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9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1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21.pn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44.png"/><Relationship Id="rId3" Type="http://schemas.openxmlformats.org/officeDocument/2006/relationships/image" Target="../media/image16.png"/><Relationship Id="rId7" Type="http://schemas.openxmlformats.org/officeDocument/2006/relationships/image" Target="../media/image39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image" Target="../media/image15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42.png"/><Relationship Id="rId5" Type="http://schemas.openxmlformats.org/officeDocument/2006/relationships/image" Target="../media/image37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18" Type="http://schemas.openxmlformats.org/officeDocument/2006/relationships/image" Target="../media/image65.png"/><Relationship Id="rId3" Type="http://schemas.openxmlformats.org/officeDocument/2006/relationships/image" Target="../media/image50.png"/><Relationship Id="rId21" Type="http://schemas.openxmlformats.org/officeDocument/2006/relationships/image" Target="../media/image68.png"/><Relationship Id="rId7" Type="http://schemas.openxmlformats.org/officeDocument/2006/relationships/image" Target="../media/image54.png"/><Relationship Id="rId12" Type="http://schemas.openxmlformats.org/officeDocument/2006/relationships/image" Target="../media/image59.jpeg"/><Relationship Id="rId17" Type="http://schemas.openxmlformats.org/officeDocument/2006/relationships/image" Target="../media/image64.png"/><Relationship Id="rId2" Type="http://schemas.openxmlformats.org/officeDocument/2006/relationships/image" Target="../media/image49.png"/><Relationship Id="rId16" Type="http://schemas.openxmlformats.org/officeDocument/2006/relationships/image" Target="../media/image63.png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19" Type="http://schemas.openxmlformats.org/officeDocument/2006/relationships/image" Target="../media/image66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Relationship Id="rId22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1.png"/><Relationship Id="rId7" Type="http://schemas.openxmlformats.org/officeDocument/2006/relationships/image" Target="../media/image74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59.jpeg"/><Relationship Id="rId9" Type="http://schemas.openxmlformats.org/officeDocument/2006/relationships/image" Target="../media/image7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8.png"/><Relationship Id="rId7" Type="http://schemas.openxmlformats.org/officeDocument/2006/relationships/image" Target="../media/image81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jpeg"/><Relationship Id="rId5" Type="http://schemas.openxmlformats.org/officeDocument/2006/relationships/image" Target="../media/image79.png"/><Relationship Id="rId4" Type="http://schemas.openxmlformats.org/officeDocument/2006/relationships/image" Target="../media/image59.jpeg"/><Relationship Id="rId9" Type="http://schemas.openxmlformats.org/officeDocument/2006/relationships/image" Target="../media/image8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86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png"/><Relationship Id="rId5" Type="http://schemas.openxmlformats.org/officeDocument/2006/relationships/image" Target="../media/image59.jpe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8.jpeg"/><Relationship Id="rId7" Type="http://schemas.openxmlformats.org/officeDocument/2006/relationships/image" Target="../media/image59.jpe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image" Target="../media/image97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jpe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1.png"/><Relationship Id="rId4" Type="http://schemas.openxmlformats.org/officeDocument/2006/relationships/image" Target="../media/image5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59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Relationship Id="rId9" Type="http://schemas.openxmlformats.org/officeDocument/2006/relationships/image" Target="../media/image1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9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13" Type="http://schemas.openxmlformats.org/officeDocument/2006/relationships/image" Target="../media/image141.jpeg"/><Relationship Id="rId18" Type="http://schemas.openxmlformats.org/officeDocument/2006/relationships/image" Target="../media/image146.png"/><Relationship Id="rId26" Type="http://schemas.openxmlformats.org/officeDocument/2006/relationships/image" Target="../media/image154.png"/><Relationship Id="rId39" Type="http://schemas.openxmlformats.org/officeDocument/2006/relationships/image" Target="../media/image167.png"/><Relationship Id="rId3" Type="http://schemas.openxmlformats.org/officeDocument/2006/relationships/image" Target="../media/image132.png"/><Relationship Id="rId21" Type="http://schemas.openxmlformats.org/officeDocument/2006/relationships/image" Target="../media/image149.png"/><Relationship Id="rId34" Type="http://schemas.openxmlformats.org/officeDocument/2006/relationships/image" Target="../media/image162.png"/><Relationship Id="rId42" Type="http://schemas.openxmlformats.org/officeDocument/2006/relationships/image" Target="../media/image170.png"/><Relationship Id="rId47" Type="http://schemas.openxmlformats.org/officeDocument/2006/relationships/image" Target="../media/image175.png"/><Relationship Id="rId7" Type="http://schemas.openxmlformats.org/officeDocument/2006/relationships/image" Target="../media/image136.png"/><Relationship Id="rId12" Type="http://schemas.openxmlformats.org/officeDocument/2006/relationships/image" Target="../media/image17.jpeg"/><Relationship Id="rId17" Type="http://schemas.openxmlformats.org/officeDocument/2006/relationships/image" Target="../media/image145.png"/><Relationship Id="rId25" Type="http://schemas.openxmlformats.org/officeDocument/2006/relationships/image" Target="../media/image153.png"/><Relationship Id="rId33" Type="http://schemas.openxmlformats.org/officeDocument/2006/relationships/image" Target="../media/image161.png"/><Relationship Id="rId38" Type="http://schemas.openxmlformats.org/officeDocument/2006/relationships/image" Target="../media/image166.png"/><Relationship Id="rId46" Type="http://schemas.openxmlformats.org/officeDocument/2006/relationships/image" Target="../media/image174.png"/><Relationship Id="rId2" Type="http://schemas.openxmlformats.org/officeDocument/2006/relationships/image" Target="../media/image131.png"/><Relationship Id="rId16" Type="http://schemas.openxmlformats.org/officeDocument/2006/relationships/image" Target="../media/image144.png"/><Relationship Id="rId20" Type="http://schemas.openxmlformats.org/officeDocument/2006/relationships/image" Target="../media/image148.png"/><Relationship Id="rId29" Type="http://schemas.openxmlformats.org/officeDocument/2006/relationships/image" Target="../media/image157.png"/><Relationship Id="rId41" Type="http://schemas.openxmlformats.org/officeDocument/2006/relationships/image" Target="../media/image16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5.png"/><Relationship Id="rId11" Type="http://schemas.openxmlformats.org/officeDocument/2006/relationships/image" Target="../media/image140.png"/><Relationship Id="rId24" Type="http://schemas.openxmlformats.org/officeDocument/2006/relationships/image" Target="../media/image152.png"/><Relationship Id="rId32" Type="http://schemas.openxmlformats.org/officeDocument/2006/relationships/image" Target="../media/image160.png"/><Relationship Id="rId37" Type="http://schemas.openxmlformats.org/officeDocument/2006/relationships/image" Target="../media/image165.png"/><Relationship Id="rId40" Type="http://schemas.openxmlformats.org/officeDocument/2006/relationships/image" Target="../media/image168.png"/><Relationship Id="rId45" Type="http://schemas.openxmlformats.org/officeDocument/2006/relationships/image" Target="../media/image173.png"/><Relationship Id="rId5" Type="http://schemas.openxmlformats.org/officeDocument/2006/relationships/image" Target="../media/image134.png"/><Relationship Id="rId15" Type="http://schemas.openxmlformats.org/officeDocument/2006/relationships/image" Target="../media/image143.jpeg"/><Relationship Id="rId23" Type="http://schemas.openxmlformats.org/officeDocument/2006/relationships/image" Target="../media/image151.png"/><Relationship Id="rId28" Type="http://schemas.openxmlformats.org/officeDocument/2006/relationships/image" Target="../media/image156.png"/><Relationship Id="rId36" Type="http://schemas.openxmlformats.org/officeDocument/2006/relationships/image" Target="../media/image164.png"/><Relationship Id="rId10" Type="http://schemas.openxmlformats.org/officeDocument/2006/relationships/image" Target="../media/image139.png"/><Relationship Id="rId19" Type="http://schemas.openxmlformats.org/officeDocument/2006/relationships/image" Target="../media/image147.png"/><Relationship Id="rId31" Type="http://schemas.openxmlformats.org/officeDocument/2006/relationships/image" Target="../media/image159.png"/><Relationship Id="rId44" Type="http://schemas.openxmlformats.org/officeDocument/2006/relationships/image" Target="../media/image172.png"/><Relationship Id="rId4" Type="http://schemas.openxmlformats.org/officeDocument/2006/relationships/image" Target="../media/image133.png"/><Relationship Id="rId9" Type="http://schemas.openxmlformats.org/officeDocument/2006/relationships/image" Target="../media/image138.png"/><Relationship Id="rId14" Type="http://schemas.openxmlformats.org/officeDocument/2006/relationships/image" Target="../media/image142.png"/><Relationship Id="rId22" Type="http://schemas.openxmlformats.org/officeDocument/2006/relationships/image" Target="../media/image150.png"/><Relationship Id="rId27" Type="http://schemas.openxmlformats.org/officeDocument/2006/relationships/image" Target="../media/image155.png"/><Relationship Id="rId30" Type="http://schemas.openxmlformats.org/officeDocument/2006/relationships/image" Target="../media/image158.png"/><Relationship Id="rId35" Type="http://schemas.openxmlformats.org/officeDocument/2006/relationships/image" Target="../media/image163.png"/><Relationship Id="rId43" Type="http://schemas.openxmlformats.org/officeDocument/2006/relationships/image" Target="../media/image171.png"/><Relationship Id="rId48" Type="http://schemas.openxmlformats.org/officeDocument/2006/relationships/image" Target="../media/image17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png"/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8.png"/><Relationship Id="rId13" Type="http://schemas.openxmlformats.org/officeDocument/2006/relationships/image" Target="../media/image203.png"/><Relationship Id="rId3" Type="http://schemas.openxmlformats.org/officeDocument/2006/relationships/image" Target="../media/image188.png"/><Relationship Id="rId7" Type="http://schemas.openxmlformats.org/officeDocument/2006/relationships/image" Target="../media/image197.png"/><Relationship Id="rId12" Type="http://schemas.openxmlformats.org/officeDocument/2006/relationships/image" Target="../media/image202.png"/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6.png"/><Relationship Id="rId11" Type="http://schemas.openxmlformats.org/officeDocument/2006/relationships/image" Target="../media/image201.png"/><Relationship Id="rId5" Type="http://schemas.openxmlformats.org/officeDocument/2006/relationships/image" Target="../media/image195.png"/><Relationship Id="rId10" Type="http://schemas.openxmlformats.org/officeDocument/2006/relationships/image" Target="../media/image200.png"/><Relationship Id="rId4" Type="http://schemas.openxmlformats.org/officeDocument/2006/relationships/image" Target="../media/image10.jpeg"/><Relationship Id="rId9" Type="http://schemas.openxmlformats.org/officeDocument/2006/relationships/image" Target="../media/image199.png"/><Relationship Id="rId14" Type="http://schemas.openxmlformats.org/officeDocument/2006/relationships/image" Target="../media/image204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8.png"/><Relationship Id="rId3" Type="http://schemas.openxmlformats.org/officeDocument/2006/relationships/image" Target="../media/image188.png"/><Relationship Id="rId7" Type="http://schemas.openxmlformats.org/officeDocument/2006/relationships/image" Target="../media/image207.png"/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6.png"/><Relationship Id="rId5" Type="http://schemas.openxmlformats.org/officeDocument/2006/relationships/image" Target="../media/image10.jpeg"/><Relationship Id="rId4" Type="http://schemas.openxmlformats.org/officeDocument/2006/relationships/image" Target="../media/image205.png"/><Relationship Id="rId9" Type="http://schemas.openxmlformats.org/officeDocument/2006/relationships/image" Target="../media/image20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1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0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/>
          <p:nvPr/>
        </p:nvSpPr>
        <p:spPr>
          <a:xfrm>
            <a:off x="2127178" y="2262456"/>
            <a:ext cx="6605269" cy="64643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0769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5000"/>
              </a:lnSpc>
              <a:tabLst/>
            </a:pPr>
            <a:r>
              <a:rPr sz="4300" spc="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华为公司任职资格体系</a:t>
            </a:r>
            <a:r>
              <a:rPr sz="430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介绍</a:t>
            </a:r>
            <a:endParaRPr lang="SimHei" altLang="SimHei" sz="4300" dirty="0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42815" y="299755"/>
            <a:ext cx="937971" cy="76780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51284" y="704138"/>
            <a:ext cx="7592715" cy="29602"/>
          </a:xfrm>
          <a:prstGeom prst="rect">
            <a:avLst/>
          </a:prstGeom>
        </p:spPr>
      </p:pic>
      <p:sp>
        <p:nvSpPr>
          <p:cNvPr id="5" name="textbox 5"/>
          <p:cNvSpPr/>
          <p:nvPr/>
        </p:nvSpPr>
        <p:spPr>
          <a:xfrm>
            <a:off x="803616" y="1050444"/>
            <a:ext cx="558165" cy="1778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906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100000"/>
              </a:lnSpc>
              <a:tabLst/>
            </a:pPr>
            <a:r>
              <a:rPr sz="100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华为技</a:t>
            </a:r>
            <a:r>
              <a:rPr sz="100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术</a:t>
            </a:r>
            <a:endParaRPr lang="SimSun" altLang="SimSun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1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9144000" cy="645636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"/>
          <p:cNvSpPr/>
          <p:nvPr/>
        </p:nvSpPr>
        <p:spPr>
          <a:xfrm>
            <a:off x="5592120" y="4720321"/>
            <a:ext cx="234736" cy="9645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24" name="rect"/>
          <p:cNvSpPr/>
          <p:nvPr/>
        </p:nvSpPr>
        <p:spPr>
          <a:xfrm>
            <a:off x="7375408" y="3276015"/>
            <a:ext cx="75305" cy="434742"/>
          </a:xfrm>
          <a:prstGeom prst="rect">
            <a:avLst/>
          </a:prstGeom>
          <a:solidFill>
            <a:srgbClr val="CFCFCF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25" name="rect"/>
          <p:cNvSpPr/>
          <p:nvPr/>
        </p:nvSpPr>
        <p:spPr>
          <a:xfrm>
            <a:off x="6843390" y="3276015"/>
            <a:ext cx="76272" cy="434742"/>
          </a:xfrm>
          <a:prstGeom prst="rect">
            <a:avLst/>
          </a:prstGeom>
          <a:solidFill>
            <a:srgbClr val="F0F0F0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26" name="rect"/>
          <p:cNvSpPr/>
          <p:nvPr/>
        </p:nvSpPr>
        <p:spPr>
          <a:xfrm>
            <a:off x="6387772" y="3276015"/>
            <a:ext cx="75305" cy="434742"/>
          </a:xfrm>
          <a:prstGeom prst="rect">
            <a:avLst/>
          </a:prstGeom>
          <a:solidFill>
            <a:srgbClr val="E0E0E0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27" name="rect"/>
          <p:cNvSpPr/>
          <p:nvPr/>
        </p:nvSpPr>
        <p:spPr>
          <a:xfrm>
            <a:off x="7299009" y="3276015"/>
            <a:ext cx="76272" cy="434742"/>
          </a:xfrm>
          <a:prstGeom prst="rect">
            <a:avLst/>
          </a:prstGeom>
          <a:solidFill>
            <a:srgbClr val="D3D3D3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28" name="rect"/>
          <p:cNvSpPr/>
          <p:nvPr/>
        </p:nvSpPr>
        <p:spPr>
          <a:xfrm>
            <a:off x="6539380" y="3276015"/>
            <a:ext cx="76272" cy="434742"/>
          </a:xfrm>
          <a:prstGeom prst="rect">
            <a:avLst/>
          </a:prstGeom>
          <a:solidFill>
            <a:srgbClr val="F5F5F5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29" name="rect"/>
          <p:cNvSpPr/>
          <p:nvPr/>
        </p:nvSpPr>
        <p:spPr>
          <a:xfrm>
            <a:off x="6236162" y="3276015"/>
            <a:ext cx="75305" cy="434742"/>
          </a:xfrm>
          <a:prstGeom prst="rect">
            <a:avLst/>
          </a:prstGeom>
          <a:solidFill>
            <a:srgbClr val="CBCBCB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30" name="rect"/>
          <p:cNvSpPr/>
          <p:nvPr/>
        </p:nvSpPr>
        <p:spPr>
          <a:xfrm>
            <a:off x="6994999" y="3276015"/>
            <a:ext cx="76272" cy="434742"/>
          </a:xfrm>
          <a:prstGeom prst="rect">
            <a:avLst/>
          </a:prstGeom>
          <a:solidFill>
            <a:srgbClr val="E7E7E7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31" name="rect"/>
          <p:cNvSpPr/>
          <p:nvPr/>
        </p:nvSpPr>
        <p:spPr>
          <a:xfrm>
            <a:off x="6311372" y="3276015"/>
            <a:ext cx="76271" cy="434742"/>
          </a:xfrm>
          <a:prstGeom prst="rect">
            <a:avLst/>
          </a:prstGeom>
          <a:solidFill>
            <a:srgbClr val="D5D5D5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32" name="rect"/>
          <p:cNvSpPr/>
          <p:nvPr/>
        </p:nvSpPr>
        <p:spPr>
          <a:xfrm>
            <a:off x="7223798" y="3276015"/>
            <a:ext cx="75306" cy="434742"/>
          </a:xfrm>
          <a:prstGeom prst="rect">
            <a:avLst/>
          </a:prstGeom>
          <a:solidFill>
            <a:srgbClr val="D8D8D8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33" name="rect"/>
          <p:cNvSpPr/>
          <p:nvPr/>
        </p:nvSpPr>
        <p:spPr>
          <a:xfrm>
            <a:off x="7450618" y="3276015"/>
            <a:ext cx="76272" cy="434742"/>
          </a:xfrm>
          <a:prstGeom prst="rect">
            <a:avLst/>
          </a:prstGeom>
          <a:solidFill>
            <a:srgbClr val="CACACA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34" name="rect"/>
          <p:cNvSpPr/>
          <p:nvPr/>
        </p:nvSpPr>
        <p:spPr>
          <a:xfrm>
            <a:off x="7147400" y="3276015"/>
            <a:ext cx="76271" cy="434742"/>
          </a:xfrm>
          <a:prstGeom prst="rect">
            <a:avLst/>
          </a:prstGeom>
          <a:solidFill>
            <a:srgbClr val="DDDDDD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35" name="rect"/>
          <p:cNvSpPr/>
          <p:nvPr/>
        </p:nvSpPr>
        <p:spPr>
          <a:xfrm>
            <a:off x="6766992" y="3276015"/>
            <a:ext cx="76272" cy="434742"/>
          </a:xfrm>
          <a:prstGeom prst="rect">
            <a:avLst/>
          </a:prstGeom>
          <a:solidFill>
            <a:srgbClr val="F5F5F5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36" name="rect"/>
          <p:cNvSpPr/>
          <p:nvPr/>
        </p:nvSpPr>
        <p:spPr>
          <a:xfrm>
            <a:off x="6919393" y="3276015"/>
            <a:ext cx="75306" cy="434742"/>
          </a:xfrm>
          <a:prstGeom prst="rect">
            <a:avLst/>
          </a:prstGeom>
          <a:solidFill>
            <a:srgbClr val="ECECEC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37" name="rect"/>
          <p:cNvSpPr/>
          <p:nvPr/>
        </p:nvSpPr>
        <p:spPr>
          <a:xfrm>
            <a:off x="6462982" y="3276015"/>
            <a:ext cx="76271" cy="434742"/>
          </a:xfrm>
          <a:prstGeom prst="rect">
            <a:avLst/>
          </a:prstGeom>
          <a:solidFill>
            <a:srgbClr val="EAEAEA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38" name="rect"/>
          <p:cNvSpPr/>
          <p:nvPr/>
        </p:nvSpPr>
        <p:spPr>
          <a:xfrm>
            <a:off x="7071002" y="3276015"/>
            <a:ext cx="76272" cy="434742"/>
          </a:xfrm>
          <a:prstGeom prst="rect">
            <a:avLst/>
          </a:prstGeom>
          <a:solidFill>
            <a:srgbClr val="E2E2E2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39" name="rect"/>
          <p:cNvSpPr/>
          <p:nvPr/>
        </p:nvSpPr>
        <p:spPr>
          <a:xfrm>
            <a:off x="6236162" y="4487504"/>
            <a:ext cx="75305" cy="433753"/>
          </a:xfrm>
          <a:prstGeom prst="rect">
            <a:avLst/>
          </a:prstGeom>
          <a:solidFill>
            <a:srgbClr val="CBCBCB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40" name="rect"/>
          <p:cNvSpPr/>
          <p:nvPr/>
        </p:nvSpPr>
        <p:spPr>
          <a:xfrm>
            <a:off x="6311372" y="4487504"/>
            <a:ext cx="76271" cy="433753"/>
          </a:xfrm>
          <a:prstGeom prst="rect">
            <a:avLst/>
          </a:prstGeom>
          <a:solidFill>
            <a:srgbClr val="D5D5D5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41" name="rect"/>
          <p:cNvSpPr/>
          <p:nvPr/>
        </p:nvSpPr>
        <p:spPr>
          <a:xfrm>
            <a:off x="7147400" y="4487504"/>
            <a:ext cx="76271" cy="433753"/>
          </a:xfrm>
          <a:prstGeom prst="rect">
            <a:avLst/>
          </a:prstGeom>
          <a:solidFill>
            <a:srgbClr val="DDDDDD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42" name="rect"/>
          <p:cNvSpPr/>
          <p:nvPr/>
        </p:nvSpPr>
        <p:spPr>
          <a:xfrm>
            <a:off x="7223798" y="4487504"/>
            <a:ext cx="75306" cy="433753"/>
          </a:xfrm>
          <a:prstGeom prst="rect">
            <a:avLst/>
          </a:prstGeom>
          <a:solidFill>
            <a:srgbClr val="D8D8D8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43" name="rect"/>
          <p:cNvSpPr/>
          <p:nvPr/>
        </p:nvSpPr>
        <p:spPr>
          <a:xfrm>
            <a:off x="7299009" y="4487504"/>
            <a:ext cx="76272" cy="433753"/>
          </a:xfrm>
          <a:prstGeom prst="rect">
            <a:avLst/>
          </a:prstGeom>
          <a:solidFill>
            <a:srgbClr val="D3D3D3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44" name="rect"/>
          <p:cNvSpPr/>
          <p:nvPr/>
        </p:nvSpPr>
        <p:spPr>
          <a:xfrm>
            <a:off x="7375408" y="4487504"/>
            <a:ext cx="75305" cy="433753"/>
          </a:xfrm>
          <a:prstGeom prst="rect">
            <a:avLst/>
          </a:prstGeom>
          <a:solidFill>
            <a:srgbClr val="CFCFCF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45" name="rect"/>
          <p:cNvSpPr/>
          <p:nvPr/>
        </p:nvSpPr>
        <p:spPr>
          <a:xfrm>
            <a:off x="6387772" y="4487504"/>
            <a:ext cx="75305" cy="433753"/>
          </a:xfrm>
          <a:prstGeom prst="rect">
            <a:avLst/>
          </a:prstGeom>
          <a:solidFill>
            <a:srgbClr val="E0E0E0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46" name="rect"/>
          <p:cNvSpPr/>
          <p:nvPr/>
        </p:nvSpPr>
        <p:spPr>
          <a:xfrm>
            <a:off x="6462982" y="4487504"/>
            <a:ext cx="76271" cy="433753"/>
          </a:xfrm>
          <a:prstGeom prst="rect">
            <a:avLst/>
          </a:prstGeom>
          <a:solidFill>
            <a:srgbClr val="EAEAEA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47" name="rect"/>
          <p:cNvSpPr/>
          <p:nvPr/>
        </p:nvSpPr>
        <p:spPr>
          <a:xfrm>
            <a:off x="6539380" y="4487504"/>
            <a:ext cx="76272" cy="433753"/>
          </a:xfrm>
          <a:prstGeom prst="rect">
            <a:avLst/>
          </a:prstGeom>
          <a:solidFill>
            <a:srgbClr val="F5F5F5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48" name="rect"/>
          <p:cNvSpPr/>
          <p:nvPr/>
        </p:nvSpPr>
        <p:spPr>
          <a:xfrm>
            <a:off x="6766992" y="4487504"/>
            <a:ext cx="76272" cy="433753"/>
          </a:xfrm>
          <a:prstGeom prst="rect">
            <a:avLst/>
          </a:prstGeom>
          <a:solidFill>
            <a:srgbClr val="F5F5F5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49" name="rect"/>
          <p:cNvSpPr/>
          <p:nvPr/>
        </p:nvSpPr>
        <p:spPr>
          <a:xfrm>
            <a:off x="6843390" y="4487504"/>
            <a:ext cx="76272" cy="433753"/>
          </a:xfrm>
          <a:prstGeom prst="rect">
            <a:avLst/>
          </a:prstGeom>
          <a:solidFill>
            <a:srgbClr val="F0F0F0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50" name="rect"/>
          <p:cNvSpPr/>
          <p:nvPr/>
        </p:nvSpPr>
        <p:spPr>
          <a:xfrm>
            <a:off x="6919393" y="4487504"/>
            <a:ext cx="75306" cy="433753"/>
          </a:xfrm>
          <a:prstGeom prst="rect">
            <a:avLst/>
          </a:prstGeom>
          <a:solidFill>
            <a:srgbClr val="ECECEC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51" name="rect"/>
          <p:cNvSpPr/>
          <p:nvPr/>
        </p:nvSpPr>
        <p:spPr>
          <a:xfrm>
            <a:off x="6994999" y="4487504"/>
            <a:ext cx="76272" cy="433753"/>
          </a:xfrm>
          <a:prstGeom prst="rect">
            <a:avLst/>
          </a:prstGeom>
          <a:solidFill>
            <a:srgbClr val="E7E7E7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52" name="rect"/>
          <p:cNvSpPr/>
          <p:nvPr/>
        </p:nvSpPr>
        <p:spPr>
          <a:xfrm>
            <a:off x="7071002" y="4487504"/>
            <a:ext cx="76272" cy="433753"/>
          </a:xfrm>
          <a:prstGeom prst="rect">
            <a:avLst/>
          </a:prstGeom>
          <a:solidFill>
            <a:srgbClr val="E2E2E2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53" name="rect"/>
          <p:cNvSpPr/>
          <p:nvPr/>
        </p:nvSpPr>
        <p:spPr>
          <a:xfrm>
            <a:off x="7450618" y="4487504"/>
            <a:ext cx="76272" cy="433753"/>
          </a:xfrm>
          <a:prstGeom prst="rect">
            <a:avLst/>
          </a:prstGeom>
          <a:solidFill>
            <a:srgbClr val="CACACA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154" name="table 154"/>
          <p:cNvGraphicFramePr>
            <a:graphicFrameLocks noGrp="1"/>
          </p:cNvGraphicFramePr>
          <p:nvPr/>
        </p:nvGraphicFramePr>
        <p:xfrm>
          <a:off x="5823613" y="3271192"/>
          <a:ext cx="1888490" cy="2755898"/>
        </p:xfrm>
        <a:graphic>
          <a:graphicData uri="http://schemas.openxmlformats.org/drawingml/2006/table">
            <a:tbl>
              <a:tblPr/>
              <a:tblGrid>
                <a:gridCol w="34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78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>
                      <a:noFill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77411" algn="l" rtl="0" eaLnBrk="0">
                        <a:lnSpc>
                          <a:spcPts val="1936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60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专业任职资</a:t>
                      </a:r>
                      <a:r>
                        <a:rPr sz="16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格</a:t>
                      </a:r>
                      <a:endParaRPr lang="SimSun" altLang="SimSun" sz="16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1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6605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2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77411" algn="l" rtl="0" eaLnBrk="0">
                        <a:lnSpc>
                          <a:spcPts val="1941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60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技术任职资</a:t>
                      </a:r>
                      <a:r>
                        <a:rPr sz="16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格</a:t>
                      </a:r>
                      <a:endParaRPr lang="SimSun" altLang="SimSun" sz="16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6750"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72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>
                      <a:noFill/>
                    </a:lnL>
                    <a:lnR w="9525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5" name="path"/>
          <p:cNvSpPr/>
          <p:nvPr/>
        </p:nvSpPr>
        <p:spPr>
          <a:xfrm>
            <a:off x="7603422" y="4487504"/>
            <a:ext cx="75869" cy="433417"/>
          </a:xfrm>
          <a:custGeom>
            <a:avLst/>
            <a:gdLst/>
            <a:ahLst/>
            <a:cxnLst/>
            <a:rect l="0" t="0" r="0" b="0"/>
            <a:pathLst>
              <a:path w="119" h="682">
                <a:moveTo>
                  <a:pt x="0" y="682"/>
                </a:moveTo>
                <a:lnTo>
                  <a:pt x="119" y="682"/>
                </a:lnTo>
                <a:lnTo>
                  <a:pt x="119" y="0"/>
                </a:lnTo>
                <a:lnTo>
                  <a:pt x="0" y="0"/>
                </a:lnTo>
                <a:lnTo>
                  <a:pt x="0" y="682"/>
                </a:lnTo>
                <a:close/>
              </a:path>
            </a:pathLst>
          </a:custGeom>
          <a:solidFill>
            <a:srgbClr val="C0C0C0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56" name="path"/>
          <p:cNvSpPr/>
          <p:nvPr/>
        </p:nvSpPr>
        <p:spPr>
          <a:xfrm>
            <a:off x="7527821" y="4487504"/>
            <a:ext cx="75869" cy="433417"/>
          </a:xfrm>
          <a:custGeom>
            <a:avLst/>
            <a:gdLst/>
            <a:ahLst/>
            <a:cxnLst/>
            <a:rect l="0" t="0" r="0" b="0"/>
            <a:pathLst>
              <a:path w="119" h="682">
                <a:moveTo>
                  <a:pt x="0" y="682"/>
                </a:moveTo>
                <a:lnTo>
                  <a:pt x="119" y="682"/>
                </a:lnTo>
                <a:lnTo>
                  <a:pt x="119" y="0"/>
                </a:lnTo>
                <a:lnTo>
                  <a:pt x="0" y="0"/>
                </a:lnTo>
                <a:lnTo>
                  <a:pt x="0" y="682"/>
                </a:lnTo>
                <a:close/>
              </a:path>
            </a:pathLst>
          </a:custGeom>
          <a:solidFill>
            <a:srgbClr val="C5C5C5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57" name="path"/>
          <p:cNvSpPr/>
          <p:nvPr/>
        </p:nvSpPr>
        <p:spPr>
          <a:xfrm>
            <a:off x="6167783" y="4487504"/>
            <a:ext cx="75869" cy="433417"/>
          </a:xfrm>
          <a:custGeom>
            <a:avLst/>
            <a:gdLst/>
            <a:ahLst/>
            <a:cxnLst/>
            <a:rect l="0" t="0" r="0" b="0"/>
            <a:pathLst>
              <a:path w="119" h="682">
                <a:moveTo>
                  <a:pt x="0" y="682"/>
                </a:moveTo>
                <a:lnTo>
                  <a:pt x="119" y="682"/>
                </a:lnTo>
                <a:lnTo>
                  <a:pt x="119" y="0"/>
                </a:lnTo>
                <a:lnTo>
                  <a:pt x="0" y="0"/>
                </a:lnTo>
                <a:lnTo>
                  <a:pt x="0" y="682"/>
                </a:lnTo>
                <a:close/>
              </a:path>
            </a:pathLst>
          </a:custGeom>
          <a:solidFill>
            <a:srgbClr val="C0C0C0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58" name="path"/>
          <p:cNvSpPr/>
          <p:nvPr/>
        </p:nvSpPr>
        <p:spPr>
          <a:xfrm>
            <a:off x="7603422" y="3276015"/>
            <a:ext cx="75869" cy="434596"/>
          </a:xfrm>
          <a:custGeom>
            <a:avLst/>
            <a:gdLst/>
            <a:ahLst/>
            <a:cxnLst/>
            <a:rect l="0" t="0" r="0" b="0"/>
            <a:pathLst>
              <a:path w="119" h="684">
                <a:moveTo>
                  <a:pt x="0" y="684"/>
                </a:moveTo>
                <a:lnTo>
                  <a:pt x="119" y="684"/>
                </a:lnTo>
                <a:lnTo>
                  <a:pt x="119" y="0"/>
                </a:lnTo>
                <a:lnTo>
                  <a:pt x="0" y="0"/>
                </a:lnTo>
                <a:lnTo>
                  <a:pt x="0" y="684"/>
                </a:lnTo>
                <a:close/>
              </a:path>
            </a:pathLst>
          </a:custGeom>
          <a:solidFill>
            <a:srgbClr val="C0C0C0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59" name="path"/>
          <p:cNvSpPr/>
          <p:nvPr/>
        </p:nvSpPr>
        <p:spPr>
          <a:xfrm>
            <a:off x="7527821" y="3276015"/>
            <a:ext cx="75869" cy="434596"/>
          </a:xfrm>
          <a:custGeom>
            <a:avLst/>
            <a:gdLst/>
            <a:ahLst/>
            <a:cxnLst/>
            <a:rect l="0" t="0" r="0" b="0"/>
            <a:pathLst>
              <a:path w="119" h="684">
                <a:moveTo>
                  <a:pt x="0" y="684"/>
                </a:moveTo>
                <a:lnTo>
                  <a:pt x="119" y="684"/>
                </a:lnTo>
                <a:lnTo>
                  <a:pt x="119" y="0"/>
                </a:lnTo>
                <a:lnTo>
                  <a:pt x="0" y="0"/>
                </a:lnTo>
                <a:lnTo>
                  <a:pt x="0" y="684"/>
                </a:lnTo>
                <a:close/>
              </a:path>
            </a:pathLst>
          </a:custGeom>
          <a:solidFill>
            <a:srgbClr val="C5C5C5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0" name="path"/>
          <p:cNvSpPr/>
          <p:nvPr/>
        </p:nvSpPr>
        <p:spPr>
          <a:xfrm>
            <a:off x="6167783" y="3276015"/>
            <a:ext cx="75869" cy="434596"/>
          </a:xfrm>
          <a:custGeom>
            <a:avLst/>
            <a:gdLst/>
            <a:ahLst/>
            <a:cxnLst/>
            <a:rect l="0" t="0" r="0" b="0"/>
            <a:pathLst>
              <a:path w="119" h="684">
                <a:moveTo>
                  <a:pt x="0" y="684"/>
                </a:moveTo>
                <a:lnTo>
                  <a:pt x="119" y="684"/>
                </a:lnTo>
                <a:lnTo>
                  <a:pt x="119" y="0"/>
                </a:lnTo>
                <a:lnTo>
                  <a:pt x="0" y="0"/>
                </a:lnTo>
                <a:lnTo>
                  <a:pt x="0" y="684"/>
                </a:lnTo>
                <a:close/>
              </a:path>
            </a:pathLst>
          </a:custGeom>
          <a:solidFill>
            <a:srgbClr val="C0C0C0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61" name="picture 1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096771" y="261646"/>
            <a:ext cx="7626494" cy="615394"/>
          </a:xfrm>
          <a:prstGeom prst="rect">
            <a:avLst/>
          </a:prstGeom>
        </p:spPr>
      </p:pic>
      <p:pic>
        <p:nvPicPr>
          <p:cNvPr id="162" name="picture 1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727235" y="261646"/>
            <a:ext cx="5958080" cy="671551"/>
          </a:xfrm>
          <a:prstGeom prst="rect">
            <a:avLst/>
          </a:prstGeom>
        </p:spPr>
      </p:pic>
      <p:sp>
        <p:nvSpPr>
          <p:cNvPr id="163" name="textbox 163"/>
          <p:cNvSpPr/>
          <p:nvPr/>
        </p:nvSpPr>
        <p:spPr>
          <a:xfrm>
            <a:off x="1084071" y="248946"/>
            <a:ext cx="7652384" cy="6832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8138"/>
              </a:lnSpc>
              <a:tabLst/>
            </a:pPr>
            <a:endParaRPr lang="Arial" altLang="Arial" sz="100" dirty="0"/>
          </a:p>
          <a:p>
            <a:pPr marL="1537222" algn="l" rtl="0" eaLnBrk="0">
              <a:lnSpc>
                <a:spcPct val="98000"/>
              </a:lnSpc>
              <a:tabLst/>
            </a:pPr>
            <a:r>
              <a:rPr sz="2400" spc="110" dirty="0">
                <a:solidFill>
                  <a:srgbClr val="000000">
                    <a:alpha val="100000"/>
                  </a:srgbClr>
                </a:solidFill>
                <a:latin typeface="NSimSun"/>
                <a:ea typeface="NSimSun"/>
                <a:cs typeface="NSimSun"/>
              </a:rPr>
              <a:t>二、华为任职资格体系的组</a:t>
            </a:r>
            <a:r>
              <a:rPr sz="2400" spc="50" dirty="0">
                <a:solidFill>
                  <a:srgbClr val="000000">
                    <a:alpha val="100000"/>
                  </a:srgbClr>
                </a:solidFill>
                <a:latin typeface="NSimSun"/>
                <a:ea typeface="NSimSun"/>
                <a:cs typeface="NSimSun"/>
              </a:rPr>
              <a:t>成</a:t>
            </a:r>
            <a:endParaRPr lang="NSimSun" altLang="NSimSun" sz="2400" dirty="0"/>
          </a:p>
        </p:txBody>
      </p:sp>
      <p:sp>
        <p:nvSpPr>
          <p:cNvPr id="164" name="textbox 164"/>
          <p:cNvSpPr/>
          <p:nvPr/>
        </p:nvSpPr>
        <p:spPr>
          <a:xfrm>
            <a:off x="1146971" y="3013138"/>
            <a:ext cx="1438910" cy="8134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538"/>
              </a:lnSpc>
              <a:tabLst/>
            </a:pPr>
            <a:endParaRPr lang="Arial" altLang="Arial" sz="100" dirty="0"/>
          </a:p>
          <a:p>
            <a:pPr marL="54936" algn="l" rtl="0" eaLnBrk="0">
              <a:lnSpc>
                <a:spcPct val="84000"/>
              </a:lnSpc>
              <a:tabLst>
                <a:tab pos="129539" algn="l"/>
              </a:tabLst>
            </a:pP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专业任职资格</a:t>
            </a:r>
            <a:endParaRPr lang="SimSun" altLang="SimSun" sz="1700" dirty="0"/>
          </a:p>
          <a:p>
            <a:pPr marL="54936" algn="l" rtl="0" eaLnBrk="0">
              <a:lnSpc>
                <a:spcPts val="4495"/>
              </a:lnSpc>
              <a:tabLst>
                <a:tab pos="129539" algn="l"/>
              </a:tabLst>
            </a:pP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技术任职资格</a:t>
            </a:r>
            <a:endParaRPr lang="SimSun" altLang="SimSun" sz="1700" dirty="0"/>
          </a:p>
        </p:txBody>
      </p:sp>
      <p:sp>
        <p:nvSpPr>
          <p:cNvPr id="165" name="path"/>
          <p:cNvSpPr/>
          <p:nvPr/>
        </p:nvSpPr>
        <p:spPr>
          <a:xfrm>
            <a:off x="1159671" y="3691537"/>
            <a:ext cx="42236" cy="43224"/>
          </a:xfrm>
          <a:custGeom>
            <a:avLst/>
            <a:gdLst/>
            <a:ahLst/>
            <a:cxnLst/>
            <a:rect l="0" t="0" r="0" b="0"/>
            <a:pathLst>
              <a:path w="66" h="68">
                <a:moveTo>
                  <a:pt x="4" y="34"/>
                </a:moveTo>
                <a:cubicBezTo>
                  <a:pt x="4" y="18"/>
                  <a:pt x="18" y="4"/>
                  <a:pt x="33" y="4"/>
                </a:cubicBezTo>
                <a:cubicBezTo>
                  <a:pt x="48" y="4"/>
                  <a:pt x="62" y="18"/>
                  <a:pt x="62" y="34"/>
                </a:cubicBezTo>
                <a:cubicBezTo>
                  <a:pt x="62" y="51"/>
                  <a:pt x="48" y="63"/>
                  <a:pt x="33" y="63"/>
                </a:cubicBezTo>
                <a:cubicBezTo>
                  <a:pt x="18" y="63"/>
                  <a:pt x="4" y="51"/>
                  <a:pt x="4" y="34"/>
                </a:cubicBezTo>
              </a:path>
            </a:pathLst>
          </a:custGeom>
          <a:solidFill>
            <a:srgbClr val="000000">
              <a:alpha val="100000"/>
            </a:srgbClr>
          </a:solidFill>
          <a:ln w="5539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6" name="path"/>
          <p:cNvSpPr/>
          <p:nvPr/>
        </p:nvSpPr>
        <p:spPr>
          <a:xfrm>
            <a:off x="1159671" y="3120594"/>
            <a:ext cx="42236" cy="43224"/>
          </a:xfrm>
          <a:custGeom>
            <a:avLst/>
            <a:gdLst/>
            <a:ahLst/>
            <a:cxnLst/>
            <a:rect l="0" t="0" r="0" b="0"/>
            <a:pathLst>
              <a:path w="66" h="68">
                <a:moveTo>
                  <a:pt x="4" y="34"/>
                </a:moveTo>
                <a:cubicBezTo>
                  <a:pt x="4" y="18"/>
                  <a:pt x="18" y="4"/>
                  <a:pt x="33" y="4"/>
                </a:cubicBezTo>
                <a:cubicBezTo>
                  <a:pt x="48" y="4"/>
                  <a:pt x="62" y="18"/>
                  <a:pt x="62" y="34"/>
                </a:cubicBezTo>
                <a:cubicBezTo>
                  <a:pt x="62" y="51"/>
                  <a:pt x="48" y="63"/>
                  <a:pt x="33" y="63"/>
                </a:cubicBezTo>
                <a:cubicBezTo>
                  <a:pt x="18" y="63"/>
                  <a:pt x="4" y="51"/>
                  <a:pt x="4" y="34"/>
                </a:cubicBezTo>
              </a:path>
            </a:pathLst>
          </a:custGeom>
          <a:solidFill>
            <a:srgbClr val="000000">
              <a:alpha val="100000"/>
            </a:srgbClr>
          </a:solidFill>
          <a:ln w="5539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8" name="textbox 168"/>
          <p:cNvSpPr/>
          <p:nvPr/>
        </p:nvSpPr>
        <p:spPr>
          <a:xfrm>
            <a:off x="855540" y="1624075"/>
            <a:ext cx="3585845" cy="3117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907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9000"/>
              </a:lnSpc>
              <a:tabLst/>
            </a:pPr>
            <a:r>
              <a:rPr sz="1900" spc="1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华为任职资格体系包含两大部</a:t>
            </a:r>
            <a:r>
              <a:rPr sz="19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分</a:t>
            </a:r>
            <a:endParaRPr lang="SimSun" altLang="SimSun" sz="1900" dirty="0"/>
          </a:p>
        </p:txBody>
      </p:sp>
      <p:grpSp>
        <p:nvGrpSpPr>
          <p:cNvPr id="34" name="group 34"/>
          <p:cNvGrpSpPr/>
          <p:nvPr/>
        </p:nvGrpSpPr>
        <p:grpSpPr>
          <a:xfrm rot="21600000">
            <a:off x="4317813" y="4438230"/>
            <a:ext cx="1267654" cy="663677"/>
            <a:chOff x="0" y="0"/>
            <a:chExt cx="1267654" cy="663677"/>
          </a:xfrm>
        </p:grpSpPr>
        <p:pic>
          <p:nvPicPr>
            <p:cNvPr id="169" name="picture 16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1267654" cy="663677"/>
            </a:xfrm>
            <a:prstGeom prst="rect">
              <a:avLst/>
            </a:prstGeom>
          </p:spPr>
        </p:pic>
        <p:sp>
          <p:nvSpPr>
            <p:cNvPr id="170" name="textbox 170"/>
            <p:cNvSpPr/>
            <p:nvPr/>
          </p:nvSpPr>
          <p:spPr>
            <a:xfrm>
              <a:off x="-12700" y="-12700"/>
              <a:ext cx="1293494" cy="71945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9000"/>
                </a:lnSpc>
                <a:tabLst/>
              </a:pPr>
              <a:endParaRPr lang="Arial" altLang="Arial" sz="500" dirty="0"/>
            </a:p>
            <a:p>
              <a:pPr marL="376323" indent="-217242" algn="l" rtl="0" eaLnBrk="0">
                <a:lnSpc>
                  <a:spcPct val="101000"/>
                </a:lnSpc>
                <a:spcBef>
                  <a:spcPts val="2"/>
                </a:spcBef>
                <a:tabLst/>
              </a:pPr>
              <a:r>
                <a:rPr sz="1700" spc="-10" dirty="0">
                  <a:solidFill>
                    <a:srgbClr val="0000FF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华为</a:t>
              </a:r>
              <a:r>
                <a:rPr sz="1700" spc="0" dirty="0">
                  <a:solidFill>
                    <a:srgbClr val="0000FF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任职资 </a:t>
              </a:r>
              <a:r>
                <a:rPr sz="1700" spc="-20" dirty="0">
                  <a:solidFill>
                    <a:srgbClr val="0000FF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格体</a:t>
              </a:r>
              <a:r>
                <a:rPr sz="1700" spc="0" dirty="0">
                  <a:solidFill>
                    <a:srgbClr val="0000FF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系</a:t>
              </a:r>
              <a:endParaRPr lang="SimSun" altLang="SimSun" sz="1700" dirty="0"/>
            </a:p>
          </p:txBody>
        </p:sp>
      </p:grpSp>
      <p:grpSp>
        <p:nvGrpSpPr>
          <p:cNvPr id="36" name="group 36"/>
          <p:cNvGrpSpPr/>
          <p:nvPr/>
        </p:nvGrpSpPr>
        <p:grpSpPr>
          <a:xfrm rot="21600000">
            <a:off x="6250412" y="5606215"/>
            <a:ext cx="1393379" cy="398003"/>
            <a:chOff x="0" y="0"/>
            <a:chExt cx="1393379" cy="398003"/>
          </a:xfrm>
        </p:grpSpPr>
        <p:sp>
          <p:nvSpPr>
            <p:cNvPr id="171" name="path"/>
            <p:cNvSpPr/>
            <p:nvPr/>
          </p:nvSpPr>
          <p:spPr>
            <a:xfrm>
              <a:off x="0" y="0"/>
              <a:ext cx="1393379" cy="398003"/>
            </a:xfrm>
            <a:custGeom>
              <a:avLst/>
              <a:gdLst/>
              <a:ahLst/>
              <a:cxnLst/>
              <a:rect l="0" t="0" r="0" b="0"/>
              <a:pathLst>
                <a:path w="2194" h="626">
                  <a:moveTo>
                    <a:pt x="0" y="626"/>
                  </a:moveTo>
                  <a:lnTo>
                    <a:pt x="2194" y="626"/>
                  </a:lnTo>
                  <a:lnTo>
                    <a:pt x="2194" y="0"/>
                  </a:lnTo>
                  <a:lnTo>
                    <a:pt x="0" y="0"/>
                  </a:lnTo>
                  <a:lnTo>
                    <a:pt x="0" y="626"/>
                  </a:lnTo>
                  <a:lnTo>
                    <a:pt x="50" y="613"/>
                  </a:lnTo>
                  <a:lnTo>
                    <a:pt x="2143" y="613"/>
                  </a:lnTo>
                  <a:lnTo>
                    <a:pt x="2143" y="13"/>
                  </a:lnTo>
                  <a:lnTo>
                    <a:pt x="50" y="13"/>
                  </a:lnTo>
                  <a:lnTo>
                    <a:pt x="50" y="613"/>
                  </a:lnTo>
                  <a:lnTo>
                    <a:pt x="0" y="626"/>
                  </a:lnTo>
                  <a:close/>
                </a:path>
              </a:pathLst>
            </a:custGeom>
            <a:solidFill>
              <a:srgbClr val="A8A8A8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72" name="path"/>
            <p:cNvSpPr/>
            <p:nvPr/>
          </p:nvSpPr>
          <p:spPr>
            <a:xfrm>
              <a:off x="32063" y="8700"/>
              <a:ext cx="1329252" cy="380641"/>
            </a:xfrm>
            <a:custGeom>
              <a:avLst/>
              <a:gdLst/>
              <a:ahLst/>
              <a:cxnLst/>
              <a:rect l="0" t="0" r="0" b="0"/>
              <a:pathLst>
                <a:path w="2093" h="599">
                  <a:moveTo>
                    <a:pt x="0" y="599"/>
                  </a:moveTo>
                  <a:lnTo>
                    <a:pt x="2093" y="599"/>
                  </a:lnTo>
                  <a:lnTo>
                    <a:pt x="2093" y="0"/>
                  </a:lnTo>
                  <a:lnTo>
                    <a:pt x="0" y="0"/>
                  </a:lnTo>
                  <a:lnTo>
                    <a:pt x="0" y="599"/>
                  </a:lnTo>
                  <a:lnTo>
                    <a:pt x="49" y="585"/>
                  </a:lnTo>
                  <a:lnTo>
                    <a:pt x="2043" y="585"/>
                  </a:lnTo>
                  <a:lnTo>
                    <a:pt x="2043" y="15"/>
                  </a:lnTo>
                  <a:lnTo>
                    <a:pt x="49" y="15"/>
                  </a:lnTo>
                  <a:lnTo>
                    <a:pt x="49" y="585"/>
                  </a:lnTo>
                  <a:lnTo>
                    <a:pt x="0" y="599"/>
                  </a:lnTo>
                  <a:close/>
                </a:path>
              </a:pathLst>
            </a:custGeom>
            <a:solidFill>
              <a:srgbClr val="ACACAC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73" name="path"/>
            <p:cNvSpPr/>
            <p:nvPr/>
          </p:nvSpPr>
          <p:spPr>
            <a:xfrm>
              <a:off x="63731" y="18349"/>
              <a:ext cx="1265916" cy="362292"/>
            </a:xfrm>
            <a:custGeom>
              <a:avLst/>
              <a:gdLst/>
              <a:ahLst/>
              <a:cxnLst/>
              <a:rect l="0" t="0" r="0" b="0"/>
              <a:pathLst>
                <a:path w="1993" h="570">
                  <a:moveTo>
                    <a:pt x="0" y="570"/>
                  </a:moveTo>
                  <a:lnTo>
                    <a:pt x="1993" y="570"/>
                  </a:lnTo>
                  <a:lnTo>
                    <a:pt x="1993" y="0"/>
                  </a:lnTo>
                  <a:lnTo>
                    <a:pt x="0" y="0"/>
                  </a:lnTo>
                  <a:lnTo>
                    <a:pt x="0" y="570"/>
                  </a:lnTo>
                  <a:lnTo>
                    <a:pt x="50" y="555"/>
                  </a:lnTo>
                  <a:lnTo>
                    <a:pt x="1943" y="555"/>
                  </a:lnTo>
                  <a:lnTo>
                    <a:pt x="1943" y="13"/>
                  </a:lnTo>
                  <a:lnTo>
                    <a:pt x="50" y="13"/>
                  </a:lnTo>
                  <a:lnTo>
                    <a:pt x="50" y="555"/>
                  </a:lnTo>
                  <a:lnTo>
                    <a:pt x="0" y="570"/>
                  </a:lnTo>
                  <a:close/>
                </a:path>
              </a:pathLst>
            </a:custGeom>
            <a:solidFill>
              <a:srgbClr val="B1B1B1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74" name="path"/>
            <p:cNvSpPr/>
            <p:nvPr/>
          </p:nvSpPr>
          <p:spPr>
            <a:xfrm>
              <a:off x="95795" y="27050"/>
              <a:ext cx="1201789" cy="343902"/>
            </a:xfrm>
            <a:custGeom>
              <a:avLst/>
              <a:gdLst/>
              <a:ahLst/>
              <a:cxnLst/>
              <a:rect l="0" t="0" r="0" b="0"/>
              <a:pathLst>
                <a:path w="1892" h="541">
                  <a:moveTo>
                    <a:pt x="0" y="541"/>
                  </a:moveTo>
                  <a:lnTo>
                    <a:pt x="1892" y="541"/>
                  </a:lnTo>
                  <a:lnTo>
                    <a:pt x="1892" y="0"/>
                  </a:lnTo>
                  <a:lnTo>
                    <a:pt x="0" y="0"/>
                  </a:lnTo>
                  <a:lnTo>
                    <a:pt x="0" y="541"/>
                  </a:lnTo>
                  <a:lnTo>
                    <a:pt x="49" y="527"/>
                  </a:lnTo>
                  <a:lnTo>
                    <a:pt x="1843" y="527"/>
                  </a:lnTo>
                  <a:lnTo>
                    <a:pt x="1843" y="15"/>
                  </a:lnTo>
                  <a:lnTo>
                    <a:pt x="49" y="15"/>
                  </a:lnTo>
                  <a:lnTo>
                    <a:pt x="49" y="527"/>
                  </a:lnTo>
                  <a:lnTo>
                    <a:pt x="0" y="541"/>
                  </a:lnTo>
                  <a:close/>
                </a:path>
              </a:pathLst>
            </a:custGeom>
            <a:solidFill>
              <a:srgbClr val="B5B5B5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75" name="path"/>
            <p:cNvSpPr/>
            <p:nvPr/>
          </p:nvSpPr>
          <p:spPr>
            <a:xfrm>
              <a:off x="127463" y="36699"/>
              <a:ext cx="1139245" cy="325592"/>
            </a:xfrm>
            <a:custGeom>
              <a:avLst/>
              <a:gdLst/>
              <a:ahLst/>
              <a:cxnLst/>
              <a:rect l="0" t="0" r="0" b="0"/>
              <a:pathLst>
                <a:path w="1794" h="512">
                  <a:moveTo>
                    <a:pt x="0" y="512"/>
                  </a:moveTo>
                  <a:lnTo>
                    <a:pt x="1794" y="512"/>
                  </a:lnTo>
                  <a:lnTo>
                    <a:pt x="1794" y="0"/>
                  </a:lnTo>
                  <a:lnTo>
                    <a:pt x="0" y="0"/>
                  </a:lnTo>
                  <a:lnTo>
                    <a:pt x="0" y="512"/>
                  </a:lnTo>
                  <a:lnTo>
                    <a:pt x="50" y="497"/>
                  </a:lnTo>
                  <a:lnTo>
                    <a:pt x="1744" y="497"/>
                  </a:lnTo>
                  <a:lnTo>
                    <a:pt x="1744" y="13"/>
                  </a:lnTo>
                  <a:lnTo>
                    <a:pt x="50" y="13"/>
                  </a:lnTo>
                  <a:lnTo>
                    <a:pt x="50" y="497"/>
                  </a:lnTo>
                  <a:lnTo>
                    <a:pt x="0" y="512"/>
                  </a:lnTo>
                  <a:close/>
                </a:path>
              </a:pathLst>
            </a:custGeom>
            <a:solidFill>
              <a:srgbClr val="B9B9B9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76" name="path"/>
            <p:cNvSpPr/>
            <p:nvPr/>
          </p:nvSpPr>
          <p:spPr>
            <a:xfrm>
              <a:off x="159525" y="45400"/>
              <a:ext cx="1075515" cy="307202"/>
            </a:xfrm>
            <a:custGeom>
              <a:avLst/>
              <a:gdLst/>
              <a:ahLst/>
              <a:cxnLst/>
              <a:rect l="0" t="0" r="0" b="0"/>
              <a:pathLst>
                <a:path w="1693" h="483">
                  <a:moveTo>
                    <a:pt x="0" y="483"/>
                  </a:moveTo>
                  <a:lnTo>
                    <a:pt x="1693" y="483"/>
                  </a:lnTo>
                  <a:lnTo>
                    <a:pt x="1693" y="0"/>
                  </a:lnTo>
                  <a:lnTo>
                    <a:pt x="0" y="0"/>
                  </a:lnTo>
                  <a:lnTo>
                    <a:pt x="0" y="483"/>
                  </a:lnTo>
                  <a:lnTo>
                    <a:pt x="49" y="470"/>
                  </a:lnTo>
                  <a:lnTo>
                    <a:pt x="1643" y="470"/>
                  </a:lnTo>
                  <a:lnTo>
                    <a:pt x="1643" y="13"/>
                  </a:lnTo>
                  <a:lnTo>
                    <a:pt x="49" y="13"/>
                  </a:lnTo>
                  <a:lnTo>
                    <a:pt x="49" y="470"/>
                  </a:lnTo>
                  <a:lnTo>
                    <a:pt x="0" y="483"/>
                  </a:lnTo>
                  <a:close/>
                </a:path>
              </a:pathLst>
            </a:custGeom>
            <a:solidFill>
              <a:srgbClr val="BDBDBD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77" name="path"/>
            <p:cNvSpPr/>
            <p:nvPr/>
          </p:nvSpPr>
          <p:spPr>
            <a:xfrm>
              <a:off x="191193" y="54100"/>
              <a:ext cx="1011783" cy="289801"/>
            </a:xfrm>
            <a:custGeom>
              <a:avLst/>
              <a:gdLst/>
              <a:ahLst/>
              <a:cxnLst/>
              <a:rect l="0" t="0" r="0" b="0"/>
              <a:pathLst>
                <a:path w="1593" h="456">
                  <a:moveTo>
                    <a:pt x="0" y="456"/>
                  </a:moveTo>
                  <a:lnTo>
                    <a:pt x="1593" y="456"/>
                  </a:lnTo>
                  <a:lnTo>
                    <a:pt x="1593" y="0"/>
                  </a:lnTo>
                  <a:lnTo>
                    <a:pt x="0" y="0"/>
                  </a:lnTo>
                  <a:lnTo>
                    <a:pt x="0" y="456"/>
                  </a:lnTo>
                  <a:lnTo>
                    <a:pt x="48" y="442"/>
                  </a:lnTo>
                  <a:lnTo>
                    <a:pt x="1544" y="442"/>
                  </a:lnTo>
                  <a:lnTo>
                    <a:pt x="1544" y="15"/>
                  </a:lnTo>
                  <a:lnTo>
                    <a:pt x="48" y="15"/>
                  </a:lnTo>
                  <a:lnTo>
                    <a:pt x="48" y="442"/>
                  </a:lnTo>
                  <a:lnTo>
                    <a:pt x="0" y="456"/>
                  </a:lnTo>
                  <a:close/>
                </a:path>
              </a:pathLst>
            </a:custGeom>
            <a:solidFill>
              <a:srgbClr val="C1C1C1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78" name="path"/>
            <p:cNvSpPr/>
            <p:nvPr/>
          </p:nvSpPr>
          <p:spPr>
            <a:xfrm>
              <a:off x="222069" y="63750"/>
              <a:ext cx="950031" cy="271491"/>
            </a:xfrm>
            <a:custGeom>
              <a:avLst/>
              <a:gdLst/>
              <a:ahLst/>
              <a:cxnLst/>
              <a:rect l="0" t="0" r="0" b="0"/>
              <a:pathLst>
                <a:path w="1496" h="427">
                  <a:moveTo>
                    <a:pt x="0" y="427"/>
                  </a:moveTo>
                  <a:lnTo>
                    <a:pt x="1496" y="427"/>
                  </a:lnTo>
                  <a:lnTo>
                    <a:pt x="1496" y="0"/>
                  </a:lnTo>
                  <a:lnTo>
                    <a:pt x="0" y="0"/>
                  </a:lnTo>
                  <a:lnTo>
                    <a:pt x="0" y="427"/>
                  </a:lnTo>
                  <a:lnTo>
                    <a:pt x="50" y="412"/>
                  </a:lnTo>
                  <a:lnTo>
                    <a:pt x="1446" y="412"/>
                  </a:lnTo>
                  <a:lnTo>
                    <a:pt x="1446" y="13"/>
                  </a:lnTo>
                  <a:lnTo>
                    <a:pt x="50" y="13"/>
                  </a:lnTo>
                  <a:lnTo>
                    <a:pt x="50" y="412"/>
                  </a:lnTo>
                  <a:lnTo>
                    <a:pt x="0" y="427"/>
                  </a:lnTo>
                  <a:close/>
                </a:path>
              </a:pathLst>
            </a:custGeom>
            <a:solidFill>
              <a:srgbClr val="C5C5C5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79" name="path"/>
            <p:cNvSpPr/>
            <p:nvPr/>
          </p:nvSpPr>
          <p:spPr>
            <a:xfrm>
              <a:off x="254133" y="72450"/>
              <a:ext cx="886299" cy="253102"/>
            </a:xfrm>
            <a:custGeom>
              <a:avLst/>
              <a:gdLst/>
              <a:ahLst/>
              <a:cxnLst/>
              <a:rect l="0" t="0" r="0" b="0"/>
              <a:pathLst>
                <a:path w="1395" h="398">
                  <a:moveTo>
                    <a:pt x="0" y="398"/>
                  </a:moveTo>
                  <a:lnTo>
                    <a:pt x="1395" y="398"/>
                  </a:lnTo>
                  <a:lnTo>
                    <a:pt x="1395" y="0"/>
                  </a:lnTo>
                  <a:lnTo>
                    <a:pt x="0" y="0"/>
                  </a:lnTo>
                  <a:lnTo>
                    <a:pt x="0" y="398"/>
                  </a:lnTo>
                  <a:lnTo>
                    <a:pt x="49" y="384"/>
                  </a:lnTo>
                  <a:lnTo>
                    <a:pt x="1345" y="384"/>
                  </a:lnTo>
                  <a:lnTo>
                    <a:pt x="1345" y="15"/>
                  </a:lnTo>
                  <a:lnTo>
                    <a:pt x="49" y="15"/>
                  </a:lnTo>
                  <a:lnTo>
                    <a:pt x="49" y="384"/>
                  </a:lnTo>
                  <a:lnTo>
                    <a:pt x="0" y="398"/>
                  </a:lnTo>
                  <a:close/>
                </a:path>
              </a:pathLst>
            </a:custGeom>
            <a:solidFill>
              <a:srgbClr val="C9C9C9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180" name="table 180"/>
          <p:cNvGraphicFramePr>
            <a:graphicFrameLocks noGrp="1"/>
          </p:cNvGraphicFramePr>
          <p:nvPr/>
        </p:nvGraphicFramePr>
        <p:xfrm>
          <a:off x="6187869" y="5587866"/>
          <a:ext cx="1519555" cy="421639"/>
        </p:xfrm>
        <a:graphic>
          <a:graphicData uri="http://schemas.openxmlformats.org/drawingml/2006/table">
            <a:tbl>
              <a:tblPr/>
              <a:tblGrid>
                <a:gridCol w="1519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163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76084" algn="l" rtl="0" eaLnBrk="0">
                        <a:lnSpc>
                          <a:spcPct val="95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70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干部任</a:t>
                      </a:r>
                      <a:r>
                        <a:rPr sz="17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职</a:t>
                      </a:r>
                      <a:r>
                        <a:rPr sz="1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资格</a:t>
                      </a:r>
                      <a:endParaRPr lang="SimSun" altLang="SimSun" sz="1700" dirty="0"/>
                    </a:p>
                  </a:txBody>
                  <a:tcPr marL="0" marR="0" marT="0" marB="0">
                    <a:lnL w="34925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4925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38" name="group 38"/>
          <p:cNvGrpSpPr/>
          <p:nvPr/>
        </p:nvGrpSpPr>
        <p:grpSpPr>
          <a:xfrm rot="21600000">
            <a:off x="180545" y="222258"/>
            <a:ext cx="852534" cy="760517"/>
            <a:chOff x="0" y="0"/>
            <a:chExt cx="852534" cy="760517"/>
          </a:xfrm>
        </p:grpSpPr>
        <p:pic>
          <p:nvPicPr>
            <p:cNvPr id="181" name="picture 18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0" y="0"/>
              <a:ext cx="852534" cy="740996"/>
            </a:xfrm>
            <a:prstGeom prst="rect">
              <a:avLst/>
            </a:prstGeom>
          </p:spPr>
        </p:pic>
        <p:sp>
          <p:nvSpPr>
            <p:cNvPr id="182" name="textbox 182"/>
            <p:cNvSpPr/>
            <p:nvPr/>
          </p:nvSpPr>
          <p:spPr>
            <a:xfrm>
              <a:off x="-12700" y="-12700"/>
              <a:ext cx="878205" cy="80200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6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6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6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7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7555"/>
                </a:lnSpc>
                <a:tabLst/>
              </a:pPr>
              <a:endParaRPr lang="Arial" altLang="Arial" sz="100" dirty="0"/>
            </a:p>
            <a:p>
              <a:pPr marL="253623" algn="l" rtl="0" eaLnBrk="0">
                <a:lnSpc>
                  <a:spcPts val="1104"/>
                </a:lnSpc>
                <a:tabLst/>
              </a:pPr>
              <a:r>
                <a:rPr sz="900" spc="8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华为技</a:t>
              </a:r>
              <a:r>
                <a:rPr sz="900" spc="4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术</a:t>
              </a:r>
              <a:endParaRPr lang="SimSun" altLang="SimSun" sz="900" dirty="0"/>
            </a:p>
          </p:txBody>
        </p:sp>
      </p:grpSp>
      <p:sp>
        <p:nvSpPr>
          <p:cNvPr id="183" name="textbox 183"/>
          <p:cNvSpPr/>
          <p:nvPr/>
        </p:nvSpPr>
        <p:spPr>
          <a:xfrm>
            <a:off x="1146971" y="2444093"/>
            <a:ext cx="1438910" cy="2717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110"/>
              </a:lnSpc>
              <a:tabLst/>
            </a:pPr>
            <a:endParaRPr lang="Arial" altLang="Arial" sz="100" dirty="0"/>
          </a:p>
          <a:p>
            <a:pPr marL="54936" algn="l" rtl="0" eaLnBrk="0">
              <a:lnSpc>
                <a:spcPct val="95000"/>
              </a:lnSpc>
              <a:tabLst>
                <a:tab pos="128270" algn="l"/>
              </a:tabLst>
            </a:pP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70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干</a:t>
            </a: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部任职资格</a:t>
            </a:r>
            <a:endParaRPr lang="SimSun" altLang="SimSun" sz="1700" dirty="0"/>
          </a:p>
        </p:txBody>
      </p:sp>
      <p:sp>
        <p:nvSpPr>
          <p:cNvPr id="184" name="path"/>
          <p:cNvSpPr/>
          <p:nvPr/>
        </p:nvSpPr>
        <p:spPr>
          <a:xfrm>
            <a:off x="1159671" y="2552538"/>
            <a:ext cx="42236" cy="43225"/>
          </a:xfrm>
          <a:custGeom>
            <a:avLst/>
            <a:gdLst/>
            <a:ahLst/>
            <a:cxnLst/>
            <a:rect l="0" t="0" r="0" b="0"/>
            <a:pathLst>
              <a:path w="66" h="68">
                <a:moveTo>
                  <a:pt x="4" y="34"/>
                </a:moveTo>
                <a:cubicBezTo>
                  <a:pt x="4" y="16"/>
                  <a:pt x="18" y="4"/>
                  <a:pt x="33" y="4"/>
                </a:cubicBezTo>
                <a:cubicBezTo>
                  <a:pt x="48" y="4"/>
                  <a:pt x="62" y="16"/>
                  <a:pt x="62" y="34"/>
                </a:cubicBezTo>
                <a:cubicBezTo>
                  <a:pt x="62" y="50"/>
                  <a:pt x="48" y="63"/>
                  <a:pt x="33" y="63"/>
                </a:cubicBezTo>
                <a:cubicBezTo>
                  <a:pt x="18" y="63"/>
                  <a:pt x="4" y="50"/>
                  <a:pt x="4" y="34"/>
                </a:cubicBezTo>
              </a:path>
            </a:pathLst>
          </a:custGeom>
          <a:solidFill>
            <a:srgbClr val="000000">
              <a:alpha val="100000"/>
            </a:srgbClr>
          </a:solidFill>
          <a:ln w="5539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box 185"/>
          <p:cNvSpPr/>
          <p:nvPr/>
        </p:nvSpPr>
        <p:spPr>
          <a:xfrm>
            <a:off x="630857" y="1384419"/>
            <a:ext cx="6390640" cy="19907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907"/>
              </a:lnSpc>
              <a:tabLst/>
            </a:pPr>
            <a:endParaRPr lang="Arial" altLang="Arial" sz="100" dirty="0"/>
          </a:p>
          <a:p>
            <a:pPr marL="40807" algn="l" rtl="0" eaLnBrk="0">
              <a:lnSpc>
                <a:spcPct val="99000"/>
              </a:lnSpc>
              <a:tabLst/>
            </a:pPr>
            <a:r>
              <a:rPr sz="1900" b="1" spc="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1</a:t>
            </a:r>
            <a:r>
              <a:rPr sz="1900" spc="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、技术任职资格分为</a:t>
            </a:r>
            <a:r>
              <a:rPr sz="1900" b="1" spc="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6</a:t>
            </a:r>
            <a:r>
              <a:rPr sz="1900" spc="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个级别：</a:t>
            </a:r>
            <a:r>
              <a:rPr sz="1900" b="1" spc="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1</a:t>
            </a:r>
            <a:r>
              <a:rPr sz="1900" spc="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级</a:t>
            </a:r>
            <a:r>
              <a:rPr sz="1900" b="1" spc="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~6</a:t>
            </a:r>
            <a:r>
              <a:rPr sz="190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级</a:t>
            </a:r>
            <a:endParaRPr lang="SimSun" altLang="SimSun" sz="1900" dirty="0"/>
          </a:p>
          <a:p>
            <a:pPr marL="12700" algn="l" rtl="0" eaLnBrk="0">
              <a:lnSpc>
                <a:spcPct val="99000"/>
              </a:lnSpc>
              <a:spcBef>
                <a:spcPts val="1744"/>
              </a:spcBef>
              <a:tabLst/>
            </a:pPr>
            <a:r>
              <a:rPr sz="1900" b="1" spc="1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2</a:t>
            </a:r>
            <a:r>
              <a:rPr sz="1900" spc="1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、专业任职资格分为</a:t>
            </a:r>
            <a:r>
              <a:rPr sz="1900" b="1" spc="1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5</a:t>
            </a:r>
            <a:r>
              <a:rPr sz="1900" spc="1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个级别：</a:t>
            </a:r>
            <a:r>
              <a:rPr sz="1900" b="1" spc="1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1</a:t>
            </a:r>
            <a:r>
              <a:rPr sz="1900" spc="1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级</a:t>
            </a:r>
            <a:r>
              <a:rPr sz="1900" b="1" spc="1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~</a:t>
            </a:r>
            <a:r>
              <a:rPr sz="1900" b="1" spc="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5</a:t>
            </a:r>
            <a:r>
              <a:rPr sz="19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级</a:t>
            </a:r>
            <a:endParaRPr lang="SimSun" altLang="SimSun" sz="1900" dirty="0"/>
          </a:p>
          <a:p>
            <a:pPr algn="l" rtl="0" eaLnBrk="0">
              <a:lnSpc>
                <a:spcPct val="125000"/>
              </a:lnSpc>
              <a:tabLst/>
            </a:pPr>
            <a:endParaRPr lang="Arial" altLang="Arial" sz="1000" dirty="0"/>
          </a:p>
          <a:p>
            <a:pPr marL="47814" algn="l" rtl="0" eaLnBrk="0">
              <a:lnSpc>
                <a:spcPct val="98000"/>
              </a:lnSpc>
              <a:spcBef>
                <a:spcPts val="580"/>
              </a:spcBef>
              <a:tabLst/>
            </a:pPr>
            <a:r>
              <a:rPr sz="1900" b="1" spc="1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3</a:t>
            </a:r>
            <a:r>
              <a:rPr sz="1900" spc="1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、干部任职资格分为</a:t>
            </a:r>
            <a:r>
              <a:rPr sz="1900" b="1" spc="1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3</a:t>
            </a:r>
            <a:r>
              <a:rPr sz="1900" spc="1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个级</a:t>
            </a:r>
            <a:r>
              <a:rPr sz="190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别</a:t>
            </a:r>
            <a:endParaRPr lang="SimSun" altLang="SimSun" sz="1900" dirty="0"/>
          </a:p>
          <a:p>
            <a:pPr algn="l" rtl="0" eaLnBrk="0">
              <a:lnSpc>
                <a:spcPct val="178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21000"/>
              </a:lnSpc>
              <a:tabLst/>
            </a:pPr>
            <a:endParaRPr lang="Arial" altLang="Arial" sz="400" dirty="0"/>
          </a:p>
          <a:p>
            <a:pPr marL="47690" algn="l" rtl="0" eaLnBrk="0">
              <a:lnSpc>
                <a:spcPct val="96000"/>
              </a:lnSpc>
              <a:tabLst/>
            </a:pPr>
            <a:r>
              <a:rPr sz="1900" b="1" spc="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4</a:t>
            </a:r>
            <a:r>
              <a:rPr sz="190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、每个级别分为四等：职业等、普通等、基础等、预</a:t>
            </a:r>
            <a:r>
              <a:rPr sz="190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备</a:t>
            </a:r>
            <a:r>
              <a:rPr sz="19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等</a:t>
            </a:r>
            <a:endParaRPr lang="SimSun" altLang="SimSun" sz="1900" dirty="0"/>
          </a:p>
        </p:txBody>
      </p:sp>
      <p:grpSp>
        <p:nvGrpSpPr>
          <p:cNvPr id="40" name="group 40"/>
          <p:cNvGrpSpPr/>
          <p:nvPr/>
        </p:nvGrpSpPr>
        <p:grpSpPr>
          <a:xfrm rot="21600000">
            <a:off x="4504730" y="3790919"/>
            <a:ext cx="3034557" cy="2303158"/>
            <a:chOff x="0" y="0"/>
            <a:chExt cx="3034557" cy="2303158"/>
          </a:xfrm>
        </p:grpSpPr>
        <p:pic>
          <p:nvPicPr>
            <p:cNvPr id="186" name="picture 18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3034557" cy="2303158"/>
            </a:xfrm>
            <a:prstGeom prst="rect">
              <a:avLst/>
            </a:prstGeom>
          </p:spPr>
        </p:pic>
        <p:sp>
          <p:nvSpPr>
            <p:cNvPr id="187" name="textbox 187"/>
            <p:cNvSpPr/>
            <p:nvPr/>
          </p:nvSpPr>
          <p:spPr>
            <a:xfrm>
              <a:off x="-12700" y="-12700"/>
              <a:ext cx="3060064" cy="235394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5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5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5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5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6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6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6366"/>
                </a:lnSpc>
                <a:tabLst/>
              </a:pPr>
              <a:endParaRPr lang="Arial" altLang="Arial" sz="100" dirty="0"/>
            </a:p>
            <a:p>
              <a:pPr marL="1283857" algn="l" rtl="0" eaLnBrk="0">
                <a:lnSpc>
                  <a:spcPct val="99000"/>
                </a:lnSpc>
                <a:tabLst/>
              </a:pPr>
              <a:r>
                <a:rPr sz="1400" spc="4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专</a:t>
              </a:r>
              <a:r>
                <a:rPr sz="1400" spc="2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家</a:t>
              </a:r>
              <a:endParaRPr lang="SimSun" altLang="SimSun" sz="1400" dirty="0"/>
            </a:p>
          </p:txBody>
        </p:sp>
      </p:grpSp>
      <p:pic>
        <p:nvPicPr>
          <p:cNvPr id="188" name="picture 1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096771" y="261646"/>
            <a:ext cx="7626494" cy="615394"/>
          </a:xfrm>
          <a:prstGeom prst="rect">
            <a:avLst/>
          </a:prstGeom>
        </p:spPr>
      </p:pic>
      <p:pic>
        <p:nvPicPr>
          <p:cNvPr id="189" name="picture 18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727235" y="261646"/>
            <a:ext cx="5958080" cy="671551"/>
          </a:xfrm>
          <a:prstGeom prst="rect">
            <a:avLst/>
          </a:prstGeom>
        </p:spPr>
      </p:pic>
      <p:sp>
        <p:nvSpPr>
          <p:cNvPr id="190" name="textbox 190"/>
          <p:cNvSpPr/>
          <p:nvPr/>
        </p:nvSpPr>
        <p:spPr>
          <a:xfrm>
            <a:off x="1084071" y="248946"/>
            <a:ext cx="7652384" cy="6832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8138"/>
              </a:lnSpc>
              <a:tabLst/>
            </a:pPr>
            <a:endParaRPr lang="Arial" altLang="Arial" sz="100" dirty="0"/>
          </a:p>
          <a:p>
            <a:pPr marL="2488956" algn="l" rtl="0" eaLnBrk="0">
              <a:lnSpc>
                <a:spcPct val="98000"/>
              </a:lnSpc>
              <a:tabLst/>
            </a:pPr>
            <a:r>
              <a:rPr sz="2400" spc="110" dirty="0">
                <a:solidFill>
                  <a:srgbClr val="000000">
                    <a:alpha val="100000"/>
                  </a:srgbClr>
                </a:solidFill>
                <a:latin typeface="NSimSun"/>
                <a:ea typeface="NSimSun"/>
                <a:cs typeface="NSimSun"/>
              </a:rPr>
              <a:t>三、资格的级</a:t>
            </a:r>
            <a:r>
              <a:rPr sz="2400" spc="40" dirty="0">
                <a:solidFill>
                  <a:srgbClr val="000000">
                    <a:alpha val="100000"/>
                  </a:srgbClr>
                </a:solidFill>
                <a:latin typeface="NSimSun"/>
                <a:ea typeface="NSimSun"/>
                <a:cs typeface="NSimSun"/>
              </a:rPr>
              <a:t>别</a:t>
            </a:r>
            <a:endParaRPr lang="NSimSun" altLang="NSimSun" sz="2400" dirty="0"/>
          </a:p>
        </p:txBody>
      </p:sp>
      <p:sp>
        <p:nvSpPr>
          <p:cNvPr id="191" name="textbox 191"/>
          <p:cNvSpPr/>
          <p:nvPr/>
        </p:nvSpPr>
        <p:spPr>
          <a:xfrm>
            <a:off x="1530985" y="6162989"/>
            <a:ext cx="5659754" cy="4800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674"/>
              </a:lnSpc>
              <a:tabLst/>
            </a:pPr>
            <a:endParaRPr lang="Arial" altLang="Arial" sz="100" dirty="0"/>
          </a:p>
          <a:p>
            <a:pPr marL="198688" algn="l" rtl="0" eaLnBrk="0">
              <a:lnSpc>
                <a:spcPct val="88000"/>
              </a:lnSpc>
              <a:tabLst/>
            </a:pPr>
            <a:r>
              <a:rPr sz="140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每级分为四等                          每个专</a:t>
            </a:r>
            <a:r>
              <a:rPr sz="140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业</a:t>
            </a:r>
            <a:r>
              <a:rPr sz="14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资格分为5级</a:t>
            </a:r>
            <a:endParaRPr lang="SimSun" altLang="SimSun" sz="1400" dirty="0"/>
          </a:p>
          <a:p>
            <a:pPr marL="12700" algn="l" rtl="0" eaLnBrk="0">
              <a:lnSpc>
                <a:spcPts val="2098"/>
              </a:lnSpc>
              <a:tabLst/>
            </a:pPr>
            <a:r>
              <a:rPr sz="120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关注公众号： </a:t>
            </a:r>
            <a:r>
              <a:rPr sz="1200" spc="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HR</a:t>
            </a:r>
            <a:r>
              <a:rPr sz="120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管理世界(微信搜索</a:t>
            </a:r>
            <a:r>
              <a:rPr sz="1200" spc="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ID</a:t>
            </a:r>
            <a:r>
              <a:rPr sz="120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：</a:t>
            </a:r>
            <a:r>
              <a:rPr sz="1200" spc="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hrgLsj</a:t>
            </a:r>
            <a:r>
              <a:rPr sz="1200" spc="1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进入</a:t>
            </a:r>
            <a:r>
              <a:rPr sz="12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)  免费下载海量名企管理资料</a:t>
            </a:r>
            <a:endParaRPr lang="SimSun" altLang="SimSun" sz="1200" dirty="0"/>
          </a:p>
        </p:txBody>
      </p:sp>
      <p:sp>
        <p:nvSpPr>
          <p:cNvPr id="192" name="path"/>
          <p:cNvSpPr/>
          <p:nvPr/>
        </p:nvSpPr>
        <p:spPr>
          <a:xfrm>
            <a:off x="3220832" y="4280175"/>
            <a:ext cx="1862597" cy="829032"/>
          </a:xfrm>
          <a:custGeom>
            <a:avLst/>
            <a:gdLst/>
            <a:ahLst/>
            <a:cxnLst/>
            <a:rect l="0" t="0" r="0" b="0"/>
            <a:pathLst>
              <a:path w="2933" h="1305">
                <a:moveTo>
                  <a:pt x="2930" y="1298"/>
                </a:moveTo>
                <a:lnTo>
                  <a:pt x="3" y="6"/>
                </a:lnTo>
              </a:path>
            </a:pathLst>
          </a:custGeom>
          <a:noFill/>
          <a:ln w="9650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193" name="table 193"/>
          <p:cNvGraphicFramePr>
            <a:graphicFrameLocks noGrp="1"/>
          </p:cNvGraphicFramePr>
          <p:nvPr/>
        </p:nvGraphicFramePr>
        <p:xfrm>
          <a:off x="1272487" y="5015934"/>
          <a:ext cx="1929765" cy="495300"/>
        </p:xfrm>
        <a:graphic>
          <a:graphicData uri="http://schemas.openxmlformats.org/drawingml/2006/table">
            <a:tbl>
              <a:tblPr/>
              <a:tblGrid>
                <a:gridCol w="1929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702149" algn="l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40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基</a:t>
                      </a:r>
                      <a:r>
                        <a:rPr sz="140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础等</a:t>
                      </a:r>
                      <a:endParaRPr lang="SimSun" altLang="SimSun" sz="14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4" name="table 194"/>
          <p:cNvGraphicFramePr>
            <a:graphicFrameLocks noGrp="1"/>
          </p:cNvGraphicFramePr>
          <p:nvPr/>
        </p:nvGraphicFramePr>
        <p:xfrm>
          <a:off x="1272487" y="5536652"/>
          <a:ext cx="1929765" cy="494664"/>
        </p:xfrm>
        <a:graphic>
          <a:graphicData uri="http://schemas.openxmlformats.org/drawingml/2006/table">
            <a:tbl>
              <a:tblPr/>
              <a:tblGrid>
                <a:gridCol w="1929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466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784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03586" algn="l" rtl="0" eaLnBrk="0">
                        <a:lnSpc>
                          <a:spcPct val="96000"/>
                        </a:lnSpc>
                        <a:tabLst/>
                      </a:pPr>
                      <a:r>
                        <a:rPr sz="1400" spc="-10" dirty="0">
                          <a:solidFill>
                            <a:srgbClr val="FF48C8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预备</a:t>
                      </a:r>
                      <a:r>
                        <a:rPr sz="1400" spc="0" dirty="0">
                          <a:solidFill>
                            <a:srgbClr val="FF48C8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等</a:t>
                      </a:r>
                      <a:endParaRPr lang="SimSun" altLang="SimSun" sz="14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FF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95" name="picture 19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207305" y="5130909"/>
            <a:ext cx="1889908" cy="156477"/>
          </a:xfrm>
          <a:prstGeom prst="rect">
            <a:avLst/>
          </a:prstGeom>
        </p:spPr>
      </p:pic>
      <p:sp>
        <p:nvSpPr>
          <p:cNvPr id="196" name="path"/>
          <p:cNvSpPr/>
          <p:nvPr/>
        </p:nvSpPr>
        <p:spPr>
          <a:xfrm>
            <a:off x="4974996" y="5385940"/>
            <a:ext cx="3482655" cy="10634"/>
          </a:xfrm>
          <a:custGeom>
            <a:avLst/>
            <a:gdLst/>
            <a:ahLst/>
            <a:cxnLst/>
            <a:rect l="0" t="0" r="0" b="0"/>
            <a:pathLst>
              <a:path w="5484" h="16">
                <a:moveTo>
                  <a:pt x="0" y="7"/>
                </a:moveTo>
                <a:lnTo>
                  <a:pt x="3317" y="7"/>
                </a:lnTo>
                <a:moveTo>
                  <a:pt x="1669" y="9"/>
                </a:moveTo>
                <a:lnTo>
                  <a:pt x="1677" y="9"/>
                </a:lnTo>
                <a:moveTo>
                  <a:pt x="1701" y="9"/>
                </a:moveTo>
                <a:lnTo>
                  <a:pt x="1709" y="9"/>
                </a:lnTo>
                <a:moveTo>
                  <a:pt x="1733" y="9"/>
                </a:moveTo>
                <a:lnTo>
                  <a:pt x="1741" y="9"/>
                </a:lnTo>
                <a:moveTo>
                  <a:pt x="1764" y="9"/>
                </a:moveTo>
                <a:lnTo>
                  <a:pt x="1772" y="9"/>
                </a:lnTo>
                <a:moveTo>
                  <a:pt x="1795" y="9"/>
                </a:moveTo>
                <a:lnTo>
                  <a:pt x="1804" y="9"/>
                </a:lnTo>
                <a:moveTo>
                  <a:pt x="1827" y="9"/>
                </a:moveTo>
                <a:lnTo>
                  <a:pt x="1835" y="9"/>
                </a:lnTo>
                <a:moveTo>
                  <a:pt x="1859" y="9"/>
                </a:moveTo>
                <a:lnTo>
                  <a:pt x="1867" y="9"/>
                </a:lnTo>
                <a:moveTo>
                  <a:pt x="1891" y="9"/>
                </a:moveTo>
                <a:lnTo>
                  <a:pt x="1899" y="9"/>
                </a:lnTo>
                <a:moveTo>
                  <a:pt x="1923" y="9"/>
                </a:moveTo>
                <a:lnTo>
                  <a:pt x="1931" y="9"/>
                </a:lnTo>
                <a:moveTo>
                  <a:pt x="1955" y="9"/>
                </a:moveTo>
                <a:lnTo>
                  <a:pt x="1963" y="9"/>
                </a:lnTo>
                <a:moveTo>
                  <a:pt x="1987" y="9"/>
                </a:moveTo>
                <a:lnTo>
                  <a:pt x="1994" y="9"/>
                </a:lnTo>
                <a:moveTo>
                  <a:pt x="2017" y="9"/>
                </a:moveTo>
                <a:lnTo>
                  <a:pt x="2027" y="9"/>
                </a:lnTo>
                <a:moveTo>
                  <a:pt x="2049" y="9"/>
                </a:moveTo>
                <a:lnTo>
                  <a:pt x="2057" y="9"/>
                </a:lnTo>
                <a:moveTo>
                  <a:pt x="2081" y="9"/>
                </a:moveTo>
                <a:lnTo>
                  <a:pt x="2089" y="9"/>
                </a:lnTo>
                <a:moveTo>
                  <a:pt x="2113" y="9"/>
                </a:moveTo>
                <a:lnTo>
                  <a:pt x="2121" y="9"/>
                </a:lnTo>
                <a:moveTo>
                  <a:pt x="2145" y="9"/>
                </a:moveTo>
                <a:lnTo>
                  <a:pt x="2153" y="9"/>
                </a:lnTo>
                <a:moveTo>
                  <a:pt x="2177" y="9"/>
                </a:moveTo>
                <a:lnTo>
                  <a:pt x="2184" y="9"/>
                </a:lnTo>
                <a:moveTo>
                  <a:pt x="2209" y="9"/>
                </a:moveTo>
                <a:lnTo>
                  <a:pt x="2216" y="9"/>
                </a:lnTo>
                <a:moveTo>
                  <a:pt x="2239" y="9"/>
                </a:moveTo>
                <a:lnTo>
                  <a:pt x="2249" y="9"/>
                </a:lnTo>
                <a:moveTo>
                  <a:pt x="2271" y="9"/>
                </a:moveTo>
                <a:lnTo>
                  <a:pt x="2280" y="9"/>
                </a:lnTo>
                <a:moveTo>
                  <a:pt x="2303" y="9"/>
                </a:moveTo>
                <a:lnTo>
                  <a:pt x="2311" y="9"/>
                </a:lnTo>
                <a:moveTo>
                  <a:pt x="2335" y="9"/>
                </a:moveTo>
                <a:lnTo>
                  <a:pt x="2343" y="9"/>
                </a:lnTo>
                <a:moveTo>
                  <a:pt x="2367" y="9"/>
                </a:moveTo>
                <a:lnTo>
                  <a:pt x="2375" y="9"/>
                </a:lnTo>
                <a:moveTo>
                  <a:pt x="2399" y="9"/>
                </a:moveTo>
                <a:lnTo>
                  <a:pt x="2406" y="9"/>
                </a:lnTo>
                <a:moveTo>
                  <a:pt x="2431" y="9"/>
                </a:moveTo>
                <a:lnTo>
                  <a:pt x="2438" y="9"/>
                </a:lnTo>
                <a:moveTo>
                  <a:pt x="2461" y="9"/>
                </a:moveTo>
                <a:lnTo>
                  <a:pt x="2471" y="9"/>
                </a:lnTo>
                <a:moveTo>
                  <a:pt x="2493" y="9"/>
                </a:moveTo>
                <a:lnTo>
                  <a:pt x="2502" y="9"/>
                </a:lnTo>
                <a:moveTo>
                  <a:pt x="2525" y="9"/>
                </a:moveTo>
                <a:lnTo>
                  <a:pt x="2533" y="9"/>
                </a:lnTo>
                <a:moveTo>
                  <a:pt x="2557" y="9"/>
                </a:moveTo>
                <a:lnTo>
                  <a:pt x="2565" y="9"/>
                </a:lnTo>
                <a:moveTo>
                  <a:pt x="2589" y="9"/>
                </a:moveTo>
                <a:lnTo>
                  <a:pt x="2597" y="9"/>
                </a:lnTo>
                <a:moveTo>
                  <a:pt x="2621" y="9"/>
                </a:moveTo>
                <a:lnTo>
                  <a:pt x="2628" y="9"/>
                </a:lnTo>
                <a:moveTo>
                  <a:pt x="2653" y="9"/>
                </a:moveTo>
                <a:lnTo>
                  <a:pt x="2661" y="9"/>
                </a:lnTo>
                <a:moveTo>
                  <a:pt x="2685" y="9"/>
                </a:moveTo>
                <a:lnTo>
                  <a:pt x="2693" y="9"/>
                </a:lnTo>
                <a:moveTo>
                  <a:pt x="2715" y="9"/>
                </a:moveTo>
                <a:lnTo>
                  <a:pt x="2724" y="9"/>
                </a:lnTo>
                <a:moveTo>
                  <a:pt x="2747" y="9"/>
                </a:moveTo>
                <a:lnTo>
                  <a:pt x="2755" y="9"/>
                </a:lnTo>
                <a:moveTo>
                  <a:pt x="2779" y="9"/>
                </a:moveTo>
                <a:lnTo>
                  <a:pt x="2787" y="9"/>
                </a:lnTo>
                <a:moveTo>
                  <a:pt x="2811" y="9"/>
                </a:moveTo>
                <a:lnTo>
                  <a:pt x="2818" y="9"/>
                </a:lnTo>
                <a:moveTo>
                  <a:pt x="2843" y="9"/>
                </a:moveTo>
                <a:lnTo>
                  <a:pt x="2850" y="9"/>
                </a:lnTo>
                <a:moveTo>
                  <a:pt x="2875" y="9"/>
                </a:moveTo>
                <a:lnTo>
                  <a:pt x="2883" y="9"/>
                </a:lnTo>
                <a:moveTo>
                  <a:pt x="2907" y="9"/>
                </a:moveTo>
                <a:lnTo>
                  <a:pt x="2914" y="9"/>
                </a:lnTo>
                <a:moveTo>
                  <a:pt x="2937" y="9"/>
                </a:moveTo>
                <a:lnTo>
                  <a:pt x="2946" y="9"/>
                </a:lnTo>
                <a:moveTo>
                  <a:pt x="2969" y="9"/>
                </a:moveTo>
                <a:lnTo>
                  <a:pt x="2977" y="9"/>
                </a:lnTo>
                <a:moveTo>
                  <a:pt x="3001" y="9"/>
                </a:moveTo>
                <a:lnTo>
                  <a:pt x="3009" y="9"/>
                </a:lnTo>
                <a:moveTo>
                  <a:pt x="3033" y="9"/>
                </a:moveTo>
                <a:lnTo>
                  <a:pt x="3040" y="9"/>
                </a:lnTo>
                <a:moveTo>
                  <a:pt x="3065" y="9"/>
                </a:moveTo>
                <a:lnTo>
                  <a:pt x="3073" y="9"/>
                </a:lnTo>
                <a:moveTo>
                  <a:pt x="3097" y="9"/>
                </a:moveTo>
                <a:lnTo>
                  <a:pt x="3105" y="9"/>
                </a:lnTo>
                <a:moveTo>
                  <a:pt x="3129" y="9"/>
                </a:moveTo>
                <a:lnTo>
                  <a:pt x="3136" y="9"/>
                </a:lnTo>
                <a:moveTo>
                  <a:pt x="3159" y="9"/>
                </a:moveTo>
                <a:lnTo>
                  <a:pt x="3168" y="9"/>
                </a:lnTo>
                <a:moveTo>
                  <a:pt x="3191" y="9"/>
                </a:moveTo>
                <a:lnTo>
                  <a:pt x="3200" y="9"/>
                </a:lnTo>
                <a:moveTo>
                  <a:pt x="3223" y="9"/>
                </a:moveTo>
                <a:lnTo>
                  <a:pt x="3230" y="9"/>
                </a:lnTo>
                <a:moveTo>
                  <a:pt x="3255" y="9"/>
                </a:moveTo>
                <a:lnTo>
                  <a:pt x="3262" y="9"/>
                </a:lnTo>
                <a:moveTo>
                  <a:pt x="3287" y="9"/>
                </a:moveTo>
                <a:lnTo>
                  <a:pt x="3295" y="9"/>
                </a:lnTo>
                <a:moveTo>
                  <a:pt x="3319" y="9"/>
                </a:moveTo>
                <a:lnTo>
                  <a:pt x="3326" y="9"/>
                </a:lnTo>
                <a:moveTo>
                  <a:pt x="3351" y="9"/>
                </a:moveTo>
                <a:lnTo>
                  <a:pt x="3358" y="9"/>
                </a:lnTo>
                <a:moveTo>
                  <a:pt x="3381" y="9"/>
                </a:moveTo>
                <a:lnTo>
                  <a:pt x="3390" y="9"/>
                </a:lnTo>
                <a:moveTo>
                  <a:pt x="3413" y="9"/>
                </a:moveTo>
                <a:lnTo>
                  <a:pt x="3422" y="9"/>
                </a:lnTo>
                <a:moveTo>
                  <a:pt x="3445" y="9"/>
                </a:moveTo>
                <a:lnTo>
                  <a:pt x="3452" y="9"/>
                </a:lnTo>
                <a:moveTo>
                  <a:pt x="3477" y="9"/>
                </a:moveTo>
                <a:lnTo>
                  <a:pt x="3485" y="9"/>
                </a:lnTo>
                <a:moveTo>
                  <a:pt x="3509" y="9"/>
                </a:moveTo>
                <a:lnTo>
                  <a:pt x="3517" y="9"/>
                </a:lnTo>
                <a:moveTo>
                  <a:pt x="3541" y="9"/>
                </a:moveTo>
                <a:lnTo>
                  <a:pt x="3548" y="9"/>
                </a:lnTo>
                <a:moveTo>
                  <a:pt x="3573" y="9"/>
                </a:moveTo>
                <a:lnTo>
                  <a:pt x="3580" y="9"/>
                </a:lnTo>
                <a:moveTo>
                  <a:pt x="3605" y="9"/>
                </a:moveTo>
                <a:lnTo>
                  <a:pt x="3612" y="9"/>
                </a:lnTo>
                <a:moveTo>
                  <a:pt x="3635" y="9"/>
                </a:moveTo>
                <a:lnTo>
                  <a:pt x="3644" y="9"/>
                </a:lnTo>
                <a:moveTo>
                  <a:pt x="3667" y="9"/>
                </a:moveTo>
                <a:lnTo>
                  <a:pt x="3674" y="9"/>
                </a:lnTo>
                <a:moveTo>
                  <a:pt x="3699" y="9"/>
                </a:moveTo>
                <a:lnTo>
                  <a:pt x="3707" y="9"/>
                </a:lnTo>
                <a:moveTo>
                  <a:pt x="3731" y="9"/>
                </a:moveTo>
                <a:lnTo>
                  <a:pt x="3739" y="9"/>
                </a:lnTo>
                <a:moveTo>
                  <a:pt x="3763" y="9"/>
                </a:moveTo>
                <a:lnTo>
                  <a:pt x="3770" y="9"/>
                </a:lnTo>
                <a:moveTo>
                  <a:pt x="3795" y="9"/>
                </a:moveTo>
                <a:lnTo>
                  <a:pt x="3802" y="9"/>
                </a:lnTo>
                <a:moveTo>
                  <a:pt x="3826" y="9"/>
                </a:moveTo>
                <a:lnTo>
                  <a:pt x="3835" y="9"/>
                </a:lnTo>
                <a:moveTo>
                  <a:pt x="3857" y="9"/>
                </a:moveTo>
                <a:lnTo>
                  <a:pt x="3866" y="9"/>
                </a:lnTo>
                <a:moveTo>
                  <a:pt x="3889" y="9"/>
                </a:moveTo>
                <a:lnTo>
                  <a:pt x="3898" y="9"/>
                </a:lnTo>
                <a:moveTo>
                  <a:pt x="3921" y="9"/>
                </a:moveTo>
                <a:lnTo>
                  <a:pt x="3929" y="9"/>
                </a:lnTo>
                <a:moveTo>
                  <a:pt x="3953" y="9"/>
                </a:moveTo>
                <a:lnTo>
                  <a:pt x="3960" y="9"/>
                </a:lnTo>
                <a:moveTo>
                  <a:pt x="3985" y="9"/>
                </a:moveTo>
                <a:lnTo>
                  <a:pt x="3992" y="9"/>
                </a:lnTo>
                <a:moveTo>
                  <a:pt x="4017" y="9"/>
                </a:moveTo>
                <a:lnTo>
                  <a:pt x="4024" y="9"/>
                </a:lnTo>
                <a:moveTo>
                  <a:pt x="4048" y="9"/>
                </a:moveTo>
                <a:lnTo>
                  <a:pt x="4056" y="9"/>
                </a:lnTo>
                <a:moveTo>
                  <a:pt x="4079" y="9"/>
                </a:moveTo>
                <a:lnTo>
                  <a:pt x="4088" y="9"/>
                </a:lnTo>
                <a:moveTo>
                  <a:pt x="4111" y="9"/>
                </a:moveTo>
                <a:lnTo>
                  <a:pt x="4120" y="9"/>
                </a:lnTo>
                <a:moveTo>
                  <a:pt x="4143" y="9"/>
                </a:moveTo>
                <a:lnTo>
                  <a:pt x="4151" y="9"/>
                </a:lnTo>
                <a:moveTo>
                  <a:pt x="4175" y="9"/>
                </a:moveTo>
                <a:lnTo>
                  <a:pt x="4182" y="9"/>
                </a:lnTo>
                <a:moveTo>
                  <a:pt x="4207" y="9"/>
                </a:moveTo>
                <a:lnTo>
                  <a:pt x="4214" y="9"/>
                </a:lnTo>
                <a:moveTo>
                  <a:pt x="4238" y="9"/>
                </a:moveTo>
                <a:lnTo>
                  <a:pt x="4246" y="9"/>
                </a:lnTo>
                <a:moveTo>
                  <a:pt x="4271" y="9"/>
                </a:moveTo>
                <a:lnTo>
                  <a:pt x="4278" y="9"/>
                </a:lnTo>
                <a:moveTo>
                  <a:pt x="4301" y="9"/>
                </a:moveTo>
                <a:lnTo>
                  <a:pt x="4310" y="9"/>
                </a:lnTo>
                <a:moveTo>
                  <a:pt x="4333" y="9"/>
                </a:moveTo>
                <a:lnTo>
                  <a:pt x="4342" y="9"/>
                </a:lnTo>
                <a:moveTo>
                  <a:pt x="4365" y="9"/>
                </a:moveTo>
                <a:lnTo>
                  <a:pt x="4373" y="9"/>
                </a:lnTo>
                <a:moveTo>
                  <a:pt x="4397" y="9"/>
                </a:moveTo>
                <a:lnTo>
                  <a:pt x="4404" y="9"/>
                </a:lnTo>
                <a:moveTo>
                  <a:pt x="4429" y="9"/>
                </a:moveTo>
                <a:lnTo>
                  <a:pt x="4436" y="9"/>
                </a:lnTo>
                <a:moveTo>
                  <a:pt x="4460" y="9"/>
                </a:moveTo>
                <a:lnTo>
                  <a:pt x="4469" y="9"/>
                </a:lnTo>
                <a:moveTo>
                  <a:pt x="4493" y="9"/>
                </a:moveTo>
                <a:lnTo>
                  <a:pt x="4500" y="9"/>
                </a:lnTo>
                <a:moveTo>
                  <a:pt x="4525" y="9"/>
                </a:moveTo>
                <a:lnTo>
                  <a:pt x="4532" y="9"/>
                </a:lnTo>
                <a:moveTo>
                  <a:pt x="4555" y="9"/>
                </a:moveTo>
                <a:lnTo>
                  <a:pt x="4564" y="9"/>
                </a:lnTo>
                <a:moveTo>
                  <a:pt x="4587" y="9"/>
                </a:moveTo>
                <a:lnTo>
                  <a:pt x="4594" y="9"/>
                </a:lnTo>
                <a:moveTo>
                  <a:pt x="4619" y="9"/>
                </a:moveTo>
                <a:lnTo>
                  <a:pt x="4626" y="9"/>
                </a:lnTo>
                <a:moveTo>
                  <a:pt x="4651" y="9"/>
                </a:moveTo>
                <a:lnTo>
                  <a:pt x="4658" y="9"/>
                </a:lnTo>
                <a:moveTo>
                  <a:pt x="4682" y="9"/>
                </a:moveTo>
                <a:lnTo>
                  <a:pt x="4690" y="9"/>
                </a:lnTo>
                <a:moveTo>
                  <a:pt x="4715" y="9"/>
                </a:moveTo>
                <a:lnTo>
                  <a:pt x="4722" y="9"/>
                </a:lnTo>
                <a:moveTo>
                  <a:pt x="4747" y="9"/>
                </a:moveTo>
                <a:lnTo>
                  <a:pt x="4754" y="9"/>
                </a:lnTo>
                <a:moveTo>
                  <a:pt x="4777" y="9"/>
                </a:moveTo>
                <a:lnTo>
                  <a:pt x="4786" y="9"/>
                </a:lnTo>
                <a:moveTo>
                  <a:pt x="4809" y="9"/>
                </a:moveTo>
                <a:lnTo>
                  <a:pt x="4818" y="9"/>
                </a:lnTo>
                <a:moveTo>
                  <a:pt x="4841" y="9"/>
                </a:moveTo>
                <a:lnTo>
                  <a:pt x="4848" y="9"/>
                </a:lnTo>
                <a:moveTo>
                  <a:pt x="4872" y="9"/>
                </a:moveTo>
                <a:lnTo>
                  <a:pt x="4881" y="9"/>
                </a:lnTo>
                <a:moveTo>
                  <a:pt x="4905" y="9"/>
                </a:moveTo>
                <a:lnTo>
                  <a:pt x="4912" y="9"/>
                </a:lnTo>
                <a:moveTo>
                  <a:pt x="4937" y="9"/>
                </a:moveTo>
                <a:lnTo>
                  <a:pt x="4944" y="9"/>
                </a:lnTo>
                <a:moveTo>
                  <a:pt x="4968" y="9"/>
                </a:moveTo>
                <a:lnTo>
                  <a:pt x="4976" y="9"/>
                </a:lnTo>
                <a:moveTo>
                  <a:pt x="4999" y="9"/>
                </a:moveTo>
                <a:lnTo>
                  <a:pt x="5008" y="9"/>
                </a:lnTo>
                <a:moveTo>
                  <a:pt x="5031" y="9"/>
                </a:moveTo>
                <a:lnTo>
                  <a:pt x="5040" y="9"/>
                </a:lnTo>
                <a:moveTo>
                  <a:pt x="5063" y="9"/>
                </a:moveTo>
                <a:lnTo>
                  <a:pt x="5070" y="9"/>
                </a:lnTo>
                <a:moveTo>
                  <a:pt x="5094" y="9"/>
                </a:moveTo>
                <a:lnTo>
                  <a:pt x="5102" y="9"/>
                </a:lnTo>
                <a:moveTo>
                  <a:pt x="5127" y="9"/>
                </a:moveTo>
                <a:lnTo>
                  <a:pt x="5134" y="9"/>
                </a:lnTo>
                <a:moveTo>
                  <a:pt x="5159" y="9"/>
                </a:moveTo>
                <a:lnTo>
                  <a:pt x="5166" y="9"/>
                </a:lnTo>
                <a:moveTo>
                  <a:pt x="5190" y="9"/>
                </a:moveTo>
                <a:lnTo>
                  <a:pt x="5198" y="9"/>
                </a:lnTo>
                <a:moveTo>
                  <a:pt x="5222" y="9"/>
                </a:moveTo>
                <a:lnTo>
                  <a:pt x="5230" y="9"/>
                </a:lnTo>
                <a:moveTo>
                  <a:pt x="5253" y="9"/>
                </a:moveTo>
                <a:lnTo>
                  <a:pt x="5262" y="9"/>
                </a:lnTo>
                <a:moveTo>
                  <a:pt x="5285" y="9"/>
                </a:moveTo>
                <a:lnTo>
                  <a:pt x="5293" y="9"/>
                </a:lnTo>
                <a:moveTo>
                  <a:pt x="5317" y="9"/>
                </a:moveTo>
                <a:lnTo>
                  <a:pt x="5324" y="9"/>
                </a:lnTo>
                <a:moveTo>
                  <a:pt x="5349" y="9"/>
                </a:moveTo>
                <a:lnTo>
                  <a:pt x="5356" y="9"/>
                </a:lnTo>
                <a:moveTo>
                  <a:pt x="5381" y="9"/>
                </a:moveTo>
                <a:lnTo>
                  <a:pt x="5388" y="9"/>
                </a:lnTo>
                <a:moveTo>
                  <a:pt x="5412" y="9"/>
                </a:moveTo>
                <a:lnTo>
                  <a:pt x="5420" y="9"/>
                </a:lnTo>
                <a:moveTo>
                  <a:pt x="5444" y="9"/>
                </a:moveTo>
                <a:lnTo>
                  <a:pt x="5452" y="9"/>
                </a:lnTo>
                <a:moveTo>
                  <a:pt x="5475" y="9"/>
                </a:moveTo>
                <a:lnTo>
                  <a:pt x="5484" y="9"/>
                </a:lnTo>
              </a:path>
            </a:pathLst>
          </a:custGeom>
          <a:noFill/>
          <a:ln w="9650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7" name="path"/>
          <p:cNvSpPr/>
          <p:nvPr/>
        </p:nvSpPr>
        <p:spPr>
          <a:xfrm>
            <a:off x="4731946" y="5754994"/>
            <a:ext cx="3725705" cy="9645"/>
          </a:xfrm>
          <a:custGeom>
            <a:avLst/>
            <a:gdLst/>
            <a:ahLst/>
            <a:cxnLst/>
            <a:rect l="0" t="0" r="0" b="0"/>
            <a:pathLst>
              <a:path w="5867" h="15">
                <a:moveTo>
                  <a:pt x="0" y="7"/>
                </a:moveTo>
                <a:lnTo>
                  <a:pt x="4076" y="7"/>
                </a:lnTo>
                <a:moveTo>
                  <a:pt x="2052" y="7"/>
                </a:moveTo>
                <a:lnTo>
                  <a:pt x="2060" y="7"/>
                </a:lnTo>
                <a:moveTo>
                  <a:pt x="2084" y="7"/>
                </a:moveTo>
                <a:lnTo>
                  <a:pt x="2092" y="7"/>
                </a:lnTo>
                <a:moveTo>
                  <a:pt x="2116" y="7"/>
                </a:moveTo>
                <a:lnTo>
                  <a:pt x="2123" y="7"/>
                </a:lnTo>
                <a:moveTo>
                  <a:pt x="2146" y="7"/>
                </a:moveTo>
                <a:lnTo>
                  <a:pt x="2155" y="7"/>
                </a:lnTo>
                <a:moveTo>
                  <a:pt x="2178" y="7"/>
                </a:moveTo>
                <a:lnTo>
                  <a:pt x="2187" y="7"/>
                </a:lnTo>
                <a:moveTo>
                  <a:pt x="2210" y="7"/>
                </a:moveTo>
                <a:lnTo>
                  <a:pt x="2217" y="7"/>
                </a:lnTo>
                <a:moveTo>
                  <a:pt x="2242" y="7"/>
                </a:moveTo>
                <a:lnTo>
                  <a:pt x="2249" y="7"/>
                </a:lnTo>
                <a:moveTo>
                  <a:pt x="2274" y="7"/>
                </a:moveTo>
                <a:lnTo>
                  <a:pt x="2282" y="7"/>
                </a:lnTo>
                <a:moveTo>
                  <a:pt x="2306" y="7"/>
                </a:moveTo>
                <a:lnTo>
                  <a:pt x="2313" y="7"/>
                </a:lnTo>
                <a:moveTo>
                  <a:pt x="2338" y="7"/>
                </a:moveTo>
                <a:lnTo>
                  <a:pt x="2345" y="7"/>
                </a:lnTo>
                <a:moveTo>
                  <a:pt x="2370" y="7"/>
                </a:moveTo>
                <a:lnTo>
                  <a:pt x="2377" y="7"/>
                </a:lnTo>
                <a:moveTo>
                  <a:pt x="2400" y="7"/>
                </a:moveTo>
                <a:lnTo>
                  <a:pt x="2409" y="7"/>
                </a:lnTo>
                <a:moveTo>
                  <a:pt x="2432" y="7"/>
                </a:moveTo>
                <a:lnTo>
                  <a:pt x="2439" y="7"/>
                </a:lnTo>
                <a:moveTo>
                  <a:pt x="2464" y="7"/>
                </a:moveTo>
                <a:lnTo>
                  <a:pt x="2472" y="7"/>
                </a:lnTo>
                <a:moveTo>
                  <a:pt x="2496" y="7"/>
                </a:moveTo>
                <a:lnTo>
                  <a:pt x="2504" y="7"/>
                </a:lnTo>
                <a:moveTo>
                  <a:pt x="2528" y="7"/>
                </a:moveTo>
                <a:lnTo>
                  <a:pt x="2535" y="7"/>
                </a:lnTo>
                <a:moveTo>
                  <a:pt x="2560" y="7"/>
                </a:moveTo>
                <a:lnTo>
                  <a:pt x="2567" y="7"/>
                </a:lnTo>
                <a:moveTo>
                  <a:pt x="2592" y="7"/>
                </a:moveTo>
                <a:lnTo>
                  <a:pt x="2599" y="7"/>
                </a:lnTo>
                <a:moveTo>
                  <a:pt x="2622" y="7"/>
                </a:moveTo>
                <a:lnTo>
                  <a:pt x="2631" y="7"/>
                </a:lnTo>
                <a:moveTo>
                  <a:pt x="2654" y="7"/>
                </a:moveTo>
                <a:lnTo>
                  <a:pt x="2663" y="7"/>
                </a:lnTo>
                <a:moveTo>
                  <a:pt x="2686" y="7"/>
                </a:moveTo>
                <a:lnTo>
                  <a:pt x="2694" y="7"/>
                </a:lnTo>
                <a:moveTo>
                  <a:pt x="2718" y="7"/>
                </a:moveTo>
                <a:lnTo>
                  <a:pt x="2726" y="7"/>
                </a:lnTo>
                <a:moveTo>
                  <a:pt x="2750" y="7"/>
                </a:moveTo>
                <a:lnTo>
                  <a:pt x="2757" y="7"/>
                </a:lnTo>
                <a:moveTo>
                  <a:pt x="2782" y="7"/>
                </a:moveTo>
                <a:lnTo>
                  <a:pt x="2789" y="7"/>
                </a:lnTo>
                <a:moveTo>
                  <a:pt x="2813" y="7"/>
                </a:moveTo>
                <a:lnTo>
                  <a:pt x="2821" y="7"/>
                </a:lnTo>
                <a:moveTo>
                  <a:pt x="2844" y="7"/>
                </a:moveTo>
                <a:lnTo>
                  <a:pt x="2853" y="7"/>
                </a:lnTo>
                <a:moveTo>
                  <a:pt x="2876" y="7"/>
                </a:moveTo>
                <a:lnTo>
                  <a:pt x="2885" y="7"/>
                </a:lnTo>
                <a:moveTo>
                  <a:pt x="2908" y="7"/>
                </a:moveTo>
                <a:lnTo>
                  <a:pt x="2916" y="7"/>
                </a:lnTo>
                <a:moveTo>
                  <a:pt x="2940" y="7"/>
                </a:moveTo>
                <a:lnTo>
                  <a:pt x="2947" y="7"/>
                </a:lnTo>
                <a:moveTo>
                  <a:pt x="2972" y="7"/>
                </a:moveTo>
                <a:lnTo>
                  <a:pt x="2979" y="7"/>
                </a:lnTo>
                <a:moveTo>
                  <a:pt x="3004" y="7"/>
                </a:moveTo>
                <a:lnTo>
                  <a:pt x="3011" y="7"/>
                </a:lnTo>
                <a:moveTo>
                  <a:pt x="3035" y="7"/>
                </a:moveTo>
                <a:lnTo>
                  <a:pt x="3043" y="7"/>
                </a:lnTo>
                <a:moveTo>
                  <a:pt x="3068" y="7"/>
                </a:moveTo>
                <a:lnTo>
                  <a:pt x="3075" y="7"/>
                </a:lnTo>
                <a:moveTo>
                  <a:pt x="3098" y="7"/>
                </a:moveTo>
                <a:lnTo>
                  <a:pt x="3107" y="7"/>
                </a:lnTo>
                <a:moveTo>
                  <a:pt x="3130" y="7"/>
                </a:moveTo>
                <a:lnTo>
                  <a:pt x="3138" y="7"/>
                </a:lnTo>
                <a:moveTo>
                  <a:pt x="3162" y="7"/>
                </a:moveTo>
                <a:lnTo>
                  <a:pt x="3169" y="7"/>
                </a:lnTo>
                <a:moveTo>
                  <a:pt x="3194" y="7"/>
                </a:moveTo>
                <a:lnTo>
                  <a:pt x="3201" y="7"/>
                </a:lnTo>
                <a:moveTo>
                  <a:pt x="3225" y="7"/>
                </a:moveTo>
                <a:lnTo>
                  <a:pt x="3233" y="7"/>
                </a:lnTo>
                <a:moveTo>
                  <a:pt x="3257" y="7"/>
                </a:moveTo>
                <a:lnTo>
                  <a:pt x="3265" y="7"/>
                </a:lnTo>
                <a:moveTo>
                  <a:pt x="3290" y="7"/>
                </a:moveTo>
                <a:lnTo>
                  <a:pt x="3297" y="7"/>
                </a:lnTo>
                <a:moveTo>
                  <a:pt x="3320" y="7"/>
                </a:moveTo>
                <a:lnTo>
                  <a:pt x="3329" y="7"/>
                </a:lnTo>
                <a:moveTo>
                  <a:pt x="3352" y="7"/>
                </a:moveTo>
                <a:lnTo>
                  <a:pt x="3360" y="7"/>
                </a:lnTo>
                <a:moveTo>
                  <a:pt x="3384" y="7"/>
                </a:moveTo>
                <a:lnTo>
                  <a:pt x="3391" y="7"/>
                </a:lnTo>
                <a:moveTo>
                  <a:pt x="3416" y="7"/>
                </a:moveTo>
                <a:lnTo>
                  <a:pt x="3423" y="7"/>
                </a:lnTo>
                <a:moveTo>
                  <a:pt x="3447" y="7"/>
                </a:moveTo>
                <a:lnTo>
                  <a:pt x="3456" y="7"/>
                </a:lnTo>
                <a:moveTo>
                  <a:pt x="3480" y="7"/>
                </a:moveTo>
                <a:lnTo>
                  <a:pt x="3487" y="7"/>
                </a:lnTo>
                <a:moveTo>
                  <a:pt x="3512" y="7"/>
                </a:moveTo>
                <a:lnTo>
                  <a:pt x="3519" y="7"/>
                </a:lnTo>
                <a:moveTo>
                  <a:pt x="3542" y="7"/>
                </a:moveTo>
                <a:lnTo>
                  <a:pt x="3551" y="7"/>
                </a:lnTo>
                <a:moveTo>
                  <a:pt x="3574" y="7"/>
                </a:moveTo>
                <a:lnTo>
                  <a:pt x="3583" y="7"/>
                </a:lnTo>
                <a:moveTo>
                  <a:pt x="3606" y="7"/>
                </a:moveTo>
                <a:lnTo>
                  <a:pt x="3613" y="7"/>
                </a:lnTo>
                <a:moveTo>
                  <a:pt x="3638" y="7"/>
                </a:moveTo>
                <a:lnTo>
                  <a:pt x="3645" y="7"/>
                </a:lnTo>
                <a:moveTo>
                  <a:pt x="3669" y="7"/>
                </a:moveTo>
                <a:lnTo>
                  <a:pt x="3677" y="7"/>
                </a:lnTo>
                <a:moveTo>
                  <a:pt x="3702" y="7"/>
                </a:moveTo>
                <a:lnTo>
                  <a:pt x="3709" y="7"/>
                </a:lnTo>
                <a:moveTo>
                  <a:pt x="3734" y="7"/>
                </a:moveTo>
                <a:lnTo>
                  <a:pt x="3741" y="7"/>
                </a:lnTo>
                <a:moveTo>
                  <a:pt x="3764" y="7"/>
                </a:moveTo>
                <a:lnTo>
                  <a:pt x="3773" y="7"/>
                </a:lnTo>
                <a:moveTo>
                  <a:pt x="3796" y="7"/>
                </a:moveTo>
                <a:lnTo>
                  <a:pt x="3805" y="7"/>
                </a:lnTo>
                <a:moveTo>
                  <a:pt x="3828" y="7"/>
                </a:moveTo>
                <a:lnTo>
                  <a:pt x="3835" y="7"/>
                </a:lnTo>
                <a:moveTo>
                  <a:pt x="3859" y="7"/>
                </a:moveTo>
                <a:lnTo>
                  <a:pt x="3868" y="7"/>
                </a:lnTo>
                <a:moveTo>
                  <a:pt x="3892" y="7"/>
                </a:moveTo>
                <a:lnTo>
                  <a:pt x="3899" y="7"/>
                </a:lnTo>
                <a:moveTo>
                  <a:pt x="3924" y="7"/>
                </a:moveTo>
                <a:lnTo>
                  <a:pt x="3931" y="7"/>
                </a:lnTo>
                <a:moveTo>
                  <a:pt x="3955" y="7"/>
                </a:moveTo>
                <a:lnTo>
                  <a:pt x="3963" y="7"/>
                </a:lnTo>
                <a:moveTo>
                  <a:pt x="3987" y="7"/>
                </a:moveTo>
                <a:lnTo>
                  <a:pt x="3995" y="7"/>
                </a:lnTo>
                <a:moveTo>
                  <a:pt x="4018" y="7"/>
                </a:moveTo>
                <a:lnTo>
                  <a:pt x="4027" y="7"/>
                </a:lnTo>
                <a:moveTo>
                  <a:pt x="4050" y="7"/>
                </a:moveTo>
                <a:lnTo>
                  <a:pt x="4057" y="7"/>
                </a:lnTo>
                <a:moveTo>
                  <a:pt x="4081" y="7"/>
                </a:moveTo>
                <a:lnTo>
                  <a:pt x="4089" y="7"/>
                </a:lnTo>
                <a:moveTo>
                  <a:pt x="4114" y="7"/>
                </a:moveTo>
                <a:lnTo>
                  <a:pt x="4121" y="7"/>
                </a:lnTo>
                <a:moveTo>
                  <a:pt x="4146" y="7"/>
                </a:moveTo>
                <a:lnTo>
                  <a:pt x="4153" y="7"/>
                </a:lnTo>
                <a:moveTo>
                  <a:pt x="4177" y="7"/>
                </a:moveTo>
                <a:lnTo>
                  <a:pt x="4185" y="7"/>
                </a:lnTo>
                <a:moveTo>
                  <a:pt x="4209" y="7"/>
                </a:moveTo>
                <a:lnTo>
                  <a:pt x="4217" y="7"/>
                </a:lnTo>
                <a:moveTo>
                  <a:pt x="4240" y="7"/>
                </a:moveTo>
                <a:lnTo>
                  <a:pt x="4249" y="7"/>
                </a:lnTo>
                <a:moveTo>
                  <a:pt x="4272" y="7"/>
                </a:moveTo>
                <a:lnTo>
                  <a:pt x="4281" y="7"/>
                </a:lnTo>
                <a:moveTo>
                  <a:pt x="4304" y="7"/>
                </a:moveTo>
                <a:lnTo>
                  <a:pt x="4311" y="7"/>
                </a:lnTo>
                <a:moveTo>
                  <a:pt x="4336" y="7"/>
                </a:moveTo>
                <a:lnTo>
                  <a:pt x="4343" y="7"/>
                </a:lnTo>
                <a:moveTo>
                  <a:pt x="4368" y="7"/>
                </a:moveTo>
                <a:lnTo>
                  <a:pt x="4375" y="7"/>
                </a:lnTo>
                <a:moveTo>
                  <a:pt x="4399" y="7"/>
                </a:moveTo>
                <a:lnTo>
                  <a:pt x="4407" y="7"/>
                </a:lnTo>
                <a:moveTo>
                  <a:pt x="4431" y="7"/>
                </a:moveTo>
                <a:lnTo>
                  <a:pt x="4439" y="7"/>
                </a:lnTo>
                <a:moveTo>
                  <a:pt x="4462" y="7"/>
                </a:moveTo>
                <a:lnTo>
                  <a:pt x="4471" y="7"/>
                </a:lnTo>
                <a:moveTo>
                  <a:pt x="4493" y="7"/>
                </a:moveTo>
                <a:lnTo>
                  <a:pt x="4503" y="7"/>
                </a:lnTo>
                <a:moveTo>
                  <a:pt x="4526" y="7"/>
                </a:moveTo>
                <a:lnTo>
                  <a:pt x="4533" y="7"/>
                </a:lnTo>
                <a:moveTo>
                  <a:pt x="4558" y="7"/>
                </a:moveTo>
                <a:lnTo>
                  <a:pt x="4565" y="7"/>
                </a:lnTo>
                <a:moveTo>
                  <a:pt x="4589" y="7"/>
                </a:moveTo>
                <a:lnTo>
                  <a:pt x="4597" y="7"/>
                </a:lnTo>
                <a:moveTo>
                  <a:pt x="4621" y="7"/>
                </a:moveTo>
                <a:lnTo>
                  <a:pt x="4629" y="7"/>
                </a:lnTo>
                <a:moveTo>
                  <a:pt x="4654" y="7"/>
                </a:moveTo>
                <a:lnTo>
                  <a:pt x="4661" y="7"/>
                </a:lnTo>
                <a:moveTo>
                  <a:pt x="4684" y="7"/>
                </a:moveTo>
                <a:lnTo>
                  <a:pt x="4693" y="7"/>
                </a:lnTo>
                <a:moveTo>
                  <a:pt x="4716" y="7"/>
                </a:moveTo>
                <a:lnTo>
                  <a:pt x="4725" y="7"/>
                </a:lnTo>
                <a:moveTo>
                  <a:pt x="4748" y="7"/>
                </a:moveTo>
                <a:lnTo>
                  <a:pt x="4755" y="7"/>
                </a:lnTo>
                <a:moveTo>
                  <a:pt x="4780" y="7"/>
                </a:moveTo>
                <a:lnTo>
                  <a:pt x="4787" y="7"/>
                </a:lnTo>
                <a:moveTo>
                  <a:pt x="4811" y="7"/>
                </a:moveTo>
                <a:lnTo>
                  <a:pt x="4819" y="7"/>
                </a:lnTo>
                <a:moveTo>
                  <a:pt x="4843" y="7"/>
                </a:moveTo>
                <a:lnTo>
                  <a:pt x="4851" y="7"/>
                </a:lnTo>
                <a:moveTo>
                  <a:pt x="4876" y="7"/>
                </a:moveTo>
                <a:lnTo>
                  <a:pt x="4883" y="7"/>
                </a:lnTo>
                <a:moveTo>
                  <a:pt x="4907" y="7"/>
                </a:moveTo>
                <a:lnTo>
                  <a:pt x="4915" y="7"/>
                </a:lnTo>
                <a:moveTo>
                  <a:pt x="4938" y="7"/>
                </a:moveTo>
                <a:lnTo>
                  <a:pt x="4947" y="7"/>
                </a:lnTo>
                <a:moveTo>
                  <a:pt x="4970" y="7"/>
                </a:moveTo>
                <a:lnTo>
                  <a:pt x="4977" y="7"/>
                </a:lnTo>
                <a:moveTo>
                  <a:pt x="5002" y="7"/>
                </a:moveTo>
                <a:lnTo>
                  <a:pt x="5009" y="7"/>
                </a:lnTo>
                <a:moveTo>
                  <a:pt x="5033" y="7"/>
                </a:moveTo>
                <a:lnTo>
                  <a:pt x="5041" y="7"/>
                </a:lnTo>
                <a:moveTo>
                  <a:pt x="5065" y="7"/>
                </a:moveTo>
                <a:lnTo>
                  <a:pt x="5073" y="7"/>
                </a:lnTo>
                <a:moveTo>
                  <a:pt x="5098" y="7"/>
                </a:moveTo>
                <a:lnTo>
                  <a:pt x="5105" y="7"/>
                </a:lnTo>
                <a:moveTo>
                  <a:pt x="5129" y="7"/>
                </a:moveTo>
                <a:lnTo>
                  <a:pt x="5137" y="7"/>
                </a:lnTo>
                <a:moveTo>
                  <a:pt x="5160" y="7"/>
                </a:moveTo>
                <a:lnTo>
                  <a:pt x="5169" y="7"/>
                </a:lnTo>
                <a:moveTo>
                  <a:pt x="5192" y="7"/>
                </a:moveTo>
                <a:lnTo>
                  <a:pt x="5201" y="7"/>
                </a:lnTo>
                <a:moveTo>
                  <a:pt x="5223" y="7"/>
                </a:moveTo>
                <a:lnTo>
                  <a:pt x="5231" y="7"/>
                </a:lnTo>
                <a:moveTo>
                  <a:pt x="5255" y="7"/>
                </a:moveTo>
                <a:lnTo>
                  <a:pt x="5263" y="7"/>
                </a:lnTo>
                <a:moveTo>
                  <a:pt x="5288" y="7"/>
                </a:moveTo>
                <a:lnTo>
                  <a:pt x="5295" y="7"/>
                </a:lnTo>
                <a:moveTo>
                  <a:pt x="5319" y="7"/>
                </a:moveTo>
                <a:lnTo>
                  <a:pt x="5327" y="7"/>
                </a:lnTo>
                <a:moveTo>
                  <a:pt x="5351" y="7"/>
                </a:moveTo>
                <a:lnTo>
                  <a:pt x="5359" y="7"/>
                </a:lnTo>
                <a:moveTo>
                  <a:pt x="5382" y="7"/>
                </a:moveTo>
                <a:lnTo>
                  <a:pt x="5390" y="7"/>
                </a:lnTo>
                <a:moveTo>
                  <a:pt x="5414" y="7"/>
                </a:moveTo>
                <a:lnTo>
                  <a:pt x="5423" y="7"/>
                </a:lnTo>
                <a:moveTo>
                  <a:pt x="5445" y="7"/>
                </a:moveTo>
                <a:lnTo>
                  <a:pt x="5453" y="7"/>
                </a:lnTo>
                <a:moveTo>
                  <a:pt x="5477" y="7"/>
                </a:moveTo>
                <a:lnTo>
                  <a:pt x="5485" y="7"/>
                </a:lnTo>
                <a:moveTo>
                  <a:pt x="5510" y="7"/>
                </a:moveTo>
                <a:lnTo>
                  <a:pt x="5517" y="7"/>
                </a:lnTo>
                <a:moveTo>
                  <a:pt x="5541" y="7"/>
                </a:moveTo>
                <a:lnTo>
                  <a:pt x="5549" y="7"/>
                </a:lnTo>
                <a:moveTo>
                  <a:pt x="5573" y="7"/>
                </a:moveTo>
                <a:lnTo>
                  <a:pt x="5581" y="7"/>
                </a:lnTo>
                <a:moveTo>
                  <a:pt x="5605" y="7"/>
                </a:moveTo>
                <a:lnTo>
                  <a:pt x="5613" y="7"/>
                </a:lnTo>
                <a:moveTo>
                  <a:pt x="5635" y="7"/>
                </a:moveTo>
                <a:lnTo>
                  <a:pt x="5645" y="7"/>
                </a:lnTo>
                <a:moveTo>
                  <a:pt x="5667" y="7"/>
                </a:moveTo>
                <a:lnTo>
                  <a:pt x="5675" y="7"/>
                </a:lnTo>
                <a:moveTo>
                  <a:pt x="5700" y="7"/>
                </a:moveTo>
                <a:lnTo>
                  <a:pt x="5707" y="7"/>
                </a:lnTo>
                <a:moveTo>
                  <a:pt x="5731" y="7"/>
                </a:moveTo>
                <a:lnTo>
                  <a:pt x="5739" y="7"/>
                </a:lnTo>
                <a:moveTo>
                  <a:pt x="5763" y="7"/>
                </a:moveTo>
                <a:lnTo>
                  <a:pt x="5771" y="7"/>
                </a:lnTo>
                <a:moveTo>
                  <a:pt x="5795" y="7"/>
                </a:moveTo>
                <a:lnTo>
                  <a:pt x="5803" y="7"/>
                </a:lnTo>
                <a:moveTo>
                  <a:pt x="5827" y="7"/>
                </a:moveTo>
                <a:lnTo>
                  <a:pt x="5835" y="7"/>
                </a:lnTo>
                <a:moveTo>
                  <a:pt x="5857" y="7"/>
                </a:moveTo>
                <a:lnTo>
                  <a:pt x="5867" y="7"/>
                </a:lnTo>
              </a:path>
            </a:pathLst>
          </a:custGeom>
          <a:noFill/>
          <a:ln w="9650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98" name="picture 19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3174489" y="5159129"/>
            <a:ext cx="1957546" cy="630625"/>
          </a:xfrm>
          <a:prstGeom prst="rect">
            <a:avLst/>
          </a:prstGeom>
        </p:spPr>
      </p:pic>
      <p:graphicFrame>
        <p:nvGraphicFramePr>
          <p:cNvPr id="199" name="table 199"/>
          <p:cNvGraphicFramePr>
            <a:graphicFrameLocks noGrp="1"/>
          </p:cNvGraphicFramePr>
          <p:nvPr/>
        </p:nvGraphicFramePr>
        <p:xfrm>
          <a:off x="1272487" y="3976435"/>
          <a:ext cx="1929765" cy="495300"/>
        </p:xfrm>
        <a:graphic>
          <a:graphicData uri="http://schemas.openxmlformats.org/drawingml/2006/table">
            <a:tbl>
              <a:tblPr/>
              <a:tblGrid>
                <a:gridCol w="1929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702867" algn="l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40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职业</a:t>
                      </a:r>
                      <a:r>
                        <a:rPr sz="140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等</a:t>
                      </a:r>
                      <a:endParaRPr lang="SimSun" altLang="SimSun" sz="14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0" name="table 200"/>
          <p:cNvGraphicFramePr>
            <a:graphicFrameLocks noGrp="1"/>
          </p:cNvGraphicFramePr>
          <p:nvPr/>
        </p:nvGraphicFramePr>
        <p:xfrm>
          <a:off x="1272487" y="4495216"/>
          <a:ext cx="1929765" cy="495300"/>
        </p:xfrm>
        <a:graphic>
          <a:graphicData uri="http://schemas.openxmlformats.org/drawingml/2006/table">
            <a:tbl>
              <a:tblPr/>
              <a:tblGrid>
                <a:gridCol w="1929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701431" algn="l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40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普</a:t>
                      </a:r>
                      <a:r>
                        <a:rPr sz="140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通等</a:t>
                      </a:r>
                      <a:endParaRPr lang="SimSun" altLang="SimSun" sz="14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E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1" name="path"/>
          <p:cNvSpPr/>
          <p:nvPr/>
        </p:nvSpPr>
        <p:spPr>
          <a:xfrm>
            <a:off x="3224842" y="4798656"/>
            <a:ext cx="1906552" cy="341816"/>
          </a:xfrm>
          <a:custGeom>
            <a:avLst/>
            <a:gdLst/>
            <a:ahLst/>
            <a:cxnLst/>
            <a:rect l="0" t="0" r="0" b="0"/>
            <a:pathLst>
              <a:path w="3002" h="538">
                <a:moveTo>
                  <a:pt x="3001" y="530"/>
                </a:moveTo>
                <a:lnTo>
                  <a:pt x="1" y="7"/>
                </a:lnTo>
              </a:path>
            </a:pathLst>
          </a:custGeom>
          <a:noFill/>
          <a:ln w="9650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42" name="group 42"/>
          <p:cNvGrpSpPr/>
          <p:nvPr/>
        </p:nvGrpSpPr>
        <p:grpSpPr>
          <a:xfrm rot="21600000">
            <a:off x="180545" y="222258"/>
            <a:ext cx="852534" cy="760517"/>
            <a:chOff x="0" y="0"/>
            <a:chExt cx="852534" cy="760517"/>
          </a:xfrm>
        </p:grpSpPr>
        <p:pic>
          <p:nvPicPr>
            <p:cNvPr id="202" name="picture 20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1600000">
              <a:off x="0" y="0"/>
              <a:ext cx="852534" cy="740996"/>
            </a:xfrm>
            <a:prstGeom prst="rect">
              <a:avLst/>
            </a:prstGeom>
          </p:spPr>
        </p:pic>
        <p:sp>
          <p:nvSpPr>
            <p:cNvPr id="203" name="textbox 203"/>
            <p:cNvSpPr/>
            <p:nvPr/>
          </p:nvSpPr>
          <p:spPr>
            <a:xfrm>
              <a:off x="-12700" y="-12700"/>
              <a:ext cx="878205" cy="80200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6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6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6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7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7555"/>
                </a:lnSpc>
                <a:tabLst/>
              </a:pPr>
              <a:endParaRPr lang="Arial" altLang="Arial" sz="100" dirty="0"/>
            </a:p>
            <a:p>
              <a:pPr marL="253623" algn="l" rtl="0" eaLnBrk="0">
                <a:lnSpc>
                  <a:spcPts val="1104"/>
                </a:lnSpc>
                <a:tabLst/>
              </a:pPr>
              <a:r>
                <a:rPr sz="900" spc="8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华为技</a:t>
              </a:r>
              <a:r>
                <a:rPr sz="900" spc="4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术</a:t>
              </a:r>
              <a:endParaRPr lang="SimSun" altLang="SimSun" sz="900" dirty="0"/>
            </a:p>
          </p:txBody>
        </p:sp>
      </p:grpSp>
      <p:sp>
        <p:nvSpPr>
          <p:cNvPr id="204" name="textbox 204"/>
          <p:cNvSpPr/>
          <p:nvPr/>
        </p:nvSpPr>
        <p:spPr>
          <a:xfrm>
            <a:off x="5194055" y="5464530"/>
            <a:ext cx="1688464" cy="2362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483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9000"/>
              </a:lnSpc>
              <a:tabLst/>
            </a:pPr>
            <a:r>
              <a:rPr sz="1400" spc="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业务实施的基层主</a:t>
            </a:r>
            <a:r>
              <a:rPr sz="140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体</a:t>
            </a:r>
            <a:endParaRPr lang="SimSun" altLang="SimSun" sz="1400" dirty="0"/>
          </a:p>
        </p:txBody>
      </p:sp>
      <p:sp>
        <p:nvSpPr>
          <p:cNvPr id="205" name="textbox 205"/>
          <p:cNvSpPr/>
          <p:nvPr/>
        </p:nvSpPr>
        <p:spPr>
          <a:xfrm>
            <a:off x="5381547" y="5091599"/>
            <a:ext cx="1315719" cy="2355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925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8000"/>
              </a:lnSpc>
              <a:tabLst/>
            </a:pPr>
            <a:r>
              <a:rPr sz="1400" spc="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经验丰富的</a:t>
            </a:r>
            <a:r>
              <a:rPr sz="140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骨</a:t>
            </a:r>
            <a:r>
              <a:rPr sz="14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干</a:t>
            </a:r>
            <a:endParaRPr lang="SimSun" altLang="SimSun" sz="1400" dirty="0"/>
          </a:p>
        </p:txBody>
      </p:sp>
      <p:sp>
        <p:nvSpPr>
          <p:cNvPr id="206" name="textbox 206"/>
          <p:cNvSpPr/>
          <p:nvPr/>
        </p:nvSpPr>
        <p:spPr>
          <a:xfrm>
            <a:off x="5748985" y="4147726"/>
            <a:ext cx="575309" cy="4775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704"/>
              </a:lnSpc>
              <a:tabLst/>
            </a:pPr>
            <a:endParaRPr lang="Arial" altLang="Arial" sz="100" dirty="0"/>
          </a:p>
          <a:p>
            <a:pPr marL="12700" indent="193268" algn="l" rtl="0" eaLnBrk="0">
              <a:lnSpc>
                <a:spcPct val="106000"/>
              </a:lnSpc>
              <a:tabLst/>
            </a:pPr>
            <a:r>
              <a:rPr sz="1400" spc="-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资</a:t>
            </a:r>
            <a:r>
              <a:rPr sz="14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40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深专</a:t>
            </a:r>
            <a:r>
              <a:rPr sz="140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家</a:t>
            </a:r>
            <a:endParaRPr lang="SimSun" altLang="SimSun" sz="1400" dirty="0"/>
          </a:p>
        </p:txBody>
      </p:sp>
      <p:sp>
        <p:nvSpPr>
          <p:cNvPr id="207" name="textbox 207"/>
          <p:cNvSpPr/>
          <p:nvPr/>
        </p:nvSpPr>
        <p:spPr>
          <a:xfrm>
            <a:off x="5748239" y="5854821"/>
            <a:ext cx="576580" cy="2362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482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9000"/>
              </a:lnSpc>
              <a:tabLst/>
            </a:pPr>
            <a:r>
              <a:rPr sz="140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初做</a:t>
            </a:r>
            <a:r>
              <a:rPr sz="140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者</a:t>
            </a:r>
            <a:endParaRPr lang="SimSun" altLang="SimSun" sz="1400" dirty="0"/>
          </a:p>
        </p:txBody>
      </p:sp>
      <p:sp>
        <p:nvSpPr>
          <p:cNvPr id="208" name="textbox 208"/>
          <p:cNvSpPr/>
          <p:nvPr/>
        </p:nvSpPr>
        <p:spPr>
          <a:xfrm>
            <a:off x="8034253" y="4777634"/>
            <a:ext cx="299084" cy="2387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155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100000"/>
              </a:lnSpc>
              <a:tabLst/>
            </a:pPr>
            <a:r>
              <a:rPr sz="140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4</a:t>
            </a:r>
            <a:r>
              <a:rPr sz="140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级</a:t>
            </a:r>
            <a:endParaRPr lang="SimSun" altLang="SimSun" sz="1400" dirty="0"/>
          </a:p>
        </p:txBody>
      </p:sp>
      <p:sp>
        <p:nvSpPr>
          <p:cNvPr id="209" name="textbox 209"/>
          <p:cNvSpPr/>
          <p:nvPr/>
        </p:nvSpPr>
        <p:spPr>
          <a:xfrm>
            <a:off x="8037234" y="5503167"/>
            <a:ext cx="295909" cy="2387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156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100000"/>
              </a:lnSpc>
              <a:tabLst/>
            </a:pPr>
            <a:r>
              <a:rPr sz="140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2</a:t>
            </a:r>
            <a:r>
              <a:rPr sz="14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级</a:t>
            </a:r>
            <a:endParaRPr lang="SimSun" altLang="SimSun" sz="1400" dirty="0"/>
          </a:p>
        </p:txBody>
      </p:sp>
      <p:sp>
        <p:nvSpPr>
          <p:cNvPr id="210" name="textbox 210"/>
          <p:cNvSpPr/>
          <p:nvPr/>
        </p:nvSpPr>
        <p:spPr>
          <a:xfrm>
            <a:off x="8038724" y="5181451"/>
            <a:ext cx="294640" cy="2387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157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100000"/>
              </a:lnSpc>
              <a:tabLst/>
            </a:pPr>
            <a:r>
              <a:rPr sz="140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3</a:t>
            </a:r>
            <a:r>
              <a:rPr sz="14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级</a:t>
            </a:r>
            <a:endParaRPr lang="SimSun" altLang="SimSun" sz="1400" dirty="0"/>
          </a:p>
        </p:txBody>
      </p:sp>
      <p:sp>
        <p:nvSpPr>
          <p:cNvPr id="211" name="textbox 211"/>
          <p:cNvSpPr/>
          <p:nvPr/>
        </p:nvSpPr>
        <p:spPr>
          <a:xfrm>
            <a:off x="8038724" y="4372829"/>
            <a:ext cx="294640" cy="2387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155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100000"/>
              </a:lnSpc>
              <a:tabLst/>
            </a:pPr>
            <a:r>
              <a:rPr sz="140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5</a:t>
            </a:r>
            <a:r>
              <a:rPr sz="14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级</a:t>
            </a:r>
            <a:endParaRPr lang="SimSun" altLang="SimSun" sz="1400" dirty="0"/>
          </a:p>
        </p:txBody>
      </p:sp>
      <p:pic>
        <p:nvPicPr>
          <p:cNvPr id="212" name="picture 2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4504730" y="6084432"/>
            <a:ext cx="3952921" cy="12538"/>
          </a:xfrm>
          <a:prstGeom prst="rect">
            <a:avLst/>
          </a:prstGeom>
        </p:spPr>
      </p:pic>
      <p:sp>
        <p:nvSpPr>
          <p:cNvPr id="213" name="textbox 213"/>
          <p:cNvSpPr/>
          <p:nvPr/>
        </p:nvSpPr>
        <p:spPr>
          <a:xfrm>
            <a:off x="8048787" y="5858657"/>
            <a:ext cx="284479" cy="2387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156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100000"/>
              </a:lnSpc>
              <a:tabLst/>
            </a:pPr>
            <a:r>
              <a:rPr sz="140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1</a:t>
            </a:r>
            <a:r>
              <a:rPr sz="140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级</a:t>
            </a:r>
            <a:endParaRPr lang="SimSun" altLang="SimSun" sz="1400" dirty="0"/>
          </a:p>
        </p:txBody>
      </p:sp>
      <p:sp>
        <p:nvSpPr>
          <p:cNvPr id="214" name="path"/>
          <p:cNvSpPr/>
          <p:nvPr/>
        </p:nvSpPr>
        <p:spPr>
          <a:xfrm>
            <a:off x="5249317" y="4994699"/>
            <a:ext cx="3208334" cy="10594"/>
          </a:xfrm>
          <a:custGeom>
            <a:avLst/>
            <a:gdLst/>
            <a:ahLst/>
            <a:cxnLst/>
            <a:rect l="0" t="0" r="0" b="0"/>
            <a:pathLst>
              <a:path w="5052" h="16">
                <a:moveTo>
                  <a:pt x="0" y="7"/>
                </a:moveTo>
                <a:lnTo>
                  <a:pt x="2499" y="7"/>
                </a:lnTo>
                <a:moveTo>
                  <a:pt x="1237" y="9"/>
                </a:moveTo>
                <a:lnTo>
                  <a:pt x="1245" y="9"/>
                </a:lnTo>
                <a:moveTo>
                  <a:pt x="1269" y="9"/>
                </a:moveTo>
                <a:lnTo>
                  <a:pt x="1277" y="9"/>
                </a:lnTo>
                <a:moveTo>
                  <a:pt x="1301" y="9"/>
                </a:moveTo>
                <a:lnTo>
                  <a:pt x="1309" y="9"/>
                </a:lnTo>
                <a:moveTo>
                  <a:pt x="1332" y="9"/>
                </a:moveTo>
                <a:lnTo>
                  <a:pt x="1340" y="9"/>
                </a:lnTo>
                <a:moveTo>
                  <a:pt x="1363" y="9"/>
                </a:moveTo>
                <a:lnTo>
                  <a:pt x="1372" y="9"/>
                </a:lnTo>
                <a:moveTo>
                  <a:pt x="1395" y="9"/>
                </a:moveTo>
                <a:lnTo>
                  <a:pt x="1403" y="9"/>
                </a:lnTo>
                <a:moveTo>
                  <a:pt x="1427" y="9"/>
                </a:moveTo>
                <a:lnTo>
                  <a:pt x="1435" y="9"/>
                </a:lnTo>
                <a:moveTo>
                  <a:pt x="1459" y="9"/>
                </a:moveTo>
                <a:lnTo>
                  <a:pt x="1467" y="9"/>
                </a:lnTo>
                <a:moveTo>
                  <a:pt x="1491" y="9"/>
                </a:moveTo>
                <a:lnTo>
                  <a:pt x="1499" y="9"/>
                </a:lnTo>
                <a:moveTo>
                  <a:pt x="1523" y="9"/>
                </a:moveTo>
                <a:lnTo>
                  <a:pt x="1531" y="9"/>
                </a:lnTo>
                <a:moveTo>
                  <a:pt x="1555" y="9"/>
                </a:moveTo>
                <a:lnTo>
                  <a:pt x="1562" y="9"/>
                </a:lnTo>
                <a:moveTo>
                  <a:pt x="1585" y="9"/>
                </a:moveTo>
                <a:lnTo>
                  <a:pt x="1595" y="9"/>
                </a:lnTo>
                <a:moveTo>
                  <a:pt x="1617" y="9"/>
                </a:moveTo>
                <a:lnTo>
                  <a:pt x="1625" y="9"/>
                </a:lnTo>
                <a:moveTo>
                  <a:pt x="1649" y="9"/>
                </a:moveTo>
                <a:lnTo>
                  <a:pt x="1657" y="9"/>
                </a:lnTo>
                <a:moveTo>
                  <a:pt x="1681" y="9"/>
                </a:moveTo>
                <a:lnTo>
                  <a:pt x="1689" y="9"/>
                </a:lnTo>
                <a:moveTo>
                  <a:pt x="1713" y="9"/>
                </a:moveTo>
                <a:lnTo>
                  <a:pt x="1721" y="9"/>
                </a:lnTo>
                <a:moveTo>
                  <a:pt x="1745" y="9"/>
                </a:moveTo>
                <a:lnTo>
                  <a:pt x="1752" y="9"/>
                </a:lnTo>
                <a:moveTo>
                  <a:pt x="1777" y="9"/>
                </a:moveTo>
                <a:lnTo>
                  <a:pt x="1784" y="9"/>
                </a:lnTo>
                <a:moveTo>
                  <a:pt x="1807" y="9"/>
                </a:moveTo>
                <a:lnTo>
                  <a:pt x="1817" y="9"/>
                </a:lnTo>
                <a:moveTo>
                  <a:pt x="1839" y="9"/>
                </a:moveTo>
                <a:lnTo>
                  <a:pt x="1848" y="9"/>
                </a:lnTo>
                <a:moveTo>
                  <a:pt x="1871" y="9"/>
                </a:moveTo>
                <a:lnTo>
                  <a:pt x="1879" y="9"/>
                </a:lnTo>
                <a:moveTo>
                  <a:pt x="1903" y="9"/>
                </a:moveTo>
                <a:lnTo>
                  <a:pt x="1911" y="9"/>
                </a:lnTo>
                <a:moveTo>
                  <a:pt x="1935" y="9"/>
                </a:moveTo>
                <a:lnTo>
                  <a:pt x="1943" y="9"/>
                </a:lnTo>
                <a:moveTo>
                  <a:pt x="1967" y="9"/>
                </a:moveTo>
                <a:lnTo>
                  <a:pt x="1974" y="9"/>
                </a:lnTo>
                <a:moveTo>
                  <a:pt x="1999" y="9"/>
                </a:moveTo>
                <a:lnTo>
                  <a:pt x="2006" y="9"/>
                </a:lnTo>
                <a:moveTo>
                  <a:pt x="2029" y="9"/>
                </a:moveTo>
                <a:lnTo>
                  <a:pt x="2039" y="9"/>
                </a:lnTo>
                <a:moveTo>
                  <a:pt x="2061" y="9"/>
                </a:moveTo>
                <a:lnTo>
                  <a:pt x="2070" y="9"/>
                </a:lnTo>
                <a:moveTo>
                  <a:pt x="2093" y="9"/>
                </a:moveTo>
                <a:lnTo>
                  <a:pt x="2101" y="9"/>
                </a:lnTo>
                <a:moveTo>
                  <a:pt x="2125" y="9"/>
                </a:moveTo>
                <a:lnTo>
                  <a:pt x="2133" y="9"/>
                </a:lnTo>
                <a:moveTo>
                  <a:pt x="2157" y="9"/>
                </a:moveTo>
                <a:lnTo>
                  <a:pt x="2164" y="9"/>
                </a:lnTo>
                <a:moveTo>
                  <a:pt x="2189" y="9"/>
                </a:moveTo>
                <a:lnTo>
                  <a:pt x="2196" y="9"/>
                </a:lnTo>
                <a:moveTo>
                  <a:pt x="2221" y="9"/>
                </a:moveTo>
                <a:lnTo>
                  <a:pt x="2229" y="9"/>
                </a:lnTo>
                <a:moveTo>
                  <a:pt x="2253" y="9"/>
                </a:moveTo>
                <a:lnTo>
                  <a:pt x="2260" y="9"/>
                </a:lnTo>
                <a:moveTo>
                  <a:pt x="2283" y="9"/>
                </a:moveTo>
                <a:lnTo>
                  <a:pt x="2292" y="9"/>
                </a:lnTo>
                <a:moveTo>
                  <a:pt x="2315" y="9"/>
                </a:moveTo>
                <a:lnTo>
                  <a:pt x="2323" y="9"/>
                </a:lnTo>
                <a:moveTo>
                  <a:pt x="2347" y="9"/>
                </a:moveTo>
                <a:lnTo>
                  <a:pt x="2355" y="9"/>
                </a:lnTo>
                <a:moveTo>
                  <a:pt x="2379" y="9"/>
                </a:moveTo>
                <a:lnTo>
                  <a:pt x="2386" y="9"/>
                </a:lnTo>
                <a:moveTo>
                  <a:pt x="2411" y="9"/>
                </a:moveTo>
                <a:lnTo>
                  <a:pt x="2418" y="9"/>
                </a:lnTo>
                <a:moveTo>
                  <a:pt x="2443" y="9"/>
                </a:moveTo>
                <a:lnTo>
                  <a:pt x="2451" y="9"/>
                </a:lnTo>
                <a:moveTo>
                  <a:pt x="2475" y="9"/>
                </a:moveTo>
                <a:lnTo>
                  <a:pt x="2482" y="9"/>
                </a:lnTo>
                <a:moveTo>
                  <a:pt x="2505" y="9"/>
                </a:moveTo>
                <a:lnTo>
                  <a:pt x="2514" y="9"/>
                </a:lnTo>
                <a:moveTo>
                  <a:pt x="2537" y="9"/>
                </a:moveTo>
                <a:lnTo>
                  <a:pt x="2545" y="9"/>
                </a:lnTo>
                <a:moveTo>
                  <a:pt x="2569" y="9"/>
                </a:moveTo>
                <a:lnTo>
                  <a:pt x="2577" y="9"/>
                </a:lnTo>
                <a:moveTo>
                  <a:pt x="2601" y="9"/>
                </a:moveTo>
                <a:lnTo>
                  <a:pt x="2608" y="9"/>
                </a:lnTo>
                <a:moveTo>
                  <a:pt x="2633" y="9"/>
                </a:moveTo>
                <a:lnTo>
                  <a:pt x="2641" y="9"/>
                </a:lnTo>
                <a:moveTo>
                  <a:pt x="2665" y="9"/>
                </a:moveTo>
                <a:lnTo>
                  <a:pt x="2673" y="9"/>
                </a:lnTo>
                <a:moveTo>
                  <a:pt x="2697" y="9"/>
                </a:moveTo>
                <a:lnTo>
                  <a:pt x="2704" y="9"/>
                </a:lnTo>
                <a:moveTo>
                  <a:pt x="2727" y="9"/>
                </a:moveTo>
                <a:lnTo>
                  <a:pt x="2736" y="9"/>
                </a:lnTo>
                <a:moveTo>
                  <a:pt x="2759" y="9"/>
                </a:moveTo>
                <a:lnTo>
                  <a:pt x="2768" y="9"/>
                </a:lnTo>
                <a:moveTo>
                  <a:pt x="2791" y="9"/>
                </a:moveTo>
                <a:lnTo>
                  <a:pt x="2798" y="9"/>
                </a:lnTo>
                <a:moveTo>
                  <a:pt x="2823" y="9"/>
                </a:moveTo>
                <a:lnTo>
                  <a:pt x="2830" y="9"/>
                </a:lnTo>
                <a:moveTo>
                  <a:pt x="2855" y="9"/>
                </a:moveTo>
                <a:lnTo>
                  <a:pt x="2863" y="9"/>
                </a:lnTo>
                <a:moveTo>
                  <a:pt x="2887" y="9"/>
                </a:moveTo>
                <a:lnTo>
                  <a:pt x="2894" y="9"/>
                </a:lnTo>
                <a:moveTo>
                  <a:pt x="2919" y="9"/>
                </a:moveTo>
                <a:lnTo>
                  <a:pt x="2926" y="9"/>
                </a:lnTo>
                <a:moveTo>
                  <a:pt x="2949" y="9"/>
                </a:moveTo>
                <a:lnTo>
                  <a:pt x="2958" y="9"/>
                </a:lnTo>
                <a:moveTo>
                  <a:pt x="2981" y="9"/>
                </a:moveTo>
                <a:lnTo>
                  <a:pt x="2990" y="9"/>
                </a:lnTo>
                <a:moveTo>
                  <a:pt x="3013" y="9"/>
                </a:moveTo>
                <a:lnTo>
                  <a:pt x="3020" y="9"/>
                </a:lnTo>
                <a:moveTo>
                  <a:pt x="3045" y="9"/>
                </a:moveTo>
                <a:lnTo>
                  <a:pt x="3053" y="9"/>
                </a:lnTo>
                <a:moveTo>
                  <a:pt x="3077" y="9"/>
                </a:moveTo>
                <a:lnTo>
                  <a:pt x="3085" y="9"/>
                </a:lnTo>
                <a:moveTo>
                  <a:pt x="3109" y="9"/>
                </a:moveTo>
                <a:lnTo>
                  <a:pt x="3116" y="9"/>
                </a:lnTo>
                <a:moveTo>
                  <a:pt x="3141" y="9"/>
                </a:moveTo>
                <a:lnTo>
                  <a:pt x="3148" y="9"/>
                </a:lnTo>
                <a:moveTo>
                  <a:pt x="3173" y="9"/>
                </a:moveTo>
                <a:lnTo>
                  <a:pt x="3180" y="9"/>
                </a:lnTo>
                <a:moveTo>
                  <a:pt x="3203" y="9"/>
                </a:moveTo>
                <a:lnTo>
                  <a:pt x="3212" y="9"/>
                </a:lnTo>
                <a:moveTo>
                  <a:pt x="3235" y="9"/>
                </a:moveTo>
                <a:lnTo>
                  <a:pt x="3242" y="9"/>
                </a:lnTo>
                <a:moveTo>
                  <a:pt x="3267" y="9"/>
                </a:moveTo>
                <a:lnTo>
                  <a:pt x="3275" y="9"/>
                </a:lnTo>
                <a:moveTo>
                  <a:pt x="3299" y="9"/>
                </a:moveTo>
                <a:lnTo>
                  <a:pt x="3307" y="9"/>
                </a:lnTo>
                <a:moveTo>
                  <a:pt x="3331" y="9"/>
                </a:moveTo>
                <a:lnTo>
                  <a:pt x="3338" y="9"/>
                </a:lnTo>
                <a:moveTo>
                  <a:pt x="3363" y="9"/>
                </a:moveTo>
                <a:lnTo>
                  <a:pt x="3370" y="9"/>
                </a:lnTo>
                <a:moveTo>
                  <a:pt x="3394" y="9"/>
                </a:moveTo>
                <a:lnTo>
                  <a:pt x="3403" y="9"/>
                </a:lnTo>
                <a:moveTo>
                  <a:pt x="3425" y="9"/>
                </a:moveTo>
                <a:lnTo>
                  <a:pt x="3434" y="9"/>
                </a:lnTo>
                <a:moveTo>
                  <a:pt x="3457" y="9"/>
                </a:moveTo>
                <a:lnTo>
                  <a:pt x="3466" y="9"/>
                </a:lnTo>
                <a:moveTo>
                  <a:pt x="3489" y="9"/>
                </a:moveTo>
                <a:lnTo>
                  <a:pt x="3497" y="9"/>
                </a:lnTo>
                <a:moveTo>
                  <a:pt x="3521" y="9"/>
                </a:moveTo>
                <a:lnTo>
                  <a:pt x="3528" y="9"/>
                </a:lnTo>
                <a:moveTo>
                  <a:pt x="3553" y="9"/>
                </a:moveTo>
                <a:lnTo>
                  <a:pt x="3560" y="9"/>
                </a:lnTo>
                <a:moveTo>
                  <a:pt x="3585" y="9"/>
                </a:moveTo>
                <a:lnTo>
                  <a:pt x="3592" y="9"/>
                </a:lnTo>
                <a:moveTo>
                  <a:pt x="3616" y="9"/>
                </a:moveTo>
                <a:lnTo>
                  <a:pt x="3624" y="9"/>
                </a:lnTo>
                <a:moveTo>
                  <a:pt x="3647" y="9"/>
                </a:moveTo>
                <a:lnTo>
                  <a:pt x="3656" y="9"/>
                </a:lnTo>
                <a:moveTo>
                  <a:pt x="3679" y="9"/>
                </a:moveTo>
                <a:lnTo>
                  <a:pt x="3688" y="9"/>
                </a:lnTo>
                <a:moveTo>
                  <a:pt x="3711" y="9"/>
                </a:moveTo>
                <a:lnTo>
                  <a:pt x="3719" y="9"/>
                </a:lnTo>
                <a:moveTo>
                  <a:pt x="3743" y="9"/>
                </a:moveTo>
                <a:lnTo>
                  <a:pt x="3750" y="9"/>
                </a:lnTo>
                <a:moveTo>
                  <a:pt x="3775" y="9"/>
                </a:moveTo>
                <a:lnTo>
                  <a:pt x="3782" y="9"/>
                </a:lnTo>
                <a:moveTo>
                  <a:pt x="3806" y="9"/>
                </a:moveTo>
                <a:lnTo>
                  <a:pt x="3814" y="9"/>
                </a:lnTo>
                <a:moveTo>
                  <a:pt x="3839" y="9"/>
                </a:moveTo>
                <a:lnTo>
                  <a:pt x="3846" y="9"/>
                </a:lnTo>
                <a:moveTo>
                  <a:pt x="3869" y="9"/>
                </a:moveTo>
                <a:lnTo>
                  <a:pt x="3878" y="9"/>
                </a:lnTo>
                <a:moveTo>
                  <a:pt x="3901" y="9"/>
                </a:moveTo>
                <a:lnTo>
                  <a:pt x="3910" y="9"/>
                </a:lnTo>
                <a:moveTo>
                  <a:pt x="3933" y="9"/>
                </a:moveTo>
                <a:lnTo>
                  <a:pt x="3941" y="9"/>
                </a:lnTo>
                <a:moveTo>
                  <a:pt x="3965" y="9"/>
                </a:moveTo>
                <a:lnTo>
                  <a:pt x="3972" y="9"/>
                </a:lnTo>
                <a:moveTo>
                  <a:pt x="3997" y="9"/>
                </a:moveTo>
                <a:lnTo>
                  <a:pt x="4004" y="9"/>
                </a:lnTo>
                <a:moveTo>
                  <a:pt x="4028" y="9"/>
                </a:moveTo>
                <a:lnTo>
                  <a:pt x="4037" y="9"/>
                </a:lnTo>
                <a:moveTo>
                  <a:pt x="4061" y="9"/>
                </a:moveTo>
                <a:lnTo>
                  <a:pt x="4068" y="9"/>
                </a:lnTo>
                <a:moveTo>
                  <a:pt x="4093" y="9"/>
                </a:moveTo>
                <a:lnTo>
                  <a:pt x="4100" y="9"/>
                </a:lnTo>
                <a:moveTo>
                  <a:pt x="4123" y="9"/>
                </a:moveTo>
                <a:lnTo>
                  <a:pt x="4132" y="9"/>
                </a:lnTo>
                <a:moveTo>
                  <a:pt x="4155" y="9"/>
                </a:moveTo>
                <a:lnTo>
                  <a:pt x="4162" y="9"/>
                </a:lnTo>
                <a:moveTo>
                  <a:pt x="4187" y="9"/>
                </a:moveTo>
                <a:lnTo>
                  <a:pt x="4194" y="9"/>
                </a:lnTo>
                <a:moveTo>
                  <a:pt x="4219" y="9"/>
                </a:moveTo>
                <a:lnTo>
                  <a:pt x="4226" y="9"/>
                </a:lnTo>
                <a:moveTo>
                  <a:pt x="4250" y="9"/>
                </a:moveTo>
                <a:lnTo>
                  <a:pt x="4258" y="9"/>
                </a:lnTo>
                <a:moveTo>
                  <a:pt x="4283" y="9"/>
                </a:moveTo>
                <a:lnTo>
                  <a:pt x="4290" y="9"/>
                </a:lnTo>
                <a:moveTo>
                  <a:pt x="4315" y="9"/>
                </a:moveTo>
                <a:lnTo>
                  <a:pt x="4322" y="9"/>
                </a:lnTo>
                <a:moveTo>
                  <a:pt x="4345" y="9"/>
                </a:moveTo>
                <a:lnTo>
                  <a:pt x="4354" y="9"/>
                </a:lnTo>
                <a:moveTo>
                  <a:pt x="4377" y="9"/>
                </a:moveTo>
                <a:lnTo>
                  <a:pt x="4386" y="9"/>
                </a:lnTo>
                <a:moveTo>
                  <a:pt x="4409" y="9"/>
                </a:moveTo>
                <a:lnTo>
                  <a:pt x="4416" y="9"/>
                </a:lnTo>
                <a:moveTo>
                  <a:pt x="4440" y="9"/>
                </a:moveTo>
                <a:lnTo>
                  <a:pt x="4449" y="9"/>
                </a:lnTo>
                <a:moveTo>
                  <a:pt x="4473" y="9"/>
                </a:moveTo>
                <a:lnTo>
                  <a:pt x="4480" y="9"/>
                </a:lnTo>
                <a:moveTo>
                  <a:pt x="4505" y="9"/>
                </a:moveTo>
                <a:lnTo>
                  <a:pt x="4512" y="9"/>
                </a:lnTo>
                <a:moveTo>
                  <a:pt x="4536" y="9"/>
                </a:moveTo>
                <a:lnTo>
                  <a:pt x="4544" y="9"/>
                </a:lnTo>
                <a:moveTo>
                  <a:pt x="4567" y="9"/>
                </a:moveTo>
                <a:lnTo>
                  <a:pt x="4576" y="9"/>
                </a:lnTo>
                <a:moveTo>
                  <a:pt x="4599" y="9"/>
                </a:moveTo>
                <a:lnTo>
                  <a:pt x="4608" y="9"/>
                </a:lnTo>
                <a:moveTo>
                  <a:pt x="4631" y="9"/>
                </a:moveTo>
                <a:lnTo>
                  <a:pt x="4638" y="9"/>
                </a:lnTo>
                <a:moveTo>
                  <a:pt x="4662" y="9"/>
                </a:moveTo>
                <a:lnTo>
                  <a:pt x="4670" y="9"/>
                </a:lnTo>
                <a:moveTo>
                  <a:pt x="4695" y="9"/>
                </a:moveTo>
                <a:lnTo>
                  <a:pt x="4702" y="9"/>
                </a:lnTo>
                <a:moveTo>
                  <a:pt x="4727" y="9"/>
                </a:moveTo>
                <a:lnTo>
                  <a:pt x="4734" y="9"/>
                </a:lnTo>
                <a:moveTo>
                  <a:pt x="4758" y="9"/>
                </a:moveTo>
                <a:lnTo>
                  <a:pt x="4766" y="9"/>
                </a:lnTo>
                <a:moveTo>
                  <a:pt x="4790" y="9"/>
                </a:moveTo>
                <a:lnTo>
                  <a:pt x="4798" y="9"/>
                </a:lnTo>
                <a:moveTo>
                  <a:pt x="4821" y="9"/>
                </a:moveTo>
                <a:lnTo>
                  <a:pt x="4830" y="9"/>
                </a:lnTo>
                <a:moveTo>
                  <a:pt x="4853" y="9"/>
                </a:moveTo>
                <a:lnTo>
                  <a:pt x="4861" y="9"/>
                </a:lnTo>
                <a:moveTo>
                  <a:pt x="4885" y="9"/>
                </a:moveTo>
                <a:lnTo>
                  <a:pt x="4892" y="9"/>
                </a:lnTo>
                <a:moveTo>
                  <a:pt x="4917" y="9"/>
                </a:moveTo>
                <a:lnTo>
                  <a:pt x="4924" y="9"/>
                </a:lnTo>
                <a:moveTo>
                  <a:pt x="4949" y="9"/>
                </a:moveTo>
                <a:lnTo>
                  <a:pt x="4956" y="9"/>
                </a:lnTo>
                <a:moveTo>
                  <a:pt x="4980" y="9"/>
                </a:moveTo>
                <a:lnTo>
                  <a:pt x="4988" y="9"/>
                </a:lnTo>
                <a:moveTo>
                  <a:pt x="5012" y="9"/>
                </a:moveTo>
                <a:lnTo>
                  <a:pt x="5020" y="9"/>
                </a:lnTo>
                <a:moveTo>
                  <a:pt x="5043" y="9"/>
                </a:moveTo>
                <a:lnTo>
                  <a:pt x="5052" y="9"/>
                </a:lnTo>
              </a:path>
            </a:pathLst>
          </a:custGeom>
          <a:noFill/>
          <a:ln w="9650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15" name="path"/>
          <p:cNvSpPr/>
          <p:nvPr/>
        </p:nvSpPr>
        <p:spPr>
          <a:xfrm>
            <a:off x="5464658" y="4629520"/>
            <a:ext cx="2992993" cy="9645"/>
          </a:xfrm>
          <a:custGeom>
            <a:avLst/>
            <a:gdLst/>
            <a:ahLst/>
            <a:cxnLst/>
            <a:rect l="0" t="0" r="0" b="0"/>
            <a:pathLst>
              <a:path w="4713" h="15">
                <a:moveTo>
                  <a:pt x="0" y="7"/>
                </a:moveTo>
                <a:lnTo>
                  <a:pt x="1897" y="7"/>
                </a:lnTo>
                <a:moveTo>
                  <a:pt x="898" y="7"/>
                </a:moveTo>
                <a:lnTo>
                  <a:pt x="906" y="7"/>
                </a:lnTo>
                <a:moveTo>
                  <a:pt x="930" y="7"/>
                </a:moveTo>
                <a:lnTo>
                  <a:pt x="938" y="7"/>
                </a:lnTo>
                <a:moveTo>
                  <a:pt x="962" y="7"/>
                </a:moveTo>
                <a:lnTo>
                  <a:pt x="969" y="7"/>
                </a:lnTo>
                <a:moveTo>
                  <a:pt x="993" y="7"/>
                </a:moveTo>
                <a:lnTo>
                  <a:pt x="1001" y="7"/>
                </a:lnTo>
                <a:moveTo>
                  <a:pt x="1024" y="7"/>
                </a:moveTo>
                <a:lnTo>
                  <a:pt x="1033" y="7"/>
                </a:lnTo>
                <a:moveTo>
                  <a:pt x="1056" y="7"/>
                </a:moveTo>
                <a:lnTo>
                  <a:pt x="1064" y="7"/>
                </a:lnTo>
                <a:moveTo>
                  <a:pt x="1088" y="7"/>
                </a:moveTo>
                <a:lnTo>
                  <a:pt x="1095" y="7"/>
                </a:lnTo>
                <a:moveTo>
                  <a:pt x="1120" y="7"/>
                </a:moveTo>
                <a:lnTo>
                  <a:pt x="1128" y="7"/>
                </a:lnTo>
                <a:moveTo>
                  <a:pt x="1152" y="7"/>
                </a:moveTo>
                <a:lnTo>
                  <a:pt x="1160" y="7"/>
                </a:lnTo>
                <a:moveTo>
                  <a:pt x="1184" y="7"/>
                </a:moveTo>
                <a:lnTo>
                  <a:pt x="1191" y="7"/>
                </a:lnTo>
                <a:moveTo>
                  <a:pt x="1216" y="7"/>
                </a:moveTo>
                <a:lnTo>
                  <a:pt x="1223" y="7"/>
                </a:lnTo>
                <a:moveTo>
                  <a:pt x="1246" y="7"/>
                </a:moveTo>
                <a:lnTo>
                  <a:pt x="1256" y="7"/>
                </a:lnTo>
                <a:moveTo>
                  <a:pt x="1278" y="7"/>
                </a:moveTo>
                <a:lnTo>
                  <a:pt x="1286" y="7"/>
                </a:lnTo>
                <a:moveTo>
                  <a:pt x="1310" y="7"/>
                </a:moveTo>
                <a:lnTo>
                  <a:pt x="1318" y="7"/>
                </a:lnTo>
                <a:moveTo>
                  <a:pt x="1342" y="7"/>
                </a:moveTo>
                <a:lnTo>
                  <a:pt x="1350" y="7"/>
                </a:lnTo>
                <a:moveTo>
                  <a:pt x="1374" y="7"/>
                </a:moveTo>
                <a:lnTo>
                  <a:pt x="1382" y="7"/>
                </a:lnTo>
                <a:moveTo>
                  <a:pt x="1406" y="7"/>
                </a:moveTo>
                <a:lnTo>
                  <a:pt x="1413" y="7"/>
                </a:lnTo>
                <a:moveTo>
                  <a:pt x="1438" y="7"/>
                </a:moveTo>
                <a:lnTo>
                  <a:pt x="1445" y="7"/>
                </a:lnTo>
                <a:moveTo>
                  <a:pt x="1468" y="7"/>
                </a:moveTo>
                <a:lnTo>
                  <a:pt x="1478" y="7"/>
                </a:lnTo>
                <a:moveTo>
                  <a:pt x="1500" y="7"/>
                </a:moveTo>
                <a:lnTo>
                  <a:pt x="1509" y="7"/>
                </a:lnTo>
                <a:moveTo>
                  <a:pt x="1532" y="7"/>
                </a:moveTo>
                <a:lnTo>
                  <a:pt x="1540" y="7"/>
                </a:lnTo>
                <a:moveTo>
                  <a:pt x="1564" y="7"/>
                </a:moveTo>
                <a:lnTo>
                  <a:pt x="1572" y="7"/>
                </a:lnTo>
                <a:moveTo>
                  <a:pt x="1596" y="7"/>
                </a:moveTo>
                <a:lnTo>
                  <a:pt x="1603" y="7"/>
                </a:lnTo>
                <a:moveTo>
                  <a:pt x="1628" y="7"/>
                </a:moveTo>
                <a:lnTo>
                  <a:pt x="1635" y="7"/>
                </a:lnTo>
                <a:moveTo>
                  <a:pt x="1660" y="7"/>
                </a:moveTo>
                <a:lnTo>
                  <a:pt x="1667" y="7"/>
                </a:lnTo>
                <a:moveTo>
                  <a:pt x="1690" y="7"/>
                </a:moveTo>
                <a:lnTo>
                  <a:pt x="1699" y="7"/>
                </a:lnTo>
                <a:moveTo>
                  <a:pt x="1722" y="7"/>
                </a:moveTo>
                <a:lnTo>
                  <a:pt x="1731" y="7"/>
                </a:lnTo>
                <a:moveTo>
                  <a:pt x="1754" y="7"/>
                </a:moveTo>
                <a:lnTo>
                  <a:pt x="1762" y="7"/>
                </a:lnTo>
                <a:moveTo>
                  <a:pt x="1786" y="7"/>
                </a:moveTo>
                <a:lnTo>
                  <a:pt x="1794" y="7"/>
                </a:lnTo>
                <a:moveTo>
                  <a:pt x="1818" y="7"/>
                </a:moveTo>
                <a:lnTo>
                  <a:pt x="1825" y="7"/>
                </a:lnTo>
                <a:moveTo>
                  <a:pt x="1850" y="7"/>
                </a:moveTo>
                <a:lnTo>
                  <a:pt x="1857" y="7"/>
                </a:lnTo>
                <a:moveTo>
                  <a:pt x="1881" y="7"/>
                </a:moveTo>
                <a:lnTo>
                  <a:pt x="1890" y="7"/>
                </a:lnTo>
                <a:moveTo>
                  <a:pt x="1914" y="7"/>
                </a:moveTo>
                <a:lnTo>
                  <a:pt x="1921" y="7"/>
                </a:lnTo>
                <a:moveTo>
                  <a:pt x="1944" y="7"/>
                </a:moveTo>
                <a:lnTo>
                  <a:pt x="1953" y="7"/>
                </a:lnTo>
                <a:moveTo>
                  <a:pt x="1976" y="7"/>
                </a:moveTo>
                <a:lnTo>
                  <a:pt x="1984" y="7"/>
                </a:lnTo>
                <a:moveTo>
                  <a:pt x="2008" y="7"/>
                </a:moveTo>
                <a:lnTo>
                  <a:pt x="2016" y="7"/>
                </a:lnTo>
                <a:moveTo>
                  <a:pt x="2040" y="7"/>
                </a:moveTo>
                <a:lnTo>
                  <a:pt x="2047" y="7"/>
                </a:lnTo>
                <a:moveTo>
                  <a:pt x="2072" y="7"/>
                </a:moveTo>
                <a:lnTo>
                  <a:pt x="2079" y="7"/>
                </a:lnTo>
                <a:moveTo>
                  <a:pt x="2103" y="7"/>
                </a:moveTo>
                <a:lnTo>
                  <a:pt x="2112" y="7"/>
                </a:lnTo>
                <a:moveTo>
                  <a:pt x="2136" y="7"/>
                </a:moveTo>
                <a:lnTo>
                  <a:pt x="2143" y="7"/>
                </a:lnTo>
                <a:moveTo>
                  <a:pt x="2166" y="7"/>
                </a:moveTo>
                <a:lnTo>
                  <a:pt x="2175" y="7"/>
                </a:lnTo>
                <a:moveTo>
                  <a:pt x="2198" y="7"/>
                </a:moveTo>
                <a:lnTo>
                  <a:pt x="2206" y="7"/>
                </a:lnTo>
                <a:moveTo>
                  <a:pt x="2230" y="7"/>
                </a:moveTo>
                <a:lnTo>
                  <a:pt x="2237" y="7"/>
                </a:lnTo>
                <a:moveTo>
                  <a:pt x="2262" y="7"/>
                </a:moveTo>
                <a:lnTo>
                  <a:pt x="2269" y="7"/>
                </a:lnTo>
                <a:moveTo>
                  <a:pt x="2294" y="7"/>
                </a:moveTo>
                <a:lnTo>
                  <a:pt x="2302" y="7"/>
                </a:lnTo>
                <a:moveTo>
                  <a:pt x="2326" y="7"/>
                </a:moveTo>
                <a:lnTo>
                  <a:pt x="2333" y="7"/>
                </a:lnTo>
                <a:moveTo>
                  <a:pt x="2358" y="7"/>
                </a:moveTo>
                <a:lnTo>
                  <a:pt x="2365" y="7"/>
                </a:lnTo>
                <a:moveTo>
                  <a:pt x="2388" y="7"/>
                </a:moveTo>
                <a:lnTo>
                  <a:pt x="2397" y="7"/>
                </a:lnTo>
                <a:moveTo>
                  <a:pt x="2420" y="7"/>
                </a:moveTo>
                <a:lnTo>
                  <a:pt x="2429" y="7"/>
                </a:lnTo>
                <a:moveTo>
                  <a:pt x="2452" y="7"/>
                </a:moveTo>
                <a:lnTo>
                  <a:pt x="2459" y="7"/>
                </a:lnTo>
                <a:moveTo>
                  <a:pt x="2484" y="7"/>
                </a:moveTo>
                <a:lnTo>
                  <a:pt x="2491" y="7"/>
                </a:lnTo>
                <a:moveTo>
                  <a:pt x="2515" y="7"/>
                </a:moveTo>
                <a:lnTo>
                  <a:pt x="2524" y="7"/>
                </a:lnTo>
                <a:moveTo>
                  <a:pt x="2548" y="7"/>
                </a:moveTo>
                <a:lnTo>
                  <a:pt x="2555" y="7"/>
                </a:lnTo>
                <a:moveTo>
                  <a:pt x="2580" y="7"/>
                </a:moveTo>
                <a:lnTo>
                  <a:pt x="2587" y="7"/>
                </a:lnTo>
                <a:moveTo>
                  <a:pt x="2610" y="7"/>
                </a:moveTo>
                <a:lnTo>
                  <a:pt x="2619" y="7"/>
                </a:lnTo>
                <a:moveTo>
                  <a:pt x="2642" y="7"/>
                </a:moveTo>
                <a:lnTo>
                  <a:pt x="2651" y="7"/>
                </a:lnTo>
                <a:moveTo>
                  <a:pt x="2674" y="7"/>
                </a:moveTo>
                <a:lnTo>
                  <a:pt x="2681" y="7"/>
                </a:lnTo>
                <a:moveTo>
                  <a:pt x="2706" y="7"/>
                </a:moveTo>
                <a:lnTo>
                  <a:pt x="2714" y="7"/>
                </a:lnTo>
                <a:moveTo>
                  <a:pt x="2738" y="7"/>
                </a:moveTo>
                <a:lnTo>
                  <a:pt x="2745" y="7"/>
                </a:lnTo>
                <a:moveTo>
                  <a:pt x="2770" y="7"/>
                </a:moveTo>
                <a:lnTo>
                  <a:pt x="2777" y="7"/>
                </a:lnTo>
                <a:moveTo>
                  <a:pt x="2802" y="7"/>
                </a:moveTo>
                <a:lnTo>
                  <a:pt x="2809" y="7"/>
                </a:lnTo>
                <a:moveTo>
                  <a:pt x="2833" y="7"/>
                </a:moveTo>
                <a:lnTo>
                  <a:pt x="2841" y="7"/>
                </a:lnTo>
                <a:moveTo>
                  <a:pt x="2864" y="7"/>
                </a:moveTo>
                <a:lnTo>
                  <a:pt x="2873" y="7"/>
                </a:lnTo>
                <a:moveTo>
                  <a:pt x="2896" y="7"/>
                </a:moveTo>
                <a:lnTo>
                  <a:pt x="2903" y="7"/>
                </a:lnTo>
                <a:moveTo>
                  <a:pt x="2928" y="7"/>
                </a:moveTo>
                <a:lnTo>
                  <a:pt x="2936" y="7"/>
                </a:lnTo>
                <a:moveTo>
                  <a:pt x="2960" y="7"/>
                </a:moveTo>
                <a:lnTo>
                  <a:pt x="2967" y="7"/>
                </a:lnTo>
                <a:moveTo>
                  <a:pt x="2992" y="7"/>
                </a:moveTo>
                <a:lnTo>
                  <a:pt x="2999" y="7"/>
                </a:lnTo>
                <a:moveTo>
                  <a:pt x="3024" y="7"/>
                </a:moveTo>
                <a:lnTo>
                  <a:pt x="3031" y="7"/>
                </a:lnTo>
                <a:moveTo>
                  <a:pt x="3055" y="7"/>
                </a:moveTo>
                <a:lnTo>
                  <a:pt x="3063" y="7"/>
                </a:lnTo>
                <a:moveTo>
                  <a:pt x="3086" y="7"/>
                </a:moveTo>
                <a:lnTo>
                  <a:pt x="3095" y="7"/>
                </a:lnTo>
                <a:moveTo>
                  <a:pt x="3118" y="7"/>
                </a:moveTo>
                <a:lnTo>
                  <a:pt x="3127" y="7"/>
                </a:lnTo>
                <a:moveTo>
                  <a:pt x="3150" y="7"/>
                </a:moveTo>
                <a:lnTo>
                  <a:pt x="3158" y="7"/>
                </a:lnTo>
                <a:moveTo>
                  <a:pt x="3182" y="7"/>
                </a:moveTo>
                <a:lnTo>
                  <a:pt x="3189" y="7"/>
                </a:lnTo>
                <a:moveTo>
                  <a:pt x="3214" y="7"/>
                </a:moveTo>
                <a:lnTo>
                  <a:pt x="3221" y="7"/>
                </a:lnTo>
                <a:moveTo>
                  <a:pt x="3245" y="7"/>
                </a:moveTo>
                <a:lnTo>
                  <a:pt x="3253" y="7"/>
                </a:lnTo>
                <a:moveTo>
                  <a:pt x="3277" y="7"/>
                </a:moveTo>
                <a:lnTo>
                  <a:pt x="3285" y="7"/>
                </a:lnTo>
                <a:moveTo>
                  <a:pt x="3308" y="7"/>
                </a:moveTo>
                <a:lnTo>
                  <a:pt x="3317" y="7"/>
                </a:lnTo>
                <a:moveTo>
                  <a:pt x="3340" y="7"/>
                </a:moveTo>
                <a:lnTo>
                  <a:pt x="3349" y="7"/>
                </a:lnTo>
                <a:moveTo>
                  <a:pt x="3372" y="7"/>
                </a:moveTo>
                <a:lnTo>
                  <a:pt x="3379" y="7"/>
                </a:lnTo>
                <a:moveTo>
                  <a:pt x="3404" y="7"/>
                </a:moveTo>
                <a:lnTo>
                  <a:pt x="3411" y="7"/>
                </a:lnTo>
                <a:moveTo>
                  <a:pt x="3436" y="7"/>
                </a:moveTo>
                <a:lnTo>
                  <a:pt x="3443" y="7"/>
                </a:lnTo>
                <a:moveTo>
                  <a:pt x="3467" y="7"/>
                </a:moveTo>
                <a:lnTo>
                  <a:pt x="3475" y="7"/>
                </a:lnTo>
                <a:moveTo>
                  <a:pt x="3500" y="7"/>
                </a:moveTo>
                <a:lnTo>
                  <a:pt x="3507" y="7"/>
                </a:lnTo>
                <a:moveTo>
                  <a:pt x="3530" y="7"/>
                </a:moveTo>
                <a:lnTo>
                  <a:pt x="3539" y="7"/>
                </a:lnTo>
                <a:moveTo>
                  <a:pt x="3562" y="7"/>
                </a:moveTo>
                <a:lnTo>
                  <a:pt x="3571" y="7"/>
                </a:lnTo>
                <a:moveTo>
                  <a:pt x="3594" y="7"/>
                </a:moveTo>
                <a:lnTo>
                  <a:pt x="3601" y="7"/>
                </a:lnTo>
                <a:moveTo>
                  <a:pt x="3626" y="7"/>
                </a:moveTo>
                <a:lnTo>
                  <a:pt x="3633" y="7"/>
                </a:lnTo>
                <a:moveTo>
                  <a:pt x="3657" y="7"/>
                </a:moveTo>
                <a:lnTo>
                  <a:pt x="3665" y="7"/>
                </a:lnTo>
                <a:moveTo>
                  <a:pt x="3689" y="7"/>
                </a:moveTo>
                <a:lnTo>
                  <a:pt x="3697" y="7"/>
                </a:lnTo>
                <a:moveTo>
                  <a:pt x="3722" y="7"/>
                </a:moveTo>
                <a:lnTo>
                  <a:pt x="3729" y="7"/>
                </a:lnTo>
                <a:moveTo>
                  <a:pt x="3753" y="7"/>
                </a:moveTo>
                <a:lnTo>
                  <a:pt x="3761" y="7"/>
                </a:lnTo>
                <a:moveTo>
                  <a:pt x="3784" y="7"/>
                </a:moveTo>
                <a:lnTo>
                  <a:pt x="3793" y="7"/>
                </a:lnTo>
                <a:moveTo>
                  <a:pt x="3816" y="7"/>
                </a:moveTo>
                <a:lnTo>
                  <a:pt x="3823" y="7"/>
                </a:lnTo>
                <a:moveTo>
                  <a:pt x="3848" y="7"/>
                </a:moveTo>
                <a:lnTo>
                  <a:pt x="3855" y="7"/>
                </a:lnTo>
                <a:moveTo>
                  <a:pt x="3879" y="7"/>
                </a:moveTo>
                <a:lnTo>
                  <a:pt x="3887" y="7"/>
                </a:lnTo>
                <a:moveTo>
                  <a:pt x="3911" y="7"/>
                </a:moveTo>
                <a:lnTo>
                  <a:pt x="3919" y="7"/>
                </a:lnTo>
                <a:moveTo>
                  <a:pt x="3944" y="7"/>
                </a:moveTo>
                <a:lnTo>
                  <a:pt x="3951" y="7"/>
                </a:lnTo>
                <a:moveTo>
                  <a:pt x="3975" y="7"/>
                </a:moveTo>
                <a:lnTo>
                  <a:pt x="3983" y="7"/>
                </a:lnTo>
                <a:moveTo>
                  <a:pt x="4006" y="7"/>
                </a:moveTo>
                <a:lnTo>
                  <a:pt x="4015" y="7"/>
                </a:lnTo>
                <a:moveTo>
                  <a:pt x="4038" y="7"/>
                </a:moveTo>
                <a:lnTo>
                  <a:pt x="4047" y="7"/>
                </a:lnTo>
                <a:moveTo>
                  <a:pt x="4070" y="7"/>
                </a:moveTo>
                <a:lnTo>
                  <a:pt x="4077" y="7"/>
                </a:lnTo>
                <a:moveTo>
                  <a:pt x="4101" y="7"/>
                </a:moveTo>
                <a:lnTo>
                  <a:pt x="4109" y="7"/>
                </a:lnTo>
                <a:moveTo>
                  <a:pt x="4134" y="7"/>
                </a:moveTo>
                <a:lnTo>
                  <a:pt x="4141" y="7"/>
                </a:lnTo>
                <a:moveTo>
                  <a:pt x="4166" y="7"/>
                </a:moveTo>
                <a:lnTo>
                  <a:pt x="4173" y="7"/>
                </a:lnTo>
                <a:moveTo>
                  <a:pt x="4197" y="7"/>
                </a:moveTo>
                <a:lnTo>
                  <a:pt x="4205" y="7"/>
                </a:lnTo>
                <a:moveTo>
                  <a:pt x="4228" y="7"/>
                </a:moveTo>
                <a:lnTo>
                  <a:pt x="4237" y="7"/>
                </a:lnTo>
                <a:moveTo>
                  <a:pt x="4260" y="7"/>
                </a:moveTo>
                <a:lnTo>
                  <a:pt x="4269" y="7"/>
                </a:lnTo>
                <a:moveTo>
                  <a:pt x="4291" y="7"/>
                </a:moveTo>
                <a:lnTo>
                  <a:pt x="4299" y="7"/>
                </a:lnTo>
                <a:moveTo>
                  <a:pt x="4323" y="7"/>
                </a:moveTo>
                <a:lnTo>
                  <a:pt x="4331" y="7"/>
                </a:lnTo>
                <a:moveTo>
                  <a:pt x="4356" y="7"/>
                </a:moveTo>
                <a:lnTo>
                  <a:pt x="4363" y="7"/>
                </a:lnTo>
                <a:moveTo>
                  <a:pt x="4387" y="7"/>
                </a:moveTo>
                <a:lnTo>
                  <a:pt x="4395" y="7"/>
                </a:lnTo>
                <a:moveTo>
                  <a:pt x="4419" y="7"/>
                </a:moveTo>
                <a:lnTo>
                  <a:pt x="4427" y="7"/>
                </a:lnTo>
                <a:moveTo>
                  <a:pt x="4451" y="7"/>
                </a:moveTo>
                <a:lnTo>
                  <a:pt x="4459" y="7"/>
                </a:lnTo>
                <a:moveTo>
                  <a:pt x="4482" y="7"/>
                </a:moveTo>
                <a:lnTo>
                  <a:pt x="4491" y="7"/>
                </a:lnTo>
                <a:moveTo>
                  <a:pt x="4513" y="7"/>
                </a:moveTo>
                <a:lnTo>
                  <a:pt x="4521" y="7"/>
                </a:lnTo>
                <a:moveTo>
                  <a:pt x="4546" y="7"/>
                </a:moveTo>
                <a:lnTo>
                  <a:pt x="4553" y="7"/>
                </a:lnTo>
                <a:moveTo>
                  <a:pt x="4578" y="7"/>
                </a:moveTo>
                <a:lnTo>
                  <a:pt x="4585" y="7"/>
                </a:lnTo>
                <a:moveTo>
                  <a:pt x="4609" y="7"/>
                </a:moveTo>
                <a:lnTo>
                  <a:pt x="4617" y="7"/>
                </a:lnTo>
                <a:moveTo>
                  <a:pt x="4641" y="7"/>
                </a:moveTo>
                <a:lnTo>
                  <a:pt x="4649" y="7"/>
                </a:lnTo>
                <a:moveTo>
                  <a:pt x="4673" y="7"/>
                </a:moveTo>
                <a:lnTo>
                  <a:pt x="4681" y="7"/>
                </a:lnTo>
                <a:moveTo>
                  <a:pt x="4704" y="7"/>
                </a:moveTo>
                <a:lnTo>
                  <a:pt x="4713" y="7"/>
                </a:lnTo>
              </a:path>
            </a:pathLst>
          </a:custGeom>
          <a:noFill/>
          <a:ln w="9650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16" name="path"/>
          <p:cNvSpPr/>
          <p:nvPr/>
        </p:nvSpPr>
        <p:spPr>
          <a:xfrm>
            <a:off x="6035072" y="3793848"/>
            <a:ext cx="2422579" cy="9645"/>
          </a:xfrm>
          <a:custGeom>
            <a:avLst/>
            <a:gdLst/>
            <a:ahLst/>
            <a:cxnLst/>
            <a:rect l="0" t="0" r="0" b="0"/>
            <a:pathLst>
              <a:path w="3815" h="15">
                <a:moveTo>
                  <a:pt x="0" y="7"/>
                </a:moveTo>
                <a:lnTo>
                  <a:pt x="8" y="7"/>
                </a:lnTo>
                <a:moveTo>
                  <a:pt x="32" y="7"/>
                </a:moveTo>
                <a:lnTo>
                  <a:pt x="39" y="7"/>
                </a:lnTo>
                <a:moveTo>
                  <a:pt x="64" y="7"/>
                </a:moveTo>
                <a:lnTo>
                  <a:pt x="71" y="7"/>
                </a:lnTo>
                <a:moveTo>
                  <a:pt x="94" y="7"/>
                </a:moveTo>
                <a:lnTo>
                  <a:pt x="103" y="7"/>
                </a:lnTo>
                <a:moveTo>
                  <a:pt x="126" y="7"/>
                </a:moveTo>
                <a:lnTo>
                  <a:pt x="135" y="7"/>
                </a:lnTo>
                <a:moveTo>
                  <a:pt x="158" y="7"/>
                </a:moveTo>
                <a:lnTo>
                  <a:pt x="165" y="7"/>
                </a:lnTo>
                <a:moveTo>
                  <a:pt x="190" y="7"/>
                </a:moveTo>
                <a:lnTo>
                  <a:pt x="197" y="7"/>
                </a:lnTo>
                <a:moveTo>
                  <a:pt x="221" y="7"/>
                </a:moveTo>
                <a:lnTo>
                  <a:pt x="230" y="7"/>
                </a:lnTo>
                <a:moveTo>
                  <a:pt x="254" y="7"/>
                </a:moveTo>
                <a:lnTo>
                  <a:pt x="261" y="7"/>
                </a:lnTo>
                <a:moveTo>
                  <a:pt x="286" y="7"/>
                </a:moveTo>
                <a:lnTo>
                  <a:pt x="293" y="7"/>
                </a:lnTo>
                <a:moveTo>
                  <a:pt x="317" y="7"/>
                </a:moveTo>
                <a:lnTo>
                  <a:pt x="325" y="7"/>
                </a:lnTo>
                <a:moveTo>
                  <a:pt x="348" y="7"/>
                </a:moveTo>
                <a:lnTo>
                  <a:pt x="357" y="7"/>
                </a:lnTo>
                <a:moveTo>
                  <a:pt x="380" y="7"/>
                </a:moveTo>
                <a:lnTo>
                  <a:pt x="387" y="7"/>
                </a:lnTo>
                <a:moveTo>
                  <a:pt x="412" y="7"/>
                </a:moveTo>
                <a:lnTo>
                  <a:pt x="420" y="7"/>
                </a:lnTo>
                <a:moveTo>
                  <a:pt x="444" y="7"/>
                </a:moveTo>
                <a:lnTo>
                  <a:pt x="451" y="7"/>
                </a:lnTo>
                <a:moveTo>
                  <a:pt x="476" y="7"/>
                </a:moveTo>
                <a:lnTo>
                  <a:pt x="483" y="7"/>
                </a:lnTo>
                <a:moveTo>
                  <a:pt x="508" y="7"/>
                </a:moveTo>
                <a:lnTo>
                  <a:pt x="515" y="7"/>
                </a:lnTo>
                <a:moveTo>
                  <a:pt x="539" y="7"/>
                </a:moveTo>
                <a:lnTo>
                  <a:pt x="547" y="7"/>
                </a:lnTo>
                <a:moveTo>
                  <a:pt x="570" y="7"/>
                </a:moveTo>
                <a:lnTo>
                  <a:pt x="579" y="7"/>
                </a:lnTo>
                <a:moveTo>
                  <a:pt x="602" y="7"/>
                </a:moveTo>
                <a:lnTo>
                  <a:pt x="611" y="7"/>
                </a:lnTo>
                <a:moveTo>
                  <a:pt x="633" y="7"/>
                </a:moveTo>
                <a:lnTo>
                  <a:pt x="642" y="7"/>
                </a:lnTo>
                <a:moveTo>
                  <a:pt x="666" y="7"/>
                </a:moveTo>
                <a:lnTo>
                  <a:pt x="673" y="7"/>
                </a:lnTo>
                <a:moveTo>
                  <a:pt x="698" y="7"/>
                </a:moveTo>
                <a:lnTo>
                  <a:pt x="705" y="7"/>
                </a:lnTo>
                <a:moveTo>
                  <a:pt x="729" y="7"/>
                </a:moveTo>
                <a:lnTo>
                  <a:pt x="737" y="7"/>
                </a:lnTo>
                <a:moveTo>
                  <a:pt x="761" y="7"/>
                </a:moveTo>
                <a:lnTo>
                  <a:pt x="769" y="7"/>
                </a:lnTo>
                <a:moveTo>
                  <a:pt x="792" y="7"/>
                </a:moveTo>
                <a:lnTo>
                  <a:pt x="801" y="7"/>
                </a:lnTo>
                <a:moveTo>
                  <a:pt x="824" y="7"/>
                </a:moveTo>
                <a:lnTo>
                  <a:pt x="833" y="7"/>
                </a:lnTo>
                <a:moveTo>
                  <a:pt x="856" y="7"/>
                </a:moveTo>
                <a:lnTo>
                  <a:pt x="864" y="7"/>
                </a:lnTo>
                <a:moveTo>
                  <a:pt x="888" y="7"/>
                </a:moveTo>
                <a:lnTo>
                  <a:pt x="895" y="7"/>
                </a:lnTo>
                <a:moveTo>
                  <a:pt x="920" y="7"/>
                </a:moveTo>
                <a:lnTo>
                  <a:pt x="927" y="7"/>
                </a:lnTo>
                <a:moveTo>
                  <a:pt x="951" y="7"/>
                </a:moveTo>
                <a:lnTo>
                  <a:pt x="959" y="7"/>
                </a:lnTo>
                <a:moveTo>
                  <a:pt x="983" y="7"/>
                </a:moveTo>
                <a:lnTo>
                  <a:pt x="991" y="7"/>
                </a:lnTo>
                <a:moveTo>
                  <a:pt x="1016" y="7"/>
                </a:moveTo>
                <a:lnTo>
                  <a:pt x="1023" y="7"/>
                </a:lnTo>
                <a:moveTo>
                  <a:pt x="1046" y="7"/>
                </a:moveTo>
                <a:lnTo>
                  <a:pt x="1055" y="7"/>
                </a:lnTo>
                <a:moveTo>
                  <a:pt x="1078" y="7"/>
                </a:moveTo>
                <a:lnTo>
                  <a:pt x="1085" y="7"/>
                </a:lnTo>
                <a:moveTo>
                  <a:pt x="1110" y="7"/>
                </a:moveTo>
                <a:lnTo>
                  <a:pt x="1117" y="7"/>
                </a:lnTo>
                <a:moveTo>
                  <a:pt x="1142" y="7"/>
                </a:moveTo>
                <a:lnTo>
                  <a:pt x="1149" y="7"/>
                </a:lnTo>
                <a:moveTo>
                  <a:pt x="1173" y="7"/>
                </a:moveTo>
                <a:lnTo>
                  <a:pt x="1181" y="7"/>
                </a:lnTo>
                <a:moveTo>
                  <a:pt x="1205" y="7"/>
                </a:moveTo>
                <a:lnTo>
                  <a:pt x="1213" y="7"/>
                </a:lnTo>
                <a:moveTo>
                  <a:pt x="1238" y="7"/>
                </a:moveTo>
                <a:lnTo>
                  <a:pt x="1245" y="7"/>
                </a:lnTo>
                <a:moveTo>
                  <a:pt x="1267" y="7"/>
                </a:moveTo>
                <a:lnTo>
                  <a:pt x="1277" y="7"/>
                </a:lnTo>
                <a:moveTo>
                  <a:pt x="1300" y="7"/>
                </a:moveTo>
                <a:lnTo>
                  <a:pt x="1307" y="7"/>
                </a:lnTo>
                <a:moveTo>
                  <a:pt x="1332" y="7"/>
                </a:moveTo>
                <a:lnTo>
                  <a:pt x="1339" y="7"/>
                </a:lnTo>
                <a:moveTo>
                  <a:pt x="1363" y="7"/>
                </a:moveTo>
                <a:lnTo>
                  <a:pt x="1371" y="7"/>
                </a:lnTo>
                <a:moveTo>
                  <a:pt x="1395" y="7"/>
                </a:moveTo>
                <a:lnTo>
                  <a:pt x="1403" y="7"/>
                </a:lnTo>
                <a:moveTo>
                  <a:pt x="1428" y="7"/>
                </a:moveTo>
                <a:lnTo>
                  <a:pt x="1435" y="7"/>
                </a:lnTo>
                <a:moveTo>
                  <a:pt x="1459" y="7"/>
                </a:moveTo>
                <a:lnTo>
                  <a:pt x="1467" y="7"/>
                </a:lnTo>
                <a:moveTo>
                  <a:pt x="1490" y="7"/>
                </a:moveTo>
                <a:lnTo>
                  <a:pt x="1499" y="7"/>
                </a:lnTo>
                <a:moveTo>
                  <a:pt x="1522" y="7"/>
                </a:moveTo>
                <a:lnTo>
                  <a:pt x="1531" y="7"/>
                </a:lnTo>
                <a:moveTo>
                  <a:pt x="1554" y="7"/>
                </a:moveTo>
                <a:lnTo>
                  <a:pt x="1561" y="7"/>
                </a:lnTo>
                <a:moveTo>
                  <a:pt x="1585" y="7"/>
                </a:moveTo>
                <a:lnTo>
                  <a:pt x="1593" y="7"/>
                </a:lnTo>
                <a:moveTo>
                  <a:pt x="1617" y="7"/>
                </a:moveTo>
                <a:lnTo>
                  <a:pt x="1625" y="7"/>
                </a:lnTo>
                <a:moveTo>
                  <a:pt x="1650" y="7"/>
                </a:moveTo>
                <a:lnTo>
                  <a:pt x="1657" y="7"/>
                </a:lnTo>
                <a:moveTo>
                  <a:pt x="1681" y="7"/>
                </a:moveTo>
                <a:lnTo>
                  <a:pt x="1689" y="7"/>
                </a:lnTo>
                <a:moveTo>
                  <a:pt x="1712" y="7"/>
                </a:moveTo>
                <a:lnTo>
                  <a:pt x="1721" y="7"/>
                </a:lnTo>
                <a:moveTo>
                  <a:pt x="1744" y="7"/>
                </a:moveTo>
                <a:lnTo>
                  <a:pt x="1753" y="7"/>
                </a:lnTo>
                <a:moveTo>
                  <a:pt x="1776" y="7"/>
                </a:moveTo>
                <a:lnTo>
                  <a:pt x="1783" y="7"/>
                </a:lnTo>
                <a:moveTo>
                  <a:pt x="1807" y="7"/>
                </a:moveTo>
                <a:lnTo>
                  <a:pt x="1815" y="7"/>
                </a:lnTo>
                <a:moveTo>
                  <a:pt x="1840" y="7"/>
                </a:moveTo>
                <a:lnTo>
                  <a:pt x="1847" y="7"/>
                </a:lnTo>
                <a:moveTo>
                  <a:pt x="1872" y="7"/>
                </a:moveTo>
                <a:lnTo>
                  <a:pt x="1879" y="7"/>
                </a:lnTo>
                <a:moveTo>
                  <a:pt x="1903" y="7"/>
                </a:moveTo>
                <a:lnTo>
                  <a:pt x="1911" y="7"/>
                </a:lnTo>
                <a:moveTo>
                  <a:pt x="1935" y="7"/>
                </a:moveTo>
                <a:lnTo>
                  <a:pt x="1943" y="7"/>
                </a:lnTo>
                <a:moveTo>
                  <a:pt x="1966" y="7"/>
                </a:moveTo>
                <a:lnTo>
                  <a:pt x="1975" y="7"/>
                </a:lnTo>
                <a:moveTo>
                  <a:pt x="1997" y="7"/>
                </a:moveTo>
                <a:lnTo>
                  <a:pt x="2005" y="7"/>
                </a:lnTo>
                <a:moveTo>
                  <a:pt x="2029" y="7"/>
                </a:moveTo>
                <a:lnTo>
                  <a:pt x="2037" y="7"/>
                </a:lnTo>
                <a:moveTo>
                  <a:pt x="2062" y="7"/>
                </a:moveTo>
                <a:lnTo>
                  <a:pt x="2069" y="7"/>
                </a:lnTo>
                <a:moveTo>
                  <a:pt x="2093" y="7"/>
                </a:moveTo>
                <a:lnTo>
                  <a:pt x="2101" y="7"/>
                </a:lnTo>
                <a:moveTo>
                  <a:pt x="2125" y="7"/>
                </a:moveTo>
                <a:lnTo>
                  <a:pt x="2133" y="7"/>
                </a:lnTo>
                <a:moveTo>
                  <a:pt x="2157" y="7"/>
                </a:moveTo>
                <a:lnTo>
                  <a:pt x="2165" y="7"/>
                </a:lnTo>
                <a:moveTo>
                  <a:pt x="2188" y="7"/>
                </a:moveTo>
                <a:lnTo>
                  <a:pt x="2197" y="7"/>
                </a:lnTo>
                <a:moveTo>
                  <a:pt x="2219" y="7"/>
                </a:moveTo>
                <a:lnTo>
                  <a:pt x="2229" y="7"/>
                </a:lnTo>
                <a:moveTo>
                  <a:pt x="2252" y="7"/>
                </a:moveTo>
                <a:lnTo>
                  <a:pt x="2259" y="7"/>
                </a:lnTo>
                <a:moveTo>
                  <a:pt x="2284" y="7"/>
                </a:moveTo>
                <a:lnTo>
                  <a:pt x="2291" y="7"/>
                </a:lnTo>
                <a:moveTo>
                  <a:pt x="2315" y="7"/>
                </a:moveTo>
                <a:lnTo>
                  <a:pt x="2323" y="7"/>
                </a:lnTo>
                <a:moveTo>
                  <a:pt x="2347" y="7"/>
                </a:moveTo>
                <a:lnTo>
                  <a:pt x="2355" y="7"/>
                </a:lnTo>
                <a:moveTo>
                  <a:pt x="2379" y="7"/>
                </a:moveTo>
                <a:lnTo>
                  <a:pt x="2387" y="7"/>
                </a:lnTo>
                <a:moveTo>
                  <a:pt x="2409" y="7"/>
                </a:moveTo>
                <a:lnTo>
                  <a:pt x="2419" y="7"/>
                </a:lnTo>
                <a:moveTo>
                  <a:pt x="2441" y="7"/>
                </a:moveTo>
                <a:lnTo>
                  <a:pt x="2451" y="7"/>
                </a:lnTo>
                <a:moveTo>
                  <a:pt x="2474" y="7"/>
                </a:moveTo>
                <a:lnTo>
                  <a:pt x="2481" y="7"/>
                </a:lnTo>
                <a:moveTo>
                  <a:pt x="2505" y="7"/>
                </a:moveTo>
                <a:lnTo>
                  <a:pt x="2513" y="7"/>
                </a:lnTo>
                <a:moveTo>
                  <a:pt x="2537" y="7"/>
                </a:moveTo>
                <a:lnTo>
                  <a:pt x="2545" y="7"/>
                </a:lnTo>
                <a:moveTo>
                  <a:pt x="2569" y="7"/>
                </a:moveTo>
                <a:lnTo>
                  <a:pt x="2577" y="7"/>
                </a:lnTo>
                <a:moveTo>
                  <a:pt x="2601" y="7"/>
                </a:moveTo>
                <a:lnTo>
                  <a:pt x="2609" y="7"/>
                </a:lnTo>
                <a:moveTo>
                  <a:pt x="2631" y="7"/>
                </a:moveTo>
                <a:lnTo>
                  <a:pt x="2641" y="7"/>
                </a:lnTo>
                <a:moveTo>
                  <a:pt x="2664" y="7"/>
                </a:moveTo>
                <a:lnTo>
                  <a:pt x="2673" y="7"/>
                </a:lnTo>
                <a:moveTo>
                  <a:pt x="2696" y="7"/>
                </a:moveTo>
                <a:lnTo>
                  <a:pt x="2703" y="7"/>
                </a:lnTo>
                <a:moveTo>
                  <a:pt x="2727" y="7"/>
                </a:moveTo>
                <a:lnTo>
                  <a:pt x="2735" y="7"/>
                </a:lnTo>
                <a:moveTo>
                  <a:pt x="2759" y="7"/>
                </a:moveTo>
                <a:lnTo>
                  <a:pt x="2767" y="7"/>
                </a:lnTo>
                <a:moveTo>
                  <a:pt x="2791" y="7"/>
                </a:moveTo>
                <a:lnTo>
                  <a:pt x="2799" y="7"/>
                </a:lnTo>
                <a:moveTo>
                  <a:pt x="2823" y="7"/>
                </a:moveTo>
                <a:lnTo>
                  <a:pt x="2831" y="7"/>
                </a:lnTo>
                <a:moveTo>
                  <a:pt x="2855" y="7"/>
                </a:moveTo>
                <a:lnTo>
                  <a:pt x="2863" y="7"/>
                </a:lnTo>
                <a:moveTo>
                  <a:pt x="2886" y="7"/>
                </a:moveTo>
                <a:lnTo>
                  <a:pt x="2894" y="7"/>
                </a:lnTo>
                <a:moveTo>
                  <a:pt x="2918" y="7"/>
                </a:moveTo>
                <a:lnTo>
                  <a:pt x="2925" y="7"/>
                </a:lnTo>
                <a:moveTo>
                  <a:pt x="2949" y="7"/>
                </a:moveTo>
                <a:lnTo>
                  <a:pt x="2957" y="7"/>
                </a:lnTo>
                <a:moveTo>
                  <a:pt x="2981" y="7"/>
                </a:moveTo>
                <a:lnTo>
                  <a:pt x="2989" y="7"/>
                </a:lnTo>
                <a:moveTo>
                  <a:pt x="3013" y="7"/>
                </a:moveTo>
                <a:lnTo>
                  <a:pt x="3021" y="7"/>
                </a:lnTo>
                <a:moveTo>
                  <a:pt x="3045" y="7"/>
                </a:moveTo>
                <a:lnTo>
                  <a:pt x="3053" y="7"/>
                </a:lnTo>
                <a:moveTo>
                  <a:pt x="3077" y="7"/>
                </a:moveTo>
                <a:lnTo>
                  <a:pt x="3085" y="7"/>
                </a:lnTo>
                <a:moveTo>
                  <a:pt x="3108" y="7"/>
                </a:moveTo>
                <a:lnTo>
                  <a:pt x="3116" y="7"/>
                </a:lnTo>
                <a:moveTo>
                  <a:pt x="3139" y="7"/>
                </a:moveTo>
                <a:lnTo>
                  <a:pt x="3149" y="7"/>
                </a:lnTo>
                <a:moveTo>
                  <a:pt x="3171" y="7"/>
                </a:moveTo>
                <a:lnTo>
                  <a:pt x="3179" y="7"/>
                </a:lnTo>
                <a:moveTo>
                  <a:pt x="3203" y="7"/>
                </a:moveTo>
                <a:lnTo>
                  <a:pt x="3211" y="7"/>
                </a:lnTo>
                <a:moveTo>
                  <a:pt x="3235" y="7"/>
                </a:moveTo>
                <a:lnTo>
                  <a:pt x="3243" y="7"/>
                </a:lnTo>
                <a:moveTo>
                  <a:pt x="3267" y="7"/>
                </a:moveTo>
                <a:lnTo>
                  <a:pt x="3275" y="7"/>
                </a:lnTo>
                <a:moveTo>
                  <a:pt x="3299" y="7"/>
                </a:moveTo>
                <a:lnTo>
                  <a:pt x="3307" y="7"/>
                </a:lnTo>
                <a:moveTo>
                  <a:pt x="3330" y="7"/>
                </a:moveTo>
                <a:lnTo>
                  <a:pt x="3338" y="7"/>
                </a:lnTo>
                <a:moveTo>
                  <a:pt x="3361" y="7"/>
                </a:moveTo>
                <a:lnTo>
                  <a:pt x="3371" y="7"/>
                </a:lnTo>
                <a:moveTo>
                  <a:pt x="3393" y="7"/>
                </a:moveTo>
                <a:lnTo>
                  <a:pt x="3401" y="7"/>
                </a:lnTo>
                <a:moveTo>
                  <a:pt x="3425" y="7"/>
                </a:moveTo>
                <a:lnTo>
                  <a:pt x="3433" y="7"/>
                </a:lnTo>
                <a:moveTo>
                  <a:pt x="3457" y="7"/>
                </a:moveTo>
                <a:lnTo>
                  <a:pt x="3465" y="7"/>
                </a:lnTo>
                <a:moveTo>
                  <a:pt x="3489" y="7"/>
                </a:moveTo>
                <a:lnTo>
                  <a:pt x="3497" y="7"/>
                </a:lnTo>
                <a:moveTo>
                  <a:pt x="3521" y="7"/>
                </a:moveTo>
                <a:lnTo>
                  <a:pt x="3528" y="7"/>
                </a:lnTo>
                <a:moveTo>
                  <a:pt x="3553" y="7"/>
                </a:moveTo>
                <a:lnTo>
                  <a:pt x="3561" y="7"/>
                </a:lnTo>
                <a:moveTo>
                  <a:pt x="3583" y="7"/>
                </a:moveTo>
                <a:lnTo>
                  <a:pt x="3593" y="7"/>
                </a:lnTo>
                <a:moveTo>
                  <a:pt x="3615" y="7"/>
                </a:moveTo>
                <a:lnTo>
                  <a:pt x="3623" y="7"/>
                </a:lnTo>
                <a:moveTo>
                  <a:pt x="3648" y="7"/>
                </a:moveTo>
                <a:lnTo>
                  <a:pt x="3655" y="7"/>
                </a:lnTo>
                <a:moveTo>
                  <a:pt x="3679" y="7"/>
                </a:moveTo>
                <a:lnTo>
                  <a:pt x="3687" y="7"/>
                </a:lnTo>
                <a:moveTo>
                  <a:pt x="3711" y="7"/>
                </a:moveTo>
                <a:lnTo>
                  <a:pt x="3719" y="7"/>
                </a:lnTo>
                <a:moveTo>
                  <a:pt x="3743" y="7"/>
                </a:moveTo>
                <a:lnTo>
                  <a:pt x="3750" y="7"/>
                </a:lnTo>
                <a:moveTo>
                  <a:pt x="3775" y="7"/>
                </a:moveTo>
                <a:lnTo>
                  <a:pt x="3783" y="7"/>
                </a:lnTo>
                <a:moveTo>
                  <a:pt x="3805" y="7"/>
                </a:moveTo>
                <a:lnTo>
                  <a:pt x="3815" y="7"/>
                </a:lnTo>
              </a:path>
            </a:pathLst>
          </a:custGeom>
          <a:noFill/>
          <a:ln w="9650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17" name="picture 2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3206355" y="4277824"/>
            <a:ext cx="190204" cy="118839"/>
          </a:xfrm>
          <a:prstGeom prst="rect">
            <a:avLst/>
          </a:prstGeom>
        </p:spPr>
      </p:pic>
      <p:pic>
        <p:nvPicPr>
          <p:cNvPr id="218" name="picture 2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3207305" y="4786955"/>
            <a:ext cx="193094" cy="9273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box 219"/>
          <p:cNvSpPr/>
          <p:nvPr/>
        </p:nvSpPr>
        <p:spPr>
          <a:xfrm>
            <a:off x="1813393" y="1588763"/>
            <a:ext cx="5586095" cy="42144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654"/>
              </a:lnSpc>
              <a:tabLst/>
            </a:pPr>
            <a:endParaRPr lang="Arial" altLang="Arial" sz="100" dirty="0"/>
          </a:p>
          <a:p>
            <a:pPr marL="26048" algn="l" rtl="0" eaLnBrk="0">
              <a:lnSpc>
                <a:spcPct val="100000"/>
              </a:lnSpc>
              <a:tabLst/>
            </a:pPr>
            <a:r>
              <a:rPr sz="160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1、聘</a:t>
            </a:r>
            <a:r>
              <a:rPr sz="160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用</a:t>
            </a:r>
            <a:endParaRPr lang="SimSun" altLang="SimSun" sz="1600" dirty="0"/>
          </a:p>
          <a:p>
            <a:pPr marL="625296" indent="-90767" algn="l" rtl="0" eaLnBrk="0">
              <a:lnSpc>
                <a:spcPct val="149000"/>
              </a:lnSpc>
              <a:spcBef>
                <a:spcPts val="1232"/>
              </a:spcBef>
              <a:tabLst>
                <a:tab pos="624840" algn="l"/>
              </a:tabLst>
            </a:pP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500" spc="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资格等级是岗位聘用的主要依据，应根据岗位要求聘用</a:t>
            </a:r>
            <a:r>
              <a:rPr sz="150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有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50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资格的人员上</a:t>
            </a:r>
            <a:r>
              <a:rPr sz="150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岗</a:t>
            </a:r>
            <a:endParaRPr lang="SimSun" altLang="SimSun" sz="1500" dirty="0"/>
          </a:p>
          <a:p>
            <a:pPr algn="l" rtl="0" eaLnBrk="0">
              <a:lnSpc>
                <a:spcPct val="158000"/>
              </a:lnSpc>
              <a:tabLst/>
            </a:pPr>
            <a:endParaRPr lang="Arial" altLang="Arial" sz="1000" dirty="0"/>
          </a:p>
          <a:p>
            <a:pPr marL="12700" algn="l" rtl="0" eaLnBrk="0">
              <a:lnSpc>
                <a:spcPct val="100000"/>
              </a:lnSpc>
              <a:spcBef>
                <a:spcPts val="490"/>
              </a:spcBef>
              <a:tabLst/>
            </a:pPr>
            <a:r>
              <a:rPr sz="1600" spc="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2、转</a:t>
            </a:r>
            <a:r>
              <a:rPr sz="160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正</a:t>
            </a:r>
            <a:endParaRPr lang="SimSun" altLang="SimSun" sz="1600" dirty="0"/>
          </a:p>
          <a:p>
            <a:pPr algn="l" rtl="0" eaLnBrk="0">
              <a:lnSpc>
                <a:spcPct val="145000"/>
              </a:lnSpc>
              <a:tabLst/>
            </a:pPr>
            <a:endParaRPr lang="Arial" altLang="Arial" sz="1000" dirty="0"/>
          </a:p>
          <a:p>
            <a:pPr marL="534528" algn="l" rtl="0" eaLnBrk="0">
              <a:lnSpc>
                <a:spcPct val="98000"/>
              </a:lnSpc>
              <a:spcBef>
                <a:spcPts val="459"/>
              </a:spcBef>
              <a:tabLst>
                <a:tab pos="617219" algn="l"/>
              </a:tabLst>
            </a:pP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500" spc="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新员工培训后需获得“预备等”资格方</a:t>
            </a:r>
            <a:r>
              <a:rPr sz="150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能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上岗</a:t>
            </a:r>
            <a:endParaRPr lang="SimSun" altLang="SimSun" sz="1500" dirty="0"/>
          </a:p>
          <a:p>
            <a:pPr algn="l" rtl="0" eaLnBrk="0">
              <a:lnSpc>
                <a:spcPct val="145000"/>
              </a:lnSpc>
              <a:tabLst/>
            </a:pPr>
            <a:endParaRPr lang="Arial" altLang="Arial" sz="1000" dirty="0"/>
          </a:p>
          <a:p>
            <a:pPr marL="534528" algn="l" rtl="0" eaLnBrk="0">
              <a:lnSpc>
                <a:spcPct val="98000"/>
              </a:lnSpc>
              <a:spcBef>
                <a:spcPts val="459"/>
              </a:spcBef>
              <a:tabLst>
                <a:tab pos="617855" algn="l"/>
              </a:tabLst>
            </a:pP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50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上岗三个月后需获得“基础等”资格， 否则退回原</a:t>
            </a:r>
            <a:r>
              <a:rPr sz="150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部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门</a:t>
            </a:r>
            <a:endParaRPr lang="SimSun" altLang="SimSun" sz="1500" dirty="0"/>
          </a:p>
          <a:p>
            <a:pPr algn="l" rtl="0" eaLnBrk="0">
              <a:lnSpc>
                <a:spcPct val="158000"/>
              </a:lnSpc>
              <a:tabLst/>
            </a:pPr>
            <a:endParaRPr lang="Arial" altLang="Arial" sz="1000" dirty="0"/>
          </a:p>
          <a:p>
            <a:pPr marL="14422" algn="l" rtl="0" eaLnBrk="0">
              <a:lnSpc>
                <a:spcPts val="1933"/>
              </a:lnSpc>
              <a:spcBef>
                <a:spcPts val="488"/>
              </a:spcBef>
              <a:tabLst/>
            </a:pPr>
            <a:r>
              <a:rPr sz="1600" spc="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3、调</a:t>
            </a:r>
            <a:r>
              <a:rPr sz="1600" spc="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配</a:t>
            </a:r>
            <a:endParaRPr lang="SimSun" altLang="SimSun" sz="1600" dirty="0"/>
          </a:p>
          <a:p>
            <a:pPr algn="l" rtl="0" eaLnBrk="0">
              <a:lnSpc>
                <a:spcPct val="144000"/>
              </a:lnSpc>
              <a:tabLst/>
            </a:pPr>
            <a:endParaRPr lang="Arial" altLang="Arial" sz="1000" dirty="0"/>
          </a:p>
          <a:p>
            <a:pPr marL="534528" algn="l" rtl="0" eaLnBrk="0">
              <a:lnSpc>
                <a:spcPct val="98000"/>
              </a:lnSpc>
              <a:spcBef>
                <a:spcPts val="451"/>
              </a:spcBef>
              <a:tabLst>
                <a:tab pos="625475" algn="l"/>
              </a:tabLst>
            </a:pP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500" spc="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需获得“预备等”资格方能</a:t>
            </a:r>
            <a:r>
              <a:rPr sz="150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上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岗</a:t>
            </a:r>
            <a:endParaRPr lang="SimSun" altLang="SimSun" sz="1500" dirty="0"/>
          </a:p>
          <a:p>
            <a:pPr algn="l" rtl="0" eaLnBrk="0">
              <a:lnSpc>
                <a:spcPct val="146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26000"/>
              </a:lnSpc>
              <a:tabLst/>
            </a:pPr>
            <a:endParaRPr lang="Arial" altLang="Arial" sz="300" dirty="0"/>
          </a:p>
          <a:p>
            <a:pPr marL="521267" algn="l" rtl="0" eaLnBrk="0">
              <a:lnSpc>
                <a:spcPct val="98000"/>
              </a:lnSpc>
              <a:spcBef>
                <a:spcPts val="2"/>
              </a:spcBef>
              <a:tabLst>
                <a:tab pos="617855" algn="l"/>
              </a:tabLst>
            </a:pP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50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上岗三个月后需获得“基础等”资格， 否则退回原</a:t>
            </a:r>
            <a:r>
              <a:rPr sz="150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部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门</a:t>
            </a:r>
            <a:endParaRPr lang="SimSun" altLang="SimSun" sz="1500" dirty="0"/>
          </a:p>
        </p:txBody>
      </p:sp>
      <p:sp>
        <p:nvSpPr>
          <p:cNvPr id="220" name="path"/>
          <p:cNvSpPr/>
          <p:nvPr/>
        </p:nvSpPr>
        <p:spPr>
          <a:xfrm>
            <a:off x="2334661" y="5158067"/>
            <a:ext cx="13260" cy="13287"/>
          </a:xfrm>
          <a:custGeom>
            <a:avLst/>
            <a:gdLst/>
            <a:ahLst/>
            <a:cxnLst/>
            <a:rect l="0" t="0" r="0" b="0"/>
            <a:pathLst>
              <a:path w="20" h="20">
                <a:moveTo>
                  <a:pt x="4" y="10"/>
                </a:moveTo>
                <a:cubicBezTo>
                  <a:pt x="4" y="5"/>
                  <a:pt x="7" y="4"/>
                  <a:pt x="8" y="4"/>
                </a:cubicBezTo>
                <a:cubicBezTo>
                  <a:pt x="13" y="4"/>
                  <a:pt x="16" y="5"/>
                  <a:pt x="16" y="10"/>
                </a:cubicBezTo>
                <a:cubicBezTo>
                  <a:pt x="16" y="13"/>
                  <a:pt x="13" y="16"/>
                  <a:pt x="8" y="16"/>
                </a:cubicBezTo>
                <a:cubicBezTo>
                  <a:pt x="7" y="16"/>
                  <a:pt x="4" y="13"/>
                  <a:pt x="4" y="10"/>
                </a:cubicBezTo>
              </a:path>
            </a:pathLst>
          </a:custGeom>
          <a:solidFill>
            <a:srgbClr val="000000">
              <a:alpha val="100000"/>
            </a:srgbClr>
          </a:solidFill>
          <a:ln w="5539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21" name="path"/>
          <p:cNvSpPr/>
          <p:nvPr/>
        </p:nvSpPr>
        <p:spPr>
          <a:xfrm>
            <a:off x="2334661" y="4107930"/>
            <a:ext cx="13260" cy="13287"/>
          </a:xfrm>
          <a:custGeom>
            <a:avLst/>
            <a:gdLst/>
            <a:ahLst/>
            <a:cxnLst/>
            <a:rect l="0" t="0" r="0" b="0"/>
            <a:pathLst>
              <a:path w="20" h="20">
                <a:moveTo>
                  <a:pt x="4" y="10"/>
                </a:moveTo>
                <a:cubicBezTo>
                  <a:pt x="4" y="7"/>
                  <a:pt x="7" y="4"/>
                  <a:pt x="8" y="4"/>
                </a:cubicBezTo>
                <a:cubicBezTo>
                  <a:pt x="13" y="4"/>
                  <a:pt x="16" y="7"/>
                  <a:pt x="16" y="10"/>
                </a:cubicBezTo>
                <a:cubicBezTo>
                  <a:pt x="16" y="13"/>
                  <a:pt x="13" y="16"/>
                  <a:pt x="8" y="16"/>
                </a:cubicBezTo>
                <a:cubicBezTo>
                  <a:pt x="7" y="16"/>
                  <a:pt x="4" y="13"/>
                  <a:pt x="4" y="10"/>
                </a:cubicBezTo>
              </a:path>
            </a:pathLst>
          </a:custGeom>
          <a:solidFill>
            <a:srgbClr val="000000">
              <a:alpha val="100000"/>
            </a:srgbClr>
          </a:solidFill>
          <a:ln w="5539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22" name="path"/>
          <p:cNvSpPr/>
          <p:nvPr/>
        </p:nvSpPr>
        <p:spPr>
          <a:xfrm>
            <a:off x="2334661" y="3604612"/>
            <a:ext cx="13260" cy="13248"/>
          </a:xfrm>
          <a:custGeom>
            <a:avLst/>
            <a:gdLst/>
            <a:ahLst/>
            <a:cxnLst/>
            <a:rect l="0" t="0" r="0" b="0"/>
            <a:pathLst>
              <a:path w="20" h="20">
                <a:moveTo>
                  <a:pt x="4" y="10"/>
                </a:moveTo>
                <a:cubicBezTo>
                  <a:pt x="4" y="7"/>
                  <a:pt x="7" y="4"/>
                  <a:pt x="8" y="4"/>
                </a:cubicBezTo>
                <a:cubicBezTo>
                  <a:pt x="13" y="4"/>
                  <a:pt x="16" y="7"/>
                  <a:pt x="16" y="10"/>
                </a:cubicBezTo>
                <a:cubicBezTo>
                  <a:pt x="16" y="13"/>
                  <a:pt x="13" y="16"/>
                  <a:pt x="8" y="16"/>
                </a:cubicBezTo>
                <a:cubicBezTo>
                  <a:pt x="7" y="16"/>
                  <a:pt x="4" y="13"/>
                  <a:pt x="4" y="10"/>
                </a:cubicBezTo>
              </a:path>
            </a:pathLst>
          </a:custGeom>
          <a:solidFill>
            <a:srgbClr val="000000">
              <a:alpha val="100000"/>
            </a:srgbClr>
          </a:solidFill>
          <a:ln w="5539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23" name="path"/>
          <p:cNvSpPr/>
          <p:nvPr/>
        </p:nvSpPr>
        <p:spPr>
          <a:xfrm>
            <a:off x="2334661" y="2221251"/>
            <a:ext cx="13260" cy="13050"/>
          </a:xfrm>
          <a:custGeom>
            <a:avLst/>
            <a:gdLst/>
            <a:ahLst/>
            <a:cxnLst/>
            <a:rect l="0" t="0" r="0" b="0"/>
            <a:pathLst>
              <a:path w="20" h="20">
                <a:moveTo>
                  <a:pt x="4" y="10"/>
                </a:moveTo>
                <a:cubicBezTo>
                  <a:pt x="4" y="7"/>
                  <a:pt x="7" y="4"/>
                  <a:pt x="8" y="4"/>
                </a:cubicBezTo>
                <a:cubicBezTo>
                  <a:pt x="13" y="4"/>
                  <a:pt x="16" y="7"/>
                  <a:pt x="16" y="10"/>
                </a:cubicBezTo>
                <a:cubicBezTo>
                  <a:pt x="16" y="13"/>
                  <a:pt x="13" y="16"/>
                  <a:pt x="8" y="16"/>
                </a:cubicBezTo>
                <a:cubicBezTo>
                  <a:pt x="7" y="16"/>
                  <a:pt x="4" y="13"/>
                  <a:pt x="4" y="10"/>
                </a:cubicBezTo>
              </a:path>
            </a:pathLst>
          </a:custGeom>
          <a:solidFill>
            <a:srgbClr val="000000">
              <a:alpha val="100000"/>
            </a:srgbClr>
          </a:solidFill>
          <a:ln w="5539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24" name="picture 2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55810" y="261646"/>
            <a:ext cx="7933313" cy="615394"/>
          </a:xfrm>
          <a:prstGeom prst="rect">
            <a:avLst/>
          </a:prstGeom>
        </p:spPr>
      </p:pic>
      <p:pic>
        <p:nvPicPr>
          <p:cNvPr id="225" name="picture 2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727235" y="261646"/>
            <a:ext cx="5958080" cy="671551"/>
          </a:xfrm>
          <a:prstGeom prst="rect">
            <a:avLst/>
          </a:prstGeom>
        </p:spPr>
      </p:pic>
      <p:sp>
        <p:nvSpPr>
          <p:cNvPr id="226" name="textbox 226"/>
          <p:cNvSpPr/>
          <p:nvPr/>
        </p:nvSpPr>
        <p:spPr>
          <a:xfrm>
            <a:off x="943110" y="248946"/>
            <a:ext cx="7959090" cy="6832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8138"/>
              </a:lnSpc>
              <a:tabLst/>
            </a:pPr>
            <a:endParaRPr lang="Arial" altLang="Arial" sz="100" dirty="0"/>
          </a:p>
          <a:p>
            <a:pPr marL="2819012" algn="l" rtl="0" eaLnBrk="0">
              <a:lnSpc>
                <a:spcPct val="98000"/>
              </a:lnSpc>
              <a:tabLst/>
            </a:pPr>
            <a:r>
              <a:rPr sz="2400" spc="60" dirty="0">
                <a:solidFill>
                  <a:srgbClr val="000000">
                    <a:alpha val="100000"/>
                  </a:srgbClr>
                </a:solidFill>
                <a:latin typeface="NSimSun"/>
                <a:ea typeface="NSimSun"/>
                <a:cs typeface="NSimSun"/>
              </a:rPr>
              <a:t>四、资格应</a:t>
            </a:r>
            <a:r>
              <a:rPr sz="2400" spc="50" dirty="0">
                <a:solidFill>
                  <a:srgbClr val="000000">
                    <a:alpha val="100000"/>
                  </a:srgbClr>
                </a:solidFill>
                <a:latin typeface="NSimSun"/>
                <a:ea typeface="NSimSun"/>
                <a:cs typeface="NSimSun"/>
              </a:rPr>
              <a:t>用</a:t>
            </a:r>
            <a:endParaRPr lang="NSimSun" altLang="NSimSun" sz="2400" dirty="0"/>
          </a:p>
        </p:txBody>
      </p:sp>
      <p:grpSp>
        <p:nvGrpSpPr>
          <p:cNvPr id="44" name="group 44"/>
          <p:cNvGrpSpPr/>
          <p:nvPr/>
        </p:nvGrpSpPr>
        <p:grpSpPr>
          <a:xfrm rot="21600000">
            <a:off x="8293375" y="1690527"/>
            <a:ext cx="560123" cy="4023889"/>
            <a:chOff x="0" y="0"/>
            <a:chExt cx="560123" cy="4023889"/>
          </a:xfrm>
        </p:grpSpPr>
        <p:sp>
          <p:nvSpPr>
            <p:cNvPr id="227" name="path"/>
            <p:cNvSpPr/>
            <p:nvPr/>
          </p:nvSpPr>
          <p:spPr>
            <a:xfrm>
              <a:off x="0" y="612625"/>
              <a:ext cx="353364" cy="3411263"/>
            </a:xfrm>
            <a:custGeom>
              <a:avLst/>
              <a:gdLst/>
              <a:ahLst/>
              <a:cxnLst/>
              <a:rect l="0" t="0" r="0" b="0"/>
              <a:pathLst>
                <a:path w="556" h="5372">
                  <a:moveTo>
                    <a:pt x="0" y="5372"/>
                  </a:moveTo>
                  <a:lnTo>
                    <a:pt x="556" y="5372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5372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28" name="path"/>
            <p:cNvSpPr/>
            <p:nvPr/>
          </p:nvSpPr>
          <p:spPr>
            <a:xfrm>
              <a:off x="61752" y="0"/>
              <a:ext cx="498370" cy="3382393"/>
            </a:xfrm>
            <a:custGeom>
              <a:avLst/>
              <a:gdLst/>
              <a:ahLst/>
              <a:cxnLst/>
              <a:rect l="0" t="0" r="0" b="0"/>
              <a:pathLst>
                <a:path w="784" h="5326">
                  <a:moveTo>
                    <a:pt x="221" y="5264"/>
                  </a:moveTo>
                  <a:lnTo>
                    <a:pt x="182" y="5264"/>
                  </a:lnTo>
                  <a:lnTo>
                    <a:pt x="137" y="5264"/>
                  </a:lnTo>
                  <a:lnTo>
                    <a:pt x="132" y="5235"/>
                  </a:lnTo>
                  <a:lnTo>
                    <a:pt x="129" y="5200"/>
                  </a:lnTo>
                  <a:lnTo>
                    <a:pt x="132" y="5026"/>
                  </a:lnTo>
                  <a:lnTo>
                    <a:pt x="132" y="4815"/>
                  </a:lnTo>
                  <a:lnTo>
                    <a:pt x="127" y="4603"/>
                  </a:lnTo>
                  <a:lnTo>
                    <a:pt x="117" y="4345"/>
                  </a:lnTo>
                  <a:lnTo>
                    <a:pt x="117" y="4301"/>
                  </a:lnTo>
                  <a:lnTo>
                    <a:pt x="119" y="4266"/>
                  </a:lnTo>
                  <a:lnTo>
                    <a:pt x="121" y="4235"/>
                  </a:lnTo>
                  <a:lnTo>
                    <a:pt x="123" y="4206"/>
                  </a:lnTo>
                  <a:lnTo>
                    <a:pt x="123" y="4171"/>
                  </a:lnTo>
                  <a:lnTo>
                    <a:pt x="121" y="4133"/>
                  </a:lnTo>
                  <a:lnTo>
                    <a:pt x="117" y="4065"/>
                  </a:lnTo>
                  <a:lnTo>
                    <a:pt x="110" y="4024"/>
                  </a:lnTo>
                  <a:lnTo>
                    <a:pt x="106" y="4025"/>
                  </a:lnTo>
                  <a:lnTo>
                    <a:pt x="105" y="4056"/>
                  </a:lnTo>
                  <a:lnTo>
                    <a:pt x="107" y="4133"/>
                  </a:lnTo>
                  <a:lnTo>
                    <a:pt x="110" y="4237"/>
                  </a:lnTo>
                  <a:lnTo>
                    <a:pt x="100" y="4097"/>
                  </a:lnTo>
                  <a:lnTo>
                    <a:pt x="92" y="3999"/>
                  </a:lnTo>
                  <a:lnTo>
                    <a:pt x="86" y="3937"/>
                  </a:lnTo>
                  <a:lnTo>
                    <a:pt x="81" y="3853"/>
                  </a:lnTo>
                  <a:lnTo>
                    <a:pt x="88" y="3852"/>
                  </a:lnTo>
                  <a:lnTo>
                    <a:pt x="85" y="3758"/>
                  </a:lnTo>
                  <a:lnTo>
                    <a:pt x="81" y="3660"/>
                  </a:lnTo>
                  <a:lnTo>
                    <a:pt x="74" y="3580"/>
                  </a:lnTo>
                  <a:lnTo>
                    <a:pt x="67" y="3496"/>
                  </a:lnTo>
                  <a:lnTo>
                    <a:pt x="57" y="3430"/>
                  </a:lnTo>
                  <a:lnTo>
                    <a:pt x="50" y="3397"/>
                  </a:lnTo>
                  <a:lnTo>
                    <a:pt x="44" y="3394"/>
                  </a:lnTo>
                  <a:lnTo>
                    <a:pt x="41" y="3374"/>
                  </a:lnTo>
                  <a:lnTo>
                    <a:pt x="13" y="3158"/>
                  </a:lnTo>
                  <a:lnTo>
                    <a:pt x="6" y="3106"/>
                  </a:lnTo>
                  <a:lnTo>
                    <a:pt x="0" y="2930"/>
                  </a:lnTo>
                  <a:lnTo>
                    <a:pt x="10" y="2694"/>
                  </a:lnTo>
                  <a:lnTo>
                    <a:pt x="19" y="2715"/>
                  </a:lnTo>
                  <a:lnTo>
                    <a:pt x="50" y="2820"/>
                  </a:lnTo>
                  <a:lnTo>
                    <a:pt x="91" y="3020"/>
                  </a:lnTo>
                  <a:lnTo>
                    <a:pt x="141" y="3321"/>
                  </a:lnTo>
                  <a:lnTo>
                    <a:pt x="161" y="3475"/>
                  </a:lnTo>
                  <a:lnTo>
                    <a:pt x="175" y="3592"/>
                  </a:lnTo>
                  <a:lnTo>
                    <a:pt x="190" y="3741"/>
                  </a:lnTo>
                  <a:lnTo>
                    <a:pt x="203" y="3881"/>
                  </a:lnTo>
                  <a:lnTo>
                    <a:pt x="211" y="3929"/>
                  </a:lnTo>
                  <a:lnTo>
                    <a:pt x="219" y="3957"/>
                  </a:lnTo>
                  <a:lnTo>
                    <a:pt x="226" y="3916"/>
                  </a:lnTo>
                  <a:lnTo>
                    <a:pt x="231" y="3855"/>
                  </a:lnTo>
                  <a:lnTo>
                    <a:pt x="232" y="3793"/>
                  </a:lnTo>
                  <a:lnTo>
                    <a:pt x="243" y="3796"/>
                  </a:lnTo>
                  <a:lnTo>
                    <a:pt x="251" y="3710"/>
                  </a:lnTo>
                  <a:lnTo>
                    <a:pt x="257" y="3674"/>
                  </a:lnTo>
                  <a:lnTo>
                    <a:pt x="321" y="2969"/>
                  </a:lnTo>
                  <a:lnTo>
                    <a:pt x="345" y="2694"/>
                  </a:lnTo>
                  <a:lnTo>
                    <a:pt x="354" y="2671"/>
                  </a:lnTo>
                  <a:lnTo>
                    <a:pt x="369" y="2617"/>
                  </a:lnTo>
                  <a:lnTo>
                    <a:pt x="369" y="2527"/>
                  </a:lnTo>
                  <a:lnTo>
                    <a:pt x="377" y="2481"/>
                  </a:lnTo>
                  <a:lnTo>
                    <a:pt x="382" y="2445"/>
                  </a:lnTo>
                  <a:lnTo>
                    <a:pt x="390" y="2321"/>
                  </a:lnTo>
                  <a:lnTo>
                    <a:pt x="393" y="2254"/>
                  </a:lnTo>
                  <a:lnTo>
                    <a:pt x="404" y="2151"/>
                  </a:lnTo>
                  <a:lnTo>
                    <a:pt x="425" y="1973"/>
                  </a:lnTo>
                  <a:lnTo>
                    <a:pt x="430" y="1964"/>
                  </a:lnTo>
                  <a:lnTo>
                    <a:pt x="432" y="1930"/>
                  </a:lnTo>
                  <a:lnTo>
                    <a:pt x="483" y="1535"/>
                  </a:lnTo>
                  <a:lnTo>
                    <a:pt x="481" y="1568"/>
                  </a:lnTo>
                  <a:lnTo>
                    <a:pt x="408" y="2264"/>
                  </a:lnTo>
                  <a:lnTo>
                    <a:pt x="403" y="2321"/>
                  </a:lnTo>
                  <a:lnTo>
                    <a:pt x="393" y="2385"/>
                  </a:lnTo>
                  <a:lnTo>
                    <a:pt x="390" y="2455"/>
                  </a:lnTo>
                  <a:lnTo>
                    <a:pt x="389" y="2527"/>
                  </a:lnTo>
                  <a:lnTo>
                    <a:pt x="384" y="2600"/>
                  </a:lnTo>
                  <a:lnTo>
                    <a:pt x="375" y="2655"/>
                  </a:lnTo>
                  <a:lnTo>
                    <a:pt x="372" y="2720"/>
                  </a:lnTo>
                  <a:lnTo>
                    <a:pt x="363" y="2779"/>
                  </a:lnTo>
                  <a:lnTo>
                    <a:pt x="363" y="2874"/>
                  </a:lnTo>
                  <a:lnTo>
                    <a:pt x="363" y="2945"/>
                  </a:lnTo>
                  <a:lnTo>
                    <a:pt x="359" y="3014"/>
                  </a:lnTo>
                  <a:lnTo>
                    <a:pt x="346" y="3059"/>
                  </a:lnTo>
                  <a:lnTo>
                    <a:pt x="346" y="3122"/>
                  </a:lnTo>
                  <a:lnTo>
                    <a:pt x="339" y="3193"/>
                  </a:lnTo>
                  <a:lnTo>
                    <a:pt x="334" y="3265"/>
                  </a:lnTo>
                  <a:lnTo>
                    <a:pt x="334" y="3329"/>
                  </a:lnTo>
                  <a:lnTo>
                    <a:pt x="337" y="3394"/>
                  </a:lnTo>
                  <a:lnTo>
                    <a:pt x="344" y="3408"/>
                  </a:lnTo>
                  <a:lnTo>
                    <a:pt x="348" y="3385"/>
                  </a:lnTo>
                  <a:lnTo>
                    <a:pt x="354" y="3248"/>
                  </a:lnTo>
                  <a:lnTo>
                    <a:pt x="360" y="3167"/>
                  </a:lnTo>
                  <a:lnTo>
                    <a:pt x="360" y="3105"/>
                  </a:lnTo>
                  <a:lnTo>
                    <a:pt x="362" y="3049"/>
                  </a:lnTo>
                  <a:lnTo>
                    <a:pt x="372" y="2944"/>
                  </a:lnTo>
                  <a:lnTo>
                    <a:pt x="379" y="2880"/>
                  </a:lnTo>
                  <a:lnTo>
                    <a:pt x="397" y="2763"/>
                  </a:lnTo>
                  <a:lnTo>
                    <a:pt x="397" y="2656"/>
                  </a:lnTo>
                  <a:lnTo>
                    <a:pt x="401" y="2585"/>
                  </a:lnTo>
                  <a:lnTo>
                    <a:pt x="404" y="2560"/>
                  </a:lnTo>
                  <a:lnTo>
                    <a:pt x="413" y="2565"/>
                  </a:lnTo>
                  <a:lnTo>
                    <a:pt x="430" y="2405"/>
                  </a:lnTo>
                  <a:lnTo>
                    <a:pt x="450" y="2282"/>
                  </a:lnTo>
                  <a:lnTo>
                    <a:pt x="465" y="2163"/>
                  </a:lnTo>
                  <a:lnTo>
                    <a:pt x="473" y="2020"/>
                  </a:lnTo>
                  <a:lnTo>
                    <a:pt x="491" y="1917"/>
                  </a:lnTo>
                  <a:lnTo>
                    <a:pt x="526" y="1777"/>
                  </a:lnTo>
                  <a:lnTo>
                    <a:pt x="535" y="1723"/>
                  </a:lnTo>
                  <a:lnTo>
                    <a:pt x="550" y="1628"/>
                  </a:lnTo>
                  <a:lnTo>
                    <a:pt x="556" y="1567"/>
                  </a:lnTo>
                  <a:lnTo>
                    <a:pt x="561" y="1503"/>
                  </a:lnTo>
                  <a:lnTo>
                    <a:pt x="557" y="1434"/>
                  </a:lnTo>
                  <a:lnTo>
                    <a:pt x="559" y="1392"/>
                  </a:lnTo>
                  <a:lnTo>
                    <a:pt x="587" y="1183"/>
                  </a:lnTo>
                  <a:lnTo>
                    <a:pt x="587" y="1118"/>
                  </a:lnTo>
                  <a:lnTo>
                    <a:pt x="580" y="1104"/>
                  </a:lnTo>
                  <a:lnTo>
                    <a:pt x="571" y="1127"/>
                  </a:lnTo>
                  <a:lnTo>
                    <a:pt x="567" y="1150"/>
                  </a:lnTo>
                  <a:lnTo>
                    <a:pt x="557" y="1214"/>
                  </a:lnTo>
                  <a:lnTo>
                    <a:pt x="553" y="1273"/>
                  </a:lnTo>
                  <a:lnTo>
                    <a:pt x="541" y="1343"/>
                  </a:lnTo>
                  <a:lnTo>
                    <a:pt x="541" y="1273"/>
                  </a:lnTo>
                  <a:lnTo>
                    <a:pt x="544" y="1234"/>
                  </a:lnTo>
                  <a:lnTo>
                    <a:pt x="611" y="738"/>
                  </a:lnTo>
                  <a:lnTo>
                    <a:pt x="597" y="862"/>
                  </a:lnTo>
                  <a:lnTo>
                    <a:pt x="593" y="932"/>
                  </a:lnTo>
                  <a:lnTo>
                    <a:pt x="590" y="1010"/>
                  </a:lnTo>
                  <a:lnTo>
                    <a:pt x="594" y="1043"/>
                  </a:lnTo>
                  <a:lnTo>
                    <a:pt x="696" y="406"/>
                  </a:lnTo>
                  <a:lnTo>
                    <a:pt x="723" y="260"/>
                  </a:lnTo>
                  <a:lnTo>
                    <a:pt x="740" y="164"/>
                  </a:lnTo>
                  <a:lnTo>
                    <a:pt x="757" y="94"/>
                  </a:lnTo>
                  <a:lnTo>
                    <a:pt x="764" y="54"/>
                  </a:lnTo>
                  <a:lnTo>
                    <a:pt x="775" y="24"/>
                  </a:lnTo>
                  <a:lnTo>
                    <a:pt x="784" y="0"/>
                  </a:lnTo>
                  <a:lnTo>
                    <a:pt x="769" y="73"/>
                  </a:lnTo>
                  <a:lnTo>
                    <a:pt x="760" y="114"/>
                  </a:lnTo>
                  <a:lnTo>
                    <a:pt x="751" y="184"/>
                  </a:lnTo>
                  <a:lnTo>
                    <a:pt x="740" y="260"/>
                  </a:lnTo>
                  <a:lnTo>
                    <a:pt x="729" y="342"/>
                  </a:lnTo>
                  <a:lnTo>
                    <a:pt x="670" y="843"/>
                  </a:lnTo>
                  <a:lnTo>
                    <a:pt x="635" y="1194"/>
                  </a:lnTo>
                  <a:lnTo>
                    <a:pt x="595" y="1568"/>
                  </a:lnTo>
                  <a:lnTo>
                    <a:pt x="479" y="2796"/>
                  </a:lnTo>
                  <a:lnTo>
                    <a:pt x="465" y="3018"/>
                  </a:lnTo>
                  <a:lnTo>
                    <a:pt x="456" y="3070"/>
                  </a:lnTo>
                  <a:lnTo>
                    <a:pt x="450" y="3167"/>
                  </a:lnTo>
                  <a:lnTo>
                    <a:pt x="448" y="3243"/>
                  </a:lnTo>
                  <a:lnTo>
                    <a:pt x="435" y="3297"/>
                  </a:lnTo>
                  <a:lnTo>
                    <a:pt x="436" y="3335"/>
                  </a:lnTo>
                  <a:lnTo>
                    <a:pt x="422" y="3469"/>
                  </a:lnTo>
                  <a:lnTo>
                    <a:pt x="352" y="4546"/>
                  </a:lnTo>
                  <a:lnTo>
                    <a:pt x="346" y="4606"/>
                  </a:lnTo>
                  <a:lnTo>
                    <a:pt x="344" y="4675"/>
                  </a:lnTo>
                  <a:lnTo>
                    <a:pt x="342" y="4748"/>
                  </a:lnTo>
                  <a:lnTo>
                    <a:pt x="339" y="4777"/>
                  </a:lnTo>
                  <a:lnTo>
                    <a:pt x="336" y="4810"/>
                  </a:lnTo>
                  <a:lnTo>
                    <a:pt x="334" y="4842"/>
                  </a:lnTo>
                  <a:lnTo>
                    <a:pt x="330" y="4876"/>
                  </a:lnTo>
                  <a:lnTo>
                    <a:pt x="330" y="4914"/>
                  </a:lnTo>
                  <a:lnTo>
                    <a:pt x="330" y="4949"/>
                  </a:lnTo>
                  <a:lnTo>
                    <a:pt x="324" y="4981"/>
                  </a:lnTo>
                  <a:lnTo>
                    <a:pt x="321" y="5007"/>
                  </a:lnTo>
                  <a:lnTo>
                    <a:pt x="317" y="5037"/>
                  </a:lnTo>
                  <a:lnTo>
                    <a:pt x="321" y="5075"/>
                  </a:lnTo>
                  <a:lnTo>
                    <a:pt x="324" y="5107"/>
                  </a:lnTo>
                  <a:lnTo>
                    <a:pt x="325" y="5137"/>
                  </a:lnTo>
                  <a:lnTo>
                    <a:pt x="330" y="5125"/>
                  </a:lnTo>
                  <a:lnTo>
                    <a:pt x="334" y="5096"/>
                  </a:lnTo>
                  <a:lnTo>
                    <a:pt x="339" y="5092"/>
                  </a:lnTo>
                  <a:lnTo>
                    <a:pt x="336" y="5125"/>
                  </a:lnTo>
                  <a:lnTo>
                    <a:pt x="332" y="5156"/>
                  </a:lnTo>
                  <a:lnTo>
                    <a:pt x="330" y="5194"/>
                  </a:lnTo>
                  <a:lnTo>
                    <a:pt x="325" y="5226"/>
                  </a:lnTo>
                  <a:lnTo>
                    <a:pt x="322" y="5255"/>
                  </a:lnTo>
                  <a:lnTo>
                    <a:pt x="316" y="5287"/>
                  </a:lnTo>
                  <a:lnTo>
                    <a:pt x="313" y="5306"/>
                  </a:lnTo>
                  <a:lnTo>
                    <a:pt x="306" y="5326"/>
                  </a:lnTo>
                  <a:lnTo>
                    <a:pt x="289" y="5296"/>
                  </a:lnTo>
                  <a:lnTo>
                    <a:pt x="263" y="5276"/>
                  </a:lnTo>
                  <a:lnTo>
                    <a:pt x="221" y="5264"/>
                  </a:lnTo>
                  <a:close/>
                </a:path>
                <a:path w="784" h="5326">
                  <a:moveTo>
                    <a:pt x="398" y="2493"/>
                  </a:moveTo>
                  <a:lnTo>
                    <a:pt x="412" y="2335"/>
                  </a:lnTo>
                  <a:lnTo>
                    <a:pt x="424" y="2229"/>
                  </a:lnTo>
                  <a:lnTo>
                    <a:pt x="448" y="2006"/>
                  </a:lnTo>
                  <a:lnTo>
                    <a:pt x="457" y="1904"/>
                  </a:lnTo>
                  <a:lnTo>
                    <a:pt x="466" y="1827"/>
                  </a:lnTo>
                  <a:lnTo>
                    <a:pt x="480" y="1667"/>
                  </a:lnTo>
                  <a:lnTo>
                    <a:pt x="514" y="1322"/>
                  </a:lnTo>
                  <a:lnTo>
                    <a:pt x="495" y="1584"/>
                  </a:lnTo>
                  <a:lnTo>
                    <a:pt x="476" y="1752"/>
                  </a:lnTo>
                  <a:lnTo>
                    <a:pt x="476" y="1797"/>
                  </a:lnTo>
                  <a:lnTo>
                    <a:pt x="480" y="1766"/>
                  </a:lnTo>
                  <a:lnTo>
                    <a:pt x="484" y="1734"/>
                  </a:lnTo>
                  <a:lnTo>
                    <a:pt x="497" y="1634"/>
                  </a:lnTo>
                  <a:lnTo>
                    <a:pt x="509" y="1535"/>
                  </a:lnTo>
                  <a:lnTo>
                    <a:pt x="533" y="1383"/>
                  </a:lnTo>
                  <a:lnTo>
                    <a:pt x="515" y="1532"/>
                  </a:lnTo>
                  <a:lnTo>
                    <a:pt x="512" y="1655"/>
                  </a:lnTo>
                  <a:lnTo>
                    <a:pt x="497" y="1737"/>
                  </a:lnTo>
                  <a:lnTo>
                    <a:pt x="484" y="1844"/>
                  </a:lnTo>
                  <a:lnTo>
                    <a:pt x="473" y="1900"/>
                  </a:lnTo>
                  <a:lnTo>
                    <a:pt x="465" y="1959"/>
                  </a:lnTo>
                  <a:lnTo>
                    <a:pt x="446" y="2130"/>
                  </a:lnTo>
                  <a:lnTo>
                    <a:pt x="421" y="2352"/>
                  </a:lnTo>
                  <a:lnTo>
                    <a:pt x="407" y="2419"/>
                  </a:lnTo>
                  <a:lnTo>
                    <a:pt x="398" y="2493"/>
                  </a:lnTo>
                  <a:close/>
                </a:path>
                <a:path w="784" h="5326">
                  <a:moveTo>
                    <a:pt x="546" y="1094"/>
                  </a:moveTo>
                  <a:lnTo>
                    <a:pt x="549" y="1034"/>
                  </a:lnTo>
                  <a:lnTo>
                    <a:pt x="557" y="1004"/>
                  </a:lnTo>
                  <a:lnTo>
                    <a:pt x="567" y="954"/>
                  </a:lnTo>
                  <a:lnTo>
                    <a:pt x="576" y="914"/>
                  </a:lnTo>
                  <a:lnTo>
                    <a:pt x="582" y="896"/>
                  </a:lnTo>
                  <a:lnTo>
                    <a:pt x="571" y="964"/>
                  </a:lnTo>
                  <a:lnTo>
                    <a:pt x="566" y="1013"/>
                  </a:lnTo>
                  <a:lnTo>
                    <a:pt x="559" y="1060"/>
                  </a:lnTo>
                  <a:lnTo>
                    <a:pt x="552" y="1107"/>
                  </a:lnTo>
                  <a:lnTo>
                    <a:pt x="546" y="1156"/>
                  </a:lnTo>
                  <a:lnTo>
                    <a:pt x="546" y="1094"/>
                  </a:lnTo>
                  <a:close/>
                </a:path>
                <a:path w="784" h="5326">
                  <a:moveTo>
                    <a:pt x="529" y="1609"/>
                  </a:moveTo>
                  <a:lnTo>
                    <a:pt x="536" y="1549"/>
                  </a:lnTo>
                  <a:lnTo>
                    <a:pt x="539" y="1495"/>
                  </a:lnTo>
                  <a:lnTo>
                    <a:pt x="547" y="1503"/>
                  </a:lnTo>
                  <a:lnTo>
                    <a:pt x="546" y="1538"/>
                  </a:lnTo>
                  <a:lnTo>
                    <a:pt x="544" y="1567"/>
                  </a:lnTo>
                  <a:lnTo>
                    <a:pt x="539" y="1596"/>
                  </a:lnTo>
                  <a:lnTo>
                    <a:pt x="535" y="1621"/>
                  </a:lnTo>
                  <a:lnTo>
                    <a:pt x="531" y="1644"/>
                  </a:lnTo>
                  <a:lnTo>
                    <a:pt x="523" y="1675"/>
                  </a:lnTo>
                  <a:lnTo>
                    <a:pt x="529" y="1609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46" name="group 46"/>
          <p:cNvGrpSpPr/>
          <p:nvPr/>
        </p:nvGrpSpPr>
        <p:grpSpPr>
          <a:xfrm rot="21600000">
            <a:off x="2896" y="283199"/>
            <a:ext cx="886299" cy="750209"/>
            <a:chOff x="0" y="0"/>
            <a:chExt cx="886299" cy="750209"/>
          </a:xfrm>
        </p:grpSpPr>
        <p:pic>
          <p:nvPicPr>
            <p:cNvPr id="230" name="picture 2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886299" cy="725533"/>
            </a:xfrm>
            <a:prstGeom prst="rect">
              <a:avLst/>
            </a:prstGeom>
          </p:spPr>
        </p:pic>
        <p:sp>
          <p:nvSpPr>
            <p:cNvPr id="231" name="textbox 231"/>
            <p:cNvSpPr/>
            <p:nvPr/>
          </p:nvSpPr>
          <p:spPr>
            <a:xfrm>
              <a:off x="-12700" y="-12700"/>
              <a:ext cx="911860" cy="79375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4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4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4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5000"/>
                </a:lnSpc>
                <a:tabLst/>
              </a:pPr>
              <a:endParaRPr lang="Arial" altLang="Arial" sz="1000" dirty="0"/>
            </a:p>
            <a:p>
              <a:pPr marL="271134" algn="l" rtl="0" eaLnBrk="0">
                <a:lnSpc>
                  <a:spcPct val="95000"/>
                </a:lnSpc>
                <a:spcBef>
                  <a:spcPts val="2"/>
                </a:spcBef>
                <a:tabLst/>
              </a:pPr>
              <a:r>
                <a:rPr sz="1000" spc="-1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华为技术</a:t>
              </a:r>
              <a:endParaRPr lang="SimSun" altLang="SimSun" sz="1000" dirty="0"/>
            </a:p>
          </p:txBody>
        </p:sp>
      </p:grpSp>
      <p:pic>
        <p:nvPicPr>
          <p:cNvPr id="232" name="picture 2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0" y="140763"/>
            <a:ext cx="9144000" cy="6350"/>
          </a:xfrm>
          <a:prstGeom prst="rect">
            <a:avLst/>
          </a:prstGeom>
        </p:spPr>
      </p:pic>
      <p:pic>
        <p:nvPicPr>
          <p:cNvPr id="233" name="picture 2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0" y="6296683"/>
            <a:ext cx="9144000" cy="63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box 234"/>
          <p:cNvSpPr/>
          <p:nvPr/>
        </p:nvSpPr>
        <p:spPr>
          <a:xfrm>
            <a:off x="2271507" y="2777030"/>
            <a:ext cx="3272790" cy="181546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998"/>
              </a:lnSpc>
              <a:tabLst/>
            </a:pPr>
            <a:endParaRPr lang="Arial" altLang="Arial" sz="100" dirty="0"/>
          </a:p>
          <a:p>
            <a:pPr marL="13760" algn="l" rtl="0" eaLnBrk="0">
              <a:lnSpc>
                <a:spcPct val="98000"/>
              </a:lnSpc>
              <a:tabLst/>
            </a:pPr>
            <a:r>
              <a:rPr sz="1900" spc="7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一、专业资格标准体系的内</a:t>
            </a:r>
            <a:r>
              <a:rPr sz="1900" spc="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容</a:t>
            </a:r>
            <a:endParaRPr lang="SimHei" altLang="SimHei" sz="1900" dirty="0"/>
          </a:p>
          <a:p>
            <a:pPr marL="12700" algn="l" rtl="0" eaLnBrk="0">
              <a:lnSpc>
                <a:spcPct val="97000"/>
              </a:lnSpc>
              <a:spcBef>
                <a:spcPts val="748"/>
              </a:spcBef>
              <a:tabLst/>
            </a:pPr>
            <a:r>
              <a:rPr sz="1900" spc="7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二、专业任职资格的分</a:t>
            </a:r>
            <a:r>
              <a:rPr sz="1900" spc="6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类</a:t>
            </a:r>
            <a:endParaRPr lang="SimHei" altLang="SimHei" sz="1900" dirty="0"/>
          </a:p>
          <a:p>
            <a:pPr marL="13703" algn="l" rtl="0" eaLnBrk="0">
              <a:lnSpc>
                <a:spcPct val="97000"/>
              </a:lnSpc>
              <a:spcBef>
                <a:spcPts val="763"/>
              </a:spcBef>
              <a:tabLst/>
            </a:pPr>
            <a:r>
              <a:rPr sz="1900" spc="7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三、专业任职资格的分</a:t>
            </a:r>
            <a:r>
              <a:rPr sz="1900" spc="6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级</a:t>
            </a:r>
            <a:endParaRPr lang="SimHei" altLang="SimHei" sz="1900" dirty="0"/>
          </a:p>
          <a:p>
            <a:pPr marL="23482" algn="l" rtl="0" eaLnBrk="0">
              <a:lnSpc>
                <a:spcPct val="98000"/>
              </a:lnSpc>
              <a:spcBef>
                <a:spcPts val="733"/>
              </a:spcBef>
              <a:tabLst/>
            </a:pPr>
            <a:r>
              <a:rPr sz="1900" spc="7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四、专业任职资格的</a:t>
            </a:r>
            <a:r>
              <a:rPr sz="1900" spc="5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建</a:t>
            </a:r>
            <a:r>
              <a:rPr sz="190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立</a:t>
            </a:r>
            <a:endParaRPr lang="SimHei" altLang="SimHei" sz="1900" dirty="0"/>
          </a:p>
          <a:p>
            <a:pPr algn="l" rtl="0" eaLnBrk="0">
              <a:lnSpc>
                <a:spcPct val="101000"/>
              </a:lnSpc>
              <a:tabLst/>
            </a:pPr>
            <a:endParaRPr lang="Arial" altLang="Arial" sz="600" dirty="0"/>
          </a:p>
          <a:p>
            <a:pPr marL="15458" algn="l" rtl="0" eaLnBrk="0">
              <a:lnSpc>
                <a:spcPct val="98000"/>
              </a:lnSpc>
              <a:spcBef>
                <a:spcPts val="5"/>
              </a:spcBef>
              <a:tabLst/>
            </a:pPr>
            <a:r>
              <a:rPr sz="1900" spc="7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五、干部任职资格标准简</a:t>
            </a:r>
            <a:r>
              <a:rPr sz="1900" spc="5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介</a:t>
            </a:r>
            <a:endParaRPr lang="SimHei" altLang="SimHei" sz="1900" dirty="0"/>
          </a:p>
        </p:txBody>
      </p:sp>
      <p:sp>
        <p:nvSpPr>
          <p:cNvPr id="235" name="textbox 235"/>
          <p:cNvSpPr/>
          <p:nvPr/>
        </p:nvSpPr>
        <p:spPr>
          <a:xfrm>
            <a:off x="3509240" y="1482206"/>
            <a:ext cx="4109720" cy="12242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3786"/>
              </a:lnSpc>
              <a:tabLst/>
            </a:pPr>
            <a:endParaRPr lang="Arial" altLang="Arial" sz="100" dirty="0"/>
          </a:p>
          <a:p>
            <a:pPr marL="160577" algn="l" rtl="0" eaLnBrk="0">
              <a:lnSpc>
                <a:spcPct val="87000"/>
              </a:lnSpc>
              <a:tabLst/>
            </a:pPr>
            <a:r>
              <a:rPr sz="220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NVQ</a:t>
            </a:r>
            <a:r>
              <a:rPr sz="2200" spc="1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介</a:t>
            </a:r>
            <a:r>
              <a:rPr sz="2200" spc="1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绍</a:t>
            </a:r>
            <a:endParaRPr lang="SimHei" altLang="SimHei" sz="2200" dirty="0"/>
          </a:p>
          <a:p>
            <a:pPr marL="19672" algn="l" rtl="0" eaLnBrk="0">
              <a:lnSpc>
                <a:spcPts val="3431"/>
              </a:lnSpc>
              <a:tabLst/>
            </a:pPr>
            <a:r>
              <a:rPr sz="2200" spc="7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总体介</a:t>
            </a:r>
            <a:r>
              <a:rPr sz="2200" spc="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绍</a:t>
            </a:r>
            <a:endParaRPr lang="SimHei" altLang="SimHei" sz="2200" dirty="0"/>
          </a:p>
          <a:p>
            <a:pPr algn="l" rtl="0" eaLnBrk="0">
              <a:lnSpc>
                <a:spcPct val="107000"/>
              </a:lnSpc>
              <a:tabLst/>
            </a:pPr>
            <a:endParaRPr lang="Arial" altLang="Arial" sz="900" dirty="0"/>
          </a:p>
          <a:p>
            <a:pPr marL="12700" algn="l" rtl="0" eaLnBrk="0">
              <a:lnSpc>
                <a:spcPct val="97000"/>
              </a:lnSpc>
              <a:spcBef>
                <a:spcPts val="5"/>
              </a:spcBef>
              <a:tabLst/>
            </a:pPr>
            <a:r>
              <a:rPr sz="2200" spc="10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任职资格标准的内容及建立方</a:t>
            </a:r>
            <a:r>
              <a:rPr sz="2200" spc="5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法</a:t>
            </a:r>
            <a:endParaRPr lang="SimHei" altLang="SimHei" sz="2200" dirty="0"/>
          </a:p>
        </p:txBody>
      </p:sp>
      <p:sp>
        <p:nvSpPr>
          <p:cNvPr id="236" name="rect"/>
          <p:cNvSpPr/>
          <p:nvPr/>
        </p:nvSpPr>
        <p:spPr>
          <a:xfrm>
            <a:off x="915981" y="637558"/>
            <a:ext cx="7602733" cy="26802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37" name="picture 2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759098" y="262168"/>
            <a:ext cx="3040349" cy="701414"/>
          </a:xfrm>
          <a:prstGeom prst="rect">
            <a:avLst/>
          </a:prstGeom>
        </p:spPr>
      </p:pic>
      <p:sp>
        <p:nvSpPr>
          <p:cNvPr id="238" name="textbox 238"/>
          <p:cNvSpPr/>
          <p:nvPr/>
        </p:nvSpPr>
        <p:spPr>
          <a:xfrm>
            <a:off x="3516213" y="4674797"/>
            <a:ext cx="2932429" cy="7518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3786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7000"/>
              </a:lnSpc>
              <a:tabLst/>
            </a:pPr>
            <a:r>
              <a:rPr sz="2200" spc="9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专业任职资格认证方</a:t>
            </a:r>
            <a:r>
              <a:rPr sz="2200" spc="7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法</a:t>
            </a:r>
            <a:endParaRPr lang="SimHei" altLang="SimHei" sz="2200" dirty="0"/>
          </a:p>
          <a:p>
            <a:pPr marL="13862" algn="l" rtl="0" eaLnBrk="0">
              <a:lnSpc>
                <a:spcPts val="3433"/>
              </a:lnSpc>
              <a:tabLst/>
            </a:pPr>
            <a:r>
              <a:rPr sz="2200" spc="9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干部任职资格认证方</a:t>
            </a:r>
            <a:r>
              <a:rPr sz="2200" spc="7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法</a:t>
            </a:r>
            <a:endParaRPr lang="SimHei" altLang="SimHei" sz="2200" dirty="0"/>
          </a:p>
        </p:txBody>
      </p:sp>
      <p:graphicFrame>
        <p:nvGraphicFramePr>
          <p:cNvPr id="239" name="table 239"/>
          <p:cNvGraphicFramePr>
            <a:graphicFrameLocks noGrp="1"/>
          </p:cNvGraphicFramePr>
          <p:nvPr/>
        </p:nvGraphicFramePr>
        <p:xfrm>
          <a:off x="2759098" y="262168"/>
          <a:ext cx="2986405" cy="641350"/>
        </p:xfrm>
        <a:graphic>
          <a:graphicData uri="http://schemas.openxmlformats.org/drawingml/2006/table">
            <a:tbl>
              <a:tblPr/>
              <a:tblGrid>
                <a:gridCol w="2986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13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7991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949706" algn="l" rtl="0" eaLnBrk="0">
                        <a:lnSpc>
                          <a:spcPts val="2717"/>
                        </a:lnSpc>
                        <a:tabLst/>
                      </a:pPr>
                      <a:r>
                        <a:rPr sz="220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目    </a:t>
                      </a:r>
                      <a:r>
                        <a:rPr sz="22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录</a:t>
                      </a:r>
                      <a:endParaRPr lang="NSimSun" altLang="NSimSun" sz="2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40" name="textbox 240"/>
          <p:cNvSpPr/>
          <p:nvPr/>
        </p:nvSpPr>
        <p:spPr>
          <a:xfrm>
            <a:off x="1900015" y="1482206"/>
            <a:ext cx="1183005" cy="12255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3786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7000"/>
              </a:lnSpc>
              <a:tabLst/>
            </a:pPr>
            <a:r>
              <a:rPr sz="2200" spc="8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第一部</a:t>
            </a:r>
            <a:r>
              <a:rPr sz="2200" spc="7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分</a:t>
            </a:r>
            <a:endParaRPr lang="SimHei" altLang="SimHei" sz="2200" dirty="0"/>
          </a:p>
          <a:p>
            <a:pPr marL="12700" algn="l" rtl="0" eaLnBrk="0">
              <a:lnSpc>
                <a:spcPct val="135000"/>
              </a:lnSpc>
              <a:spcBef>
                <a:spcPts val="34"/>
              </a:spcBef>
              <a:tabLst/>
            </a:pPr>
            <a:r>
              <a:rPr sz="2200" spc="8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第二部</a:t>
            </a:r>
            <a:r>
              <a:rPr sz="2200" spc="7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分</a:t>
            </a:r>
            <a:r>
              <a:rPr sz="220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200" spc="8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第三部</a:t>
            </a:r>
            <a:r>
              <a:rPr sz="2200" spc="7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分</a:t>
            </a:r>
            <a:endParaRPr lang="SimHei" altLang="SimHei" sz="2200" dirty="0"/>
          </a:p>
        </p:txBody>
      </p:sp>
      <p:sp>
        <p:nvSpPr>
          <p:cNvPr id="242" name="textbox 242"/>
          <p:cNvSpPr/>
          <p:nvPr/>
        </p:nvSpPr>
        <p:spPr>
          <a:xfrm>
            <a:off x="1900015" y="4674797"/>
            <a:ext cx="1183005" cy="7518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3786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7000"/>
              </a:lnSpc>
              <a:tabLst/>
            </a:pPr>
            <a:r>
              <a:rPr sz="2200" spc="8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第四部</a:t>
            </a:r>
            <a:r>
              <a:rPr sz="2200" spc="7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分</a:t>
            </a:r>
            <a:endParaRPr lang="SimHei" altLang="SimHei" sz="2200" dirty="0"/>
          </a:p>
          <a:p>
            <a:pPr marL="12700" algn="l" rtl="0" eaLnBrk="0">
              <a:lnSpc>
                <a:spcPts val="3433"/>
              </a:lnSpc>
              <a:tabLst/>
            </a:pPr>
            <a:r>
              <a:rPr sz="2200" spc="8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第五部</a:t>
            </a:r>
            <a:r>
              <a:rPr sz="2200" spc="7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分</a:t>
            </a:r>
            <a:endParaRPr lang="SimHei" altLang="SimHei" sz="2200" dirty="0"/>
          </a:p>
        </p:txBody>
      </p:sp>
      <p:grpSp>
        <p:nvGrpSpPr>
          <p:cNvPr id="48" name="group 48"/>
          <p:cNvGrpSpPr/>
          <p:nvPr/>
        </p:nvGrpSpPr>
        <p:grpSpPr>
          <a:xfrm rot="21600000">
            <a:off x="2775" y="271415"/>
            <a:ext cx="849367" cy="813199"/>
            <a:chOff x="0" y="0"/>
            <a:chExt cx="849367" cy="813199"/>
          </a:xfrm>
        </p:grpSpPr>
        <p:pic>
          <p:nvPicPr>
            <p:cNvPr id="243" name="picture 24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849367" cy="695199"/>
            </a:xfrm>
            <a:prstGeom prst="rect">
              <a:avLst/>
            </a:prstGeom>
          </p:spPr>
        </p:pic>
        <p:sp>
          <p:nvSpPr>
            <p:cNvPr id="244" name="textbox 244"/>
            <p:cNvSpPr/>
            <p:nvPr/>
          </p:nvSpPr>
          <p:spPr>
            <a:xfrm>
              <a:off x="234965" y="678500"/>
              <a:ext cx="508000" cy="16382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7757"/>
                </a:lnSpc>
                <a:tabLst/>
              </a:pPr>
              <a:endParaRPr lang="Arial" altLang="Arial" sz="100" dirty="0"/>
            </a:p>
            <a:p>
              <a:pPr marL="12700" algn="l" rtl="0" eaLnBrk="0">
                <a:lnSpc>
                  <a:spcPct val="100000"/>
                </a:lnSpc>
                <a:tabLst/>
              </a:pPr>
              <a:r>
                <a:rPr sz="900" spc="5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华为技</a:t>
              </a:r>
              <a:r>
                <a:rPr sz="900" spc="4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术</a:t>
              </a:r>
              <a:endParaRPr lang="SimSun" altLang="SimSun" sz="900" dirty="0"/>
            </a:p>
          </p:txBody>
        </p:sp>
      </p:grpSp>
      <p:pic>
        <p:nvPicPr>
          <p:cNvPr id="245" name="picture 2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272947" y="2372475"/>
            <a:ext cx="960400" cy="45745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picture 2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328449" y="472822"/>
            <a:ext cx="7118036" cy="574387"/>
          </a:xfrm>
          <a:prstGeom prst="rect">
            <a:avLst/>
          </a:prstGeom>
        </p:spPr>
      </p:pic>
      <p:pic>
        <p:nvPicPr>
          <p:cNvPr id="247" name="picture 2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916880" y="472822"/>
            <a:ext cx="5560855" cy="626802"/>
          </a:xfrm>
          <a:prstGeom prst="rect">
            <a:avLst/>
          </a:prstGeom>
        </p:spPr>
      </p:pic>
      <p:sp>
        <p:nvSpPr>
          <p:cNvPr id="248" name="textbox 248"/>
          <p:cNvSpPr/>
          <p:nvPr/>
        </p:nvSpPr>
        <p:spPr>
          <a:xfrm>
            <a:off x="1315749" y="460122"/>
            <a:ext cx="7143750" cy="6407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  <a:tabLst/>
            </a:pPr>
            <a:endParaRPr lang="Arial" altLang="Arial" sz="1000" dirty="0"/>
          </a:p>
          <a:p>
            <a:pPr marL="1435582" algn="l" rtl="0" eaLnBrk="0">
              <a:lnSpc>
                <a:spcPct val="96000"/>
              </a:lnSpc>
              <a:spcBef>
                <a:spcPts val="2"/>
              </a:spcBef>
              <a:tabLst/>
            </a:pPr>
            <a:r>
              <a:rPr sz="2300" spc="40" dirty="0">
                <a:solidFill>
                  <a:srgbClr val="000000">
                    <a:alpha val="100000"/>
                  </a:srgbClr>
                </a:solidFill>
                <a:latin typeface="NSimSun"/>
                <a:ea typeface="NSimSun"/>
                <a:cs typeface="NSimSun"/>
              </a:rPr>
              <a:t>一、专业资格标准体系的内</a:t>
            </a:r>
            <a:r>
              <a:rPr sz="2300" spc="20" dirty="0">
                <a:solidFill>
                  <a:srgbClr val="000000">
                    <a:alpha val="100000"/>
                  </a:srgbClr>
                </a:solidFill>
                <a:latin typeface="NSimSun"/>
                <a:ea typeface="NSimSun"/>
                <a:cs typeface="NSimSun"/>
              </a:rPr>
              <a:t>容</a:t>
            </a:r>
            <a:endParaRPr lang="NSimSun" altLang="NSimSun" sz="2300" dirty="0"/>
          </a:p>
        </p:txBody>
      </p:sp>
      <p:pic>
        <p:nvPicPr>
          <p:cNvPr id="250" name="picture 2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835787" y="3223208"/>
            <a:ext cx="1261537" cy="568957"/>
          </a:xfrm>
          <a:prstGeom prst="rect">
            <a:avLst/>
          </a:prstGeom>
        </p:spPr>
      </p:pic>
      <p:sp>
        <p:nvSpPr>
          <p:cNvPr id="251" name="path"/>
          <p:cNvSpPr/>
          <p:nvPr/>
        </p:nvSpPr>
        <p:spPr>
          <a:xfrm>
            <a:off x="3093744" y="3506360"/>
            <a:ext cx="574909" cy="9002"/>
          </a:xfrm>
          <a:custGeom>
            <a:avLst/>
            <a:gdLst/>
            <a:ahLst/>
            <a:cxnLst/>
            <a:rect l="0" t="0" r="0" b="0"/>
            <a:pathLst>
              <a:path w="905" h="14">
                <a:moveTo>
                  <a:pt x="0" y="7"/>
                </a:moveTo>
                <a:lnTo>
                  <a:pt x="905" y="7"/>
                </a:lnTo>
              </a:path>
            </a:pathLst>
          </a:custGeom>
          <a:noFill/>
          <a:ln w="9006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52" name="path"/>
          <p:cNvSpPr/>
          <p:nvPr/>
        </p:nvSpPr>
        <p:spPr>
          <a:xfrm>
            <a:off x="3274852" y="2582085"/>
            <a:ext cx="391990" cy="2012623"/>
          </a:xfrm>
          <a:custGeom>
            <a:avLst/>
            <a:gdLst/>
            <a:ahLst/>
            <a:cxnLst/>
            <a:rect l="0" t="0" r="0" b="0"/>
            <a:pathLst>
              <a:path w="617" h="3169">
                <a:moveTo>
                  <a:pt x="7" y="8"/>
                </a:moveTo>
                <a:lnTo>
                  <a:pt x="7" y="3169"/>
                </a:lnTo>
                <a:moveTo>
                  <a:pt x="17" y="7"/>
                </a:moveTo>
                <a:lnTo>
                  <a:pt x="617" y="7"/>
                </a:lnTo>
              </a:path>
            </a:pathLst>
          </a:custGeom>
          <a:noFill/>
          <a:ln w="9006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53" name="picture 2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596572" y="2319675"/>
            <a:ext cx="1161530" cy="517579"/>
          </a:xfrm>
          <a:prstGeom prst="rect">
            <a:avLst/>
          </a:prstGeom>
        </p:spPr>
      </p:pic>
      <p:sp>
        <p:nvSpPr>
          <p:cNvPr id="254" name="path"/>
          <p:cNvSpPr/>
          <p:nvPr/>
        </p:nvSpPr>
        <p:spPr>
          <a:xfrm>
            <a:off x="3285675" y="4573079"/>
            <a:ext cx="381167" cy="9002"/>
          </a:xfrm>
          <a:custGeom>
            <a:avLst/>
            <a:gdLst/>
            <a:ahLst/>
            <a:cxnLst/>
            <a:rect l="0" t="0" r="0" b="0"/>
            <a:pathLst>
              <a:path w="600" h="14">
                <a:moveTo>
                  <a:pt x="0" y="7"/>
                </a:moveTo>
                <a:lnTo>
                  <a:pt x="600" y="7"/>
                </a:lnTo>
              </a:path>
            </a:pathLst>
          </a:custGeom>
          <a:noFill/>
          <a:ln w="9006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55" name="picture 25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3596572" y="4314287"/>
            <a:ext cx="1161530" cy="517579"/>
          </a:xfrm>
          <a:prstGeom prst="rect">
            <a:avLst/>
          </a:prstGeom>
        </p:spPr>
      </p:pic>
      <p:pic>
        <p:nvPicPr>
          <p:cNvPr id="256" name="picture 25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3598345" y="3263773"/>
            <a:ext cx="1159757" cy="517579"/>
          </a:xfrm>
          <a:prstGeom prst="rect">
            <a:avLst/>
          </a:prstGeom>
        </p:spPr>
      </p:pic>
      <p:sp>
        <p:nvSpPr>
          <p:cNvPr id="257" name="path"/>
          <p:cNvSpPr/>
          <p:nvPr/>
        </p:nvSpPr>
        <p:spPr>
          <a:xfrm>
            <a:off x="3682177" y="2315063"/>
            <a:ext cx="1080541" cy="526693"/>
          </a:xfrm>
          <a:custGeom>
            <a:avLst/>
            <a:gdLst/>
            <a:ahLst/>
            <a:cxnLst/>
            <a:rect l="0" t="0" r="0" b="0"/>
            <a:pathLst>
              <a:path w="1701" h="829">
                <a:moveTo>
                  <a:pt x="7" y="822"/>
                </a:moveTo>
                <a:lnTo>
                  <a:pt x="1694" y="822"/>
                </a:lnTo>
                <a:lnTo>
                  <a:pt x="1694" y="7"/>
                </a:lnTo>
                <a:lnTo>
                  <a:pt x="7" y="7"/>
                </a:lnTo>
                <a:moveTo>
                  <a:pt x="7" y="7"/>
                </a:moveTo>
                <a:lnTo>
                  <a:pt x="7" y="822"/>
                </a:lnTo>
              </a:path>
            </a:pathLst>
          </a:custGeom>
          <a:noFill/>
          <a:ln w="9006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58" name="path"/>
          <p:cNvSpPr/>
          <p:nvPr/>
        </p:nvSpPr>
        <p:spPr>
          <a:xfrm>
            <a:off x="3682177" y="3259271"/>
            <a:ext cx="1080541" cy="526582"/>
          </a:xfrm>
          <a:custGeom>
            <a:avLst/>
            <a:gdLst/>
            <a:ahLst/>
            <a:cxnLst/>
            <a:rect l="0" t="0" r="0" b="0"/>
            <a:pathLst>
              <a:path w="1701" h="829">
                <a:moveTo>
                  <a:pt x="7" y="822"/>
                </a:moveTo>
                <a:lnTo>
                  <a:pt x="1694" y="822"/>
                </a:lnTo>
                <a:lnTo>
                  <a:pt x="1694" y="7"/>
                </a:lnTo>
                <a:lnTo>
                  <a:pt x="7" y="7"/>
                </a:lnTo>
                <a:moveTo>
                  <a:pt x="7" y="7"/>
                </a:moveTo>
                <a:lnTo>
                  <a:pt x="7" y="822"/>
                </a:lnTo>
              </a:path>
            </a:pathLst>
          </a:custGeom>
          <a:noFill/>
          <a:ln w="9006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59" name="path"/>
          <p:cNvSpPr/>
          <p:nvPr/>
        </p:nvSpPr>
        <p:spPr>
          <a:xfrm>
            <a:off x="3682177" y="4309786"/>
            <a:ext cx="1080541" cy="526582"/>
          </a:xfrm>
          <a:custGeom>
            <a:avLst/>
            <a:gdLst/>
            <a:ahLst/>
            <a:cxnLst/>
            <a:rect l="0" t="0" r="0" b="0"/>
            <a:pathLst>
              <a:path w="1701" h="829">
                <a:moveTo>
                  <a:pt x="7" y="822"/>
                </a:moveTo>
                <a:lnTo>
                  <a:pt x="1694" y="822"/>
                </a:lnTo>
                <a:lnTo>
                  <a:pt x="1694" y="7"/>
                </a:lnTo>
                <a:lnTo>
                  <a:pt x="7" y="7"/>
                </a:lnTo>
                <a:moveTo>
                  <a:pt x="7" y="7"/>
                </a:moveTo>
                <a:lnTo>
                  <a:pt x="7" y="822"/>
                </a:lnTo>
              </a:path>
            </a:pathLst>
          </a:custGeom>
          <a:noFill/>
          <a:ln w="9006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50" name="group 50"/>
          <p:cNvGrpSpPr/>
          <p:nvPr/>
        </p:nvGrpSpPr>
        <p:grpSpPr>
          <a:xfrm rot="21600000">
            <a:off x="473308" y="436058"/>
            <a:ext cx="795695" cy="709840"/>
            <a:chOff x="0" y="0"/>
            <a:chExt cx="795695" cy="709840"/>
          </a:xfrm>
        </p:grpSpPr>
        <p:pic>
          <p:nvPicPr>
            <p:cNvPr id="260" name="picture 26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1600000">
              <a:off x="0" y="0"/>
              <a:ext cx="795695" cy="691619"/>
            </a:xfrm>
            <a:prstGeom prst="rect">
              <a:avLst/>
            </a:prstGeom>
          </p:spPr>
        </p:pic>
        <p:sp>
          <p:nvSpPr>
            <p:cNvPr id="261" name="textbox 261"/>
            <p:cNvSpPr/>
            <p:nvPr/>
          </p:nvSpPr>
          <p:spPr>
            <a:xfrm>
              <a:off x="-12700" y="-12700"/>
              <a:ext cx="821689" cy="75120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2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33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33000"/>
                </a:lnSpc>
                <a:tabLst/>
              </a:pPr>
              <a:endParaRPr lang="Arial" altLang="Arial" sz="1000" dirty="0"/>
            </a:p>
            <a:p>
              <a:pPr marL="237561" algn="l" rtl="0" eaLnBrk="0">
                <a:lnSpc>
                  <a:spcPct val="96000"/>
                </a:lnSpc>
                <a:spcBef>
                  <a:spcPts val="2"/>
                </a:spcBef>
                <a:tabLst/>
              </a:pPr>
              <a:r>
                <a:rPr sz="900" spc="1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华为</a:t>
              </a:r>
              <a:r>
                <a:rPr sz="900" spc="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技术</a:t>
              </a:r>
              <a:endParaRPr lang="SimSun" altLang="SimSun" sz="900" dirty="0"/>
            </a:p>
          </p:txBody>
        </p:sp>
      </p:grpSp>
      <p:sp>
        <p:nvSpPr>
          <p:cNvPr id="262" name="textbox 262"/>
          <p:cNvSpPr/>
          <p:nvPr/>
        </p:nvSpPr>
        <p:spPr>
          <a:xfrm>
            <a:off x="1919251" y="3310498"/>
            <a:ext cx="1120139" cy="44005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738"/>
              </a:lnSpc>
              <a:tabLst/>
            </a:pPr>
            <a:endParaRPr lang="Arial" altLang="Arial" sz="100" dirty="0"/>
          </a:p>
          <a:p>
            <a:pPr marL="195617" indent="-182917" algn="l" rtl="0" eaLnBrk="0">
              <a:lnSpc>
                <a:spcPct val="97000"/>
              </a:lnSpc>
              <a:tabLst/>
            </a:pPr>
            <a:r>
              <a:rPr sz="140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专业任职资</a:t>
            </a:r>
            <a:r>
              <a:rPr sz="140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格</a:t>
            </a:r>
            <a:r>
              <a:rPr sz="14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标准体</a:t>
            </a:r>
            <a:r>
              <a:rPr sz="14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系</a:t>
            </a:r>
            <a:endParaRPr lang="SimSun" altLang="SimSun" sz="1400" dirty="0"/>
          </a:p>
        </p:txBody>
      </p:sp>
      <p:grpSp>
        <p:nvGrpSpPr>
          <p:cNvPr id="52" name="group 52"/>
          <p:cNvGrpSpPr/>
          <p:nvPr/>
        </p:nvGrpSpPr>
        <p:grpSpPr>
          <a:xfrm rot="21600000">
            <a:off x="5458330" y="2072760"/>
            <a:ext cx="375843" cy="274119"/>
            <a:chOff x="0" y="0"/>
            <a:chExt cx="375843" cy="274119"/>
          </a:xfrm>
        </p:grpSpPr>
        <p:sp>
          <p:nvSpPr>
            <p:cNvPr id="263" name="path"/>
            <p:cNvSpPr/>
            <p:nvPr/>
          </p:nvSpPr>
          <p:spPr>
            <a:xfrm>
              <a:off x="0" y="0"/>
              <a:ext cx="62176" cy="274119"/>
            </a:xfrm>
            <a:custGeom>
              <a:avLst/>
              <a:gdLst/>
              <a:ahLst/>
              <a:cxnLst/>
              <a:rect l="0" t="0" r="0" b="0"/>
              <a:pathLst>
                <a:path w="97" h="431">
                  <a:moveTo>
                    <a:pt x="0" y="431"/>
                  </a:moveTo>
                  <a:lnTo>
                    <a:pt x="97" y="431"/>
                  </a:lnTo>
                  <a:lnTo>
                    <a:pt x="97" y="0"/>
                  </a:lnTo>
                  <a:lnTo>
                    <a:pt x="0" y="0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C0C0C0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64" name="path"/>
            <p:cNvSpPr/>
            <p:nvPr/>
          </p:nvSpPr>
          <p:spPr>
            <a:xfrm>
              <a:off x="62069" y="0"/>
              <a:ext cx="63077" cy="274119"/>
            </a:xfrm>
            <a:custGeom>
              <a:avLst/>
              <a:gdLst/>
              <a:ahLst/>
              <a:cxnLst/>
              <a:rect l="0" t="0" r="0" b="0"/>
              <a:pathLst>
                <a:path w="99" h="431">
                  <a:moveTo>
                    <a:pt x="0" y="431"/>
                  </a:moveTo>
                  <a:lnTo>
                    <a:pt x="99" y="431"/>
                  </a:lnTo>
                  <a:lnTo>
                    <a:pt x="99" y="0"/>
                  </a:lnTo>
                  <a:lnTo>
                    <a:pt x="0" y="0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CBCBCB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65" name="path"/>
            <p:cNvSpPr/>
            <p:nvPr/>
          </p:nvSpPr>
          <p:spPr>
            <a:xfrm>
              <a:off x="125246" y="0"/>
              <a:ext cx="63077" cy="274119"/>
            </a:xfrm>
            <a:custGeom>
              <a:avLst/>
              <a:gdLst/>
              <a:ahLst/>
              <a:cxnLst/>
              <a:rect l="0" t="0" r="0" b="0"/>
              <a:pathLst>
                <a:path w="99" h="431">
                  <a:moveTo>
                    <a:pt x="0" y="431"/>
                  </a:moveTo>
                  <a:lnTo>
                    <a:pt x="99" y="431"/>
                  </a:lnTo>
                  <a:lnTo>
                    <a:pt x="99" y="0"/>
                  </a:lnTo>
                  <a:lnTo>
                    <a:pt x="0" y="0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D5D5D5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66" name="path"/>
            <p:cNvSpPr/>
            <p:nvPr/>
          </p:nvSpPr>
          <p:spPr>
            <a:xfrm>
              <a:off x="188422" y="0"/>
              <a:ext cx="62176" cy="274119"/>
            </a:xfrm>
            <a:custGeom>
              <a:avLst/>
              <a:gdLst/>
              <a:ahLst/>
              <a:cxnLst/>
              <a:rect l="0" t="0" r="0" b="0"/>
              <a:pathLst>
                <a:path w="97" h="431">
                  <a:moveTo>
                    <a:pt x="0" y="431"/>
                  </a:moveTo>
                  <a:lnTo>
                    <a:pt x="97" y="431"/>
                  </a:lnTo>
                  <a:lnTo>
                    <a:pt x="97" y="0"/>
                  </a:lnTo>
                  <a:lnTo>
                    <a:pt x="0" y="0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E0E0E0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67" name="path"/>
            <p:cNvSpPr/>
            <p:nvPr/>
          </p:nvSpPr>
          <p:spPr>
            <a:xfrm>
              <a:off x="250491" y="0"/>
              <a:ext cx="63077" cy="274119"/>
            </a:xfrm>
            <a:custGeom>
              <a:avLst/>
              <a:gdLst/>
              <a:ahLst/>
              <a:cxnLst/>
              <a:rect l="0" t="0" r="0" b="0"/>
              <a:pathLst>
                <a:path w="99" h="431">
                  <a:moveTo>
                    <a:pt x="0" y="431"/>
                  </a:moveTo>
                  <a:lnTo>
                    <a:pt x="99" y="431"/>
                  </a:lnTo>
                  <a:lnTo>
                    <a:pt x="99" y="0"/>
                  </a:lnTo>
                  <a:lnTo>
                    <a:pt x="0" y="0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EAEAEA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68" name="path"/>
            <p:cNvSpPr/>
            <p:nvPr/>
          </p:nvSpPr>
          <p:spPr>
            <a:xfrm>
              <a:off x="313668" y="0"/>
              <a:ext cx="62175" cy="274119"/>
            </a:xfrm>
            <a:custGeom>
              <a:avLst/>
              <a:gdLst/>
              <a:ahLst/>
              <a:cxnLst/>
              <a:rect l="0" t="0" r="0" b="0"/>
              <a:pathLst>
                <a:path w="97" h="431">
                  <a:moveTo>
                    <a:pt x="0" y="431"/>
                  </a:moveTo>
                  <a:lnTo>
                    <a:pt x="97" y="431"/>
                  </a:lnTo>
                  <a:lnTo>
                    <a:pt x="97" y="0"/>
                  </a:lnTo>
                  <a:lnTo>
                    <a:pt x="0" y="0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F5F5F5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54" name="group 54"/>
          <p:cNvGrpSpPr/>
          <p:nvPr/>
        </p:nvGrpSpPr>
        <p:grpSpPr>
          <a:xfrm rot="21600000">
            <a:off x="5959312" y="2072760"/>
            <a:ext cx="751373" cy="274119"/>
            <a:chOff x="0" y="0"/>
            <a:chExt cx="751373" cy="274119"/>
          </a:xfrm>
        </p:grpSpPr>
        <p:sp>
          <p:nvSpPr>
            <p:cNvPr id="269" name="path"/>
            <p:cNvSpPr/>
            <p:nvPr/>
          </p:nvSpPr>
          <p:spPr>
            <a:xfrm>
              <a:off x="0" y="0"/>
              <a:ext cx="63077" cy="274119"/>
            </a:xfrm>
            <a:custGeom>
              <a:avLst/>
              <a:gdLst/>
              <a:ahLst/>
              <a:cxnLst/>
              <a:rect l="0" t="0" r="0" b="0"/>
              <a:pathLst>
                <a:path w="99" h="431">
                  <a:moveTo>
                    <a:pt x="0" y="431"/>
                  </a:moveTo>
                  <a:lnTo>
                    <a:pt x="99" y="431"/>
                  </a:lnTo>
                  <a:lnTo>
                    <a:pt x="99" y="0"/>
                  </a:lnTo>
                  <a:lnTo>
                    <a:pt x="0" y="0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F5F5F5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70" name="path"/>
            <p:cNvSpPr/>
            <p:nvPr/>
          </p:nvSpPr>
          <p:spPr>
            <a:xfrm>
              <a:off x="63176" y="0"/>
              <a:ext cx="62175" cy="274119"/>
            </a:xfrm>
            <a:custGeom>
              <a:avLst/>
              <a:gdLst/>
              <a:ahLst/>
              <a:cxnLst/>
              <a:rect l="0" t="0" r="0" b="0"/>
              <a:pathLst>
                <a:path w="97" h="431">
                  <a:moveTo>
                    <a:pt x="0" y="431"/>
                  </a:moveTo>
                  <a:lnTo>
                    <a:pt x="97" y="431"/>
                  </a:lnTo>
                  <a:lnTo>
                    <a:pt x="97" y="0"/>
                  </a:lnTo>
                  <a:lnTo>
                    <a:pt x="0" y="0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F0F0F0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71" name="path"/>
            <p:cNvSpPr/>
            <p:nvPr/>
          </p:nvSpPr>
          <p:spPr>
            <a:xfrm>
              <a:off x="125245" y="0"/>
              <a:ext cx="62175" cy="274119"/>
            </a:xfrm>
            <a:custGeom>
              <a:avLst/>
              <a:gdLst/>
              <a:ahLst/>
              <a:cxnLst/>
              <a:rect l="0" t="0" r="0" b="0"/>
              <a:pathLst>
                <a:path w="97" h="431">
                  <a:moveTo>
                    <a:pt x="0" y="431"/>
                  </a:moveTo>
                  <a:lnTo>
                    <a:pt x="97" y="431"/>
                  </a:lnTo>
                  <a:lnTo>
                    <a:pt x="97" y="0"/>
                  </a:lnTo>
                  <a:lnTo>
                    <a:pt x="0" y="0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ECECEC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72" name="path"/>
            <p:cNvSpPr/>
            <p:nvPr/>
          </p:nvSpPr>
          <p:spPr>
            <a:xfrm>
              <a:off x="187314" y="0"/>
              <a:ext cx="63077" cy="274119"/>
            </a:xfrm>
            <a:custGeom>
              <a:avLst/>
              <a:gdLst/>
              <a:ahLst/>
              <a:cxnLst/>
              <a:rect l="0" t="0" r="0" b="0"/>
              <a:pathLst>
                <a:path w="99" h="431">
                  <a:moveTo>
                    <a:pt x="0" y="431"/>
                  </a:moveTo>
                  <a:lnTo>
                    <a:pt x="99" y="431"/>
                  </a:lnTo>
                  <a:lnTo>
                    <a:pt x="99" y="0"/>
                  </a:lnTo>
                  <a:lnTo>
                    <a:pt x="0" y="0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E7E7E7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73" name="path"/>
            <p:cNvSpPr/>
            <p:nvPr/>
          </p:nvSpPr>
          <p:spPr>
            <a:xfrm>
              <a:off x="250490" y="0"/>
              <a:ext cx="62175" cy="274119"/>
            </a:xfrm>
            <a:custGeom>
              <a:avLst/>
              <a:gdLst/>
              <a:ahLst/>
              <a:cxnLst/>
              <a:rect l="0" t="0" r="0" b="0"/>
              <a:pathLst>
                <a:path w="97" h="431">
                  <a:moveTo>
                    <a:pt x="0" y="431"/>
                  </a:moveTo>
                  <a:lnTo>
                    <a:pt x="97" y="431"/>
                  </a:lnTo>
                  <a:lnTo>
                    <a:pt x="97" y="0"/>
                  </a:lnTo>
                  <a:lnTo>
                    <a:pt x="0" y="0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E2E2E2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74" name="path"/>
            <p:cNvSpPr/>
            <p:nvPr/>
          </p:nvSpPr>
          <p:spPr>
            <a:xfrm>
              <a:off x="312558" y="0"/>
              <a:ext cx="63077" cy="274119"/>
            </a:xfrm>
            <a:custGeom>
              <a:avLst/>
              <a:gdLst/>
              <a:ahLst/>
              <a:cxnLst/>
              <a:rect l="0" t="0" r="0" b="0"/>
              <a:pathLst>
                <a:path w="99" h="431">
                  <a:moveTo>
                    <a:pt x="0" y="431"/>
                  </a:moveTo>
                  <a:lnTo>
                    <a:pt x="99" y="431"/>
                  </a:lnTo>
                  <a:lnTo>
                    <a:pt x="99" y="0"/>
                  </a:lnTo>
                  <a:lnTo>
                    <a:pt x="0" y="0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DDDDDD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75" name="path"/>
            <p:cNvSpPr/>
            <p:nvPr/>
          </p:nvSpPr>
          <p:spPr>
            <a:xfrm>
              <a:off x="375735" y="0"/>
              <a:ext cx="62176" cy="274119"/>
            </a:xfrm>
            <a:custGeom>
              <a:avLst/>
              <a:gdLst/>
              <a:ahLst/>
              <a:cxnLst/>
              <a:rect l="0" t="0" r="0" b="0"/>
              <a:pathLst>
                <a:path w="97" h="431">
                  <a:moveTo>
                    <a:pt x="0" y="431"/>
                  </a:moveTo>
                  <a:lnTo>
                    <a:pt x="97" y="431"/>
                  </a:lnTo>
                  <a:lnTo>
                    <a:pt x="97" y="0"/>
                  </a:lnTo>
                  <a:lnTo>
                    <a:pt x="0" y="0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D8D8D8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76" name="path"/>
            <p:cNvSpPr/>
            <p:nvPr/>
          </p:nvSpPr>
          <p:spPr>
            <a:xfrm>
              <a:off x="437804" y="0"/>
              <a:ext cx="63077" cy="274119"/>
            </a:xfrm>
            <a:custGeom>
              <a:avLst/>
              <a:gdLst/>
              <a:ahLst/>
              <a:cxnLst/>
              <a:rect l="0" t="0" r="0" b="0"/>
              <a:pathLst>
                <a:path w="99" h="431">
                  <a:moveTo>
                    <a:pt x="0" y="431"/>
                  </a:moveTo>
                  <a:lnTo>
                    <a:pt x="99" y="431"/>
                  </a:lnTo>
                  <a:lnTo>
                    <a:pt x="99" y="0"/>
                  </a:lnTo>
                  <a:lnTo>
                    <a:pt x="0" y="0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D3D3D3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77" name="path"/>
            <p:cNvSpPr/>
            <p:nvPr/>
          </p:nvSpPr>
          <p:spPr>
            <a:xfrm>
              <a:off x="500981" y="0"/>
              <a:ext cx="62176" cy="274119"/>
            </a:xfrm>
            <a:custGeom>
              <a:avLst/>
              <a:gdLst/>
              <a:ahLst/>
              <a:cxnLst/>
              <a:rect l="0" t="0" r="0" b="0"/>
              <a:pathLst>
                <a:path w="97" h="431">
                  <a:moveTo>
                    <a:pt x="0" y="431"/>
                  </a:moveTo>
                  <a:lnTo>
                    <a:pt x="97" y="431"/>
                  </a:lnTo>
                  <a:lnTo>
                    <a:pt x="97" y="0"/>
                  </a:lnTo>
                  <a:lnTo>
                    <a:pt x="0" y="0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CFCFCF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78" name="path"/>
            <p:cNvSpPr/>
            <p:nvPr/>
          </p:nvSpPr>
          <p:spPr>
            <a:xfrm>
              <a:off x="563049" y="0"/>
              <a:ext cx="63077" cy="274119"/>
            </a:xfrm>
            <a:custGeom>
              <a:avLst/>
              <a:gdLst/>
              <a:ahLst/>
              <a:cxnLst/>
              <a:rect l="0" t="0" r="0" b="0"/>
              <a:pathLst>
                <a:path w="99" h="431">
                  <a:moveTo>
                    <a:pt x="0" y="431"/>
                  </a:moveTo>
                  <a:lnTo>
                    <a:pt x="99" y="431"/>
                  </a:lnTo>
                  <a:lnTo>
                    <a:pt x="99" y="0"/>
                  </a:lnTo>
                  <a:lnTo>
                    <a:pt x="0" y="0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CACACA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79" name="path"/>
            <p:cNvSpPr/>
            <p:nvPr/>
          </p:nvSpPr>
          <p:spPr>
            <a:xfrm>
              <a:off x="626226" y="0"/>
              <a:ext cx="62176" cy="274119"/>
            </a:xfrm>
            <a:custGeom>
              <a:avLst/>
              <a:gdLst/>
              <a:ahLst/>
              <a:cxnLst/>
              <a:rect l="0" t="0" r="0" b="0"/>
              <a:pathLst>
                <a:path w="97" h="431">
                  <a:moveTo>
                    <a:pt x="0" y="431"/>
                  </a:moveTo>
                  <a:lnTo>
                    <a:pt x="97" y="431"/>
                  </a:lnTo>
                  <a:lnTo>
                    <a:pt x="97" y="0"/>
                  </a:lnTo>
                  <a:lnTo>
                    <a:pt x="0" y="0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C5C5C5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80" name="path"/>
            <p:cNvSpPr/>
            <p:nvPr/>
          </p:nvSpPr>
          <p:spPr>
            <a:xfrm>
              <a:off x="688295" y="0"/>
              <a:ext cx="63077" cy="274119"/>
            </a:xfrm>
            <a:custGeom>
              <a:avLst/>
              <a:gdLst/>
              <a:ahLst/>
              <a:cxnLst/>
              <a:rect l="0" t="0" r="0" b="0"/>
              <a:pathLst>
                <a:path w="99" h="431">
                  <a:moveTo>
                    <a:pt x="0" y="431"/>
                  </a:moveTo>
                  <a:lnTo>
                    <a:pt x="99" y="431"/>
                  </a:lnTo>
                  <a:lnTo>
                    <a:pt x="99" y="0"/>
                  </a:lnTo>
                  <a:lnTo>
                    <a:pt x="0" y="0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C0C0C0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281" name="table 281"/>
          <p:cNvGraphicFramePr>
            <a:graphicFrameLocks noGrp="1"/>
          </p:cNvGraphicFramePr>
          <p:nvPr/>
        </p:nvGraphicFramePr>
        <p:xfrm>
          <a:off x="5453825" y="2068122"/>
          <a:ext cx="1261110" cy="276859"/>
        </p:xfrm>
        <a:graphic>
          <a:graphicData uri="http://schemas.openxmlformats.org/drawingml/2006/table">
            <a:tbl>
              <a:tblPr/>
              <a:tblGrid>
                <a:gridCol w="1261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68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457535" algn="l" rtl="0" eaLnBrk="0">
                        <a:lnSpc>
                          <a:spcPct val="98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4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学历</a:t>
                      </a:r>
                      <a:endParaRPr lang="SimSun" altLang="SimSun" sz="14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2" name="rect"/>
          <p:cNvSpPr/>
          <p:nvPr/>
        </p:nvSpPr>
        <p:spPr>
          <a:xfrm>
            <a:off x="6022489" y="2437819"/>
            <a:ext cx="62175" cy="274119"/>
          </a:xfrm>
          <a:prstGeom prst="rect">
            <a:avLst/>
          </a:prstGeom>
          <a:solidFill>
            <a:srgbClr val="F0F0F0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83" name="rect"/>
          <p:cNvSpPr/>
          <p:nvPr/>
        </p:nvSpPr>
        <p:spPr>
          <a:xfrm>
            <a:off x="6271871" y="2437819"/>
            <a:ext cx="63077" cy="274119"/>
          </a:xfrm>
          <a:prstGeom prst="rect">
            <a:avLst/>
          </a:prstGeom>
          <a:solidFill>
            <a:srgbClr val="DDDDDD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84" name="rect"/>
          <p:cNvSpPr/>
          <p:nvPr/>
        </p:nvSpPr>
        <p:spPr>
          <a:xfrm>
            <a:off x="6209803" y="2437819"/>
            <a:ext cx="62175" cy="274119"/>
          </a:xfrm>
          <a:prstGeom prst="rect">
            <a:avLst/>
          </a:prstGeom>
          <a:solidFill>
            <a:srgbClr val="E2E2E2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85" name="rect"/>
          <p:cNvSpPr/>
          <p:nvPr/>
        </p:nvSpPr>
        <p:spPr>
          <a:xfrm>
            <a:off x="6146626" y="2437819"/>
            <a:ext cx="63077" cy="274119"/>
          </a:xfrm>
          <a:prstGeom prst="rect">
            <a:avLst/>
          </a:prstGeom>
          <a:solidFill>
            <a:srgbClr val="E7E7E7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86" name="rect"/>
          <p:cNvSpPr/>
          <p:nvPr/>
        </p:nvSpPr>
        <p:spPr>
          <a:xfrm>
            <a:off x="6397116" y="2437819"/>
            <a:ext cx="63077" cy="274119"/>
          </a:xfrm>
          <a:prstGeom prst="rect">
            <a:avLst/>
          </a:prstGeom>
          <a:solidFill>
            <a:srgbClr val="D3D3D3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87" name="rect"/>
          <p:cNvSpPr/>
          <p:nvPr/>
        </p:nvSpPr>
        <p:spPr>
          <a:xfrm>
            <a:off x="6335048" y="2437819"/>
            <a:ext cx="62176" cy="274119"/>
          </a:xfrm>
          <a:prstGeom prst="rect">
            <a:avLst/>
          </a:prstGeom>
          <a:solidFill>
            <a:srgbClr val="D8D8D8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88" name="rect"/>
          <p:cNvSpPr/>
          <p:nvPr/>
        </p:nvSpPr>
        <p:spPr>
          <a:xfrm>
            <a:off x="6084557" y="2437819"/>
            <a:ext cx="62175" cy="274119"/>
          </a:xfrm>
          <a:prstGeom prst="rect">
            <a:avLst/>
          </a:prstGeom>
          <a:solidFill>
            <a:srgbClr val="ECECEC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89" name="rect"/>
          <p:cNvSpPr/>
          <p:nvPr/>
        </p:nvSpPr>
        <p:spPr>
          <a:xfrm>
            <a:off x="5771998" y="2437819"/>
            <a:ext cx="62175" cy="274119"/>
          </a:xfrm>
          <a:prstGeom prst="rect">
            <a:avLst/>
          </a:prstGeom>
          <a:solidFill>
            <a:srgbClr val="F5F5F5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90" name="rect"/>
          <p:cNvSpPr/>
          <p:nvPr/>
        </p:nvSpPr>
        <p:spPr>
          <a:xfrm>
            <a:off x="5708822" y="2437819"/>
            <a:ext cx="63077" cy="274119"/>
          </a:xfrm>
          <a:prstGeom prst="rect">
            <a:avLst/>
          </a:prstGeom>
          <a:solidFill>
            <a:srgbClr val="EAEAEA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91" name="rect"/>
          <p:cNvSpPr/>
          <p:nvPr/>
        </p:nvSpPr>
        <p:spPr>
          <a:xfrm>
            <a:off x="5959312" y="2437819"/>
            <a:ext cx="63077" cy="274119"/>
          </a:xfrm>
          <a:prstGeom prst="rect">
            <a:avLst/>
          </a:prstGeom>
          <a:solidFill>
            <a:srgbClr val="F5F5F5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292" name="table 292"/>
          <p:cNvGraphicFramePr>
            <a:graphicFrameLocks noGrp="1"/>
          </p:cNvGraphicFramePr>
          <p:nvPr/>
        </p:nvGraphicFramePr>
        <p:xfrm>
          <a:off x="5453825" y="2433182"/>
          <a:ext cx="1261110" cy="276859"/>
        </p:xfrm>
        <a:graphic>
          <a:graphicData uri="http://schemas.openxmlformats.org/drawingml/2006/table">
            <a:tbl>
              <a:tblPr/>
              <a:tblGrid>
                <a:gridCol w="1261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68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6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272837" algn="l" rtl="0" eaLnBrk="0">
                        <a:lnSpc>
                          <a:spcPct val="98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4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专业经</a:t>
                      </a:r>
                      <a:r>
                        <a:rPr sz="140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验</a:t>
                      </a:r>
                      <a:r>
                        <a:rPr sz="14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endParaRPr lang="SimSun" altLang="SimSun" sz="14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6" name="group 56"/>
          <p:cNvGrpSpPr/>
          <p:nvPr/>
        </p:nvGrpSpPr>
        <p:grpSpPr>
          <a:xfrm rot="21600000">
            <a:off x="6460294" y="2437819"/>
            <a:ext cx="250391" cy="274119"/>
            <a:chOff x="0" y="0"/>
            <a:chExt cx="250391" cy="274119"/>
          </a:xfrm>
        </p:grpSpPr>
        <p:sp>
          <p:nvSpPr>
            <p:cNvPr id="293" name="path"/>
            <p:cNvSpPr/>
            <p:nvPr/>
          </p:nvSpPr>
          <p:spPr>
            <a:xfrm>
              <a:off x="0" y="0"/>
              <a:ext cx="62176" cy="274119"/>
            </a:xfrm>
            <a:custGeom>
              <a:avLst/>
              <a:gdLst/>
              <a:ahLst/>
              <a:cxnLst/>
              <a:rect l="0" t="0" r="0" b="0"/>
              <a:pathLst>
                <a:path w="97" h="431">
                  <a:moveTo>
                    <a:pt x="0" y="431"/>
                  </a:moveTo>
                  <a:lnTo>
                    <a:pt x="97" y="431"/>
                  </a:lnTo>
                  <a:lnTo>
                    <a:pt x="97" y="0"/>
                  </a:lnTo>
                  <a:lnTo>
                    <a:pt x="0" y="0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CFCFCF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94" name="path"/>
            <p:cNvSpPr/>
            <p:nvPr/>
          </p:nvSpPr>
          <p:spPr>
            <a:xfrm>
              <a:off x="62068" y="0"/>
              <a:ext cx="63077" cy="274119"/>
            </a:xfrm>
            <a:custGeom>
              <a:avLst/>
              <a:gdLst/>
              <a:ahLst/>
              <a:cxnLst/>
              <a:rect l="0" t="0" r="0" b="0"/>
              <a:pathLst>
                <a:path w="99" h="431">
                  <a:moveTo>
                    <a:pt x="0" y="431"/>
                  </a:moveTo>
                  <a:lnTo>
                    <a:pt x="99" y="431"/>
                  </a:lnTo>
                  <a:lnTo>
                    <a:pt x="99" y="0"/>
                  </a:lnTo>
                  <a:lnTo>
                    <a:pt x="0" y="0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CACACA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95" name="path"/>
            <p:cNvSpPr/>
            <p:nvPr/>
          </p:nvSpPr>
          <p:spPr>
            <a:xfrm>
              <a:off x="125245" y="0"/>
              <a:ext cx="62176" cy="274119"/>
            </a:xfrm>
            <a:custGeom>
              <a:avLst/>
              <a:gdLst/>
              <a:ahLst/>
              <a:cxnLst/>
              <a:rect l="0" t="0" r="0" b="0"/>
              <a:pathLst>
                <a:path w="97" h="431">
                  <a:moveTo>
                    <a:pt x="0" y="431"/>
                  </a:moveTo>
                  <a:lnTo>
                    <a:pt x="97" y="431"/>
                  </a:lnTo>
                  <a:lnTo>
                    <a:pt x="97" y="0"/>
                  </a:lnTo>
                  <a:lnTo>
                    <a:pt x="0" y="0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C5C5C5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96" name="path"/>
            <p:cNvSpPr/>
            <p:nvPr/>
          </p:nvSpPr>
          <p:spPr>
            <a:xfrm>
              <a:off x="187314" y="0"/>
              <a:ext cx="63077" cy="274119"/>
            </a:xfrm>
            <a:custGeom>
              <a:avLst/>
              <a:gdLst/>
              <a:ahLst/>
              <a:cxnLst/>
              <a:rect l="0" t="0" r="0" b="0"/>
              <a:pathLst>
                <a:path w="99" h="431">
                  <a:moveTo>
                    <a:pt x="0" y="431"/>
                  </a:moveTo>
                  <a:lnTo>
                    <a:pt x="99" y="431"/>
                  </a:lnTo>
                  <a:lnTo>
                    <a:pt x="99" y="0"/>
                  </a:lnTo>
                  <a:lnTo>
                    <a:pt x="0" y="0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C0C0C0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58" name="group 58"/>
          <p:cNvGrpSpPr/>
          <p:nvPr/>
        </p:nvGrpSpPr>
        <p:grpSpPr>
          <a:xfrm rot="21600000">
            <a:off x="5458330" y="2437819"/>
            <a:ext cx="250598" cy="274119"/>
            <a:chOff x="0" y="0"/>
            <a:chExt cx="250598" cy="274119"/>
          </a:xfrm>
        </p:grpSpPr>
        <p:sp>
          <p:nvSpPr>
            <p:cNvPr id="297" name="path"/>
            <p:cNvSpPr/>
            <p:nvPr/>
          </p:nvSpPr>
          <p:spPr>
            <a:xfrm>
              <a:off x="0" y="0"/>
              <a:ext cx="62176" cy="274119"/>
            </a:xfrm>
            <a:custGeom>
              <a:avLst/>
              <a:gdLst/>
              <a:ahLst/>
              <a:cxnLst/>
              <a:rect l="0" t="0" r="0" b="0"/>
              <a:pathLst>
                <a:path w="97" h="431">
                  <a:moveTo>
                    <a:pt x="0" y="431"/>
                  </a:moveTo>
                  <a:lnTo>
                    <a:pt x="97" y="431"/>
                  </a:lnTo>
                  <a:lnTo>
                    <a:pt x="97" y="0"/>
                  </a:lnTo>
                  <a:lnTo>
                    <a:pt x="0" y="0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C0C0C0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98" name="path"/>
            <p:cNvSpPr/>
            <p:nvPr/>
          </p:nvSpPr>
          <p:spPr>
            <a:xfrm>
              <a:off x="62069" y="0"/>
              <a:ext cx="63077" cy="274119"/>
            </a:xfrm>
            <a:custGeom>
              <a:avLst/>
              <a:gdLst/>
              <a:ahLst/>
              <a:cxnLst/>
              <a:rect l="0" t="0" r="0" b="0"/>
              <a:pathLst>
                <a:path w="99" h="431">
                  <a:moveTo>
                    <a:pt x="0" y="431"/>
                  </a:moveTo>
                  <a:lnTo>
                    <a:pt x="99" y="431"/>
                  </a:lnTo>
                  <a:lnTo>
                    <a:pt x="99" y="0"/>
                  </a:lnTo>
                  <a:lnTo>
                    <a:pt x="0" y="0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CBCBCB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99" name="path"/>
            <p:cNvSpPr/>
            <p:nvPr/>
          </p:nvSpPr>
          <p:spPr>
            <a:xfrm>
              <a:off x="125246" y="0"/>
              <a:ext cx="63077" cy="274119"/>
            </a:xfrm>
            <a:custGeom>
              <a:avLst/>
              <a:gdLst/>
              <a:ahLst/>
              <a:cxnLst/>
              <a:rect l="0" t="0" r="0" b="0"/>
              <a:pathLst>
                <a:path w="99" h="431">
                  <a:moveTo>
                    <a:pt x="0" y="431"/>
                  </a:moveTo>
                  <a:lnTo>
                    <a:pt x="99" y="431"/>
                  </a:lnTo>
                  <a:lnTo>
                    <a:pt x="99" y="0"/>
                  </a:lnTo>
                  <a:lnTo>
                    <a:pt x="0" y="0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D5D5D5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00" name="path"/>
            <p:cNvSpPr/>
            <p:nvPr/>
          </p:nvSpPr>
          <p:spPr>
            <a:xfrm>
              <a:off x="188422" y="0"/>
              <a:ext cx="62176" cy="274119"/>
            </a:xfrm>
            <a:custGeom>
              <a:avLst/>
              <a:gdLst/>
              <a:ahLst/>
              <a:cxnLst/>
              <a:rect l="0" t="0" r="0" b="0"/>
              <a:pathLst>
                <a:path w="97" h="431">
                  <a:moveTo>
                    <a:pt x="0" y="431"/>
                  </a:moveTo>
                  <a:lnTo>
                    <a:pt x="97" y="431"/>
                  </a:lnTo>
                  <a:lnTo>
                    <a:pt x="97" y="0"/>
                  </a:lnTo>
                  <a:lnTo>
                    <a:pt x="0" y="0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E0E0E0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01" name="rect"/>
          <p:cNvSpPr/>
          <p:nvPr/>
        </p:nvSpPr>
        <p:spPr>
          <a:xfrm>
            <a:off x="5708822" y="2803912"/>
            <a:ext cx="63077" cy="274119"/>
          </a:xfrm>
          <a:prstGeom prst="rect">
            <a:avLst/>
          </a:prstGeom>
          <a:solidFill>
            <a:srgbClr val="EAEAEA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2" name="rect"/>
          <p:cNvSpPr/>
          <p:nvPr/>
        </p:nvSpPr>
        <p:spPr>
          <a:xfrm>
            <a:off x="5771998" y="2803912"/>
            <a:ext cx="62175" cy="274119"/>
          </a:xfrm>
          <a:prstGeom prst="rect">
            <a:avLst/>
          </a:prstGeom>
          <a:solidFill>
            <a:srgbClr val="F5F5F5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3" name="rect"/>
          <p:cNvSpPr/>
          <p:nvPr/>
        </p:nvSpPr>
        <p:spPr>
          <a:xfrm>
            <a:off x="5959312" y="2803912"/>
            <a:ext cx="63077" cy="274119"/>
          </a:xfrm>
          <a:prstGeom prst="rect">
            <a:avLst/>
          </a:prstGeom>
          <a:solidFill>
            <a:srgbClr val="F5F5F5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4" name="rect"/>
          <p:cNvSpPr/>
          <p:nvPr/>
        </p:nvSpPr>
        <p:spPr>
          <a:xfrm>
            <a:off x="6397116" y="2803912"/>
            <a:ext cx="63077" cy="274119"/>
          </a:xfrm>
          <a:prstGeom prst="rect">
            <a:avLst/>
          </a:prstGeom>
          <a:solidFill>
            <a:srgbClr val="D3D3D3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5" name="rect"/>
          <p:cNvSpPr/>
          <p:nvPr/>
        </p:nvSpPr>
        <p:spPr>
          <a:xfrm>
            <a:off x="6084557" y="2803912"/>
            <a:ext cx="62175" cy="274119"/>
          </a:xfrm>
          <a:prstGeom prst="rect">
            <a:avLst/>
          </a:prstGeom>
          <a:solidFill>
            <a:srgbClr val="ECECEC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6" name="rect"/>
          <p:cNvSpPr/>
          <p:nvPr/>
        </p:nvSpPr>
        <p:spPr>
          <a:xfrm>
            <a:off x="6022489" y="2803912"/>
            <a:ext cx="62175" cy="274119"/>
          </a:xfrm>
          <a:prstGeom prst="rect">
            <a:avLst/>
          </a:prstGeom>
          <a:solidFill>
            <a:srgbClr val="F0F0F0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7" name="rect"/>
          <p:cNvSpPr/>
          <p:nvPr/>
        </p:nvSpPr>
        <p:spPr>
          <a:xfrm>
            <a:off x="6146626" y="2803912"/>
            <a:ext cx="63077" cy="274119"/>
          </a:xfrm>
          <a:prstGeom prst="rect">
            <a:avLst/>
          </a:prstGeom>
          <a:solidFill>
            <a:srgbClr val="E7E7E7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8" name="rect"/>
          <p:cNvSpPr/>
          <p:nvPr/>
        </p:nvSpPr>
        <p:spPr>
          <a:xfrm>
            <a:off x="6209803" y="2803912"/>
            <a:ext cx="62175" cy="274119"/>
          </a:xfrm>
          <a:prstGeom prst="rect">
            <a:avLst/>
          </a:prstGeom>
          <a:solidFill>
            <a:srgbClr val="E2E2E2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9" name="rect"/>
          <p:cNvSpPr/>
          <p:nvPr/>
        </p:nvSpPr>
        <p:spPr>
          <a:xfrm>
            <a:off x="6271871" y="2803912"/>
            <a:ext cx="63077" cy="274119"/>
          </a:xfrm>
          <a:prstGeom prst="rect">
            <a:avLst/>
          </a:prstGeom>
          <a:solidFill>
            <a:srgbClr val="DDDDDD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10" name="rect"/>
          <p:cNvSpPr/>
          <p:nvPr/>
        </p:nvSpPr>
        <p:spPr>
          <a:xfrm>
            <a:off x="6335048" y="2803912"/>
            <a:ext cx="62176" cy="274119"/>
          </a:xfrm>
          <a:prstGeom prst="rect">
            <a:avLst/>
          </a:prstGeom>
          <a:solidFill>
            <a:srgbClr val="D8D8D8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311" name="table 311"/>
          <p:cNvGraphicFramePr>
            <a:graphicFrameLocks noGrp="1"/>
          </p:cNvGraphicFramePr>
          <p:nvPr/>
        </p:nvGraphicFramePr>
        <p:xfrm>
          <a:off x="5453825" y="2799422"/>
          <a:ext cx="1261110" cy="276225"/>
        </p:xfrm>
        <a:graphic>
          <a:graphicData uri="http://schemas.openxmlformats.org/drawingml/2006/table">
            <a:tbl>
              <a:tblPr/>
              <a:tblGrid>
                <a:gridCol w="1261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62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273568" algn="l" rtl="0" eaLnBrk="0">
                        <a:lnSpc>
                          <a:spcPct val="98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4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现职状</a:t>
                      </a:r>
                      <a:r>
                        <a:rPr sz="14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况</a:t>
                      </a:r>
                      <a:r>
                        <a:rPr sz="14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endParaRPr lang="SimSun" altLang="SimSun" sz="14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60" name="group 60"/>
          <p:cNvGrpSpPr/>
          <p:nvPr/>
        </p:nvGrpSpPr>
        <p:grpSpPr>
          <a:xfrm rot="21600000">
            <a:off x="6460294" y="2803912"/>
            <a:ext cx="250391" cy="274119"/>
            <a:chOff x="0" y="0"/>
            <a:chExt cx="250391" cy="274119"/>
          </a:xfrm>
        </p:grpSpPr>
        <p:sp>
          <p:nvSpPr>
            <p:cNvPr id="312" name="path"/>
            <p:cNvSpPr/>
            <p:nvPr/>
          </p:nvSpPr>
          <p:spPr>
            <a:xfrm>
              <a:off x="0" y="0"/>
              <a:ext cx="62176" cy="274119"/>
            </a:xfrm>
            <a:custGeom>
              <a:avLst/>
              <a:gdLst/>
              <a:ahLst/>
              <a:cxnLst/>
              <a:rect l="0" t="0" r="0" b="0"/>
              <a:pathLst>
                <a:path w="97" h="431">
                  <a:moveTo>
                    <a:pt x="0" y="431"/>
                  </a:moveTo>
                  <a:lnTo>
                    <a:pt x="97" y="431"/>
                  </a:lnTo>
                  <a:lnTo>
                    <a:pt x="97" y="0"/>
                  </a:lnTo>
                  <a:lnTo>
                    <a:pt x="0" y="0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CFCFCF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13" name="path"/>
            <p:cNvSpPr/>
            <p:nvPr/>
          </p:nvSpPr>
          <p:spPr>
            <a:xfrm>
              <a:off x="62068" y="0"/>
              <a:ext cx="63077" cy="274119"/>
            </a:xfrm>
            <a:custGeom>
              <a:avLst/>
              <a:gdLst/>
              <a:ahLst/>
              <a:cxnLst/>
              <a:rect l="0" t="0" r="0" b="0"/>
              <a:pathLst>
                <a:path w="99" h="431">
                  <a:moveTo>
                    <a:pt x="0" y="431"/>
                  </a:moveTo>
                  <a:lnTo>
                    <a:pt x="99" y="431"/>
                  </a:lnTo>
                  <a:lnTo>
                    <a:pt x="99" y="0"/>
                  </a:lnTo>
                  <a:lnTo>
                    <a:pt x="0" y="0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CACACA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14" name="path"/>
            <p:cNvSpPr/>
            <p:nvPr/>
          </p:nvSpPr>
          <p:spPr>
            <a:xfrm>
              <a:off x="125245" y="0"/>
              <a:ext cx="62176" cy="274119"/>
            </a:xfrm>
            <a:custGeom>
              <a:avLst/>
              <a:gdLst/>
              <a:ahLst/>
              <a:cxnLst/>
              <a:rect l="0" t="0" r="0" b="0"/>
              <a:pathLst>
                <a:path w="97" h="431">
                  <a:moveTo>
                    <a:pt x="0" y="431"/>
                  </a:moveTo>
                  <a:lnTo>
                    <a:pt x="97" y="431"/>
                  </a:lnTo>
                  <a:lnTo>
                    <a:pt x="97" y="0"/>
                  </a:lnTo>
                  <a:lnTo>
                    <a:pt x="0" y="0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C5C5C5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15" name="path"/>
            <p:cNvSpPr/>
            <p:nvPr/>
          </p:nvSpPr>
          <p:spPr>
            <a:xfrm>
              <a:off x="187314" y="0"/>
              <a:ext cx="63077" cy="274119"/>
            </a:xfrm>
            <a:custGeom>
              <a:avLst/>
              <a:gdLst/>
              <a:ahLst/>
              <a:cxnLst/>
              <a:rect l="0" t="0" r="0" b="0"/>
              <a:pathLst>
                <a:path w="99" h="431">
                  <a:moveTo>
                    <a:pt x="0" y="431"/>
                  </a:moveTo>
                  <a:lnTo>
                    <a:pt x="99" y="431"/>
                  </a:lnTo>
                  <a:lnTo>
                    <a:pt x="99" y="0"/>
                  </a:lnTo>
                  <a:lnTo>
                    <a:pt x="0" y="0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C0C0C0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62" name="group 62"/>
          <p:cNvGrpSpPr/>
          <p:nvPr/>
        </p:nvGrpSpPr>
        <p:grpSpPr>
          <a:xfrm rot="21600000">
            <a:off x="5458330" y="2803912"/>
            <a:ext cx="250598" cy="274119"/>
            <a:chOff x="0" y="0"/>
            <a:chExt cx="250598" cy="274119"/>
          </a:xfrm>
        </p:grpSpPr>
        <p:sp>
          <p:nvSpPr>
            <p:cNvPr id="316" name="path"/>
            <p:cNvSpPr/>
            <p:nvPr/>
          </p:nvSpPr>
          <p:spPr>
            <a:xfrm>
              <a:off x="0" y="0"/>
              <a:ext cx="62176" cy="274119"/>
            </a:xfrm>
            <a:custGeom>
              <a:avLst/>
              <a:gdLst/>
              <a:ahLst/>
              <a:cxnLst/>
              <a:rect l="0" t="0" r="0" b="0"/>
              <a:pathLst>
                <a:path w="97" h="431">
                  <a:moveTo>
                    <a:pt x="0" y="431"/>
                  </a:moveTo>
                  <a:lnTo>
                    <a:pt x="97" y="431"/>
                  </a:lnTo>
                  <a:lnTo>
                    <a:pt x="97" y="0"/>
                  </a:lnTo>
                  <a:lnTo>
                    <a:pt x="0" y="0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C0C0C0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17" name="path"/>
            <p:cNvSpPr/>
            <p:nvPr/>
          </p:nvSpPr>
          <p:spPr>
            <a:xfrm>
              <a:off x="62069" y="0"/>
              <a:ext cx="63077" cy="274119"/>
            </a:xfrm>
            <a:custGeom>
              <a:avLst/>
              <a:gdLst/>
              <a:ahLst/>
              <a:cxnLst/>
              <a:rect l="0" t="0" r="0" b="0"/>
              <a:pathLst>
                <a:path w="99" h="431">
                  <a:moveTo>
                    <a:pt x="0" y="431"/>
                  </a:moveTo>
                  <a:lnTo>
                    <a:pt x="99" y="431"/>
                  </a:lnTo>
                  <a:lnTo>
                    <a:pt x="99" y="0"/>
                  </a:lnTo>
                  <a:lnTo>
                    <a:pt x="0" y="0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CBCBCB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18" name="path"/>
            <p:cNvSpPr/>
            <p:nvPr/>
          </p:nvSpPr>
          <p:spPr>
            <a:xfrm>
              <a:off x="125246" y="0"/>
              <a:ext cx="63077" cy="274119"/>
            </a:xfrm>
            <a:custGeom>
              <a:avLst/>
              <a:gdLst/>
              <a:ahLst/>
              <a:cxnLst/>
              <a:rect l="0" t="0" r="0" b="0"/>
              <a:pathLst>
                <a:path w="99" h="431">
                  <a:moveTo>
                    <a:pt x="0" y="431"/>
                  </a:moveTo>
                  <a:lnTo>
                    <a:pt x="99" y="431"/>
                  </a:lnTo>
                  <a:lnTo>
                    <a:pt x="99" y="0"/>
                  </a:lnTo>
                  <a:lnTo>
                    <a:pt x="0" y="0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D5D5D5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19" name="path"/>
            <p:cNvSpPr/>
            <p:nvPr/>
          </p:nvSpPr>
          <p:spPr>
            <a:xfrm>
              <a:off x="188422" y="0"/>
              <a:ext cx="62176" cy="274119"/>
            </a:xfrm>
            <a:custGeom>
              <a:avLst/>
              <a:gdLst/>
              <a:ahLst/>
              <a:cxnLst/>
              <a:rect l="0" t="0" r="0" b="0"/>
              <a:pathLst>
                <a:path w="97" h="431">
                  <a:moveTo>
                    <a:pt x="0" y="431"/>
                  </a:moveTo>
                  <a:lnTo>
                    <a:pt x="97" y="431"/>
                  </a:lnTo>
                  <a:lnTo>
                    <a:pt x="97" y="0"/>
                  </a:lnTo>
                  <a:lnTo>
                    <a:pt x="0" y="0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E0E0E0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20" name="rect"/>
          <p:cNvSpPr/>
          <p:nvPr/>
        </p:nvSpPr>
        <p:spPr>
          <a:xfrm>
            <a:off x="6209803" y="3610033"/>
            <a:ext cx="62175" cy="274119"/>
          </a:xfrm>
          <a:prstGeom prst="rect">
            <a:avLst/>
          </a:prstGeom>
          <a:solidFill>
            <a:srgbClr val="E2E2E2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21" name="rect"/>
          <p:cNvSpPr/>
          <p:nvPr/>
        </p:nvSpPr>
        <p:spPr>
          <a:xfrm>
            <a:off x="6460294" y="3610033"/>
            <a:ext cx="62176" cy="274119"/>
          </a:xfrm>
          <a:prstGeom prst="rect">
            <a:avLst/>
          </a:prstGeom>
          <a:solidFill>
            <a:srgbClr val="CFCFCF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22" name="rect"/>
          <p:cNvSpPr/>
          <p:nvPr/>
        </p:nvSpPr>
        <p:spPr>
          <a:xfrm>
            <a:off x="5771998" y="3610033"/>
            <a:ext cx="62175" cy="274119"/>
          </a:xfrm>
          <a:prstGeom prst="rect">
            <a:avLst/>
          </a:prstGeom>
          <a:solidFill>
            <a:srgbClr val="F5F5F5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23" name="rect"/>
          <p:cNvSpPr/>
          <p:nvPr/>
        </p:nvSpPr>
        <p:spPr>
          <a:xfrm>
            <a:off x="5959312" y="3610033"/>
            <a:ext cx="63077" cy="274119"/>
          </a:xfrm>
          <a:prstGeom prst="rect">
            <a:avLst/>
          </a:prstGeom>
          <a:solidFill>
            <a:srgbClr val="F5F5F5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24" name="rect"/>
          <p:cNvSpPr/>
          <p:nvPr/>
        </p:nvSpPr>
        <p:spPr>
          <a:xfrm>
            <a:off x="6022489" y="3610033"/>
            <a:ext cx="62175" cy="274119"/>
          </a:xfrm>
          <a:prstGeom prst="rect">
            <a:avLst/>
          </a:prstGeom>
          <a:solidFill>
            <a:srgbClr val="F0F0F0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25" name="rect"/>
          <p:cNvSpPr/>
          <p:nvPr/>
        </p:nvSpPr>
        <p:spPr>
          <a:xfrm>
            <a:off x="5646753" y="3610033"/>
            <a:ext cx="62176" cy="274119"/>
          </a:xfrm>
          <a:prstGeom prst="rect">
            <a:avLst/>
          </a:prstGeom>
          <a:solidFill>
            <a:srgbClr val="E0E0E0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26" name="rect"/>
          <p:cNvSpPr/>
          <p:nvPr/>
        </p:nvSpPr>
        <p:spPr>
          <a:xfrm>
            <a:off x="6146626" y="3610033"/>
            <a:ext cx="63077" cy="274119"/>
          </a:xfrm>
          <a:prstGeom prst="rect">
            <a:avLst/>
          </a:prstGeom>
          <a:solidFill>
            <a:srgbClr val="E7E7E7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27" name="rect"/>
          <p:cNvSpPr/>
          <p:nvPr/>
        </p:nvSpPr>
        <p:spPr>
          <a:xfrm>
            <a:off x="6084557" y="3610033"/>
            <a:ext cx="62175" cy="274119"/>
          </a:xfrm>
          <a:prstGeom prst="rect">
            <a:avLst/>
          </a:prstGeom>
          <a:solidFill>
            <a:srgbClr val="ECECEC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28" name="rect"/>
          <p:cNvSpPr/>
          <p:nvPr/>
        </p:nvSpPr>
        <p:spPr>
          <a:xfrm>
            <a:off x="6271871" y="3610033"/>
            <a:ext cx="63077" cy="274119"/>
          </a:xfrm>
          <a:prstGeom prst="rect">
            <a:avLst/>
          </a:prstGeom>
          <a:solidFill>
            <a:srgbClr val="DDDDDD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29" name="rect"/>
          <p:cNvSpPr/>
          <p:nvPr/>
        </p:nvSpPr>
        <p:spPr>
          <a:xfrm>
            <a:off x="6335048" y="3610033"/>
            <a:ext cx="62176" cy="274119"/>
          </a:xfrm>
          <a:prstGeom prst="rect">
            <a:avLst/>
          </a:prstGeom>
          <a:solidFill>
            <a:srgbClr val="D8D8D8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30" name="rect"/>
          <p:cNvSpPr/>
          <p:nvPr/>
        </p:nvSpPr>
        <p:spPr>
          <a:xfrm>
            <a:off x="6397116" y="3610033"/>
            <a:ext cx="63077" cy="274119"/>
          </a:xfrm>
          <a:prstGeom prst="rect">
            <a:avLst/>
          </a:prstGeom>
          <a:solidFill>
            <a:srgbClr val="D3D3D3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31" name="rect"/>
          <p:cNvSpPr/>
          <p:nvPr/>
        </p:nvSpPr>
        <p:spPr>
          <a:xfrm>
            <a:off x="5708822" y="3610033"/>
            <a:ext cx="63077" cy="274119"/>
          </a:xfrm>
          <a:prstGeom prst="rect">
            <a:avLst/>
          </a:prstGeom>
          <a:solidFill>
            <a:srgbClr val="EAEAEA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332" name="table 332"/>
          <p:cNvGraphicFramePr>
            <a:graphicFrameLocks noGrp="1"/>
          </p:cNvGraphicFramePr>
          <p:nvPr/>
        </p:nvGraphicFramePr>
        <p:xfrm>
          <a:off x="5453825" y="3605543"/>
          <a:ext cx="1261110" cy="276225"/>
        </p:xfrm>
        <a:graphic>
          <a:graphicData uri="http://schemas.openxmlformats.org/drawingml/2006/table">
            <a:tbl>
              <a:tblPr/>
              <a:tblGrid>
                <a:gridCol w="1261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62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1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83769" algn="l" rtl="0" eaLnBrk="0">
                        <a:lnSpc>
                          <a:spcPct val="98000"/>
                        </a:lnSpc>
                        <a:tabLst>
                          <a:tab pos="192404" algn="l"/>
                        </a:tabLst>
                      </a:pPr>
                      <a:r>
                        <a:rPr sz="14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	</a:t>
                      </a:r>
                      <a:r>
                        <a:rPr sz="14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知识、技</a:t>
                      </a:r>
                      <a:r>
                        <a:rPr sz="14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能</a:t>
                      </a:r>
                      <a:endParaRPr lang="SimSun" altLang="SimSun" sz="14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64" name="group 64"/>
          <p:cNvGrpSpPr/>
          <p:nvPr/>
        </p:nvGrpSpPr>
        <p:grpSpPr>
          <a:xfrm rot="21600000">
            <a:off x="6585539" y="3610033"/>
            <a:ext cx="125146" cy="274119"/>
            <a:chOff x="0" y="0"/>
            <a:chExt cx="125146" cy="274119"/>
          </a:xfrm>
        </p:grpSpPr>
        <p:sp>
          <p:nvSpPr>
            <p:cNvPr id="333" name="path"/>
            <p:cNvSpPr/>
            <p:nvPr/>
          </p:nvSpPr>
          <p:spPr>
            <a:xfrm>
              <a:off x="0" y="0"/>
              <a:ext cx="62176" cy="274119"/>
            </a:xfrm>
            <a:custGeom>
              <a:avLst/>
              <a:gdLst/>
              <a:ahLst/>
              <a:cxnLst/>
              <a:rect l="0" t="0" r="0" b="0"/>
              <a:pathLst>
                <a:path w="97" h="431">
                  <a:moveTo>
                    <a:pt x="0" y="431"/>
                  </a:moveTo>
                  <a:lnTo>
                    <a:pt x="97" y="431"/>
                  </a:lnTo>
                  <a:lnTo>
                    <a:pt x="97" y="0"/>
                  </a:lnTo>
                  <a:lnTo>
                    <a:pt x="0" y="0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C5C5C5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34" name="path"/>
            <p:cNvSpPr/>
            <p:nvPr/>
          </p:nvSpPr>
          <p:spPr>
            <a:xfrm>
              <a:off x="62069" y="0"/>
              <a:ext cx="63077" cy="274119"/>
            </a:xfrm>
            <a:custGeom>
              <a:avLst/>
              <a:gdLst/>
              <a:ahLst/>
              <a:cxnLst/>
              <a:rect l="0" t="0" r="0" b="0"/>
              <a:pathLst>
                <a:path w="99" h="431">
                  <a:moveTo>
                    <a:pt x="0" y="431"/>
                  </a:moveTo>
                  <a:lnTo>
                    <a:pt x="99" y="431"/>
                  </a:lnTo>
                  <a:lnTo>
                    <a:pt x="99" y="0"/>
                  </a:lnTo>
                  <a:lnTo>
                    <a:pt x="0" y="0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C0C0C0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35" name="path"/>
          <p:cNvSpPr/>
          <p:nvPr/>
        </p:nvSpPr>
        <p:spPr>
          <a:xfrm>
            <a:off x="6522362" y="3610033"/>
            <a:ext cx="63077" cy="274119"/>
          </a:xfrm>
          <a:custGeom>
            <a:avLst/>
            <a:gdLst/>
            <a:ahLst/>
            <a:cxnLst/>
            <a:rect l="0" t="0" r="0" b="0"/>
            <a:pathLst>
              <a:path w="99" h="431">
                <a:moveTo>
                  <a:pt x="0" y="431"/>
                </a:moveTo>
                <a:lnTo>
                  <a:pt x="99" y="431"/>
                </a:lnTo>
                <a:lnTo>
                  <a:pt x="99" y="0"/>
                </a:lnTo>
                <a:lnTo>
                  <a:pt x="0" y="0"/>
                </a:lnTo>
                <a:lnTo>
                  <a:pt x="0" y="431"/>
                </a:lnTo>
                <a:close/>
              </a:path>
            </a:pathLst>
          </a:custGeom>
          <a:solidFill>
            <a:srgbClr val="CACACA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36" name="path"/>
          <p:cNvSpPr/>
          <p:nvPr/>
        </p:nvSpPr>
        <p:spPr>
          <a:xfrm>
            <a:off x="5583577" y="3610033"/>
            <a:ext cx="63077" cy="274119"/>
          </a:xfrm>
          <a:custGeom>
            <a:avLst/>
            <a:gdLst/>
            <a:ahLst/>
            <a:cxnLst/>
            <a:rect l="0" t="0" r="0" b="0"/>
            <a:pathLst>
              <a:path w="99" h="431">
                <a:moveTo>
                  <a:pt x="0" y="431"/>
                </a:moveTo>
                <a:lnTo>
                  <a:pt x="99" y="431"/>
                </a:lnTo>
                <a:lnTo>
                  <a:pt x="99" y="0"/>
                </a:lnTo>
                <a:lnTo>
                  <a:pt x="0" y="0"/>
                </a:lnTo>
                <a:lnTo>
                  <a:pt x="0" y="431"/>
                </a:lnTo>
                <a:close/>
              </a:path>
            </a:pathLst>
          </a:custGeom>
          <a:solidFill>
            <a:srgbClr val="D5D5D5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66" name="group 66"/>
          <p:cNvGrpSpPr/>
          <p:nvPr/>
        </p:nvGrpSpPr>
        <p:grpSpPr>
          <a:xfrm rot="21600000">
            <a:off x="5458330" y="3610033"/>
            <a:ext cx="125147" cy="274119"/>
            <a:chOff x="0" y="0"/>
            <a:chExt cx="125147" cy="274119"/>
          </a:xfrm>
        </p:grpSpPr>
        <p:sp>
          <p:nvSpPr>
            <p:cNvPr id="337" name="path"/>
            <p:cNvSpPr/>
            <p:nvPr/>
          </p:nvSpPr>
          <p:spPr>
            <a:xfrm>
              <a:off x="0" y="0"/>
              <a:ext cx="62176" cy="274119"/>
            </a:xfrm>
            <a:custGeom>
              <a:avLst/>
              <a:gdLst/>
              <a:ahLst/>
              <a:cxnLst/>
              <a:rect l="0" t="0" r="0" b="0"/>
              <a:pathLst>
                <a:path w="97" h="431">
                  <a:moveTo>
                    <a:pt x="0" y="431"/>
                  </a:moveTo>
                  <a:lnTo>
                    <a:pt x="97" y="431"/>
                  </a:lnTo>
                  <a:lnTo>
                    <a:pt x="97" y="0"/>
                  </a:lnTo>
                  <a:lnTo>
                    <a:pt x="0" y="0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C0C0C0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38" name="path"/>
            <p:cNvSpPr/>
            <p:nvPr/>
          </p:nvSpPr>
          <p:spPr>
            <a:xfrm>
              <a:off x="62069" y="0"/>
              <a:ext cx="63077" cy="274119"/>
            </a:xfrm>
            <a:custGeom>
              <a:avLst/>
              <a:gdLst/>
              <a:ahLst/>
              <a:cxnLst/>
              <a:rect l="0" t="0" r="0" b="0"/>
              <a:pathLst>
                <a:path w="99" h="431">
                  <a:moveTo>
                    <a:pt x="0" y="431"/>
                  </a:moveTo>
                  <a:lnTo>
                    <a:pt x="99" y="431"/>
                  </a:lnTo>
                  <a:lnTo>
                    <a:pt x="99" y="0"/>
                  </a:lnTo>
                  <a:lnTo>
                    <a:pt x="0" y="0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CBCBCB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68" name="group 68"/>
          <p:cNvGrpSpPr/>
          <p:nvPr/>
        </p:nvGrpSpPr>
        <p:grpSpPr>
          <a:xfrm rot="21600000">
            <a:off x="5458330" y="4792176"/>
            <a:ext cx="375843" cy="274119"/>
            <a:chOff x="0" y="0"/>
            <a:chExt cx="375843" cy="274119"/>
          </a:xfrm>
        </p:grpSpPr>
        <p:sp>
          <p:nvSpPr>
            <p:cNvPr id="339" name="path"/>
            <p:cNvSpPr/>
            <p:nvPr/>
          </p:nvSpPr>
          <p:spPr>
            <a:xfrm>
              <a:off x="0" y="0"/>
              <a:ext cx="62176" cy="274119"/>
            </a:xfrm>
            <a:custGeom>
              <a:avLst/>
              <a:gdLst/>
              <a:ahLst/>
              <a:cxnLst/>
              <a:rect l="0" t="0" r="0" b="0"/>
              <a:pathLst>
                <a:path w="97" h="431">
                  <a:moveTo>
                    <a:pt x="0" y="431"/>
                  </a:moveTo>
                  <a:lnTo>
                    <a:pt x="97" y="431"/>
                  </a:lnTo>
                  <a:lnTo>
                    <a:pt x="97" y="0"/>
                  </a:lnTo>
                  <a:lnTo>
                    <a:pt x="0" y="0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C0C0C0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40" name="path"/>
            <p:cNvSpPr/>
            <p:nvPr/>
          </p:nvSpPr>
          <p:spPr>
            <a:xfrm>
              <a:off x="62069" y="0"/>
              <a:ext cx="63077" cy="274119"/>
            </a:xfrm>
            <a:custGeom>
              <a:avLst/>
              <a:gdLst/>
              <a:ahLst/>
              <a:cxnLst/>
              <a:rect l="0" t="0" r="0" b="0"/>
              <a:pathLst>
                <a:path w="99" h="431">
                  <a:moveTo>
                    <a:pt x="0" y="431"/>
                  </a:moveTo>
                  <a:lnTo>
                    <a:pt x="99" y="431"/>
                  </a:lnTo>
                  <a:lnTo>
                    <a:pt x="99" y="0"/>
                  </a:lnTo>
                  <a:lnTo>
                    <a:pt x="0" y="0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CBCBCB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41" name="path"/>
            <p:cNvSpPr/>
            <p:nvPr/>
          </p:nvSpPr>
          <p:spPr>
            <a:xfrm>
              <a:off x="125246" y="0"/>
              <a:ext cx="63077" cy="274119"/>
            </a:xfrm>
            <a:custGeom>
              <a:avLst/>
              <a:gdLst/>
              <a:ahLst/>
              <a:cxnLst/>
              <a:rect l="0" t="0" r="0" b="0"/>
              <a:pathLst>
                <a:path w="99" h="431">
                  <a:moveTo>
                    <a:pt x="0" y="431"/>
                  </a:moveTo>
                  <a:lnTo>
                    <a:pt x="99" y="431"/>
                  </a:lnTo>
                  <a:lnTo>
                    <a:pt x="99" y="0"/>
                  </a:lnTo>
                  <a:lnTo>
                    <a:pt x="0" y="0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D5D5D5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42" name="path"/>
            <p:cNvSpPr/>
            <p:nvPr/>
          </p:nvSpPr>
          <p:spPr>
            <a:xfrm>
              <a:off x="188422" y="0"/>
              <a:ext cx="62176" cy="274119"/>
            </a:xfrm>
            <a:custGeom>
              <a:avLst/>
              <a:gdLst/>
              <a:ahLst/>
              <a:cxnLst/>
              <a:rect l="0" t="0" r="0" b="0"/>
              <a:pathLst>
                <a:path w="97" h="431">
                  <a:moveTo>
                    <a:pt x="0" y="431"/>
                  </a:moveTo>
                  <a:lnTo>
                    <a:pt x="97" y="431"/>
                  </a:lnTo>
                  <a:lnTo>
                    <a:pt x="97" y="0"/>
                  </a:lnTo>
                  <a:lnTo>
                    <a:pt x="0" y="0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E0E0E0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43" name="path"/>
            <p:cNvSpPr/>
            <p:nvPr/>
          </p:nvSpPr>
          <p:spPr>
            <a:xfrm>
              <a:off x="250491" y="0"/>
              <a:ext cx="63077" cy="274119"/>
            </a:xfrm>
            <a:custGeom>
              <a:avLst/>
              <a:gdLst/>
              <a:ahLst/>
              <a:cxnLst/>
              <a:rect l="0" t="0" r="0" b="0"/>
              <a:pathLst>
                <a:path w="99" h="431">
                  <a:moveTo>
                    <a:pt x="0" y="431"/>
                  </a:moveTo>
                  <a:lnTo>
                    <a:pt x="99" y="431"/>
                  </a:lnTo>
                  <a:lnTo>
                    <a:pt x="99" y="0"/>
                  </a:lnTo>
                  <a:lnTo>
                    <a:pt x="0" y="0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EAEAEA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44" name="path"/>
            <p:cNvSpPr/>
            <p:nvPr/>
          </p:nvSpPr>
          <p:spPr>
            <a:xfrm>
              <a:off x="313668" y="0"/>
              <a:ext cx="62175" cy="274119"/>
            </a:xfrm>
            <a:custGeom>
              <a:avLst/>
              <a:gdLst/>
              <a:ahLst/>
              <a:cxnLst/>
              <a:rect l="0" t="0" r="0" b="0"/>
              <a:pathLst>
                <a:path w="97" h="431">
                  <a:moveTo>
                    <a:pt x="0" y="431"/>
                  </a:moveTo>
                  <a:lnTo>
                    <a:pt x="97" y="431"/>
                  </a:lnTo>
                  <a:lnTo>
                    <a:pt x="97" y="0"/>
                  </a:lnTo>
                  <a:lnTo>
                    <a:pt x="0" y="0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F5F5F5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70" name="group 70"/>
          <p:cNvGrpSpPr/>
          <p:nvPr/>
        </p:nvGrpSpPr>
        <p:grpSpPr>
          <a:xfrm rot="21600000">
            <a:off x="5959312" y="4792176"/>
            <a:ext cx="751373" cy="274119"/>
            <a:chOff x="0" y="0"/>
            <a:chExt cx="751373" cy="274119"/>
          </a:xfrm>
        </p:grpSpPr>
        <p:sp>
          <p:nvSpPr>
            <p:cNvPr id="345" name="path"/>
            <p:cNvSpPr/>
            <p:nvPr/>
          </p:nvSpPr>
          <p:spPr>
            <a:xfrm>
              <a:off x="0" y="0"/>
              <a:ext cx="63077" cy="274119"/>
            </a:xfrm>
            <a:custGeom>
              <a:avLst/>
              <a:gdLst/>
              <a:ahLst/>
              <a:cxnLst/>
              <a:rect l="0" t="0" r="0" b="0"/>
              <a:pathLst>
                <a:path w="99" h="431">
                  <a:moveTo>
                    <a:pt x="0" y="431"/>
                  </a:moveTo>
                  <a:lnTo>
                    <a:pt x="99" y="431"/>
                  </a:lnTo>
                  <a:lnTo>
                    <a:pt x="99" y="0"/>
                  </a:lnTo>
                  <a:lnTo>
                    <a:pt x="0" y="0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F5F5F5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46" name="path"/>
            <p:cNvSpPr/>
            <p:nvPr/>
          </p:nvSpPr>
          <p:spPr>
            <a:xfrm>
              <a:off x="63176" y="0"/>
              <a:ext cx="62175" cy="274119"/>
            </a:xfrm>
            <a:custGeom>
              <a:avLst/>
              <a:gdLst/>
              <a:ahLst/>
              <a:cxnLst/>
              <a:rect l="0" t="0" r="0" b="0"/>
              <a:pathLst>
                <a:path w="97" h="431">
                  <a:moveTo>
                    <a:pt x="0" y="431"/>
                  </a:moveTo>
                  <a:lnTo>
                    <a:pt x="97" y="431"/>
                  </a:lnTo>
                  <a:lnTo>
                    <a:pt x="97" y="0"/>
                  </a:lnTo>
                  <a:lnTo>
                    <a:pt x="0" y="0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F0F0F0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47" name="path"/>
            <p:cNvSpPr/>
            <p:nvPr/>
          </p:nvSpPr>
          <p:spPr>
            <a:xfrm>
              <a:off x="125245" y="0"/>
              <a:ext cx="62175" cy="274119"/>
            </a:xfrm>
            <a:custGeom>
              <a:avLst/>
              <a:gdLst/>
              <a:ahLst/>
              <a:cxnLst/>
              <a:rect l="0" t="0" r="0" b="0"/>
              <a:pathLst>
                <a:path w="97" h="431">
                  <a:moveTo>
                    <a:pt x="0" y="431"/>
                  </a:moveTo>
                  <a:lnTo>
                    <a:pt x="97" y="431"/>
                  </a:lnTo>
                  <a:lnTo>
                    <a:pt x="97" y="0"/>
                  </a:lnTo>
                  <a:lnTo>
                    <a:pt x="0" y="0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ECECEC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48" name="path"/>
            <p:cNvSpPr/>
            <p:nvPr/>
          </p:nvSpPr>
          <p:spPr>
            <a:xfrm>
              <a:off x="187314" y="0"/>
              <a:ext cx="63077" cy="274119"/>
            </a:xfrm>
            <a:custGeom>
              <a:avLst/>
              <a:gdLst/>
              <a:ahLst/>
              <a:cxnLst/>
              <a:rect l="0" t="0" r="0" b="0"/>
              <a:pathLst>
                <a:path w="99" h="431">
                  <a:moveTo>
                    <a:pt x="0" y="431"/>
                  </a:moveTo>
                  <a:lnTo>
                    <a:pt x="99" y="431"/>
                  </a:lnTo>
                  <a:lnTo>
                    <a:pt x="99" y="0"/>
                  </a:lnTo>
                  <a:lnTo>
                    <a:pt x="0" y="0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E7E7E7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49" name="path"/>
            <p:cNvSpPr/>
            <p:nvPr/>
          </p:nvSpPr>
          <p:spPr>
            <a:xfrm>
              <a:off x="250490" y="0"/>
              <a:ext cx="62175" cy="274119"/>
            </a:xfrm>
            <a:custGeom>
              <a:avLst/>
              <a:gdLst/>
              <a:ahLst/>
              <a:cxnLst/>
              <a:rect l="0" t="0" r="0" b="0"/>
              <a:pathLst>
                <a:path w="97" h="431">
                  <a:moveTo>
                    <a:pt x="0" y="431"/>
                  </a:moveTo>
                  <a:lnTo>
                    <a:pt x="97" y="431"/>
                  </a:lnTo>
                  <a:lnTo>
                    <a:pt x="97" y="0"/>
                  </a:lnTo>
                  <a:lnTo>
                    <a:pt x="0" y="0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E2E2E2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50" name="path"/>
            <p:cNvSpPr/>
            <p:nvPr/>
          </p:nvSpPr>
          <p:spPr>
            <a:xfrm>
              <a:off x="312558" y="0"/>
              <a:ext cx="63077" cy="274119"/>
            </a:xfrm>
            <a:custGeom>
              <a:avLst/>
              <a:gdLst/>
              <a:ahLst/>
              <a:cxnLst/>
              <a:rect l="0" t="0" r="0" b="0"/>
              <a:pathLst>
                <a:path w="99" h="431">
                  <a:moveTo>
                    <a:pt x="0" y="431"/>
                  </a:moveTo>
                  <a:lnTo>
                    <a:pt x="99" y="431"/>
                  </a:lnTo>
                  <a:lnTo>
                    <a:pt x="99" y="0"/>
                  </a:lnTo>
                  <a:lnTo>
                    <a:pt x="0" y="0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DDDDDD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51" name="path"/>
            <p:cNvSpPr/>
            <p:nvPr/>
          </p:nvSpPr>
          <p:spPr>
            <a:xfrm>
              <a:off x="375735" y="0"/>
              <a:ext cx="62176" cy="274119"/>
            </a:xfrm>
            <a:custGeom>
              <a:avLst/>
              <a:gdLst/>
              <a:ahLst/>
              <a:cxnLst/>
              <a:rect l="0" t="0" r="0" b="0"/>
              <a:pathLst>
                <a:path w="97" h="431">
                  <a:moveTo>
                    <a:pt x="0" y="431"/>
                  </a:moveTo>
                  <a:lnTo>
                    <a:pt x="97" y="431"/>
                  </a:lnTo>
                  <a:lnTo>
                    <a:pt x="97" y="0"/>
                  </a:lnTo>
                  <a:lnTo>
                    <a:pt x="0" y="0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D8D8D8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52" name="path"/>
            <p:cNvSpPr/>
            <p:nvPr/>
          </p:nvSpPr>
          <p:spPr>
            <a:xfrm>
              <a:off x="437804" y="0"/>
              <a:ext cx="63077" cy="274119"/>
            </a:xfrm>
            <a:custGeom>
              <a:avLst/>
              <a:gdLst/>
              <a:ahLst/>
              <a:cxnLst/>
              <a:rect l="0" t="0" r="0" b="0"/>
              <a:pathLst>
                <a:path w="99" h="431">
                  <a:moveTo>
                    <a:pt x="0" y="431"/>
                  </a:moveTo>
                  <a:lnTo>
                    <a:pt x="99" y="431"/>
                  </a:lnTo>
                  <a:lnTo>
                    <a:pt x="99" y="0"/>
                  </a:lnTo>
                  <a:lnTo>
                    <a:pt x="0" y="0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D3D3D3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53" name="path"/>
            <p:cNvSpPr/>
            <p:nvPr/>
          </p:nvSpPr>
          <p:spPr>
            <a:xfrm>
              <a:off x="500981" y="0"/>
              <a:ext cx="62176" cy="274119"/>
            </a:xfrm>
            <a:custGeom>
              <a:avLst/>
              <a:gdLst/>
              <a:ahLst/>
              <a:cxnLst/>
              <a:rect l="0" t="0" r="0" b="0"/>
              <a:pathLst>
                <a:path w="97" h="431">
                  <a:moveTo>
                    <a:pt x="0" y="431"/>
                  </a:moveTo>
                  <a:lnTo>
                    <a:pt x="97" y="431"/>
                  </a:lnTo>
                  <a:lnTo>
                    <a:pt x="97" y="0"/>
                  </a:lnTo>
                  <a:lnTo>
                    <a:pt x="0" y="0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CFCFCF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54" name="path"/>
            <p:cNvSpPr/>
            <p:nvPr/>
          </p:nvSpPr>
          <p:spPr>
            <a:xfrm>
              <a:off x="563049" y="0"/>
              <a:ext cx="63077" cy="274119"/>
            </a:xfrm>
            <a:custGeom>
              <a:avLst/>
              <a:gdLst/>
              <a:ahLst/>
              <a:cxnLst/>
              <a:rect l="0" t="0" r="0" b="0"/>
              <a:pathLst>
                <a:path w="99" h="431">
                  <a:moveTo>
                    <a:pt x="0" y="431"/>
                  </a:moveTo>
                  <a:lnTo>
                    <a:pt x="99" y="431"/>
                  </a:lnTo>
                  <a:lnTo>
                    <a:pt x="99" y="0"/>
                  </a:lnTo>
                  <a:lnTo>
                    <a:pt x="0" y="0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CACACA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55" name="path"/>
            <p:cNvSpPr/>
            <p:nvPr/>
          </p:nvSpPr>
          <p:spPr>
            <a:xfrm>
              <a:off x="626226" y="0"/>
              <a:ext cx="62176" cy="274119"/>
            </a:xfrm>
            <a:custGeom>
              <a:avLst/>
              <a:gdLst/>
              <a:ahLst/>
              <a:cxnLst/>
              <a:rect l="0" t="0" r="0" b="0"/>
              <a:pathLst>
                <a:path w="97" h="431">
                  <a:moveTo>
                    <a:pt x="0" y="431"/>
                  </a:moveTo>
                  <a:lnTo>
                    <a:pt x="97" y="431"/>
                  </a:lnTo>
                  <a:lnTo>
                    <a:pt x="97" y="0"/>
                  </a:lnTo>
                  <a:lnTo>
                    <a:pt x="0" y="0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C5C5C5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56" name="path"/>
            <p:cNvSpPr/>
            <p:nvPr/>
          </p:nvSpPr>
          <p:spPr>
            <a:xfrm>
              <a:off x="688295" y="0"/>
              <a:ext cx="63077" cy="274119"/>
            </a:xfrm>
            <a:custGeom>
              <a:avLst/>
              <a:gdLst/>
              <a:ahLst/>
              <a:cxnLst/>
              <a:rect l="0" t="0" r="0" b="0"/>
              <a:pathLst>
                <a:path w="99" h="431">
                  <a:moveTo>
                    <a:pt x="0" y="431"/>
                  </a:moveTo>
                  <a:lnTo>
                    <a:pt x="99" y="431"/>
                  </a:lnTo>
                  <a:lnTo>
                    <a:pt x="99" y="0"/>
                  </a:lnTo>
                  <a:lnTo>
                    <a:pt x="0" y="0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C0C0C0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357" name="table 357"/>
          <p:cNvGraphicFramePr>
            <a:graphicFrameLocks noGrp="1"/>
          </p:cNvGraphicFramePr>
          <p:nvPr/>
        </p:nvGraphicFramePr>
        <p:xfrm>
          <a:off x="5453825" y="4787686"/>
          <a:ext cx="1261110" cy="276225"/>
        </p:xfrm>
        <a:graphic>
          <a:graphicData uri="http://schemas.openxmlformats.org/drawingml/2006/table">
            <a:tbl>
              <a:tblPr/>
              <a:tblGrid>
                <a:gridCol w="1261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62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6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468877" algn="l" rtl="0" eaLnBrk="0">
                        <a:lnSpc>
                          <a:spcPct val="99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4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品</a:t>
                      </a:r>
                      <a:r>
                        <a:rPr sz="14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德</a:t>
                      </a:r>
                      <a:endParaRPr lang="SimSun" altLang="SimSun" sz="14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72" name="group 72"/>
          <p:cNvGrpSpPr/>
          <p:nvPr/>
        </p:nvGrpSpPr>
        <p:grpSpPr>
          <a:xfrm rot="21600000">
            <a:off x="5458330" y="3226813"/>
            <a:ext cx="375843" cy="274119"/>
            <a:chOff x="0" y="0"/>
            <a:chExt cx="375843" cy="274119"/>
          </a:xfrm>
        </p:grpSpPr>
        <p:sp>
          <p:nvSpPr>
            <p:cNvPr id="358" name="path"/>
            <p:cNvSpPr/>
            <p:nvPr/>
          </p:nvSpPr>
          <p:spPr>
            <a:xfrm>
              <a:off x="0" y="0"/>
              <a:ext cx="62176" cy="274119"/>
            </a:xfrm>
            <a:custGeom>
              <a:avLst/>
              <a:gdLst/>
              <a:ahLst/>
              <a:cxnLst/>
              <a:rect l="0" t="0" r="0" b="0"/>
              <a:pathLst>
                <a:path w="97" h="431">
                  <a:moveTo>
                    <a:pt x="0" y="431"/>
                  </a:moveTo>
                  <a:lnTo>
                    <a:pt x="97" y="431"/>
                  </a:lnTo>
                  <a:lnTo>
                    <a:pt x="97" y="0"/>
                  </a:lnTo>
                  <a:lnTo>
                    <a:pt x="0" y="0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C0C0C0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59" name="path"/>
            <p:cNvSpPr/>
            <p:nvPr/>
          </p:nvSpPr>
          <p:spPr>
            <a:xfrm>
              <a:off x="62069" y="0"/>
              <a:ext cx="63077" cy="274119"/>
            </a:xfrm>
            <a:custGeom>
              <a:avLst/>
              <a:gdLst/>
              <a:ahLst/>
              <a:cxnLst/>
              <a:rect l="0" t="0" r="0" b="0"/>
              <a:pathLst>
                <a:path w="99" h="431">
                  <a:moveTo>
                    <a:pt x="0" y="431"/>
                  </a:moveTo>
                  <a:lnTo>
                    <a:pt x="99" y="431"/>
                  </a:lnTo>
                  <a:lnTo>
                    <a:pt x="99" y="0"/>
                  </a:lnTo>
                  <a:lnTo>
                    <a:pt x="0" y="0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CBCBCB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60" name="path"/>
            <p:cNvSpPr/>
            <p:nvPr/>
          </p:nvSpPr>
          <p:spPr>
            <a:xfrm>
              <a:off x="125246" y="0"/>
              <a:ext cx="63077" cy="274119"/>
            </a:xfrm>
            <a:custGeom>
              <a:avLst/>
              <a:gdLst/>
              <a:ahLst/>
              <a:cxnLst/>
              <a:rect l="0" t="0" r="0" b="0"/>
              <a:pathLst>
                <a:path w="99" h="431">
                  <a:moveTo>
                    <a:pt x="0" y="431"/>
                  </a:moveTo>
                  <a:lnTo>
                    <a:pt x="99" y="431"/>
                  </a:lnTo>
                  <a:lnTo>
                    <a:pt x="99" y="0"/>
                  </a:lnTo>
                  <a:lnTo>
                    <a:pt x="0" y="0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D5D5D5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61" name="path"/>
            <p:cNvSpPr/>
            <p:nvPr/>
          </p:nvSpPr>
          <p:spPr>
            <a:xfrm>
              <a:off x="188422" y="0"/>
              <a:ext cx="62176" cy="274119"/>
            </a:xfrm>
            <a:custGeom>
              <a:avLst/>
              <a:gdLst/>
              <a:ahLst/>
              <a:cxnLst/>
              <a:rect l="0" t="0" r="0" b="0"/>
              <a:pathLst>
                <a:path w="97" h="431">
                  <a:moveTo>
                    <a:pt x="0" y="431"/>
                  </a:moveTo>
                  <a:lnTo>
                    <a:pt x="97" y="431"/>
                  </a:lnTo>
                  <a:lnTo>
                    <a:pt x="97" y="0"/>
                  </a:lnTo>
                  <a:lnTo>
                    <a:pt x="0" y="0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E0E0E0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62" name="path"/>
            <p:cNvSpPr/>
            <p:nvPr/>
          </p:nvSpPr>
          <p:spPr>
            <a:xfrm>
              <a:off x="250491" y="0"/>
              <a:ext cx="63077" cy="274119"/>
            </a:xfrm>
            <a:custGeom>
              <a:avLst/>
              <a:gdLst/>
              <a:ahLst/>
              <a:cxnLst/>
              <a:rect l="0" t="0" r="0" b="0"/>
              <a:pathLst>
                <a:path w="99" h="431">
                  <a:moveTo>
                    <a:pt x="0" y="431"/>
                  </a:moveTo>
                  <a:lnTo>
                    <a:pt x="99" y="431"/>
                  </a:lnTo>
                  <a:lnTo>
                    <a:pt x="99" y="0"/>
                  </a:lnTo>
                  <a:lnTo>
                    <a:pt x="0" y="0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EAEAEA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63" name="path"/>
            <p:cNvSpPr/>
            <p:nvPr/>
          </p:nvSpPr>
          <p:spPr>
            <a:xfrm>
              <a:off x="313668" y="0"/>
              <a:ext cx="62175" cy="274119"/>
            </a:xfrm>
            <a:custGeom>
              <a:avLst/>
              <a:gdLst/>
              <a:ahLst/>
              <a:cxnLst/>
              <a:rect l="0" t="0" r="0" b="0"/>
              <a:pathLst>
                <a:path w="97" h="431">
                  <a:moveTo>
                    <a:pt x="0" y="431"/>
                  </a:moveTo>
                  <a:lnTo>
                    <a:pt x="97" y="431"/>
                  </a:lnTo>
                  <a:lnTo>
                    <a:pt x="97" y="0"/>
                  </a:lnTo>
                  <a:lnTo>
                    <a:pt x="0" y="0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F5F5F5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74" name="group 74"/>
          <p:cNvGrpSpPr/>
          <p:nvPr/>
        </p:nvGrpSpPr>
        <p:grpSpPr>
          <a:xfrm rot="21600000">
            <a:off x="5959312" y="3226813"/>
            <a:ext cx="751373" cy="274119"/>
            <a:chOff x="0" y="0"/>
            <a:chExt cx="751373" cy="274119"/>
          </a:xfrm>
        </p:grpSpPr>
        <p:sp>
          <p:nvSpPr>
            <p:cNvPr id="364" name="path"/>
            <p:cNvSpPr/>
            <p:nvPr/>
          </p:nvSpPr>
          <p:spPr>
            <a:xfrm>
              <a:off x="0" y="0"/>
              <a:ext cx="63077" cy="274119"/>
            </a:xfrm>
            <a:custGeom>
              <a:avLst/>
              <a:gdLst/>
              <a:ahLst/>
              <a:cxnLst/>
              <a:rect l="0" t="0" r="0" b="0"/>
              <a:pathLst>
                <a:path w="99" h="431">
                  <a:moveTo>
                    <a:pt x="0" y="431"/>
                  </a:moveTo>
                  <a:lnTo>
                    <a:pt x="99" y="431"/>
                  </a:lnTo>
                  <a:lnTo>
                    <a:pt x="99" y="0"/>
                  </a:lnTo>
                  <a:lnTo>
                    <a:pt x="0" y="0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F5F5F5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65" name="path"/>
            <p:cNvSpPr/>
            <p:nvPr/>
          </p:nvSpPr>
          <p:spPr>
            <a:xfrm>
              <a:off x="63176" y="0"/>
              <a:ext cx="62175" cy="274119"/>
            </a:xfrm>
            <a:custGeom>
              <a:avLst/>
              <a:gdLst/>
              <a:ahLst/>
              <a:cxnLst/>
              <a:rect l="0" t="0" r="0" b="0"/>
              <a:pathLst>
                <a:path w="97" h="431">
                  <a:moveTo>
                    <a:pt x="0" y="431"/>
                  </a:moveTo>
                  <a:lnTo>
                    <a:pt x="97" y="431"/>
                  </a:lnTo>
                  <a:lnTo>
                    <a:pt x="97" y="0"/>
                  </a:lnTo>
                  <a:lnTo>
                    <a:pt x="0" y="0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F0F0F0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66" name="path"/>
            <p:cNvSpPr/>
            <p:nvPr/>
          </p:nvSpPr>
          <p:spPr>
            <a:xfrm>
              <a:off x="125245" y="0"/>
              <a:ext cx="62175" cy="274119"/>
            </a:xfrm>
            <a:custGeom>
              <a:avLst/>
              <a:gdLst/>
              <a:ahLst/>
              <a:cxnLst/>
              <a:rect l="0" t="0" r="0" b="0"/>
              <a:pathLst>
                <a:path w="97" h="431">
                  <a:moveTo>
                    <a:pt x="0" y="431"/>
                  </a:moveTo>
                  <a:lnTo>
                    <a:pt x="97" y="431"/>
                  </a:lnTo>
                  <a:lnTo>
                    <a:pt x="97" y="0"/>
                  </a:lnTo>
                  <a:lnTo>
                    <a:pt x="0" y="0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ECECEC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67" name="path"/>
            <p:cNvSpPr/>
            <p:nvPr/>
          </p:nvSpPr>
          <p:spPr>
            <a:xfrm>
              <a:off x="187314" y="0"/>
              <a:ext cx="63077" cy="274119"/>
            </a:xfrm>
            <a:custGeom>
              <a:avLst/>
              <a:gdLst/>
              <a:ahLst/>
              <a:cxnLst/>
              <a:rect l="0" t="0" r="0" b="0"/>
              <a:pathLst>
                <a:path w="99" h="431">
                  <a:moveTo>
                    <a:pt x="0" y="431"/>
                  </a:moveTo>
                  <a:lnTo>
                    <a:pt x="99" y="431"/>
                  </a:lnTo>
                  <a:lnTo>
                    <a:pt x="99" y="0"/>
                  </a:lnTo>
                  <a:lnTo>
                    <a:pt x="0" y="0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E7E7E7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68" name="path"/>
            <p:cNvSpPr/>
            <p:nvPr/>
          </p:nvSpPr>
          <p:spPr>
            <a:xfrm>
              <a:off x="250490" y="0"/>
              <a:ext cx="62175" cy="274119"/>
            </a:xfrm>
            <a:custGeom>
              <a:avLst/>
              <a:gdLst/>
              <a:ahLst/>
              <a:cxnLst/>
              <a:rect l="0" t="0" r="0" b="0"/>
              <a:pathLst>
                <a:path w="97" h="431">
                  <a:moveTo>
                    <a:pt x="0" y="431"/>
                  </a:moveTo>
                  <a:lnTo>
                    <a:pt x="97" y="431"/>
                  </a:lnTo>
                  <a:lnTo>
                    <a:pt x="97" y="0"/>
                  </a:lnTo>
                  <a:lnTo>
                    <a:pt x="0" y="0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E2E2E2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69" name="path"/>
            <p:cNvSpPr/>
            <p:nvPr/>
          </p:nvSpPr>
          <p:spPr>
            <a:xfrm>
              <a:off x="312558" y="0"/>
              <a:ext cx="63077" cy="274119"/>
            </a:xfrm>
            <a:custGeom>
              <a:avLst/>
              <a:gdLst/>
              <a:ahLst/>
              <a:cxnLst/>
              <a:rect l="0" t="0" r="0" b="0"/>
              <a:pathLst>
                <a:path w="99" h="431">
                  <a:moveTo>
                    <a:pt x="0" y="431"/>
                  </a:moveTo>
                  <a:lnTo>
                    <a:pt x="99" y="431"/>
                  </a:lnTo>
                  <a:lnTo>
                    <a:pt x="99" y="0"/>
                  </a:lnTo>
                  <a:lnTo>
                    <a:pt x="0" y="0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DDDDDD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70" name="path"/>
            <p:cNvSpPr/>
            <p:nvPr/>
          </p:nvSpPr>
          <p:spPr>
            <a:xfrm>
              <a:off x="375735" y="0"/>
              <a:ext cx="62176" cy="274119"/>
            </a:xfrm>
            <a:custGeom>
              <a:avLst/>
              <a:gdLst/>
              <a:ahLst/>
              <a:cxnLst/>
              <a:rect l="0" t="0" r="0" b="0"/>
              <a:pathLst>
                <a:path w="97" h="431">
                  <a:moveTo>
                    <a:pt x="0" y="431"/>
                  </a:moveTo>
                  <a:lnTo>
                    <a:pt x="97" y="431"/>
                  </a:lnTo>
                  <a:lnTo>
                    <a:pt x="97" y="0"/>
                  </a:lnTo>
                  <a:lnTo>
                    <a:pt x="0" y="0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D8D8D8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71" name="path"/>
            <p:cNvSpPr/>
            <p:nvPr/>
          </p:nvSpPr>
          <p:spPr>
            <a:xfrm>
              <a:off x="437804" y="0"/>
              <a:ext cx="63077" cy="274119"/>
            </a:xfrm>
            <a:custGeom>
              <a:avLst/>
              <a:gdLst/>
              <a:ahLst/>
              <a:cxnLst/>
              <a:rect l="0" t="0" r="0" b="0"/>
              <a:pathLst>
                <a:path w="99" h="431">
                  <a:moveTo>
                    <a:pt x="0" y="431"/>
                  </a:moveTo>
                  <a:lnTo>
                    <a:pt x="99" y="431"/>
                  </a:lnTo>
                  <a:lnTo>
                    <a:pt x="99" y="0"/>
                  </a:lnTo>
                  <a:lnTo>
                    <a:pt x="0" y="0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D3D3D3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72" name="path"/>
            <p:cNvSpPr/>
            <p:nvPr/>
          </p:nvSpPr>
          <p:spPr>
            <a:xfrm>
              <a:off x="500981" y="0"/>
              <a:ext cx="62176" cy="274119"/>
            </a:xfrm>
            <a:custGeom>
              <a:avLst/>
              <a:gdLst/>
              <a:ahLst/>
              <a:cxnLst/>
              <a:rect l="0" t="0" r="0" b="0"/>
              <a:pathLst>
                <a:path w="97" h="431">
                  <a:moveTo>
                    <a:pt x="0" y="431"/>
                  </a:moveTo>
                  <a:lnTo>
                    <a:pt x="97" y="431"/>
                  </a:lnTo>
                  <a:lnTo>
                    <a:pt x="97" y="0"/>
                  </a:lnTo>
                  <a:lnTo>
                    <a:pt x="0" y="0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CFCFCF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73" name="path"/>
            <p:cNvSpPr/>
            <p:nvPr/>
          </p:nvSpPr>
          <p:spPr>
            <a:xfrm>
              <a:off x="563049" y="0"/>
              <a:ext cx="63077" cy="274119"/>
            </a:xfrm>
            <a:custGeom>
              <a:avLst/>
              <a:gdLst/>
              <a:ahLst/>
              <a:cxnLst/>
              <a:rect l="0" t="0" r="0" b="0"/>
              <a:pathLst>
                <a:path w="99" h="431">
                  <a:moveTo>
                    <a:pt x="0" y="431"/>
                  </a:moveTo>
                  <a:lnTo>
                    <a:pt x="99" y="431"/>
                  </a:lnTo>
                  <a:lnTo>
                    <a:pt x="99" y="0"/>
                  </a:lnTo>
                  <a:lnTo>
                    <a:pt x="0" y="0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CACACA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74" name="path"/>
            <p:cNvSpPr/>
            <p:nvPr/>
          </p:nvSpPr>
          <p:spPr>
            <a:xfrm>
              <a:off x="626226" y="0"/>
              <a:ext cx="62176" cy="274119"/>
            </a:xfrm>
            <a:custGeom>
              <a:avLst/>
              <a:gdLst/>
              <a:ahLst/>
              <a:cxnLst/>
              <a:rect l="0" t="0" r="0" b="0"/>
              <a:pathLst>
                <a:path w="97" h="431">
                  <a:moveTo>
                    <a:pt x="0" y="431"/>
                  </a:moveTo>
                  <a:lnTo>
                    <a:pt x="97" y="431"/>
                  </a:lnTo>
                  <a:lnTo>
                    <a:pt x="97" y="0"/>
                  </a:lnTo>
                  <a:lnTo>
                    <a:pt x="0" y="0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C5C5C5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75" name="path"/>
            <p:cNvSpPr/>
            <p:nvPr/>
          </p:nvSpPr>
          <p:spPr>
            <a:xfrm>
              <a:off x="688295" y="0"/>
              <a:ext cx="63077" cy="274119"/>
            </a:xfrm>
            <a:custGeom>
              <a:avLst/>
              <a:gdLst/>
              <a:ahLst/>
              <a:cxnLst/>
              <a:rect l="0" t="0" r="0" b="0"/>
              <a:pathLst>
                <a:path w="99" h="431">
                  <a:moveTo>
                    <a:pt x="0" y="431"/>
                  </a:moveTo>
                  <a:lnTo>
                    <a:pt x="99" y="431"/>
                  </a:lnTo>
                  <a:lnTo>
                    <a:pt x="99" y="0"/>
                  </a:lnTo>
                  <a:lnTo>
                    <a:pt x="0" y="0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C0C0C0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376" name="table 376"/>
          <p:cNvGraphicFramePr>
            <a:graphicFrameLocks noGrp="1"/>
          </p:cNvGraphicFramePr>
          <p:nvPr/>
        </p:nvGraphicFramePr>
        <p:xfrm>
          <a:off x="5453825" y="3222323"/>
          <a:ext cx="1261110" cy="276225"/>
        </p:xfrm>
        <a:graphic>
          <a:graphicData uri="http://schemas.openxmlformats.org/drawingml/2006/table">
            <a:tbl>
              <a:tblPr/>
              <a:tblGrid>
                <a:gridCol w="1261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62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5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456804" algn="l" rtl="0" eaLnBrk="0">
                        <a:lnSpc>
                          <a:spcPct val="98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4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行为</a:t>
                      </a:r>
                      <a:endParaRPr lang="SimSun" altLang="SimSun" sz="14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76" name="group 76"/>
          <p:cNvGrpSpPr/>
          <p:nvPr/>
        </p:nvGrpSpPr>
        <p:grpSpPr>
          <a:xfrm rot="21600000">
            <a:off x="5458330" y="4426969"/>
            <a:ext cx="375843" cy="274119"/>
            <a:chOff x="0" y="0"/>
            <a:chExt cx="375843" cy="274119"/>
          </a:xfrm>
        </p:grpSpPr>
        <p:sp>
          <p:nvSpPr>
            <p:cNvPr id="377" name="path"/>
            <p:cNvSpPr/>
            <p:nvPr/>
          </p:nvSpPr>
          <p:spPr>
            <a:xfrm>
              <a:off x="0" y="0"/>
              <a:ext cx="62176" cy="274119"/>
            </a:xfrm>
            <a:custGeom>
              <a:avLst/>
              <a:gdLst/>
              <a:ahLst/>
              <a:cxnLst/>
              <a:rect l="0" t="0" r="0" b="0"/>
              <a:pathLst>
                <a:path w="97" h="431">
                  <a:moveTo>
                    <a:pt x="0" y="431"/>
                  </a:moveTo>
                  <a:lnTo>
                    <a:pt x="97" y="431"/>
                  </a:lnTo>
                  <a:lnTo>
                    <a:pt x="97" y="0"/>
                  </a:lnTo>
                  <a:lnTo>
                    <a:pt x="0" y="0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C0C0C0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78" name="path"/>
            <p:cNvSpPr/>
            <p:nvPr/>
          </p:nvSpPr>
          <p:spPr>
            <a:xfrm>
              <a:off x="62069" y="0"/>
              <a:ext cx="63077" cy="274119"/>
            </a:xfrm>
            <a:custGeom>
              <a:avLst/>
              <a:gdLst/>
              <a:ahLst/>
              <a:cxnLst/>
              <a:rect l="0" t="0" r="0" b="0"/>
              <a:pathLst>
                <a:path w="99" h="431">
                  <a:moveTo>
                    <a:pt x="0" y="431"/>
                  </a:moveTo>
                  <a:lnTo>
                    <a:pt x="99" y="431"/>
                  </a:lnTo>
                  <a:lnTo>
                    <a:pt x="99" y="0"/>
                  </a:lnTo>
                  <a:lnTo>
                    <a:pt x="0" y="0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CBCBCB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79" name="path"/>
            <p:cNvSpPr/>
            <p:nvPr/>
          </p:nvSpPr>
          <p:spPr>
            <a:xfrm>
              <a:off x="125246" y="0"/>
              <a:ext cx="63077" cy="274119"/>
            </a:xfrm>
            <a:custGeom>
              <a:avLst/>
              <a:gdLst/>
              <a:ahLst/>
              <a:cxnLst/>
              <a:rect l="0" t="0" r="0" b="0"/>
              <a:pathLst>
                <a:path w="99" h="431">
                  <a:moveTo>
                    <a:pt x="0" y="431"/>
                  </a:moveTo>
                  <a:lnTo>
                    <a:pt x="99" y="431"/>
                  </a:lnTo>
                  <a:lnTo>
                    <a:pt x="99" y="0"/>
                  </a:lnTo>
                  <a:lnTo>
                    <a:pt x="0" y="0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D5D5D5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80" name="path"/>
            <p:cNvSpPr/>
            <p:nvPr/>
          </p:nvSpPr>
          <p:spPr>
            <a:xfrm>
              <a:off x="188422" y="0"/>
              <a:ext cx="62176" cy="274119"/>
            </a:xfrm>
            <a:custGeom>
              <a:avLst/>
              <a:gdLst/>
              <a:ahLst/>
              <a:cxnLst/>
              <a:rect l="0" t="0" r="0" b="0"/>
              <a:pathLst>
                <a:path w="97" h="431">
                  <a:moveTo>
                    <a:pt x="0" y="431"/>
                  </a:moveTo>
                  <a:lnTo>
                    <a:pt x="97" y="431"/>
                  </a:lnTo>
                  <a:lnTo>
                    <a:pt x="97" y="0"/>
                  </a:lnTo>
                  <a:lnTo>
                    <a:pt x="0" y="0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E0E0E0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81" name="path"/>
            <p:cNvSpPr/>
            <p:nvPr/>
          </p:nvSpPr>
          <p:spPr>
            <a:xfrm>
              <a:off x="250491" y="0"/>
              <a:ext cx="63077" cy="274119"/>
            </a:xfrm>
            <a:custGeom>
              <a:avLst/>
              <a:gdLst/>
              <a:ahLst/>
              <a:cxnLst/>
              <a:rect l="0" t="0" r="0" b="0"/>
              <a:pathLst>
                <a:path w="99" h="431">
                  <a:moveTo>
                    <a:pt x="0" y="431"/>
                  </a:moveTo>
                  <a:lnTo>
                    <a:pt x="99" y="431"/>
                  </a:lnTo>
                  <a:lnTo>
                    <a:pt x="99" y="0"/>
                  </a:lnTo>
                  <a:lnTo>
                    <a:pt x="0" y="0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EAEAEA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82" name="path"/>
            <p:cNvSpPr/>
            <p:nvPr/>
          </p:nvSpPr>
          <p:spPr>
            <a:xfrm>
              <a:off x="313668" y="0"/>
              <a:ext cx="62175" cy="274119"/>
            </a:xfrm>
            <a:custGeom>
              <a:avLst/>
              <a:gdLst/>
              <a:ahLst/>
              <a:cxnLst/>
              <a:rect l="0" t="0" r="0" b="0"/>
              <a:pathLst>
                <a:path w="97" h="431">
                  <a:moveTo>
                    <a:pt x="0" y="431"/>
                  </a:moveTo>
                  <a:lnTo>
                    <a:pt x="97" y="431"/>
                  </a:lnTo>
                  <a:lnTo>
                    <a:pt x="97" y="0"/>
                  </a:lnTo>
                  <a:lnTo>
                    <a:pt x="0" y="0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F5F5F5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78" name="group 78"/>
          <p:cNvGrpSpPr/>
          <p:nvPr/>
        </p:nvGrpSpPr>
        <p:grpSpPr>
          <a:xfrm rot="21600000">
            <a:off x="5959312" y="4426969"/>
            <a:ext cx="751373" cy="274119"/>
            <a:chOff x="0" y="0"/>
            <a:chExt cx="751373" cy="274119"/>
          </a:xfrm>
        </p:grpSpPr>
        <p:sp>
          <p:nvSpPr>
            <p:cNvPr id="383" name="path"/>
            <p:cNvSpPr/>
            <p:nvPr/>
          </p:nvSpPr>
          <p:spPr>
            <a:xfrm>
              <a:off x="0" y="0"/>
              <a:ext cx="63077" cy="274119"/>
            </a:xfrm>
            <a:custGeom>
              <a:avLst/>
              <a:gdLst/>
              <a:ahLst/>
              <a:cxnLst/>
              <a:rect l="0" t="0" r="0" b="0"/>
              <a:pathLst>
                <a:path w="99" h="431">
                  <a:moveTo>
                    <a:pt x="0" y="431"/>
                  </a:moveTo>
                  <a:lnTo>
                    <a:pt x="99" y="431"/>
                  </a:lnTo>
                  <a:lnTo>
                    <a:pt x="99" y="0"/>
                  </a:lnTo>
                  <a:lnTo>
                    <a:pt x="0" y="0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F5F5F5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84" name="path"/>
            <p:cNvSpPr/>
            <p:nvPr/>
          </p:nvSpPr>
          <p:spPr>
            <a:xfrm>
              <a:off x="63176" y="0"/>
              <a:ext cx="62175" cy="274119"/>
            </a:xfrm>
            <a:custGeom>
              <a:avLst/>
              <a:gdLst/>
              <a:ahLst/>
              <a:cxnLst/>
              <a:rect l="0" t="0" r="0" b="0"/>
              <a:pathLst>
                <a:path w="97" h="431">
                  <a:moveTo>
                    <a:pt x="0" y="431"/>
                  </a:moveTo>
                  <a:lnTo>
                    <a:pt x="97" y="431"/>
                  </a:lnTo>
                  <a:lnTo>
                    <a:pt x="97" y="0"/>
                  </a:lnTo>
                  <a:lnTo>
                    <a:pt x="0" y="0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F0F0F0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85" name="path"/>
            <p:cNvSpPr/>
            <p:nvPr/>
          </p:nvSpPr>
          <p:spPr>
            <a:xfrm>
              <a:off x="125245" y="0"/>
              <a:ext cx="62175" cy="274119"/>
            </a:xfrm>
            <a:custGeom>
              <a:avLst/>
              <a:gdLst/>
              <a:ahLst/>
              <a:cxnLst/>
              <a:rect l="0" t="0" r="0" b="0"/>
              <a:pathLst>
                <a:path w="97" h="431">
                  <a:moveTo>
                    <a:pt x="0" y="431"/>
                  </a:moveTo>
                  <a:lnTo>
                    <a:pt x="97" y="431"/>
                  </a:lnTo>
                  <a:lnTo>
                    <a:pt x="97" y="0"/>
                  </a:lnTo>
                  <a:lnTo>
                    <a:pt x="0" y="0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ECECEC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86" name="path"/>
            <p:cNvSpPr/>
            <p:nvPr/>
          </p:nvSpPr>
          <p:spPr>
            <a:xfrm>
              <a:off x="187314" y="0"/>
              <a:ext cx="63077" cy="274119"/>
            </a:xfrm>
            <a:custGeom>
              <a:avLst/>
              <a:gdLst/>
              <a:ahLst/>
              <a:cxnLst/>
              <a:rect l="0" t="0" r="0" b="0"/>
              <a:pathLst>
                <a:path w="99" h="431">
                  <a:moveTo>
                    <a:pt x="0" y="431"/>
                  </a:moveTo>
                  <a:lnTo>
                    <a:pt x="99" y="431"/>
                  </a:lnTo>
                  <a:lnTo>
                    <a:pt x="99" y="0"/>
                  </a:lnTo>
                  <a:lnTo>
                    <a:pt x="0" y="0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E7E7E7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87" name="path"/>
            <p:cNvSpPr/>
            <p:nvPr/>
          </p:nvSpPr>
          <p:spPr>
            <a:xfrm>
              <a:off x="250490" y="0"/>
              <a:ext cx="62175" cy="274119"/>
            </a:xfrm>
            <a:custGeom>
              <a:avLst/>
              <a:gdLst/>
              <a:ahLst/>
              <a:cxnLst/>
              <a:rect l="0" t="0" r="0" b="0"/>
              <a:pathLst>
                <a:path w="97" h="431">
                  <a:moveTo>
                    <a:pt x="0" y="431"/>
                  </a:moveTo>
                  <a:lnTo>
                    <a:pt x="97" y="431"/>
                  </a:lnTo>
                  <a:lnTo>
                    <a:pt x="97" y="0"/>
                  </a:lnTo>
                  <a:lnTo>
                    <a:pt x="0" y="0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E2E2E2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88" name="path"/>
            <p:cNvSpPr/>
            <p:nvPr/>
          </p:nvSpPr>
          <p:spPr>
            <a:xfrm>
              <a:off x="312558" y="0"/>
              <a:ext cx="63077" cy="274119"/>
            </a:xfrm>
            <a:custGeom>
              <a:avLst/>
              <a:gdLst/>
              <a:ahLst/>
              <a:cxnLst/>
              <a:rect l="0" t="0" r="0" b="0"/>
              <a:pathLst>
                <a:path w="99" h="431">
                  <a:moveTo>
                    <a:pt x="0" y="431"/>
                  </a:moveTo>
                  <a:lnTo>
                    <a:pt x="99" y="431"/>
                  </a:lnTo>
                  <a:lnTo>
                    <a:pt x="99" y="0"/>
                  </a:lnTo>
                  <a:lnTo>
                    <a:pt x="0" y="0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DDDDDD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89" name="path"/>
            <p:cNvSpPr/>
            <p:nvPr/>
          </p:nvSpPr>
          <p:spPr>
            <a:xfrm>
              <a:off x="375735" y="0"/>
              <a:ext cx="62176" cy="274119"/>
            </a:xfrm>
            <a:custGeom>
              <a:avLst/>
              <a:gdLst/>
              <a:ahLst/>
              <a:cxnLst/>
              <a:rect l="0" t="0" r="0" b="0"/>
              <a:pathLst>
                <a:path w="97" h="431">
                  <a:moveTo>
                    <a:pt x="0" y="431"/>
                  </a:moveTo>
                  <a:lnTo>
                    <a:pt x="97" y="431"/>
                  </a:lnTo>
                  <a:lnTo>
                    <a:pt x="97" y="0"/>
                  </a:lnTo>
                  <a:lnTo>
                    <a:pt x="0" y="0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D8D8D8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90" name="path"/>
            <p:cNvSpPr/>
            <p:nvPr/>
          </p:nvSpPr>
          <p:spPr>
            <a:xfrm>
              <a:off x="437804" y="0"/>
              <a:ext cx="63077" cy="274119"/>
            </a:xfrm>
            <a:custGeom>
              <a:avLst/>
              <a:gdLst/>
              <a:ahLst/>
              <a:cxnLst/>
              <a:rect l="0" t="0" r="0" b="0"/>
              <a:pathLst>
                <a:path w="99" h="431">
                  <a:moveTo>
                    <a:pt x="0" y="431"/>
                  </a:moveTo>
                  <a:lnTo>
                    <a:pt x="99" y="431"/>
                  </a:lnTo>
                  <a:lnTo>
                    <a:pt x="99" y="0"/>
                  </a:lnTo>
                  <a:lnTo>
                    <a:pt x="0" y="0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D3D3D3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91" name="path"/>
            <p:cNvSpPr/>
            <p:nvPr/>
          </p:nvSpPr>
          <p:spPr>
            <a:xfrm>
              <a:off x="500981" y="0"/>
              <a:ext cx="62176" cy="274119"/>
            </a:xfrm>
            <a:custGeom>
              <a:avLst/>
              <a:gdLst/>
              <a:ahLst/>
              <a:cxnLst/>
              <a:rect l="0" t="0" r="0" b="0"/>
              <a:pathLst>
                <a:path w="97" h="431">
                  <a:moveTo>
                    <a:pt x="0" y="431"/>
                  </a:moveTo>
                  <a:lnTo>
                    <a:pt x="97" y="431"/>
                  </a:lnTo>
                  <a:lnTo>
                    <a:pt x="97" y="0"/>
                  </a:lnTo>
                  <a:lnTo>
                    <a:pt x="0" y="0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CFCFCF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92" name="path"/>
            <p:cNvSpPr/>
            <p:nvPr/>
          </p:nvSpPr>
          <p:spPr>
            <a:xfrm>
              <a:off x="563049" y="0"/>
              <a:ext cx="63077" cy="274119"/>
            </a:xfrm>
            <a:custGeom>
              <a:avLst/>
              <a:gdLst/>
              <a:ahLst/>
              <a:cxnLst/>
              <a:rect l="0" t="0" r="0" b="0"/>
              <a:pathLst>
                <a:path w="99" h="431">
                  <a:moveTo>
                    <a:pt x="0" y="431"/>
                  </a:moveTo>
                  <a:lnTo>
                    <a:pt x="99" y="431"/>
                  </a:lnTo>
                  <a:lnTo>
                    <a:pt x="99" y="0"/>
                  </a:lnTo>
                  <a:lnTo>
                    <a:pt x="0" y="0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CACACA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93" name="path"/>
            <p:cNvSpPr/>
            <p:nvPr/>
          </p:nvSpPr>
          <p:spPr>
            <a:xfrm>
              <a:off x="626226" y="0"/>
              <a:ext cx="62176" cy="274119"/>
            </a:xfrm>
            <a:custGeom>
              <a:avLst/>
              <a:gdLst/>
              <a:ahLst/>
              <a:cxnLst/>
              <a:rect l="0" t="0" r="0" b="0"/>
              <a:pathLst>
                <a:path w="97" h="431">
                  <a:moveTo>
                    <a:pt x="0" y="431"/>
                  </a:moveTo>
                  <a:lnTo>
                    <a:pt x="97" y="431"/>
                  </a:lnTo>
                  <a:lnTo>
                    <a:pt x="97" y="0"/>
                  </a:lnTo>
                  <a:lnTo>
                    <a:pt x="0" y="0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C5C5C5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94" name="path"/>
            <p:cNvSpPr/>
            <p:nvPr/>
          </p:nvSpPr>
          <p:spPr>
            <a:xfrm>
              <a:off x="688295" y="0"/>
              <a:ext cx="63077" cy="274119"/>
            </a:xfrm>
            <a:custGeom>
              <a:avLst/>
              <a:gdLst/>
              <a:ahLst/>
              <a:cxnLst/>
              <a:rect l="0" t="0" r="0" b="0"/>
              <a:pathLst>
                <a:path w="99" h="431">
                  <a:moveTo>
                    <a:pt x="0" y="431"/>
                  </a:moveTo>
                  <a:lnTo>
                    <a:pt x="99" y="431"/>
                  </a:lnTo>
                  <a:lnTo>
                    <a:pt x="99" y="0"/>
                  </a:lnTo>
                  <a:lnTo>
                    <a:pt x="0" y="0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C0C0C0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395" name="table 395"/>
          <p:cNvGraphicFramePr>
            <a:graphicFrameLocks noGrp="1"/>
          </p:cNvGraphicFramePr>
          <p:nvPr/>
        </p:nvGraphicFramePr>
        <p:xfrm>
          <a:off x="5453825" y="4422478"/>
          <a:ext cx="1261110" cy="276225"/>
        </p:xfrm>
        <a:graphic>
          <a:graphicData uri="http://schemas.openxmlformats.org/drawingml/2006/table">
            <a:tbl>
              <a:tblPr/>
              <a:tblGrid>
                <a:gridCol w="1261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62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5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456072" algn="l" rtl="0" eaLnBrk="0">
                        <a:lnSpc>
                          <a:spcPct val="97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4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素</a:t>
                      </a:r>
                      <a:r>
                        <a:rPr sz="14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质</a:t>
                      </a:r>
                      <a:endParaRPr lang="SimSun" altLang="SimSun" sz="14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80" name="group 80"/>
          <p:cNvGrpSpPr/>
          <p:nvPr/>
        </p:nvGrpSpPr>
        <p:grpSpPr>
          <a:xfrm rot="21600000">
            <a:off x="5959312" y="4061776"/>
            <a:ext cx="751373" cy="273218"/>
            <a:chOff x="0" y="0"/>
            <a:chExt cx="751373" cy="273218"/>
          </a:xfrm>
        </p:grpSpPr>
        <p:sp>
          <p:nvSpPr>
            <p:cNvPr id="396" name="path"/>
            <p:cNvSpPr/>
            <p:nvPr/>
          </p:nvSpPr>
          <p:spPr>
            <a:xfrm>
              <a:off x="0" y="0"/>
              <a:ext cx="63077" cy="273218"/>
            </a:xfrm>
            <a:custGeom>
              <a:avLst/>
              <a:gdLst/>
              <a:ahLst/>
              <a:cxnLst/>
              <a:rect l="0" t="0" r="0" b="0"/>
              <a:pathLst>
                <a:path w="99" h="430">
                  <a:moveTo>
                    <a:pt x="0" y="430"/>
                  </a:moveTo>
                  <a:lnTo>
                    <a:pt x="99" y="430"/>
                  </a:lnTo>
                  <a:lnTo>
                    <a:pt x="99" y="0"/>
                  </a:lnTo>
                  <a:lnTo>
                    <a:pt x="0" y="0"/>
                  </a:lnTo>
                  <a:lnTo>
                    <a:pt x="0" y="430"/>
                  </a:lnTo>
                  <a:close/>
                </a:path>
              </a:pathLst>
            </a:custGeom>
            <a:solidFill>
              <a:srgbClr val="F5F5F5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97" name="path"/>
            <p:cNvSpPr/>
            <p:nvPr/>
          </p:nvSpPr>
          <p:spPr>
            <a:xfrm>
              <a:off x="63176" y="0"/>
              <a:ext cx="62175" cy="273218"/>
            </a:xfrm>
            <a:custGeom>
              <a:avLst/>
              <a:gdLst/>
              <a:ahLst/>
              <a:cxnLst/>
              <a:rect l="0" t="0" r="0" b="0"/>
              <a:pathLst>
                <a:path w="97" h="430">
                  <a:moveTo>
                    <a:pt x="0" y="430"/>
                  </a:moveTo>
                  <a:lnTo>
                    <a:pt x="97" y="430"/>
                  </a:lnTo>
                  <a:lnTo>
                    <a:pt x="97" y="0"/>
                  </a:lnTo>
                  <a:lnTo>
                    <a:pt x="0" y="0"/>
                  </a:lnTo>
                  <a:lnTo>
                    <a:pt x="0" y="430"/>
                  </a:lnTo>
                  <a:close/>
                </a:path>
              </a:pathLst>
            </a:custGeom>
            <a:solidFill>
              <a:srgbClr val="F0F0F0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98" name="path"/>
            <p:cNvSpPr/>
            <p:nvPr/>
          </p:nvSpPr>
          <p:spPr>
            <a:xfrm>
              <a:off x="125245" y="0"/>
              <a:ext cx="62175" cy="273218"/>
            </a:xfrm>
            <a:custGeom>
              <a:avLst/>
              <a:gdLst/>
              <a:ahLst/>
              <a:cxnLst/>
              <a:rect l="0" t="0" r="0" b="0"/>
              <a:pathLst>
                <a:path w="97" h="430">
                  <a:moveTo>
                    <a:pt x="0" y="430"/>
                  </a:moveTo>
                  <a:lnTo>
                    <a:pt x="97" y="430"/>
                  </a:lnTo>
                  <a:lnTo>
                    <a:pt x="97" y="0"/>
                  </a:lnTo>
                  <a:lnTo>
                    <a:pt x="0" y="0"/>
                  </a:lnTo>
                  <a:lnTo>
                    <a:pt x="0" y="430"/>
                  </a:lnTo>
                  <a:close/>
                </a:path>
              </a:pathLst>
            </a:custGeom>
            <a:solidFill>
              <a:srgbClr val="ECECEC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99" name="path"/>
            <p:cNvSpPr/>
            <p:nvPr/>
          </p:nvSpPr>
          <p:spPr>
            <a:xfrm>
              <a:off x="187314" y="0"/>
              <a:ext cx="63077" cy="273218"/>
            </a:xfrm>
            <a:custGeom>
              <a:avLst/>
              <a:gdLst/>
              <a:ahLst/>
              <a:cxnLst/>
              <a:rect l="0" t="0" r="0" b="0"/>
              <a:pathLst>
                <a:path w="99" h="430">
                  <a:moveTo>
                    <a:pt x="0" y="430"/>
                  </a:moveTo>
                  <a:lnTo>
                    <a:pt x="99" y="430"/>
                  </a:lnTo>
                  <a:lnTo>
                    <a:pt x="99" y="0"/>
                  </a:lnTo>
                  <a:lnTo>
                    <a:pt x="0" y="0"/>
                  </a:lnTo>
                  <a:lnTo>
                    <a:pt x="0" y="430"/>
                  </a:lnTo>
                  <a:close/>
                </a:path>
              </a:pathLst>
            </a:custGeom>
            <a:solidFill>
              <a:srgbClr val="E7E7E7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00" name="path"/>
            <p:cNvSpPr/>
            <p:nvPr/>
          </p:nvSpPr>
          <p:spPr>
            <a:xfrm>
              <a:off x="250490" y="0"/>
              <a:ext cx="62175" cy="273218"/>
            </a:xfrm>
            <a:custGeom>
              <a:avLst/>
              <a:gdLst/>
              <a:ahLst/>
              <a:cxnLst/>
              <a:rect l="0" t="0" r="0" b="0"/>
              <a:pathLst>
                <a:path w="97" h="430">
                  <a:moveTo>
                    <a:pt x="0" y="430"/>
                  </a:moveTo>
                  <a:lnTo>
                    <a:pt x="97" y="430"/>
                  </a:lnTo>
                  <a:lnTo>
                    <a:pt x="97" y="0"/>
                  </a:lnTo>
                  <a:lnTo>
                    <a:pt x="0" y="0"/>
                  </a:lnTo>
                  <a:lnTo>
                    <a:pt x="0" y="430"/>
                  </a:lnTo>
                  <a:close/>
                </a:path>
              </a:pathLst>
            </a:custGeom>
            <a:solidFill>
              <a:srgbClr val="E2E2E2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01" name="path"/>
            <p:cNvSpPr/>
            <p:nvPr/>
          </p:nvSpPr>
          <p:spPr>
            <a:xfrm>
              <a:off x="312558" y="0"/>
              <a:ext cx="63077" cy="273218"/>
            </a:xfrm>
            <a:custGeom>
              <a:avLst/>
              <a:gdLst/>
              <a:ahLst/>
              <a:cxnLst/>
              <a:rect l="0" t="0" r="0" b="0"/>
              <a:pathLst>
                <a:path w="99" h="430">
                  <a:moveTo>
                    <a:pt x="0" y="430"/>
                  </a:moveTo>
                  <a:lnTo>
                    <a:pt x="99" y="430"/>
                  </a:lnTo>
                  <a:lnTo>
                    <a:pt x="99" y="0"/>
                  </a:lnTo>
                  <a:lnTo>
                    <a:pt x="0" y="0"/>
                  </a:lnTo>
                  <a:lnTo>
                    <a:pt x="0" y="430"/>
                  </a:lnTo>
                  <a:close/>
                </a:path>
              </a:pathLst>
            </a:custGeom>
            <a:solidFill>
              <a:srgbClr val="DDDDDD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02" name="path"/>
            <p:cNvSpPr/>
            <p:nvPr/>
          </p:nvSpPr>
          <p:spPr>
            <a:xfrm>
              <a:off x="375735" y="0"/>
              <a:ext cx="62176" cy="273218"/>
            </a:xfrm>
            <a:custGeom>
              <a:avLst/>
              <a:gdLst/>
              <a:ahLst/>
              <a:cxnLst/>
              <a:rect l="0" t="0" r="0" b="0"/>
              <a:pathLst>
                <a:path w="97" h="430">
                  <a:moveTo>
                    <a:pt x="0" y="430"/>
                  </a:moveTo>
                  <a:lnTo>
                    <a:pt x="97" y="430"/>
                  </a:lnTo>
                  <a:lnTo>
                    <a:pt x="97" y="0"/>
                  </a:lnTo>
                  <a:lnTo>
                    <a:pt x="0" y="0"/>
                  </a:lnTo>
                  <a:lnTo>
                    <a:pt x="0" y="430"/>
                  </a:lnTo>
                  <a:close/>
                </a:path>
              </a:pathLst>
            </a:custGeom>
            <a:solidFill>
              <a:srgbClr val="D8D8D8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03" name="path"/>
            <p:cNvSpPr/>
            <p:nvPr/>
          </p:nvSpPr>
          <p:spPr>
            <a:xfrm>
              <a:off x="437804" y="0"/>
              <a:ext cx="63077" cy="273218"/>
            </a:xfrm>
            <a:custGeom>
              <a:avLst/>
              <a:gdLst/>
              <a:ahLst/>
              <a:cxnLst/>
              <a:rect l="0" t="0" r="0" b="0"/>
              <a:pathLst>
                <a:path w="99" h="430">
                  <a:moveTo>
                    <a:pt x="0" y="430"/>
                  </a:moveTo>
                  <a:lnTo>
                    <a:pt x="99" y="430"/>
                  </a:lnTo>
                  <a:lnTo>
                    <a:pt x="99" y="0"/>
                  </a:lnTo>
                  <a:lnTo>
                    <a:pt x="0" y="0"/>
                  </a:lnTo>
                  <a:lnTo>
                    <a:pt x="0" y="430"/>
                  </a:lnTo>
                  <a:close/>
                </a:path>
              </a:pathLst>
            </a:custGeom>
            <a:solidFill>
              <a:srgbClr val="D3D3D3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04" name="path"/>
            <p:cNvSpPr/>
            <p:nvPr/>
          </p:nvSpPr>
          <p:spPr>
            <a:xfrm>
              <a:off x="500981" y="0"/>
              <a:ext cx="62176" cy="273218"/>
            </a:xfrm>
            <a:custGeom>
              <a:avLst/>
              <a:gdLst/>
              <a:ahLst/>
              <a:cxnLst/>
              <a:rect l="0" t="0" r="0" b="0"/>
              <a:pathLst>
                <a:path w="97" h="430">
                  <a:moveTo>
                    <a:pt x="0" y="430"/>
                  </a:moveTo>
                  <a:lnTo>
                    <a:pt x="97" y="430"/>
                  </a:lnTo>
                  <a:lnTo>
                    <a:pt x="97" y="0"/>
                  </a:lnTo>
                  <a:lnTo>
                    <a:pt x="0" y="0"/>
                  </a:lnTo>
                  <a:lnTo>
                    <a:pt x="0" y="430"/>
                  </a:lnTo>
                  <a:close/>
                </a:path>
              </a:pathLst>
            </a:custGeom>
            <a:solidFill>
              <a:srgbClr val="CFCFCF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05" name="path"/>
            <p:cNvSpPr/>
            <p:nvPr/>
          </p:nvSpPr>
          <p:spPr>
            <a:xfrm>
              <a:off x="563049" y="0"/>
              <a:ext cx="63077" cy="273218"/>
            </a:xfrm>
            <a:custGeom>
              <a:avLst/>
              <a:gdLst/>
              <a:ahLst/>
              <a:cxnLst/>
              <a:rect l="0" t="0" r="0" b="0"/>
              <a:pathLst>
                <a:path w="99" h="430">
                  <a:moveTo>
                    <a:pt x="0" y="430"/>
                  </a:moveTo>
                  <a:lnTo>
                    <a:pt x="99" y="430"/>
                  </a:lnTo>
                  <a:lnTo>
                    <a:pt x="99" y="0"/>
                  </a:lnTo>
                  <a:lnTo>
                    <a:pt x="0" y="0"/>
                  </a:lnTo>
                  <a:lnTo>
                    <a:pt x="0" y="430"/>
                  </a:lnTo>
                  <a:close/>
                </a:path>
              </a:pathLst>
            </a:custGeom>
            <a:solidFill>
              <a:srgbClr val="CACACA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06" name="path"/>
            <p:cNvSpPr/>
            <p:nvPr/>
          </p:nvSpPr>
          <p:spPr>
            <a:xfrm>
              <a:off x="626226" y="0"/>
              <a:ext cx="62176" cy="273218"/>
            </a:xfrm>
            <a:custGeom>
              <a:avLst/>
              <a:gdLst/>
              <a:ahLst/>
              <a:cxnLst/>
              <a:rect l="0" t="0" r="0" b="0"/>
              <a:pathLst>
                <a:path w="97" h="430">
                  <a:moveTo>
                    <a:pt x="0" y="430"/>
                  </a:moveTo>
                  <a:lnTo>
                    <a:pt x="97" y="430"/>
                  </a:lnTo>
                  <a:lnTo>
                    <a:pt x="97" y="0"/>
                  </a:lnTo>
                  <a:lnTo>
                    <a:pt x="0" y="0"/>
                  </a:lnTo>
                  <a:lnTo>
                    <a:pt x="0" y="430"/>
                  </a:lnTo>
                  <a:close/>
                </a:path>
              </a:pathLst>
            </a:custGeom>
            <a:solidFill>
              <a:srgbClr val="C5C5C5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07" name="path"/>
            <p:cNvSpPr/>
            <p:nvPr/>
          </p:nvSpPr>
          <p:spPr>
            <a:xfrm>
              <a:off x="688295" y="0"/>
              <a:ext cx="63077" cy="273218"/>
            </a:xfrm>
            <a:custGeom>
              <a:avLst/>
              <a:gdLst/>
              <a:ahLst/>
              <a:cxnLst/>
              <a:rect l="0" t="0" r="0" b="0"/>
              <a:pathLst>
                <a:path w="99" h="430">
                  <a:moveTo>
                    <a:pt x="0" y="430"/>
                  </a:moveTo>
                  <a:lnTo>
                    <a:pt x="99" y="430"/>
                  </a:lnTo>
                  <a:lnTo>
                    <a:pt x="99" y="0"/>
                  </a:lnTo>
                  <a:lnTo>
                    <a:pt x="0" y="0"/>
                  </a:lnTo>
                  <a:lnTo>
                    <a:pt x="0" y="430"/>
                  </a:lnTo>
                  <a:close/>
                </a:path>
              </a:pathLst>
            </a:custGeom>
            <a:solidFill>
              <a:srgbClr val="C0C0C0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82" name="group 82"/>
          <p:cNvGrpSpPr/>
          <p:nvPr/>
        </p:nvGrpSpPr>
        <p:grpSpPr>
          <a:xfrm rot="21600000">
            <a:off x="5458330" y="4061776"/>
            <a:ext cx="375843" cy="273218"/>
            <a:chOff x="0" y="0"/>
            <a:chExt cx="375843" cy="273218"/>
          </a:xfrm>
        </p:grpSpPr>
        <p:sp>
          <p:nvSpPr>
            <p:cNvPr id="408" name="path"/>
            <p:cNvSpPr/>
            <p:nvPr/>
          </p:nvSpPr>
          <p:spPr>
            <a:xfrm>
              <a:off x="0" y="0"/>
              <a:ext cx="62176" cy="273218"/>
            </a:xfrm>
            <a:custGeom>
              <a:avLst/>
              <a:gdLst/>
              <a:ahLst/>
              <a:cxnLst/>
              <a:rect l="0" t="0" r="0" b="0"/>
              <a:pathLst>
                <a:path w="97" h="430">
                  <a:moveTo>
                    <a:pt x="0" y="430"/>
                  </a:moveTo>
                  <a:lnTo>
                    <a:pt x="97" y="430"/>
                  </a:lnTo>
                  <a:lnTo>
                    <a:pt x="97" y="0"/>
                  </a:lnTo>
                  <a:lnTo>
                    <a:pt x="0" y="0"/>
                  </a:lnTo>
                  <a:lnTo>
                    <a:pt x="0" y="430"/>
                  </a:lnTo>
                  <a:close/>
                </a:path>
              </a:pathLst>
            </a:custGeom>
            <a:solidFill>
              <a:srgbClr val="C0C0C0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09" name="path"/>
            <p:cNvSpPr/>
            <p:nvPr/>
          </p:nvSpPr>
          <p:spPr>
            <a:xfrm>
              <a:off x="62069" y="0"/>
              <a:ext cx="63077" cy="273218"/>
            </a:xfrm>
            <a:custGeom>
              <a:avLst/>
              <a:gdLst/>
              <a:ahLst/>
              <a:cxnLst/>
              <a:rect l="0" t="0" r="0" b="0"/>
              <a:pathLst>
                <a:path w="99" h="430">
                  <a:moveTo>
                    <a:pt x="0" y="430"/>
                  </a:moveTo>
                  <a:lnTo>
                    <a:pt x="99" y="430"/>
                  </a:lnTo>
                  <a:lnTo>
                    <a:pt x="99" y="0"/>
                  </a:lnTo>
                  <a:lnTo>
                    <a:pt x="0" y="0"/>
                  </a:lnTo>
                  <a:lnTo>
                    <a:pt x="0" y="430"/>
                  </a:lnTo>
                  <a:close/>
                </a:path>
              </a:pathLst>
            </a:custGeom>
            <a:solidFill>
              <a:srgbClr val="CBCBCB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10" name="path"/>
            <p:cNvSpPr/>
            <p:nvPr/>
          </p:nvSpPr>
          <p:spPr>
            <a:xfrm>
              <a:off x="125246" y="0"/>
              <a:ext cx="63077" cy="273218"/>
            </a:xfrm>
            <a:custGeom>
              <a:avLst/>
              <a:gdLst/>
              <a:ahLst/>
              <a:cxnLst/>
              <a:rect l="0" t="0" r="0" b="0"/>
              <a:pathLst>
                <a:path w="99" h="430">
                  <a:moveTo>
                    <a:pt x="0" y="430"/>
                  </a:moveTo>
                  <a:lnTo>
                    <a:pt x="99" y="430"/>
                  </a:lnTo>
                  <a:lnTo>
                    <a:pt x="99" y="0"/>
                  </a:lnTo>
                  <a:lnTo>
                    <a:pt x="0" y="0"/>
                  </a:lnTo>
                  <a:lnTo>
                    <a:pt x="0" y="430"/>
                  </a:lnTo>
                  <a:close/>
                </a:path>
              </a:pathLst>
            </a:custGeom>
            <a:solidFill>
              <a:srgbClr val="D5D5D5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11" name="path"/>
            <p:cNvSpPr/>
            <p:nvPr/>
          </p:nvSpPr>
          <p:spPr>
            <a:xfrm>
              <a:off x="188422" y="0"/>
              <a:ext cx="62176" cy="273218"/>
            </a:xfrm>
            <a:custGeom>
              <a:avLst/>
              <a:gdLst/>
              <a:ahLst/>
              <a:cxnLst/>
              <a:rect l="0" t="0" r="0" b="0"/>
              <a:pathLst>
                <a:path w="97" h="430">
                  <a:moveTo>
                    <a:pt x="0" y="430"/>
                  </a:moveTo>
                  <a:lnTo>
                    <a:pt x="97" y="430"/>
                  </a:lnTo>
                  <a:lnTo>
                    <a:pt x="97" y="0"/>
                  </a:lnTo>
                  <a:lnTo>
                    <a:pt x="0" y="0"/>
                  </a:lnTo>
                  <a:lnTo>
                    <a:pt x="0" y="430"/>
                  </a:lnTo>
                  <a:close/>
                </a:path>
              </a:pathLst>
            </a:custGeom>
            <a:solidFill>
              <a:srgbClr val="E0E0E0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12" name="path"/>
            <p:cNvSpPr/>
            <p:nvPr/>
          </p:nvSpPr>
          <p:spPr>
            <a:xfrm>
              <a:off x="250491" y="0"/>
              <a:ext cx="63077" cy="273218"/>
            </a:xfrm>
            <a:custGeom>
              <a:avLst/>
              <a:gdLst/>
              <a:ahLst/>
              <a:cxnLst/>
              <a:rect l="0" t="0" r="0" b="0"/>
              <a:pathLst>
                <a:path w="99" h="430">
                  <a:moveTo>
                    <a:pt x="0" y="430"/>
                  </a:moveTo>
                  <a:lnTo>
                    <a:pt x="99" y="430"/>
                  </a:lnTo>
                  <a:lnTo>
                    <a:pt x="99" y="0"/>
                  </a:lnTo>
                  <a:lnTo>
                    <a:pt x="0" y="0"/>
                  </a:lnTo>
                  <a:lnTo>
                    <a:pt x="0" y="430"/>
                  </a:lnTo>
                  <a:close/>
                </a:path>
              </a:pathLst>
            </a:custGeom>
            <a:solidFill>
              <a:srgbClr val="EAEAEA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13" name="path"/>
            <p:cNvSpPr/>
            <p:nvPr/>
          </p:nvSpPr>
          <p:spPr>
            <a:xfrm>
              <a:off x="313668" y="0"/>
              <a:ext cx="62175" cy="273218"/>
            </a:xfrm>
            <a:custGeom>
              <a:avLst/>
              <a:gdLst/>
              <a:ahLst/>
              <a:cxnLst/>
              <a:rect l="0" t="0" r="0" b="0"/>
              <a:pathLst>
                <a:path w="97" h="430">
                  <a:moveTo>
                    <a:pt x="0" y="430"/>
                  </a:moveTo>
                  <a:lnTo>
                    <a:pt x="97" y="430"/>
                  </a:lnTo>
                  <a:lnTo>
                    <a:pt x="97" y="0"/>
                  </a:lnTo>
                  <a:lnTo>
                    <a:pt x="0" y="0"/>
                  </a:lnTo>
                  <a:lnTo>
                    <a:pt x="0" y="430"/>
                  </a:lnTo>
                  <a:close/>
                </a:path>
              </a:pathLst>
            </a:custGeom>
            <a:solidFill>
              <a:srgbClr val="F5F5F5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414" name="table 414"/>
          <p:cNvGraphicFramePr>
            <a:graphicFrameLocks noGrp="1"/>
          </p:cNvGraphicFramePr>
          <p:nvPr/>
        </p:nvGraphicFramePr>
        <p:xfrm>
          <a:off x="5453825" y="4057308"/>
          <a:ext cx="1261110" cy="275589"/>
        </p:xfrm>
        <a:graphic>
          <a:graphicData uri="http://schemas.openxmlformats.org/drawingml/2006/table">
            <a:tbl>
              <a:tblPr/>
              <a:tblGrid>
                <a:gridCol w="1261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558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456804" algn="l" rtl="0" eaLnBrk="0">
                        <a:lnSpc>
                          <a:spcPct val="98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4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绩效</a:t>
                      </a:r>
                      <a:endParaRPr lang="SimSun" altLang="SimSun" sz="14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15" name="path"/>
          <p:cNvSpPr/>
          <p:nvPr/>
        </p:nvSpPr>
        <p:spPr>
          <a:xfrm>
            <a:off x="4755257" y="4556838"/>
            <a:ext cx="688664" cy="9002"/>
          </a:xfrm>
          <a:custGeom>
            <a:avLst/>
            <a:gdLst/>
            <a:ahLst/>
            <a:cxnLst/>
            <a:rect l="0" t="0" r="0" b="0"/>
            <a:pathLst>
              <a:path w="1084" h="14">
                <a:moveTo>
                  <a:pt x="0" y="7"/>
                </a:moveTo>
                <a:lnTo>
                  <a:pt x="1084" y="7"/>
                </a:lnTo>
              </a:path>
            </a:pathLst>
          </a:custGeom>
          <a:noFill/>
          <a:ln w="9006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16" name="path"/>
          <p:cNvSpPr/>
          <p:nvPr/>
        </p:nvSpPr>
        <p:spPr>
          <a:xfrm>
            <a:off x="5037449" y="4230425"/>
            <a:ext cx="399083" cy="691580"/>
          </a:xfrm>
          <a:custGeom>
            <a:avLst/>
            <a:gdLst/>
            <a:ahLst/>
            <a:cxnLst/>
            <a:rect l="0" t="0" r="0" b="0"/>
            <a:pathLst>
              <a:path w="628" h="1089">
                <a:moveTo>
                  <a:pt x="7" y="34"/>
                </a:moveTo>
                <a:lnTo>
                  <a:pt x="7" y="1089"/>
                </a:lnTo>
                <a:moveTo>
                  <a:pt x="28" y="7"/>
                </a:moveTo>
                <a:lnTo>
                  <a:pt x="628" y="7"/>
                </a:lnTo>
              </a:path>
            </a:pathLst>
          </a:custGeom>
          <a:noFill/>
          <a:ln w="9006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17" name="rect"/>
          <p:cNvSpPr/>
          <p:nvPr/>
        </p:nvSpPr>
        <p:spPr>
          <a:xfrm>
            <a:off x="4200336" y="2567661"/>
            <a:ext cx="44153" cy="22542"/>
          </a:xfrm>
          <a:prstGeom prst="rect">
            <a:avLst/>
          </a:prstGeom>
          <a:solidFill>
            <a:srgbClr val="FFFFFF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18" name="textbox 418"/>
          <p:cNvSpPr/>
          <p:nvPr/>
        </p:nvSpPr>
        <p:spPr>
          <a:xfrm>
            <a:off x="3850511" y="2467392"/>
            <a:ext cx="751840" cy="2324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600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7000"/>
              </a:lnSpc>
              <a:tabLst/>
            </a:pPr>
            <a:r>
              <a:rPr sz="140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基本条</a:t>
            </a:r>
            <a:r>
              <a:rPr sz="140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件</a:t>
            </a:r>
            <a:endParaRPr lang="SimSun" altLang="SimSun" sz="1400" dirty="0"/>
          </a:p>
        </p:txBody>
      </p:sp>
      <p:sp>
        <p:nvSpPr>
          <p:cNvPr id="419" name="rect"/>
          <p:cNvSpPr/>
          <p:nvPr/>
        </p:nvSpPr>
        <p:spPr>
          <a:xfrm>
            <a:off x="4200336" y="3511758"/>
            <a:ext cx="44153" cy="22542"/>
          </a:xfrm>
          <a:prstGeom prst="rect">
            <a:avLst/>
          </a:prstGeom>
          <a:solidFill>
            <a:srgbClr val="FFFFFF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20" name="textbox 420"/>
          <p:cNvSpPr/>
          <p:nvPr/>
        </p:nvSpPr>
        <p:spPr>
          <a:xfrm>
            <a:off x="3858377" y="3385356"/>
            <a:ext cx="743584" cy="2330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158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7000"/>
              </a:lnSpc>
              <a:tabLst/>
            </a:pPr>
            <a:r>
              <a:rPr sz="140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资格</a:t>
            </a:r>
            <a:r>
              <a:rPr sz="140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标</a:t>
            </a:r>
            <a:r>
              <a:rPr sz="14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准</a:t>
            </a:r>
            <a:endParaRPr lang="SimSun" altLang="SimSun" sz="1400" dirty="0"/>
          </a:p>
        </p:txBody>
      </p:sp>
      <p:sp>
        <p:nvSpPr>
          <p:cNvPr id="421" name="path"/>
          <p:cNvSpPr/>
          <p:nvPr/>
        </p:nvSpPr>
        <p:spPr>
          <a:xfrm>
            <a:off x="4760799" y="3350331"/>
            <a:ext cx="281227" cy="385951"/>
          </a:xfrm>
          <a:custGeom>
            <a:avLst/>
            <a:gdLst/>
            <a:ahLst/>
            <a:cxnLst/>
            <a:rect l="0" t="0" r="0" b="0"/>
            <a:pathLst>
              <a:path w="442" h="607">
                <a:moveTo>
                  <a:pt x="435" y="0"/>
                </a:moveTo>
                <a:lnTo>
                  <a:pt x="435" y="607"/>
                </a:lnTo>
                <a:moveTo>
                  <a:pt x="0" y="278"/>
                </a:moveTo>
                <a:lnTo>
                  <a:pt x="401" y="278"/>
                </a:lnTo>
              </a:path>
            </a:pathLst>
          </a:custGeom>
          <a:noFill/>
          <a:ln w="9006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22" name="rect"/>
          <p:cNvSpPr/>
          <p:nvPr/>
        </p:nvSpPr>
        <p:spPr>
          <a:xfrm>
            <a:off x="4200336" y="4562251"/>
            <a:ext cx="44153" cy="21641"/>
          </a:xfrm>
          <a:prstGeom prst="rect">
            <a:avLst/>
          </a:prstGeom>
          <a:solidFill>
            <a:srgbClr val="FFFFFF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23" name="textbox 423"/>
          <p:cNvSpPr/>
          <p:nvPr/>
        </p:nvSpPr>
        <p:spPr>
          <a:xfrm>
            <a:off x="3943896" y="4443954"/>
            <a:ext cx="566419" cy="2330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158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7000"/>
              </a:lnSpc>
              <a:tabLst/>
            </a:pPr>
            <a:r>
              <a:rPr sz="140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参考</a:t>
            </a:r>
            <a:r>
              <a:rPr sz="140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项</a:t>
            </a:r>
            <a:endParaRPr lang="SimSun" altLang="SimSun" sz="1400" dirty="0"/>
          </a:p>
        </p:txBody>
      </p:sp>
      <p:pic>
        <p:nvPicPr>
          <p:cNvPr id="424" name="picture 4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5055625" y="2212520"/>
            <a:ext cx="398272" cy="43925"/>
          </a:xfrm>
          <a:prstGeom prst="rect">
            <a:avLst/>
          </a:prstGeom>
        </p:spPr>
      </p:pic>
      <p:pic>
        <p:nvPicPr>
          <p:cNvPr id="425" name="picture 4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5055625" y="4902184"/>
            <a:ext cx="398272" cy="43297"/>
          </a:xfrm>
          <a:prstGeom prst="rect">
            <a:avLst/>
          </a:prstGeom>
        </p:spPr>
      </p:pic>
      <p:sp>
        <p:nvSpPr>
          <p:cNvPr id="426" name="path"/>
          <p:cNvSpPr/>
          <p:nvPr/>
        </p:nvSpPr>
        <p:spPr>
          <a:xfrm>
            <a:off x="4755257" y="2573964"/>
            <a:ext cx="688664" cy="9002"/>
          </a:xfrm>
          <a:custGeom>
            <a:avLst/>
            <a:gdLst/>
            <a:ahLst/>
            <a:cxnLst/>
            <a:rect l="0" t="0" r="0" b="0"/>
            <a:pathLst>
              <a:path w="1084" h="14">
                <a:moveTo>
                  <a:pt x="0" y="7"/>
                </a:moveTo>
                <a:lnTo>
                  <a:pt x="1084" y="7"/>
                </a:lnTo>
              </a:path>
            </a:pathLst>
          </a:custGeom>
          <a:noFill/>
          <a:ln w="9006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27" name="path"/>
          <p:cNvSpPr/>
          <p:nvPr/>
        </p:nvSpPr>
        <p:spPr>
          <a:xfrm>
            <a:off x="5037449" y="2251278"/>
            <a:ext cx="9010" cy="670764"/>
          </a:xfrm>
          <a:custGeom>
            <a:avLst/>
            <a:gdLst/>
            <a:ahLst/>
            <a:cxnLst/>
            <a:rect l="0" t="0" r="0" b="0"/>
            <a:pathLst>
              <a:path w="14" h="1056">
                <a:moveTo>
                  <a:pt x="7" y="0"/>
                </a:moveTo>
                <a:lnTo>
                  <a:pt x="7" y="1056"/>
                </a:lnTo>
              </a:path>
            </a:pathLst>
          </a:custGeom>
          <a:noFill/>
          <a:ln w="9006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28" name="path"/>
          <p:cNvSpPr/>
          <p:nvPr/>
        </p:nvSpPr>
        <p:spPr>
          <a:xfrm>
            <a:off x="5055625" y="2919349"/>
            <a:ext cx="380908" cy="9002"/>
          </a:xfrm>
          <a:custGeom>
            <a:avLst/>
            <a:gdLst/>
            <a:ahLst/>
            <a:cxnLst/>
            <a:rect l="0" t="0" r="0" b="0"/>
            <a:pathLst>
              <a:path w="599" h="14">
                <a:moveTo>
                  <a:pt x="0" y="7"/>
                </a:moveTo>
                <a:lnTo>
                  <a:pt x="599" y="7"/>
                </a:lnTo>
              </a:path>
            </a:pathLst>
          </a:custGeom>
          <a:noFill/>
          <a:ln w="9006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429" name="picture 4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5365597" y="2901297"/>
            <a:ext cx="88300" cy="44183"/>
          </a:xfrm>
          <a:prstGeom prst="rect">
            <a:avLst/>
          </a:prstGeom>
        </p:spPr>
      </p:pic>
      <p:sp>
        <p:nvSpPr>
          <p:cNvPr id="430" name="path"/>
          <p:cNvSpPr/>
          <p:nvPr/>
        </p:nvSpPr>
        <p:spPr>
          <a:xfrm>
            <a:off x="5055625" y="3713732"/>
            <a:ext cx="380908" cy="9002"/>
          </a:xfrm>
          <a:custGeom>
            <a:avLst/>
            <a:gdLst/>
            <a:ahLst/>
            <a:cxnLst/>
            <a:rect l="0" t="0" r="0" b="0"/>
            <a:pathLst>
              <a:path w="599" h="14">
                <a:moveTo>
                  <a:pt x="0" y="7"/>
                </a:moveTo>
                <a:lnTo>
                  <a:pt x="599" y="7"/>
                </a:lnTo>
              </a:path>
            </a:pathLst>
          </a:custGeom>
          <a:noFill/>
          <a:ln w="9006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431" name="picture 43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5365597" y="3696603"/>
            <a:ext cx="88300" cy="44183"/>
          </a:xfrm>
          <a:prstGeom prst="rect">
            <a:avLst/>
          </a:prstGeom>
        </p:spPr>
      </p:pic>
      <p:pic>
        <p:nvPicPr>
          <p:cNvPr id="432" name="picture 43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5365597" y="4213297"/>
            <a:ext cx="88300" cy="44183"/>
          </a:xfrm>
          <a:prstGeom prst="rect">
            <a:avLst/>
          </a:prstGeom>
        </p:spPr>
      </p:pic>
      <p:sp>
        <p:nvSpPr>
          <p:cNvPr id="433" name="path"/>
          <p:cNvSpPr/>
          <p:nvPr/>
        </p:nvSpPr>
        <p:spPr>
          <a:xfrm>
            <a:off x="5055625" y="3345830"/>
            <a:ext cx="380908" cy="9002"/>
          </a:xfrm>
          <a:custGeom>
            <a:avLst/>
            <a:gdLst/>
            <a:ahLst/>
            <a:cxnLst/>
            <a:rect l="0" t="0" r="0" b="0"/>
            <a:pathLst>
              <a:path w="599" h="14">
                <a:moveTo>
                  <a:pt x="0" y="7"/>
                </a:moveTo>
                <a:lnTo>
                  <a:pt x="599" y="7"/>
                </a:lnTo>
              </a:path>
            </a:pathLst>
          </a:custGeom>
          <a:noFill/>
          <a:ln w="9006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434" name="picture 43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5365597" y="3327815"/>
            <a:ext cx="88300" cy="44183"/>
          </a:xfrm>
          <a:prstGeom prst="rect">
            <a:avLst/>
          </a:prstGeom>
        </p:spPr>
      </p:pic>
      <p:pic>
        <p:nvPicPr>
          <p:cNvPr id="435" name="picture 43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4945527" y="3504550"/>
            <a:ext cx="87560" cy="44183"/>
          </a:xfrm>
          <a:prstGeom prst="rect">
            <a:avLst/>
          </a:prstGeom>
        </p:spPr>
      </p:pic>
      <p:pic>
        <p:nvPicPr>
          <p:cNvPr id="436" name="picture 43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600000">
            <a:off x="5373725" y="2555802"/>
            <a:ext cx="87191" cy="44331"/>
          </a:xfrm>
          <a:prstGeom prst="rect">
            <a:avLst/>
          </a:prstGeom>
        </p:spPr>
      </p:pic>
      <p:pic>
        <p:nvPicPr>
          <p:cNvPr id="437" name="picture 43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600000">
            <a:off x="5373725" y="4539709"/>
            <a:ext cx="87191" cy="4418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textbox 438"/>
          <p:cNvSpPr/>
          <p:nvPr/>
        </p:nvSpPr>
        <p:spPr>
          <a:xfrm>
            <a:off x="2012681" y="2313386"/>
            <a:ext cx="3914775" cy="28054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278"/>
              </a:lnSpc>
              <a:tabLst/>
            </a:pPr>
            <a:endParaRPr lang="Arial" altLang="Arial" sz="100" dirty="0"/>
          </a:p>
          <a:p>
            <a:pPr marL="54447" algn="l" rtl="0" eaLnBrk="0">
              <a:lnSpc>
                <a:spcPct val="97000"/>
              </a:lnSpc>
              <a:tabLst>
                <a:tab pos="125095" algn="l"/>
              </a:tabLst>
            </a:pPr>
            <a:r>
              <a:rPr sz="16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60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基本条</a:t>
            </a:r>
            <a:r>
              <a:rPr sz="160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件</a:t>
            </a:r>
            <a:endParaRPr lang="SimSun" altLang="SimSun" sz="1600" dirty="0"/>
          </a:p>
          <a:p>
            <a:pPr algn="l" rtl="0" eaLnBrk="0">
              <a:lnSpc>
                <a:spcPct val="119000"/>
              </a:lnSpc>
              <a:tabLst/>
            </a:pPr>
            <a:endParaRPr lang="Arial" altLang="Arial" sz="1000" dirty="0"/>
          </a:p>
          <a:p>
            <a:pPr marL="128675" algn="l" rtl="0" eaLnBrk="0">
              <a:lnSpc>
                <a:spcPct val="86000"/>
              </a:lnSpc>
              <a:spcBef>
                <a:spcPts val="485"/>
              </a:spcBef>
              <a:tabLst/>
            </a:pPr>
            <a:r>
              <a:rPr sz="1600" spc="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于初步判断是否可以申请一定级别</a:t>
            </a:r>
            <a:r>
              <a:rPr sz="160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</a:t>
            </a:r>
            <a:r>
              <a:rPr sz="16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资格</a:t>
            </a:r>
            <a:endParaRPr lang="SimSun" altLang="SimSun" sz="1600" dirty="0"/>
          </a:p>
          <a:p>
            <a:pPr marL="54447" algn="l" rtl="0" eaLnBrk="0">
              <a:lnSpc>
                <a:spcPts val="4338"/>
              </a:lnSpc>
              <a:tabLst>
                <a:tab pos="133985" algn="l"/>
              </a:tabLst>
            </a:pPr>
            <a:r>
              <a:rPr sz="16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60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资格</a:t>
            </a:r>
            <a:r>
              <a:rPr sz="160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标</a:t>
            </a:r>
            <a:r>
              <a:rPr sz="16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准</a:t>
            </a:r>
            <a:endParaRPr lang="SimSun" altLang="SimSun" sz="1600" dirty="0"/>
          </a:p>
          <a:p>
            <a:pPr algn="l" rtl="0" eaLnBrk="0">
              <a:lnSpc>
                <a:spcPct val="138000"/>
              </a:lnSpc>
              <a:tabLst/>
            </a:pPr>
            <a:endParaRPr lang="Arial" altLang="Arial" sz="1000" dirty="0"/>
          </a:p>
          <a:p>
            <a:pPr marL="125315" algn="l" rtl="0" eaLnBrk="0">
              <a:lnSpc>
                <a:spcPct val="97000"/>
              </a:lnSpc>
              <a:spcBef>
                <a:spcPts val="484"/>
              </a:spcBef>
              <a:tabLst/>
            </a:pPr>
            <a:r>
              <a:rPr sz="1600" spc="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衡量能否获得资格的主要</a:t>
            </a:r>
            <a:r>
              <a:rPr sz="16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标尺</a:t>
            </a:r>
            <a:endParaRPr lang="SimSun" altLang="SimSun" sz="1600" dirty="0"/>
          </a:p>
          <a:p>
            <a:pPr algn="l" rtl="0" eaLnBrk="0">
              <a:lnSpc>
                <a:spcPct val="164000"/>
              </a:lnSpc>
              <a:tabLst/>
            </a:pPr>
            <a:endParaRPr lang="Arial" altLang="Arial" sz="1000" dirty="0"/>
          </a:p>
          <a:p>
            <a:pPr marL="54447" algn="l" rtl="0" eaLnBrk="0">
              <a:lnSpc>
                <a:spcPct val="98000"/>
              </a:lnSpc>
              <a:spcBef>
                <a:spcPts val="488"/>
              </a:spcBef>
              <a:tabLst>
                <a:tab pos="126364" algn="l"/>
              </a:tabLst>
            </a:pPr>
            <a:r>
              <a:rPr sz="16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60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参考</a:t>
            </a:r>
            <a:r>
              <a:rPr sz="160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项</a:t>
            </a:r>
            <a:endParaRPr lang="SimSun" altLang="SimSun" sz="1600" dirty="0"/>
          </a:p>
          <a:p>
            <a:pPr algn="l" rtl="0" eaLnBrk="0">
              <a:lnSpc>
                <a:spcPct val="118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0000"/>
              </a:lnSpc>
              <a:tabLst/>
            </a:pPr>
            <a:endParaRPr lang="Arial" altLang="Arial" sz="400" dirty="0"/>
          </a:p>
          <a:p>
            <a:pPr marL="124475" algn="l" rtl="0" eaLnBrk="0">
              <a:lnSpc>
                <a:spcPct val="98000"/>
              </a:lnSpc>
              <a:spcBef>
                <a:spcPts val="2"/>
              </a:spcBef>
              <a:tabLst/>
            </a:pPr>
            <a:r>
              <a:rPr sz="1600" spc="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对资格标准认证结果的</a:t>
            </a:r>
            <a:r>
              <a:rPr sz="16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调整</a:t>
            </a:r>
            <a:endParaRPr lang="SimSun" altLang="SimSun" sz="1600" dirty="0"/>
          </a:p>
        </p:txBody>
      </p:sp>
      <p:sp>
        <p:nvSpPr>
          <p:cNvPr id="439" name="path"/>
          <p:cNvSpPr/>
          <p:nvPr/>
        </p:nvSpPr>
        <p:spPr>
          <a:xfrm>
            <a:off x="2025381" y="4479482"/>
            <a:ext cx="41747" cy="40824"/>
          </a:xfrm>
          <a:custGeom>
            <a:avLst/>
            <a:gdLst/>
            <a:ahLst/>
            <a:cxnLst/>
            <a:rect l="0" t="0" r="0" b="0"/>
            <a:pathLst>
              <a:path w="65" h="64">
                <a:moveTo>
                  <a:pt x="4" y="32"/>
                </a:moveTo>
                <a:cubicBezTo>
                  <a:pt x="4" y="17"/>
                  <a:pt x="17" y="4"/>
                  <a:pt x="32" y="4"/>
                </a:cubicBezTo>
                <a:cubicBezTo>
                  <a:pt x="49" y="4"/>
                  <a:pt x="61" y="17"/>
                  <a:pt x="61" y="32"/>
                </a:cubicBezTo>
                <a:cubicBezTo>
                  <a:pt x="61" y="48"/>
                  <a:pt x="49" y="60"/>
                  <a:pt x="32" y="60"/>
                </a:cubicBezTo>
                <a:cubicBezTo>
                  <a:pt x="17" y="60"/>
                  <a:pt x="4" y="48"/>
                  <a:pt x="4" y="32"/>
                </a:cubicBezTo>
              </a:path>
            </a:pathLst>
          </a:custGeom>
          <a:solidFill>
            <a:srgbClr val="000000">
              <a:alpha val="100000"/>
            </a:srgbClr>
          </a:solidFill>
          <a:ln w="5354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40" name="path"/>
          <p:cNvSpPr/>
          <p:nvPr/>
        </p:nvSpPr>
        <p:spPr>
          <a:xfrm>
            <a:off x="2025381" y="3447641"/>
            <a:ext cx="41747" cy="41779"/>
          </a:xfrm>
          <a:custGeom>
            <a:avLst/>
            <a:gdLst/>
            <a:ahLst/>
            <a:cxnLst/>
            <a:rect l="0" t="0" r="0" b="0"/>
            <a:pathLst>
              <a:path w="65" h="65">
                <a:moveTo>
                  <a:pt x="4" y="33"/>
                </a:moveTo>
                <a:cubicBezTo>
                  <a:pt x="4" y="17"/>
                  <a:pt x="17" y="4"/>
                  <a:pt x="32" y="4"/>
                </a:cubicBezTo>
                <a:cubicBezTo>
                  <a:pt x="49" y="4"/>
                  <a:pt x="61" y="17"/>
                  <a:pt x="61" y="33"/>
                </a:cubicBezTo>
                <a:cubicBezTo>
                  <a:pt x="61" y="48"/>
                  <a:pt x="49" y="61"/>
                  <a:pt x="32" y="61"/>
                </a:cubicBezTo>
                <a:cubicBezTo>
                  <a:pt x="17" y="61"/>
                  <a:pt x="4" y="48"/>
                  <a:pt x="4" y="33"/>
                </a:cubicBezTo>
              </a:path>
            </a:pathLst>
          </a:custGeom>
          <a:solidFill>
            <a:srgbClr val="000000">
              <a:alpha val="100000"/>
            </a:srgbClr>
          </a:solidFill>
          <a:ln w="5354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41" name="path"/>
          <p:cNvSpPr/>
          <p:nvPr/>
        </p:nvSpPr>
        <p:spPr>
          <a:xfrm>
            <a:off x="2025381" y="2416756"/>
            <a:ext cx="41747" cy="40823"/>
          </a:xfrm>
          <a:custGeom>
            <a:avLst/>
            <a:gdLst/>
            <a:ahLst/>
            <a:cxnLst/>
            <a:rect l="0" t="0" r="0" b="0"/>
            <a:pathLst>
              <a:path w="65" h="64">
                <a:moveTo>
                  <a:pt x="4" y="32"/>
                </a:moveTo>
                <a:cubicBezTo>
                  <a:pt x="4" y="17"/>
                  <a:pt x="17" y="4"/>
                  <a:pt x="32" y="4"/>
                </a:cubicBezTo>
                <a:cubicBezTo>
                  <a:pt x="49" y="4"/>
                  <a:pt x="61" y="17"/>
                  <a:pt x="61" y="32"/>
                </a:cubicBezTo>
                <a:cubicBezTo>
                  <a:pt x="61" y="46"/>
                  <a:pt x="49" y="60"/>
                  <a:pt x="32" y="60"/>
                </a:cubicBezTo>
                <a:cubicBezTo>
                  <a:pt x="17" y="60"/>
                  <a:pt x="4" y="46"/>
                  <a:pt x="4" y="32"/>
                </a:cubicBezTo>
              </a:path>
            </a:pathLst>
          </a:custGeom>
          <a:solidFill>
            <a:srgbClr val="000000">
              <a:alpha val="100000"/>
            </a:srgbClr>
          </a:solidFill>
          <a:ln w="5354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442" name="picture 4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060216" y="252886"/>
            <a:ext cx="7372303" cy="594817"/>
          </a:xfrm>
          <a:prstGeom prst="rect">
            <a:avLst/>
          </a:prstGeom>
        </p:spPr>
      </p:pic>
      <p:pic>
        <p:nvPicPr>
          <p:cNvPr id="443" name="picture 4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669666" y="252886"/>
            <a:ext cx="5759498" cy="649096"/>
          </a:xfrm>
          <a:prstGeom prst="rect">
            <a:avLst/>
          </a:prstGeom>
        </p:spPr>
      </p:pic>
      <p:sp>
        <p:nvSpPr>
          <p:cNvPr id="444" name="textbox 444"/>
          <p:cNvSpPr/>
          <p:nvPr/>
        </p:nvSpPr>
        <p:spPr>
          <a:xfrm>
            <a:off x="1047516" y="240186"/>
            <a:ext cx="7397750" cy="6629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1000"/>
              </a:lnSpc>
              <a:tabLst/>
            </a:pPr>
            <a:endParaRPr lang="Arial" altLang="Arial" sz="1000" dirty="0"/>
          </a:p>
          <a:p>
            <a:pPr marL="1486410" algn="l" rtl="0" eaLnBrk="0">
              <a:lnSpc>
                <a:spcPct val="95000"/>
              </a:lnSpc>
              <a:spcBef>
                <a:spcPts val="6"/>
              </a:spcBef>
              <a:tabLst/>
            </a:pPr>
            <a:r>
              <a:rPr sz="2400" spc="30" dirty="0">
                <a:solidFill>
                  <a:srgbClr val="000000">
                    <a:alpha val="100000"/>
                  </a:srgbClr>
                </a:solidFill>
                <a:latin typeface="NSimSun"/>
                <a:ea typeface="NSimSun"/>
                <a:cs typeface="NSimSun"/>
              </a:rPr>
              <a:t>一、专业资格标准体</a:t>
            </a:r>
            <a:r>
              <a:rPr sz="2400" spc="20" dirty="0">
                <a:solidFill>
                  <a:srgbClr val="000000">
                    <a:alpha val="100000"/>
                  </a:srgbClr>
                </a:solidFill>
                <a:latin typeface="NSimSun"/>
                <a:ea typeface="NSimSun"/>
                <a:cs typeface="NSimSun"/>
              </a:rPr>
              <a:t>系</a:t>
            </a:r>
            <a:r>
              <a:rPr sz="2400" spc="0" dirty="0">
                <a:solidFill>
                  <a:srgbClr val="000000">
                    <a:alpha val="100000"/>
                  </a:srgbClr>
                </a:solidFill>
                <a:latin typeface="NSimSun"/>
                <a:ea typeface="NSimSun"/>
                <a:cs typeface="NSimSun"/>
              </a:rPr>
              <a:t>的内容</a:t>
            </a:r>
            <a:endParaRPr lang="NSimSun" altLang="NSimSun" sz="2400" dirty="0"/>
          </a:p>
        </p:txBody>
      </p:sp>
      <p:pic>
        <p:nvPicPr>
          <p:cNvPr id="445" name="picture 4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765172" y="2920865"/>
            <a:ext cx="345320" cy="1958143"/>
          </a:xfrm>
          <a:prstGeom prst="rect">
            <a:avLst/>
          </a:prstGeom>
        </p:spPr>
      </p:pic>
      <p:pic>
        <p:nvPicPr>
          <p:cNvPr id="446" name="picture 4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7765172" y="2920865"/>
            <a:ext cx="345320" cy="1958143"/>
          </a:xfrm>
          <a:prstGeom prst="rect">
            <a:avLst/>
          </a:prstGeom>
        </p:spPr>
      </p:pic>
      <p:pic>
        <p:nvPicPr>
          <p:cNvPr id="447" name="picture 4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7723080" y="4510177"/>
            <a:ext cx="108291" cy="42926"/>
          </a:xfrm>
          <a:prstGeom prst="rect">
            <a:avLst/>
          </a:prstGeom>
        </p:spPr>
      </p:pic>
      <p:pic>
        <p:nvPicPr>
          <p:cNvPr id="448" name="picture 4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7743594" y="4274867"/>
            <a:ext cx="322005" cy="588663"/>
          </a:xfrm>
          <a:prstGeom prst="rect">
            <a:avLst/>
          </a:prstGeom>
        </p:spPr>
      </p:pic>
      <p:pic>
        <p:nvPicPr>
          <p:cNvPr id="449" name="picture 44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6815046" y="3329871"/>
            <a:ext cx="345320" cy="1959060"/>
          </a:xfrm>
          <a:prstGeom prst="rect">
            <a:avLst/>
          </a:prstGeom>
        </p:spPr>
      </p:pic>
      <p:grpSp>
        <p:nvGrpSpPr>
          <p:cNvPr id="84" name="group 84"/>
          <p:cNvGrpSpPr/>
          <p:nvPr/>
        </p:nvGrpSpPr>
        <p:grpSpPr>
          <a:xfrm rot="21600000">
            <a:off x="6787932" y="3329871"/>
            <a:ext cx="372433" cy="1959060"/>
            <a:chOff x="0" y="0"/>
            <a:chExt cx="372433" cy="1959060"/>
          </a:xfrm>
        </p:grpSpPr>
        <p:sp>
          <p:nvSpPr>
            <p:cNvPr id="450" name="rect"/>
            <p:cNvSpPr/>
            <p:nvPr/>
          </p:nvSpPr>
          <p:spPr>
            <a:xfrm>
              <a:off x="27113" y="0"/>
              <a:ext cx="345320" cy="1959060"/>
            </a:xfrm>
            <a:prstGeom prst="rect">
              <a:avLst/>
            </a:prstGeom>
            <a:solidFill>
              <a:srgbClr val="00EFEF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51" name="path"/>
            <p:cNvSpPr/>
            <p:nvPr/>
          </p:nvSpPr>
          <p:spPr>
            <a:xfrm>
              <a:off x="209982" y="106458"/>
              <a:ext cx="116791" cy="1416531"/>
            </a:xfrm>
            <a:custGeom>
              <a:avLst/>
              <a:gdLst/>
              <a:ahLst/>
              <a:cxnLst/>
              <a:rect l="0" t="0" r="0" b="0"/>
              <a:pathLst>
                <a:path w="183" h="2230">
                  <a:moveTo>
                    <a:pt x="31" y="8"/>
                  </a:moveTo>
                  <a:lnTo>
                    <a:pt x="151" y="7"/>
                  </a:lnTo>
                  <a:moveTo>
                    <a:pt x="174" y="216"/>
                  </a:moveTo>
                  <a:lnTo>
                    <a:pt x="0" y="217"/>
                  </a:lnTo>
                  <a:moveTo>
                    <a:pt x="174" y="461"/>
                  </a:moveTo>
                  <a:lnTo>
                    <a:pt x="24" y="463"/>
                  </a:lnTo>
                  <a:moveTo>
                    <a:pt x="33" y="97"/>
                  </a:moveTo>
                  <a:lnTo>
                    <a:pt x="152" y="95"/>
                  </a:lnTo>
                  <a:moveTo>
                    <a:pt x="176" y="549"/>
                  </a:moveTo>
                  <a:lnTo>
                    <a:pt x="26" y="551"/>
                  </a:lnTo>
                  <a:moveTo>
                    <a:pt x="39" y="1517"/>
                  </a:moveTo>
                  <a:lnTo>
                    <a:pt x="160" y="1517"/>
                  </a:lnTo>
                  <a:moveTo>
                    <a:pt x="183" y="1724"/>
                  </a:moveTo>
                  <a:lnTo>
                    <a:pt x="10" y="1724"/>
                  </a:lnTo>
                  <a:moveTo>
                    <a:pt x="183" y="1969"/>
                  </a:moveTo>
                  <a:lnTo>
                    <a:pt x="31" y="1970"/>
                  </a:lnTo>
                  <a:moveTo>
                    <a:pt x="42" y="1607"/>
                  </a:moveTo>
                  <a:lnTo>
                    <a:pt x="161" y="1607"/>
                  </a:lnTo>
                  <a:moveTo>
                    <a:pt x="183" y="1816"/>
                  </a:moveTo>
                  <a:lnTo>
                    <a:pt x="10" y="1816"/>
                  </a:lnTo>
                  <a:moveTo>
                    <a:pt x="183" y="2060"/>
                  </a:moveTo>
                  <a:lnTo>
                    <a:pt x="31" y="2060"/>
                  </a:lnTo>
                  <a:moveTo>
                    <a:pt x="38" y="842"/>
                  </a:moveTo>
                  <a:lnTo>
                    <a:pt x="158" y="841"/>
                  </a:lnTo>
                  <a:moveTo>
                    <a:pt x="177" y="1049"/>
                  </a:moveTo>
                  <a:lnTo>
                    <a:pt x="7" y="1051"/>
                  </a:lnTo>
                  <a:moveTo>
                    <a:pt x="179" y="1296"/>
                  </a:moveTo>
                  <a:lnTo>
                    <a:pt x="27" y="1298"/>
                  </a:lnTo>
                  <a:moveTo>
                    <a:pt x="38" y="933"/>
                  </a:moveTo>
                  <a:lnTo>
                    <a:pt x="158" y="932"/>
                  </a:lnTo>
                  <a:moveTo>
                    <a:pt x="180" y="1386"/>
                  </a:moveTo>
                  <a:lnTo>
                    <a:pt x="29" y="1386"/>
                  </a:lnTo>
                  <a:moveTo>
                    <a:pt x="35" y="669"/>
                  </a:moveTo>
                  <a:lnTo>
                    <a:pt x="155" y="666"/>
                  </a:lnTo>
                  <a:moveTo>
                    <a:pt x="45" y="2133"/>
                  </a:moveTo>
                  <a:lnTo>
                    <a:pt x="164" y="2132"/>
                  </a:lnTo>
                  <a:moveTo>
                    <a:pt x="45" y="2223"/>
                  </a:moveTo>
                  <a:lnTo>
                    <a:pt x="164" y="2221"/>
                  </a:lnTo>
                </a:path>
              </a:pathLst>
            </a:custGeom>
            <a:noFill/>
            <a:ln w="9327" cap="flat"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52" name="rect"/>
            <p:cNvSpPr/>
            <p:nvPr/>
          </p:nvSpPr>
          <p:spPr>
            <a:xfrm>
              <a:off x="138058" y="827340"/>
              <a:ext cx="185633" cy="10240"/>
            </a:xfrm>
            <a:prstGeom prst="rect">
              <a:avLst/>
            </a:prstGeom>
            <a:solidFill>
              <a:srgbClr val="000000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53" name="textbox 453"/>
            <p:cNvSpPr/>
            <p:nvPr/>
          </p:nvSpPr>
          <p:spPr>
            <a:xfrm>
              <a:off x="-39131" y="362289"/>
              <a:ext cx="242570" cy="883285"/>
            </a:xfrm>
            <a:prstGeom prst="rect">
              <a:avLst/>
            </a:prstGeom>
          </p:spPr>
          <p:txBody>
            <a:bodyPr vert="eaVert" wrap="square" lIns="0" tIns="0" rIns="0" bIns="0"/>
            <a:lstStyle/>
            <a:p>
              <a:pPr algn="l" rtl="0" eaLnBrk="0">
                <a:lnSpc>
                  <a:spcPct val="84103"/>
                </a:lnSpc>
                <a:tabLst/>
              </a:pPr>
              <a:endParaRPr lang="Arial" altLang="Arial" sz="100" dirty="0"/>
            </a:p>
            <a:p>
              <a:pPr marL="12700" algn="l" rtl="0" eaLnBrk="0">
                <a:lnSpc>
                  <a:spcPct val="93000"/>
                </a:lnSpc>
                <a:tabLst/>
              </a:pPr>
              <a:r>
                <a:rPr sz="1500" spc="190" dirty="0">
                  <a:solidFill>
                    <a:srgbClr val="0000FF">
                      <a:alpha val="100000"/>
                    </a:srgbClr>
                  </a:solidFill>
                  <a:latin typeface="SimHei"/>
                  <a:ea typeface="SimHei"/>
                  <a:cs typeface="SimHei"/>
                </a:rPr>
                <a:t>资格标</a:t>
              </a:r>
              <a:r>
                <a:rPr sz="1500" spc="180" dirty="0">
                  <a:solidFill>
                    <a:srgbClr val="0000FF">
                      <a:alpha val="100000"/>
                    </a:srgbClr>
                  </a:solidFill>
                  <a:latin typeface="SimHei"/>
                  <a:ea typeface="SimHei"/>
                  <a:cs typeface="SimHei"/>
                </a:rPr>
                <a:t>准</a:t>
              </a:r>
              <a:endParaRPr lang="SimHei" altLang="SimHei" sz="1500" dirty="0"/>
            </a:p>
          </p:txBody>
        </p:sp>
        <p:pic>
          <p:nvPicPr>
            <p:cNvPr id="454" name="picture 45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1600000">
              <a:off x="27113" y="0"/>
              <a:ext cx="345320" cy="9322"/>
            </a:xfrm>
            <a:prstGeom prst="rect">
              <a:avLst/>
            </a:prstGeom>
          </p:spPr>
        </p:pic>
        <p:sp>
          <p:nvSpPr>
            <p:cNvPr id="455" name="rect"/>
            <p:cNvSpPr/>
            <p:nvPr/>
          </p:nvSpPr>
          <p:spPr>
            <a:xfrm>
              <a:off x="95970" y="294141"/>
              <a:ext cx="225038" cy="10240"/>
            </a:xfrm>
            <a:prstGeom prst="rect">
              <a:avLst/>
            </a:prstGeom>
            <a:solidFill>
              <a:srgbClr val="000000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56" name="rect"/>
            <p:cNvSpPr/>
            <p:nvPr/>
          </p:nvSpPr>
          <p:spPr>
            <a:xfrm>
              <a:off x="119331" y="586408"/>
              <a:ext cx="189413" cy="9323"/>
            </a:xfrm>
            <a:prstGeom prst="rect">
              <a:avLst/>
            </a:prstGeom>
            <a:solidFill>
              <a:srgbClr val="000000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457" name="picture 45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7073336" y="3905995"/>
            <a:ext cx="603060" cy="649936"/>
          </a:xfrm>
          <a:prstGeom prst="rect">
            <a:avLst/>
          </a:prstGeom>
        </p:spPr>
      </p:pic>
      <p:pic>
        <p:nvPicPr>
          <p:cNvPr id="458" name="picture 45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7297570" y="4357010"/>
            <a:ext cx="736224" cy="1382936"/>
          </a:xfrm>
          <a:prstGeom prst="rect">
            <a:avLst/>
          </a:prstGeom>
        </p:spPr>
      </p:pic>
      <p:sp>
        <p:nvSpPr>
          <p:cNvPr id="460" name="textbox 460"/>
          <p:cNvSpPr/>
          <p:nvPr/>
        </p:nvSpPr>
        <p:spPr>
          <a:xfrm>
            <a:off x="1547896" y="1653916"/>
            <a:ext cx="3675379" cy="3003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119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5000"/>
              </a:lnSpc>
              <a:tabLst/>
            </a:pPr>
            <a:r>
              <a:rPr sz="190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专业任职资格从三个方面</a:t>
            </a:r>
            <a:r>
              <a:rPr sz="190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进</a:t>
            </a:r>
            <a:r>
              <a:rPr sz="19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行衡量</a:t>
            </a:r>
            <a:endParaRPr lang="SimSun" altLang="SimSun" sz="1900" dirty="0"/>
          </a:p>
        </p:txBody>
      </p:sp>
      <p:graphicFrame>
        <p:nvGraphicFramePr>
          <p:cNvPr id="461" name="table 461"/>
          <p:cNvGraphicFramePr>
            <a:graphicFrameLocks noGrp="1"/>
          </p:cNvGraphicFramePr>
          <p:nvPr/>
        </p:nvGraphicFramePr>
        <p:xfrm>
          <a:off x="5907288" y="3729511"/>
          <a:ext cx="384809" cy="1953260"/>
        </p:xfrm>
        <a:graphic>
          <a:graphicData uri="http://schemas.openxmlformats.org/drawingml/2006/table">
            <a:tbl>
              <a:tblPr/>
              <a:tblGrid>
                <a:gridCol w="384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532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eaVert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86" name="group 86"/>
          <p:cNvGrpSpPr/>
          <p:nvPr/>
        </p:nvGrpSpPr>
        <p:grpSpPr>
          <a:xfrm rot="21600000">
            <a:off x="174527" y="214814"/>
            <a:ext cx="824119" cy="735087"/>
            <a:chOff x="0" y="0"/>
            <a:chExt cx="824119" cy="735087"/>
          </a:xfrm>
        </p:grpSpPr>
        <p:pic>
          <p:nvPicPr>
            <p:cNvPr id="462" name="picture 46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1600000">
              <a:off x="0" y="0"/>
              <a:ext cx="824119" cy="716219"/>
            </a:xfrm>
            <a:prstGeom prst="rect">
              <a:avLst/>
            </a:prstGeom>
          </p:spPr>
        </p:pic>
        <p:sp>
          <p:nvSpPr>
            <p:cNvPr id="463" name="textbox 463"/>
            <p:cNvSpPr/>
            <p:nvPr/>
          </p:nvSpPr>
          <p:spPr>
            <a:xfrm>
              <a:off x="-12700" y="-12700"/>
              <a:ext cx="849630" cy="77660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3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3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3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3000"/>
                </a:lnSpc>
                <a:tabLst/>
              </a:pPr>
              <a:endParaRPr lang="Arial" altLang="Arial" sz="1000" dirty="0"/>
            </a:p>
            <a:p>
              <a:pPr marL="245593" algn="l" rtl="0" eaLnBrk="0">
                <a:lnSpc>
                  <a:spcPct val="99000"/>
                </a:lnSpc>
                <a:tabLst/>
              </a:pPr>
              <a:r>
                <a:rPr sz="900" spc="4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华为技</a:t>
              </a:r>
              <a:r>
                <a:rPr sz="900" spc="3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术</a:t>
              </a:r>
              <a:endParaRPr lang="SimSun" altLang="SimSun" sz="900" dirty="0"/>
            </a:p>
          </p:txBody>
        </p:sp>
      </p:grpSp>
      <p:sp>
        <p:nvSpPr>
          <p:cNvPr id="464" name="path"/>
          <p:cNvSpPr/>
          <p:nvPr/>
        </p:nvSpPr>
        <p:spPr>
          <a:xfrm>
            <a:off x="7698973" y="4532576"/>
            <a:ext cx="166836" cy="190474"/>
          </a:xfrm>
          <a:custGeom>
            <a:avLst/>
            <a:gdLst/>
            <a:ahLst/>
            <a:cxnLst/>
            <a:rect l="0" t="0" r="0" b="0"/>
            <a:pathLst>
              <a:path w="262" h="299">
                <a:moveTo>
                  <a:pt x="206" y="32"/>
                </a:moveTo>
                <a:lnTo>
                  <a:pt x="204" y="24"/>
                </a:lnTo>
                <a:lnTo>
                  <a:pt x="125" y="0"/>
                </a:lnTo>
                <a:lnTo>
                  <a:pt x="89" y="0"/>
                </a:lnTo>
                <a:lnTo>
                  <a:pt x="52" y="4"/>
                </a:lnTo>
                <a:lnTo>
                  <a:pt x="20" y="24"/>
                </a:lnTo>
                <a:lnTo>
                  <a:pt x="12" y="92"/>
                </a:lnTo>
                <a:lnTo>
                  <a:pt x="0" y="177"/>
                </a:lnTo>
                <a:lnTo>
                  <a:pt x="12" y="254"/>
                </a:lnTo>
                <a:lnTo>
                  <a:pt x="27" y="273"/>
                </a:lnTo>
                <a:lnTo>
                  <a:pt x="52" y="283"/>
                </a:lnTo>
                <a:lnTo>
                  <a:pt x="72" y="245"/>
                </a:lnTo>
                <a:lnTo>
                  <a:pt x="94" y="208"/>
                </a:lnTo>
                <a:lnTo>
                  <a:pt x="115" y="270"/>
                </a:lnTo>
                <a:lnTo>
                  <a:pt x="125" y="299"/>
                </a:lnTo>
                <a:lnTo>
                  <a:pt x="171" y="298"/>
                </a:lnTo>
                <a:lnTo>
                  <a:pt x="189" y="180"/>
                </a:lnTo>
                <a:lnTo>
                  <a:pt x="218" y="230"/>
                </a:lnTo>
                <a:lnTo>
                  <a:pt x="233" y="229"/>
                </a:lnTo>
                <a:lnTo>
                  <a:pt x="249" y="232"/>
                </a:lnTo>
                <a:lnTo>
                  <a:pt x="262" y="195"/>
                </a:lnTo>
                <a:lnTo>
                  <a:pt x="262" y="167"/>
                </a:lnTo>
                <a:lnTo>
                  <a:pt x="259" y="145"/>
                </a:lnTo>
                <a:lnTo>
                  <a:pt x="252" y="119"/>
                </a:lnTo>
                <a:lnTo>
                  <a:pt x="241" y="91"/>
                </a:lnTo>
                <a:lnTo>
                  <a:pt x="206" y="44"/>
                </a:lnTo>
                <a:lnTo>
                  <a:pt x="206" y="32"/>
                </a:lnTo>
                <a:close/>
              </a:path>
            </a:pathLst>
          </a:custGeom>
          <a:solidFill>
            <a:srgbClr val="F0C599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65" name="path"/>
          <p:cNvSpPr/>
          <p:nvPr/>
        </p:nvSpPr>
        <p:spPr>
          <a:xfrm>
            <a:off x="7654968" y="4544732"/>
            <a:ext cx="79209" cy="67199"/>
          </a:xfrm>
          <a:custGeom>
            <a:avLst/>
            <a:gdLst/>
            <a:ahLst/>
            <a:cxnLst/>
            <a:rect l="0" t="0" r="0" b="0"/>
            <a:pathLst>
              <a:path w="124" h="105">
                <a:moveTo>
                  <a:pt x="117" y="0"/>
                </a:moveTo>
                <a:lnTo>
                  <a:pt x="81" y="0"/>
                </a:lnTo>
                <a:lnTo>
                  <a:pt x="54" y="0"/>
                </a:lnTo>
                <a:lnTo>
                  <a:pt x="32" y="2"/>
                </a:lnTo>
                <a:lnTo>
                  <a:pt x="0" y="17"/>
                </a:lnTo>
                <a:lnTo>
                  <a:pt x="1" y="35"/>
                </a:lnTo>
                <a:lnTo>
                  <a:pt x="56" y="80"/>
                </a:lnTo>
                <a:lnTo>
                  <a:pt x="103" y="105"/>
                </a:lnTo>
                <a:lnTo>
                  <a:pt x="121" y="57"/>
                </a:lnTo>
                <a:lnTo>
                  <a:pt x="124" y="23"/>
                </a:lnTo>
                <a:lnTo>
                  <a:pt x="117" y="0"/>
                </a:lnTo>
                <a:close/>
              </a:path>
            </a:pathLst>
          </a:custGeom>
          <a:solidFill>
            <a:srgbClr val="F0C599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66" name="path"/>
          <p:cNvSpPr/>
          <p:nvPr/>
        </p:nvSpPr>
        <p:spPr>
          <a:xfrm>
            <a:off x="7694307" y="4563388"/>
            <a:ext cx="176169" cy="166197"/>
          </a:xfrm>
          <a:custGeom>
            <a:avLst/>
            <a:gdLst/>
            <a:ahLst/>
            <a:cxnLst/>
            <a:rect l="0" t="0" r="0" b="0"/>
            <a:pathLst>
              <a:path w="277" h="261">
                <a:moveTo>
                  <a:pt x="253" y="58"/>
                </a:moveTo>
                <a:lnTo>
                  <a:pt x="267" y="99"/>
                </a:lnTo>
                <a:lnTo>
                  <a:pt x="259" y="110"/>
                </a:lnTo>
                <a:lnTo>
                  <a:pt x="270" y="136"/>
                </a:lnTo>
                <a:lnTo>
                  <a:pt x="252" y="185"/>
                </a:lnTo>
                <a:lnTo>
                  <a:pt x="221" y="177"/>
                </a:lnTo>
                <a:lnTo>
                  <a:pt x="198" y="135"/>
                </a:lnTo>
                <a:lnTo>
                  <a:pt x="190" y="182"/>
                </a:lnTo>
                <a:lnTo>
                  <a:pt x="190" y="219"/>
                </a:lnTo>
                <a:lnTo>
                  <a:pt x="182" y="245"/>
                </a:lnTo>
                <a:lnTo>
                  <a:pt x="152" y="254"/>
                </a:lnTo>
                <a:lnTo>
                  <a:pt x="124" y="241"/>
                </a:lnTo>
                <a:lnTo>
                  <a:pt x="103" y="157"/>
                </a:lnTo>
                <a:lnTo>
                  <a:pt x="82" y="197"/>
                </a:lnTo>
                <a:lnTo>
                  <a:pt x="59" y="233"/>
                </a:lnTo>
                <a:lnTo>
                  <a:pt x="36" y="223"/>
                </a:lnTo>
                <a:lnTo>
                  <a:pt x="18" y="198"/>
                </a:lnTo>
                <a:lnTo>
                  <a:pt x="7" y="129"/>
                </a:lnTo>
                <a:lnTo>
                  <a:pt x="18" y="63"/>
                </a:lnTo>
                <a:lnTo>
                  <a:pt x="20" y="7"/>
                </a:lnTo>
              </a:path>
            </a:pathLst>
          </a:custGeom>
          <a:noFill/>
          <a:ln w="9327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467" name="picture 46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7027800" y="3918151"/>
            <a:ext cx="719998" cy="691414"/>
          </a:xfrm>
          <a:prstGeom prst="rect">
            <a:avLst/>
          </a:prstGeom>
        </p:spPr>
      </p:pic>
      <p:sp>
        <p:nvSpPr>
          <p:cNvPr id="468" name="path"/>
          <p:cNvSpPr/>
          <p:nvPr/>
        </p:nvSpPr>
        <p:spPr>
          <a:xfrm>
            <a:off x="6132736" y="3835052"/>
            <a:ext cx="125931" cy="1821791"/>
          </a:xfrm>
          <a:custGeom>
            <a:avLst/>
            <a:gdLst/>
            <a:ahLst/>
            <a:cxnLst/>
            <a:rect l="0" t="0" r="0" b="0"/>
            <a:pathLst>
              <a:path w="198" h="2868">
                <a:moveTo>
                  <a:pt x="31" y="8"/>
                </a:moveTo>
                <a:lnTo>
                  <a:pt x="150" y="7"/>
                </a:lnTo>
                <a:moveTo>
                  <a:pt x="173" y="216"/>
                </a:moveTo>
                <a:lnTo>
                  <a:pt x="0" y="217"/>
                </a:lnTo>
                <a:moveTo>
                  <a:pt x="173" y="461"/>
                </a:moveTo>
                <a:lnTo>
                  <a:pt x="21" y="463"/>
                </a:lnTo>
                <a:moveTo>
                  <a:pt x="31" y="97"/>
                </a:moveTo>
                <a:lnTo>
                  <a:pt x="151" y="95"/>
                </a:lnTo>
                <a:moveTo>
                  <a:pt x="174" y="549"/>
                </a:moveTo>
                <a:lnTo>
                  <a:pt x="23" y="551"/>
                </a:lnTo>
                <a:moveTo>
                  <a:pt x="38" y="1517"/>
                </a:moveTo>
                <a:lnTo>
                  <a:pt x="158" y="1517"/>
                </a:lnTo>
                <a:moveTo>
                  <a:pt x="180" y="1724"/>
                </a:moveTo>
                <a:lnTo>
                  <a:pt x="8" y="1724"/>
                </a:lnTo>
                <a:moveTo>
                  <a:pt x="180" y="1970"/>
                </a:moveTo>
                <a:lnTo>
                  <a:pt x="31" y="1971"/>
                </a:lnTo>
                <a:moveTo>
                  <a:pt x="41" y="1607"/>
                </a:moveTo>
                <a:lnTo>
                  <a:pt x="158" y="1607"/>
                </a:lnTo>
                <a:moveTo>
                  <a:pt x="180" y="1817"/>
                </a:moveTo>
                <a:lnTo>
                  <a:pt x="8" y="1817"/>
                </a:lnTo>
                <a:moveTo>
                  <a:pt x="180" y="2060"/>
                </a:moveTo>
                <a:lnTo>
                  <a:pt x="31" y="2060"/>
                </a:lnTo>
                <a:moveTo>
                  <a:pt x="35" y="842"/>
                </a:moveTo>
                <a:lnTo>
                  <a:pt x="157" y="841"/>
                </a:lnTo>
                <a:moveTo>
                  <a:pt x="176" y="1051"/>
                </a:moveTo>
                <a:lnTo>
                  <a:pt x="4" y="1052"/>
                </a:lnTo>
                <a:moveTo>
                  <a:pt x="177" y="1296"/>
                </a:moveTo>
                <a:lnTo>
                  <a:pt x="24" y="1298"/>
                </a:lnTo>
                <a:moveTo>
                  <a:pt x="35" y="933"/>
                </a:moveTo>
                <a:lnTo>
                  <a:pt x="157" y="932"/>
                </a:lnTo>
                <a:moveTo>
                  <a:pt x="177" y="1386"/>
                </a:moveTo>
                <a:lnTo>
                  <a:pt x="29" y="1386"/>
                </a:lnTo>
                <a:moveTo>
                  <a:pt x="42" y="2317"/>
                </a:moveTo>
                <a:lnTo>
                  <a:pt x="161" y="2316"/>
                </a:lnTo>
                <a:moveTo>
                  <a:pt x="183" y="2527"/>
                </a:moveTo>
                <a:lnTo>
                  <a:pt x="11" y="2529"/>
                </a:lnTo>
                <a:moveTo>
                  <a:pt x="186" y="2771"/>
                </a:moveTo>
                <a:lnTo>
                  <a:pt x="33" y="2771"/>
                </a:lnTo>
                <a:moveTo>
                  <a:pt x="42" y="2407"/>
                </a:moveTo>
                <a:lnTo>
                  <a:pt x="163" y="2407"/>
                </a:lnTo>
                <a:moveTo>
                  <a:pt x="186" y="2617"/>
                </a:moveTo>
                <a:lnTo>
                  <a:pt x="13" y="2617"/>
                </a:lnTo>
                <a:moveTo>
                  <a:pt x="188" y="2861"/>
                </a:moveTo>
                <a:lnTo>
                  <a:pt x="35" y="2861"/>
                </a:lnTo>
                <a:moveTo>
                  <a:pt x="33" y="669"/>
                </a:moveTo>
                <a:lnTo>
                  <a:pt x="155" y="667"/>
                </a:lnTo>
                <a:moveTo>
                  <a:pt x="42" y="2133"/>
                </a:moveTo>
                <a:lnTo>
                  <a:pt x="161" y="2132"/>
                </a:lnTo>
                <a:moveTo>
                  <a:pt x="42" y="2223"/>
                </a:moveTo>
                <a:lnTo>
                  <a:pt x="161" y="2221"/>
                </a:lnTo>
                <a:moveTo>
                  <a:pt x="198" y="1217"/>
                </a:moveTo>
                <a:lnTo>
                  <a:pt x="47" y="1217"/>
                </a:lnTo>
              </a:path>
            </a:pathLst>
          </a:custGeom>
          <a:noFill/>
          <a:ln w="9327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469" name="picture 46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7404947" y="5380949"/>
            <a:ext cx="628847" cy="358997"/>
          </a:xfrm>
          <a:prstGeom prst="rect">
            <a:avLst/>
          </a:prstGeom>
        </p:spPr>
      </p:pic>
      <p:sp>
        <p:nvSpPr>
          <p:cNvPr id="470" name="rect"/>
          <p:cNvSpPr/>
          <p:nvPr/>
        </p:nvSpPr>
        <p:spPr>
          <a:xfrm>
            <a:off x="6041321" y="4315003"/>
            <a:ext cx="190178" cy="9322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71" name="rect"/>
          <p:cNvSpPr/>
          <p:nvPr/>
        </p:nvSpPr>
        <p:spPr>
          <a:xfrm>
            <a:off x="6060048" y="4555934"/>
            <a:ext cx="185632" cy="10240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72" name="textbox 472"/>
          <p:cNvSpPr/>
          <p:nvPr/>
        </p:nvSpPr>
        <p:spPr>
          <a:xfrm>
            <a:off x="5863692" y="4253378"/>
            <a:ext cx="244475" cy="883285"/>
          </a:xfrm>
          <a:prstGeom prst="rect">
            <a:avLst/>
          </a:prstGeom>
        </p:spPr>
        <p:txBody>
          <a:bodyPr vert="eaVert" wrap="square" lIns="0" tIns="0" rIns="0" bIns="0"/>
          <a:lstStyle/>
          <a:p>
            <a:pPr algn="l" rtl="0" eaLnBrk="0">
              <a:lnSpc>
                <a:spcPct val="84123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4000"/>
              </a:lnSpc>
              <a:tabLst/>
            </a:pPr>
            <a:r>
              <a:rPr sz="1500" spc="190" dirty="0">
                <a:solidFill>
                  <a:srgbClr val="0000FF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基本条</a:t>
            </a:r>
            <a:r>
              <a:rPr sz="1500" spc="180" dirty="0">
                <a:solidFill>
                  <a:srgbClr val="0000FF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件</a:t>
            </a:r>
            <a:endParaRPr lang="SimHei" altLang="SimHei" sz="1500" dirty="0"/>
          </a:p>
        </p:txBody>
      </p:sp>
      <p:sp>
        <p:nvSpPr>
          <p:cNvPr id="473" name="path"/>
          <p:cNvSpPr/>
          <p:nvPr/>
        </p:nvSpPr>
        <p:spPr>
          <a:xfrm>
            <a:off x="7855455" y="3316799"/>
            <a:ext cx="217798" cy="596685"/>
          </a:xfrm>
          <a:custGeom>
            <a:avLst/>
            <a:gdLst/>
            <a:ahLst/>
            <a:cxnLst/>
            <a:rect l="0" t="0" r="0" b="0"/>
            <a:pathLst>
              <a:path w="342" h="939">
                <a:moveTo>
                  <a:pt x="319" y="7"/>
                </a:moveTo>
                <a:lnTo>
                  <a:pt x="167" y="8"/>
                </a:lnTo>
                <a:moveTo>
                  <a:pt x="319" y="98"/>
                </a:moveTo>
                <a:lnTo>
                  <a:pt x="169" y="99"/>
                </a:lnTo>
                <a:moveTo>
                  <a:pt x="180" y="389"/>
                </a:moveTo>
                <a:lnTo>
                  <a:pt x="301" y="388"/>
                </a:lnTo>
                <a:moveTo>
                  <a:pt x="320" y="597"/>
                </a:moveTo>
                <a:lnTo>
                  <a:pt x="150" y="598"/>
                </a:lnTo>
                <a:moveTo>
                  <a:pt x="321" y="844"/>
                </a:moveTo>
                <a:lnTo>
                  <a:pt x="170" y="844"/>
                </a:lnTo>
                <a:moveTo>
                  <a:pt x="180" y="480"/>
                </a:moveTo>
                <a:lnTo>
                  <a:pt x="301" y="479"/>
                </a:lnTo>
                <a:moveTo>
                  <a:pt x="321" y="689"/>
                </a:moveTo>
                <a:lnTo>
                  <a:pt x="29" y="689"/>
                </a:lnTo>
                <a:moveTo>
                  <a:pt x="323" y="932"/>
                </a:moveTo>
                <a:lnTo>
                  <a:pt x="172" y="932"/>
                </a:lnTo>
                <a:moveTo>
                  <a:pt x="179" y="216"/>
                </a:moveTo>
                <a:lnTo>
                  <a:pt x="300" y="214"/>
                </a:lnTo>
                <a:moveTo>
                  <a:pt x="0" y="310"/>
                </a:moveTo>
                <a:lnTo>
                  <a:pt x="300" y="308"/>
                </a:lnTo>
                <a:moveTo>
                  <a:pt x="342" y="763"/>
                </a:moveTo>
                <a:lnTo>
                  <a:pt x="191" y="764"/>
                </a:lnTo>
              </a:path>
            </a:pathLst>
          </a:custGeom>
          <a:noFill/>
          <a:ln w="9327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74" name="textbox 474"/>
          <p:cNvSpPr/>
          <p:nvPr/>
        </p:nvSpPr>
        <p:spPr>
          <a:xfrm>
            <a:off x="7695727" y="3409258"/>
            <a:ext cx="241300" cy="883285"/>
          </a:xfrm>
          <a:prstGeom prst="rect">
            <a:avLst/>
          </a:prstGeom>
        </p:spPr>
        <p:txBody>
          <a:bodyPr vert="eaVert" wrap="square" lIns="0" tIns="0" rIns="0" bIns="0"/>
          <a:lstStyle/>
          <a:p>
            <a:pPr algn="l" rtl="0" eaLnBrk="0">
              <a:lnSpc>
                <a:spcPct val="75130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3000"/>
              </a:lnSpc>
              <a:tabLst/>
            </a:pPr>
            <a:r>
              <a:rPr sz="1500" spc="190" dirty="0">
                <a:solidFill>
                  <a:srgbClr val="0000FF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观参考</a:t>
            </a:r>
            <a:r>
              <a:rPr sz="1500" spc="180" dirty="0">
                <a:solidFill>
                  <a:srgbClr val="0000FF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项</a:t>
            </a:r>
            <a:endParaRPr lang="SimHei" altLang="SimHei" sz="1500" dirty="0"/>
          </a:p>
        </p:txBody>
      </p:sp>
      <p:pic>
        <p:nvPicPr>
          <p:cNvPr id="475" name="picture 47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7297570" y="4608802"/>
            <a:ext cx="35900" cy="161090"/>
          </a:xfrm>
          <a:prstGeom prst="rect">
            <a:avLst/>
          </a:prstGeom>
        </p:spPr>
      </p:pic>
      <p:sp>
        <p:nvSpPr>
          <p:cNvPr id="476" name="path"/>
          <p:cNvSpPr/>
          <p:nvPr/>
        </p:nvSpPr>
        <p:spPr>
          <a:xfrm>
            <a:off x="7442196" y="4710435"/>
            <a:ext cx="207271" cy="54654"/>
          </a:xfrm>
          <a:custGeom>
            <a:avLst/>
            <a:gdLst/>
            <a:ahLst/>
            <a:cxnLst/>
            <a:rect l="0" t="0" r="0" b="0"/>
            <a:pathLst>
              <a:path w="326" h="86">
                <a:moveTo>
                  <a:pt x="326" y="78"/>
                </a:moveTo>
                <a:lnTo>
                  <a:pt x="268" y="75"/>
                </a:lnTo>
                <a:lnTo>
                  <a:pt x="236" y="75"/>
                </a:lnTo>
                <a:lnTo>
                  <a:pt x="208" y="75"/>
                </a:lnTo>
                <a:lnTo>
                  <a:pt x="145" y="47"/>
                </a:lnTo>
                <a:lnTo>
                  <a:pt x="80" y="41"/>
                </a:lnTo>
                <a:lnTo>
                  <a:pt x="3" y="6"/>
                </a:lnTo>
              </a:path>
            </a:pathLst>
          </a:custGeom>
          <a:noFill/>
          <a:ln w="9327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477" name="picture 47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600000">
            <a:off x="7298335" y="4426120"/>
            <a:ext cx="214668" cy="736745"/>
          </a:xfrm>
          <a:prstGeom prst="rect">
            <a:avLst/>
          </a:prstGeom>
        </p:spPr>
      </p:pic>
      <p:pic>
        <p:nvPicPr>
          <p:cNvPr id="478" name="picture 47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600000">
            <a:off x="7462742" y="5272402"/>
            <a:ext cx="27809" cy="143124"/>
          </a:xfrm>
          <a:prstGeom prst="rect">
            <a:avLst/>
          </a:prstGeom>
        </p:spPr>
      </p:pic>
      <p:pic>
        <p:nvPicPr>
          <p:cNvPr id="479" name="picture 47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1600000">
            <a:off x="7552283" y="5269738"/>
            <a:ext cx="25139" cy="113116"/>
          </a:xfrm>
          <a:prstGeom prst="rect">
            <a:avLst/>
          </a:prstGeom>
        </p:spPr>
      </p:pic>
      <p:sp>
        <p:nvSpPr>
          <p:cNvPr id="480" name="path"/>
          <p:cNvSpPr/>
          <p:nvPr/>
        </p:nvSpPr>
        <p:spPr>
          <a:xfrm>
            <a:off x="7418871" y="5146085"/>
            <a:ext cx="149234" cy="506096"/>
          </a:xfrm>
          <a:custGeom>
            <a:avLst/>
            <a:gdLst/>
            <a:ahLst/>
            <a:cxnLst/>
            <a:rect l="0" t="0" r="0" b="0"/>
            <a:pathLst>
              <a:path w="235" h="797">
                <a:moveTo>
                  <a:pt x="235" y="57"/>
                </a:moveTo>
                <a:lnTo>
                  <a:pt x="184" y="86"/>
                </a:lnTo>
                <a:lnTo>
                  <a:pt x="155" y="188"/>
                </a:lnTo>
                <a:lnTo>
                  <a:pt x="139" y="298"/>
                </a:lnTo>
                <a:lnTo>
                  <a:pt x="115" y="595"/>
                </a:lnTo>
                <a:lnTo>
                  <a:pt x="101" y="691"/>
                </a:lnTo>
                <a:lnTo>
                  <a:pt x="71" y="777"/>
                </a:lnTo>
                <a:lnTo>
                  <a:pt x="1" y="797"/>
                </a:lnTo>
                <a:lnTo>
                  <a:pt x="1" y="777"/>
                </a:lnTo>
                <a:lnTo>
                  <a:pt x="0" y="748"/>
                </a:lnTo>
                <a:lnTo>
                  <a:pt x="16" y="710"/>
                </a:lnTo>
                <a:lnTo>
                  <a:pt x="54" y="632"/>
                </a:lnTo>
                <a:lnTo>
                  <a:pt x="89" y="364"/>
                </a:lnTo>
                <a:lnTo>
                  <a:pt x="97" y="163"/>
                </a:lnTo>
                <a:lnTo>
                  <a:pt x="115" y="19"/>
                </a:lnTo>
                <a:lnTo>
                  <a:pt x="165" y="0"/>
                </a:lnTo>
                <a:lnTo>
                  <a:pt x="227" y="0"/>
                </a:lnTo>
                <a:lnTo>
                  <a:pt x="235" y="57"/>
                </a:lnTo>
                <a:close/>
              </a:path>
            </a:pathLst>
          </a:custGeom>
          <a:solidFill>
            <a:srgbClr val="A0A0A0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481" name="picture 48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21600000">
            <a:off x="7622295" y="5276606"/>
            <a:ext cx="28970" cy="251144"/>
          </a:xfrm>
          <a:prstGeom prst="rect">
            <a:avLst/>
          </a:prstGeom>
        </p:spPr>
      </p:pic>
      <p:sp>
        <p:nvSpPr>
          <p:cNvPr id="482" name="path"/>
          <p:cNvSpPr/>
          <p:nvPr/>
        </p:nvSpPr>
        <p:spPr>
          <a:xfrm>
            <a:off x="7612111" y="5109657"/>
            <a:ext cx="105230" cy="614425"/>
          </a:xfrm>
          <a:custGeom>
            <a:avLst/>
            <a:gdLst/>
            <a:ahLst/>
            <a:cxnLst/>
            <a:rect l="0" t="0" r="0" b="0"/>
            <a:pathLst>
              <a:path w="165" h="967">
                <a:moveTo>
                  <a:pt x="165" y="39"/>
                </a:moveTo>
                <a:lnTo>
                  <a:pt x="121" y="66"/>
                </a:lnTo>
                <a:lnTo>
                  <a:pt x="78" y="333"/>
                </a:lnTo>
                <a:lnTo>
                  <a:pt x="86" y="748"/>
                </a:lnTo>
                <a:lnTo>
                  <a:pt x="71" y="873"/>
                </a:lnTo>
                <a:lnTo>
                  <a:pt x="105" y="967"/>
                </a:lnTo>
                <a:lnTo>
                  <a:pt x="0" y="948"/>
                </a:lnTo>
                <a:lnTo>
                  <a:pt x="8" y="902"/>
                </a:lnTo>
                <a:lnTo>
                  <a:pt x="45" y="708"/>
                </a:lnTo>
                <a:lnTo>
                  <a:pt x="27" y="355"/>
                </a:lnTo>
                <a:lnTo>
                  <a:pt x="26" y="26"/>
                </a:lnTo>
                <a:lnTo>
                  <a:pt x="149" y="0"/>
                </a:lnTo>
                <a:lnTo>
                  <a:pt x="165" y="39"/>
                </a:lnTo>
                <a:close/>
              </a:path>
            </a:pathLst>
          </a:custGeom>
          <a:solidFill>
            <a:srgbClr val="A0A0A0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83" name="textbox 483"/>
          <p:cNvSpPr/>
          <p:nvPr/>
        </p:nvSpPr>
        <p:spPr>
          <a:xfrm>
            <a:off x="7529923" y="2313386"/>
            <a:ext cx="226059" cy="2654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904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8000"/>
              </a:lnSpc>
              <a:tabLst/>
            </a:pPr>
            <a:r>
              <a:rPr sz="16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用</a:t>
            </a:r>
            <a:endParaRPr lang="SimSun" altLang="SimSun" sz="1600" dirty="0"/>
          </a:p>
        </p:txBody>
      </p:sp>
      <p:sp>
        <p:nvSpPr>
          <p:cNvPr id="484" name="path"/>
          <p:cNvSpPr/>
          <p:nvPr/>
        </p:nvSpPr>
        <p:spPr>
          <a:xfrm>
            <a:off x="7006332" y="4902366"/>
            <a:ext cx="111008" cy="355754"/>
          </a:xfrm>
          <a:custGeom>
            <a:avLst/>
            <a:gdLst/>
            <a:ahLst/>
            <a:cxnLst/>
            <a:rect l="0" t="0" r="0" b="0"/>
            <a:pathLst>
              <a:path w="174" h="560">
                <a:moveTo>
                  <a:pt x="31" y="8"/>
                </a:moveTo>
                <a:lnTo>
                  <a:pt x="151" y="7"/>
                </a:lnTo>
                <a:moveTo>
                  <a:pt x="171" y="219"/>
                </a:moveTo>
                <a:lnTo>
                  <a:pt x="0" y="220"/>
                </a:lnTo>
                <a:moveTo>
                  <a:pt x="173" y="463"/>
                </a:moveTo>
                <a:lnTo>
                  <a:pt x="21" y="463"/>
                </a:lnTo>
                <a:moveTo>
                  <a:pt x="31" y="98"/>
                </a:moveTo>
                <a:lnTo>
                  <a:pt x="151" y="98"/>
                </a:lnTo>
                <a:moveTo>
                  <a:pt x="173" y="308"/>
                </a:moveTo>
                <a:lnTo>
                  <a:pt x="1" y="308"/>
                </a:lnTo>
                <a:moveTo>
                  <a:pt x="174" y="552"/>
                </a:moveTo>
                <a:lnTo>
                  <a:pt x="24" y="552"/>
                </a:lnTo>
              </a:path>
            </a:pathLst>
          </a:custGeom>
          <a:noFill/>
          <a:ln w="9327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85" name="path"/>
          <p:cNvSpPr/>
          <p:nvPr/>
        </p:nvSpPr>
        <p:spPr>
          <a:xfrm>
            <a:off x="7832118" y="3215963"/>
            <a:ext cx="226184" cy="10240"/>
          </a:xfrm>
          <a:custGeom>
            <a:avLst/>
            <a:gdLst/>
            <a:ahLst/>
            <a:cxnLst/>
            <a:rect l="0" t="0" r="0" b="0"/>
            <a:pathLst>
              <a:path w="356" h="16">
                <a:moveTo>
                  <a:pt x="356" y="7"/>
                </a:moveTo>
                <a:lnTo>
                  <a:pt x="0" y="8"/>
                </a:lnTo>
              </a:path>
            </a:pathLst>
          </a:custGeom>
          <a:noFill/>
          <a:ln w="9327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86" name="textbox 486"/>
          <p:cNvSpPr/>
          <p:nvPr/>
        </p:nvSpPr>
        <p:spPr>
          <a:xfrm>
            <a:off x="7723679" y="3187937"/>
            <a:ext cx="213359" cy="2457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953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6000"/>
              </a:lnSpc>
              <a:tabLst/>
            </a:pPr>
            <a:r>
              <a:rPr sz="1500" spc="0" dirty="0">
                <a:solidFill>
                  <a:srgbClr val="0000FF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客</a:t>
            </a:r>
            <a:endParaRPr lang="SimHei" altLang="SimHei" sz="1500" dirty="0"/>
          </a:p>
        </p:txBody>
      </p:sp>
      <p:pic>
        <p:nvPicPr>
          <p:cNvPr id="487" name="picture 48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21600000">
            <a:off x="7735379" y="4390448"/>
            <a:ext cx="98351" cy="128227"/>
          </a:xfrm>
          <a:prstGeom prst="rect">
            <a:avLst/>
          </a:prstGeom>
        </p:spPr>
      </p:pic>
      <p:sp>
        <p:nvSpPr>
          <p:cNvPr id="488" name="path"/>
          <p:cNvSpPr/>
          <p:nvPr/>
        </p:nvSpPr>
        <p:spPr>
          <a:xfrm>
            <a:off x="7952632" y="4119865"/>
            <a:ext cx="110283" cy="68150"/>
          </a:xfrm>
          <a:custGeom>
            <a:avLst/>
            <a:gdLst/>
            <a:ahLst/>
            <a:cxnLst/>
            <a:rect l="0" t="0" r="0" b="0"/>
            <a:pathLst>
              <a:path w="173" h="107">
                <a:moveTo>
                  <a:pt x="173" y="7"/>
                </a:moveTo>
                <a:lnTo>
                  <a:pt x="0" y="7"/>
                </a:lnTo>
                <a:moveTo>
                  <a:pt x="173" y="98"/>
                </a:moveTo>
                <a:lnTo>
                  <a:pt x="0" y="99"/>
                </a:lnTo>
              </a:path>
            </a:pathLst>
          </a:custGeom>
          <a:noFill/>
          <a:ln w="9327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489" name="picture 489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21600000">
            <a:off x="7715668" y="5310953"/>
            <a:ext cx="23248" cy="251694"/>
          </a:xfrm>
          <a:prstGeom prst="rect">
            <a:avLst/>
          </a:prstGeom>
        </p:spPr>
      </p:pic>
      <p:sp>
        <p:nvSpPr>
          <p:cNvPr id="490" name="path"/>
          <p:cNvSpPr/>
          <p:nvPr/>
        </p:nvSpPr>
        <p:spPr>
          <a:xfrm>
            <a:off x="7971366" y="3987263"/>
            <a:ext cx="77351" cy="67195"/>
          </a:xfrm>
          <a:custGeom>
            <a:avLst/>
            <a:gdLst/>
            <a:ahLst/>
            <a:cxnLst/>
            <a:rect l="0" t="0" r="0" b="0"/>
            <a:pathLst>
              <a:path w="121" h="105">
                <a:moveTo>
                  <a:pt x="0" y="8"/>
                </a:moveTo>
                <a:lnTo>
                  <a:pt x="120" y="7"/>
                </a:lnTo>
                <a:moveTo>
                  <a:pt x="3" y="98"/>
                </a:moveTo>
                <a:lnTo>
                  <a:pt x="121" y="98"/>
                </a:lnTo>
              </a:path>
            </a:pathLst>
          </a:custGeom>
          <a:noFill/>
          <a:ln w="9327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91" name="path"/>
          <p:cNvSpPr/>
          <p:nvPr/>
        </p:nvSpPr>
        <p:spPr>
          <a:xfrm>
            <a:off x="7966773" y="3029196"/>
            <a:ext cx="76646" cy="67233"/>
          </a:xfrm>
          <a:custGeom>
            <a:avLst/>
            <a:gdLst/>
            <a:ahLst/>
            <a:cxnLst/>
            <a:rect l="0" t="0" r="0" b="0"/>
            <a:pathLst>
              <a:path w="120" h="105">
                <a:moveTo>
                  <a:pt x="0" y="8"/>
                </a:moveTo>
                <a:lnTo>
                  <a:pt x="118" y="7"/>
                </a:lnTo>
                <a:moveTo>
                  <a:pt x="1" y="98"/>
                </a:moveTo>
                <a:lnTo>
                  <a:pt x="120" y="97"/>
                </a:lnTo>
              </a:path>
            </a:pathLst>
          </a:custGeom>
          <a:noFill/>
          <a:ln w="9327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92" name="path"/>
          <p:cNvSpPr/>
          <p:nvPr/>
        </p:nvSpPr>
        <p:spPr>
          <a:xfrm>
            <a:off x="7727598" y="4527915"/>
            <a:ext cx="108439" cy="29849"/>
          </a:xfrm>
          <a:custGeom>
            <a:avLst/>
            <a:gdLst/>
            <a:ahLst/>
            <a:cxnLst/>
            <a:rect l="0" t="0" r="0" b="0"/>
            <a:pathLst>
              <a:path w="170" h="47">
                <a:moveTo>
                  <a:pt x="163" y="39"/>
                </a:moveTo>
                <a:lnTo>
                  <a:pt x="85" y="7"/>
                </a:lnTo>
                <a:lnTo>
                  <a:pt x="42" y="8"/>
                </a:lnTo>
                <a:lnTo>
                  <a:pt x="7" y="16"/>
                </a:lnTo>
              </a:path>
            </a:pathLst>
          </a:custGeom>
          <a:noFill/>
          <a:ln w="9327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493" name="picture 49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rot="21600000">
            <a:off x="7765172" y="2920865"/>
            <a:ext cx="345320" cy="9322"/>
          </a:xfrm>
          <a:prstGeom prst="rect">
            <a:avLst/>
          </a:prstGeom>
        </p:spPr>
      </p:pic>
      <p:sp>
        <p:nvSpPr>
          <p:cNvPr id="494" name="rect"/>
          <p:cNvSpPr/>
          <p:nvPr/>
        </p:nvSpPr>
        <p:spPr>
          <a:xfrm>
            <a:off x="6016811" y="4022736"/>
            <a:ext cx="226188" cy="10278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95" name="path"/>
          <p:cNvSpPr/>
          <p:nvPr/>
        </p:nvSpPr>
        <p:spPr>
          <a:xfrm>
            <a:off x="7647774" y="4756005"/>
            <a:ext cx="68342" cy="30302"/>
          </a:xfrm>
          <a:custGeom>
            <a:avLst/>
            <a:gdLst/>
            <a:ahLst/>
            <a:cxnLst/>
            <a:rect l="0" t="0" r="0" b="0"/>
            <a:pathLst>
              <a:path w="107" h="47">
                <a:moveTo>
                  <a:pt x="105" y="40"/>
                </a:moveTo>
                <a:lnTo>
                  <a:pt x="2" y="6"/>
                </a:lnTo>
              </a:path>
            </a:pathLst>
          </a:custGeom>
          <a:noFill/>
          <a:ln w="9327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96" name="path"/>
          <p:cNvSpPr/>
          <p:nvPr/>
        </p:nvSpPr>
        <p:spPr>
          <a:xfrm>
            <a:off x="7946892" y="3160842"/>
            <a:ext cx="111431" cy="10278"/>
          </a:xfrm>
          <a:custGeom>
            <a:avLst/>
            <a:gdLst/>
            <a:ahLst/>
            <a:cxnLst/>
            <a:rect l="0" t="0" r="0" b="0"/>
            <a:pathLst>
              <a:path w="175" h="16">
                <a:moveTo>
                  <a:pt x="175" y="7"/>
                </a:moveTo>
                <a:lnTo>
                  <a:pt x="0" y="8"/>
                </a:lnTo>
              </a:path>
            </a:pathLst>
          </a:custGeom>
          <a:noFill/>
          <a:ln w="9327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97" name="rect"/>
          <p:cNvSpPr/>
          <p:nvPr/>
        </p:nvSpPr>
        <p:spPr>
          <a:xfrm>
            <a:off x="7714065" y="4777256"/>
            <a:ext cx="30275" cy="12992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textbox 498"/>
          <p:cNvSpPr/>
          <p:nvPr/>
        </p:nvSpPr>
        <p:spPr>
          <a:xfrm>
            <a:off x="846407" y="1103471"/>
            <a:ext cx="7617459" cy="28517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3404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7000"/>
              </a:lnSpc>
              <a:tabLst/>
            </a:pPr>
            <a:r>
              <a:rPr sz="210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1、基</a:t>
            </a:r>
            <a:r>
              <a:rPr sz="21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本条件</a:t>
            </a:r>
            <a:endParaRPr lang="SimSun" altLang="SimSun" sz="2100" dirty="0"/>
          </a:p>
          <a:p>
            <a:pPr algn="l" rtl="0" eaLnBrk="0">
              <a:lnSpc>
                <a:spcPct val="128000"/>
              </a:lnSpc>
              <a:tabLst/>
            </a:pPr>
            <a:endParaRPr lang="Arial" altLang="Arial" sz="1000" dirty="0"/>
          </a:p>
          <a:p>
            <a:pPr marL="94517" algn="l" rtl="0" eaLnBrk="0">
              <a:lnSpc>
                <a:spcPct val="96000"/>
              </a:lnSpc>
              <a:spcBef>
                <a:spcPts val="484"/>
              </a:spcBef>
              <a:tabLst>
                <a:tab pos="168910" algn="l"/>
              </a:tabLst>
            </a:pPr>
            <a:r>
              <a:rPr sz="16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60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学历： 要求具有相关专业的教育背景， 最低要求一般为本科，少数 放宽至大</a:t>
            </a:r>
            <a:r>
              <a:rPr sz="16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专</a:t>
            </a:r>
            <a:endParaRPr lang="SimSun" altLang="SimSun" sz="1600" dirty="0"/>
          </a:p>
          <a:p>
            <a:pPr algn="l" rtl="0" eaLnBrk="0">
              <a:lnSpc>
                <a:spcPct val="162000"/>
              </a:lnSpc>
              <a:tabLst/>
            </a:pPr>
            <a:endParaRPr lang="Arial" altLang="Arial" sz="1000" dirty="0"/>
          </a:p>
          <a:p>
            <a:pPr marL="94517" algn="l" rtl="0" eaLnBrk="0">
              <a:lnSpc>
                <a:spcPct val="96000"/>
              </a:lnSpc>
              <a:spcBef>
                <a:spcPts val="488"/>
              </a:spcBef>
              <a:tabLst>
                <a:tab pos="166370" algn="l"/>
              </a:tabLst>
            </a:pPr>
            <a:r>
              <a:rPr sz="16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60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现职状况： 主要分析员工从事什么工作(决定可以归于专业的哪个类)</a:t>
            </a:r>
            <a:r>
              <a:rPr sz="16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， 工作的难</a:t>
            </a:r>
            <a:endParaRPr lang="SimSun" altLang="SimSun" sz="1600" dirty="0"/>
          </a:p>
          <a:p>
            <a:pPr algn="l" rtl="0" eaLnBrk="0">
              <a:lnSpc>
                <a:spcPct val="115000"/>
              </a:lnSpc>
              <a:tabLst/>
            </a:pPr>
            <a:endParaRPr lang="Arial" altLang="Arial" sz="1000" dirty="0"/>
          </a:p>
          <a:p>
            <a:pPr marL="1197333" algn="l" rtl="0" eaLnBrk="0">
              <a:lnSpc>
                <a:spcPct val="96000"/>
              </a:lnSpc>
              <a:spcBef>
                <a:spcPts val="484"/>
              </a:spcBef>
              <a:tabLst/>
            </a:pPr>
            <a:r>
              <a:rPr sz="1600" spc="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度和复杂度如何(初步判断可以归于哪个级别) </a:t>
            </a:r>
            <a:r>
              <a:rPr sz="16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。</a:t>
            </a:r>
            <a:endParaRPr lang="SimSun" altLang="SimSun" sz="1600" dirty="0"/>
          </a:p>
          <a:p>
            <a:pPr algn="l" rtl="0" eaLnBrk="0">
              <a:lnSpc>
                <a:spcPct val="109000"/>
              </a:lnSpc>
              <a:tabLst/>
            </a:pPr>
            <a:endParaRPr lang="Arial" altLang="Arial" sz="400" dirty="0"/>
          </a:p>
          <a:p>
            <a:pPr marL="1153774" indent="-1059257" algn="l" rtl="0" eaLnBrk="0">
              <a:lnSpc>
                <a:spcPct val="194000"/>
              </a:lnSpc>
              <a:spcBef>
                <a:spcPts val="5"/>
              </a:spcBef>
              <a:tabLst>
                <a:tab pos="165735" algn="l"/>
              </a:tabLst>
            </a:pPr>
            <a:r>
              <a:rPr sz="16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60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专业经验： 分华为内和华为外专业经验， 根据专业特点由各部门制</a:t>
            </a:r>
            <a:r>
              <a:rPr sz="160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定</a:t>
            </a:r>
            <a:r>
              <a:rPr sz="16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要求，华为外 </a:t>
            </a:r>
            <a:r>
              <a:rPr sz="160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经验根据工作相关度和公司相似</a:t>
            </a:r>
            <a:r>
              <a:rPr sz="160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度</a:t>
            </a:r>
            <a:r>
              <a:rPr sz="16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进行折算</a:t>
            </a:r>
            <a:endParaRPr lang="SimSun" altLang="SimSun" sz="1600" dirty="0"/>
          </a:p>
        </p:txBody>
      </p:sp>
      <p:sp>
        <p:nvSpPr>
          <p:cNvPr id="499" name="path"/>
          <p:cNvSpPr/>
          <p:nvPr/>
        </p:nvSpPr>
        <p:spPr>
          <a:xfrm>
            <a:off x="900799" y="3326529"/>
            <a:ext cx="40124" cy="41056"/>
          </a:xfrm>
          <a:custGeom>
            <a:avLst/>
            <a:gdLst/>
            <a:ahLst/>
            <a:cxnLst/>
            <a:rect l="0" t="0" r="0" b="0"/>
            <a:pathLst>
              <a:path w="63" h="64">
                <a:moveTo>
                  <a:pt x="4" y="33"/>
                </a:moveTo>
                <a:cubicBezTo>
                  <a:pt x="4" y="17"/>
                  <a:pt x="17" y="4"/>
                  <a:pt x="31" y="4"/>
                </a:cubicBezTo>
                <a:cubicBezTo>
                  <a:pt x="46" y="4"/>
                  <a:pt x="59" y="17"/>
                  <a:pt x="59" y="33"/>
                </a:cubicBezTo>
                <a:cubicBezTo>
                  <a:pt x="59" y="48"/>
                  <a:pt x="46" y="60"/>
                  <a:pt x="31" y="60"/>
                </a:cubicBezTo>
                <a:cubicBezTo>
                  <a:pt x="17" y="60"/>
                  <a:pt x="4" y="48"/>
                  <a:pt x="4" y="33"/>
                </a:cubicBezTo>
              </a:path>
            </a:pathLst>
          </a:custGeom>
          <a:solidFill>
            <a:srgbClr val="000000">
              <a:alpha val="100000"/>
            </a:srgbClr>
          </a:solidFill>
          <a:ln w="5261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00" name="path"/>
          <p:cNvSpPr/>
          <p:nvPr/>
        </p:nvSpPr>
        <p:spPr>
          <a:xfrm>
            <a:off x="900799" y="2316075"/>
            <a:ext cx="40124" cy="40192"/>
          </a:xfrm>
          <a:custGeom>
            <a:avLst/>
            <a:gdLst/>
            <a:ahLst/>
            <a:cxnLst/>
            <a:rect l="0" t="0" r="0" b="0"/>
            <a:pathLst>
              <a:path w="63" h="63">
                <a:moveTo>
                  <a:pt x="4" y="31"/>
                </a:moveTo>
                <a:cubicBezTo>
                  <a:pt x="4" y="15"/>
                  <a:pt x="17" y="4"/>
                  <a:pt x="31" y="4"/>
                </a:cubicBezTo>
                <a:cubicBezTo>
                  <a:pt x="46" y="4"/>
                  <a:pt x="59" y="15"/>
                  <a:pt x="59" y="31"/>
                </a:cubicBezTo>
                <a:cubicBezTo>
                  <a:pt x="59" y="46"/>
                  <a:pt x="46" y="59"/>
                  <a:pt x="31" y="59"/>
                </a:cubicBezTo>
                <a:cubicBezTo>
                  <a:pt x="17" y="59"/>
                  <a:pt x="4" y="46"/>
                  <a:pt x="4" y="31"/>
                </a:cubicBezTo>
              </a:path>
            </a:pathLst>
          </a:custGeom>
          <a:solidFill>
            <a:srgbClr val="000000">
              <a:alpha val="100000"/>
            </a:srgbClr>
          </a:solidFill>
          <a:ln w="5261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01" name="path"/>
          <p:cNvSpPr/>
          <p:nvPr/>
        </p:nvSpPr>
        <p:spPr>
          <a:xfrm>
            <a:off x="900799" y="1774036"/>
            <a:ext cx="40124" cy="37187"/>
          </a:xfrm>
          <a:custGeom>
            <a:avLst/>
            <a:gdLst/>
            <a:ahLst/>
            <a:cxnLst/>
            <a:rect l="0" t="0" r="0" b="0"/>
            <a:pathLst>
              <a:path w="63" h="58">
                <a:moveTo>
                  <a:pt x="4" y="30"/>
                </a:moveTo>
                <a:cubicBezTo>
                  <a:pt x="4" y="14"/>
                  <a:pt x="17" y="4"/>
                  <a:pt x="31" y="4"/>
                </a:cubicBezTo>
                <a:cubicBezTo>
                  <a:pt x="46" y="4"/>
                  <a:pt x="59" y="14"/>
                  <a:pt x="59" y="30"/>
                </a:cubicBezTo>
                <a:cubicBezTo>
                  <a:pt x="59" y="43"/>
                  <a:pt x="46" y="54"/>
                  <a:pt x="31" y="54"/>
                </a:cubicBezTo>
                <a:cubicBezTo>
                  <a:pt x="17" y="54"/>
                  <a:pt x="4" y="43"/>
                  <a:pt x="4" y="30"/>
                </a:cubicBezTo>
              </a:path>
            </a:pathLst>
          </a:custGeom>
          <a:solidFill>
            <a:srgbClr val="000000">
              <a:alpha val="100000"/>
            </a:srgbClr>
          </a:solidFill>
          <a:ln w="5261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502" name="picture 5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041932" y="248550"/>
            <a:ext cx="7245169" cy="584523"/>
          </a:xfrm>
          <a:prstGeom prst="rect">
            <a:avLst/>
          </a:prstGeom>
        </p:spPr>
      </p:pic>
      <p:pic>
        <p:nvPicPr>
          <p:cNvPr id="503" name="picture 5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640873" y="248550"/>
            <a:ext cx="5660176" cy="637863"/>
          </a:xfrm>
          <a:prstGeom prst="rect">
            <a:avLst/>
          </a:prstGeom>
        </p:spPr>
      </p:pic>
      <p:sp>
        <p:nvSpPr>
          <p:cNvPr id="504" name="textbox 504"/>
          <p:cNvSpPr/>
          <p:nvPr/>
        </p:nvSpPr>
        <p:spPr>
          <a:xfrm>
            <a:off x="1029232" y="235850"/>
            <a:ext cx="7270750" cy="6508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0000"/>
              </a:lnSpc>
              <a:tabLst/>
            </a:pPr>
            <a:endParaRPr lang="Arial" altLang="Arial" sz="1000" dirty="0"/>
          </a:p>
          <a:p>
            <a:pPr marL="1384883" algn="l" rtl="0" eaLnBrk="0">
              <a:lnSpc>
                <a:spcPct val="97000"/>
              </a:lnSpc>
              <a:tabLst/>
            </a:pPr>
            <a:r>
              <a:rPr sz="2300" spc="90" dirty="0">
                <a:solidFill>
                  <a:srgbClr val="000000">
                    <a:alpha val="100000"/>
                  </a:srgbClr>
                </a:solidFill>
                <a:latin typeface="NSimSun"/>
                <a:ea typeface="NSimSun"/>
                <a:cs typeface="NSimSun"/>
              </a:rPr>
              <a:t>一、专业资格标准体系的</a:t>
            </a:r>
            <a:r>
              <a:rPr sz="2300" spc="50" dirty="0">
                <a:solidFill>
                  <a:srgbClr val="000000">
                    <a:alpha val="100000"/>
                  </a:srgbClr>
                </a:solidFill>
                <a:latin typeface="NSimSun"/>
                <a:ea typeface="NSimSun"/>
                <a:cs typeface="NSimSun"/>
              </a:rPr>
              <a:t>内</a:t>
            </a:r>
            <a:r>
              <a:rPr sz="2300" spc="0" dirty="0">
                <a:solidFill>
                  <a:srgbClr val="000000">
                    <a:alpha val="100000"/>
                  </a:srgbClr>
                </a:solidFill>
                <a:latin typeface="NSimSun"/>
                <a:ea typeface="NSimSun"/>
                <a:cs typeface="NSimSun"/>
              </a:rPr>
              <a:t>容</a:t>
            </a:r>
            <a:endParaRPr lang="NSimSun" altLang="NSimSun" sz="2300" dirty="0"/>
          </a:p>
        </p:txBody>
      </p:sp>
      <p:sp>
        <p:nvSpPr>
          <p:cNvPr id="506" name="path"/>
          <p:cNvSpPr/>
          <p:nvPr/>
        </p:nvSpPr>
        <p:spPr>
          <a:xfrm>
            <a:off x="3412915" y="4302766"/>
            <a:ext cx="523618" cy="1284664"/>
          </a:xfrm>
          <a:custGeom>
            <a:avLst/>
            <a:gdLst/>
            <a:ahLst/>
            <a:cxnLst/>
            <a:rect l="0" t="0" r="0" b="0"/>
            <a:pathLst>
              <a:path w="824" h="2023">
                <a:moveTo>
                  <a:pt x="0" y="1021"/>
                </a:moveTo>
                <a:lnTo>
                  <a:pt x="352" y="1021"/>
                </a:lnTo>
                <a:moveTo>
                  <a:pt x="349" y="13"/>
                </a:moveTo>
                <a:lnTo>
                  <a:pt x="349" y="2023"/>
                </a:lnTo>
                <a:moveTo>
                  <a:pt x="348" y="7"/>
                </a:moveTo>
                <a:lnTo>
                  <a:pt x="824" y="7"/>
                </a:lnTo>
                <a:moveTo>
                  <a:pt x="348" y="1998"/>
                </a:moveTo>
                <a:lnTo>
                  <a:pt x="824" y="1998"/>
                </a:lnTo>
              </a:path>
            </a:pathLst>
          </a:custGeom>
          <a:noFill/>
          <a:ln w="9166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88" name="group 88"/>
          <p:cNvGrpSpPr/>
          <p:nvPr/>
        </p:nvGrpSpPr>
        <p:grpSpPr>
          <a:xfrm rot="21600000">
            <a:off x="171518" y="211138"/>
            <a:ext cx="809907" cy="722366"/>
            <a:chOff x="0" y="0"/>
            <a:chExt cx="809907" cy="722366"/>
          </a:xfrm>
        </p:grpSpPr>
        <p:pic>
          <p:nvPicPr>
            <p:cNvPr id="507" name="picture 50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809907" cy="703824"/>
            </a:xfrm>
            <a:prstGeom prst="rect">
              <a:avLst/>
            </a:prstGeom>
          </p:spPr>
        </p:pic>
        <p:sp>
          <p:nvSpPr>
            <p:cNvPr id="508" name="textbox 508"/>
            <p:cNvSpPr/>
            <p:nvPr/>
          </p:nvSpPr>
          <p:spPr>
            <a:xfrm>
              <a:off x="-12700" y="-12700"/>
              <a:ext cx="835660" cy="76390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1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1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1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1000"/>
                </a:lnSpc>
                <a:tabLst/>
              </a:pPr>
              <a:endParaRPr lang="Arial" altLang="Arial" sz="1000" dirty="0"/>
            </a:p>
            <a:p>
              <a:pPr marL="241577" algn="l" rtl="0" eaLnBrk="0">
                <a:lnSpc>
                  <a:spcPct val="98000"/>
                </a:lnSpc>
                <a:spcBef>
                  <a:spcPts val="7"/>
                </a:spcBef>
                <a:tabLst/>
              </a:pPr>
              <a:r>
                <a:rPr sz="900" spc="3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华为技</a:t>
              </a:r>
              <a:r>
                <a:rPr sz="900" spc="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术</a:t>
              </a:r>
              <a:endParaRPr lang="SimSun" altLang="SimSun" sz="900" dirty="0"/>
            </a:p>
          </p:txBody>
        </p:sp>
      </p:grpSp>
      <p:sp>
        <p:nvSpPr>
          <p:cNvPr id="509" name="rect"/>
          <p:cNvSpPr/>
          <p:nvPr/>
        </p:nvSpPr>
        <p:spPr>
          <a:xfrm>
            <a:off x="4135841" y="5383731"/>
            <a:ext cx="54114" cy="375306"/>
          </a:xfrm>
          <a:prstGeom prst="rect">
            <a:avLst/>
          </a:prstGeom>
          <a:solidFill>
            <a:srgbClr val="EAEAEA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10" name="rect"/>
          <p:cNvSpPr/>
          <p:nvPr/>
        </p:nvSpPr>
        <p:spPr>
          <a:xfrm>
            <a:off x="4027538" y="5383731"/>
            <a:ext cx="54114" cy="375306"/>
          </a:xfrm>
          <a:prstGeom prst="rect">
            <a:avLst/>
          </a:prstGeom>
          <a:solidFill>
            <a:srgbClr val="D5D5D5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11" name="rect"/>
          <p:cNvSpPr/>
          <p:nvPr/>
        </p:nvSpPr>
        <p:spPr>
          <a:xfrm>
            <a:off x="4675103" y="5383731"/>
            <a:ext cx="54114" cy="375306"/>
          </a:xfrm>
          <a:prstGeom prst="rect">
            <a:avLst/>
          </a:prstGeom>
          <a:solidFill>
            <a:srgbClr val="D8D8D8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12" name="rect"/>
          <p:cNvSpPr/>
          <p:nvPr/>
        </p:nvSpPr>
        <p:spPr>
          <a:xfrm>
            <a:off x="4189617" y="5383731"/>
            <a:ext cx="53196" cy="375306"/>
          </a:xfrm>
          <a:prstGeom prst="rect">
            <a:avLst/>
          </a:prstGeom>
          <a:solidFill>
            <a:srgbClr val="F5F5F5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13" name="rect"/>
          <p:cNvSpPr/>
          <p:nvPr/>
        </p:nvSpPr>
        <p:spPr>
          <a:xfrm>
            <a:off x="4729254" y="5383731"/>
            <a:ext cx="54114" cy="375306"/>
          </a:xfrm>
          <a:prstGeom prst="rect">
            <a:avLst/>
          </a:prstGeom>
          <a:solidFill>
            <a:srgbClr val="D3D3D3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14" name="rect"/>
          <p:cNvSpPr/>
          <p:nvPr/>
        </p:nvSpPr>
        <p:spPr>
          <a:xfrm>
            <a:off x="4783406" y="5383731"/>
            <a:ext cx="54114" cy="375306"/>
          </a:xfrm>
          <a:prstGeom prst="rect">
            <a:avLst/>
          </a:prstGeom>
          <a:solidFill>
            <a:srgbClr val="CFCFCF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15" name="rect"/>
          <p:cNvSpPr/>
          <p:nvPr/>
        </p:nvSpPr>
        <p:spPr>
          <a:xfrm>
            <a:off x="4513399" y="5383731"/>
            <a:ext cx="53196" cy="375306"/>
          </a:xfrm>
          <a:prstGeom prst="rect">
            <a:avLst/>
          </a:prstGeom>
          <a:solidFill>
            <a:srgbClr val="E7E7E7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16" name="rect"/>
          <p:cNvSpPr/>
          <p:nvPr/>
        </p:nvSpPr>
        <p:spPr>
          <a:xfrm>
            <a:off x="4620951" y="5383731"/>
            <a:ext cx="54114" cy="375306"/>
          </a:xfrm>
          <a:prstGeom prst="rect">
            <a:avLst/>
          </a:prstGeom>
          <a:solidFill>
            <a:srgbClr val="DDDDDD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17" name="rect"/>
          <p:cNvSpPr/>
          <p:nvPr/>
        </p:nvSpPr>
        <p:spPr>
          <a:xfrm>
            <a:off x="4405472" y="5383731"/>
            <a:ext cx="54114" cy="375306"/>
          </a:xfrm>
          <a:prstGeom prst="rect">
            <a:avLst/>
          </a:prstGeom>
          <a:solidFill>
            <a:srgbClr val="F0F0F0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18" name="rect"/>
          <p:cNvSpPr/>
          <p:nvPr/>
        </p:nvSpPr>
        <p:spPr>
          <a:xfrm>
            <a:off x="4459624" y="5383731"/>
            <a:ext cx="54114" cy="375306"/>
          </a:xfrm>
          <a:prstGeom prst="rect">
            <a:avLst/>
          </a:prstGeom>
          <a:solidFill>
            <a:srgbClr val="ECECEC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19" name="rect"/>
          <p:cNvSpPr/>
          <p:nvPr/>
        </p:nvSpPr>
        <p:spPr>
          <a:xfrm>
            <a:off x="4351320" y="5383731"/>
            <a:ext cx="54114" cy="375306"/>
          </a:xfrm>
          <a:prstGeom prst="rect">
            <a:avLst/>
          </a:prstGeom>
          <a:solidFill>
            <a:srgbClr val="F5F5F5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20" name="rect"/>
          <p:cNvSpPr/>
          <p:nvPr/>
        </p:nvSpPr>
        <p:spPr>
          <a:xfrm>
            <a:off x="4081690" y="5383731"/>
            <a:ext cx="54114" cy="375306"/>
          </a:xfrm>
          <a:prstGeom prst="rect">
            <a:avLst/>
          </a:prstGeom>
          <a:solidFill>
            <a:srgbClr val="E0E0E0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21" name="rect"/>
          <p:cNvSpPr/>
          <p:nvPr/>
        </p:nvSpPr>
        <p:spPr>
          <a:xfrm>
            <a:off x="4566799" y="5383731"/>
            <a:ext cx="54114" cy="375306"/>
          </a:xfrm>
          <a:prstGeom prst="rect">
            <a:avLst/>
          </a:prstGeom>
          <a:solidFill>
            <a:srgbClr val="E2E2E2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22" name="path"/>
          <p:cNvSpPr/>
          <p:nvPr/>
        </p:nvSpPr>
        <p:spPr>
          <a:xfrm>
            <a:off x="4990612" y="5183701"/>
            <a:ext cx="512561" cy="712975"/>
          </a:xfrm>
          <a:custGeom>
            <a:avLst/>
            <a:gdLst/>
            <a:ahLst/>
            <a:cxnLst/>
            <a:rect l="0" t="0" r="0" b="0"/>
            <a:pathLst>
              <a:path w="807" h="1122">
                <a:moveTo>
                  <a:pt x="0" y="546"/>
                </a:moveTo>
                <a:lnTo>
                  <a:pt x="309" y="546"/>
                </a:lnTo>
                <a:moveTo>
                  <a:pt x="309" y="1"/>
                </a:moveTo>
                <a:lnTo>
                  <a:pt x="309" y="1118"/>
                </a:lnTo>
                <a:moveTo>
                  <a:pt x="330" y="7"/>
                </a:moveTo>
                <a:lnTo>
                  <a:pt x="807" y="7"/>
                </a:lnTo>
                <a:moveTo>
                  <a:pt x="330" y="1115"/>
                </a:moveTo>
                <a:lnTo>
                  <a:pt x="807" y="1115"/>
                </a:lnTo>
              </a:path>
            </a:pathLst>
          </a:custGeom>
          <a:noFill/>
          <a:ln w="9166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523" name="table 523"/>
          <p:cNvGraphicFramePr>
            <a:graphicFrameLocks noGrp="1"/>
          </p:cNvGraphicFramePr>
          <p:nvPr/>
        </p:nvGraphicFramePr>
        <p:xfrm>
          <a:off x="3914648" y="5379143"/>
          <a:ext cx="1088390" cy="377825"/>
        </p:xfrm>
        <a:graphic>
          <a:graphicData uri="http://schemas.openxmlformats.org/drawingml/2006/table">
            <a:tbl>
              <a:tblPr/>
              <a:tblGrid>
                <a:gridCol w="1088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78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94311" algn="l" rtl="0" eaLnBrk="0">
                        <a:lnSpc>
                          <a:spcPct val="96000"/>
                        </a:lnSpc>
                        <a:spcBef>
                          <a:spcPts val="3"/>
                        </a:spcBef>
                        <a:tabLst>
                          <a:tab pos="112395" algn="l"/>
                        </a:tabLst>
                      </a:pPr>
                      <a:r>
                        <a:rPr sz="1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	</a:t>
                      </a:r>
                      <a:r>
                        <a:rPr sz="16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专业经</a:t>
                      </a:r>
                      <a:r>
                        <a:rPr sz="16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验</a:t>
                      </a:r>
                      <a:r>
                        <a:rPr sz="1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endParaRPr lang="SimSun" altLang="SimSun" sz="16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24" name="picture 5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617504" y="5383731"/>
            <a:ext cx="161590" cy="375306"/>
          </a:xfrm>
          <a:prstGeom prst="rect">
            <a:avLst/>
          </a:prstGeom>
        </p:spPr>
      </p:pic>
      <p:sp>
        <p:nvSpPr>
          <p:cNvPr id="525" name="path"/>
          <p:cNvSpPr/>
          <p:nvPr/>
        </p:nvSpPr>
        <p:spPr>
          <a:xfrm>
            <a:off x="3973386" y="5383731"/>
            <a:ext cx="54114" cy="375306"/>
          </a:xfrm>
          <a:custGeom>
            <a:avLst/>
            <a:gdLst/>
            <a:ahLst/>
            <a:cxnLst/>
            <a:rect l="0" t="0" r="0" b="0"/>
            <a:pathLst>
              <a:path w="85" h="591">
                <a:moveTo>
                  <a:pt x="0" y="591"/>
                </a:moveTo>
                <a:lnTo>
                  <a:pt x="85" y="591"/>
                </a:lnTo>
                <a:lnTo>
                  <a:pt x="85" y="0"/>
                </a:lnTo>
                <a:lnTo>
                  <a:pt x="0" y="0"/>
                </a:lnTo>
                <a:lnTo>
                  <a:pt x="0" y="591"/>
                </a:lnTo>
                <a:close/>
              </a:path>
            </a:pathLst>
          </a:custGeom>
          <a:solidFill>
            <a:srgbClr val="CBCBCB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26" name="path"/>
          <p:cNvSpPr/>
          <p:nvPr/>
        </p:nvSpPr>
        <p:spPr>
          <a:xfrm>
            <a:off x="3919234" y="5383731"/>
            <a:ext cx="54114" cy="375306"/>
          </a:xfrm>
          <a:custGeom>
            <a:avLst/>
            <a:gdLst/>
            <a:ahLst/>
            <a:cxnLst/>
            <a:rect l="0" t="0" r="0" b="0"/>
            <a:pathLst>
              <a:path w="85" h="591">
                <a:moveTo>
                  <a:pt x="0" y="591"/>
                </a:moveTo>
                <a:lnTo>
                  <a:pt x="85" y="591"/>
                </a:lnTo>
                <a:lnTo>
                  <a:pt x="85" y="0"/>
                </a:lnTo>
                <a:lnTo>
                  <a:pt x="0" y="0"/>
                </a:lnTo>
                <a:lnTo>
                  <a:pt x="0" y="591"/>
                </a:lnTo>
                <a:close/>
              </a:path>
            </a:pathLst>
          </a:custGeom>
          <a:solidFill>
            <a:srgbClr val="C0C0C0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27" name="rect"/>
          <p:cNvSpPr/>
          <p:nvPr/>
        </p:nvSpPr>
        <p:spPr>
          <a:xfrm>
            <a:off x="6261674" y="5684712"/>
            <a:ext cx="54114" cy="375306"/>
          </a:xfrm>
          <a:prstGeom prst="rect">
            <a:avLst/>
          </a:prstGeom>
          <a:solidFill>
            <a:srgbClr val="D8D8D8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28" name="rect"/>
          <p:cNvSpPr/>
          <p:nvPr/>
        </p:nvSpPr>
        <p:spPr>
          <a:xfrm>
            <a:off x="6153371" y="5684712"/>
            <a:ext cx="54113" cy="375306"/>
          </a:xfrm>
          <a:prstGeom prst="rect">
            <a:avLst/>
          </a:prstGeom>
          <a:solidFill>
            <a:srgbClr val="E2E2E2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29" name="rect"/>
          <p:cNvSpPr/>
          <p:nvPr/>
        </p:nvSpPr>
        <p:spPr>
          <a:xfrm>
            <a:off x="5992044" y="5684712"/>
            <a:ext cx="54113" cy="375306"/>
          </a:xfrm>
          <a:prstGeom prst="rect">
            <a:avLst/>
          </a:prstGeom>
          <a:solidFill>
            <a:srgbClr val="F0F0F0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30" name="rect"/>
          <p:cNvSpPr/>
          <p:nvPr/>
        </p:nvSpPr>
        <p:spPr>
          <a:xfrm>
            <a:off x="5776565" y="5684712"/>
            <a:ext cx="53196" cy="375306"/>
          </a:xfrm>
          <a:prstGeom prst="rect">
            <a:avLst/>
          </a:prstGeom>
          <a:solidFill>
            <a:srgbClr val="F5F5F5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31" name="rect"/>
          <p:cNvSpPr/>
          <p:nvPr/>
        </p:nvSpPr>
        <p:spPr>
          <a:xfrm>
            <a:off x="6315826" y="5684712"/>
            <a:ext cx="54114" cy="375306"/>
          </a:xfrm>
          <a:prstGeom prst="rect">
            <a:avLst/>
          </a:prstGeom>
          <a:solidFill>
            <a:srgbClr val="D3D3D3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32" name="rect"/>
          <p:cNvSpPr/>
          <p:nvPr/>
        </p:nvSpPr>
        <p:spPr>
          <a:xfrm>
            <a:off x="5937892" y="5684712"/>
            <a:ext cx="54114" cy="375306"/>
          </a:xfrm>
          <a:prstGeom prst="rect">
            <a:avLst/>
          </a:prstGeom>
          <a:solidFill>
            <a:srgbClr val="F5F5F5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33" name="rect"/>
          <p:cNvSpPr/>
          <p:nvPr/>
        </p:nvSpPr>
        <p:spPr>
          <a:xfrm>
            <a:off x="6046196" y="5684712"/>
            <a:ext cx="54113" cy="375306"/>
          </a:xfrm>
          <a:prstGeom prst="rect">
            <a:avLst/>
          </a:prstGeom>
          <a:solidFill>
            <a:srgbClr val="ECECEC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34" name="rect"/>
          <p:cNvSpPr/>
          <p:nvPr/>
        </p:nvSpPr>
        <p:spPr>
          <a:xfrm>
            <a:off x="6100347" y="5684712"/>
            <a:ext cx="53196" cy="375306"/>
          </a:xfrm>
          <a:prstGeom prst="rect">
            <a:avLst/>
          </a:prstGeom>
          <a:solidFill>
            <a:srgbClr val="E7E7E7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35" name="rect"/>
          <p:cNvSpPr/>
          <p:nvPr/>
        </p:nvSpPr>
        <p:spPr>
          <a:xfrm>
            <a:off x="6207523" y="5684712"/>
            <a:ext cx="54114" cy="375306"/>
          </a:xfrm>
          <a:prstGeom prst="rect">
            <a:avLst/>
          </a:prstGeom>
          <a:solidFill>
            <a:srgbClr val="DDDDDD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536" name="table 536"/>
          <p:cNvGraphicFramePr>
            <a:graphicFrameLocks noGrp="1"/>
          </p:cNvGraphicFramePr>
          <p:nvPr/>
        </p:nvGraphicFramePr>
        <p:xfrm>
          <a:off x="5501220" y="5680138"/>
          <a:ext cx="1088390" cy="377825"/>
        </p:xfrm>
        <a:graphic>
          <a:graphicData uri="http://schemas.openxmlformats.org/drawingml/2006/table">
            <a:tbl>
              <a:tblPr/>
              <a:tblGrid>
                <a:gridCol w="1088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78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67673" algn="l" rtl="0" eaLnBrk="0">
                        <a:lnSpc>
                          <a:spcPct val="96000"/>
                        </a:lnSpc>
                        <a:spcBef>
                          <a:spcPts val="2"/>
                        </a:spcBef>
                        <a:tabLst>
                          <a:tab pos="274954" algn="l"/>
                        </a:tabLst>
                      </a:pPr>
                      <a:r>
                        <a:rPr sz="1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	</a:t>
                      </a:r>
                      <a:r>
                        <a:rPr sz="16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华为</a:t>
                      </a:r>
                      <a:r>
                        <a:rPr sz="1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外</a:t>
                      </a:r>
                      <a:endParaRPr lang="SimSun" altLang="SimSun" sz="16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37" name="picture 5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6424130" y="5684712"/>
            <a:ext cx="161214" cy="375306"/>
          </a:xfrm>
          <a:prstGeom prst="rect">
            <a:avLst/>
          </a:prstGeom>
        </p:spPr>
      </p:pic>
      <p:sp>
        <p:nvSpPr>
          <p:cNvPr id="538" name="path"/>
          <p:cNvSpPr/>
          <p:nvPr/>
        </p:nvSpPr>
        <p:spPr>
          <a:xfrm>
            <a:off x="6369978" y="5684712"/>
            <a:ext cx="54113" cy="375306"/>
          </a:xfrm>
          <a:custGeom>
            <a:avLst/>
            <a:gdLst/>
            <a:ahLst/>
            <a:cxnLst/>
            <a:rect l="0" t="0" r="0" b="0"/>
            <a:pathLst>
              <a:path w="85" h="591">
                <a:moveTo>
                  <a:pt x="0" y="591"/>
                </a:moveTo>
                <a:lnTo>
                  <a:pt x="85" y="591"/>
                </a:lnTo>
                <a:lnTo>
                  <a:pt x="85" y="0"/>
                </a:lnTo>
                <a:lnTo>
                  <a:pt x="0" y="0"/>
                </a:lnTo>
                <a:lnTo>
                  <a:pt x="0" y="591"/>
                </a:lnTo>
                <a:close/>
              </a:path>
            </a:pathLst>
          </a:custGeom>
          <a:solidFill>
            <a:srgbClr val="CFCFCF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39" name="path"/>
          <p:cNvSpPr/>
          <p:nvPr/>
        </p:nvSpPr>
        <p:spPr>
          <a:xfrm>
            <a:off x="5722413" y="5684712"/>
            <a:ext cx="54114" cy="375306"/>
          </a:xfrm>
          <a:custGeom>
            <a:avLst/>
            <a:gdLst/>
            <a:ahLst/>
            <a:cxnLst/>
            <a:rect l="0" t="0" r="0" b="0"/>
            <a:pathLst>
              <a:path w="85" h="591">
                <a:moveTo>
                  <a:pt x="0" y="591"/>
                </a:moveTo>
                <a:lnTo>
                  <a:pt x="85" y="591"/>
                </a:lnTo>
                <a:lnTo>
                  <a:pt x="85" y="0"/>
                </a:lnTo>
                <a:lnTo>
                  <a:pt x="0" y="0"/>
                </a:lnTo>
                <a:lnTo>
                  <a:pt x="0" y="591"/>
                </a:lnTo>
                <a:close/>
              </a:path>
            </a:pathLst>
          </a:custGeom>
          <a:solidFill>
            <a:srgbClr val="EAEAEA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90" name="group 90"/>
          <p:cNvGrpSpPr/>
          <p:nvPr/>
        </p:nvGrpSpPr>
        <p:grpSpPr>
          <a:xfrm rot="21600000">
            <a:off x="5505806" y="5684712"/>
            <a:ext cx="216569" cy="375306"/>
            <a:chOff x="0" y="0"/>
            <a:chExt cx="216569" cy="375306"/>
          </a:xfrm>
        </p:grpSpPr>
        <p:sp>
          <p:nvSpPr>
            <p:cNvPr id="540" name="path"/>
            <p:cNvSpPr/>
            <p:nvPr/>
          </p:nvSpPr>
          <p:spPr>
            <a:xfrm>
              <a:off x="0" y="0"/>
              <a:ext cx="54113" cy="375306"/>
            </a:xfrm>
            <a:custGeom>
              <a:avLst/>
              <a:gdLst/>
              <a:ahLst/>
              <a:cxnLst/>
              <a:rect l="0" t="0" r="0" b="0"/>
              <a:pathLst>
                <a:path w="85" h="591">
                  <a:moveTo>
                    <a:pt x="0" y="591"/>
                  </a:moveTo>
                  <a:lnTo>
                    <a:pt x="85" y="591"/>
                  </a:lnTo>
                  <a:lnTo>
                    <a:pt x="85" y="0"/>
                  </a:lnTo>
                  <a:lnTo>
                    <a:pt x="0" y="0"/>
                  </a:lnTo>
                  <a:lnTo>
                    <a:pt x="0" y="591"/>
                  </a:lnTo>
                  <a:close/>
                </a:path>
              </a:pathLst>
            </a:custGeom>
            <a:solidFill>
              <a:srgbClr val="C0C0C0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41" name="path"/>
            <p:cNvSpPr/>
            <p:nvPr/>
          </p:nvSpPr>
          <p:spPr>
            <a:xfrm>
              <a:off x="54152" y="0"/>
              <a:ext cx="54114" cy="375306"/>
            </a:xfrm>
            <a:custGeom>
              <a:avLst/>
              <a:gdLst/>
              <a:ahLst/>
              <a:cxnLst/>
              <a:rect l="0" t="0" r="0" b="0"/>
              <a:pathLst>
                <a:path w="85" h="591">
                  <a:moveTo>
                    <a:pt x="0" y="591"/>
                  </a:moveTo>
                  <a:lnTo>
                    <a:pt x="85" y="591"/>
                  </a:lnTo>
                  <a:lnTo>
                    <a:pt x="85" y="0"/>
                  </a:lnTo>
                  <a:lnTo>
                    <a:pt x="0" y="0"/>
                  </a:lnTo>
                  <a:lnTo>
                    <a:pt x="0" y="591"/>
                  </a:lnTo>
                  <a:close/>
                </a:path>
              </a:pathLst>
            </a:custGeom>
            <a:solidFill>
              <a:srgbClr val="CBCBCB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42" name="path"/>
            <p:cNvSpPr/>
            <p:nvPr/>
          </p:nvSpPr>
          <p:spPr>
            <a:xfrm>
              <a:off x="108303" y="0"/>
              <a:ext cx="54114" cy="375306"/>
            </a:xfrm>
            <a:custGeom>
              <a:avLst/>
              <a:gdLst/>
              <a:ahLst/>
              <a:cxnLst/>
              <a:rect l="0" t="0" r="0" b="0"/>
              <a:pathLst>
                <a:path w="85" h="591">
                  <a:moveTo>
                    <a:pt x="0" y="591"/>
                  </a:moveTo>
                  <a:lnTo>
                    <a:pt x="85" y="591"/>
                  </a:lnTo>
                  <a:lnTo>
                    <a:pt x="85" y="0"/>
                  </a:lnTo>
                  <a:lnTo>
                    <a:pt x="0" y="0"/>
                  </a:lnTo>
                  <a:lnTo>
                    <a:pt x="0" y="591"/>
                  </a:lnTo>
                  <a:close/>
                </a:path>
              </a:pathLst>
            </a:custGeom>
            <a:solidFill>
              <a:srgbClr val="D5D5D5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43" name="path"/>
            <p:cNvSpPr/>
            <p:nvPr/>
          </p:nvSpPr>
          <p:spPr>
            <a:xfrm>
              <a:off x="162455" y="0"/>
              <a:ext cx="54113" cy="375306"/>
            </a:xfrm>
            <a:custGeom>
              <a:avLst/>
              <a:gdLst/>
              <a:ahLst/>
              <a:cxnLst/>
              <a:rect l="0" t="0" r="0" b="0"/>
              <a:pathLst>
                <a:path w="85" h="591">
                  <a:moveTo>
                    <a:pt x="0" y="591"/>
                  </a:moveTo>
                  <a:lnTo>
                    <a:pt x="85" y="591"/>
                  </a:lnTo>
                  <a:lnTo>
                    <a:pt x="85" y="0"/>
                  </a:lnTo>
                  <a:lnTo>
                    <a:pt x="0" y="0"/>
                  </a:lnTo>
                  <a:lnTo>
                    <a:pt x="0" y="591"/>
                  </a:lnTo>
                  <a:close/>
                </a:path>
              </a:pathLst>
            </a:custGeom>
            <a:solidFill>
              <a:srgbClr val="E0E0E0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544" name="rect"/>
          <p:cNvSpPr/>
          <p:nvPr/>
        </p:nvSpPr>
        <p:spPr>
          <a:xfrm>
            <a:off x="5722413" y="5024945"/>
            <a:ext cx="54114" cy="375306"/>
          </a:xfrm>
          <a:prstGeom prst="rect">
            <a:avLst/>
          </a:prstGeom>
          <a:solidFill>
            <a:srgbClr val="EAEAEA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45" name="rect"/>
          <p:cNvSpPr/>
          <p:nvPr/>
        </p:nvSpPr>
        <p:spPr>
          <a:xfrm>
            <a:off x="5776565" y="5024945"/>
            <a:ext cx="53196" cy="375306"/>
          </a:xfrm>
          <a:prstGeom prst="rect">
            <a:avLst/>
          </a:prstGeom>
          <a:solidFill>
            <a:srgbClr val="F5F5F5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46" name="rect"/>
          <p:cNvSpPr/>
          <p:nvPr/>
        </p:nvSpPr>
        <p:spPr>
          <a:xfrm>
            <a:off x="5992044" y="5024945"/>
            <a:ext cx="54113" cy="375306"/>
          </a:xfrm>
          <a:prstGeom prst="rect">
            <a:avLst/>
          </a:prstGeom>
          <a:solidFill>
            <a:srgbClr val="F0F0F0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47" name="rect"/>
          <p:cNvSpPr/>
          <p:nvPr/>
        </p:nvSpPr>
        <p:spPr>
          <a:xfrm>
            <a:off x="6046196" y="5024945"/>
            <a:ext cx="54113" cy="375306"/>
          </a:xfrm>
          <a:prstGeom prst="rect">
            <a:avLst/>
          </a:prstGeom>
          <a:solidFill>
            <a:srgbClr val="ECECEC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48" name="rect"/>
          <p:cNvSpPr/>
          <p:nvPr/>
        </p:nvSpPr>
        <p:spPr>
          <a:xfrm>
            <a:off x="5937892" y="5024945"/>
            <a:ext cx="54114" cy="375306"/>
          </a:xfrm>
          <a:prstGeom prst="rect">
            <a:avLst/>
          </a:prstGeom>
          <a:solidFill>
            <a:srgbClr val="F5F5F5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49" name="rect"/>
          <p:cNvSpPr/>
          <p:nvPr/>
        </p:nvSpPr>
        <p:spPr>
          <a:xfrm>
            <a:off x="6100347" y="5024945"/>
            <a:ext cx="53196" cy="375306"/>
          </a:xfrm>
          <a:prstGeom prst="rect">
            <a:avLst/>
          </a:prstGeom>
          <a:solidFill>
            <a:srgbClr val="E7E7E7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50" name="rect"/>
          <p:cNvSpPr/>
          <p:nvPr/>
        </p:nvSpPr>
        <p:spPr>
          <a:xfrm>
            <a:off x="6153371" y="5024945"/>
            <a:ext cx="54113" cy="375306"/>
          </a:xfrm>
          <a:prstGeom prst="rect">
            <a:avLst/>
          </a:prstGeom>
          <a:solidFill>
            <a:srgbClr val="E2E2E2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51" name="rect"/>
          <p:cNvSpPr/>
          <p:nvPr/>
        </p:nvSpPr>
        <p:spPr>
          <a:xfrm>
            <a:off x="6207523" y="5024945"/>
            <a:ext cx="54114" cy="375306"/>
          </a:xfrm>
          <a:prstGeom prst="rect">
            <a:avLst/>
          </a:prstGeom>
          <a:solidFill>
            <a:srgbClr val="DDDDDD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52" name="rect"/>
          <p:cNvSpPr/>
          <p:nvPr/>
        </p:nvSpPr>
        <p:spPr>
          <a:xfrm>
            <a:off x="5668261" y="5024945"/>
            <a:ext cx="54113" cy="375306"/>
          </a:xfrm>
          <a:prstGeom prst="rect">
            <a:avLst/>
          </a:prstGeom>
          <a:solidFill>
            <a:srgbClr val="E0E0E0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53" name="rect"/>
          <p:cNvSpPr/>
          <p:nvPr/>
        </p:nvSpPr>
        <p:spPr>
          <a:xfrm>
            <a:off x="6261674" y="5024945"/>
            <a:ext cx="54114" cy="375306"/>
          </a:xfrm>
          <a:prstGeom prst="rect">
            <a:avLst/>
          </a:prstGeom>
          <a:solidFill>
            <a:srgbClr val="D8D8D8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554" name="table 554"/>
          <p:cNvGraphicFramePr>
            <a:graphicFrameLocks noGrp="1"/>
          </p:cNvGraphicFramePr>
          <p:nvPr/>
        </p:nvGraphicFramePr>
        <p:xfrm>
          <a:off x="5501220" y="5020376"/>
          <a:ext cx="1088390" cy="377825"/>
        </p:xfrm>
        <a:graphic>
          <a:graphicData uri="http://schemas.openxmlformats.org/drawingml/2006/table">
            <a:tbl>
              <a:tblPr/>
              <a:tblGrid>
                <a:gridCol w="1088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78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178318" algn="l" rtl="0" eaLnBrk="0">
                        <a:lnSpc>
                          <a:spcPct val="96000"/>
                        </a:lnSpc>
                        <a:tabLst/>
                      </a:pPr>
                      <a:r>
                        <a:rPr sz="16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华</a:t>
                      </a:r>
                      <a:r>
                        <a:rPr sz="1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为内 </a:t>
                      </a:r>
                      <a:endParaRPr lang="SimSun" altLang="SimSun" sz="16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55" name="picture 55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6315826" y="5024945"/>
            <a:ext cx="269518" cy="375306"/>
          </a:xfrm>
          <a:prstGeom prst="rect">
            <a:avLst/>
          </a:prstGeom>
        </p:spPr>
      </p:pic>
      <p:grpSp>
        <p:nvGrpSpPr>
          <p:cNvPr id="92" name="group 92"/>
          <p:cNvGrpSpPr/>
          <p:nvPr/>
        </p:nvGrpSpPr>
        <p:grpSpPr>
          <a:xfrm rot="21600000">
            <a:off x="5505806" y="5024945"/>
            <a:ext cx="162417" cy="375306"/>
            <a:chOff x="0" y="0"/>
            <a:chExt cx="162417" cy="375306"/>
          </a:xfrm>
        </p:grpSpPr>
        <p:sp>
          <p:nvSpPr>
            <p:cNvPr id="556" name="path"/>
            <p:cNvSpPr/>
            <p:nvPr/>
          </p:nvSpPr>
          <p:spPr>
            <a:xfrm>
              <a:off x="0" y="0"/>
              <a:ext cx="54113" cy="375306"/>
            </a:xfrm>
            <a:custGeom>
              <a:avLst/>
              <a:gdLst/>
              <a:ahLst/>
              <a:cxnLst/>
              <a:rect l="0" t="0" r="0" b="0"/>
              <a:pathLst>
                <a:path w="85" h="591">
                  <a:moveTo>
                    <a:pt x="0" y="591"/>
                  </a:moveTo>
                  <a:lnTo>
                    <a:pt x="85" y="591"/>
                  </a:lnTo>
                  <a:lnTo>
                    <a:pt x="85" y="0"/>
                  </a:lnTo>
                  <a:lnTo>
                    <a:pt x="0" y="0"/>
                  </a:lnTo>
                  <a:lnTo>
                    <a:pt x="0" y="591"/>
                  </a:lnTo>
                  <a:close/>
                </a:path>
              </a:pathLst>
            </a:custGeom>
            <a:solidFill>
              <a:srgbClr val="C0C0C0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57" name="path"/>
            <p:cNvSpPr/>
            <p:nvPr/>
          </p:nvSpPr>
          <p:spPr>
            <a:xfrm>
              <a:off x="54152" y="0"/>
              <a:ext cx="54114" cy="375306"/>
            </a:xfrm>
            <a:custGeom>
              <a:avLst/>
              <a:gdLst/>
              <a:ahLst/>
              <a:cxnLst/>
              <a:rect l="0" t="0" r="0" b="0"/>
              <a:pathLst>
                <a:path w="85" h="591">
                  <a:moveTo>
                    <a:pt x="0" y="591"/>
                  </a:moveTo>
                  <a:lnTo>
                    <a:pt x="85" y="591"/>
                  </a:lnTo>
                  <a:lnTo>
                    <a:pt x="85" y="0"/>
                  </a:lnTo>
                  <a:lnTo>
                    <a:pt x="0" y="0"/>
                  </a:lnTo>
                  <a:lnTo>
                    <a:pt x="0" y="591"/>
                  </a:lnTo>
                  <a:close/>
                </a:path>
              </a:pathLst>
            </a:custGeom>
            <a:solidFill>
              <a:srgbClr val="CBCBCB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58" name="path"/>
            <p:cNvSpPr/>
            <p:nvPr/>
          </p:nvSpPr>
          <p:spPr>
            <a:xfrm>
              <a:off x="108303" y="0"/>
              <a:ext cx="54114" cy="375306"/>
            </a:xfrm>
            <a:custGeom>
              <a:avLst/>
              <a:gdLst/>
              <a:ahLst/>
              <a:cxnLst/>
              <a:rect l="0" t="0" r="0" b="0"/>
              <a:pathLst>
                <a:path w="85" h="591">
                  <a:moveTo>
                    <a:pt x="0" y="591"/>
                  </a:moveTo>
                  <a:lnTo>
                    <a:pt x="85" y="591"/>
                  </a:lnTo>
                  <a:lnTo>
                    <a:pt x="85" y="0"/>
                  </a:lnTo>
                  <a:lnTo>
                    <a:pt x="0" y="0"/>
                  </a:lnTo>
                  <a:lnTo>
                    <a:pt x="0" y="591"/>
                  </a:lnTo>
                  <a:close/>
                </a:path>
              </a:pathLst>
            </a:custGeom>
            <a:solidFill>
              <a:srgbClr val="D5D5D5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559" name="rect"/>
          <p:cNvSpPr/>
          <p:nvPr/>
        </p:nvSpPr>
        <p:spPr>
          <a:xfrm>
            <a:off x="4783406" y="4767073"/>
            <a:ext cx="54114" cy="375306"/>
          </a:xfrm>
          <a:prstGeom prst="rect">
            <a:avLst/>
          </a:prstGeom>
          <a:solidFill>
            <a:srgbClr val="CFCFCF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60" name="rect"/>
          <p:cNvSpPr/>
          <p:nvPr/>
        </p:nvSpPr>
        <p:spPr>
          <a:xfrm>
            <a:off x="4351320" y="4767073"/>
            <a:ext cx="54114" cy="375306"/>
          </a:xfrm>
          <a:prstGeom prst="rect">
            <a:avLst/>
          </a:prstGeom>
          <a:solidFill>
            <a:srgbClr val="F5F5F5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61" name="rect"/>
          <p:cNvSpPr/>
          <p:nvPr/>
        </p:nvSpPr>
        <p:spPr>
          <a:xfrm>
            <a:off x="4513399" y="4767073"/>
            <a:ext cx="53196" cy="375306"/>
          </a:xfrm>
          <a:prstGeom prst="rect">
            <a:avLst/>
          </a:prstGeom>
          <a:solidFill>
            <a:srgbClr val="E7E7E7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62" name="rect"/>
          <p:cNvSpPr/>
          <p:nvPr/>
        </p:nvSpPr>
        <p:spPr>
          <a:xfrm>
            <a:off x="4675103" y="4767073"/>
            <a:ext cx="54114" cy="375306"/>
          </a:xfrm>
          <a:prstGeom prst="rect">
            <a:avLst/>
          </a:prstGeom>
          <a:solidFill>
            <a:srgbClr val="D8D8D8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63" name="rect"/>
          <p:cNvSpPr/>
          <p:nvPr/>
        </p:nvSpPr>
        <p:spPr>
          <a:xfrm>
            <a:off x="4729254" y="4767073"/>
            <a:ext cx="54114" cy="375306"/>
          </a:xfrm>
          <a:prstGeom prst="rect">
            <a:avLst/>
          </a:prstGeom>
          <a:solidFill>
            <a:srgbClr val="D3D3D3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64" name="rect"/>
          <p:cNvSpPr/>
          <p:nvPr/>
        </p:nvSpPr>
        <p:spPr>
          <a:xfrm>
            <a:off x="4405472" y="4767073"/>
            <a:ext cx="54114" cy="375306"/>
          </a:xfrm>
          <a:prstGeom prst="rect">
            <a:avLst/>
          </a:prstGeom>
          <a:solidFill>
            <a:srgbClr val="F0F0F0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65" name="rect"/>
          <p:cNvSpPr/>
          <p:nvPr/>
        </p:nvSpPr>
        <p:spPr>
          <a:xfrm>
            <a:off x="4566799" y="4767073"/>
            <a:ext cx="54114" cy="375306"/>
          </a:xfrm>
          <a:prstGeom prst="rect">
            <a:avLst/>
          </a:prstGeom>
          <a:solidFill>
            <a:srgbClr val="E2E2E2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66" name="rect"/>
          <p:cNvSpPr/>
          <p:nvPr/>
        </p:nvSpPr>
        <p:spPr>
          <a:xfrm>
            <a:off x="4620951" y="4767073"/>
            <a:ext cx="54114" cy="375306"/>
          </a:xfrm>
          <a:prstGeom prst="rect">
            <a:avLst/>
          </a:prstGeom>
          <a:solidFill>
            <a:srgbClr val="DDDDDD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67" name="rect"/>
          <p:cNvSpPr/>
          <p:nvPr/>
        </p:nvSpPr>
        <p:spPr>
          <a:xfrm>
            <a:off x="4459624" y="4767073"/>
            <a:ext cx="54114" cy="375306"/>
          </a:xfrm>
          <a:prstGeom prst="rect">
            <a:avLst/>
          </a:prstGeom>
          <a:solidFill>
            <a:srgbClr val="ECECEC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68" name="path"/>
          <p:cNvSpPr/>
          <p:nvPr/>
        </p:nvSpPr>
        <p:spPr>
          <a:xfrm>
            <a:off x="3633959" y="4947878"/>
            <a:ext cx="302573" cy="9161"/>
          </a:xfrm>
          <a:custGeom>
            <a:avLst/>
            <a:gdLst/>
            <a:ahLst/>
            <a:cxnLst/>
            <a:rect l="0" t="0" r="0" b="0"/>
            <a:pathLst>
              <a:path w="476" h="14">
                <a:moveTo>
                  <a:pt x="0" y="7"/>
                </a:moveTo>
                <a:lnTo>
                  <a:pt x="476" y="7"/>
                </a:lnTo>
              </a:path>
            </a:pathLst>
          </a:custGeom>
          <a:noFill/>
          <a:ln w="9166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69" name="rect"/>
          <p:cNvSpPr/>
          <p:nvPr/>
        </p:nvSpPr>
        <p:spPr>
          <a:xfrm>
            <a:off x="4027538" y="4767073"/>
            <a:ext cx="54114" cy="375306"/>
          </a:xfrm>
          <a:prstGeom prst="rect">
            <a:avLst/>
          </a:prstGeom>
          <a:solidFill>
            <a:srgbClr val="D5D5D5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70" name="rect"/>
          <p:cNvSpPr/>
          <p:nvPr/>
        </p:nvSpPr>
        <p:spPr>
          <a:xfrm>
            <a:off x="4135841" y="4767073"/>
            <a:ext cx="54114" cy="375306"/>
          </a:xfrm>
          <a:prstGeom prst="rect">
            <a:avLst/>
          </a:prstGeom>
          <a:solidFill>
            <a:srgbClr val="EAEAEA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71" name="rect"/>
          <p:cNvSpPr/>
          <p:nvPr/>
        </p:nvSpPr>
        <p:spPr>
          <a:xfrm>
            <a:off x="4189617" y="4767073"/>
            <a:ext cx="53196" cy="375306"/>
          </a:xfrm>
          <a:prstGeom prst="rect">
            <a:avLst/>
          </a:prstGeom>
          <a:solidFill>
            <a:srgbClr val="F5F5F5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72" name="rect"/>
          <p:cNvSpPr/>
          <p:nvPr/>
        </p:nvSpPr>
        <p:spPr>
          <a:xfrm>
            <a:off x="4081690" y="4767073"/>
            <a:ext cx="54114" cy="375306"/>
          </a:xfrm>
          <a:prstGeom prst="rect">
            <a:avLst/>
          </a:prstGeom>
          <a:solidFill>
            <a:srgbClr val="E0E0E0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573" name="table 573"/>
          <p:cNvGraphicFramePr>
            <a:graphicFrameLocks noGrp="1"/>
          </p:cNvGraphicFramePr>
          <p:nvPr/>
        </p:nvGraphicFramePr>
        <p:xfrm>
          <a:off x="3914648" y="4762503"/>
          <a:ext cx="1088390" cy="377825"/>
        </p:xfrm>
        <a:graphic>
          <a:graphicData uri="http://schemas.openxmlformats.org/drawingml/2006/table">
            <a:tbl>
              <a:tblPr/>
              <a:tblGrid>
                <a:gridCol w="1088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78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103410" algn="l" rtl="0" eaLnBrk="0">
                        <a:lnSpc>
                          <a:spcPct val="96000"/>
                        </a:lnSpc>
                        <a:tabLst>
                          <a:tab pos="112395" algn="l"/>
                        </a:tabLst>
                      </a:pPr>
                      <a:r>
                        <a:rPr sz="1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	</a:t>
                      </a:r>
                      <a:r>
                        <a:rPr sz="16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现</a:t>
                      </a:r>
                      <a:r>
                        <a:rPr sz="1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职状况</a:t>
                      </a:r>
                      <a:endParaRPr lang="SimSun" altLang="SimSun" sz="16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74" name="picture 57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837182" y="4767073"/>
            <a:ext cx="161590" cy="375306"/>
          </a:xfrm>
          <a:prstGeom prst="rect">
            <a:avLst/>
          </a:prstGeom>
        </p:spPr>
      </p:pic>
      <p:sp>
        <p:nvSpPr>
          <p:cNvPr id="575" name="path"/>
          <p:cNvSpPr/>
          <p:nvPr/>
        </p:nvSpPr>
        <p:spPr>
          <a:xfrm>
            <a:off x="3973386" y="4767073"/>
            <a:ext cx="54114" cy="375306"/>
          </a:xfrm>
          <a:custGeom>
            <a:avLst/>
            <a:gdLst/>
            <a:ahLst/>
            <a:cxnLst/>
            <a:rect l="0" t="0" r="0" b="0"/>
            <a:pathLst>
              <a:path w="85" h="591">
                <a:moveTo>
                  <a:pt x="0" y="591"/>
                </a:moveTo>
                <a:lnTo>
                  <a:pt x="85" y="591"/>
                </a:lnTo>
                <a:lnTo>
                  <a:pt x="85" y="0"/>
                </a:lnTo>
                <a:lnTo>
                  <a:pt x="0" y="0"/>
                </a:lnTo>
                <a:lnTo>
                  <a:pt x="0" y="591"/>
                </a:lnTo>
                <a:close/>
              </a:path>
            </a:pathLst>
          </a:custGeom>
          <a:solidFill>
            <a:srgbClr val="CBCBCB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76" name="path"/>
          <p:cNvSpPr/>
          <p:nvPr/>
        </p:nvSpPr>
        <p:spPr>
          <a:xfrm>
            <a:off x="3919234" y="4767073"/>
            <a:ext cx="54114" cy="375306"/>
          </a:xfrm>
          <a:custGeom>
            <a:avLst/>
            <a:gdLst/>
            <a:ahLst/>
            <a:cxnLst/>
            <a:rect l="0" t="0" r="0" b="0"/>
            <a:pathLst>
              <a:path w="85" h="591">
                <a:moveTo>
                  <a:pt x="0" y="591"/>
                </a:moveTo>
                <a:lnTo>
                  <a:pt x="85" y="591"/>
                </a:lnTo>
                <a:lnTo>
                  <a:pt x="85" y="0"/>
                </a:lnTo>
                <a:lnTo>
                  <a:pt x="0" y="0"/>
                </a:lnTo>
                <a:lnTo>
                  <a:pt x="0" y="591"/>
                </a:lnTo>
                <a:close/>
              </a:path>
            </a:pathLst>
          </a:custGeom>
          <a:solidFill>
            <a:srgbClr val="C0C0C0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577" name="table 577"/>
          <p:cNvGraphicFramePr>
            <a:graphicFrameLocks noGrp="1"/>
          </p:cNvGraphicFramePr>
          <p:nvPr/>
        </p:nvGraphicFramePr>
        <p:xfrm>
          <a:off x="3919234" y="4122008"/>
          <a:ext cx="1079499" cy="375284"/>
        </p:xfrm>
        <a:graphic>
          <a:graphicData uri="http://schemas.openxmlformats.org/drawingml/2006/table">
            <a:tbl>
              <a:tblPr/>
              <a:tblGrid>
                <a:gridCol w="182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0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52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 w="254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170260" algn="l" rtl="0" eaLnBrk="0">
                        <a:lnSpc>
                          <a:spcPts val="1623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3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学</a:t>
                      </a:r>
                      <a:endParaRPr lang="SimSun" altLang="SimSun" sz="1300" dirty="0"/>
                    </a:p>
                  </a:txBody>
                  <a:tcPr marL="0" marR="0" marT="0" marB="0">
                    <a:lnL w="254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42522" algn="l" rtl="0" eaLnBrk="0">
                        <a:lnSpc>
                          <a:spcPct val="97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历</a:t>
                      </a:r>
                      <a:endParaRPr lang="SimSun" altLang="SimSun" sz="1600" dirty="0"/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 w="28575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78" name="picture 57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3919234" y="4122008"/>
            <a:ext cx="1079538" cy="375295"/>
          </a:xfrm>
          <a:prstGeom prst="rect">
            <a:avLst/>
          </a:prstGeom>
        </p:spPr>
      </p:pic>
      <p:graphicFrame>
        <p:nvGraphicFramePr>
          <p:cNvPr id="579" name="table 579"/>
          <p:cNvGraphicFramePr>
            <a:graphicFrameLocks noGrp="1"/>
          </p:cNvGraphicFramePr>
          <p:nvPr/>
        </p:nvGraphicFramePr>
        <p:xfrm>
          <a:off x="3914648" y="4117428"/>
          <a:ext cx="1088390" cy="377825"/>
        </p:xfrm>
        <a:graphic>
          <a:graphicData uri="http://schemas.openxmlformats.org/drawingml/2006/table">
            <a:tbl>
              <a:tblPr/>
              <a:tblGrid>
                <a:gridCol w="1088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78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80" name="picture 58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2332437" y="4781775"/>
            <a:ext cx="1079537" cy="374390"/>
          </a:xfrm>
          <a:prstGeom prst="rect">
            <a:avLst/>
          </a:prstGeom>
        </p:spPr>
      </p:pic>
      <p:graphicFrame>
        <p:nvGraphicFramePr>
          <p:cNvPr id="581" name="table 581"/>
          <p:cNvGraphicFramePr>
            <a:graphicFrameLocks noGrp="1"/>
          </p:cNvGraphicFramePr>
          <p:nvPr/>
        </p:nvGraphicFramePr>
        <p:xfrm>
          <a:off x="2327851" y="4777190"/>
          <a:ext cx="1088389" cy="377189"/>
        </p:xfrm>
        <a:graphic>
          <a:graphicData uri="http://schemas.openxmlformats.org/drawingml/2006/table">
            <a:tbl>
              <a:tblPr/>
              <a:tblGrid>
                <a:gridCol w="1088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718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157565" algn="l" rtl="0" eaLnBrk="0">
                        <a:lnSpc>
                          <a:spcPct val="96000"/>
                        </a:lnSpc>
                        <a:tabLst/>
                      </a:pPr>
                      <a:r>
                        <a:rPr sz="160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基本</a:t>
                      </a:r>
                      <a:r>
                        <a:rPr sz="1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条件</a:t>
                      </a:r>
                      <a:endParaRPr lang="SimSun" altLang="SimSun" sz="16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textbox 582"/>
          <p:cNvSpPr/>
          <p:nvPr/>
        </p:nvSpPr>
        <p:spPr>
          <a:xfrm>
            <a:off x="921737" y="1201453"/>
            <a:ext cx="8282940" cy="30994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41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6000"/>
              </a:lnSpc>
              <a:tabLst/>
            </a:pPr>
            <a:r>
              <a:rPr sz="230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1、</a:t>
            </a:r>
            <a:r>
              <a:rPr sz="23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基本条件</a:t>
            </a:r>
            <a:endParaRPr lang="SimSun" altLang="SimSun" sz="2300" dirty="0"/>
          </a:p>
          <a:p>
            <a:pPr algn="l" rtl="0" eaLnBrk="0">
              <a:lnSpc>
                <a:spcPct val="140000"/>
              </a:lnSpc>
              <a:tabLst/>
            </a:pPr>
            <a:endParaRPr lang="Arial" altLang="Arial" sz="1000" dirty="0"/>
          </a:p>
          <a:p>
            <a:pPr marL="101691" algn="l" rtl="0" eaLnBrk="0">
              <a:lnSpc>
                <a:spcPct val="98000"/>
              </a:lnSpc>
              <a:spcBef>
                <a:spcPts val="516"/>
              </a:spcBef>
              <a:tabLst>
                <a:tab pos="182879" algn="l"/>
              </a:tabLst>
            </a:pP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70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学历： 要求具有相关专业的教育背景， 最低要求一般为本科，少数 </a:t>
            </a: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放宽至大专</a:t>
            </a:r>
            <a:endParaRPr lang="SimSun" altLang="SimSun" sz="1700" dirty="0"/>
          </a:p>
          <a:p>
            <a:pPr algn="l" rtl="0" eaLnBrk="0">
              <a:lnSpc>
                <a:spcPct val="178000"/>
              </a:lnSpc>
              <a:tabLst/>
            </a:pPr>
            <a:endParaRPr lang="Arial" altLang="Arial" sz="1000" dirty="0"/>
          </a:p>
          <a:p>
            <a:pPr marL="101691" algn="l" rtl="0" eaLnBrk="0">
              <a:lnSpc>
                <a:spcPct val="98000"/>
              </a:lnSpc>
              <a:spcBef>
                <a:spcPts val="515"/>
              </a:spcBef>
              <a:tabLst>
                <a:tab pos="179704" algn="l"/>
              </a:tabLst>
            </a:pP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700" spc="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现职状况： 主要分析员工从事什么工作(决定可以归于专业的哪个类)， 工</a:t>
            </a:r>
            <a:r>
              <a:rPr sz="170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作</a:t>
            </a: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的难</a:t>
            </a:r>
            <a:endParaRPr lang="SimSun" altLang="SimSun" sz="1700" dirty="0"/>
          </a:p>
          <a:p>
            <a:pPr algn="l" rtl="0" eaLnBrk="0">
              <a:lnSpc>
                <a:spcPct val="126000"/>
              </a:lnSpc>
              <a:tabLst/>
            </a:pPr>
            <a:endParaRPr lang="Arial" altLang="Arial" sz="1000" dirty="0"/>
          </a:p>
          <a:p>
            <a:pPr marL="1301207" algn="l" rtl="0" eaLnBrk="0">
              <a:lnSpc>
                <a:spcPct val="98000"/>
              </a:lnSpc>
              <a:spcBef>
                <a:spcPts val="521"/>
              </a:spcBef>
              <a:tabLst/>
            </a:pPr>
            <a:r>
              <a:rPr sz="1700" spc="1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度和复杂度如何(初步判断可以归于哪个级别) </a:t>
            </a:r>
            <a:r>
              <a:rPr sz="1700" spc="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。</a:t>
            </a:r>
            <a:endParaRPr lang="SimSun" altLang="SimSun" sz="1700" dirty="0"/>
          </a:p>
          <a:p>
            <a:pPr algn="l" rtl="0" eaLnBrk="0">
              <a:lnSpc>
                <a:spcPct val="124000"/>
              </a:lnSpc>
              <a:tabLst/>
            </a:pPr>
            <a:endParaRPr lang="Arial" altLang="Arial" sz="400" dirty="0"/>
          </a:p>
          <a:p>
            <a:pPr marL="1253828" indent="-1152137" algn="l" rtl="0" eaLnBrk="0">
              <a:lnSpc>
                <a:spcPct val="198000"/>
              </a:lnSpc>
              <a:spcBef>
                <a:spcPts val="4"/>
              </a:spcBef>
              <a:tabLst>
                <a:tab pos="179070" algn="l"/>
              </a:tabLst>
            </a:pP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70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专业经验： 分华为内和华为外专业经验， 根据专业特点</a:t>
            </a:r>
            <a:r>
              <a:rPr sz="170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由</a:t>
            </a: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各部门制定要求，华为外 </a:t>
            </a:r>
            <a:r>
              <a:rPr sz="1700" spc="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经验根据工作相关度和公司相似度进行</a:t>
            </a:r>
            <a:r>
              <a:rPr sz="1700" spc="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折</a:t>
            </a: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算</a:t>
            </a:r>
            <a:endParaRPr lang="SimSun" altLang="SimSun" sz="1700" dirty="0"/>
          </a:p>
        </p:txBody>
      </p:sp>
      <p:sp>
        <p:nvSpPr>
          <p:cNvPr id="583" name="path"/>
          <p:cNvSpPr/>
          <p:nvPr/>
        </p:nvSpPr>
        <p:spPr>
          <a:xfrm>
            <a:off x="979785" y="3618469"/>
            <a:ext cx="43643" cy="44659"/>
          </a:xfrm>
          <a:custGeom>
            <a:avLst/>
            <a:gdLst/>
            <a:ahLst/>
            <a:cxnLst/>
            <a:rect l="0" t="0" r="0" b="0"/>
            <a:pathLst>
              <a:path w="68" h="70">
                <a:moveTo>
                  <a:pt x="4" y="35"/>
                </a:moveTo>
                <a:cubicBezTo>
                  <a:pt x="4" y="18"/>
                  <a:pt x="18" y="4"/>
                  <a:pt x="34" y="4"/>
                </a:cubicBezTo>
                <a:cubicBezTo>
                  <a:pt x="50" y="4"/>
                  <a:pt x="64" y="18"/>
                  <a:pt x="64" y="35"/>
                </a:cubicBezTo>
                <a:cubicBezTo>
                  <a:pt x="64" y="53"/>
                  <a:pt x="50" y="65"/>
                  <a:pt x="34" y="65"/>
                </a:cubicBezTo>
                <a:cubicBezTo>
                  <a:pt x="18" y="65"/>
                  <a:pt x="4" y="53"/>
                  <a:pt x="4" y="35"/>
                </a:cubicBezTo>
              </a:path>
            </a:pathLst>
          </a:custGeom>
          <a:solidFill>
            <a:srgbClr val="000000">
              <a:alpha val="100000"/>
            </a:srgbClr>
          </a:solidFill>
          <a:ln w="5723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84" name="path"/>
          <p:cNvSpPr/>
          <p:nvPr/>
        </p:nvSpPr>
        <p:spPr>
          <a:xfrm>
            <a:off x="979785" y="2519348"/>
            <a:ext cx="43643" cy="43719"/>
          </a:xfrm>
          <a:custGeom>
            <a:avLst/>
            <a:gdLst/>
            <a:ahLst/>
            <a:cxnLst/>
            <a:rect l="0" t="0" r="0" b="0"/>
            <a:pathLst>
              <a:path w="68" h="68">
                <a:moveTo>
                  <a:pt x="4" y="34"/>
                </a:moveTo>
                <a:cubicBezTo>
                  <a:pt x="4" y="17"/>
                  <a:pt x="18" y="4"/>
                  <a:pt x="34" y="4"/>
                </a:cubicBezTo>
                <a:cubicBezTo>
                  <a:pt x="50" y="4"/>
                  <a:pt x="64" y="17"/>
                  <a:pt x="64" y="34"/>
                </a:cubicBezTo>
                <a:cubicBezTo>
                  <a:pt x="64" y="50"/>
                  <a:pt x="50" y="64"/>
                  <a:pt x="34" y="64"/>
                </a:cubicBezTo>
                <a:cubicBezTo>
                  <a:pt x="18" y="64"/>
                  <a:pt x="4" y="50"/>
                  <a:pt x="4" y="34"/>
                </a:cubicBezTo>
              </a:path>
            </a:pathLst>
          </a:custGeom>
          <a:solidFill>
            <a:srgbClr val="000000">
              <a:alpha val="100000"/>
            </a:srgbClr>
          </a:solidFill>
          <a:ln w="5723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85" name="path"/>
          <p:cNvSpPr/>
          <p:nvPr/>
        </p:nvSpPr>
        <p:spPr>
          <a:xfrm>
            <a:off x="979785" y="1929745"/>
            <a:ext cx="43643" cy="40451"/>
          </a:xfrm>
          <a:custGeom>
            <a:avLst/>
            <a:gdLst/>
            <a:ahLst/>
            <a:cxnLst/>
            <a:rect l="0" t="0" r="0" b="0"/>
            <a:pathLst>
              <a:path w="68" h="63">
                <a:moveTo>
                  <a:pt x="4" y="32"/>
                </a:moveTo>
                <a:cubicBezTo>
                  <a:pt x="4" y="15"/>
                  <a:pt x="18" y="4"/>
                  <a:pt x="34" y="4"/>
                </a:cubicBezTo>
                <a:cubicBezTo>
                  <a:pt x="50" y="4"/>
                  <a:pt x="64" y="15"/>
                  <a:pt x="64" y="32"/>
                </a:cubicBezTo>
                <a:cubicBezTo>
                  <a:pt x="64" y="46"/>
                  <a:pt x="50" y="59"/>
                  <a:pt x="34" y="59"/>
                </a:cubicBezTo>
                <a:cubicBezTo>
                  <a:pt x="18" y="59"/>
                  <a:pt x="4" y="46"/>
                  <a:pt x="4" y="32"/>
                </a:cubicBezTo>
              </a:path>
            </a:pathLst>
          </a:custGeom>
          <a:solidFill>
            <a:srgbClr val="000000">
              <a:alpha val="100000"/>
            </a:srgbClr>
          </a:solidFill>
          <a:ln w="5723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586" name="picture 5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33293" y="270398"/>
            <a:ext cx="7880456" cy="635815"/>
          </a:xfrm>
          <a:prstGeom prst="rect">
            <a:avLst/>
          </a:prstGeom>
        </p:spPr>
      </p:pic>
      <p:pic>
        <p:nvPicPr>
          <p:cNvPr id="587" name="picture 5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784752" y="270398"/>
            <a:ext cx="6156485" cy="693836"/>
          </a:xfrm>
          <a:prstGeom prst="rect">
            <a:avLst/>
          </a:prstGeom>
        </p:spPr>
      </p:pic>
      <p:sp>
        <p:nvSpPr>
          <p:cNvPr id="588" name="textbox 588"/>
          <p:cNvSpPr/>
          <p:nvPr/>
        </p:nvSpPr>
        <p:spPr>
          <a:xfrm>
            <a:off x="1120593" y="257698"/>
            <a:ext cx="7906384" cy="7054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  <a:tabLst/>
            </a:pPr>
            <a:endParaRPr lang="Arial" altLang="Arial" sz="1000" dirty="0"/>
          </a:p>
          <a:p>
            <a:pPr marL="1505202" algn="l" rtl="0" eaLnBrk="0">
              <a:lnSpc>
                <a:spcPct val="97000"/>
              </a:lnSpc>
              <a:spcBef>
                <a:spcPts val="1"/>
              </a:spcBef>
              <a:tabLst/>
            </a:pPr>
            <a:r>
              <a:rPr sz="2500" spc="90" dirty="0">
                <a:solidFill>
                  <a:srgbClr val="000000">
                    <a:alpha val="100000"/>
                  </a:srgbClr>
                </a:solidFill>
                <a:latin typeface="NSimSun"/>
                <a:ea typeface="NSimSun"/>
                <a:cs typeface="NSimSun"/>
              </a:rPr>
              <a:t>一、专业资格标准体系的内</a:t>
            </a:r>
            <a:r>
              <a:rPr sz="2500" spc="80" dirty="0">
                <a:solidFill>
                  <a:srgbClr val="000000">
                    <a:alpha val="100000"/>
                  </a:srgbClr>
                </a:solidFill>
                <a:latin typeface="NSimSun"/>
                <a:ea typeface="NSimSun"/>
                <a:cs typeface="NSimSun"/>
              </a:rPr>
              <a:t>容</a:t>
            </a:r>
            <a:endParaRPr lang="NSimSun" altLang="NSimSun" sz="2500" dirty="0"/>
          </a:p>
        </p:txBody>
      </p:sp>
      <p:grpSp>
        <p:nvGrpSpPr>
          <p:cNvPr id="94" name="group 94"/>
          <p:cNvGrpSpPr/>
          <p:nvPr/>
        </p:nvGrpSpPr>
        <p:grpSpPr>
          <a:xfrm rot="21600000">
            <a:off x="186557" y="229703"/>
            <a:ext cx="880923" cy="785753"/>
            <a:chOff x="0" y="0"/>
            <a:chExt cx="880923" cy="785753"/>
          </a:xfrm>
        </p:grpSpPr>
        <p:pic>
          <p:nvPicPr>
            <p:cNvPr id="589" name="picture 58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880923" cy="765585"/>
            </a:xfrm>
            <a:prstGeom prst="rect">
              <a:avLst/>
            </a:prstGeom>
          </p:spPr>
        </p:pic>
        <p:sp>
          <p:nvSpPr>
            <p:cNvPr id="590" name="textbox 590"/>
            <p:cNvSpPr/>
            <p:nvPr/>
          </p:nvSpPr>
          <p:spPr>
            <a:xfrm>
              <a:off x="-12700" y="-12700"/>
              <a:ext cx="906780" cy="82931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9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10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10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10000"/>
                </a:lnSpc>
                <a:tabLst/>
              </a:pPr>
              <a:endParaRPr lang="Arial" altLang="Arial" sz="1000" dirty="0"/>
            </a:p>
            <a:p>
              <a:pPr marL="261646" algn="l" rtl="0" eaLnBrk="0">
                <a:lnSpc>
                  <a:spcPct val="96000"/>
                </a:lnSpc>
                <a:spcBef>
                  <a:spcPts val="6"/>
                </a:spcBef>
                <a:tabLst/>
              </a:pPr>
              <a:r>
                <a:rPr sz="1000" spc="1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华</a:t>
              </a:r>
              <a:r>
                <a:rPr sz="1000" spc="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为技术</a:t>
              </a:r>
              <a:endParaRPr lang="SimSun" altLang="SimSun" sz="1000" dirty="0"/>
            </a:p>
          </p:txBody>
        </p:sp>
      </p:grpSp>
      <p:sp>
        <p:nvSpPr>
          <p:cNvPr id="592" name="rect"/>
          <p:cNvSpPr/>
          <p:nvPr/>
        </p:nvSpPr>
        <p:spPr>
          <a:xfrm>
            <a:off x="4850662" y="5856189"/>
            <a:ext cx="58859" cy="408239"/>
          </a:xfrm>
          <a:prstGeom prst="rect">
            <a:avLst/>
          </a:prstGeom>
          <a:solidFill>
            <a:srgbClr val="ECECEC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93" name="rect"/>
          <p:cNvSpPr/>
          <p:nvPr/>
        </p:nvSpPr>
        <p:spPr>
          <a:xfrm>
            <a:off x="4498490" y="5856189"/>
            <a:ext cx="58859" cy="408239"/>
          </a:xfrm>
          <a:prstGeom prst="rect">
            <a:avLst/>
          </a:prstGeom>
          <a:solidFill>
            <a:srgbClr val="EAEAEA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94" name="rect"/>
          <p:cNvSpPr/>
          <p:nvPr/>
        </p:nvSpPr>
        <p:spPr>
          <a:xfrm>
            <a:off x="4380689" y="5856189"/>
            <a:ext cx="58859" cy="408239"/>
          </a:xfrm>
          <a:prstGeom prst="rect">
            <a:avLst/>
          </a:prstGeom>
          <a:solidFill>
            <a:srgbClr val="D5D5D5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95" name="rect"/>
          <p:cNvSpPr/>
          <p:nvPr/>
        </p:nvSpPr>
        <p:spPr>
          <a:xfrm>
            <a:off x="4791762" y="5856189"/>
            <a:ext cx="58859" cy="408239"/>
          </a:xfrm>
          <a:prstGeom prst="rect">
            <a:avLst/>
          </a:prstGeom>
          <a:solidFill>
            <a:srgbClr val="F0F0F0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96" name="rect"/>
          <p:cNvSpPr/>
          <p:nvPr/>
        </p:nvSpPr>
        <p:spPr>
          <a:xfrm>
            <a:off x="4967235" y="5856189"/>
            <a:ext cx="58859" cy="408239"/>
          </a:xfrm>
          <a:prstGeom prst="rect">
            <a:avLst/>
          </a:prstGeom>
          <a:solidFill>
            <a:srgbClr val="E2E2E2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97" name="rect"/>
          <p:cNvSpPr/>
          <p:nvPr/>
        </p:nvSpPr>
        <p:spPr>
          <a:xfrm>
            <a:off x="5026136" y="5856189"/>
            <a:ext cx="58859" cy="408239"/>
          </a:xfrm>
          <a:prstGeom prst="rect">
            <a:avLst/>
          </a:prstGeom>
          <a:solidFill>
            <a:srgbClr val="DDDDDD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98" name="rect"/>
          <p:cNvSpPr/>
          <p:nvPr/>
        </p:nvSpPr>
        <p:spPr>
          <a:xfrm>
            <a:off x="4439589" y="5856189"/>
            <a:ext cx="58859" cy="408239"/>
          </a:xfrm>
          <a:prstGeom prst="rect">
            <a:avLst/>
          </a:prstGeom>
          <a:solidFill>
            <a:srgbClr val="E0E0E0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99" name="rect"/>
          <p:cNvSpPr/>
          <p:nvPr/>
        </p:nvSpPr>
        <p:spPr>
          <a:xfrm>
            <a:off x="4556981" y="5856189"/>
            <a:ext cx="57860" cy="408239"/>
          </a:xfrm>
          <a:prstGeom prst="rect">
            <a:avLst/>
          </a:prstGeom>
          <a:solidFill>
            <a:srgbClr val="F5F5F5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00" name="rect"/>
          <p:cNvSpPr/>
          <p:nvPr/>
        </p:nvSpPr>
        <p:spPr>
          <a:xfrm>
            <a:off x="4909153" y="5856189"/>
            <a:ext cx="57860" cy="408239"/>
          </a:xfrm>
          <a:prstGeom prst="rect">
            <a:avLst/>
          </a:prstGeom>
          <a:solidFill>
            <a:srgbClr val="E7E7E7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01" name="rect"/>
          <p:cNvSpPr/>
          <p:nvPr/>
        </p:nvSpPr>
        <p:spPr>
          <a:xfrm>
            <a:off x="4732863" y="5856189"/>
            <a:ext cx="58859" cy="408239"/>
          </a:xfrm>
          <a:prstGeom prst="rect">
            <a:avLst/>
          </a:prstGeom>
          <a:solidFill>
            <a:srgbClr val="F5F5F5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02" name="rect"/>
          <p:cNvSpPr/>
          <p:nvPr/>
        </p:nvSpPr>
        <p:spPr>
          <a:xfrm>
            <a:off x="5202835" y="5856189"/>
            <a:ext cx="58858" cy="408239"/>
          </a:xfrm>
          <a:prstGeom prst="rect">
            <a:avLst/>
          </a:prstGeom>
          <a:solidFill>
            <a:srgbClr val="CFCFCF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03" name="rect"/>
          <p:cNvSpPr/>
          <p:nvPr/>
        </p:nvSpPr>
        <p:spPr>
          <a:xfrm>
            <a:off x="5143936" y="5856189"/>
            <a:ext cx="58859" cy="408239"/>
          </a:xfrm>
          <a:prstGeom prst="rect">
            <a:avLst/>
          </a:prstGeom>
          <a:solidFill>
            <a:srgbClr val="D3D3D3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04" name="rect"/>
          <p:cNvSpPr/>
          <p:nvPr/>
        </p:nvSpPr>
        <p:spPr>
          <a:xfrm>
            <a:off x="5085036" y="5856189"/>
            <a:ext cx="58859" cy="408239"/>
          </a:xfrm>
          <a:prstGeom prst="rect">
            <a:avLst/>
          </a:prstGeom>
          <a:solidFill>
            <a:srgbClr val="D8D8D8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05" name="path"/>
          <p:cNvSpPr/>
          <p:nvPr/>
        </p:nvSpPr>
        <p:spPr>
          <a:xfrm>
            <a:off x="3712174" y="4689356"/>
            <a:ext cx="246437" cy="1388406"/>
          </a:xfrm>
          <a:custGeom>
            <a:avLst/>
            <a:gdLst/>
            <a:ahLst/>
            <a:cxnLst/>
            <a:rect l="0" t="0" r="0" b="0"/>
            <a:pathLst>
              <a:path w="388" h="2186">
                <a:moveTo>
                  <a:pt x="0" y="1097"/>
                </a:moveTo>
                <a:lnTo>
                  <a:pt x="383" y="1097"/>
                </a:lnTo>
                <a:moveTo>
                  <a:pt x="380" y="0"/>
                </a:moveTo>
                <a:lnTo>
                  <a:pt x="380" y="2186"/>
                </a:lnTo>
              </a:path>
            </a:pathLst>
          </a:custGeom>
          <a:noFill/>
          <a:ln w="9970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06" name="path"/>
          <p:cNvSpPr/>
          <p:nvPr/>
        </p:nvSpPr>
        <p:spPr>
          <a:xfrm>
            <a:off x="3952600" y="6055822"/>
            <a:ext cx="329103" cy="9965"/>
          </a:xfrm>
          <a:custGeom>
            <a:avLst/>
            <a:gdLst/>
            <a:ahLst/>
            <a:cxnLst/>
            <a:rect l="0" t="0" r="0" b="0"/>
            <a:pathLst>
              <a:path w="518" h="15">
                <a:moveTo>
                  <a:pt x="0" y="7"/>
                </a:moveTo>
                <a:lnTo>
                  <a:pt x="518" y="7"/>
                </a:lnTo>
              </a:path>
            </a:pathLst>
          </a:custGeom>
          <a:noFill/>
          <a:ln w="9970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07" name="path"/>
          <p:cNvSpPr/>
          <p:nvPr/>
        </p:nvSpPr>
        <p:spPr>
          <a:xfrm>
            <a:off x="5428210" y="5638606"/>
            <a:ext cx="557505" cy="775538"/>
          </a:xfrm>
          <a:custGeom>
            <a:avLst/>
            <a:gdLst/>
            <a:ahLst/>
            <a:cxnLst/>
            <a:rect l="0" t="0" r="0" b="0"/>
            <a:pathLst>
              <a:path w="877" h="1221">
                <a:moveTo>
                  <a:pt x="0" y="594"/>
                </a:moveTo>
                <a:lnTo>
                  <a:pt x="336" y="594"/>
                </a:lnTo>
                <a:moveTo>
                  <a:pt x="336" y="1"/>
                </a:moveTo>
                <a:lnTo>
                  <a:pt x="336" y="1216"/>
                </a:lnTo>
                <a:moveTo>
                  <a:pt x="359" y="7"/>
                </a:moveTo>
                <a:lnTo>
                  <a:pt x="877" y="7"/>
                </a:lnTo>
                <a:moveTo>
                  <a:pt x="359" y="1213"/>
                </a:moveTo>
                <a:lnTo>
                  <a:pt x="877" y="1213"/>
                </a:lnTo>
              </a:path>
            </a:pathLst>
          </a:custGeom>
          <a:noFill/>
          <a:ln w="9970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608" name="table 608"/>
          <p:cNvGraphicFramePr>
            <a:graphicFrameLocks noGrp="1"/>
          </p:cNvGraphicFramePr>
          <p:nvPr/>
        </p:nvGraphicFramePr>
        <p:xfrm>
          <a:off x="4257901" y="5851198"/>
          <a:ext cx="1184275" cy="408305"/>
        </p:xfrm>
        <a:graphic>
          <a:graphicData uri="http://schemas.openxmlformats.org/drawingml/2006/table">
            <a:tbl>
              <a:tblPr/>
              <a:tblGrid>
                <a:gridCol w="1184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830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102581" algn="l" rtl="0" eaLnBrk="0">
                        <a:lnSpc>
                          <a:spcPct val="98000"/>
                        </a:lnSpc>
                        <a:spcBef>
                          <a:spcPts val="2"/>
                        </a:spcBef>
                        <a:tabLst>
                          <a:tab pos="122554" algn="l"/>
                        </a:tabLst>
                      </a:pPr>
                      <a:r>
                        <a:rPr sz="1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	</a:t>
                      </a:r>
                      <a:r>
                        <a:rPr sz="170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专业</a:t>
                      </a:r>
                      <a:r>
                        <a:rPr sz="1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经验 </a:t>
                      </a:r>
                      <a:endParaRPr lang="SimSun" altLang="SimSun" sz="17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09" name="picture 60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808646" y="5856189"/>
            <a:ext cx="175759" cy="408239"/>
          </a:xfrm>
          <a:prstGeom prst="rect">
            <a:avLst/>
          </a:prstGeom>
        </p:spPr>
      </p:pic>
      <p:sp>
        <p:nvSpPr>
          <p:cNvPr id="610" name="path"/>
          <p:cNvSpPr/>
          <p:nvPr/>
        </p:nvSpPr>
        <p:spPr>
          <a:xfrm>
            <a:off x="4321789" y="5856189"/>
            <a:ext cx="58859" cy="408239"/>
          </a:xfrm>
          <a:custGeom>
            <a:avLst/>
            <a:gdLst/>
            <a:ahLst/>
            <a:cxnLst/>
            <a:rect l="0" t="0" r="0" b="0"/>
            <a:pathLst>
              <a:path w="92" h="642">
                <a:moveTo>
                  <a:pt x="0" y="642"/>
                </a:moveTo>
                <a:lnTo>
                  <a:pt x="92" y="642"/>
                </a:lnTo>
                <a:lnTo>
                  <a:pt x="92" y="0"/>
                </a:lnTo>
                <a:lnTo>
                  <a:pt x="0" y="0"/>
                </a:lnTo>
                <a:lnTo>
                  <a:pt x="0" y="642"/>
                </a:lnTo>
                <a:close/>
              </a:path>
            </a:pathLst>
          </a:custGeom>
          <a:solidFill>
            <a:srgbClr val="CBCBCB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11" name="path"/>
          <p:cNvSpPr/>
          <p:nvPr/>
        </p:nvSpPr>
        <p:spPr>
          <a:xfrm>
            <a:off x="4262889" y="5856189"/>
            <a:ext cx="58859" cy="408239"/>
          </a:xfrm>
          <a:custGeom>
            <a:avLst/>
            <a:gdLst/>
            <a:ahLst/>
            <a:cxnLst/>
            <a:rect l="0" t="0" r="0" b="0"/>
            <a:pathLst>
              <a:path w="92" h="642">
                <a:moveTo>
                  <a:pt x="0" y="642"/>
                </a:moveTo>
                <a:lnTo>
                  <a:pt x="92" y="642"/>
                </a:lnTo>
                <a:lnTo>
                  <a:pt x="92" y="0"/>
                </a:lnTo>
                <a:lnTo>
                  <a:pt x="0" y="0"/>
                </a:lnTo>
                <a:lnTo>
                  <a:pt x="0" y="642"/>
                </a:lnTo>
                <a:close/>
              </a:path>
            </a:pathLst>
          </a:custGeom>
          <a:solidFill>
            <a:srgbClr val="C0C0C0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12" name="rect"/>
          <p:cNvSpPr/>
          <p:nvPr/>
        </p:nvSpPr>
        <p:spPr>
          <a:xfrm>
            <a:off x="6283078" y="6183580"/>
            <a:ext cx="57861" cy="408239"/>
          </a:xfrm>
          <a:prstGeom prst="rect">
            <a:avLst/>
          </a:prstGeom>
          <a:solidFill>
            <a:srgbClr val="F5F5F5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13" name="rect"/>
          <p:cNvSpPr/>
          <p:nvPr/>
        </p:nvSpPr>
        <p:spPr>
          <a:xfrm>
            <a:off x="6517451" y="6183580"/>
            <a:ext cx="58859" cy="408239"/>
          </a:xfrm>
          <a:prstGeom prst="rect">
            <a:avLst/>
          </a:prstGeom>
          <a:solidFill>
            <a:srgbClr val="F0F0F0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14" name="rect"/>
          <p:cNvSpPr/>
          <p:nvPr/>
        </p:nvSpPr>
        <p:spPr>
          <a:xfrm>
            <a:off x="6576352" y="6183580"/>
            <a:ext cx="58859" cy="408239"/>
          </a:xfrm>
          <a:prstGeom prst="rect">
            <a:avLst/>
          </a:prstGeom>
          <a:solidFill>
            <a:srgbClr val="ECECEC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15" name="rect"/>
          <p:cNvSpPr/>
          <p:nvPr/>
        </p:nvSpPr>
        <p:spPr>
          <a:xfrm>
            <a:off x="6635252" y="6183580"/>
            <a:ext cx="57860" cy="408239"/>
          </a:xfrm>
          <a:prstGeom prst="rect">
            <a:avLst/>
          </a:prstGeom>
          <a:solidFill>
            <a:srgbClr val="E7E7E7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16" name="rect"/>
          <p:cNvSpPr/>
          <p:nvPr/>
        </p:nvSpPr>
        <p:spPr>
          <a:xfrm>
            <a:off x="6692925" y="6183580"/>
            <a:ext cx="58858" cy="408239"/>
          </a:xfrm>
          <a:prstGeom prst="rect">
            <a:avLst/>
          </a:prstGeom>
          <a:solidFill>
            <a:srgbClr val="E2E2E2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17" name="rect"/>
          <p:cNvSpPr/>
          <p:nvPr/>
        </p:nvSpPr>
        <p:spPr>
          <a:xfrm>
            <a:off x="6751825" y="6183580"/>
            <a:ext cx="58859" cy="408239"/>
          </a:xfrm>
          <a:prstGeom prst="rect">
            <a:avLst/>
          </a:prstGeom>
          <a:solidFill>
            <a:srgbClr val="DDDDDD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18" name="rect"/>
          <p:cNvSpPr/>
          <p:nvPr/>
        </p:nvSpPr>
        <p:spPr>
          <a:xfrm>
            <a:off x="6810724" y="6183580"/>
            <a:ext cx="58859" cy="408239"/>
          </a:xfrm>
          <a:prstGeom prst="rect">
            <a:avLst/>
          </a:prstGeom>
          <a:solidFill>
            <a:srgbClr val="D8D8D8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19" name="rect"/>
          <p:cNvSpPr/>
          <p:nvPr/>
        </p:nvSpPr>
        <p:spPr>
          <a:xfrm>
            <a:off x="6869624" y="6183580"/>
            <a:ext cx="58859" cy="408239"/>
          </a:xfrm>
          <a:prstGeom prst="rect">
            <a:avLst/>
          </a:prstGeom>
          <a:solidFill>
            <a:srgbClr val="D3D3D3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20" name="rect"/>
          <p:cNvSpPr/>
          <p:nvPr/>
        </p:nvSpPr>
        <p:spPr>
          <a:xfrm>
            <a:off x="6458551" y="6183580"/>
            <a:ext cx="58858" cy="408239"/>
          </a:xfrm>
          <a:prstGeom prst="rect">
            <a:avLst/>
          </a:prstGeom>
          <a:solidFill>
            <a:srgbClr val="F5F5F5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621" name="table 621"/>
          <p:cNvGraphicFramePr>
            <a:graphicFrameLocks noGrp="1"/>
          </p:cNvGraphicFramePr>
          <p:nvPr/>
        </p:nvGraphicFramePr>
        <p:xfrm>
          <a:off x="5983590" y="6178605"/>
          <a:ext cx="1184274" cy="408305"/>
        </p:xfrm>
        <a:graphic>
          <a:graphicData uri="http://schemas.openxmlformats.org/drawingml/2006/table">
            <a:tbl>
              <a:tblPr/>
              <a:tblGrid>
                <a:gridCol w="11842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830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291144" algn="l" rtl="0" eaLnBrk="0">
                        <a:lnSpc>
                          <a:spcPct val="98000"/>
                        </a:lnSpc>
                        <a:spcBef>
                          <a:spcPts val="3"/>
                        </a:spcBef>
                        <a:tabLst>
                          <a:tab pos="299084" algn="l"/>
                        </a:tabLst>
                      </a:pPr>
                      <a:r>
                        <a:rPr sz="1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	</a:t>
                      </a:r>
                      <a:r>
                        <a:rPr sz="17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华为</a:t>
                      </a:r>
                      <a:r>
                        <a:rPr sz="170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外</a:t>
                      </a:r>
                      <a:endParaRPr lang="SimSun" altLang="SimSun" sz="17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22" name="picture 6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6987425" y="6183580"/>
            <a:ext cx="175349" cy="408239"/>
          </a:xfrm>
          <a:prstGeom prst="rect">
            <a:avLst/>
          </a:prstGeom>
        </p:spPr>
      </p:pic>
      <p:sp>
        <p:nvSpPr>
          <p:cNvPr id="623" name="path"/>
          <p:cNvSpPr/>
          <p:nvPr/>
        </p:nvSpPr>
        <p:spPr>
          <a:xfrm>
            <a:off x="6928525" y="6183580"/>
            <a:ext cx="58859" cy="408239"/>
          </a:xfrm>
          <a:custGeom>
            <a:avLst/>
            <a:gdLst/>
            <a:ahLst/>
            <a:cxnLst/>
            <a:rect l="0" t="0" r="0" b="0"/>
            <a:pathLst>
              <a:path w="92" h="642">
                <a:moveTo>
                  <a:pt x="0" y="642"/>
                </a:moveTo>
                <a:lnTo>
                  <a:pt x="92" y="642"/>
                </a:lnTo>
                <a:lnTo>
                  <a:pt x="92" y="0"/>
                </a:lnTo>
                <a:lnTo>
                  <a:pt x="0" y="0"/>
                </a:lnTo>
                <a:lnTo>
                  <a:pt x="0" y="642"/>
                </a:lnTo>
                <a:close/>
              </a:path>
            </a:pathLst>
          </a:custGeom>
          <a:solidFill>
            <a:srgbClr val="CFCFCF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24" name="path"/>
          <p:cNvSpPr/>
          <p:nvPr/>
        </p:nvSpPr>
        <p:spPr>
          <a:xfrm>
            <a:off x="6224179" y="6183580"/>
            <a:ext cx="58859" cy="408239"/>
          </a:xfrm>
          <a:custGeom>
            <a:avLst/>
            <a:gdLst/>
            <a:ahLst/>
            <a:cxnLst/>
            <a:rect l="0" t="0" r="0" b="0"/>
            <a:pathLst>
              <a:path w="92" h="642">
                <a:moveTo>
                  <a:pt x="0" y="642"/>
                </a:moveTo>
                <a:lnTo>
                  <a:pt x="92" y="642"/>
                </a:lnTo>
                <a:lnTo>
                  <a:pt x="92" y="0"/>
                </a:lnTo>
                <a:lnTo>
                  <a:pt x="0" y="0"/>
                </a:lnTo>
                <a:lnTo>
                  <a:pt x="0" y="642"/>
                </a:lnTo>
                <a:close/>
              </a:path>
            </a:pathLst>
          </a:custGeom>
          <a:solidFill>
            <a:srgbClr val="EAEAEA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96" name="group 96"/>
          <p:cNvGrpSpPr/>
          <p:nvPr/>
        </p:nvGrpSpPr>
        <p:grpSpPr>
          <a:xfrm rot="21600000">
            <a:off x="5988578" y="6183580"/>
            <a:ext cx="235559" cy="408239"/>
            <a:chOff x="0" y="0"/>
            <a:chExt cx="235559" cy="408239"/>
          </a:xfrm>
        </p:grpSpPr>
        <p:sp>
          <p:nvSpPr>
            <p:cNvPr id="625" name="path"/>
            <p:cNvSpPr/>
            <p:nvPr/>
          </p:nvSpPr>
          <p:spPr>
            <a:xfrm>
              <a:off x="0" y="0"/>
              <a:ext cx="58859" cy="408239"/>
            </a:xfrm>
            <a:custGeom>
              <a:avLst/>
              <a:gdLst/>
              <a:ahLst/>
              <a:cxnLst/>
              <a:rect l="0" t="0" r="0" b="0"/>
              <a:pathLst>
                <a:path w="92" h="642">
                  <a:moveTo>
                    <a:pt x="0" y="642"/>
                  </a:moveTo>
                  <a:lnTo>
                    <a:pt x="92" y="642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642"/>
                  </a:lnTo>
                  <a:close/>
                </a:path>
              </a:pathLst>
            </a:custGeom>
            <a:solidFill>
              <a:srgbClr val="C0C0C0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26" name="path"/>
            <p:cNvSpPr/>
            <p:nvPr/>
          </p:nvSpPr>
          <p:spPr>
            <a:xfrm>
              <a:off x="58901" y="0"/>
              <a:ext cx="58858" cy="408239"/>
            </a:xfrm>
            <a:custGeom>
              <a:avLst/>
              <a:gdLst/>
              <a:ahLst/>
              <a:cxnLst/>
              <a:rect l="0" t="0" r="0" b="0"/>
              <a:pathLst>
                <a:path w="92" h="642">
                  <a:moveTo>
                    <a:pt x="0" y="642"/>
                  </a:moveTo>
                  <a:lnTo>
                    <a:pt x="92" y="642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642"/>
                  </a:lnTo>
                  <a:close/>
                </a:path>
              </a:pathLst>
            </a:custGeom>
            <a:solidFill>
              <a:srgbClr val="CBCBCB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27" name="path"/>
            <p:cNvSpPr/>
            <p:nvPr/>
          </p:nvSpPr>
          <p:spPr>
            <a:xfrm>
              <a:off x="117800" y="0"/>
              <a:ext cx="58858" cy="408239"/>
            </a:xfrm>
            <a:custGeom>
              <a:avLst/>
              <a:gdLst/>
              <a:ahLst/>
              <a:cxnLst/>
              <a:rect l="0" t="0" r="0" b="0"/>
              <a:pathLst>
                <a:path w="92" h="642">
                  <a:moveTo>
                    <a:pt x="0" y="642"/>
                  </a:moveTo>
                  <a:lnTo>
                    <a:pt x="92" y="642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642"/>
                  </a:lnTo>
                  <a:close/>
                </a:path>
              </a:pathLst>
            </a:custGeom>
            <a:solidFill>
              <a:srgbClr val="D5D5D5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28" name="path"/>
            <p:cNvSpPr/>
            <p:nvPr/>
          </p:nvSpPr>
          <p:spPr>
            <a:xfrm>
              <a:off x="176700" y="0"/>
              <a:ext cx="58859" cy="408239"/>
            </a:xfrm>
            <a:custGeom>
              <a:avLst/>
              <a:gdLst/>
              <a:ahLst/>
              <a:cxnLst/>
              <a:rect l="0" t="0" r="0" b="0"/>
              <a:pathLst>
                <a:path w="92" h="642">
                  <a:moveTo>
                    <a:pt x="0" y="642"/>
                  </a:moveTo>
                  <a:lnTo>
                    <a:pt x="92" y="642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642"/>
                  </a:lnTo>
                  <a:close/>
                </a:path>
              </a:pathLst>
            </a:custGeom>
            <a:solidFill>
              <a:srgbClr val="E0E0E0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629" name="rect"/>
          <p:cNvSpPr/>
          <p:nvPr/>
        </p:nvSpPr>
        <p:spPr>
          <a:xfrm>
            <a:off x="6810724" y="5465919"/>
            <a:ext cx="58859" cy="408239"/>
          </a:xfrm>
          <a:prstGeom prst="rect">
            <a:avLst/>
          </a:prstGeom>
          <a:solidFill>
            <a:srgbClr val="D8D8D8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30" name="rect"/>
          <p:cNvSpPr/>
          <p:nvPr/>
        </p:nvSpPr>
        <p:spPr>
          <a:xfrm>
            <a:off x="6751825" y="5465919"/>
            <a:ext cx="58859" cy="408239"/>
          </a:xfrm>
          <a:prstGeom prst="rect">
            <a:avLst/>
          </a:prstGeom>
          <a:solidFill>
            <a:srgbClr val="DDDDDD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31" name="rect"/>
          <p:cNvSpPr/>
          <p:nvPr/>
        </p:nvSpPr>
        <p:spPr>
          <a:xfrm>
            <a:off x="6692925" y="5465919"/>
            <a:ext cx="58858" cy="408239"/>
          </a:xfrm>
          <a:prstGeom prst="rect">
            <a:avLst/>
          </a:prstGeom>
          <a:solidFill>
            <a:srgbClr val="E2E2E2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32" name="rect"/>
          <p:cNvSpPr/>
          <p:nvPr/>
        </p:nvSpPr>
        <p:spPr>
          <a:xfrm>
            <a:off x="6517451" y="5465919"/>
            <a:ext cx="58859" cy="408239"/>
          </a:xfrm>
          <a:prstGeom prst="rect">
            <a:avLst/>
          </a:prstGeom>
          <a:solidFill>
            <a:srgbClr val="F0F0F0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33" name="rect"/>
          <p:cNvSpPr/>
          <p:nvPr/>
        </p:nvSpPr>
        <p:spPr>
          <a:xfrm>
            <a:off x="6576352" y="5465919"/>
            <a:ext cx="58859" cy="408239"/>
          </a:xfrm>
          <a:prstGeom prst="rect">
            <a:avLst/>
          </a:prstGeom>
          <a:solidFill>
            <a:srgbClr val="ECECEC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34" name="rect"/>
          <p:cNvSpPr/>
          <p:nvPr/>
        </p:nvSpPr>
        <p:spPr>
          <a:xfrm>
            <a:off x="6635252" y="5465919"/>
            <a:ext cx="57860" cy="408239"/>
          </a:xfrm>
          <a:prstGeom prst="rect">
            <a:avLst/>
          </a:prstGeom>
          <a:solidFill>
            <a:srgbClr val="E7E7E7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35" name="rect"/>
          <p:cNvSpPr/>
          <p:nvPr/>
        </p:nvSpPr>
        <p:spPr>
          <a:xfrm>
            <a:off x="6283078" y="5465919"/>
            <a:ext cx="57861" cy="408239"/>
          </a:xfrm>
          <a:prstGeom prst="rect">
            <a:avLst/>
          </a:prstGeom>
          <a:solidFill>
            <a:srgbClr val="F5F5F5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36" name="rect"/>
          <p:cNvSpPr/>
          <p:nvPr/>
        </p:nvSpPr>
        <p:spPr>
          <a:xfrm>
            <a:off x="6165278" y="5465919"/>
            <a:ext cx="58859" cy="408239"/>
          </a:xfrm>
          <a:prstGeom prst="rect">
            <a:avLst/>
          </a:prstGeom>
          <a:solidFill>
            <a:srgbClr val="E0E0E0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37" name="rect"/>
          <p:cNvSpPr/>
          <p:nvPr/>
        </p:nvSpPr>
        <p:spPr>
          <a:xfrm>
            <a:off x="6224179" y="5465919"/>
            <a:ext cx="58859" cy="408239"/>
          </a:xfrm>
          <a:prstGeom prst="rect">
            <a:avLst/>
          </a:prstGeom>
          <a:solidFill>
            <a:srgbClr val="EAEAEA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38" name="rect"/>
          <p:cNvSpPr/>
          <p:nvPr/>
        </p:nvSpPr>
        <p:spPr>
          <a:xfrm>
            <a:off x="6458551" y="5465919"/>
            <a:ext cx="58858" cy="408239"/>
          </a:xfrm>
          <a:prstGeom prst="rect">
            <a:avLst/>
          </a:prstGeom>
          <a:solidFill>
            <a:srgbClr val="F5F5F5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639" name="table 639"/>
          <p:cNvGraphicFramePr>
            <a:graphicFrameLocks noGrp="1"/>
          </p:cNvGraphicFramePr>
          <p:nvPr/>
        </p:nvGraphicFramePr>
        <p:xfrm>
          <a:off x="5983590" y="5460949"/>
          <a:ext cx="1184274" cy="408305"/>
        </p:xfrm>
        <a:graphic>
          <a:graphicData uri="http://schemas.openxmlformats.org/drawingml/2006/table">
            <a:tbl>
              <a:tblPr/>
              <a:tblGrid>
                <a:gridCol w="11842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830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193954" algn="l" rtl="0" eaLnBrk="0">
                        <a:lnSpc>
                          <a:spcPct val="98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70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华为</a:t>
                      </a:r>
                      <a:r>
                        <a:rPr sz="17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内</a:t>
                      </a:r>
                      <a:r>
                        <a:rPr sz="1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endParaRPr lang="SimSun" altLang="SimSun" sz="17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40" name="picture 6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6869624" y="5465919"/>
            <a:ext cx="293150" cy="408239"/>
          </a:xfrm>
          <a:prstGeom prst="rect">
            <a:avLst/>
          </a:prstGeom>
        </p:spPr>
      </p:pic>
      <p:grpSp>
        <p:nvGrpSpPr>
          <p:cNvPr id="98" name="group 98"/>
          <p:cNvGrpSpPr/>
          <p:nvPr/>
        </p:nvGrpSpPr>
        <p:grpSpPr>
          <a:xfrm rot="21600000">
            <a:off x="5988578" y="5465919"/>
            <a:ext cx="176659" cy="408239"/>
            <a:chOff x="0" y="0"/>
            <a:chExt cx="176659" cy="408239"/>
          </a:xfrm>
        </p:grpSpPr>
        <p:sp>
          <p:nvSpPr>
            <p:cNvPr id="641" name="path"/>
            <p:cNvSpPr/>
            <p:nvPr/>
          </p:nvSpPr>
          <p:spPr>
            <a:xfrm>
              <a:off x="0" y="0"/>
              <a:ext cx="58859" cy="408239"/>
            </a:xfrm>
            <a:custGeom>
              <a:avLst/>
              <a:gdLst/>
              <a:ahLst/>
              <a:cxnLst/>
              <a:rect l="0" t="0" r="0" b="0"/>
              <a:pathLst>
                <a:path w="92" h="642">
                  <a:moveTo>
                    <a:pt x="0" y="642"/>
                  </a:moveTo>
                  <a:lnTo>
                    <a:pt x="92" y="642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642"/>
                  </a:lnTo>
                  <a:close/>
                </a:path>
              </a:pathLst>
            </a:custGeom>
            <a:solidFill>
              <a:srgbClr val="C0C0C0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42" name="path"/>
            <p:cNvSpPr/>
            <p:nvPr/>
          </p:nvSpPr>
          <p:spPr>
            <a:xfrm>
              <a:off x="58901" y="0"/>
              <a:ext cx="58858" cy="408239"/>
            </a:xfrm>
            <a:custGeom>
              <a:avLst/>
              <a:gdLst/>
              <a:ahLst/>
              <a:cxnLst/>
              <a:rect l="0" t="0" r="0" b="0"/>
              <a:pathLst>
                <a:path w="92" h="642">
                  <a:moveTo>
                    <a:pt x="0" y="642"/>
                  </a:moveTo>
                  <a:lnTo>
                    <a:pt x="92" y="642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642"/>
                  </a:lnTo>
                  <a:close/>
                </a:path>
              </a:pathLst>
            </a:custGeom>
            <a:solidFill>
              <a:srgbClr val="CBCBCB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43" name="path"/>
            <p:cNvSpPr/>
            <p:nvPr/>
          </p:nvSpPr>
          <p:spPr>
            <a:xfrm>
              <a:off x="117800" y="0"/>
              <a:ext cx="58858" cy="408239"/>
            </a:xfrm>
            <a:custGeom>
              <a:avLst/>
              <a:gdLst/>
              <a:ahLst/>
              <a:cxnLst/>
              <a:rect l="0" t="0" r="0" b="0"/>
              <a:pathLst>
                <a:path w="92" h="642">
                  <a:moveTo>
                    <a:pt x="0" y="642"/>
                  </a:moveTo>
                  <a:lnTo>
                    <a:pt x="92" y="642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642"/>
                  </a:lnTo>
                  <a:close/>
                </a:path>
              </a:pathLst>
            </a:custGeom>
            <a:solidFill>
              <a:srgbClr val="D5D5D5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644" name="rect"/>
          <p:cNvSpPr/>
          <p:nvPr/>
        </p:nvSpPr>
        <p:spPr>
          <a:xfrm>
            <a:off x="3952600" y="4680369"/>
            <a:ext cx="329103" cy="9965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645" name="table 645"/>
          <p:cNvGraphicFramePr>
            <a:graphicFrameLocks noGrp="1"/>
          </p:cNvGraphicFramePr>
          <p:nvPr/>
        </p:nvGraphicFramePr>
        <p:xfrm>
          <a:off x="4262889" y="4483751"/>
          <a:ext cx="1174113" cy="407669"/>
        </p:xfrm>
        <a:graphic>
          <a:graphicData uri="http://schemas.openxmlformats.org/drawingml/2006/table">
            <a:tbl>
              <a:tblPr/>
              <a:tblGrid>
                <a:gridCol w="198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8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766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 w="28575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185293" algn="l" rtl="0" eaLnBrk="0">
                        <a:lnSpc>
                          <a:spcPts val="1765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4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学</a:t>
                      </a:r>
                      <a:endParaRPr lang="SimSun" altLang="SimSun" sz="1400" dirty="0"/>
                    </a:p>
                  </a:txBody>
                  <a:tcPr marL="0" marR="0" marT="0" marB="0">
                    <a:lnL w="28575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46377" algn="l" rtl="0" eaLnBrk="0">
                        <a:lnSpc>
                          <a:spcPct val="99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历</a:t>
                      </a:r>
                      <a:endParaRPr lang="SimSun" altLang="SimSun" sz="1700" dirty="0"/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 w="28575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46" name="picture 64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4262889" y="4483751"/>
            <a:ext cx="1174197" cy="408227"/>
          </a:xfrm>
          <a:prstGeom prst="rect">
            <a:avLst/>
          </a:prstGeom>
        </p:spPr>
      </p:pic>
      <p:graphicFrame>
        <p:nvGraphicFramePr>
          <p:cNvPr id="647" name="table 647"/>
          <p:cNvGraphicFramePr>
            <a:graphicFrameLocks noGrp="1"/>
          </p:cNvGraphicFramePr>
          <p:nvPr/>
        </p:nvGraphicFramePr>
        <p:xfrm>
          <a:off x="4257901" y="4478768"/>
          <a:ext cx="1184275" cy="408304"/>
        </p:xfrm>
        <a:graphic>
          <a:graphicData uri="http://schemas.openxmlformats.org/drawingml/2006/table">
            <a:tbl>
              <a:tblPr/>
              <a:tblGrid>
                <a:gridCol w="1184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83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48" name="rect"/>
          <p:cNvSpPr/>
          <p:nvPr/>
        </p:nvSpPr>
        <p:spPr>
          <a:xfrm>
            <a:off x="5202835" y="5185419"/>
            <a:ext cx="58858" cy="408239"/>
          </a:xfrm>
          <a:prstGeom prst="rect">
            <a:avLst/>
          </a:prstGeom>
          <a:solidFill>
            <a:srgbClr val="CFCFCF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49" name="rect"/>
          <p:cNvSpPr/>
          <p:nvPr/>
        </p:nvSpPr>
        <p:spPr>
          <a:xfrm>
            <a:off x="5143936" y="5185419"/>
            <a:ext cx="58859" cy="408239"/>
          </a:xfrm>
          <a:prstGeom prst="rect">
            <a:avLst/>
          </a:prstGeom>
          <a:solidFill>
            <a:srgbClr val="D3D3D3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50" name="path"/>
          <p:cNvSpPr/>
          <p:nvPr/>
        </p:nvSpPr>
        <p:spPr>
          <a:xfrm>
            <a:off x="3952600" y="5382090"/>
            <a:ext cx="329103" cy="9965"/>
          </a:xfrm>
          <a:custGeom>
            <a:avLst/>
            <a:gdLst/>
            <a:ahLst/>
            <a:cxnLst/>
            <a:rect l="0" t="0" r="0" b="0"/>
            <a:pathLst>
              <a:path w="518" h="15">
                <a:moveTo>
                  <a:pt x="0" y="7"/>
                </a:moveTo>
                <a:lnTo>
                  <a:pt x="518" y="7"/>
                </a:lnTo>
              </a:path>
            </a:pathLst>
          </a:custGeom>
          <a:noFill/>
          <a:ln w="9970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51" name="rect"/>
          <p:cNvSpPr/>
          <p:nvPr/>
        </p:nvSpPr>
        <p:spPr>
          <a:xfrm>
            <a:off x="4380689" y="5185419"/>
            <a:ext cx="58859" cy="408239"/>
          </a:xfrm>
          <a:prstGeom prst="rect">
            <a:avLst/>
          </a:prstGeom>
          <a:solidFill>
            <a:srgbClr val="D5D5D5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52" name="rect"/>
          <p:cNvSpPr/>
          <p:nvPr/>
        </p:nvSpPr>
        <p:spPr>
          <a:xfrm>
            <a:off x="4439589" y="5185419"/>
            <a:ext cx="58859" cy="408239"/>
          </a:xfrm>
          <a:prstGeom prst="rect">
            <a:avLst/>
          </a:prstGeom>
          <a:solidFill>
            <a:srgbClr val="E0E0E0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53" name="rect"/>
          <p:cNvSpPr/>
          <p:nvPr/>
        </p:nvSpPr>
        <p:spPr>
          <a:xfrm>
            <a:off x="4732863" y="5185419"/>
            <a:ext cx="58859" cy="408239"/>
          </a:xfrm>
          <a:prstGeom prst="rect">
            <a:avLst/>
          </a:prstGeom>
          <a:solidFill>
            <a:srgbClr val="F5F5F5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54" name="rect"/>
          <p:cNvSpPr/>
          <p:nvPr/>
        </p:nvSpPr>
        <p:spPr>
          <a:xfrm>
            <a:off x="4850662" y="5185419"/>
            <a:ext cx="58859" cy="408239"/>
          </a:xfrm>
          <a:prstGeom prst="rect">
            <a:avLst/>
          </a:prstGeom>
          <a:solidFill>
            <a:srgbClr val="ECECEC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55" name="rect"/>
          <p:cNvSpPr/>
          <p:nvPr/>
        </p:nvSpPr>
        <p:spPr>
          <a:xfrm>
            <a:off x="4791762" y="5185419"/>
            <a:ext cx="58859" cy="408239"/>
          </a:xfrm>
          <a:prstGeom prst="rect">
            <a:avLst/>
          </a:prstGeom>
          <a:solidFill>
            <a:srgbClr val="F0F0F0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56" name="rect"/>
          <p:cNvSpPr/>
          <p:nvPr/>
        </p:nvSpPr>
        <p:spPr>
          <a:xfrm>
            <a:off x="4556981" y="5185419"/>
            <a:ext cx="57860" cy="408239"/>
          </a:xfrm>
          <a:prstGeom prst="rect">
            <a:avLst/>
          </a:prstGeom>
          <a:solidFill>
            <a:srgbClr val="F5F5F5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57" name="rect"/>
          <p:cNvSpPr/>
          <p:nvPr/>
        </p:nvSpPr>
        <p:spPr>
          <a:xfrm>
            <a:off x="4909153" y="5185419"/>
            <a:ext cx="57860" cy="408239"/>
          </a:xfrm>
          <a:prstGeom prst="rect">
            <a:avLst/>
          </a:prstGeom>
          <a:solidFill>
            <a:srgbClr val="E7E7E7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58" name="rect"/>
          <p:cNvSpPr/>
          <p:nvPr/>
        </p:nvSpPr>
        <p:spPr>
          <a:xfrm>
            <a:off x="4498490" y="5185419"/>
            <a:ext cx="58859" cy="408239"/>
          </a:xfrm>
          <a:prstGeom prst="rect">
            <a:avLst/>
          </a:prstGeom>
          <a:solidFill>
            <a:srgbClr val="EAEAEA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59" name="rect"/>
          <p:cNvSpPr/>
          <p:nvPr/>
        </p:nvSpPr>
        <p:spPr>
          <a:xfrm>
            <a:off x="4967235" y="5185419"/>
            <a:ext cx="58859" cy="408239"/>
          </a:xfrm>
          <a:prstGeom prst="rect">
            <a:avLst/>
          </a:prstGeom>
          <a:solidFill>
            <a:srgbClr val="E2E2E2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60" name="rect"/>
          <p:cNvSpPr/>
          <p:nvPr/>
        </p:nvSpPr>
        <p:spPr>
          <a:xfrm>
            <a:off x="5026136" y="5185419"/>
            <a:ext cx="58859" cy="408239"/>
          </a:xfrm>
          <a:prstGeom prst="rect">
            <a:avLst/>
          </a:prstGeom>
          <a:solidFill>
            <a:srgbClr val="DDDDDD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61" name="rect"/>
          <p:cNvSpPr/>
          <p:nvPr/>
        </p:nvSpPr>
        <p:spPr>
          <a:xfrm>
            <a:off x="5085036" y="5185419"/>
            <a:ext cx="58859" cy="408239"/>
          </a:xfrm>
          <a:prstGeom prst="rect">
            <a:avLst/>
          </a:prstGeom>
          <a:solidFill>
            <a:srgbClr val="D8D8D8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662" name="table 662"/>
          <p:cNvGraphicFramePr>
            <a:graphicFrameLocks noGrp="1"/>
          </p:cNvGraphicFramePr>
          <p:nvPr/>
        </p:nvGraphicFramePr>
        <p:xfrm>
          <a:off x="4257901" y="5180448"/>
          <a:ext cx="1184275" cy="408305"/>
        </p:xfrm>
        <a:graphic>
          <a:graphicData uri="http://schemas.openxmlformats.org/drawingml/2006/table">
            <a:tbl>
              <a:tblPr/>
              <a:tblGrid>
                <a:gridCol w="1184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830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112477" algn="l" rtl="0" eaLnBrk="0">
                        <a:lnSpc>
                          <a:spcPct val="98000"/>
                        </a:lnSpc>
                        <a:spcBef>
                          <a:spcPts val="4"/>
                        </a:spcBef>
                        <a:tabLst>
                          <a:tab pos="122554" algn="l"/>
                        </a:tabLst>
                      </a:pPr>
                      <a:r>
                        <a:rPr sz="1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	</a:t>
                      </a:r>
                      <a:r>
                        <a:rPr sz="17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现职状</a:t>
                      </a:r>
                      <a:r>
                        <a:rPr sz="17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况</a:t>
                      </a:r>
                      <a:endParaRPr lang="SimSun" altLang="SimSun" sz="17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63" name="picture 66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5261327" y="5185419"/>
            <a:ext cx="175759" cy="408239"/>
          </a:xfrm>
          <a:prstGeom prst="rect">
            <a:avLst/>
          </a:prstGeom>
        </p:spPr>
      </p:pic>
      <p:sp>
        <p:nvSpPr>
          <p:cNvPr id="664" name="path"/>
          <p:cNvSpPr/>
          <p:nvPr/>
        </p:nvSpPr>
        <p:spPr>
          <a:xfrm>
            <a:off x="4321789" y="5185419"/>
            <a:ext cx="58859" cy="408239"/>
          </a:xfrm>
          <a:custGeom>
            <a:avLst/>
            <a:gdLst/>
            <a:ahLst/>
            <a:cxnLst/>
            <a:rect l="0" t="0" r="0" b="0"/>
            <a:pathLst>
              <a:path w="92" h="642">
                <a:moveTo>
                  <a:pt x="0" y="642"/>
                </a:moveTo>
                <a:lnTo>
                  <a:pt x="92" y="642"/>
                </a:lnTo>
                <a:lnTo>
                  <a:pt x="92" y="0"/>
                </a:lnTo>
                <a:lnTo>
                  <a:pt x="0" y="0"/>
                </a:lnTo>
                <a:lnTo>
                  <a:pt x="0" y="642"/>
                </a:lnTo>
                <a:close/>
              </a:path>
            </a:pathLst>
          </a:custGeom>
          <a:solidFill>
            <a:srgbClr val="CBCBCB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65" name="path"/>
          <p:cNvSpPr/>
          <p:nvPr/>
        </p:nvSpPr>
        <p:spPr>
          <a:xfrm>
            <a:off x="4262889" y="5185419"/>
            <a:ext cx="58859" cy="408239"/>
          </a:xfrm>
          <a:custGeom>
            <a:avLst/>
            <a:gdLst/>
            <a:ahLst/>
            <a:cxnLst/>
            <a:rect l="0" t="0" r="0" b="0"/>
            <a:pathLst>
              <a:path w="92" h="642">
                <a:moveTo>
                  <a:pt x="0" y="642"/>
                </a:moveTo>
                <a:lnTo>
                  <a:pt x="92" y="642"/>
                </a:lnTo>
                <a:lnTo>
                  <a:pt x="92" y="0"/>
                </a:lnTo>
                <a:lnTo>
                  <a:pt x="0" y="0"/>
                </a:lnTo>
                <a:lnTo>
                  <a:pt x="0" y="642"/>
                </a:lnTo>
                <a:close/>
              </a:path>
            </a:pathLst>
          </a:custGeom>
          <a:solidFill>
            <a:srgbClr val="C0C0C0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666" name="picture 66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2536955" y="5201411"/>
            <a:ext cx="1174196" cy="407242"/>
          </a:xfrm>
          <a:prstGeom prst="rect">
            <a:avLst/>
          </a:prstGeom>
        </p:spPr>
      </p:pic>
      <p:graphicFrame>
        <p:nvGraphicFramePr>
          <p:cNvPr id="667" name="table 667"/>
          <p:cNvGraphicFramePr>
            <a:graphicFrameLocks noGrp="1"/>
          </p:cNvGraphicFramePr>
          <p:nvPr/>
        </p:nvGraphicFramePr>
        <p:xfrm>
          <a:off x="2531967" y="5196424"/>
          <a:ext cx="1183639" cy="407669"/>
        </p:xfrm>
        <a:graphic>
          <a:graphicData uri="http://schemas.openxmlformats.org/drawingml/2006/table">
            <a:tbl>
              <a:tblPr/>
              <a:tblGrid>
                <a:gridCol w="1183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766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171381" algn="l" rtl="0" eaLnBrk="0">
                        <a:lnSpc>
                          <a:spcPct val="98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70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基本条</a:t>
                      </a:r>
                      <a:r>
                        <a:rPr sz="170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件</a:t>
                      </a:r>
                      <a:endParaRPr lang="SimSun" altLang="SimSun" sz="17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textbox 669"/>
          <p:cNvSpPr/>
          <p:nvPr/>
        </p:nvSpPr>
        <p:spPr>
          <a:xfrm>
            <a:off x="573912" y="1286923"/>
            <a:ext cx="6182359" cy="35236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2810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6000"/>
              </a:lnSpc>
              <a:tabLst/>
            </a:pPr>
            <a:r>
              <a:rPr sz="2200" b="1" spc="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2</a:t>
            </a:r>
            <a:r>
              <a:rPr sz="220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、资格</a:t>
            </a:r>
            <a:r>
              <a:rPr sz="22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标准</a:t>
            </a:r>
            <a:endParaRPr lang="SimSun" altLang="SimSun" sz="2200" dirty="0"/>
          </a:p>
          <a:p>
            <a:pPr marL="3026275" algn="l" rtl="0" eaLnBrk="0">
              <a:lnSpc>
                <a:spcPct val="96000"/>
              </a:lnSpc>
              <a:spcBef>
                <a:spcPts val="1569"/>
              </a:spcBef>
              <a:tabLst/>
            </a:pPr>
            <a:r>
              <a:rPr sz="190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资格标准的内</a:t>
            </a:r>
            <a:r>
              <a:rPr sz="19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容</a:t>
            </a:r>
            <a:endParaRPr lang="SimSun" altLang="SimSun" sz="1900" dirty="0"/>
          </a:p>
          <a:p>
            <a:pPr algn="l" rtl="0" eaLnBrk="0">
              <a:lnSpc>
                <a:spcPct val="162000"/>
              </a:lnSpc>
              <a:tabLst/>
            </a:pPr>
            <a:endParaRPr lang="Arial" altLang="Arial" sz="1000" dirty="0"/>
          </a:p>
          <a:p>
            <a:pPr marL="114747" algn="l" rtl="0" eaLnBrk="0">
              <a:lnSpc>
                <a:spcPct val="98000"/>
              </a:lnSpc>
              <a:spcBef>
                <a:spcPts val="484"/>
              </a:spcBef>
              <a:tabLst>
                <a:tab pos="188595" algn="l"/>
              </a:tabLst>
            </a:pPr>
            <a:r>
              <a:rPr sz="16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60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知识、业务</a:t>
            </a:r>
            <a:r>
              <a:rPr sz="160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技</a:t>
            </a:r>
            <a:r>
              <a:rPr sz="16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能</a:t>
            </a:r>
            <a:endParaRPr lang="SimSun" altLang="SimSun" sz="1600" dirty="0"/>
          </a:p>
          <a:p>
            <a:pPr algn="l" rtl="0" eaLnBrk="0">
              <a:lnSpc>
                <a:spcPct val="119000"/>
              </a:lnSpc>
              <a:tabLst/>
            </a:pPr>
            <a:endParaRPr lang="Arial" altLang="Arial" sz="1000" dirty="0"/>
          </a:p>
          <a:p>
            <a:pPr marL="184659" algn="l" rtl="0" eaLnBrk="0">
              <a:lnSpc>
                <a:spcPct val="97000"/>
              </a:lnSpc>
              <a:spcBef>
                <a:spcPts val="490"/>
              </a:spcBef>
              <a:tabLst/>
            </a:pPr>
            <a:r>
              <a:rPr sz="1600" spc="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做好本职工作必须掌握的知识</a:t>
            </a:r>
            <a:r>
              <a:rPr sz="160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和</a:t>
            </a:r>
            <a:r>
              <a:rPr sz="16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技能</a:t>
            </a:r>
            <a:endParaRPr lang="SimSun" altLang="SimSun" sz="1600" dirty="0"/>
          </a:p>
          <a:p>
            <a:pPr algn="l" rtl="0" eaLnBrk="0">
              <a:lnSpc>
                <a:spcPct val="118000"/>
              </a:lnSpc>
              <a:tabLst/>
            </a:pPr>
            <a:endParaRPr lang="Arial" altLang="Arial" sz="1000" dirty="0"/>
          </a:p>
          <a:p>
            <a:pPr marL="187179" algn="l" rtl="0" eaLnBrk="0">
              <a:lnSpc>
                <a:spcPct val="98000"/>
              </a:lnSpc>
              <a:spcBef>
                <a:spcPts val="487"/>
              </a:spcBef>
              <a:tabLst/>
            </a:pPr>
            <a:r>
              <a:rPr sz="1600" spc="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分“专业知识”、“相关知识”、“公司知识”和“专</a:t>
            </a:r>
            <a:r>
              <a:rPr sz="160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业</a:t>
            </a:r>
            <a:r>
              <a:rPr sz="16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技能”</a:t>
            </a:r>
            <a:endParaRPr lang="SimSun" altLang="SimSun" sz="1600" dirty="0"/>
          </a:p>
          <a:p>
            <a:pPr algn="l" rtl="0" eaLnBrk="0">
              <a:lnSpc>
                <a:spcPct val="164000"/>
              </a:lnSpc>
              <a:tabLst/>
            </a:pPr>
            <a:endParaRPr lang="Arial" altLang="Arial" sz="1000" dirty="0"/>
          </a:p>
          <a:p>
            <a:pPr marL="114747" algn="l" rtl="0" eaLnBrk="0">
              <a:lnSpc>
                <a:spcPct val="98000"/>
              </a:lnSpc>
              <a:spcBef>
                <a:spcPts val="489"/>
              </a:spcBef>
              <a:tabLst>
                <a:tab pos="187960" algn="l"/>
              </a:tabLst>
            </a:pPr>
            <a:r>
              <a:rPr sz="16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60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行</a:t>
            </a:r>
            <a:r>
              <a:rPr sz="16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为</a:t>
            </a:r>
            <a:endParaRPr lang="SimSun" altLang="SimSun" sz="1600" dirty="0"/>
          </a:p>
          <a:p>
            <a:pPr algn="l" rtl="0" eaLnBrk="0">
              <a:lnSpc>
                <a:spcPct val="123000"/>
              </a:lnSpc>
              <a:tabLst/>
            </a:pPr>
            <a:endParaRPr lang="Arial" altLang="Arial" sz="1000" dirty="0"/>
          </a:p>
          <a:p>
            <a:pPr marL="273276" algn="l" rtl="0" eaLnBrk="0">
              <a:lnSpc>
                <a:spcPct val="88000"/>
              </a:lnSpc>
              <a:spcBef>
                <a:spcPts val="422"/>
              </a:spcBef>
              <a:tabLst/>
            </a:pPr>
            <a:r>
              <a:rPr sz="1400" spc="2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“做什么”、“做到什么程度</a:t>
            </a:r>
            <a:r>
              <a:rPr sz="1400" spc="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”</a:t>
            </a:r>
            <a:endParaRPr lang="SimSun" altLang="SimSun" sz="1400" dirty="0"/>
          </a:p>
          <a:p>
            <a:pPr marL="4163016" algn="l" rtl="0" eaLnBrk="0">
              <a:lnSpc>
                <a:spcPct val="99000"/>
              </a:lnSpc>
              <a:spcBef>
                <a:spcPts val="13"/>
              </a:spcBef>
              <a:tabLst/>
            </a:pPr>
            <a:r>
              <a:rPr sz="1400" spc="2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行</a:t>
            </a:r>
            <a:r>
              <a:rPr sz="1400" spc="2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为</a:t>
            </a:r>
            <a:endParaRPr lang="SimSun" altLang="SimSun" sz="1400" dirty="0"/>
          </a:p>
        </p:txBody>
      </p:sp>
      <p:sp>
        <p:nvSpPr>
          <p:cNvPr id="670" name="path"/>
          <p:cNvSpPr/>
          <p:nvPr/>
        </p:nvSpPr>
        <p:spPr>
          <a:xfrm>
            <a:off x="646912" y="4009776"/>
            <a:ext cx="41747" cy="41779"/>
          </a:xfrm>
          <a:custGeom>
            <a:avLst/>
            <a:gdLst/>
            <a:ahLst/>
            <a:cxnLst/>
            <a:rect l="0" t="0" r="0" b="0"/>
            <a:pathLst>
              <a:path w="65" h="65">
                <a:moveTo>
                  <a:pt x="4" y="33"/>
                </a:moveTo>
                <a:cubicBezTo>
                  <a:pt x="4" y="16"/>
                  <a:pt x="17" y="4"/>
                  <a:pt x="32" y="4"/>
                </a:cubicBezTo>
                <a:cubicBezTo>
                  <a:pt x="48" y="4"/>
                  <a:pt x="61" y="16"/>
                  <a:pt x="61" y="33"/>
                </a:cubicBezTo>
                <a:cubicBezTo>
                  <a:pt x="61" y="48"/>
                  <a:pt x="48" y="61"/>
                  <a:pt x="32" y="61"/>
                </a:cubicBezTo>
                <a:cubicBezTo>
                  <a:pt x="17" y="61"/>
                  <a:pt x="4" y="48"/>
                  <a:pt x="4" y="33"/>
                </a:cubicBezTo>
              </a:path>
            </a:pathLst>
          </a:custGeom>
          <a:solidFill>
            <a:srgbClr val="000000">
              <a:alpha val="100000"/>
            </a:srgbClr>
          </a:solidFill>
          <a:ln w="5354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71" name="path"/>
          <p:cNvSpPr/>
          <p:nvPr/>
        </p:nvSpPr>
        <p:spPr>
          <a:xfrm>
            <a:off x="646912" y="2498939"/>
            <a:ext cx="41747" cy="41741"/>
          </a:xfrm>
          <a:custGeom>
            <a:avLst/>
            <a:gdLst/>
            <a:ahLst/>
            <a:cxnLst/>
            <a:rect l="0" t="0" r="0" b="0"/>
            <a:pathLst>
              <a:path w="65" h="65">
                <a:moveTo>
                  <a:pt x="4" y="33"/>
                </a:moveTo>
                <a:cubicBezTo>
                  <a:pt x="4" y="15"/>
                  <a:pt x="17" y="4"/>
                  <a:pt x="32" y="4"/>
                </a:cubicBezTo>
                <a:cubicBezTo>
                  <a:pt x="48" y="4"/>
                  <a:pt x="61" y="15"/>
                  <a:pt x="61" y="33"/>
                </a:cubicBezTo>
                <a:cubicBezTo>
                  <a:pt x="61" y="48"/>
                  <a:pt x="48" y="61"/>
                  <a:pt x="32" y="61"/>
                </a:cubicBezTo>
                <a:cubicBezTo>
                  <a:pt x="17" y="61"/>
                  <a:pt x="4" y="48"/>
                  <a:pt x="4" y="33"/>
                </a:cubicBezTo>
              </a:path>
            </a:pathLst>
          </a:custGeom>
          <a:solidFill>
            <a:srgbClr val="000000">
              <a:alpha val="100000"/>
            </a:srgbClr>
          </a:solidFill>
          <a:ln w="5354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672" name="picture 6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117203" y="4213208"/>
            <a:ext cx="3617485" cy="1635984"/>
          </a:xfrm>
          <a:prstGeom prst="rect">
            <a:avLst/>
          </a:prstGeom>
        </p:spPr>
      </p:pic>
      <p:pic>
        <p:nvPicPr>
          <p:cNvPr id="673" name="picture 6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060216" y="252886"/>
            <a:ext cx="7372303" cy="594817"/>
          </a:xfrm>
          <a:prstGeom prst="rect">
            <a:avLst/>
          </a:prstGeom>
        </p:spPr>
      </p:pic>
      <p:pic>
        <p:nvPicPr>
          <p:cNvPr id="674" name="picture 6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669666" y="252886"/>
            <a:ext cx="5759498" cy="649096"/>
          </a:xfrm>
          <a:prstGeom prst="rect">
            <a:avLst/>
          </a:prstGeom>
        </p:spPr>
      </p:pic>
      <p:sp>
        <p:nvSpPr>
          <p:cNvPr id="675" name="textbox 675"/>
          <p:cNvSpPr/>
          <p:nvPr/>
        </p:nvSpPr>
        <p:spPr>
          <a:xfrm>
            <a:off x="1047516" y="240186"/>
            <a:ext cx="7397750" cy="6629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1000"/>
              </a:lnSpc>
              <a:tabLst/>
            </a:pPr>
            <a:endParaRPr lang="Arial" altLang="Arial" sz="1000" dirty="0"/>
          </a:p>
          <a:p>
            <a:pPr marL="1486410" algn="l" rtl="0" eaLnBrk="0">
              <a:lnSpc>
                <a:spcPct val="95000"/>
              </a:lnSpc>
              <a:spcBef>
                <a:spcPts val="6"/>
              </a:spcBef>
              <a:tabLst/>
            </a:pPr>
            <a:r>
              <a:rPr sz="2400" spc="30" dirty="0">
                <a:solidFill>
                  <a:srgbClr val="000000">
                    <a:alpha val="100000"/>
                  </a:srgbClr>
                </a:solidFill>
                <a:latin typeface="NSimSun"/>
                <a:ea typeface="NSimSun"/>
                <a:cs typeface="NSimSun"/>
              </a:rPr>
              <a:t>一、专业资格标准体</a:t>
            </a:r>
            <a:r>
              <a:rPr sz="2400" spc="20" dirty="0">
                <a:solidFill>
                  <a:srgbClr val="000000">
                    <a:alpha val="100000"/>
                  </a:srgbClr>
                </a:solidFill>
                <a:latin typeface="NSimSun"/>
                <a:ea typeface="NSimSun"/>
                <a:cs typeface="NSimSun"/>
              </a:rPr>
              <a:t>系</a:t>
            </a:r>
            <a:r>
              <a:rPr sz="2400" spc="0" dirty="0">
                <a:solidFill>
                  <a:srgbClr val="000000">
                    <a:alpha val="100000"/>
                  </a:srgbClr>
                </a:solidFill>
                <a:latin typeface="NSimSun"/>
                <a:ea typeface="NSimSun"/>
                <a:cs typeface="NSimSun"/>
              </a:rPr>
              <a:t>的内容</a:t>
            </a:r>
            <a:endParaRPr lang="NSimSun" altLang="NSimSun" sz="2400" dirty="0"/>
          </a:p>
        </p:txBody>
      </p:sp>
      <p:grpSp>
        <p:nvGrpSpPr>
          <p:cNvPr id="100" name="group 100"/>
          <p:cNvGrpSpPr/>
          <p:nvPr/>
        </p:nvGrpSpPr>
        <p:grpSpPr>
          <a:xfrm rot="21600000">
            <a:off x="174527" y="214814"/>
            <a:ext cx="824119" cy="735087"/>
            <a:chOff x="0" y="0"/>
            <a:chExt cx="824119" cy="735087"/>
          </a:xfrm>
        </p:grpSpPr>
        <p:pic>
          <p:nvPicPr>
            <p:cNvPr id="677" name="picture 67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0" y="0"/>
              <a:ext cx="824119" cy="716219"/>
            </a:xfrm>
            <a:prstGeom prst="rect">
              <a:avLst/>
            </a:prstGeom>
          </p:spPr>
        </p:pic>
        <p:sp>
          <p:nvSpPr>
            <p:cNvPr id="678" name="textbox 678"/>
            <p:cNvSpPr/>
            <p:nvPr/>
          </p:nvSpPr>
          <p:spPr>
            <a:xfrm>
              <a:off x="-12700" y="-12700"/>
              <a:ext cx="849630" cy="77660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3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3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3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3000"/>
                </a:lnSpc>
                <a:tabLst/>
              </a:pPr>
              <a:endParaRPr lang="Arial" altLang="Arial" sz="1000" dirty="0"/>
            </a:p>
            <a:p>
              <a:pPr marL="245593" algn="l" rtl="0" eaLnBrk="0">
                <a:lnSpc>
                  <a:spcPct val="99000"/>
                </a:lnSpc>
                <a:tabLst/>
              </a:pPr>
              <a:r>
                <a:rPr sz="900" spc="4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华为技</a:t>
              </a:r>
              <a:r>
                <a:rPr sz="900" spc="3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术</a:t>
              </a:r>
              <a:endParaRPr lang="SimSun" altLang="SimSun" sz="900" dirty="0"/>
            </a:p>
          </p:txBody>
        </p:sp>
      </p:grpSp>
      <p:sp>
        <p:nvSpPr>
          <p:cNvPr id="679" name="textbox 679"/>
          <p:cNvSpPr/>
          <p:nvPr/>
        </p:nvSpPr>
        <p:spPr>
          <a:xfrm>
            <a:off x="7666221" y="4964392"/>
            <a:ext cx="1068069" cy="2635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488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8000"/>
              </a:lnSpc>
              <a:tabLst/>
            </a:pPr>
            <a:r>
              <a:rPr sz="160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标准的内</a:t>
            </a:r>
            <a:r>
              <a:rPr sz="16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容</a:t>
            </a:r>
            <a:endParaRPr lang="SimSun" altLang="SimSun" sz="1600" dirty="0"/>
          </a:p>
        </p:txBody>
      </p:sp>
      <p:sp>
        <p:nvSpPr>
          <p:cNvPr id="680" name="textbox 680"/>
          <p:cNvSpPr/>
          <p:nvPr/>
        </p:nvSpPr>
        <p:spPr>
          <a:xfrm>
            <a:off x="4510866" y="5072683"/>
            <a:ext cx="857250" cy="2641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696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8000"/>
              </a:lnSpc>
              <a:tabLst/>
            </a:pPr>
            <a:r>
              <a:rPr sz="160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专业技</a:t>
            </a:r>
            <a:r>
              <a:rPr sz="160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能</a:t>
            </a:r>
            <a:endParaRPr lang="SimSun" altLang="SimSun" sz="1600" dirty="0"/>
          </a:p>
        </p:txBody>
      </p:sp>
      <p:sp>
        <p:nvSpPr>
          <p:cNvPr id="681" name="textbox 681"/>
          <p:cNvSpPr/>
          <p:nvPr/>
        </p:nvSpPr>
        <p:spPr>
          <a:xfrm>
            <a:off x="4725068" y="5531190"/>
            <a:ext cx="434340" cy="2660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113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9000"/>
              </a:lnSpc>
              <a:tabLst/>
            </a:pPr>
            <a:r>
              <a:rPr sz="160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知</a:t>
            </a:r>
            <a:r>
              <a:rPr sz="16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识</a:t>
            </a:r>
            <a:endParaRPr lang="SimSun" altLang="SimSun" sz="1600" dirty="0"/>
          </a:p>
        </p:txBody>
      </p:sp>
      <p:pic>
        <p:nvPicPr>
          <p:cNvPr id="682" name="picture 68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3117204" y="5839869"/>
            <a:ext cx="3617484" cy="9323"/>
          </a:xfrm>
          <a:prstGeom prst="rect">
            <a:avLst/>
          </a:prstGeom>
        </p:spPr>
      </p:pic>
      <p:sp>
        <p:nvSpPr>
          <p:cNvPr id="683" name="path"/>
          <p:cNvSpPr/>
          <p:nvPr/>
        </p:nvSpPr>
        <p:spPr>
          <a:xfrm>
            <a:off x="3644537" y="5378570"/>
            <a:ext cx="2557116" cy="9323"/>
          </a:xfrm>
          <a:custGeom>
            <a:avLst/>
            <a:gdLst/>
            <a:ahLst/>
            <a:cxnLst/>
            <a:rect l="0" t="0" r="0" b="0"/>
            <a:pathLst>
              <a:path w="4026" h="14">
                <a:moveTo>
                  <a:pt x="0" y="7"/>
                </a:moveTo>
                <a:lnTo>
                  <a:pt x="4026" y="7"/>
                </a:lnTo>
              </a:path>
            </a:pathLst>
          </a:custGeom>
          <a:noFill/>
          <a:ln w="9327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84" name="path"/>
          <p:cNvSpPr/>
          <p:nvPr/>
        </p:nvSpPr>
        <p:spPr>
          <a:xfrm>
            <a:off x="4171680" y="4895829"/>
            <a:ext cx="1525254" cy="9323"/>
          </a:xfrm>
          <a:custGeom>
            <a:avLst/>
            <a:gdLst/>
            <a:ahLst/>
            <a:cxnLst/>
            <a:rect l="0" t="0" r="0" b="0"/>
            <a:pathLst>
              <a:path w="2401" h="14">
                <a:moveTo>
                  <a:pt x="0" y="7"/>
                </a:moveTo>
                <a:lnTo>
                  <a:pt x="2401" y="7"/>
                </a:lnTo>
              </a:path>
            </a:pathLst>
          </a:custGeom>
          <a:noFill/>
          <a:ln w="9327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85" name="path"/>
          <p:cNvSpPr/>
          <p:nvPr/>
        </p:nvSpPr>
        <p:spPr>
          <a:xfrm>
            <a:off x="6280097" y="5080723"/>
            <a:ext cx="1232141" cy="9323"/>
          </a:xfrm>
          <a:custGeom>
            <a:avLst/>
            <a:gdLst/>
            <a:ahLst/>
            <a:cxnLst/>
            <a:rect l="0" t="0" r="0" b="0"/>
            <a:pathLst>
              <a:path w="1940" h="14">
                <a:moveTo>
                  <a:pt x="1940" y="7"/>
                </a:moveTo>
                <a:lnTo>
                  <a:pt x="1931" y="7"/>
                </a:lnTo>
                <a:moveTo>
                  <a:pt x="1909" y="7"/>
                </a:moveTo>
                <a:lnTo>
                  <a:pt x="1900" y="7"/>
                </a:lnTo>
                <a:moveTo>
                  <a:pt x="1878" y="7"/>
                </a:moveTo>
                <a:lnTo>
                  <a:pt x="1871" y="7"/>
                </a:lnTo>
                <a:moveTo>
                  <a:pt x="1847" y="7"/>
                </a:moveTo>
                <a:lnTo>
                  <a:pt x="1840" y="7"/>
                </a:lnTo>
                <a:moveTo>
                  <a:pt x="1816" y="7"/>
                </a:moveTo>
                <a:lnTo>
                  <a:pt x="1809" y="7"/>
                </a:lnTo>
                <a:moveTo>
                  <a:pt x="1786" y="7"/>
                </a:moveTo>
                <a:lnTo>
                  <a:pt x="1778" y="7"/>
                </a:lnTo>
                <a:moveTo>
                  <a:pt x="1754" y="7"/>
                </a:moveTo>
                <a:lnTo>
                  <a:pt x="1747" y="7"/>
                </a:lnTo>
                <a:moveTo>
                  <a:pt x="1725" y="7"/>
                </a:moveTo>
                <a:lnTo>
                  <a:pt x="1716" y="7"/>
                </a:lnTo>
                <a:moveTo>
                  <a:pt x="1694" y="7"/>
                </a:moveTo>
                <a:lnTo>
                  <a:pt x="1686" y="7"/>
                </a:lnTo>
                <a:moveTo>
                  <a:pt x="1663" y="7"/>
                </a:moveTo>
                <a:lnTo>
                  <a:pt x="1656" y="7"/>
                </a:lnTo>
                <a:moveTo>
                  <a:pt x="1633" y="7"/>
                </a:moveTo>
                <a:lnTo>
                  <a:pt x="1625" y="7"/>
                </a:lnTo>
                <a:moveTo>
                  <a:pt x="1602" y="7"/>
                </a:moveTo>
                <a:lnTo>
                  <a:pt x="1595" y="7"/>
                </a:lnTo>
                <a:moveTo>
                  <a:pt x="1571" y="7"/>
                </a:moveTo>
                <a:lnTo>
                  <a:pt x="1563" y="7"/>
                </a:lnTo>
                <a:moveTo>
                  <a:pt x="1540" y="7"/>
                </a:moveTo>
                <a:lnTo>
                  <a:pt x="1533" y="7"/>
                </a:lnTo>
                <a:moveTo>
                  <a:pt x="1509" y="7"/>
                </a:moveTo>
                <a:lnTo>
                  <a:pt x="1502" y="7"/>
                </a:lnTo>
                <a:moveTo>
                  <a:pt x="1479" y="7"/>
                </a:moveTo>
                <a:lnTo>
                  <a:pt x="1471" y="7"/>
                </a:lnTo>
                <a:moveTo>
                  <a:pt x="1449" y="7"/>
                </a:moveTo>
                <a:lnTo>
                  <a:pt x="1442" y="7"/>
                </a:lnTo>
                <a:moveTo>
                  <a:pt x="1418" y="7"/>
                </a:moveTo>
                <a:lnTo>
                  <a:pt x="1411" y="7"/>
                </a:lnTo>
                <a:moveTo>
                  <a:pt x="1387" y="7"/>
                </a:moveTo>
                <a:lnTo>
                  <a:pt x="1379" y="7"/>
                </a:lnTo>
                <a:moveTo>
                  <a:pt x="1356" y="7"/>
                </a:moveTo>
                <a:lnTo>
                  <a:pt x="1349" y="7"/>
                </a:lnTo>
                <a:moveTo>
                  <a:pt x="1325" y="7"/>
                </a:moveTo>
                <a:lnTo>
                  <a:pt x="1318" y="7"/>
                </a:lnTo>
                <a:moveTo>
                  <a:pt x="1294" y="7"/>
                </a:moveTo>
                <a:lnTo>
                  <a:pt x="1287" y="7"/>
                </a:lnTo>
                <a:moveTo>
                  <a:pt x="1265" y="7"/>
                </a:moveTo>
                <a:lnTo>
                  <a:pt x="1257" y="7"/>
                </a:lnTo>
                <a:moveTo>
                  <a:pt x="1234" y="7"/>
                </a:moveTo>
                <a:lnTo>
                  <a:pt x="1227" y="7"/>
                </a:lnTo>
                <a:moveTo>
                  <a:pt x="1204" y="7"/>
                </a:moveTo>
                <a:lnTo>
                  <a:pt x="1196" y="7"/>
                </a:lnTo>
                <a:moveTo>
                  <a:pt x="1173" y="7"/>
                </a:moveTo>
                <a:lnTo>
                  <a:pt x="1165" y="7"/>
                </a:lnTo>
                <a:moveTo>
                  <a:pt x="1141" y="7"/>
                </a:moveTo>
                <a:lnTo>
                  <a:pt x="1134" y="7"/>
                </a:lnTo>
                <a:moveTo>
                  <a:pt x="1111" y="7"/>
                </a:moveTo>
                <a:lnTo>
                  <a:pt x="1103" y="7"/>
                </a:lnTo>
                <a:moveTo>
                  <a:pt x="1080" y="7"/>
                </a:moveTo>
                <a:lnTo>
                  <a:pt x="1073" y="7"/>
                </a:lnTo>
                <a:moveTo>
                  <a:pt x="1050" y="7"/>
                </a:moveTo>
                <a:lnTo>
                  <a:pt x="1041" y="7"/>
                </a:lnTo>
                <a:moveTo>
                  <a:pt x="1020" y="7"/>
                </a:moveTo>
                <a:lnTo>
                  <a:pt x="1011" y="7"/>
                </a:lnTo>
                <a:moveTo>
                  <a:pt x="989" y="7"/>
                </a:moveTo>
                <a:lnTo>
                  <a:pt x="981" y="7"/>
                </a:lnTo>
                <a:moveTo>
                  <a:pt x="958" y="7"/>
                </a:moveTo>
                <a:lnTo>
                  <a:pt x="950" y="7"/>
                </a:lnTo>
                <a:moveTo>
                  <a:pt x="927" y="7"/>
                </a:moveTo>
                <a:lnTo>
                  <a:pt x="920" y="7"/>
                </a:lnTo>
                <a:moveTo>
                  <a:pt x="896" y="7"/>
                </a:moveTo>
                <a:lnTo>
                  <a:pt x="889" y="7"/>
                </a:lnTo>
                <a:moveTo>
                  <a:pt x="865" y="7"/>
                </a:moveTo>
                <a:lnTo>
                  <a:pt x="858" y="7"/>
                </a:lnTo>
                <a:moveTo>
                  <a:pt x="836" y="7"/>
                </a:moveTo>
                <a:lnTo>
                  <a:pt x="827" y="7"/>
                </a:lnTo>
                <a:moveTo>
                  <a:pt x="805" y="7"/>
                </a:moveTo>
                <a:lnTo>
                  <a:pt x="796" y="7"/>
                </a:lnTo>
                <a:moveTo>
                  <a:pt x="774" y="7"/>
                </a:moveTo>
                <a:lnTo>
                  <a:pt x="767" y="7"/>
                </a:lnTo>
                <a:moveTo>
                  <a:pt x="743" y="7"/>
                </a:moveTo>
                <a:lnTo>
                  <a:pt x="736" y="7"/>
                </a:lnTo>
                <a:moveTo>
                  <a:pt x="712" y="7"/>
                </a:moveTo>
                <a:lnTo>
                  <a:pt x="705" y="7"/>
                </a:lnTo>
                <a:moveTo>
                  <a:pt x="682" y="7"/>
                </a:moveTo>
                <a:lnTo>
                  <a:pt x="674" y="7"/>
                </a:lnTo>
                <a:moveTo>
                  <a:pt x="651" y="7"/>
                </a:moveTo>
                <a:lnTo>
                  <a:pt x="643" y="7"/>
                </a:lnTo>
                <a:moveTo>
                  <a:pt x="620" y="7"/>
                </a:moveTo>
                <a:lnTo>
                  <a:pt x="612" y="7"/>
                </a:lnTo>
                <a:moveTo>
                  <a:pt x="591" y="7"/>
                </a:moveTo>
                <a:lnTo>
                  <a:pt x="582" y="7"/>
                </a:lnTo>
                <a:moveTo>
                  <a:pt x="559" y="7"/>
                </a:moveTo>
                <a:lnTo>
                  <a:pt x="552" y="7"/>
                </a:lnTo>
                <a:moveTo>
                  <a:pt x="529" y="7"/>
                </a:moveTo>
                <a:lnTo>
                  <a:pt x="521" y="7"/>
                </a:lnTo>
                <a:moveTo>
                  <a:pt x="498" y="7"/>
                </a:moveTo>
                <a:lnTo>
                  <a:pt x="491" y="7"/>
                </a:lnTo>
                <a:moveTo>
                  <a:pt x="467" y="7"/>
                </a:moveTo>
                <a:lnTo>
                  <a:pt x="460" y="7"/>
                </a:lnTo>
                <a:moveTo>
                  <a:pt x="436" y="7"/>
                </a:moveTo>
                <a:lnTo>
                  <a:pt x="429" y="7"/>
                </a:lnTo>
                <a:moveTo>
                  <a:pt x="405" y="7"/>
                </a:moveTo>
                <a:lnTo>
                  <a:pt x="398" y="7"/>
                </a:lnTo>
                <a:moveTo>
                  <a:pt x="376" y="7"/>
                </a:moveTo>
                <a:lnTo>
                  <a:pt x="367" y="7"/>
                </a:lnTo>
                <a:moveTo>
                  <a:pt x="345" y="7"/>
                </a:moveTo>
                <a:lnTo>
                  <a:pt x="336" y="7"/>
                </a:lnTo>
                <a:moveTo>
                  <a:pt x="314" y="7"/>
                </a:moveTo>
                <a:lnTo>
                  <a:pt x="307" y="7"/>
                </a:lnTo>
                <a:moveTo>
                  <a:pt x="283" y="7"/>
                </a:moveTo>
                <a:lnTo>
                  <a:pt x="276" y="7"/>
                </a:lnTo>
                <a:moveTo>
                  <a:pt x="253" y="7"/>
                </a:moveTo>
                <a:lnTo>
                  <a:pt x="245" y="7"/>
                </a:lnTo>
                <a:moveTo>
                  <a:pt x="221" y="7"/>
                </a:moveTo>
                <a:lnTo>
                  <a:pt x="214" y="7"/>
                </a:lnTo>
                <a:moveTo>
                  <a:pt x="191" y="7"/>
                </a:moveTo>
                <a:lnTo>
                  <a:pt x="183" y="7"/>
                </a:lnTo>
                <a:moveTo>
                  <a:pt x="161" y="7"/>
                </a:moveTo>
                <a:lnTo>
                  <a:pt x="153" y="7"/>
                </a:lnTo>
                <a:moveTo>
                  <a:pt x="130" y="7"/>
                </a:moveTo>
                <a:lnTo>
                  <a:pt x="122" y="7"/>
                </a:lnTo>
                <a:moveTo>
                  <a:pt x="100" y="7"/>
                </a:moveTo>
                <a:lnTo>
                  <a:pt x="92" y="7"/>
                </a:lnTo>
                <a:moveTo>
                  <a:pt x="69" y="7"/>
                </a:moveTo>
                <a:lnTo>
                  <a:pt x="62" y="7"/>
                </a:lnTo>
                <a:moveTo>
                  <a:pt x="38" y="7"/>
                </a:moveTo>
                <a:lnTo>
                  <a:pt x="30" y="7"/>
                </a:lnTo>
                <a:moveTo>
                  <a:pt x="7" y="7"/>
                </a:moveTo>
                <a:lnTo>
                  <a:pt x="0" y="7"/>
                </a:lnTo>
              </a:path>
            </a:pathLst>
          </a:custGeom>
          <a:noFill/>
          <a:ln w="9327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686" name="picture 68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6252928" y="5062946"/>
            <a:ext cx="91454" cy="4483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/>
          <p:nvPr/>
        </p:nvSpPr>
        <p:spPr>
          <a:xfrm>
            <a:off x="1453388" y="1435772"/>
            <a:ext cx="6012815" cy="34994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372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9000"/>
              </a:lnSpc>
              <a:tabLst/>
            </a:pPr>
            <a:r>
              <a:rPr sz="2300" spc="0" dirty="0">
                <a:solidFill>
                  <a:srgbClr val="8000C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NVQ</a:t>
            </a:r>
            <a:r>
              <a:rPr sz="2300" spc="580" dirty="0">
                <a:solidFill>
                  <a:srgbClr val="8000C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(</a:t>
            </a:r>
            <a:r>
              <a:rPr sz="2300" spc="0" dirty="0">
                <a:solidFill>
                  <a:srgbClr val="8000C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national</a:t>
            </a:r>
            <a:r>
              <a:rPr sz="2300" spc="580" dirty="0">
                <a:solidFill>
                  <a:srgbClr val="8000C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300" spc="0" dirty="0">
                <a:solidFill>
                  <a:srgbClr val="8000C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Vocational</a:t>
            </a:r>
            <a:r>
              <a:rPr sz="2300" spc="580" dirty="0">
                <a:solidFill>
                  <a:srgbClr val="8000C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300" spc="0" dirty="0">
                <a:solidFill>
                  <a:srgbClr val="8000C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Qualification</a:t>
            </a:r>
            <a:r>
              <a:rPr sz="2300" spc="550" dirty="0">
                <a:solidFill>
                  <a:srgbClr val="8000C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)</a:t>
            </a:r>
            <a:endParaRPr lang="SimHei" altLang="SimHei" sz="2300" dirty="0"/>
          </a:p>
          <a:p>
            <a:pPr algn="l" rtl="0" eaLnBrk="0">
              <a:lnSpc>
                <a:spcPct val="113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4000"/>
              </a:lnSpc>
              <a:tabLst/>
            </a:pPr>
            <a:endParaRPr lang="Arial" altLang="Arial" sz="1000" dirty="0"/>
          </a:p>
          <a:p>
            <a:pPr marL="21941" algn="l" rtl="0" eaLnBrk="0">
              <a:lnSpc>
                <a:spcPct val="85000"/>
              </a:lnSpc>
              <a:spcBef>
                <a:spcPts val="697"/>
              </a:spcBef>
              <a:tabLst/>
            </a:pPr>
            <a:r>
              <a:rPr sz="2300" spc="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即是国家职业</a:t>
            </a:r>
            <a:r>
              <a:rPr sz="2300" spc="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资</a:t>
            </a:r>
            <a:r>
              <a:rPr sz="230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格</a:t>
            </a:r>
            <a:endParaRPr lang="SimHei" altLang="SimHei" sz="2300" dirty="0"/>
          </a:p>
          <a:p>
            <a:pPr marL="13892" algn="l" rtl="0" eaLnBrk="0">
              <a:lnSpc>
                <a:spcPts val="6155"/>
              </a:lnSpc>
              <a:tabLst/>
            </a:pPr>
            <a:r>
              <a:rPr sz="2300" spc="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基于职业素质的概念</a:t>
            </a:r>
            <a:r>
              <a:rPr sz="230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：</a:t>
            </a:r>
            <a:endParaRPr lang="SimHei" altLang="SimHei" sz="2300" dirty="0"/>
          </a:p>
          <a:p>
            <a:pPr marL="265333" algn="l" rtl="0" eaLnBrk="0">
              <a:lnSpc>
                <a:spcPct val="220000"/>
              </a:lnSpc>
              <a:spcBef>
                <a:spcPts val="456"/>
              </a:spcBef>
              <a:tabLst>
                <a:tab pos="567055" algn="l"/>
                <a:tab pos="568325" algn="l"/>
              </a:tabLst>
            </a:pPr>
            <a:r>
              <a:rPr sz="230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		</a:t>
            </a:r>
            <a:r>
              <a:rPr sz="2300" spc="5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指能在现实工作环境中完成任务的能</a:t>
            </a:r>
            <a:r>
              <a:rPr sz="2300" spc="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力</a:t>
            </a:r>
            <a:r>
              <a:rPr sz="230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 	</a:t>
            </a:r>
            <a:r>
              <a:rPr sz="2300" spc="5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按企业的标准来满足业绩要求的能</a:t>
            </a:r>
            <a:r>
              <a:rPr sz="2300" spc="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力</a:t>
            </a:r>
            <a:endParaRPr lang="SimHei" altLang="SimHei" sz="2300" dirty="0"/>
          </a:p>
        </p:txBody>
      </p:sp>
      <p:grpSp>
        <p:nvGrpSpPr>
          <p:cNvPr id="2" name="group 2"/>
          <p:cNvGrpSpPr/>
          <p:nvPr/>
        </p:nvGrpSpPr>
        <p:grpSpPr>
          <a:xfrm rot="21600000">
            <a:off x="1475949" y="4671426"/>
            <a:ext cx="242773" cy="211349"/>
            <a:chOff x="0" y="0"/>
            <a:chExt cx="242773" cy="211349"/>
          </a:xfrm>
        </p:grpSpPr>
        <p:sp>
          <p:nvSpPr>
            <p:cNvPr id="7" name="path"/>
            <p:cNvSpPr/>
            <p:nvPr/>
          </p:nvSpPr>
          <p:spPr>
            <a:xfrm>
              <a:off x="1642" y="224"/>
              <a:ext cx="239488" cy="107615"/>
            </a:xfrm>
            <a:custGeom>
              <a:avLst/>
              <a:gdLst/>
              <a:ahLst/>
              <a:cxnLst/>
              <a:rect l="0" t="0" r="0" b="0"/>
              <a:pathLst>
                <a:path w="377" h="169">
                  <a:moveTo>
                    <a:pt x="1" y="3"/>
                  </a:moveTo>
                  <a:lnTo>
                    <a:pt x="375" y="165"/>
                  </a:lnTo>
                </a:path>
              </a:pathLst>
            </a:custGeom>
            <a:noFill/>
            <a:ln w="5446" cap="flat"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8" name="path"/>
            <p:cNvSpPr/>
            <p:nvPr/>
          </p:nvSpPr>
          <p:spPr>
            <a:xfrm>
              <a:off x="0" y="0"/>
              <a:ext cx="242773" cy="108063"/>
            </a:xfrm>
            <a:custGeom>
              <a:avLst/>
              <a:gdLst/>
              <a:ahLst/>
              <a:cxnLst/>
              <a:rect l="0" t="0" r="0" b="0"/>
              <a:pathLst>
                <a:path w="382" h="170">
                  <a:moveTo>
                    <a:pt x="4" y="4"/>
                  </a:moveTo>
                  <a:moveTo>
                    <a:pt x="4" y="4"/>
                  </a:moveTo>
                  <a:lnTo>
                    <a:pt x="378" y="165"/>
                  </a:lnTo>
                  <a:lnTo>
                    <a:pt x="144" y="165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FF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9" name="path"/>
            <p:cNvSpPr/>
            <p:nvPr/>
          </p:nvSpPr>
          <p:spPr>
            <a:xfrm>
              <a:off x="0" y="0"/>
              <a:ext cx="242773" cy="211349"/>
            </a:xfrm>
            <a:custGeom>
              <a:avLst/>
              <a:gdLst/>
              <a:ahLst/>
              <a:cxnLst/>
              <a:rect l="0" t="0" r="0" b="0"/>
              <a:pathLst>
                <a:path w="382" h="332">
                  <a:moveTo>
                    <a:pt x="144" y="165"/>
                  </a:moveTo>
                  <a:lnTo>
                    <a:pt x="4" y="4"/>
                  </a:lnTo>
                  <a:moveTo>
                    <a:pt x="4" y="328"/>
                  </a:moveTo>
                  <a:lnTo>
                    <a:pt x="378" y="165"/>
                  </a:lnTo>
                  <a:moveTo>
                    <a:pt x="144" y="165"/>
                  </a:moveTo>
                  <a:lnTo>
                    <a:pt x="4" y="328"/>
                  </a:lnTo>
                </a:path>
              </a:pathLst>
            </a:custGeom>
            <a:noFill/>
            <a:ln w="5446" cap="flat"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group 4"/>
          <p:cNvGrpSpPr/>
          <p:nvPr/>
        </p:nvGrpSpPr>
        <p:grpSpPr>
          <a:xfrm rot="21600000">
            <a:off x="1475949" y="3891572"/>
            <a:ext cx="242773" cy="211349"/>
            <a:chOff x="0" y="0"/>
            <a:chExt cx="242773" cy="211349"/>
          </a:xfrm>
        </p:grpSpPr>
        <p:sp>
          <p:nvSpPr>
            <p:cNvPr id="10" name="path"/>
            <p:cNvSpPr/>
            <p:nvPr/>
          </p:nvSpPr>
          <p:spPr>
            <a:xfrm>
              <a:off x="1642" y="223"/>
              <a:ext cx="239488" cy="107576"/>
            </a:xfrm>
            <a:custGeom>
              <a:avLst/>
              <a:gdLst/>
              <a:ahLst/>
              <a:cxnLst/>
              <a:rect l="0" t="0" r="0" b="0"/>
              <a:pathLst>
                <a:path w="377" h="169">
                  <a:moveTo>
                    <a:pt x="1" y="3"/>
                  </a:moveTo>
                  <a:lnTo>
                    <a:pt x="375" y="165"/>
                  </a:lnTo>
                </a:path>
              </a:pathLst>
            </a:custGeom>
            <a:noFill/>
            <a:ln w="5446" cap="flat"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1" name="path"/>
            <p:cNvSpPr/>
            <p:nvPr/>
          </p:nvSpPr>
          <p:spPr>
            <a:xfrm>
              <a:off x="0" y="0"/>
              <a:ext cx="242773" cy="108024"/>
            </a:xfrm>
            <a:custGeom>
              <a:avLst/>
              <a:gdLst/>
              <a:ahLst/>
              <a:cxnLst/>
              <a:rect l="0" t="0" r="0" b="0"/>
              <a:pathLst>
                <a:path w="382" h="170">
                  <a:moveTo>
                    <a:pt x="4" y="4"/>
                  </a:moveTo>
                  <a:moveTo>
                    <a:pt x="4" y="4"/>
                  </a:moveTo>
                  <a:lnTo>
                    <a:pt x="378" y="165"/>
                  </a:lnTo>
                  <a:lnTo>
                    <a:pt x="144" y="165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FF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2" name="path"/>
            <p:cNvSpPr/>
            <p:nvPr/>
          </p:nvSpPr>
          <p:spPr>
            <a:xfrm>
              <a:off x="0" y="0"/>
              <a:ext cx="242773" cy="211349"/>
            </a:xfrm>
            <a:custGeom>
              <a:avLst/>
              <a:gdLst/>
              <a:ahLst/>
              <a:cxnLst/>
              <a:rect l="0" t="0" r="0" b="0"/>
              <a:pathLst>
                <a:path w="382" h="332">
                  <a:moveTo>
                    <a:pt x="144" y="165"/>
                  </a:moveTo>
                  <a:lnTo>
                    <a:pt x="4" y="4"/>
                  </a:lnTo>
                  <a:moveTo>
                    <a:pt x="4" y="328"/>
                  </a:moveTo>
                  <a:lnTo>
                    <a:pt x="378" y="165"/>
                  </a:lnTo>
                  <a:moveTo>
                    <a:pt x="144" y="165"/>
                  </a:moveTo>
                  <a:lnTo>
                    <a:pt x="4" y="328"/>
                  </a:lnTo>
                </a:path>
              </a:pathLst>
            </a:custGeom>
            <a:noFill/>
            <a:ln w="5446" cap="flat"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rect"/>
          <p:cNvSpPr/>
          <p:nvPr/>
        </p:nvSpPr>
        <p:spPr>
          <a:xfrm>
            <a:off x="939877" y="654231"/>
            <a:ext cx="7801065" cy="27504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704803" y="309884"/>
            <a:ext cx="4609431" cy="753955"/>
          </a:xfrm>
          <a:prstGeom prst="rect">
            <a:avLst/>
          </a:prstGeom>
        </p:spPr>
      </p:pic>
      <p:graphicFrame>
        <p:nvGraphicFramePr>
          <p:cNvPr id="15" name="table 15"/>
          <p:cNvGraphicFramePr>
            <a:graphicFrameLocks noGrp="1"/>
          </p:cNvGraphicFramePr>
          <p:nvPr/>
        </p:nvGraphicFramePr>
        <p:xfrm>
          <a:off x="2704803" y="309884"/>
          <a:ext cx="4553584" cy="692150"/>
        </p:xfrm>
        <a:graphic>
          <a:graphicData uri="http://schemas.openxmlformats.org/drawingml/2006/table">
            <a:tbl>
              <a:tblPr/>
              <a:tblGrid>
                <a:gridCol w="4553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21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979681" algn="l" rtl="0" eaLnBrk="0">
                        <a:lnSpc>
                          <a:spcPts val="3263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2700" spc="-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一、 </a:t>
                      </a:r>
                      <a:r>
                        <a:rPr sz="2700" b="1" spc="-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NV</a:t>
                      </a:r>
                      <a:r>
                        <a:rPr sz="2700" b="1" spc="-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Q</a:t>
                      </a:r>
                      <a:r>
                        <a:rPr sz="2700" spc="-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概念</a:t>
                      </a:r>
                      <a:endParaRPr lang="SimSun" altLang="SimSun" sz="27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textbox 16"/>
          <p:cNvSpPr/>
          <p:nvPr/>
        </p:nvSpPr>
        <p:spPr>
          <a:xfrm>
            <a:off x="1530985" y="6453784"/>
            <a:ext cx="5659754" cy="19303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602"/>
              </a:lnSpc>
              <a:tabLst/>
            </a:pPr>
            <a:endParaRPr lang="Arial" altLang="Arial" sz="100" dirty="0"/>
          </a:p>
        </p:txBody>
      </p:sp>
      <p:grpSp>
        <p:nvGrpSpPr>
          <p:cNvPr id="3" name="group 6"/>
          <p:cNvGrpSpPr/>
          <p:nvPr/>
        </p:nvGrpSpPr>
        <p:grpSpPr>
          <a:xfrm rot="21600000">
            <a:off x="2848" y="278503"/>
            <a:ext cx="871525" cy="834485"/>
            <a:chOff x="0" y="0"/>
            <a:chExt cx="871525" cy="834485"/>
          </a:xfrm>
        </p:grpSpPr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871525" cy="713397"/>
            </a:xfrm>
            <a:prstGeom prst="rect">
              <a:avLst/>
            </a:prstGeom>
          </p:spPr>
        </p:pic>
        <p:sp>
          <p:nvSpPr>
            <p:cNvPr id="18" name="textbox 18"/>
            <p:cNvSpPr/>
            <p:nvPr/>
          </p:nvSpPr>
          <p:spPr>
            <a:xfrm>
              <a:off x="241426" y="696593"/>
              <a:ext cx="520700" cy="16700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3341"/>
                </a:lnSpc>
                <a:tabLst/>
              </a:pPr>
              <a:endParaRPr lang="Arial" altLang="Arial" sz="100" dirty="0"/>
            </a:p>
            <a:p>
              <a:pPr marL="12700" algn="l" rtl="0" eaLnBrk="0">
                <a:lnSpc>
                  <a:spcPts val="1110"/>
                </a:lnSpc>
                <a:tabLst/>
              </a:pPr>
              <a:r>
                <a:rPr sz="900" spc="8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华为技</a:t>
              </a:r>
              <a:r>
                <a:rPr sz="900" spc="5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术</a:t>
              </a:r>
              <a:endParaRPr lang="SimSun" altLang="SimSun" sz="900" dirty="0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7" name="picture 68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048665" y="3241903"/>
            <a:ext cx="6271226" cy="2817068"/>
          </a:xfrm>
          <a:prstGeom prst="rect">
            <a:avLst/>
          </a:prstGeom>
        </p:spPr>
      </p:pic>
      <p:sp>
        <p:nvSpPr>
          <p:cNvPr id="688" name="textbox 688"/>
          <p:cNvSpPr/>
          <p:nvPr/>
        </p:nvSpPr>
        <p:spPr>
          <a:xfrm>
            <a:off x="5748696" y="3572546"/>
            <a:ext cx="1065530" cy="3613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662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6000"/>
              </a:lnSpc>
              <a:tabLst/>
            </a:pPr>
            <a:r>
              <a:rPr sz="23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标准项</a:t>
            </a:r>
            <a:r>
              <a:rPr sz="230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1</a:t>
            </a:r>
            <a:endParaRPr lang="Arial" altLang="Arial" sz="2300" dirty="0"/>
          </a:p>
        </p:txBody>
      </p:sp>
      <p:sp>
        <p:nvSpPr>
          <p:cNvPr id="689" name="textbox 689"/>
          <p:cNvSpPr/>
          <p:nvPr/>
        </p:nvSpPr>
        <p:spPr>
          <a:xfrm>
            <a:off x="5748696" y="3856043"/>
            <a:ext cx="900430" cy="3613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662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6000"/>
              </a:lnSpc>
              <a:tabLst/>
            </a:pPr>
            <a:r>
              <a:rPr sz="230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标</a:t>
            </a:r>
            <a:r>
              <a:rPr sz="23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准项</a:t>
            </a:r>
            <a:endParaRPr lang="SimSun" altLang="SimSun" sz="2300" dirty="0"/>
          </a:p>
        </p:txBody>
      </p:sp>
      <p:grpSp>
        <p:nvGrpSpPr>
          <p:cNvPr id="102" name="group 102"/>
          <p:cNvGrpSpPr/>
          <p:nvPr/>
        </p:nvGrpSpPr>
        <p:grpSpPr>
          <a:xfrm rot="21600000">
            <a:off x="5229238" y="3181599"/>
            <a:ext cx="2096096" cy="406874"/>
            <a:chOff x="0" y="0"/>
            <a:chExt cx="2096096" cy="406874"/>
          </a:xfrm>
        </p:grpSpPr>
        <p:sp>
          <p:nvSpPr>
            <p:cNvPr id="690" name="path"/>
            <p:cNvSpPr/>
            <p:nvPr/>
          </p:nvSpPr>
          <p:spPr>
            <a:xfrm>
              <a:off x="4631" y="0"/>
              <a:ext cx="2086021" cy="406874"/>
            </a:xfrm>
            <a:custGeom>
              <a:avLst/>
              <a:gdLst/>
              <a:ahLst/>
              <a:cxnLst/>
              <a:rect l="0" t="0" r="0" b="0"/>
              <a:pathLst>
                <a:path w="3285" h="640">
                  <a:moveTo>
                    <a:pt x="0" y="640"/>
                  </a:moveTo>
                  <a:lnTo>
                    <a:pt x="3285" y="640"/>
                  </a:lnTo>
                  <a:lnTo>
                    <a:pt x="3285" y="0"/>
                  </a:lnTo>
                  <a:lnTo>
                    <a:pt x="0" y="0"/>
                  </a:lnTo>
                  <a:lnTo>
                    <a:pt x="0" y="64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91" name="path"/>
            <p:cNvSpPr/>
            <p:nvPr/>
          </p:nvSpPr>
          <p:spPr>
            <a:xfrm>
              <a:off x="0" y="65006"/>
              <a:ext cx="2096096" cy="309865"/>
            </a:xfrm>
            <a:custGeom>
              <a:avLst/>
              <a:gdLst/>
              <a:ahLst/>
              <a:cxnLst/>
              <a:rect l="0" t="0" r="0" b="0"/>
              <a:pathLst>
                <a:path w="3300" h="487">
                  <a:moveTo>
                    <a:pt x="8" y="480"/>
                  </a:moveTo>
                  <a:lnTo>
                    <a:pt x="3292" y="480"/>
                  </a:lnTo>
                  <a:moveTo>
                    <a:pt x="3292" y="7"/>
                  </a:moveTo>
                  <a:lnTo>
                    <a:pt x="8" y="7"/>
                  </a:lnTo>
                  <a:moveTo>
                    <a:pt x="3300" y="388"/>
                  </a:moveTo>
                  <a:lnTo>
                    <a:pt x="0" y="388"/>
                  </a:lnTo>
                  <a:moveTo>
                    <a:pt x="3292" y="480"/>
                  </a:moveTo>
                  <a:lnTo>
                    <a:pt x="8" y="480"/>
                  </a:lnTo>
                </a:path>
              </a:pathLst>
            </a:custGeom>
            <a:noFill/>
            <a:ln w="9408" cap="flat"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692" name="picture 69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057117" y="3181599"/>
            <a:ext cx="2096365" cy="406874"/>
          </a:xfrm>
          <a:prstGeom prst="rect">
            <a:avLst/>
          </a:prstGeom>
        </p:spPr>
      </p:pic>
      <p:pic>
        <p:nvPicPr>
          <p:cNvPr id="693" name="picture 69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142213" y="3182563"/>
            <a:ext cx="2098218" cy="406874"/>
          </a:xfrm>
          <a:prstGeom prst="rect">
            <a:avLst/>
          </a:prstGeom>
        </p:spPr>
      </p:pic>
      <p:graphicFrame>
        <p:nvGraphicFramePr>
          <p:cNvPr id="694" name="table 694"/>
          <p:cNvGraphicFramePr>
            <a:graphicFrameLocks noGrp="1"/>
          </p:cNvGraphicFramePr>
          <p:nvPr/>
        </p:nvGraphicFramePr>
        <p:xfrm>
          <a:off x="1048665" y="3172193"/>
          <a:ext cx="6280784" cy="3227321"/>
        </p:xfrm>
        <a:graphic>
          <a:graphicData uri="http://schemas.openxmlformats.org/drawingml/2006/table">
            <a:tbl>
              <a:tblPr/>
              <a:tblGrid>
                <a:gridCol w="2092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1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6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16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600" dirty="0"/>
                    </a:p>
                    <a:p>
                      <a:pPr marL="773513" algn="l" rtl="0" eaLnBrk="0">
                        <a:lnSpc>
                          <a:spcPct val="93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23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单</a:t>
                      </a:r>
                      <a:r>
                        <a:rPr sz="23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元</a:t>
                      </a:r>
                      <a:endParaRPr lang="SimSun" altLang="SimSun" sz="23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600" dirty="0"/>
                    </a:p>
                    <a:p>
                      <a:pPr marL="655882" algn="l" rtl="0" eaLnBrk="0">
                        <a:lnSpc>
                          <a:spcPct val="93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23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要</a:t>
                      </a:r>
                      <a:r>
                        <a:rPr sz="23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素</a:t>
                      </a:r>
                      <a:endParaRPr lang="SimSun" altLang="SimSun" sz="23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600" dirty="0"/>
                    </a:p>
                    <a:p>
                      <a:pPr marL="611696" algn="l" rtl="0" eaLnBrk="0">
                        <a:lnSpc>
                          <a:spcPct val="93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23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标</a:t>
                      </a:r>
                      <a:r>
                        <a:rPr sz="23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准项</a:t>
                      </a:r>
                      <a:endParaRPr lang="SimSun" altLang="SimSun" sz="23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514"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98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739"/>
                        </a:lnSpc>
                        <a:tabLst/>
                      </a:pPr>
                      <a:endParaRPr lang="Arial" altLang="Arial" sz="6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7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1000"/>
                        </a:lnSpc>
                        <a:tabLst/>
                      </a:pPr>
                      <a:endParaRPr lang="Arial" altLang="Arial" sz="200" dirty="0"/>
                    </a:p>
                    <a:p>
                      <a:pPr algn="l" rtl="0" eaLnBrk="0">
                        <a:lnSpc>
                          <a:spcPct val="80000"/>
                        </a:lnSpc>
                        <a:tabLst>
                          <a:tab pos="1414144" algn="l"/>
                          <a:tab pos="2092325" algn="l"/>
                        </a:tabLst>
                      </a:pPr>
                      <a:r>
                        <a:rPr sz="2300" u="sng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2300" u="sng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r>
                        <a:rPr sz="2300" u="sng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endParaRPr lang="Arial" altLang="Arial" sz="23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1223" algn="l" rtl="0" eaLnBrk="0">
                        <a:lnSpc>
                          <a:spcPts val="1347"/>
                        </a:lnSpc>
                        <a:spcBef>
                          <a:spcPts val="1"/>
                        </a:spcBef>
                        <a:tabLst>
                          <a:tab pos="6350" algn="l"/>
                          <a:tab pos="2091054" algn="l"/>
                        </a:tabLst>
                      </a:pPr>
                      <a:r>
                        <a:rPr sz="1800" strike="sngStrik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800" strike="sngStrike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             </a:t>
                      </a:r>
                      <a:r>
                        <a:rPr sz="1800" strike="sngStrike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r>
                        <a:rPr sz="1800" strike="sngStrik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endParaRPr lang="Arial" altLang="Arial" sz="18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1760"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880"/>
                        </a:lnSpc>
                        <a:tabLst/>
                      </a:pPr>
                      <a:endParaRPr lang="Arial" altLang="Arial" sz="7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880"/>
                        </a:lnSpc>
                        <a:tabLst/>
                      </a:pPr>
                      <a:endParaRPr lang="Arial" altLang="Arial" sz="7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880"/>
                        </a:lnSpc>
                        <a:tabLst/>
                      </a:pPr>
                      <a:endParaRPr lang="Arial" altLang="Arial" sz="7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3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8452" algn="l" rtl="0" eaLnBrk="0">
                        <a:lnSpc>
                          <a:spcPct val="80000"/>
                        </a:lnSpc>
                        <a:spcBef>
                          <a:spcPts val="1"/>
                        </a:spcBef>
                        <a:tabLst>
                          <a:tab pos="1193164" algn="l"/>
                          <a:tab pos="2091689" algn="l"/>
                        </a:tabLst>
                      </a:pPr>
                      <a:r>
                        <a:rPr sz="2200" u="sng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	</a:t>
                      </a:r>
                      <a:r>
                        <a:rPr sz="2200" u="sng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一</a:t>
                      </a:r>
                      <a:r>
                        <a:rPr sz="2200" u="sng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	</a:t>
                      </a:r>
                      <a:endParaRPr lang="SimSun" altLang="SimSun" sz="2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2395"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884"/>
                        </a:lnSpc>
                        <a:tabLst/>
                      </a:pPr>
                      <a:endParaRPr lang="Arial" altLang="Arial" sz="7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884"/>
                        </a:lnSpc>
                        <a:tabLst/>
                      </a:pPr>
                      <a:endParaRPr lang="Arial" altLang="Arial" sz="7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60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0489"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870"/>
                        </a:lnSpc>
                        <a:tabLst/>
                      </a:pPr>
                      <a:endParaRPr lang="Arial" altLang="Arial" sz="7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95" name="textbox 695"/>
          <p:cNvSpPr/>
          <p:nvPr/>
        </p:nvSpPr>
        <p:spPr>
          <a:xfrm>
            <a:off x="578967" y="1298185"/>
            <a:ext cx="4512945" cy="16325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782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6000"/>
              </a:lnSpc>
              <a:tabLst/>
            </a:pPr>
            <a:r>
              <a:rPr sz="2200" b="1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2</a:t>
            </a:r>
            <a:r>
              <a:rPr sz="220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、资格标</a:t>
            </a:r>
            <a:r>
              <a:rPr sz="220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准</a:t>
            </a:r>
            <a:endParaRPr lang="SimSun" altLang="SimSun" sz="2200" dirty="0"/>
          </a:p>
          <a:p>
            <a:pPr algn="l" rtl="0" eaLnBrk="0">
              <a:lnSpc>
                <a:spcPct val="163000"/>
              </a:lnSpc>
              <a:tabLst/>
            </a:pPr>
            <a:endParaRPr lang="Arial" altLang="Arial" sz="1000" dirty="0"/>
          </a:p>
          <a:p>
            <a:pPr marL="2305083" algn="l" rtl="0" eaLnBrk="0">
              <a:lnSpc>
                <a:spcPct val="85000"/>
              </a:lnSpc>
              <a:spcBef>
                <a:spcPts val="666"/>
              </a:spcBef>
              <a:tabLst/>
            </a:pPr>
            <a:r>
              <a:rPr sz="220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资格标准的</a:t>
            </a:r>
            <a:r>
              <a:rPr sz="220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结</a:t>
            </a:r>
            <a:r>
              <a:rPr sz="22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构</a:t>
            </a:r>
            <a:endParaRPr lang="SimSun" altLang="SimSun" sz="2200" dirty="0"/>
          </a:p>
          <a:p>
            <a:pPr marL="238744" algn="l" rtl="0" eaLnBrk="0">
              <a:lnSpc>
                <a:spcPts val="5245"/>
              </a:lnSpc>
              <a:tabLst/>
            </a:pPr>
            <a:r>
              <a:rPr sz="1600" spc="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标准的结构分三个层次：单元、要素、标准</a:t>
            </a:r>
            <a:r>
              <a:rPr sz="160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项</a:t>
            </a:r>
            <a:endParaRPr lang="SimSun" altLang="SimSun" sz="1600" dirty="0"/>
          </a:p>
        </p:txBody>
      </p:sp>
      <p:pic>
        <p:nvPicPr>
          <p:cNvPr id="696" name="picture 69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069352" y="255098"/>
            <a:ext cx="7435831" cy="599959"/>
          </a:xfrm>
          <a:prstGeom prst="rect">
            <a:avLst/>
          </a:prstGeom>
        </p:spPr>
      </p:pic>
      <p:pic>
        <p:nvPicPr>
          <p:cNvPr id="697" name="picture 69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684054" y="255098"/>
            <a:ext cx="5809129" cy="654708"/>
          </a:xfrm>
          <a:prstGeom prst="rect">
            <a:avLst/>
          </a:prstGeom>
        </p:spPr>
      </p:pic>
      <p:sp>
        <p:nvSpPr>
          <p:cNvPr id="698" name="textbox 698"/>
          <p:cNvSpPr/>
          <p:nvPr/>
        </p:nvSpPr>
        <p:spPr>
          <a:xfrm>
            <a:off x="1056652" y="242398"/>
            <a:ext cx="7461250" cy="6680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1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7385"/>
              </a:lnSpc>
              <a:tabLst/>
            </a:pPr>
            <a:endParaRPr lang="Arial" altLang="Arial" sz="100" dirty="0"/>
          </a:p>
          <a:p>
            <a:pPr marL="1499109" algn="l" rtl="0" eaLnBrk="0">
              <a:lnSpc>
                <a:spcPct val="96000"/>
              </a:lnSpc>
              <a:tabLst/>
            </a:pPr>
            <a:r>
              <a:rPr sz="2400" spc="50" dirty="0">
                <a:solidFill>
                  <a:srgbClr val="000000">
                    <a:alpha val="100000"/>
                  </a:srgbClr>
                </a:solidFill>
                <a:latin typeface="NSimSun"/>
                <a:ea typeface="NSimSun"/>
                <a:cs typeface="NSimSun"/>
              </a:rPr>
              <a:t>一、专业资格标准体系的</a:t>
            </a:r>
            <a:r>
              <a:rPr sz="2400" spc="10" dirty="0">
                <a:solidFill>
                  <a:srgbClr val="000000">
                    <a:alpha val="100000"/>
                  </a:srgbClr>
                </a:solidFill>
                <a:latin typeface="NSimSun"/>
                <a:ea typeface="NSimSun"/>
                <a:cs typeface="NSimSun"/>
              </a:rPr>
              <a:t>内</a:t>
            </a:r>
            <a:r>
              <a:rPr sz="2400" spc="0" dirty="0">
                <a:solidFill>
                  <a:srgbClr val="000000">
                    <a:alpha val="100000"/>
                  </a:srgbClr>
                </a:solidFill>
                <a:latin typeface="NSimSun"/>
                <a:ea typeface="NSimSun"/>
                <a:cs typeface="NSimSun"/>
              </a:rPr>
              <a:t>容</a:t>
            </a:r>
            <a:endParaRPr lang="NSimSun" altLang="NSimSun" sz="2400" dirty="0"/>
          </a:p>
        </p:txBody>
      </p:sp>
      <p:sp>
        <p:nvSpPr>
          <p:cNvPr id="700" name="rect"/>
          <p:cNvSpPr/>
          <p:nvPr/>
        </p:nvSpPr>
        <p:spPr>
          <a:xfrm>
            <a:off x="3142213" y="5754781"/>
            <a:ext cx="2098218" cy="9403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01" name="path"/>
          <p:cNvSpPr/>
          <p:nvPr/>
        </p:nvSpPr>
        <p:spPr>
          <a:xfrm>
            <a:off x="3146921" y="5648316"/>
            <a:ext cx="2088839" cy="405948"/>
          </a:xfrm>
          <a:custGeom>
            <a:avLst/>
            <a:gdLst/>
            <a:ahLst/>
            <a:cxnLst/>
            <a:rect l="0" t="0" r="0" b="0"/>
            <a:pathLst>
              <a:path w="3289" h="639">
                <a:moveTo>
                  <a:pt x="0" y="639"/>
                </a:moveTo>
                <a:lnTo>
                  <a:pt x="3289" y="639"/>
                </a:lnTo>
                <a:lnTo>
                  <a:pt x="3289" y="0"/>
                </a:lnTo>
                <a:lnTo>
                  <a:pt x="0" y="0"/>
                </a:lnTo>
                <a:lnTo>
                  <a:pt x="0" y="639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104" name="group 104"/>
          <p:cNvGrpSpPr/>
          <p:nvPr/>
        </p:nvGrpSpPr>
        <p:grpSpPr>
          <a:xfrm rot="21600000">
            <a:off x="176031" y="216698"/>
            <a:ext cx="831220" cy="741441"/>
            <a:chOff x="0" y="0"/>
            <a:chExt cx="831220" cy="741441"/>
          </a:xfrm>
        </p:grpSpPr>
        <p:pic>
          <p:nvPicPr>
            <p:cNvPr id="702" name="picture 70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1600000">
              <a:off x="0" y="0"/>
              <a:ext cx="831220" cy="722410"/>
            </a:xfrm>
            <a:prstGeom prst="rect">
              <a:avLst/>
            </a:prstGeom>
          </p:spPr>
        </p:pic>
        <p:sp>
          <p:nvSpPr>
            <p:cNvPr id="703" name="textbox 703"/>
            <p:cNvSpPr/>
            <p:nvPr/>
          </p:nvSpPr>
          <p:spPr>
            <a:xfrm>
              <a:off x="-12700" y="-12700"/>
              <a:ext cx="857250" cy="78295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3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4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4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4000"/>
                </a:lnSpc>
                <a:tabLst/>
              </a:pPr>
              <a:endParaRPr lang="Arial" altLang="Arial" sz="1000" dirty="0"/>
            </a:p>
            <a:p>
              <a:pPr marL="247600" algn="l" rtl="0" eaLnBrk="0">
                <a:lnSpc>
                  <a:spcPct val="100000"/>
                </a:lnSpc>
                <a:spcBef>
                  <a:spcPts val="3"/>
                </a:spcBef>
                <a:tabLst/>
              </a:pPr>
              <a:r>
                <a:rPr sz="900" spc="5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华为技</a:t>
              </a:r>
              <a:r>
                <a:rPr sz="900" spc="4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术</a:t>
              </a:r>
              <a:endParaRPr lang="SimSun" altLang="SimSun" sz="900" dirty="0"/>
            </a:p>
          </p:txBody>
        </p:sp>
      </p:grpSp>
      <p:sp>
        <p:nvSpPr>
          <p:cNvPr id="704" name="textbox 704"/>
          <p:cNvSpPr/>
          <p:nvPr/>
        </p:nvSpPr>
        <p:spPr>
          <a:xfrm>
            <a:off x="1675343" y="4643979"/>
            <a:ext cx="871855" cy="3505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93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7000"/>
              </a:lnSpc>
              <a:tabLst/>
            </a:pPr>
            <a:r>
              <a:rPr sz="220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单元</a:t>
            </a:r>
            <a:r>
              <a:rPr sz="220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一</a:t>
            </a:r>
            <a:endParaRPr lang="SimSun" altLang="SimSun" sz="2200" dirty="0"/>
          </a:p>
        </p:txBody>
      </p:sp>
      <p:sp>
        <p:nvSpPr>
          <p:cNvPr id="705" name="path"/>
          <p:cNvSpPr/>
          <p:nvPr/>
        </p:nvSpPr>
        <p:spPr>
          <a:xfrm>
            <a:off x="3142213" y="5038963"/>
            <a:ext cx="2098218" cy="16921"/>
          </a:xfrm>
          <a:custGeom>
            <a:avLst/>
            <a:gdLst/>
            <a:ahLst/>
            <a:cxnLst/>
            <a:rect l="0" t="0" r="0" b="0"/>
            <a:pathLst>
              <a:path w="3304" h="26">
                <a:moveTo>
                  <a:pt x="8" y="19"/>
                </a:moveTo>
                <a:lnTo>
                  <a:pt x="3295" y="19"/>
                </a:lnTo>
                <a:moveTo>
                  <a:pt x="3304" y="7"/>
                </a:moveTo>
                <a:lnTo>
                  <a:pt x="0" y="7"/>
                </a:lnTo>
                <a:moveTo>
                  <a:pt x="3295" y="19"/>
                </a:moveTo>
                <a:lnTo>
                  <a:pt x="8" y="19"/>
                </a:lnTo>
              </a:path>
            </a:pathLst>
          </a:custGeom>
          <a:noFill/>
          <a:ln w="9408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06" name="textbox 706"/>
          <p:cNvSpPr/>
          <p:nvPr/>
        </p:nvSpPr>
        <p:spPr>
          <a:xfrm>
            <a:off x="3827996" y="4934068"/>
            <a:ext cx="747394" cy="3492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2930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7000"/>
              </a:lnSpc>
              <a:tabLst/>
            </a:pPr>
            <a:r>
              <a:rPr sz="220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要素</a:t>
            </a:r>
            <a:r>
              <a:rPr sz="2200" spc="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3</a:t>
            </a:r>
            <a:endParaRPr lang="Arial" altLang="Arial" sz="2200" dirty="0"/>
          </a:p>
        </p:txBody>
      </p:sp>
      <p:sp>
        <p:nvSpPr>
          <p:cNvPr id="707" name="textbox 707"/>
          <p:cNvSpPr/>
          <p:nvPr/>
        </p:nvSpPr>
        <p:spPr>
          <a:xfrm>
            <a:off x="3825179" y="3740744"/>
            <a:ext cx="746759" cy="3492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2930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7000"/>
              </a:lnSpc>
              <a:tabLst/>
            </a:pPr>
            <a:r>
              <a:rPr sz="220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要素</a:t>
            </a:r>
            <a:r>
              <a:rPr sz="2200" spc="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1</a:t>
            </a:r>
            <a:endParaRPr lang="Arial" altLang="Arial" sz="2200" dirty="0"/>
          </a:p>
        </p:txBody>
      </p:sp>
      <p:sp>
        <p:nvSpPr>
          <p:cNvPr id="708" name="textbox 708"/>
          <p:cNvSpPr/>
          <p:nvPr/>
        </p:nvSpPr>
        <p:spPr>
          <a:xfrm>
            <a:off x="3827996" y="4335999"/>
            <a:ext cx="585469" cy="3492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2930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7000"/>
              </a:lnSpc>
              <a:tabLst/>
            </a:pPr>
            <a:r>
              <a:rPr sz="22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要素</a:t>
            </a:r>
            <a:endParaRPr lang="SimSun" altLang="SimSun" sz="2200" dirty="0"/>
          </a:p>
        </p:txBody>
      </p:sp>
      <p:sp>
        <p:nvSpPr>
          <p:cNvPr id="709" name="textbox 709"/>
          <p:cNvSpPr/>
          <p:nvPr/>
        </p:nvSpPr>
        <p:spPr>
          <a:xfrm>
            <a:off x="1660291" y="4772059"/>
            <a:ext cx="584834" cy="3505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93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7000"/>
              </a:lnSpc>
              <a:tabLst/>
            </a:pPr>
            <a:r>
              <a:rPr sz="22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单元</a:t>
            </a:r>
            <a:endParaRPr lang="SimSun" altLang="SimSun" sz="2200" dirty="0"/>
          </a:p>
        </p:txBody>
      </p:sp>
      <p:pic>
        <p:nvPicPr>
          <p:cNvPr id="710" name="picture 7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3142213" y="4138543"/>
            <a:ext cx="2098218" cy="23551"/>
          </a:xfrm>
          <a:prstGeom prst="rect">
            <a:avLst/>
          </a:prstGeom>
        </p:spPr>
      </p:pic>
      <p:sp>
        <p:nvSpPr>
          <p:cNvPr id="711" name="path"/>
          <p:cNvSpPr/>
          <p:nvPr/>
        </p:nvSpPr>
        <p:spPr>
          <a:xfrm>
            <a:off x="1057117" y="4138543"/>
            <a:ext cx="2096365" cy="17885"/>
          </a:xfrm>
          <a:custGeom>
            <a:avLst/>
            <a:gdLst/>
            <a:ahLst/>
            <a:cxnLst/>
            <a:rect l="0" t="0" r="0" b="0"/>
            <a:pathLst>
              <a:path w="3301" h="28">
                <a:moveTo>
                  <a:pt x="8" y="20"/>
                </a:moveTo>
                <a:lnTo>
                  <a:pt x="3292" y="20"/>
                </a:lnTo>
                <a:moveTo>
                  <a:pt x="3301" y="7"/>
                </a:moveTo>
                <a:lnTo>
                  <a:pt x="0" y="7"/>
                </a:lnTo>
                <a:moveTo>
                  <a:pt x="3292" y="20"/>
                </a:moveTo>
                <a:lnTo>
                  <a:pt x="8" y="20"/>
                </a:lnTo>
              </a:path>
            </a:pathLst>
          </a:custGeom>
          <a:noFill/>
          <a:ln w="9408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12" name="path"/>
          <p:cNvSpPr/>
          <p:nvPr/>
        </p:nvSpPr>
        <p:spPr>
          <a:xfrm>
            <a:off x="1057117" y="4439005"/>
            <a:ext cx="2096365" cy="16921"/>
          </a:xfrm>
          <a:custGeom>
            <a:avLst/>
            <a:gdLst/>
            <a:ahLst/>
            <a:cxnLst/>
            <a:rect l="0" t="0" r="0" b="0"/>
            <a:pathLst>
              <a:path w="3301" h="26">
                <a:moveTo>
                  <a:pt x="8" y="19"/>
                </a:moveTo>
                <a:lnTo>
                  <a:pt x="3292" y="19"/>
                </a:lnTo>
                <a:moveTo>
                  <a:pt x="3301" y="7"/>
                </a:moveTo>
                <a:lnTo>
                  <a:pt x="0" y="7"/>
                </a:lnTo>
                <a:moveTo>
                  <a:pt x="3292" y="19"/>
                </a:moveTo>
                <a:lnTo>
                  <a:pt x="8" y="19"/>
                </a:lnTo>
              </a:path>
            </a:pathLst>
          </a:custGeom>
          <a:noFill/>
          <a:ln w="9408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13" name="path"/>
          <p:cNvSpPr/>
          <p:nvPr/>
        </p:nvSpPr>
        <p:spPr>
          <a:xfrm>
            <a:off x="5229238" y="4439005"/>
            <a:ext cx="2096096" cy="16921"/>
          </a:xfrm>
          <a:custGeom>
            <a:avLst/>
            <a:gdLst/>
            <a:ahLst/>
            <a:cxnLst/>
            <a:rect l="0" t="0" r="0" b="0"/>
            <a:pathLst>
              <a:path w="3300" h="26">
                <a:moveTo>
                  <a:pt x="8" y="19"/>
                </a:moveTo>
                <a:lnTo>
                  <a:pt x="3292" y="19"/>
                </a:lnTo>
                <a:moveTo>
                  <a:pt x="3300" y="7"/>
                </a:moveTo>
                <a:lnTo>
                  <a:pt x="0" y="7"/>
                </a:lnTo>
                <a:moveTo>
                  <a:pt x="3292" y="19"/>
                </a:moveTo>
                <a:lnTo>
                  <a:pt x="8" y="19"/>
                </a:lnTo>
              </a:path>
            </a:pathLst>
          </a:custGeom>
          <a:noFill/>
          <a:ln w="9408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14" name="path"/>
          <p:cNvSpPr/>
          <p:nvPr/>
        </p:nvSpPr>
        <p:spPr>
          <a:xfrm>
            <a:off x="5229238" y="5042703"/>
            <a:ext cx="2096096" cy="13181"/>
          </a:xfrm>
          <a:custGeom>
            <a:avLst/>
            <a:gdLst/>
            <a:ahLst/>
            <a:cxnLst/>
            <a:rect l="0" t="0" r="0" b="0"/>
            <a:pathLst>
              <a:path w="3300" h="20">
                <a:moveTo>
                  <a:pt x="8" y="13"/>
                </a:moveTo>
                <a:lnTo>
                  <a:pt x="3292" y="13"/>
                </a:lnTo>
                <a:moveTo>
                  <a:pt x="3300" y="7"/>
                </a:moveTo>
                <a:lnTo>
                  <a:pt x="0" y="7"/>
                </a:lnTo>
                <a:moveTo>
                  <a:pt x="3292" y="13"/>
                </a:moveTo>
                <a:lnTo>
                  <a:pt x="8" y="13"/>
                </a:lnTo>
              </a:path>
            </a:pathLst>
          </a:custGeom>
          <a:noFill/>
          <a:ln w="9408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15" name="rect"/>
          <p:cNvSpPr/>
          <p:nvPr/>
        </p:nvSpPr>
        <p:spPr>
          <a:xfrm>
            <a:off x="1057117" y="5754781"/>
            <a:ext cx="2096365" cy="9403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16" name="rect"/>
          <p:cNvSpPr/>
          <p:nvPr/>
        </p:nvSpPr>
        <p:spPr>
          <a:xfrm>
            <a:off x="1057117" y="3789116"/>
            <a:ext cx="2096365" cy="9403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17" name="rect"/>
          <p:cNvSpPr/>
          <p:nvPr/>
        </p:nvSpPr>
        <p:spPr>
          <a:xfrm>
            <a:off x="1048665" y="3657248"/>
            <a:ext cx="2082239" cy="9403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18" name="path"/>
          <p:cNvSpPr/>
          <p:nvPr/>
        </p:nvSpPr>
        <p:spPr>
          <a:xfrm>
            <a:off x="4257595" y="5694478"/>
            <a:ext cx="45183" cy="205306"/>
          </a:xfrm>
          <a:custGeom>
            <a:avLst/>
            <a:gdLst/>
            <a:ahLst/>
            <a:cxnLst/>
            <a:rect l="0" t="0" r="0" b="0"/>
            <a:pathLst>
              <a:path w="71" h="323">
                <a:moveTo>
                  <a:pt x="35" y="0"/>
                </a:moveTo>
                <a:lnTo>
                  <a:pt x="35" y="35"/>
                </a:lnTo>
                <a:moveTo>
                  <a:pt x="35" y="143"/>
                </a:moveTo>
                <a:lnTo>
                  <a:pt x="35" y="179"/>
                </a:lnTo>
                <a:moveTo>
                  <a:pt x="35" y="287"/>
                </a:moveTo>
                <a:lnTo>
                  <a:pt x="35" y="323"/>
                </a:lnTo>
              </a:path>
            </a:pathLst>
          </a:custGeom>
          <a:noFill/>
          <a:ln w="45159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19" name="path"/>
          <p:cNvSpPr/>
          <p:nvPr/>
        </p:nvSpPr>
        <p:spPr>
          <a:xfrm>
            <a:off x="4257595" y="5510801"/>
            <a:ext cx="45183" cy="114933"/>
          </a:xfrm>
          <a:custGeom>
            <a:avLst/>
            <a:gdLst/>
            <a:ahLst/>
            <a:cxnLst/>
            <a:rect l="0" t="0" r="0" b="0"/>
            <a:pathLst>
              <a:path w="71" h="180">
                <a:moveTo>
                  <a:pt x="35" y="0"/>
                </a:moveTo>
                <a:lnTo>
                  <a:pt x="35" y="37"/>
                </a:lnTo>
                <a:moveTo>
                  <a:pt x="35" y="143"/>
                </a:moveTo>
                <a:lnTo>
                  <a:pt x="35" y="180"/>
                </a:lnTo>
              </a:path>
            </a:pathLst>
          </a:custGeom>
          <a:noFill/>
          <a:ln w="45159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20" name="path"/>
          <p:cNvSpPr/>
          <p:nvPr/>
        </p:nvSpPr>
        <p:spPr>
          <a:xfrm>
            <a:off x="4257595" y="5419463"/>
            <a:ext cx="45183" cy="22593"/>
          </a:xfrm>
          <a:custGeom>
            <a:avLst/>
            <a:gdLst/>
            <a:ahLst/>
            <a:cxnLst/>
            <a:rect l="0" t="0" r="0" b="0"/>
            <a:pathLst>
              <a:path w="71" h="35">
                <a:moveTo>
                  <a:pt x="35" y="0"/>
                </a:moveTo>
                <a:lnTo>
                  <a:pt x="35" y="35"/>
                </a:lnTo>
              </a:path>
            </a:pathLst>
          </a:custGeom>
          <a:noFill/>
          <a:ln w="45159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textbox 721"/>
          <p:cNvSpPr/>
          <p:nvPr/>
        </p:nvSpPr>
        <p:spPr>
          <a:xfrm>
            <a:off x="1675559" y="1263190"/>
            <a:ext cx="4447540" cy="22910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3546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7000"/>
              </a:lnSpc>
              <a:tabLst/>
            </a:pPr>
            <a:r>
              <a:rPr sz="2000" b="1" spc="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3</a:t>
            </a:r>
            <a:r>
              <a:rPr sz="200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、参考</a:t>
            </a:r>
            <a:r>
              <a:rPr sz="200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项</a:t>
            </a:r>
            <a:endParaRPr lang="SimSun" altLang="SimSun" sz="2000" dirty="0"/>
          </a:p>
          <a:p>
            <a:pPr marL="354119" algn="l" rtl="0" eaLnBrk="0">
              <a:lnSpc>
                <a:spcPct val="96000"/>
              </a:lnSpc>
              <a:spcBef>
                <a:spcPts val="95"/>
              </a:spcBef>
              <a:tabLst>
                <a:tab pos="422275" algn="l"/>
              </a:tabLst>
            </a:pP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50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</a:t>
            </a:r>
            <a:r>
              <a:rPr sz="150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效</a:t>
            </a:r>
            <a:endParaRPr lang="SimSun" altLang="SimSun" sz="1500" dirty="0"/>
          </a:p>
          <a:p>
            <a:pPr marL="422019" algn="l" rtl="0" eaLnBrk="0">
              <a:lnSpc>
                <a:spcPct val="84000"/>
              </a:lnSpc>
              <a:spcBef>
                <a:spcPts val="863"/>
              </a:spcBef>
              <a:tabLst/>
            </a:pPr>
            <a:r>
              <a:rPr sz="150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最近四次绩效考核2个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D</a:t>
            </a:r>
            <a:r>
              <a:rPr sz="150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以上降级(可阐述</a:t>
            </a:r>
            <a:r>
              <a:rPr sz="150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原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因)</a:t>
            </a:r>
            <a:endParaRPr lang="SimSun" altLang="SimSun" sz="1500" dirty="0"/>
          </a:p>
          <a:p>
            <a:pPr marL="354119" algn="l" rtl="0" eaLnBrk="0">
              <a:lnSpc>
                <a:spcPts val="2969"/>
              </a:lnSpc>
              <a:tabLst>
                <a:tab pos="434975" algn="l"/>
              </a:tabLst>
            </a:pP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500" spc="-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品德</a:t>
            </a:r>
            <a:endParaRPr lang="SimSun" altLang="SimSun" sz="1500" dirty="0"/>
          </a:p>
          <a:p>
            <a:pPr marL="422787" algn="l" rtl="0" eaLnBrk="0">
              <a:lnSpc>
                <a:spcPct val="95000"/>
              </a:lnSpc>
              <a:spcBef>
                <a:spcPts val="1091"/>
              </a:spcBef>
              <a:tabLst/>
            </a:pPr>
            <a:r>
              <a:rPr sz="150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一票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否决制</a:t>
            </a:r>
            <a:endParaRPr lang="SimSun" altLang="SimSun" sz="1500" dirty="0"/>
          </a:p>
          <a:p>
            <a:pPr marL="354119" algn="l" rtl="0" eaLnBrk="0">
              <a:lnSpc>
                <a:spcPct val="95000"/>
              </a:lnSpc>
              <a:spcBef>
                <a:spcPts val="1260"/>
              </a:spcBef>
              <a:tabLst>
                <a:tab pos="421640" algn="l"/>
              </a:tabLst>
            </a:pP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50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素</a:t>
            </a:r>
            <a:r>
              <a:rPr sz="150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质</a:t>
            </a:r>
            <a:endParaRPr lang="SimSun" altLang="SimSun" sz="15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700" dirty="0"/>
          </a:p>
          <a:p>
            <a:pPr marL="422019" algn="l" rtl="0" eaLnBrk="0">
              <a:lnSpc>
                <a:spcPct val="95000"/>
              </a:lnSpc>
              <a:spcBef>
                <a:spcPts val="3"/>
              </a:spcBef>
              <a:tabLst/>
            </a:pPr>
            <a:r>
              <a:rPr sz="150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建立“素质模型”→访谈→确认素质→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对比</a:t>
            </a:r>
            <a:endParaRPr lang="SimSun" altLang="SimSun" sz="1500" dirty="0"/>
          </a:p>
        </p:txBody>
      </p:sp>
      <p:sp>
        <p:nvSpPr>
          <p:cNvPr id="722" name="path"/>
          <p:cNvSpPr/>
          <p:nvPr/>
        </p:nvSpPr>
        <p:spPr>
          <a:xfrm>
            <a:off x="1992369" y="3077836"/>
            <a:ext cx="37309" cy="38141"/>
          </a:xfrm>
          <a:custGeom>
            <a:avLst/>
            <a:gdLst/>
            <a:ahLst/>
            <a:cxnLst/>
            <a:rect l="0" t="0" r="0" b="0"/>
            <a:pathLst>
              <a:path w="58" h="60">
                <a:moveTo>
                  <a:pt x="3" y="30"/>
                </a:moveTo>
                <a:cubicBezTo>
                  <a:pt x="3" y="15"/>
                  <a:pt x="14" y="3"/>
                  <a:pt x="29" y="3"/>
                </a:cubicBezTo>
                <a:cubicBezTo>
                  <a:pt x="42" y="3"/>
                  <a:pt x="54" y="15"/>
                  <a:pt x="54" y="30"/>
                </a:cubicBezTo>
                <a:cubicBezTo>
                  <a:pt x="54" y="44"/>
                  <a:pt x="42" y="56"/>
                  <a:pt x="29" y="56"/>
                </a:cubicBezTo>
                <a:cubicBezTo>
                  <a:pt x="14" y="56"/>
                  <a:pt x="3" y="44"/>
                  <a:pt x="3" y="30"/>
                </a:cubicBezTo>
              </a:path>
            </a:pathLst>
          </a:custGeom>
          <a:solidFill>
            <a:srgbClr val="000000">
              <a:alpha val="100000"/>
            </a:srgbClr>
          </a:solidFill>
          <a:ln w="4892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23" name="path"/>
          <p:cNvSpPr/>
          <p:nvPr/>
        </p:nvSpPr>
        <p:spPr>
          <a:xfrm>
            <a:off x="1992369" y="2371346"/>
            <a:ext cx="37309" cy="37302"/>
          </a:xfrm>
          <a:custGeom>
            <a:avLst/>
            <a:gdLst/>
            <a:ahLst/>
            <a:cxnLst/>
            <a:rect l="0" t="0" r="0" b="0"/>
            <a:pathLst>
              <a:path w="58" h="58">
                <a:moveTo>
                  <a:pt x="3" y="29"/>
                </a:moveTo>
                <a:cubicBezTo>
                  <a:pt x="3" y="15"/>
                  <a:pt x="14" y="3"/>
                  <a:pt x="29" y="3"/>
                </a:cubicBezTo>
                <a:cubicBezTo>
                  <a:pt x="42" y="3"/>
                  <a:pt x="54" y="15"/>
                  <a:pt x="54" y="29"/>
                </a:cubicBezTo>
                <a:cubicBezTo>
                  <a:pt x="54" y="42"/>
                  <a:pt x="42" y="54"/>
                  <a:pt x="29" y="54"/>
                </a:cubicBezTo>
                <a:cubicBezTo>
                  <a:pt x="14" y="54"/>
                  <a:pt x="3" y="42"/>
                  <a:pt x="3" y="29"/>
                </a:cubicBezTo>
              </a:path>
            </a:pathLst>
          </a:custGeom>
          <a:solidFill>
            <a:srgbClr val="000000">
              <a:alpha val="100000"/>
            </a:srgbClr>
          </a:solidFill>
          <a:ln w="4892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24" name="path"/>
          <p:cNvSpPr/>
          <p:nvPr/>
        </p:nvSpPr>
        <p:spPr>
          <a:xfrm>
            <a:off x="1992369" y="1666706"/>
            <a:ext cx="37309" cy="38072"/>
          </a:xfrm>
          <a:custGeom>
            <a:avLst/>
            <a:gdLst/>
            <a:ahLst/>
            <a:cxnLst/>
            <a:rect l="0" t="0" r="0" b="0"/>
            <a:pathLst>
              <a:path w="58" h="59">
                <a:moveTo>
                  <a:pt x="3" y="30"/>
                </a:moveTo>
                <a:cubicBezTo>
                  <a:pt x="3" y="15"/>
                  <a:pt x="14" y="3"/>
                  <a:pt x="29" y="3"/>
                </a:cubicBezTo>
                <a:cubicBezTo>
                  <a:pt x="42" y="3"/>
                  <a:pt x="54" y="15"/>
                  <a:pt x="54" y="30"/>
                </a:cubicBezTo>
                <a:cubicBezTo>
                  <a:pt x="54" y="44"/>
                  <a:pt x="42" y="56"/>
                  <a:pt x="29" y="56"/>
                </a:cubicBezTo>
                <a:cubicBezTo>
                  <a:pt x="14" y="56"/>
                  <a:pt x="3" y="44"/>
                  <a:pt x="3" y="30"/>
                </a:cubicBezTo>
              </a:path>
            </a:pathLst>
          </a:custGeom>
          <a:solidFill>
            <a:srgbClr val="000000">
              <a:alpha val="100000"/>
            </a:srgbClr>
          </a:solidFill>
          <a:ln w="4892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25" name="rect"/>
          <p:cNvSpPr/>
          <p:nvPr/>
        </p:nvSpPr>
        <p:spPr>
          <a:xfrm>
            <a:off x="1197411" y="541544"/>
            <a:ext cx="6736711" cy="24704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726" name="table 726"/>
          <p:cNvGraphicFramePr>
            <a:graphicFrameLocks noGrp="1"/>
          </p:cNvGraphicFramePr>
          <p:nvPr/>
        </p:nvGraphicFramePr>
        <p:xfrm>
          <a:off x="1754319" y="231125"/>
          <a:ext cx="5262879" cy="586740"/>
        </p:xfrm>
        <a:graphic>
          <a:graphicData uri="http://schemas.openxmlformats.org/drawingml/2006/table">
            <a:tbl>
              <a:tblPr/>
              <a:tblGrid>
                <a:gridCol w="5262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67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27" name="rect"/>
          <p:cNvSpPr/>
          <p:nvPr/>
        </p:nvSpPr>
        <p:spPr>
          <a:xfrm>
            <a:off x="1803796" y="280723"/>
            <a:ext cx="5213474" cy="543516"/>
          </a:xfrm>
          <a:prstGeom prst="rect">
            <a:avLst/>
          </a:prstGeom>
          <a:solidFill>
            <a:srgbClr val="C0C0C0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728" name="picture 7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754319" y="231125"/>
            <a:ext cx="5213474" cy="543516"/>
          </a:xfrm>
          <a:prstGeom prst="rect">
            <a:avLst/>
          </a:prstGeom>
        </p:spPr>
      </p:pic>
      <p:graphicFrame>
        <p:nvGraphicFramePr>
          <p:cNvPr id="729" name="table 729"/>
          <p:cNvGraphicFramePr>
            <a:graphicFrameLocks noGrp="1"/>
          </p:cNvGraphicFramePr>
          <p:nvPr/>
        </p:nvGraphicFramePr>
        <p:xfrm>
          <a:off x="1754319" y="231125"/>
          <a:ext cx="5213350" cy="536575"/>
        </p:xfrm>
        <a:graphic>
          <a:graphicData uri="http://schemas.openxmlformats.org/drawingml/2006/table">
            <a:tbl>
              <a:tblPr/>
              <a:tblGrid>
                <a:gridCol w="5213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65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900" dirty="0"/>
                    </a:p>
                    <a:p>
                      <a:pPr marL="789748" algn="l" rtl="0" eaLnBrk="0">
                        <a:lnSpc>
                          <a:spcPct val="95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220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一、专业资格标准</a:t>
                      </a:r>
                      <a:r>
                        <a:rPr sz="22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体</a:t>
                      </a:r>
                      <a:r>
                        <a:rPr sz="22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系的内容</a:t>
                      </a:r>
                      <a:endParaRPr lang="NSimSun" altLang="NSimSun" sz="2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31" name="path"/>
          <p:cNvSpPr/>
          <p:nvPr/>
        </p:nvSpPr>
        <p:spPr>
          <a:xfrm>
            <a:off x="3725928" y="3936091"/>
            <a:ext cx="556313" cy="1194539"/>
          </a:xfrm>
          <a:custGeom>
            <a:avLst/>
            <a:gdLst/>
            <a:ahLst/>
            <a:cxnLst/>
            <a:rect l="0" t="0" r="0" b="0"/>
            <a:pathLst>
              <a:path w="876" h="1881">
                <a:moveTo>
                  <a:pt x="0" y="948"/>
                </a:moveTo>
                <a:lnTo>
                  <a:pt x="363" y="948"/>
                </a:lnTo>
                <a:moveTo>
                  <a:pt x="362" y="12"/>
                </a:moveTo>
                <a:lnTo>
                  <a:pt x="362" y="1881"/>
                </a:lnTo>
                <a:moveTo>
                  <a:pt x="383" y="6"/>
                </a:moveTo>
                <a:lnTo>
                  <a:pt x="876" y="6"/>
                </a:lnTo>
                <a:moveTo>
                  <a:pt x="383" y="1856"/>
                </a:moveTo>
                <a:lnTo>
                  <a:pt x="876" y="1856"/>
                </a:lnTo>
              </a:path>
            </a:pathLst>
          </a:custGeom>
          <a:noFill/>
          <a:ln w="8523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732" name="table 732"/>
          <p:cNvGraphicFramePr>
            <a:graphicFrameLocks noGrp="1"/>
          </p:cNvGraphicFramePr>
          <p:nvPr/>
        </p:nvGraphicFramePr>
        <p:xfrm>
          <a:off x="4275181" y="3763721"/>
          <a:ext cx="1122679" cy="349885"/>
        </p:xfrm>
        <a:graphic>
          <a:graphicData uri="http://schemas.openxmlformats.org/drawingml/2006/table">
            <a:tbl>
              <a:tblPr/>
              <a:tblGrid>
                <a:gridCol w="1122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98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33" name="picture 7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279445" y="3767984"/>
            <a:ext cx="1114655" cy="348124"/>
          </a:xfrm>
          <a:prstGeom prst="rect">
            <a:avLst/>
          </a:prstGeom>
        </p:spPr>
      </p:pic>
      <p:graphicFrame>
        <p:nvGraphicFramePr>
          <p:cNvPr id="734" name="table 734"/>
          <p:cNvGraphicFramePr>
            <a:graphicFrameLocks noGrp="1"/>
          </p:cNvGraphicFramePr>
          <p:nvPr/>
        </p:nvGraphicFramePr>
        <p:xfrm>
          <a:off x="4275181" y="4363577"/>
          <a:ext cx="1122679" cy="349885"/>
        </p:xfrm>
        <a:graphic>
          <a:graphicData uri="http://schemas.openxmlformats.org/drawingml/2006/table">
            <a:tbl>
              <a:tblPr/>
              <a:tblGrid>
                <a:gridCol w="1122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98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35" name="picture 7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279445" y="4367805"/>
            <a:ext cx="1114655" cy="348124"/>
          </a:xfrm>
          <a:prstGeom prst="rect">
            <a:avLst/>
          </a:prstGeom>
        </p:spPr>
      </p:pic>
      <p:graphicFrame>
        <p:nvGraphicFramePr>
          <p:cNvPr id="736" name="table 736"/>
          <p:cNvGraphicFramePr>
            <a:graphicFrameLocks noGrp="1"/>
          </p:cNvGraphicFramePr>
          <p:nvPr/>
        </p:nvGraphicFramePr>
        <p:xfrm>
          <a:off x="4275181" y="4936083"/>
          <a:ext cx="1122679" cy="351155"/>
        </p:xfrm>
        <a:graphic>
          <a:graphicData uri="http://schemas.openxmlformats.org/drawingml/2006/table">
            <a:tbl>
              <a:tblPr/>
              <a:tblGrid>
                <a:gridCol w="1122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115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37" name="picture 7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279445" y="4940367"/>
            <a:ext cx="1114655" cy="348977"/>
          </a:xfrm>
          <a:prstGeom prst="rect">
            <a:avLst/>
          </a:prstGeom>
        </p:spPr>
      </p:pic>
      <p:sp>
        <p:nvSpPr>
          <p:cNvPr id="738" name="textbox 738"/>
          <p:cNvSpPr/>
          <p:nvPr/>
        </p:nvSpPr>
        <p:spPr>
          <a:xfrm>
            <a:off x="4640262" y="3813932"/>
            <a:ext cx="443230" cy="14408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558"/>
              </a:lnSpc>
              <a:tabLst/>
            </a:pPr>
            <a:endParaRPr lang="Arial" altLang="Arial" sz="100" dirty="0"/>
          </a:p>
          <a:p>
            <a:pPr marL="13556" algn="l" rtl="0" eaLnBrk="0">
              <a:lnSpc>
                <a:spcPct val="88000"/>
              </a:lnSpc>
              <a:tabLst/>
            </a:pPr>
            <a:r>
              <a:rPr sz="160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</a:t>
            </a:r>
            <a:r>
              <a:rPr sz="160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效</a:t>
            </a:r>
            <a:endParaRPr lang="SimSun" altLang="SimSun" sz="1600" dirty="0"/>
          </a:p>
          <a:p>
            <a:pPr marL="12700" indent="14984" algn="l" rtl="0" eaLnBrk="0">
              <a:lnSpc>
                <a:spcPct val="246000"/>
              </a:lnSpc>
              <a:spcBef>
                <a:spcPts val="14"/>
              </a:spcBef>
              <a:tabLst/>
            </a:pPr>
            <a:r>
              <a:rPr sz="160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品德</a:t>
            </a:r>
            <a:r>
              <a:rPr sz="16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60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素</a:t>
            </a:r>
            <a:r>
              <a:rPr sz="160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质</a:t>
            </a:r>
            <a:endParaRPr lang="SimSun" altLang="SimSun" sz="1600" dirty="0"/>
          </a:p>
        </p:txBody>
      </p:sp>
      <p:grpSp>
        <p:nvGrpSpPr>
          <p:cNvPr id="106" name="group 106"/>
          <p:cNvGrpSpPr/>
          <p:nvPr/>
        </p:nvGrpSpPr>
        <p:grpSpPr>
          <a:xfrm rot="21600000">
            <a:off x="388081" y="196338"/>
            <a:ext cx="753069" cy="671688"/>
            <a:chOff x="0" y="0"/>
            <a:chExt cx="753069" cy="671688"/>
          </a:xfrm>
        </p:grpSpPr>
        <p:pic>
          <p:nvPicPr>
            <p:cNvPr id="739" name="picture 73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600000">
              <a:off x="0" y="0"/>
              <a:ext cx="753069" cy="654447"/>
            </a:xfrm>
            <a:prstGeom prst="rect">
              <a:avLst/>
            </a:prstGeom>
          </p:spPr>
        </p:pic>
        <p:sp>
          <p:nvSpPr>
            <p:cNvPr id="740" name="textbox 740"/>
            <p:cNvSpPr/>
            <p:nvPr/>
          </p:nvSpPr>
          <p:spPr>
            <a:xfrm>
              <a:off x="-12700" y="-12700"/>
              <a:ext cx="778509" cy="71120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5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26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26000"/>
                </a:lnSpc>
                <a:tabLst/>
              </a:pPr>
              <a:endParaRPr lang="Arial" altLang="Arial" sz="1000" dirty="0"/>
            </a:p>
            <a:p>
              <a:pPr marL="225515" algn="l" rtl="0" eaLnBrk="0">
                <a:lnSpc>
                  <a:spcPts val="976"/>
                </a:lnSpc>
                <a:tabLst/>
              </a:pPr>
              <a:r>
                <a:rPr sz="800" spc="6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华为技</a:t>
              </a:r>
              <a:r>
                <a:rPr sz="800" spc="5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术</a:t>
              </a:r>
              <a:endParaRPr lang="SimSun" altLang="SimSun" sz="800" dirty="0"/>
            </a:p>
          </p:txBody>
        </p:sp>
      </p:grpSp>
      <p:graphicFrame>
        <p:nvGraphicFramePr>
          <p:cNvPr id="741" name="table 741"/>
          <p:cNvGraphicFramePr>
            <a:graphicFrameLocks noGrp="1"/>
          </p:cNvGraphicFramePr>
          <p:nvPr/>
        </p:nvGraphicFramePr>
        <p:xfrm>
          <a:off x="2607148" y="4376360"/>
          <a:ext cx="1122680" cy="350520"/>
        </p:xfrm>
        <a:graphic>
          <a:graphicData uri="http://schemas.openxmlformats.org/drawingml/2006/table">
            <a:tbl>
              <a:tblPr/>
              <a:tblGrid>
                <a:gridCol w="1122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42" name="picture 7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2611412" y="4380609"/>
            <a:ext cx="1114655" cy="348977"/>
          </a:xfrm>
          <a:prstGeom prst="rect">
            <a:avLst/>
          </a:prstGeom>
        </p:spPr>
      </p:pic>
      <p:sp>
        <p:nvSpPr>
          <p:cNvPr id="743" name="textbox 743"/>
          <p:cNvSpPr/>
          <p:nvPr/>
        </p:nvSpPr>
        <p:spPr>
          <a:xfrm>
            <a:off x="2865496" y="4427409"/>
            <a:ext cx="657859" cy="2679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129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9000"/>
              </a:lnSpc>
              <a:tabLst/>
            </a:pPr>
            <a:r>
              <a:rPr sz="1600" spc="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参考</a:t>
            </a:r>
            <a:r>
              <a:rPr sz="160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项</a:t>
            </a:r>
            <a:endParaRPr lang="SimSun" altLang="SimSun" sz="1600" dirty="0"/>
          </a:p>
        </p:txBody>
      </p:sp>
      <p:sp>
        <p:nvSpPr>
          <p:cNvPr id="744" name="path"/>
          <p:cNvSpPr/>
          <p:nvPr/>
        </p:nvSpPr>
        <p:spPr>
          <a:xfrm>
            <a:off x="3955657" y="4535912"/>
            <a:ext cx="311899" cy="8518"/>
          </a:xfrm>
          <a:custGeom>
            <a:avLst/>
            <a:gdLst/>
            <a:ahLst/>
            <a:cxnLst/>
            <a:rect l="0" t="0" r="0" b="0"/>
            <a:pathLst>
              <a:path w="491" h="13">
                <a:moveTo>
                  <a:pt x="0" y="6"/>
                </a:moveTo>
                <a:lnTo>
                  <a:pt x="491" y="6"/>
                </a:lnTo>
              </a:path>
            </a:pathLst>
          </a:custGeom>
          <a:noFill/>
          <a:ln w="8523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5" name="picture 7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228600"/>
            <a:ext cx="8077200" cy="57023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rect"/>
          <p:cNvSpPr/>
          <p:nvPr/>
        </p:nvSpPr>
        <p:spPr>
          <a:xfrm>
            <a:off x="602588" y="1511205"/>
            <a:ext cx="7151419" cy="3797279"/>
          </a:xfrm>
          <a:prstGeom prst="rect">
            <a:avLst/>
          </a:prstGeom>
          <a:solidFill>
            <a:srgbClr val="A9FFFF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48" name="textbox 748"/>
          <p:cNvSpPr/>
          <p:nvPr/>
        </p:nvSpPr>
        <p:spPr>
          <a:xfrm>
            <a:off x="3325484" y="1824779"/>
            <a:ext cx="1514475" cy="30638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690"/>
              </a:lnSpc>
              <a:tabLst/>
            </a:pPr>
            <a:endParaRPr lang="Arial" altLang="Arial" sz="100" dirty="0"/>
          </a:p>
          <a:p>
            <a:pPr marL="17198" algn="l" rtl="0" eaLnBrk="0">
              <a:lnSpc>
                <a:spcPct val="96000"/>
              </a:lnSpc>
              <a:tabLst/>
            </a:pPr>
            <a:r>
              <a:rPr sz="2300" spc="40" dirty="0">
                <a:solidFill>
                  <a:srgbClr val="D800B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二、计划</a:t>
            </a:r>
            <a:r>
              <a:rPr sz="2300" spc="20" dirty="0">
                <a:solidFill>
                  <a:srgbClr val="D800B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类</a:t>
            </a:r>
            <a:endParaRPr lang="SimHei" altLang="SimHei" sz="2300" dirty="0"/>
          </a:p>
          <a:p>
            <a:pPr algn="l" rtl="0" eaLnBrk="0">
              <a:lnSpc>
                <a:spcPct val="117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8000"/>
              </a:lnSpc>
              <a:tabLst/>
            </a:pPr>
            <a:endParaRPr lang="Arial" altLang="Arial" sz="1000" dirty="0"/>
          </a:p>
          <a:p>
            <a:pPr marL="12700" algn="l" rtl="0" eaLnBrk="0">
              <a:lnSpc>
                <a:spcPct val="85000"/>
              </a:lnSpc>
              <a:spcBef>
                <a:spcPts val="691"/>
              </a:spcBef>
              <a:tabLst/>
            </a:pPr>
            <a:r>
              <a:rPr sz="2300" spc="50" dirty="0">
                <a:solidFill>
                  <a:srgbClr val="D800B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物流计</a:t>
            </a:r>
            <a:r>
              <a:rPr sz="2300" spc="10" dirty="0">
                <a:solidFill>
                  <a:srgbClr val="D800B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划</a:t>
            </a:r>
            <a:endParaRPr lang="SimHei" altLang="SimHei" sz="2300" dirty="0"/>
          </a:p>
          <a:p>
            <a:pPr marL="13899" algn="l" rtl="0" eaLnBrk="0">
              <a:lnSpc>
                <a:spcPts val="3078"/>
              </a:lnSpc>
              <a:tabLst/>
            </a:pPr>
            <a:r>
              <a:rPr sz="2300" spc="40" dirty="0">
                <a:solidFill>
                  <a:srgbClr val="D800B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项目计</a:t>
            </a:r>
            <a:r>
              <a:rPr sz="2300" spc="30" dirty="0">
                <a:solidFill>
                  <a:srgbClr val="D800B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划</a:t>
            </a:r>
            <a:endParaRPr lang="SimHei" altLang="SimHei" sz="2300" dirty="0"/>
          </a:p>
          <a:p>
            <a:pPr marL="20740" algn="l" rtl="0" eaLnBrk="0">
              <a:lnSpc>
                <a:spcPts val="3083"/>
              </a:lnSpc>
              <a:tabLst/>
            </a:pPr>
            <a:r>
              <a:rPr sz="2300" spc="30" dirty="0">
                <a:solidFill>
                  <a:srgbClr val="D800B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财经计</a:t>
            </a:r>
            <a:r>
              <a:rPr sz="2300" spc="0" dirty="0">
                <a:solidFill>
                  <a:srgbClr val="D800B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划</a:t>
            </a:r>
            <a:endParaRPr lang="SimHei" altLang="SimHei" sz="2300" dirty="0"/>
          </a:p>
          <a:p>
            <a:pPr marL="18398" algn="l" rtl="0" eaLnBrk="0">
              <a:lnSpc>
                <a:spcPts val="3087"/>
              </a:lnSpc>
              <a:tabLst/>
            </a:pPr>
            <a:r>
              <a:rPr sz="2300" spc="40" dirty="0">
                <a:solidFill>
                  <a:srgbClr val="D800B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调度统</a:t>
            </a:r>
            <a:r>
              <a:rPr sz="2300" spc="20" dirty="0">
                <a:solidFill>
                  <a:srgbClr val="D800B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筹</a:t>
            </a:r>
            <a:endParaRPr lang="SimHei" altLang="SimHei" sz="2300" dirty="0"/>
          </a:p>
          <a:p>
            <a:pPr marL="17198" algn="l" rtl="0" eaLnBrk="0">
              <a:lnSpc>
                <a:spcPts val="3077"/>
              </a:lnSpc>
              <a:tabLst/>
            </a:pPr>
            <a:r>
              <a:rPr sz="2300" spc="40" dirty="0">
                <a:solidFill>
                  <a:srgbClr val="D800B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计划统</a:t>
            </a:r>
            <a:r>
              <a:rPr sz="2300" spc="20" dirty="0">
                <a:solidFill>
                  <a:srgbClr val="D800B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计</a:t>
            </a:r>
            <a:endParaRPr lang="SimHei" altLang="SimHei" sz="2300" dirty="0"/>
          </a:p>
          <a:p>
            <a:pPr marL="19598" algn="l" rtl="0" eaLnBrk="0">
              <a:lnSpc>
                <a:spcPts val="3078"/>
              </a:lnSpc>
              <a:tabLst/>
            </a:pPr>
            <a:r>
              <a:rPr sz="2300" spc="40" dirty="0">
                <a:solidFill>
                  <a:srgbClr val="D800B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市场计</a:t>
            </a:r>
            <a:r>
              <a:rPr sz="2300" spc="10" dirty="0">
                <a:solidFill>
                  <a:srgbClr val="D800B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划</a:t>
            </a:r>
            <a:endParaRPr lang="SimHei" altLang="SimHei" sz="2300" dirty="0"/>
          </a:p>
        </p:txBody>
      </p:sp>
      <p:sp>
        <p:nvSpPr>
          <p:cNvPr id="749" name="textbox 749"/>
          <p:cNvSpPr/>
          <p:nvPr/>
        </p:nvSpPr>
        <p:spPr>
          <a:xfrm>
            <a:off x="5432462" y="1824779"/>
            <a:ext cx="1510030" cy="26727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690"/>
              </a:lnSpc>
              <a:tabLst/>
            </a:pPr>
            <a:endParaRPr lang="Arial" altLang="Arial" sz="100" dirty="0"/>
          </a:p>
          <a:p>
            <a:pPr marL="14199" algn="l" rtl="0" eaLnBrk="0">
              <a:lnSpc>
                <a:spcPct val="96000"/>
              </a:lnSpc>
              <a:tabLst/>
            </a:pPr>
            <a:r>
              <a:rPr sz="2300" spc="40" dirty="0">
                <a:solidFill>
                  <a:srgbClr val="D800B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三、财经</a:t>
            </a:r>
            <a:r>
              <a:rPr sz="2300" spc="10" dirty="0">
                <a:solidFill>
                  <a:srgbClr val="D800B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类</a:t>
            </a:r>
            <a:endParaRPr lang="SimHei" altLang="SimHei" sz="2300" dirty="0"/>
          </a:p>
          <a:p>
            <a:pPr algn="l" rtl="0" eaLnBrk="0">
              <a:lnSpc>
                <a:spcPct val="117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8000"/>
              </a:lnSpc>
              <a:tabLst/>
            </a:pPr>
            <a:endParaRPr lang="Arial" altLang="Arial" sz="1000" dirty="0"/>
          </a:p>
          <a:p>
            <a:pPr marL="12700" algn="l" rtl="0" eaLnBrk="0">
              <a:lnSpc>
                <a:spcPct val="85000"/>
              </a:lnSpc>
              <a:spcBef>
                <a:spcPts val="691"/>
              </a:spcBef>
              <a:tabLst/>
            </a:pPr>
            <a:r>
              <a:rPr sz="2300" spc="40" dirty="0">
                <a:solidFill>
                  <a:srgbClr val="D800B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财务管</a:t>
            </a:r>
            <a:r>
              <a:rPr sz="2300" spc="20" dirty="0">
                <a:solidFill>
                  <a:srgbClr val="D800B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理</a:t>
            </a:r>
            <a:endParaRPr lang="SimHei" altLang="SimHei" sz="2300" dirty="0"/>
          </a:p>
          <a:p>
            <a:pPr marL="30095" algn="l" rtl="0" eaLnBrk="0">
              <a:lnSpc>
                <a:spcPts val="3078"/>
              </a:lnSpc>
              <a:tabLst/>
            </a:pPr>
            <a:r>
              <a:rPr sz="2300" spc="-40" dirty="0">
                <a:solidFill>
                  <a:srgbClr val="D800B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出</a:t>
            </a:r>
            <a:r>
              <a:rPr sz="2300" spc="-30" dirty="0">
                <a:solidFill>
                  <a:srgbClr val="D800B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纳</a:t>
            </a:r>
            <a:endParaRPr lang="SimHei" altLang="SimHei" sz="2300" dirty="0"/>
          </a:p>
          <a:p>
            <a:pPr marL="82216" algn="l" rtl="0" eaLnBrk="0">
              <a:lnSpc>
                <a:spcPct val="85000"/>
              </a:lnSpc>
              <a:spcBef>
                <a:spcPts val="737"/>
              </a:spcBef>
              <a:tabLst/>
            </a:pPr>
            <a:r>
              <a:rPr sz="2300" spc="20" dirty="0">
                <a:solidFill>
                  <a:srgbClr val="D800B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会</a:t>
            </a:r>
            <a:r>
              <a:rPr sz="2300" spc="0" dirty="0">
                <a:solidFill>
                  <a:srgbClr val="D800B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计</a:t>
            </a:r>
            <a:endParaRPr lang="SimHei" altLang="SimHei" sz="2300" dirty="0"/>
          </a:p>
          <a:p>
            <a:pPr marL="20497" algn="l" rtl="0" eaLnBrk="0">
              <a:lnSpc>
                <a:spcPts val="3087"/>
              </a:lnSpc>
              <a:tabLst/>
            </a:pPr>
            <a:r>
              <a:rPr sz="2300" spc="-10" dirty="0">
                <a:solidFill>
                  <a:srgbClr val="D800B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审计</a:t>
            </a:r>
            <a:endParaRPr lang="SimHei" altLang="SimHei" sz="2300" dirty="0"/>
          </a:p>
          <a:p>
            <a:pPr marL="13599" algn="l" rtl="0" eaLnBrk="0">
              <a:lnSpc>
                <a:spcPts val="3077"/>
              </a:lnSpc>
              <a:tabLst/>
            </a:pPr>
            <a:r>
              <a:rPr sz="2300" spc="20" dirty="0">
                <a:solidFill>
                  <a:srgbClr val="D800B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金</a:t>
            </a:r>
            <a:r>
              <a:rPr sz="2300" spc="0" dirty="0">
                <a:solidFill>
                  <a:srgbClr val="D800B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融</a:t>
            </a:r>
            <a:endParaRPr lang="SimHei" altLang="SimHei" sz="2300" dirty="0"/>
          </a:p>
        </p:txBody>
      </p:sp>
      <p:sp>
        <p:nvSpPr>
          <p:cNvPr id="750" name="textbox 750"/>
          <p:cNvSpPr/>
          <p:nvPr/>
        </p:nvSpPr>
        <p:spPr>
          <a:xfrm>
            <a:off x="1069743" y="1824779"/>
            <a:ext cx="2021839" cy="19278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690"/>
              </a:lnSpc>
              <a:tabLst/>
            </a:pPr>
            <a:endParaRPr lang="Arial" altLang="Arial" sz="100" dirty="0"/>
          </a:p>
          <a:p>
            <a:pPr marL="19898" algn="l" rtl="0" eaLnBrk="0">
              <a:lnSpc>
                <a:spcPct val="96000"/>
              </a:lnSpc>
              <a:tabLst/>
            </a:pPr>
            <a:r>
              <a:rPr sz="2300" spc="40" dirty="0">
                <a:solidFill>
                  <a:srgbClr val="D800B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一、营销</a:t>
            </a:r>
            <a:r>
              <a:rPr sz="2300" spc="20" dirty="0">
                <a:solidFill>
                  <a:srgbClr val="D800B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族</a:t>
            </a:r>
            <a:endParaRPr lang="SimHei" altLang="SimHei" sz="2300" dirty="0"/>
          </a:p>
          <a:p>
            <a:pPr algn="l" rtl="0" eaLnBrk="0">
              <a:lnSpc>
                <a:spcPct val="117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8000"/>
              </a:lnSpc>
              <a:tabLst/>
            </a:pPr>
            <a:endParaRPr lang="Arial" altLang="Arial" sz="1000" dirty="0"/>
          </a:p>
          <a:p>
            <a:pPr marL="13899" algn="l" rtl="0" eaLnBrk="0">
              <a:lnSpc>
                <a:spcPct val="85000"/>
              </a:lnSpc>
              <a:spcBef>
                <a:spcPts val="691"/>
              </a:spcBef>
              <a:tabLst/>
            </a:pPr>
            <a:r>
              <a:rPr sz="2300" spc="40" dirty="0">
                <a:solidFill>
                  <a:srgbClr val="D800B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客户</a:t>
            </a:r>
            <a:r>
              <a:rPr sz="2300" spc="20" dirty="0">
                <a:solidFill>
                  <a:srgbClr val="D800B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类</a:t>
            </a:r>
            <a:endParaRPr lang="SimHei" altLang="SimHei" sz="2300" dirty="0"/>
          </a:p>
          <a:p>
            <a:pPr marL="12700" algn="l" rtl="0" eaLnBrk="0">
              <a:lnSpc>
                <a:spcPts val="3078"/>
              </a:lnSpc>
              <a:tabLst/>
            </a:pPr>
            <a:r>
              <a:rPr sz="2300" spc="40" dirty="0">
                <a:solidFill>
                  <a:srgbClr val="D800B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产品</a:t>
            </a:r>
            <a:r>
              <a:rPr sz="2300" spc="30" dirty="0">
                <a:solidFill>
                  <a:srgbClr val="D800B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类</a:t>
            </a:r>
            <a:endParaRPr lang="SimHei" altLang="SimHei" sz="2300" dirty="0"/>
          </a:p>
          <a:p>
            <a:pPr algn="l" rtl="0" eaLnBrk="0">
              <a:lnSpc>
                <a:spcPct val="102000"/>
              </a:lnSpc>
              <a:tabLst/>
            </a:pPr>
            <a:endParaRPr lang="Arial" altLang="Arial" sz="600" dirty="0"/>
          </a:p>
          <a:p>
            <a:pPr marL="25596" algn="l" rtl="0" eaLnBrk="0">
              <a:lnSpc>
                <a:spcPct val="96000"/>
              </a:lnSpc>
              <a:spcBef>
                <a:spcPts val="2"/>
              </a:spcBef>
              <a:tabLst/>
            </a:pPr>
            <a:r>
              <a:rPr sz="2300" spc="10" dirty="0">
                <a:solidFill>
                  <a:srgbClr val="D800B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商务</a:t>
            </a:r>
            <a:r>
              <a:rPr sz="2300" spc="0" dirty="0">
                <a:solidFill>
                  <a:srgbClr val="D800B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类 </a:t>
            </a:r>
            <a:r>
              <a:rPr sz="1700" spc="0" dirty="0">
                <a:solidFill>
                  <a:srgbClr val="D800B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(开发中)</a:t>
            </a:r>
            <a:endParaRPr lang="SimHei" altLang="SimHei" sz="1700" dirty="0"/>
          </a:p>
        </p:txBody>
      </p:sp>
      <p:sp>
        <p:nvSpPr>
          <p:cNvPr id="751" name="textbox 751"/>
          <p:cNvSpPr/>
          <p:nvPr/>
        </p:nvSpPr>
        <p:spPr>
          <a:xfrm>
            <a:off x="1748763" y="584702"/>
            <a:ext cx="4802504" cy="4787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332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6000"/>
              </a:lnSpc>
              <a:tabLst/>
            </a:pPr>
            <a:r>
              <a:rPr sz="3100" spc="40" dirty="0">
                <a:solidFill>
                  <a:srgbClr val="0000FF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公司现有专业任职资格</a:t>
            </a:r>
            <a:r>
              <a:rPr sz="3100" spc="10" dirty="0">
                <a:solidFill>
                  <a:srgbClr val="0000FF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分</a:t>
            </a:r>
            <a:r>
              <a:rPr sz="3100" spc="0" dirty="0">
                <a:solidFill>
                  <a:srgbClr val="0000FF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类</a:t>
            </a:r>
            <a:endParaRPr lang="SimSun" altLang="SimSun" sz="3100" dirty="0"/>
          </a:p>
        </p:txBody>
      </p:sp>
      <p:sp>
        <p:nvSpPr>
          <p:cNvPr id="753" name="rect"/>
          <p:cNvSpPr/>
          <p:nvPr/>
        </p:nvSpPr>
        <p:spPr>
          <a:xfrm>
            <a:off x="3131328" y="2314197"/>
            <a:ext cx="9171" cy="2523544"/>
          </a:xfrm>
          <a:prstGeom prst="rect">
            <a:avLst/>
          </a:prstGeom>
          <a:solidFill>
            <a:srgbClr val="FF48C8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54" name="rect"/>
          <p:cNvSpPr/>
          <p:nvPr/>
        </p:nvSpPr>
        <p:spPr>
          <a:xfrm>
            <a:off x="5014230" y="2314197"/>
            <a:ext cx="9171" cy="2504273"/>
          </a:xfrm>
          <a:prstGeom prst="rect">
            <a:avLst/>
          </a:prstGeom>
          <a:solidFill>
            <a:srgbClr val="FF48C8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rect"/>
          <p:cNvSpPr/>
          <p:nvPr/>
        </p:nvSpPr>
        <p:spPr>
          <a:xfrm>
            <a:off x="634304" y="1590987"/>
            <a:ext cx="7975906" cy="3997827"/>
          </a:xfrm>
          <a:prstGeom prst="rect">
            <a:avLst/>
          </a:prstGeom>
          <a:solidFill>
            <a:srgbClr val="A9FFFF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56" name="textbox 756"/>
          <p:cNvSpPr/>
          <p:nvPr/>
        </p:nvSpPr>
        <p:spPr>
          <a:xfrm>
            <a:off x="3241130" y="2119133"/>
            <a:ext cx="2329179" cy="32359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405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7000"/>
              </a:lnSpc>
              <a:tabLst/>
            </a:pPr>
            <a:r>
              <a:rPr sz="2400" spc="70" dirty="0">
                <a:solidFill>
                  <a:srgbClr val="D800B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五、人力资</a:t>
            </a:r>
            <a:r>
              <a:rPr sz="2400" spc="10" dirty="0">
                <a:solidFill>
                  <a:srgbClr val="D800B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源</a:t>
            </a:r>
            <a:endParaRPr lang="SimHei" altLang="SimHei" sz="2400" dirty="0"/>
          </a:p>
          <a:p>
            <a:pPr algn="l" rtl="0" eaLnBrk="0">
              <a:lnSpc>
                <a:spcPct val="123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24000"/>
              </a:lnSpc>
              <a:tabLst/>
            </a:pPr>
            <a:endParaRPr lang="Arial" altLang="Arial" sz="1000" dirty="0"/>
          </a:p>
          <a:p>
            <a:pPr marL="160768" algn="l" rtl="0" eaLnBrk="0">
              <a:lnSpc>
                <a:spcPct val="86000"/>
              </a:lnSpc>
              <a:spcBef>
                <a:spcPts val="727"/>
              </a:spcBef>
              <a:tabLst/>
            </a:pPr>
            <a:r>
              <a:rPr sz="2400" spc="50" dirty="0">
                <a:solidFill>
                  <a:srgbClr val="D800B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招</a:t>
            </a:r>
            <a:r>
              <a:rPr sz="2400" spc="30" dirty="0">
                <a:solidFill>
                  <a:srgbClr val="D800B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聘</a:t>
            </a:r>
            <a:endParaRPr lang="SimHei" altLang="SimHei" sz="2400" dirty="0"/>
          </a:p>
          <a:p>
            <a:pPr marL="163610" algn="l" rtl="0" eaLnBrk="0">
              <a:lnSpc>
                <a:spcPts val="3240"/>
              </a:lnSpc>
              <a:tabLst/>
            </a:pPr>
            <a:r>
              <a:rPr sz="2400" spc="40" dirty="0">
                <a:solidFill>
                  <a:srgbClr val="D800B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考</a:t>
            </a:r>
            <a:r>
              <a:rPr sz="2400" spc="30" dirty="0">
                <a:solidFill>
                  <a:srgbClr val="D800B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评</a:t>
            </a:r>
            <a:endParaRPr lang="SimHei" altLang="SimHei" sz="2400" dirty="0"/>
          </a:p>
          <a:p>
            <a:pPr marL="196303" algn="l" rtl="0" eaLnBrk="0">
              <a:lnSpc>
                <a:spcPts val="3252"/>
              </a:lnSpc>
              <a:tabLst/>
            </a:pPr>
            <a:r>
              <a:rPr sz="2400" spc="30" dirty="0">
                <a:solidFill>
                  <a:srgbClr val="D800B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培</a:t>
            </a:r>
            <a:r>
              <a:rPr sz="2400" spc="10" dirty="0">
                <a:solidFill>
                  <a:srgbClr val="D800B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训</a:t>
            </a:r>
            <a:endParaRPr lang="SimHei" altLang="SimHei" sz="2400" dirty="0"/>
          </a:p>
          <a:p>
            <a:pPr marL="108039" indent="48856" algn="l" rtl="0" eaLnBrk="0">
              <a:lnSpc>
                <a:spcPct val="114000"/>
              </a:lnSpc>
              <a:spcBef>
                <a:spcPts val="167"/>
              </a:spcBef>
              <a:tabLst/>
            </a:pPr>
            <a:r>
              <a:rPr sz="1600" spc="80" dirty="0">
                <a:solidFill>
                  <a:srgbClr val="D800B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员工关系(开发</a:t>
            </a:r>
            <a:r>
              <a:rPr sz="1600" spc="70" dirty="0">
                <a:solidFill>
                  <a:srgbClr val="D800B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中</a:t>
            </a:r>
            <a:r>
              <a:rPr sz="1600" spc="0" dirty="0">
                <a:solidFill>
                  <a:srgbClr val="D800B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)    </a:t>
            </a:r>
            <a:r>
              <a:rPr sz="1600" spc="-10" dirty="0">
                <a:solidFill>
                  <a:srgbClr val="D800B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人</a:t>
            </a:r>
            <a:r>
              <a:rPr sz="1600" spc="0" dirty="0">
                <a:solidFill>
                  <a:srgbClr val="D800B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事管理</a:t>
            </a:r>
            <a:endParaRPr lang="SimHei" altLang="SimHei" sz="1600" dirty="0"/>
          </a:p>
          <a:p>
            <a:pPr algn="l" rtl="0" eaLnBrk="0">
              <a:lnSpc>
                <a:spcPct val="149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0000"/>
              </a:lnSpc>
              <a:tabLst/>
            </a:pPr>
            <a:endParaRPr lang="Arial" altLang="Arial" sz="600" dirty="0"/>
          </a:p>
          <a:p>
            <a:pPr marL="140658" algn="l" rtl="0" eaLnBrk="0">
              <a:lnSpc>
                <a:spcPct val="96000"/>
              </a:lnSpc>
              <a:spcBef>
                <a:spcPts val="5"/>
              </a:spcBef>
              <a:tabLst/>
            </a:pPr>
            <a:r>
              <a:rPr sz="2400" spc="50" dirty="0">
                <a:solidFill>
                  <a:srgbClr val="D800B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八、流程管理</a:t>
            </a:r>
            <a:r>
              <a:rPr sz="2400" spc="20" dirty="0">
                <a:solidFill>
                  <a:srgbClr val="D800B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类</a:t>
            </a:r>
            <a:endParaRPr lang="SimHei" altLang="SimHei" sz="2400" dirty="0"/>
          </a:p>
        </p:txBody>
      </p:sp>
      <p:sp>
        <p:nvSpPr>
          <p:cNvPr id="757" name="textbox 757"/>
          <p:cNvSpPr/>
          <p:nvPr/>
        </p:nvSpPr>
        <p:spPr>
          <a:xfrm>
            <a:off x="5767451" y="2119133"/>
            <a:ext cx="2534920" cy="20332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32"/>
              </a:lnSpc>
              <a:tabLst/>
            </a:pPr>
            <a:endParaRPr lang="Arial" altLang="Arial" sz="100" dirty="0"/>
          </a:p>
          <a:p>
            <a:pPr marL="16488" algn="l" rtl="0" eaLnBrk="0">
              <a:lnSpc>
                <a:spcPct val="98000"/>
              </a:lnSpc>
              <a:tabLst/>
            </a:pPr>
            <a:r>
              <a:rPr sz="2400" spc="70" dirty="0">
                <a:solidFill>
                  <a:srgbClr val="D800B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六、产品数据管</a:t>
            </a:r>
            <a:r>
              <a:rPr sz="2400" spc="30" dirty="0">
                <a:solidFill>
                  <a:srgbClr val="D800B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理</a:t>
            </a:r>
            <a:endParaRPr lang="SimHei" altLang="SimHei" sz="2400" dirty="0"/>
          </a:p>
          <a:p>
            <a:pPr algn="l" rtl="0" eaLnBrk="0">
              <a:lnSpc>
                <a:spcPct val="160000"/>
              </a:lnSpc>
              <a:tabLst/>
            </a:pPr>
            <a:endParaRPr lang="Arial" altLang="Arial" sz="1000" dirty="0"/>
          </a:p>
          <a:p>
            <a:pPr marL="12700" indent="947" algn="l" rtl="0" eaLnBrk="0">
              <a:lnSpc>
                <a:spcPct val="124000"/>
              </a:lnSpc>
              <a:spcBef>
                <a:spcPts val="728"/>
              </a:spcBef>
              <a:tabLst/>
            </a:pPr>
            <a:r>
              <a:rPr sz="2400" spc="-40" dirty="0">
                <a:solidFill>
                  <a:srgbClr val="D800B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文档管理 </a:t>
            </a:r>
            <a:r>
              <a:rPr sz="1600" spc="-40" dirty="0">
                <a:solidFill>
                  <a:srgbClr val="D800B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(开</a:t>
            </a:r>
            <a:r>
              <a:rPr sz="1600" spc="-30" dirty="0">
                <a:solidFill>
                  <a:srgbClr val="D800B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发</a:t>
            </a:r>
            <a:r>
              <a:rPr sz="1600" spc="0" dirty="0">
                <a:solidFill>
                  <a:srgbClr val="D800B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中)   </a:t>
            </a:r>
            <a:r>
              <a:rPr sz="2400" spc="-60" dirty="0">
                <a:solidFill>
                  <a:srgbClr val="D800B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BO</a:t>
            </a:r>
            <a:r>
              <a:rPr sz="2400" spc="-50" dirty="0">
                <a:solidFill>
                  <a:srgbClr val="D800B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M</a:t>
            </a:r>
            <a:r>
              <a:rPr sz="2400" spc="-60" dirty="0">
                <a:solidFill>
                  <a:srgbClr val="D800B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600" spc="-60" dirty="0">
                <a:solidFill>
                  <a:srgbClr val="D800B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(开发中)</a:t>
            </a:r>
            <a:endParaRPr lang="SimHei" altLang="SimHei" sz="1600" dirty="0"/>
          </a:p>
          <a:p>
            <a:pPr marL="17021" algn="l" rtl="0" eaLnBrk="0">
              <a:lnSpc>
                <a:spcPct val="98000"/>
              </a:lnSpc>
              <a:spcBef>
                <a:spcPts val="381"/>
              </a:spcBef>
              <a:tabLst/>
            </a:pPr>
            <a:r>
              <a:rPr sz="2400" spc="-50" dirty="0">
                <a:solidFill>
                  <a:srgbClr val="D800B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标准化 </a:t>
            </a:r>
            <a:r>
              <a:rPr sz="1600" spc="-50" dirty="0">
                <a:solidFill>
                  <a:srgbClr val="D800B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(开发</a:t>
            </a:r>
            <a:r>
              <a:rPr sz="1600" spc="-20" dirty="0">
                <a:solidFill>
                  <a:srgbClr val="D800B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中</a:t>
            </a:r>
            <a:r>
              <a:rPr sz="1600" spc="0" dirty="0">
                <a:solidFill>
                  <a:srgbClr val="D800B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)</a:t>
            </a:r>
            <a:endParaRPr lang="SimHei" altLang="SimHei" sz="1600" dirty="0"/>
          </a:p>
        </p:txBody>
      </p:sp>
      <p:sp>
        <p:nvSpPr>
          <p:cNvPr id="758" name="textbox 758"/>
          <p:cNvSpPr/>
          <p:nvPr/>
        </p:nvSpPr>
        <p:spPr>
          <a:xfrm>
            <a:off x="1016628" y="2119133"/>
            <a:ext cx="1655445" cy="20351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405"/>
              </a:lnSpc>
              <a:tabLst/>
            </a:pPr>
            <a:endParaRPr lang="Arial" altLang="Arial" sz="100" dirty="0"/>
          </a:p>
          <a:p>
            <a:pPr marL="33852" algn="l" rtl="0" eaLnBrk="0">
              <a:lnSpc>
                <a:spcPct val="97000"/>
              </a:lnSpc>
              <a:tabLst/>
            </a:pPr>
            <a:r>
              <a:rPr sz="2400" spc="40" dirty="0">
                <a:solidFill>
                  <a:srgbClr val="D800B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四、采购</a:t>
            </a:r>
            <a:r>
              <a:rPr sz="2400" spc="30" dirty="0">
                <a:solidFill>
                  <a:srgbClr val="D800B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类</a:t>
            </a:r>
            <a:endParaRPr lang="SimHei" altLang="SimHei" sz="2400" dirty="0"/>
          </a:p>
          <a:p>
            <a:pPr algn="l" rtl="0" eaLnBrk="0">
              <a:lnSpc>
                <a:spcPct val="188000"/>
              </a:lnSpc>
              <a:tabLst/>
            </a:pPr>
            <a:endParaRPr lang="Arial" altLang="Arial" sz="1000" dirty="0"/>
          </a:p>
          <a:p>
            <a:pPr marL="12700" algn="l" rtl="0" eaLnBrk="0">
              <a:lnSpc>
                <a:spcPct val="117000"/>
              </a:lnSpc>
              <a:spcBef>
                <a:spcPts val="726"/>
              </a:spcBef>
              <a:tabLst/>
            </a:pPr>
            <a:r>
              <a:rPr sz="2400" spc="80" dirty="0">
                <a:solidFill>
                  <a:srgbClr val="D800B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采购工程</a:t>
            </a:r>
            <a:r>
              <a:rPr sz="2400" spc="30" dirty="0">
                <a:solidFill>
                  <a:srgbClr val="D800B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师</a:t>
            </a:r>
            <a:r>
              <a:rPr sz="2400" spc="0" dirty="0">
                <a:solidFill>
                  <a:srgbClr val="D800B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400" spc="70" dirty="0">
                <a:solidFill>
                  <a:srgbClr val="D800B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采购</a:t>
            </a:r>
            <a:r>
              <a:rPr sz="2400" spc="40" dirty="0">
                <a:solidFill>
                  <a:srgbClr val="D800B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员</a:t>
            </a:r>
            <a:endParaRPr lang="SimHei" altLang="SimHei" sz="2400" dirty="0"/>
          </a:p>
          <a:p>
            <a:pPr marL="16488" algn="l" rtl="0" eaLnBrk="0">
              <a:lnSpc>
                <a:spcPct val="99000"/>
              </a:lnSpc>
              <a:spcBef>
                <a:spcPts val="453"/>
              </a:spcBef>
              <a:tabLst/>
            </a:pPr>
            <a:r>
              <a:rPr sz="2400" spc="-50" dirty="0">
                <a:solidFill>
                  <a:srgbClr val="D800B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基建 </a:t>
            </a:r>
            <a:r>
              <a:rPr sz="1600" spc="-50" dirty="0">
                <a:solidFill>
                  <a:srgbClr val="D800B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(开发中)</a:t>
            </a:r>
            <a:endParaRPr lang="SimHei" altLang="SimHei" sz="1600" dirty="0"/>
          </a:p>
        </p:txBody>
      </p:sp>
      <p:sp>
        <p:nvSpPr>
          <p:cNvPr id="759" name="textbox 759"/>
          <p:cNvSpPr/>
          <p:nvPr/>
        </p:nvSpPr>
        <p:spPr>
          <a:xfrm>
            <a:off x="2275913" y="635600"/>
            <a:ext cx="5053329" cy="50355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534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5000"/>
              </a:lnSpc>
              <a:tabLst/>
            </a:pPr>
            <a:r>
              <a:rPr sz="3300" spc="-10" dirty="0">
                <a:solidFill>
                  <a:srgbClr val="0000FF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公司</a:t>
            </a:r>
            <a:r>
              <a:rPr sz="3300" spc="0" dirty="0">
                <a:solidFill>
                  <a:srgbClr val="0000FF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现有专业任职资格分类</a:t>
            </a:r>
            <a:endParaRPr lang="SimSun" altLang="SimSun" sz="3300" dirty="0"/>
          </a:p>
        </p:txBody>
      </p:sp>
      <p:sp>
        <p:nvSpPr>
          <p:cNvPr id="761" name="textbox 761"/>
          <p:cNvSpPr/>
          <p:nvPr/>
        </p:nvSpPr>
        <p:spPr>
          <a:xfrm>
            <a:off x="5877902" y="4978074"/>
            <a:ext cx="1882139" cy="3784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2889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6000"/>
              </a:lnSpc>
              <a:tabLst/>
            </a:pPr>
            <a:r>
              <a:rPr sz="2400" spc="40" dirty="0">
                <a:solidFill>
                  <a:srgbClr val="D800B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九、项目管</a:t>
            </a:r>
            <a:r>
              <a:rPr sz="2400" spc="10" dirty="0">
                <a:solidFill>
                  <a:srgbClr val="D800B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理</a:t>
            </a:r>
            <a:endParaRPr lang="SimHei" altLang="SimHei" sz="2400" dirty="0"/>
          </a:p>
        </p:txBody>
      </p:sp>
      <p:sp>
        <p:nvSpPr>
          <p:cNvPr id="762" name="textbox 762"/>
          <p:cNvSpPr/>
          <p:nvPr/>
        </p:nvSpPr>
        <p:spPr>
          <a:xfrm>
            <a:off x="1017756" y="4978074"/>
            <a:ext cx="1266189" cy="3771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75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6000"/>
              </a:lnSpc>
              <a:tabLst/>
            </a:pPr>
            <a:r>
              <a:rPr sz="2400" spc="60" dirty="0">
                <a:solidFill>
                  <a:srgbClr val="D800B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七、</a:t>
            </a:r>
            <a:r>
              <a:rPr sz="2400" spc="0" dirty="0">
                <a:solidFill>
                  <a:srgbClr val="D800B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IT</a:t>
            </a:r>
            <a:r>
              <a:rPr sz="2400" spc="40" dirty="0">
                <a:solidFill>
                  <a:srgbClr val="D800B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类</a:t>
            </a:r>
            <a:endParaRPr lang="SimHei" altLang="SimHei" sz="2400" dirty="0"/>
          </a:p>
        </p:txBody>
      </p:sp>
      <p:sp>
        <p:nvSpPr>
          <p:cNvPr id="763" name="rect"/>
          <p:cNvSpPr/>
          <p:nvPr/>
        </p:nvSpPr>
        <p:spPr>
          <a:xfrm>
            <a:off x="2992995" y="2656745"/>
            <a:ext cx="9654" cy="2636454"/>
          </a:xfrm>
          <a:prstGeom prst="rect">
            <a:avLst/>
          </a:prstGeom>
          <a:solidFill>
            <a:srgbClr val="FF48C8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64" name="rect"/>
          <p:cNvSpPr/>
          <p:nvPr/>
        </p:nvSpPr>
        <p:spPr>
          <a:xfrm>
            <a:off x="5768591" y="2657733"/>
            <a:ext cx="9654" cy="2636415"/>
          </a:xfrm>
          <a:prstGeom prst="rect">
            <a:avLst/>
          </a:prstGeom>
          <a:solidFill>
            <a:srgbClr val="FF48C8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roup 108"/>
          <p:cNvGrpSpPr/>
          <p:nvPr/>
        </p:nvGrpSpPr>
        <p:grpSpPr>
          <a:xfrm rot="21600000">
            <a:off x="2637385" y="3200339"/>
            <a:ext cx="2983738" cy="2645552"/>
            <a:chOff x="0" y="0"/>
            <a:chExt cx="2983738" cy="2645552"/>
          </a:xfrm>
        </p:grpSpPr>
        <p:pic>
          <p:nvPicPr>
            <p:cNvPr id="765" name="picture 76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2983738" cy="2645552"/>
            </a:xfrm>
            <a:prstGeom prst="rect">
              <a:avLst/>
            </a:prstGeom>
          </p:spPr>
        </p:pic>
        <p:sp>
          <p:nvSpPr>
            <p:cNvPr id="766" name="textbox 766"/>
            <p:cNvSpPr/>
            <p:nvPr/>
          </p:nvSpPr>
          <p:spPr>
            <a:xfrm>
              <a:off x="-12700" y="-12700"/>
              <a:ext cx="3009264" cy="270002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5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5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5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5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5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6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6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6925"/>
                </a:lnSpc>
                <a:tabLst/>
              </a:pPr>
              <a:endParaRPr lang="Arial" altLang="Arial" sz="100" dirty="0"/>
            </a:p>
            <a:p>
              <a:pPr marL="1280867" algn="l" rtl="0" eaLnBrk="0">
                <a:lnSpc>
                  <a:spcPct val="99000"/>
                </a:lnSpc>
                <a:tabLst/>
              </a:pPr>
              <a:r>
                <a:rPr sz="1600" spc="5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专</a:t>
              </a:r>
              <a:r>
                <a:rPr sz="1600" spc="4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家</a:t>
              </a:r>
              <a:endParaRPr lang="SimSun" altLang="SimSun" sz="1600" dirty="0"/>
            </a:p>
          </p:txBody>
        </p:sp>
      </p:grpSp>
      <p:grpSp>
        <p:nvGrpSpPr>
          <p:cNvPr id="110" name="group 110"/>
          <p:cNvGrpSpPr/>
          <p:nvPr/>
        </p:nvGrpSpPr>
        <p:grpSpPr>
          <a:xfrm rot="21600000">
            <a:off x="1078488" y="293630"/>
            <a:ext cx="7499360" cy="616611"/>
            <a:chOff x="0" y="0"/>
            <a:chExt cx="7499360" cy="616611"/>
          </a:xfrm>
        </p:grpSpPr>
        <p:pic>
          <p:nvPicPr>
            <p:cNvPr id="767" name="picture 76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7499360" cy="616611"/>
            </a:xfrm>
            <a:prstGeom prst="rect">
              <a:avLst/>
            </a:prstGeom>
          </p:spPr>
        </p:pic>
        <p:sp>
          <p:nvSpPr>
            <p:cNvPr id="768" name="textbox 768"/>
            <p:cNvSpPr/>
            <p:nvPr/>
          </p:nvSpPr>
          <p:spPr>
            <a:xfrm>
              <a:off x="-12700" y="-12700"/>
              <a:ext cx="7525384" cy="68453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7000"/>
                </a:lnSpc>
                <a:tabLst/>
              </a:pPr>
              <a:endParaRPr lang="Arial" altLang="Arial" sz="900" dirty="0"/>
            </a:p>
            <a:p>
              <a:pPr marL="1681521" algn="l" rtl="0" eaLnBrk="0">
                <a:lnSpc>
                  <a:spcPct val="97000"/>
                </a:lnSpc>
                <a:spcBef>
                  <a:spcPts val="6"/>
                </a:spcBef>
                <a:tabLst/>
              </a:pPr>
              <a:r>
                <a:rPr sz="2400" spc="70" dirty="0">
                  <a:solidFill>
                    <a:srgbClr val="000000">
                      <a:alpha val="100000"/>
                    </a:srgbClr>
                  </a:solidFill>
                  <a:latin typeface="NSimSun"/>
                  <a:ea typeface="NSimSun"/>
                  <a:cs typeface="NSimSun"/>
                </a:rPr>
                <a:t>三、专业任职资格的分</a:t>
              </a:r>
              <a:r>
                <a:rPr sz="2400" spc="10" dirty="0">
                  <a:solidFill>
                    <a:srgbClr val="000000">
                      <a:alpha val="100000"/>
                    </a:srgbClr>
                  </a:solidFill>
                  <a:latin typeface="NSimSun"/>
                  <a:ea typeface="NSimSun"/>
                  <a:cs typeface="NSimSun"/>
                </a:rPr>
                <a:t>级</a:t>
              </a:r>
              <a:endParaRPr lang="NSimSun" altLang="NSimSun" sz="2400" dirty="0"/>
            </a:p>
          </p:txBody>
        </p:sp>
      </p:grpSp>
      <p:sp>
        <p:nvSpPr>
          <p:cNvPr id="770" name="textbox 770"/>
          <p:cNvSpPr/>
          <p:nvPr/>
        </p:nvSpPr>
        <p:spPr>
          <a:xfrm>
            <a:off x="999927" y="1978316"/>
            <a:ext cx="3495040" cy="3035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331"/>
              </a:lnSpc>
              <a:tabLst/>
            </a:pPr>
            <a:endParaRPr lang="Arial" altLang="Arial" sz="100" dirty="0"/>
          </a:p>
          <a:p>
            <a:pPr marL="264752" algn="l" rtl="0" eaLnBrk="0">
              <a:lnSpc>
                <a:spcPct val="96000"/>
              </a:lnSpc>
              <a:tabLst/>
            </a:pPr>
            <a:r>
              <a:rPr sz="190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每级别有相应的级别角色定</a:t>
            </a:r>
            <a:r>
              <a:rPr sz="190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义</a:t>
            </a:r>
            <a:endParaRPr lang="SimSun" altLang="SimSun" sz="1900" dirty="0"/>
          </a:p>
        </p:txBody>
      </p:sp>
      <p:sp>
        <p:nvSpPr>
          <p:cNvPr id="771" name="path"/>
          <p:cNvSpPr/>
          <p:nvPr/>
        </p:nvSpPr>
        <p:spPr>
          <a:xfrm>
            <a:off x="1012627" y="2076425"/>
            <a:ext cx="208636" cy="152431"/>
          </a:xfrm>
          <a:custGeom>
            <a:avLst/>
            <a:gdLst/>
            <a:ahLst/>
            <a:cxnLst/>
            <a:rect l="0" t="0" r="0" b="0"/>
            <a:pathLst>
              <a:path w="328" h="240">
                <a:moveTo>
                  <a:pt x="4" y="9"/>
                </a:moveTo>
                <a:lnTo>
                  <a:pt x="10" y="25"/>
                </a:lnTo>
                <a:lnTo>
                  <a:pt x="20" y="52"/>
                </a:lnTo>
                <a:lnTo>
                  <a:pt x="25" y="82"/>
                </a:lnTo>
                <a:lnTo>
                  <a:pt x="31" y="113"/>
                </a:lnTo>
                <a:lnTo>
                  <a:pt x="31" y="141"/>
                </a:lnTo>
                <a:lnTo>
                  <a:pt x="25" y="173"/>
                </a:lnTo>
                <a:lnTo>
                  <a:pt x="14" y="198"/>
                </a:lnTo>
                <a:lnTo>
                  <a:pt x="4" y="229"/>
                </a:lnTo>
                <a:lnTo>
                  <a:pt x="4" y="235"/>
                </a:lnTo>
                <a:lnTo>
                  <a:pt x="10" y="235"/>
                </a:lnTo>
                <a:lnTo>
                  <a:pt x="14" y="235"/>
                </a:lnTo>
                <a:lnTo>
                  <a:pt x="20" y="229"/>
                </a:lnTo>
                <a:lnTo>
                  <a:pt x="77" y="198"/>
                </a:lnTo>
                <a:lnTo>
                  <a:pt x="140" y="178"/>
                </a:lnTo>
                <a:lnTo>
                  <a:pt x="200" y="157"/>
                </a:lnTo>
                <a:lnTo>
                  <a:pt x="261" y="138"/>
                </a:lnTo>
                <a:lnTo>
                  <a:pt x="319" y="129"/>
                </a:lnTo>
                <a:lnTo>
                  <a:pt x="324" y="123"/>
                </a:lnTo>
                <a:lnTo>
                  <a:pt x="324" y="119"/>
                </a:lnTo>
                <a:lnTo>
                  <a:pt x="288" y="113"/>
                </a:lnTo>
                <a:lnTo>
                  <a:pt x="261" y="109"/>
                </a:lnTo>
                <a:lnTo>
                  <a:pt x="200" y="87"/>
                </a:lnTo>
                <a:lnTo>
                  <a:pt x="140" y="66"/>
                </a:lnTo>
                <a:lnTo>
                  <a:pt x="77" y="45"/>
                </a:lnTo>
                <a:lnTo>
                  <a:pt x="25" y="14"/>
                </a:lnTo>
                <a:lnTo>
                  <a:pt x="20" y="14"/>
                </a:lnTo>
                <a:lnTo>
                  <a:pt x="14" y="4"/>
                </a:lnTo>
                <a:lnTo>
                  <a:pt x="10" y="4"/>
                </a:lnTo>
                <a:lnTo>
                  <a:pt x="4" y="4"/>
                </a:lnTo>
                <a:lnTo>
                  <a:pt x="4" y="9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5446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72" name="textbox 772"/>
          <p:cNvSpPr/>
          <p:nvPr/>
        </p:nvSpPr>
        <p:spPr>
          <a:xfrm>
            <a:off x="3172359" y="5125548"/>
            <a:ext cx="3275329" cy="2819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ts val="2016"/>
              </a:lnSpc>
              <a:tabLst/>
            </a:pPr>
            <a:r>
              <a:rPr sz="160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业务实施的基层主体         </a:t>
            </a:r>
            <a:r>
              <a:rPr sz="160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2500" spc="0" baseline="-9296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2级</a:t>
            </a:r>
            <a:endParaRPr lang="SimSun" altLang="SimSun" sz="1625" dirty="0"/>
          </a:p>
        </p:txBody>
      </p:sp>
      <p:sp>
        <p:nvSpPr>
          <p:cNvPr id="773" name="textbox 773"/>
          <p:cNvSpPr/>
          <p:nvPr/>
        </p:nvSpPr>
        <p:spPr>
          <a:xfrm>
            <a:off x="1002807" y="1334368"/>
            <a:ext cx="3181350" cy="3092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516"/>
              </a:lnSpc>
              <a:tabLst/>
            </a:pPr>
            <a:endParaRPr lang="Arial" altLang="Arial" sz="100" dirty="0"/>
          </a:p>
          <a:p>
            <a:pPr marL="264971" algn="l" rtl="0" eaLnBrk="0">
              <a:lnSpc>
                <a:spcPct val="96000"/>
              </a:lnSpc>
              <a:tabLst>
                <a:tab pos="323215" algn="l"/>
              </a:tabLst>
            </a:pPr>
            <a:r>
              <a:rPr sz="19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90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专业任职资格共分5个级</a:t>
            </a:r>
            <a:r>
              <a:rPr sz="19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别</a:t>
            </a:r>
            <a:endParaRPr lang="SimSun" altLang="SimSun" sz="1900" dirty="0"/>
          </a:p>
        </p:txBody>
      </p:sp>
      <p:grpSp>
        <p:nvGrpSpPr>
          <p:cNvPr id="112" name="group 112"/>
          <p:cNvGrpSpPr/>
          <p:nvPr/>
        </p:nvGrpSpPr>
        <p:grpSpPr>
          <a:xfrm rot="21600000">
            <a:off x="1015507" y="1413033"/>
            <a:ext cx="252271" cy="184318"/>
            <a:chOff x="0" y="0"/>
            <a:chExt cx="252271" cy="184318"/>
          </a:xfrm>
        </p:grpSpPr>
        <p:sp>
          <p:nvSpPr>
            <p:cNvPr id="774" name="path"/>
            <p:cNvSpPr/>
            <p:nvPr/>
          </p:nvSpPr>
          <p:spPr>
            <a:xfrm>
              <a:off x="117" y="0"/>
              <a:ext cx="252154" cy="184318"/>
            </a:xfrm>
            <a:custGeom>
              <a:avLst/>
              <a:gdLst/>
              <a:ahLst/>
              <a:cxnLst/>
              <a:rect l="0" t="0" r="0" b="0"/>
              <a:pathLst>
                <a:path w="397" h="290">
                  <a:moveTo>
                    <a:pt x="4" y="10"/>
                  </a:moveTo>
                  <a:lnTo>
                    <a:pt x="10" y="30"/>
                  </a:lnTo>
                  <a:lnTo>
                    <a:pt x="23" y="61"/>
                  </a:lnTo>
                  <a:lnTo>
                    <a:pt x="28" y="98"/>
                  </a:lnTo>
                  <a:lnTo>
                    <a:pt x="35" y="135"/>
                  </a:lnTo>
                  <a:lnTo>
                    <a:pt x="35" y="172"/>
                  </a:lnTo>
                  <a:lnTo>
                    <a:pt x="28" y="211"/>
                  </a:lnTo>
                  <a:lnTo>
                    <a:pt x="16" y="242"/>
                  </a:lnTo>
                  <a:lnTo>
                    <a:pt x="4" y="279"/>
                  </a:lnTo>
                  <a:moveTo>
                    <a:pt x="4" y="285"/>
                  </a:moveTo>
                  <a:lnTo>
                    <a:pt x="10" y="285"/>
                  </a:lnTo>
                  <a:lnTo>
                    <a:pt x="16" y="285"/>
                  </a:lnTo>
                  <a:lnTo>
                    <a:pt x="23" y="279"/>
                  </a:lnTo>
                  <a:moveTo>
                    <a:pt x="385" y="155"/>
                  </a:moveTo>
                  <a:lnTo>
                    <a:pt x="392" y="149"/>
                  </a:lnTo>
                  <a:lnTo>
                    <a:pt x="392" y="142"/>
                  </a:lnTo>
                  <a:moveTo>
                    <a:pt x="28" y="16"/>
                  </a:moveTo>
                  <a:lnTo>
                    <a:pt x="23" y="16"/>
                  </a:lnTo>
                  <a:lnTo>
                    <a:pt x="16" y="4"/>
                  </a:lnTo>
                  <a:lnTo>
                    <a:pt x="10" y="4"/>
                  </a:lnTo>
                  <a:lnTo>
                    <a:pt x="4" y="4"/>
                  </a:lnTo>
                </a:path>
              </a:pathLst>
            </a:custGeom>
            <a:noFill/>
            <a:ln w="5446" cap="flat"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75" name="path"/>
            <p:cNvSpPr/>
            <p:nvPr/>
          </p:nvSpPr>
          <p:spPr>
            <a:xfrm>
              <a:off x="0" y="0"/>
              <a:ext cx="252271" cy="184318"/>
            </a:xfrm>
            <a:custGeom>
              <a:avLst/>
              <a:gdLst/>
              <a:ahLst/>
              <a:cxnLst/>
              <a:rect l="0" t="0" r="0" b="0"/>
              <a:pathLst>
                <a:path w="397" h="290">
                  <a:moveTo>
                    <a:pt x="4" y="10"/>
                  </a:moveTo>
                  <a:moveTo>
                    <a:pt x="4" y="10"/>
                  </a:moveTo>
                  <a:lnTo>
                    <a:pt x="10" y="30"/>
                  </a:lnTo>
                  <a:lnTo>
                    <a:pt x="23" y="61"/>
                  </a:lnTo>
                  <a:lnTo>
                    <a:pt x="28" y="98"/>
                  </a:lnTo>
                  <a:lnTo>
                    <a:pt x="35" y="135"/>
                  </a:lnTo>
                  <a:lnTo>
                    <a:pt x="35" y="172"/>
                  </a:lnTo>
                  <a:lnTo>
                    <a:pt x="28" y="211"/>
                  </a:lnTo>
                  <a:lnTo>
                    <a:pt x="16" y="242"/>
                  </a:lnTo>
                  <a:lnTo>
                    <a:pt x="4" y="279"/>
                  </a:lnTo>
                  <a:lnTo>
                    <a:pt x="4" y="285"/>
                  </a:lnTo>
                  <a:lnTo>
                    <a:pt x="10" y="285"/>
                  </a:lnTo>
                  <a:lnTo>
                    <a:pt x="16" y="285"/>
                  </a:lnTo>
                  <a:lnTo>
                    <a:pt x="23" y="279"/>
                  </a:lnTo>
                  <a:lnTo>
                    <a:pt x="92" y="242"/>
                  </a:lnTo>
                  <a:lnTo>
                    <a:pt x="167" y="216"/>
                  </a:lnTo>
                  <a:lnTo>
                    <a:pt x="242" y="191"/>
                  </a:lnTo>
                  <a:lnTo>
                    <a:pt x="316" y="167"/>
                  </a:lnTo>
                  <a:lnTo>
                    <a:pt x="385" y="155"/>
                  </a:lnTo>
                  <a:lnTo>
                    <a:pt x="392" y="149"/>
                  </a:lnTo>
                  <a:lnTo>
                    <a:pt x="392" y="142"/>
                  </a:lnTo>
                  <a:lnTo>
                    <a:pt x="348" y="135"/>
                  </a:lnTo>
                  <a:lnTo>
                    <a:pt x="316" y="130"/>
                  </a:lnTo>
                  <a:lnTo>
                    <a:pt x="242" y="104"/>
                  </a:lnTo>
                  <a:lnTo>
                    <a:pt x="167" y="80"/>
                  </a:lnTo>
                  <a:lnTo>
                    <a:pt x="92" y="53"/>
                  </a:lnTo>
                  <a:lnTo>
                    <a:pt x="28" y="16"/>
                  </a:lnTo>
                  <a:lnTo>
                    <a:pt x="23" y="16"/>
                  </a:lnTo>
                  <a:lnTo>
                    <a:pt x="16" y="4"/>
                  </a:lnTo>
                  <a:lnTo>
                    <a:pt x="10" y="4"/>
                  </a:lnTo>
                  <a:lnTo>
                    <a:pt x="4" y="4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114" name="group 114"/>
          <p:cNvGrpSpPr/>
          <p:nvPr/>
        </p:nvGrpSpPr>
        <p:grpSpPr>
          <a:xfrm rot="21600000">
            <a:off x="177535" y="218581"/>
            <a:ext cx="838322" cy="747796"/>
            <a:chOff x="0" y="0"/>
            <a:chExt cx="838322" cy="747796"/>
          </a:xfrm>
        </p:grpSpPr>
        <p:pic>
          <p:nvPicPr>
            <p:cNvPr id="776" name="picture 77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838322" cy="728602"/>
            </a:xfrm>
            <a:prstGeom prst="rect">
              <a:avLst/>
            </a:prstGeom>
          </p:spPr>
        </p:pic>
        <p:sp>
          <p:nvSpPr>
            <p:cNvPr id="777" name="textbox 777"/>
            <p:cNvSpPr/>
            <p:nvPr/>
          </p:nvSpPr>
          <p:spPr>
            <a:xfrm>
              <a:off x="-12700" y="-12700"/>
              <a:ext cx="864235" cy="78930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4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4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5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5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7737"/>
                </a:lnSpc>
                <a:tabLst/>
              </a:pPr>
              <a:endParaRPr lang="Arial" altLang="Arial" sz="100" dirty="0"/>
            </a:p>
            <a:p>
              <a:pPr marL="249607" algn="l" rtl="0" eaLnBrk="0">
                <a:lnSpc>
                  <a:spcPts val="1087"/>
                </a:lnSpc>
                <a:tabLst/>
              </a:pPr>
              <a:r>
                <a:rPr sz="900" spc="6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华为技</a:t>
              </a:r>
              <a:r>
                <a:rPr sz="900" spc="4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术</a:t>
              </a:r>
              <a:endParaRPr lang="SimSun" altLang="SimSun" sz="900" dirty="0"/>
            </a:p>
          </p:txBody>
        </p:sp>
      </p:grpSp>
      <p:sp>
        <p:nvSpPr>
          <p:cNvPr id="778" name="textbox 778"/>
          <p:cNvSpPr/>
          <p:nvPr/>
        </p:nvSpPr>
        <p:spPr>
          <a:xfrm>
            <a:off x="3388542" y="4698077"/>
            <a:ext cx="1512569" cy="2667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80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9000"/>
              </a:lnSpc>
              <a:tabLst/>
            </a:pPr>
            <a:r>
              <a:rPr sz="1600" spc="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经济丰富的骨</a:t>
            </a:r>
            <a:r>
              <a:rPr sz="160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干</a:t>
            </a:r>
            <a:endParaRPr lang="SimSun" altLang="SimSun" sz="1600" dirty="0"/>
          </a:p>
        </p:txBody>
      </p:sp>
      <p:sp>
        <p:nvSpPr>
          <p:cNvPr id="779" name="textbox 779"/>
          <p:cNvSpPr/>
          <p:nvPr/>
        </p:nvSpPr>
        <p:spPr>
          <a:xfrm>
            <a:off x="3814071" y="3611337"/>
            <a:ext cx="659130" cy="5492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4707"/>
              </a:lnSpc>
              <a:tabLst/>
            </a:pPr>
            <a:endParaRPr lang="Arial" altLang="Arial" sz="100" dirty="0"/>
          </a:p>
          <a:p>
            <a:pPr marL="12700" indent="222959" algn="l" rtl="0" eaLnBrk="0">
              <a:lnSpc>
                <a:spcPct val="107000"/>
              </a:lnSpc>
              <a:tabLst/>
            </a:pPr>
            <a:r>
              <a:rPr sz="1600" spc="-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资</a:t>
            </a:r>
            <a:r>
              <a:rPr sz="16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600" spc="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深专</a:t>
            </a:r>
            <a:r>
              <a:rPr sz="160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家</a:t>
            </a:r>
            <a:endParaRPr lang="SimSun" altLang="SimSun" sz="1600" dirty="0"/>
          </a:p>
        </p:txBody>
      </p:sp>
      <p:sp>
        <p:nvSpPr>
          <p:cNvPr id="780" name="textbox 780"/>
          <p:cNvSpPr/>
          <p:nvPr/>
        </p:nvSpPr>
        <p:spPr>
          <a:xfrm>
            <a:off x="3813217" y="5572967"/>
            <a:ext cx="659765" cy="2673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288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9000"/>
              </a:lnSpc>
              <a:tabLst/>
            </a:pPr>
            <a:r>
              <a:rPr sz="1600" spc="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初做</a:t>
            </a:r>
            <a:r>
              <a:rPr sz="160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者</a:t>
            </a:r>
            <a:endParaRPr lang="SimSun" altLang="SimSun" sz="1600" dirty="0"/>
          </a:p>
        </p:txBody>
      </p:sp>
      <p:sp>
        <p:nvSpPr>
          <p:cNvPr id="781" name="textbox 781"/>
          <p:cNvSpPr/>
          <p:nvPr/>
        </p:nvSpPr>
        <p:spPr>
          <a:xfrm>
            <a:off x="6108687" y="4336129"/>
            <a:ext cx="339090" cy="2698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915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100000"/>
              </a:lnSpc>
              <a:tabLst/>
            </a:pPr>
            <a:r>
              <a:rPr sz="160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4</a:t>
            </a:r>
            <a:r>
              <a:rPr sz="160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级</a:t>
            </a:r>
            <a:endParaRPr lang="SimSun" altLang="SimSun" sz="1600" dirty="0"/>
          </a:p>
        </p:txBody>
      </p:sp>
      <p:sp>
        <p:nvSpPr>
          <p:cNvPr id="782" name="textbox 782"/>
          <p:cNvSpPr/>
          <p:nvPr/>
        </p:nvSpPr>
        <p:spPr>
          <a:xfrm>
            <a:off x="6113814" y="3871638"/>
            <a:ext cx="334009" cy="2698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915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100000"/>
              </a:lnSpc>
              <a:tabLst/>
            </a:pPr>
            <a:r>
              <a:rPr sz="160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5</a:t>
            </a:r>
            <a:r>
              <a:rPr sz="16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级</a:t>
            </a:r>
            <a:endParaRPr lang="SimSun" altLang="SimSun" sz="1600" dirty="0"/>
          </a:p>
        </p:txBody>
      </p:sp>
      <p:sp>
        <p:nvSpPr>
          <p:cNvPr id="783" name="textbox 783"/>
          <p:cNvSpPr/>
          <p:nvPr/>
        </p:nvSpPr>
        <p:spPr>
          <a:xfrm>
            <a:off x="6113814" y="4799724"/>
            <a:ext cx="334009" cy="2698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915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100000"/>
              </a:lnSpc>
              <a:tabLst/>
            </a:pPr>
            <a:r>
              <a:rPr sz="160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3</a:t>
            </a:r>
            <a:r>
              <a:rPr sz="16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级</a:t>
            </a:r>
            <a:endParaRPr lang="SimSun" altLang="SimSun" sz="1600" dirty="0"/>
          </a:p>
        </p:txBody>
      </p:sp>
      <p:sp>
        <p:nvSpPr>
          <p:cNvPr id="784" name="textbox 784"/>
          <p:cNvSpPr/>
          <p:nvPr/>
        </p:nvSpPr>
        <p:spPr>
          <a:xfrm>
            <a:off x="6125349" y="5578645"/>
            <a:ext cx="322579" cy="2698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915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100000"/>
              </a:lnSpc>
              <a:tabLst/>
            </a:pPr>
            <a:r>
              <a:rPr sz="160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1</a:t>
            </a:r>
            <a:r>
              <a:rPr sz="160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级</a:t>
            </a:r>
            <a:endParaRPr lang="SimSun" altLang="SimSun" sz="1600" dirty="0"/>
          </a:p>
        </p:txBody>
      </p:sp>
      <p:pic>
        <p:nvPicPr>
          <p:cNvPr id="785" name="picture 78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2637385" y="5836407"/>
            <a:ext cx="3886792" cy="12321"/>
          </a:xfrm>
          <a:prstGeom prst="rect">
            <a:avLst/>
          </a:prstGeom>
        </p:spPr>
      </p:pic>
      <p:sp>
        <p:nvSpPr>
          <p:cNvPr id="786" name="path"/>
          <p:cNvSpPr/>
          <p:nvPr/>
        </p:nvSpPr>
        <p:spPr>
          <a:xfrm>
            <a:off x="3099733" y="5033726"/>
            <a:ext cx="3424444" cy="10417"/>
          </a:xfrm>
          <a:custGeom>
            <a:avLst/>
            <a:gdLst/>
            <a:ahLst/>
            <a:cxnLst/>
            <a:rect l="0" t="0" r="0" b="0"/>
            <a:pathLst>
              <a:path w="5392" h="16">
                <a:moveTo>
                  <a:pt x="0" y="7"/>
                </a:moveTo>
                <a:lnTo>
                  <a:pt x="3262" y="7"/>
                </a:lnTo>
                <a:moveTo>
                  <a:pt x="1641" y="8"/>
                </a:moveTo>
                <a:lnTo>
                  <a:pt x="1649" y="8"/>
                </a:lnTo>
                <a:moveTo>
                  <a:pt x="1673" y="8"/>
                </a:moveTo>
                <a:lnTo>
                  <a:pt x="1680" y="8"/>
                </a:lnTo>
                <a:moveTo>
                  <a:pt x="1704" y="8"/>
                </a:moveTo>
                <a:lnTo>
                  <a:pt x="1711" y="8"/>
                </a:lnTo>
                <a:moveTo>
                  <a:pt x="1734" y="8"/>
                </a:moveTo>
                <a:lnTo>
                  <a:pt x="1743" y="8"/>
                </a:lnTo>
                <a:moveTo>
                  <a:pt x="1765" y="8"/>
                </a:moveTo>
                <a:lnTo>
                  <a:pt x="1774" y="8"/>
                </a:lnTo>
                <a:moveTo>
                  <a:pt x="1797" y="8"/>
                </a:moveTo>
                <a:lnTo>
                  <a:pt x="1804" y="8"/>
                </a:lnTo>
                <a:moveTo>
                  <a:pt x="1828" y="8"/>
                </a:moveTo>
                <a:lnTo>
                  <a:pt x="1836" y="8"/>
                </a:lnTo>
                <a:moveTo>
                  <a:pt x="1860" y="8"/>
                </a:moveTo>
                <a:lnTo>
                  <a:pt x="1867" y="8"/>
                </a:lnTo>
                <a:moveTo>
                  <a:pt x="1891" y="8"/>
                </a:moveTo>
                <a:lnTo>
                  <a:pt x="1898" y="8"/>
                </a:lnTo>
                <a:moveTo>
                  <a:pt x="1922" y="8"/>
                </a:moveTo>
                <a:lnTo>
                  <a:pt x="1930" y="8"/>
                </a:lnTo>
                <a:moveTo>
                  <a:pt x="1952" y="8"/>
                </a:moveTo>
                <a:lnTo>
                  <a:pt x="1961" y="8"/>
                </a:lnTo>
                <a:moveTo>
                  <a:pt x="1983" y="8"/>
                </a:moveTo>
                <a:lnTo>
                  <a:pt x="1993" y="8"/>
                </a:lnTo>
                <a:moveTo>
                  <a:pt x="2015" y="8"/>
                </a:moveTo>
                <a:lnTo>
                  <a:pt x="2022" y="8"/>
                </a:lnTo>
                <a:moveTo>
                  <a:pt x="2046" y="8"/>
                </a:moveTo>
                <a:lnTo>
                  <a:pt x="2054" y="8"/>
                </a:lnTo>
                <a:moveTo>
                  <a:pt x="2078" y="8"/>
                </a:moveTo>
                <a:lnTo>
                  <a:pt x="2085" y="8"/>
                </a:lnTo>
                <a:moveTo>
                  <a:pt x="2109" y="8"/>
                </a:moveTo>
                <a:lnTo>
                  <a:pt x="2117" y="8"/>
                </a:lnTo>
                <a:moveTo>
                  <a:pt x="2140" y="8"/>
                </a:moveTo>
                <a:lnTo>
                  <a:pt x="2148" y="8"/>
                </a:lnTo>
                <a:moveTo>
                  <a:pt x="2172" y="8"/>
                </a:moveTo>
                <a:lnTo>
                  <a:pt x="2180" y="8"/>
                </a:lnTo>
                <a:moveTo>
                  <a:pt x="2202" y="8"/>
                </a:moveTo>
                <a:lnTo>
                  <a:pt x="2211" y="8"/>
                </a:lnTo>
                <a:moveTo>
                  <a:pt x="2233" y="8"/>
                </a:moveTo>
                <a:lnTo>
                  <a:pt x="2241" y="8"/>
                </a:lnTo>
                <a:moveTo>
                  <a:pt x="2265" y="8"/>
                </a:moveTo>
                <a:lnTo>
                  <a:pt x="2272" y="8"/>
                </a:lnTo>
                <a:moveTo>
                  <a:pt x="2296" y="8"/>
                </a:moveTo>
                <a:lnTo>
                  <a:pt x="2303" y="8"/>
                </a:lnTo>
                <a:moveTo>
                  <a:pt x="2327" y="8"/>
                </a:moveTo>
                <a:lnTo>
                  <a:pt x="2335" y="8"/>
                </a:lnTo>
                <a:moveTo>
                  <a:pt x="2359" y="8"/>
                </a:moveTo>
                <a:lnTo>
                  <a:pt x="2366" y="8"/>
                </a:lnTo>
                <a:moveTo>
                  <a:pt x="2390" y="8"/>
                </a:moveTo>
                <a:lnTo>
                  <a:pt x="2398" y="8"/>
                </a:lnTo>
                <a:moveTo>
                  <a:pt x="2420" y="8"/>
                </a:moveTo>
                <a:lnTo>
                  <a:pt x="2429" y="8"/>
                </a:lnTo>
                <a:moveTo>
                  <a:pt x="2451" y="8"/>
                </a:moveTo>
                <a:lnTo>
                  <a:pt x="2459" y="8"/>
                </a:lnTo>
                <a:moveTo>
                  <a:pt x="2483" y="8"/>
                </a:moveTo>
                <a:lnTo>
                  <a:pt x="2490" y="8"/>
                </a:lnTo>
                <a:moveTo>
                  <a:pt x="2514" y="8"/>
                </a:moveTo>
                <a:lnTo>
                  <a:pt x="2522" y="8"/>
                </a:lnTo>
                <a:moveTo>
                  <a:pt x="2546" y="8"/>
                </a:moveTo>
                <a:lnTo>
                  <a:pt x="2553" y="8"/>
                </a:lnTo>
                <a:moveTo>
                  <a:pt x="2577" y="8"/>
                </a:moveTo>
                <a:lnTo>
                  <a:pt x="2584" y="8"/>
                </a:lnTo>
                <a:moveTo>
                  <a:pt x="2609" y="8"/>
                </a:moveTo>
                <a:lnTo>
                  <a:pt x="2616" y="8"/>
                </a:lnTo>
                <a:moveTo>
                  <a:pt x="2638" y="8"/>
                </a:moveTo>
                <a:lnTo>
                  <a:pt x="2647" y="8"/>
                </a:lnTo>
                <a:moveTo>
                  <a:pt x="2670" y="8"/>
                </a:moveTo>
                <a:lnTo>
                  <a:pt x="2679" y="8"/>
                </a:lnTo>
                <a:moveTo>
                  <a:pt x="2701" y="8"/>
                </a:moveTo>
                <a:lnTo>
                  <a:pt x="2709" y="8"/>
                </a:lnTo>
                <a:moveTo>
                  <a:pt x="2733" y="8"/>
                </a:moveTo>
                <a:lnTo>
                  <a:pt x="2740" y="8"/>
                </a:lnTo>
                <a:moveTo>
                  <a:pt x="2764" y="8"/>
                </a:moveTo>
                <a:lnTo>
                  <a:pt x="2771" y="8"/>
                </a:lnTo>
                <a:moveTo>
                  <a:pt x="2795" y="8"/>
                </a:moveTo>
                <a:lnTo>
                  <a:pt x="2803" y="8"/>
                </a:lnTo>
                <a:moveTo>
                  <a:pt x="2827" y="8"/>
                </a:moveTo>
                <a:lnTo>
                  <a:pt x="2834" y="8"/>
                </a:lnTo>
                <a:moveTo>
                  <a:pt x="2856" y="8"/>
                </a:moveTo>
                <a:lnTo>
                  <a:pt x="2866" y="8"/>
                </a:lnTo>
                <a:moveTo>
                  <a:pt x="2888" y="8"/>
                </a:moveTo>
                <a:lnTo>
                  <a:pt x="2897" y="8"/>
                </a:lnTo>
                <a:moveTo>
                  <a:pt x="2920" y="8"/>
                </a:moveTo>
                <a:lnTo>
                  <a:pt x="2927" y="8"/>
                </a:lnTo>
                <a:moveTo>
                  <a:pt x="2951" y="8"/>
                </a:moveTo>
                <a:lnTo>
                  <a:pt x="2958" y="8"/>
                </a:lnTo>
                <a:moveTo>
                  <a:pt x="2982" y="8"/>
                </a:moveTo>
                <a:lnTo>
                  <a:pt x="2989" y="8"/>
                </a:lnTo>
                <a:moveTo>
                  <a:pt x="3013" y="8"/>
                </a:moveTo>
                <a:lnTo>
                  <a:pt x="3021" y="8"/>
                </a:lnTo>
                <a:moveTo>
                  <a:pt x="3045" y="8"/>
                </a:moveTo>
                <a:lnTo>
                  <a:pt x="3053" y="8"/>
                </a:lnTo>
                <a:moveTo>
                  <a:pt x="3076" y="8"/>
                </a:moveTo>
                <a:lnTo>
                  <a:pt x="3084" y="8"/>
                </a:lnTo>
                <a:moveTo>
                  <a:pt x="3106" y="8"/>
                </a:moveTo>
                <a:lnTo>
                  <a:pt x="3115" y="8"/>
                </a:lnTo>
                <a:moveTo>
                  <a:pt x="3138" y="8"/>
                </a:moveTo>
                <a:lnTo>
                  <a:pt x="3145" y="8"/>
                </a:lnTo>
                <a:moveTo>
                  <a:pt x="3169" y="8"/>
                </a:moveTo>
                <a:lnTo>
                  <a:pt x="3176" y="8"/>
                </a:lnTo>
                <a:moveTo>
                  <a:pt x="3200" y="8"/>
                </a:moveTo>
                <a:lnTo>
                  <a:pt x="3208" y="8"/>
                </a:lnTo>
                <a:moveTo>
                  <a:pt x="3232" y="8"/>
                </a:moveTo>
                <a:lnTo>
                  <a:pt x="3240" y="8"/>
                </a:lnTo>
                <a:moveTo>
                  <a:pt x="3263" y="8"/>
                </a:moveTo>
                <a:lnTo>
                  <a:pt x="3271" y="8"/>
                </a:lnTo>
                <a:moveTo>
                  <a:pt x="3295" y="8"/>
                </a:moveTo>
                <a:lnTo>
                  <a:pt x="3302" y="8"/>
                </a:lnTo>
                <a:moveTo>
                  <a:pt x="3325" y="8"/>
                </a:moveTo>
                <a:lnTo>
                  <a:pt x="3333" y="8"/>
                </a:lnTo>
                <a:moveTo>
                  <a:pt x="3356" y="8"/>
                </a:moveTo>
                <a:lnTo>
                  <a:pt x="3365" y="8"/>
                </a:lnTo>
                <a:moveTo>
                  <a:pt x="3387" y="8"/>
                </a:moveTo>
                <a:lnTo>
                  <a:pt x="3395" y="8"/>
                </a:lnTo>
                <a:moveTo>
                  <a:pt x="3419" y="8"/>
                </a:moveTo>
                <a:lnTo>
                  <a:pt x="3426" y="8"/>
                </a:lnTo>
                <a:moveTo>
                  <a:pt x="3450" y="8"/>
                </a:moveTo>
                <a:lnTo>
                  <a:pt x="3458" y="8"/>
                </a:lnTo>
                <a:moveTo>
                  <a:pt x="3482" y="8"/>
                </a:moveTo>
                <a:lnTo>
                  <a:pt x="3489" y="8"/>
                </a:lnTo>
                <a:moveTo>
                  <a:pt x="3513" y="8"/>
                </a:moveTo>
                <a:lnTo>
                  <a:pt x="3520" y="8"/>
                </a:lnTo>
                <a:moveTo>
                  <a:pt x="3543" y="8"/>
                </a:moveTo>
                <a:lnTo>
                  <a:pt x="3552" y="8"/>
                </a:lnTo>
                <a:moveTo>
                  <a:pt x="3574" y="8"/>
                </a:moveTo>
                <a:lnTo>
                  <a:pt x="3583" y="8"/>
                </a:lnTo>
                <a:moveTo>
                  <a:pt x="3605" y="8"/>
                </a:moveTo>
                <a:lnTo>
                  <a:pt x="3613" y="8"/>
                </a:lnTo>
                <a:moveTo>
                  <a:pt x="3637" y="8"/>
                </a:moveTo>
                <a:lnTo>
                  <a:pt x="3645" y="8"/>
                </a:lnTo>
                <a:moveTo>
                  <a:pt x="3669" y="8"/>
                </a:moveTo>
                <a:lnTo>
                  <a:pt x="3676" y="8"/>
                </a:lnTo>
                <a:moveTo>
                  <a:pt x="3700" y="8"/>
                </a:moveTo>
                <a:lnTo>
                  <a:pt x="3707" y="8"/>
                </a:lnTo>
                <a:moveTo>
                  <a:pt x="3731" y="8"/>
                </a:moveTo>
                <a:lnTo>
                  <a:pt x="3738" y="8"/>
                </a:lnTo>
                <a:moveTo>
                  <a:pt x="3762" y="8"/>
                </a:moveTo>
                <a:lnTo>
                  <a:pt x="3770" y="8"/>
                </a:lnTo>
                <a:moveTo>
                  <a:pt x="3792" y="8"/>
                </a:moveTo>
                <a:lnTo>
                  <a:pt x="3802" y="8"/>
                </a:lnTo>
                <a:moveTo>
                  <a:pt x="3824" y="8"/>
                </a:moveTo>
                <a:lnTo>
                  <a:pt x="3832" y="8"/>
                </a:lnTo>
                <a:moveTo>
                  <a:pt x="3856" y="8"/>
                </a:moveTo>
                <a:lnTo>
                  <a:pt x="3863" y="8"/>
                </a:lnTo>
                <a:moveTo>
                  <a:pt x="3887" y="8"/>
                </a:moveTo>
                <a:lnTo>
                  <a:pt x="3894" y="8"/>
                </a:lnTo>
                <a:moveTo>
                  <a:pt x="3918" y="8"/>
                </a:moveTo>
                <a:lnTo>
                  <a:pt x="3925" y="8"/>
                </a:lnTo>
                <a:moveTo>
                  <a:pt x="3949" y="8"/>
                </a:moveTo>
                <a:lnTo>
                  <a:pt x="3957" y="8"/>
                </a:lnTo>
                <a:moveTo>
                  <a:pt x="3981" y="8"/>
                </a:moveTo>
                <a:lnTo>
                  <a:pt x="3989" y="8"/>
                </a:lnTo>
                <a:moveTo>
                  <a:pt x="4011" y="8"/>
                </a:moveTo>
                <a:lnTo>
                  <a:pt x="4020" y="8"/>
                </a:lnTo>
                <a:moveTo>
                  <a:pt x="4043" y="8"/>
                </a:moveTo>
                <a:lnTo>
                  <a:pt x="4050" y="8"/>
                </a:lnTo>
                <a:moveTo>
                  <a:pt x="4074" y="8"/>
                </a:moveTo>
                <a:lnTo>
                  <a:pt x="4081" y="8"/>
                </a:lnTo>
                <a:moveTo>
                  <a:pt x="4105" y="8"/>
                </a:moveTo>
                <a:lnTo>
                  <a:pt x="4112" y="8"/>
                </a:lnTo>
                <a:moveTo>
                  <a:pt x="4136" y="8"/>
                </a:moveTo>
                <a:lnTo>
                  <a:pt x="4144" y="8"/>
                </a:lnTo>
                <a:moveTo>
                  <a:pt x="4168" y="8"/>
                </a:moveTo>
                <a:lnTo>
                  <a:pt x="4176" y="8"/>
                </a:lnTo>
                <a:moveTo>
                  <a:pt x="4199" y="8"/>
                </a:moveTo>
                <a:lnTo>
                  <a:pt x="4207" y="8"/>
                </a:lnTo>
                <a:moveTo>
                  <a:pt x="4229" y="8"/>
                </a:moveTo>
                <a:lnTo>
                  <a:pt x="4238" y="8"/>
                </a:lnTo>
                <a:moveTo>
                  <a:pt x="4261" y="8"/>
                </a:moveTo>
                <a:lnTo>
                  <a:pt x="4269" y="8"/>
                </a:lnTo>
                <a:moveTo>
                  <a:pt x="4292" y="8"/>
                </a:moveTo>
                <a:lnTo>
                  <a:pt x="4299" y="8"/>
                </a:lnTo>
                <a:moveTo>
                  <a:pt x="4323" y="8"/>
                </a:moveTo>
                <a:lnTo>
                  <a:pt x="4331" y="8"/>
                </a:lnTo>
                <a:moveTo>
                  <a:pt x="4355" y="8"/>
                </a:moveTo>
                <a:lnTo>
                  <a:pt x="4362" y="8"/>
                </a:lnTo>
                <a:moveTo>
                  <a:pt x="4386" y="8"/>
                </a:moveTo>
                <a:lnTo>
                  <a:pt x="4394" y="8"/>
                </a:lnTo>
                <a:moveTo>
                  <a:pt x="4418" y="8"/>
                </a:moveTo>
                <a:lnTo>
                  <a:pt x="4425" y="8"/>
                </a:lnTo>
                <a:moveTo>
                  <a:pt x="4448" y="8"/>
                </a:moveTo>
                <a:lnTo>
                  <a:pt x="4456" y="8"/>
                </a:lnTo>
                <a:moveTo>
                  <a:pt x="4479" y="8"/>
                </a:moveTo>
                <a:lnTo>
                  <a:pt x="4488" y="8"/>
                </a:lnTo>
                <a:moveTo>
                  <a:pt x="4510" y="8"/>
                </a:moveTo>
                <a:lnTo>
                  <a:pt x="4518" y="8"/>
                </a:lnTo>
                <a:moveTo>
                  <a:pt x="4541" y="8"/>
                </a:moveTo>
                <a:lnTo>
                  <a:pt x="4549" y="8"/>
                </a:lnTo>
                <a:moveTo>
                  <a:pt x="4573" y="8"/>
                </a:moveTo>
                <a:lnTo>
                  <a:pt x="4581" y="8"/>
                </a:lnTo>
                <a:moveTo>
                  <a:pt x="4605" y="8"/>
                </a:moveTo>
                <a:lnTo>
                  <a:pt x="4612" y="8"/>
                </a:lnTo>
                <a:moveTo>
                  <a:pt x="4636" y="8"/>
                </a:moveTo>
                <a:lnTo>
                  <a:pt x="4643" y="8"/>
                </a:lnTo>
                <a:moveTo>
                  <a:pt x="4667" y="8"/>
                </a:moveTo>
                <a:lnTo>
                  <a:pt x="4675" y="8"/>
                </a:lnTo>
                <a:moveTo>
                  <a:pt x="4697" y="8"/>
                </a:moveTo>
                <a:lnTo>
                  <a:pt x="4706" y="8"/>
                </a:lnTo>
                <a:moveTo>
                  <a:pt x="4728" y="8"/>
                </a:moveTo>
                <a:lnTo>
                  <a:pt x="4736" y="8"/>
                </a:lnTo>
                <a:moveTo>
                  <a:pt x="4760" y="8"/>
                </a:moveTo>
                <a:lnTo>
                  <a:pt x="4767" y="8"/>
                </a:lnTo>
                <a:moveTo>
                  <a:pt x="4791" y="8"/>
                </a:moveTo>
                <a:lnTo>
                  <a:pt x="4799" y="8"/>
                </a:lnTo>
                <a:moveTo>
                  <a:pt x="4823" y="8"/>
                </a:moveTo>
                <a:lnTo>
                  <a:pt x="4830" y="8"/>
                </a:lnTo>
                <a:moveTo>
                  <a:pt x="4854" y="8"/>
                </a:moveTo>
                <a:lnTo>
                  <a:pt x="4861" y="8"/>
                </a:lnTo>
                <a:moveTo>
                  <a:pt x="4885" y="8"/>
                </a:moveTo>
                <a:lnTo>
                  <a:pt x="4893" y="8"/>
                </a:lnTo>
                <a:moveTo>
                  <a:pt x="4915" y="8"/>
                </a:moveTo>
                <a:lnTo>
                  <a:pt x="4925" y="8"/>
                </a:lnTo>
                <a:moveTo>
                  <a:pt x="4947" y="8"/>
                </a:moveTo>
                <a:lnTo>
                  <a:pt x="4954" y="8"/>
                </a:lnTo>
                <a:moveTo>
                  <a:pt x="4978" y="8"/>
                </a:moveTo>
                <a:lnTo>
                  <a:pt x="4986" y="8"/>
                </a:lnTo>
                <a:moveTo>
                  <a:pt x="5010" y="8"/>
                </a:moveTo>
                <a:lnTo>
                  <a:pt x="5017" y="8"/>
                </a:lnTo>
                <a:moveTo>
                  <a:pt x="5041" y="8"/>
                </a:moveTo>
                <a:lnTo>
                  <a:pt x="5048" y="8"/>
                </a:lnTo>
                <a:moveTo>
                  <a:pt x="5072" y="8"/>
                </a:moveTo>
                <a:lnTo>
                  <a:pt x="5080" y="8"/>
                </a:lnTo>
                <a:moveTo>
                  <a:pt x="5104" y="8"/>
                </a:moveTo>
                <a:lnTo>
                  <a:pt x="5111" y="8"/>
                </a:lnTo>
                <a:moveTo>
                  <a:pt x="5134" y="8"/>
                </a:moveTo>
                <a:lnTo>
                  <a:pt x="5143" y="8"/>
                </a:lnTo>
                <a:moveTo>
                  <a:pt x="5165" y="8"/>
                </a:moveTo>
                <a:lnTo>
                  <a:pt x="5174" y="8"/>
                </a:lnTo>
                <a:moveTo>
                  <a:pt x="5196" y="8"/>
                </a:moveTo>
                <a:lnTo>
                  <a:pt x="5204" y="8"/>
                </a:lnTo>
                <a:moveTo>
                  <a:pt x="5228" y="8"/>
                </a:moveTo>
                <a:lnTo>
                  <a:pt x="5235" y="8"/>
                </a:lnTo>
                <a:moveTo>
                  <a:pt x="5259" y="8"/>
                </a:moveTo>
                <a:lnTo>
                  <a:pt x="5267" y="8"/>
                </a:lnTo>
                <a:moveTo>
                  <a:pt x="5291" y="8"/>
                </a:moveTo>
                <a:lnTo>
                  <a:pt x="5298" y="8"/>
                </a:lnTo>
                <a:moveTo>
                  <a:pt x="5322" y="8"/>
                </a:moveTo>
                <a:lnTo>
                  <a:pt x="5330" y="8"/>
                </a:lnTo>
                <a:moveTo>
                  <a:pt x="5352" y="8"/>
                </a:moveTo>
                <a:lnTo>
                  <a:pt x="5361" y="8"/>
                </a:lnTo>
                <a:moveTo>
                  <a:pt x="5383" y="8"/>
                </a:moveTo>
                <a:lnTo>
                  <a:pt x="5392" y="8"/>
                </a:lnTo>
              </a:path>
            </a:pathLst>
          </a:custGeom>
          <a:noFill/>
          <a:ln w="9488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87" name="path"/>
          <p:cNvSpPr/>
          <p:nvPr/>
        </p:nvSpPr>
        <p:spPr>
          <a:xfrm>
            <a:off x="2860502" y="5458319"/>
            <a:ext cx="3663675" cy="9484"/>
          </a:xfrm>
          <a:custGeom>
            <a:avLst/>
            <a:gdLst/>
            <a:ahLst/>
            <a:cxnLst/>
            <a:rect l="0" t="0" r="0" b="0"/>
            <a:pathLst>
              <a:path w="5769" h="14">
                <a:moveTo>
                  <a:pt x="0" y="7"/>
                </a:moveTo>
                <a:lnTo>
                  <a:pt x="4008" y="7"/>
                </a:lnTo>
                <a:moveTo>
                  <a:pt x="2018" y="7"/>
                </a:moveTo>
                <a:lnTo>
                  <a:pt x="2026" y="7"/>
                </a:lnTo>
                <a:moveTo>
                  <a:pt x="2049" y="7"/>
                </a:moveTo>
                <a:lnTo>
                  <a:pt x="2057" y="7"/>
                </a:lnTo>
                <a:moveTo>
                  <a:pt x="2081" y="7"/>
                </a:moveTo>
                <a:lnTo>
                  <a:pt x="2088" y="7"/>
                </a:lnTo>
                <a:moveTo>
                  <a:pt x="2111" y="7"/>
                </a:moveTo>
                <a:lnTo>
                  <a:pt x="2119" y="7"/>
                </a:lnTo>
                <a:moveTo>
                  <a:pt x="2142" y="7"/>
                </a:moveTo>
                <a:lnTo>
                  <a:pt x="2151" y="7"/>
                </a:lnTo>
                <a:moveTo>
                  <a:pt x="2173" y="7"/>
                </a:moveTo>
                <a:lnTo>
                  <a:pt x="2181" y="7"/>
                </a:lnTo>
                <a:moveTo>
                  <a:pt x="2205" y="7"/>
                </a:moveTo>
                <a:lnTo>
                  <a:pt x="2213" y="7"/>
                </a:lnTo>
                <a:moveTo>
                  <a:pt x="2236" y="7"/>
                </a:moveTo>
                <a:lnTo>
                  <a:pt x="2244" y="7"/>
                </a:lnTo>
                <a:moveTo>
                  <a:pt x="2268" y="7"/>
                </a:moveTo>
                <a:lnTo>
                  <a:pt x="2275" y="7"/>
                </a:lnTo>
                <a:moveTo>
                  <a:pt x="2299" y="7"/>
                </a:moveTo>
                <a:lnTo>
                  <a:pt x="2306" y="7"/>
                </a:lnTo>
                <a:moveTo>
                  <a:pt x="2329" y="7"/>
                </a:moveTo>
                <a:lnTo>
                  <a:pt x="2338" y="7"/>
                </a:lnTo>
                <a:moveTo>
                  <a:pt x="2360" y="7"/>
                </a:moveTo>
                <a:lnTo>
                  <a:pt x="2369" y="7"/>
                </a:lnTo>
                <a:moveTo>
                  <a:pt x="2392" y="7"/>
                </a:moveTo>
                <a:lnTo>
                  <a:pt x="2399" y="7"/>
                </a:lnTo>
                <a:moveTo>
                  <a:pt x="2423" y="7"/>
                </a:moveTo>
                <a:lnTo>
                  <a:pt x="2431" y="7"/>
                </a:lnTo>
                <a:moveTo>
                  <a:pt x="2455" y="7"/>
                </a:moveTo>
                <a:lnTo>
                  <a:pt x="2462" y="7"/>
                </a:lnTo>
                <a:moveTo>
                  <a:pt x="2486" y="7"/>
                </a:moveTo>
                <a:lnTo>
                  <a:pt x="2493" y="7"/>
                </a:lnTo>
                <a:moveTo>
                  <a:pt x="2517" y="7"/>
                </a:moveTo>
                <a:lnTo>
                  <a:pt x="2525" y="7"/>
                </a:lnTo>
                <a:moveTo>
                  <a:pt x="2548" y="7"/>
                </a:moveTo>
                <a:lnTo>
                  <a:pt x="2556" y="7"/>
                </a:lnTo>
                <a:moveTo>
                  <a:pt x="2578" y="7"/>
                </a:moveTo>
                <a:lnTo>
                  <a:pt x="2588" y="7"/>
                </a:lnTo>
                <a:moveTo>
                  <a:pt x="2610" y="7"/>
                </a:moveTo>
                <a:lnTo>
                  <a:pt x="2618" y="7"/>
                </a:lnTo>
                <a:moveTo>
                  <a:pt x="2642" y="7"/>
                </a:moveTo>
                <a:lnTo>
                  <a:pt x="2649" y="7"/>
                </a:lnTo>
                <a:moveTo>
                  <a:pt x="2673" y="7"/>
                </a:moveTo>
                <a:lnTo>
                  <a:pt x="2680" y="7"/>
                </a:lnTo>
                <a:moveTo>
                  <a:pt x="2704" y="7"/>
                </a:moveTo>
                <a:lnTo>
                  <a:pt x="2711" y="7"/>
                </a:lnTo>
                <a:moveTo>
                  <a:pt x="2735" y="7"/>
                </a:moveTo>
                <a:lnTo>
                  <a:pt x="2743" y="7"/>
                </a:lnTo>
                <a:moveTo>
                  <a:pt x="2767" y="7"/>
                </a:moveTo>
                <a:lnTo>
                  <a:pt x="2775" y="7"/>
                </a:lnTo>
                <a:moveTo>
                  <a:pt x="2797" y="7"/>
                </a:moveTo>
                <a:lnTo>
                  <a:pt x="2806" y="7"/>
                </a:lnTo>
                <a:moveTo>
                  <a:pt x="2828" y="7"/>
                </a:moveTo>
                <a:lnTo>
                  <a:pt x="2836" y="7"/>
                </a:lnTo>
                <a:moveTo>
                  <a:pt x="2860" y="7"/>
                </a:moveTo>
                <a:lnTo>
                  <a:pt x="2867" y="7"/>
                </a:lnTo>
                <a:moveTo>
                  <a:pt x="2891" y="7"/>
                </a:moveTo>
                <a:lnTo>
                  <a:pt x="2898" y="7"/>
                </a:lnTo>
                <a:moveTo>
                  <a:pt x="2922" y="7"/>
                </a:moveTo>
                <a:lnTo>
                  <a:pt x="2930" y="7"/>
                </a:lnTo>
                <a:moveTo>
                  <a:pt x="2954" y="7"/>
                </a:moveTo>
                <a:lnTo>
                  <a:pt x="2961" y="7"/>
                </a:lnTo>
                <a:moveTo>
                  <a:pt x="2985" y="7"/>
                </a:moveTo>
                <a:lnTo>
                  <a:pt x="2993" y="7"/>
                </a:lnTo>
                <a:moveTo>
                  <a:pt x="3015" y="7"/>
                </a:moveTo>
                <a:lnTo>
                  <a:pt x="3024" y="7"/>
                </a:lnTo>
                <a:moveTo>
                  <a:pt x="3047" y="7"/>
                </a:moveTo>
                <a:lnTo>
                  <a:pt x="3055" y="7"/>
                </a:lnTo>
                <a:moveTo>
                  <a:pt x="3078" y="7"/>
                </a:moveTo>
                <a:lnTo>
                  <a:pt x="3085" y="7"/>
                </a:lnTo>
                <a:moveTo>
                  <a:pt x="3109" y="7"/>
                </a:moveTo>
                <a:lnTo>
                  <a:pt x="3117" y="7"/>
                </a:lnTo>
                <a:moveTo>
                  <a:pt x="3141" y="7"/>
                </a:moveTo>
                <a:lnTo>
                  <a:pt x="3148" y="7"/>
                </a:lnTo>
                <a:moveTo>
                  <a:pt x="3172" y="7"/>
                </a:moveTo>
                <a:lnTo>
                  <a:pt x="3180" y="7"/>
                </a:lnTo>
                <a:moveTo>
                  <a:pt x="3204" y="7"/>
                </a:moveTo>
                <a:lnTo>
                  <a:pt x="3211" y="7"/>
                </a:lnTo>
                <a:moveTo>
                  <a:pt x="3233" y="7"/>
                </a:moveTo>
                <a:lnTo>
                  <a:pt x="3242" y="7"/>
                </a:lnTo>
                <a:moveTo>
                  <a:pt x="3265" y="7"/>
                </a:moveTo>
                <a:lnTo>
                  <a:pt x="3274" y="7"/>
                </a:lnTo>
                <a:moveTo>
                  <a:pt x="3296" y="7"/>
                </a:moveTo>
                <a:lnTo>
                  <a:pt x="3304" y="7"/>
                </a:lnTo>
                <a:moveTo>
                  <a:pt x="3328" y="7"/>
                </a:moveTo>
                <a:lnTo>
                  <a:pt x="3335" y="7"/>
                </a:lnTo>
                <a:moveTo>
                  <a:pt x="3359" y="7"/>
                </a:moveTo>
                <a:lnTo>
                  <a:pt x="3366" y="7"/>
                </a:lnTo>
                <a:moveTo>
                  <a:pt x="3390" y="7"/>
                </a:moveTo>
                <a:lnTo>
                  <a:pt x="3398" y="7"/>
                </a:lnTo>
                <a:moveTo>
                  <a:pt x="3422" y="7"/>
                </a:moveTo>
                <a:lnTo>
                  <a:pt x="3429" y="7"/>
                </a:lnTo>
                <a:moveTo>
                  <a:pt x="3453" y="7"/>
                </a:moveTo>
                <a:lnTo>
                  <a:pt x="3461" y="7"/>
                </a:lnTo>
                <a:moveTo>
                  <a:pt x="3483" y="7"/>
                </a:moveTo>
                <a:lnTo>
                  <a:pt x="3492" y="7"/>
                </a:lnTo>
                <a:moveTo>
                  <a:pt x="3514" y="7"/>
                </a:moveTo>
                <a:lnTo>
                  <a:pt x="3522" y="7"/>
                </a:lnTo>
                <a:moveTo>
                  <a:pt x="3546" y="7"/>
                </a:moveTo>
                <a:lnTo>
                  <a:pt x="3553" y="7"/>
                </a:lnTo>
                <a:moveTo>
                  <a:pt x="3577" y="7"/>
                </a:moveTo>
                <a:lnTo>
                  <a:pt x="3585" y="7"/>
                </a:lnTo>
                <a:moveTo>
                  <a:pt x="3609" y="7"/>
                </a:moveTo>
                <a:lnTo>
                  <a:pt x="3616" y="7"/>
                </a:lnTo>
                <a:moveTo>
                  <a:pt x="3640" y="7"/>
                </a:moveTo>
                <a:lnTo>
                  <a:pt x="3648" y="7"/>
                </a:lnTo>
                <a:moveTo>
                  <a:pt x="3671" y="7"/>
                </a:moveTo>
                <a:lnTo>
                  <a:pt x="3679" y="7"/>
                </a:lnTo>
                <a:moveTo>
                  <a:pt x="3701" y="7"/>
                </a:moveTo>
                <a:lnTo>
                  <a:pt x="3710" y="7"/>
                </a:lnTo>
                <a:moveTo>
                  <a:pt x="3733" y="7"/>
                </a:moveTo>
                <a:lnTo>
                  <a:pt x="3742" y="7"/>
                </a:lnTo>
                <a:moveTo>
                  <a:pt x="3764" y="7"/>
                </a:moveTo>
                <a:lnTo>
                  <a:pt x="3771" y="7"/>
                </a:lnTo>
                <a:moveTo>
                  <a:pt x="3795" y="7"/>
                </a:moveTo>
                <a:lnTo>
                  <a:pt x="3803" y="7"/>
                </a:lnTo>
                <a:moveTo>
                  <a:pt x="3827" y="7"/>
                </a:moveTo>
                <a:lnTo>
                  <a:pt x="3834" y="7"/>
                </a:lnTo>
                <a:moveTo>
                  <a:pt x="3858" y="7"/>
                </a:moveTo>
                <a:lnTo>
                  <a:pt x="3866" y="7"/>
                </a:lnTo>
                <a:moveTo>
                  <a:pt x="3890" y="7"/>
                </a:moveTo>
                <a:lnTo>
                  <a:pt x="3897" y="7"/>
                </a:lnTo>
                <a:moveTo>
                  <a:pt x="3920" y="7"/>
                </a:moveTo>
                <a:lnTo>
                  <a:pt x="3929" y="7"/>
                </a:lnTo>
                <a:moveTo>
                  <a:pt x="3951" y="7"/>
                </a:moveTo>
                <a:lnTo>
                  <a:pt x="3960" y="7"/>
                </a:lnTo>
                <a:moveTo>
                  <a:pt x="3982" y="7"/>
                </a:moveTo>
                <a:lnTo>
                  <a:pt x="3990" y="7"/>
                </a:lnTo>
                <a:moveTo>
                  <a:pt x="4014" y="7"/>
                </a:moveTo>
                <a:lnTo>
                  <a:pt x="4021" y="7"/>
                </a:lnTo>
                <a:moveTo>
                  <a:pt x="4045" y="7"/>
                </a:moveTo>
                <a:lnTo>
                  <a:pt x="4053" y="7"/>
                </a:lnTo>
                <a:moveTo>
                  <a:pt x="4077" y="7"/>
                </a:moveTo>
                <a:lnTo>
                  <a:pt x="4084" y="7"/>
                </a:lnTo>
                <a:moveTo>
                  <a:pt x="4108" y="7"/>
                </a:moveTo>
                <a:lnTo>
                  <a:pt x="4115" y="7"/>
                </a:lnTo>
                <a:moveTo>
                  <a:pt x="4139" y="7"/>
                </a:moveTo>
                <a:lnTo>
                  <a:pt x="4147" y="7"/>
                </a:lnTo>
                <a:moveTo>
                  <a:pt x="4169" y="7"/>
                </a:moveTo>
                <a:lnTo>
                  <a:pt x="4178" y="7"/>
                </a:lnTo>
                <a:moveTo>
                  <a:pt x="4200" y="7"/>
                </a:moveTo>
                <a:lnTo>
                  <a:pt x="4208" y="7"/>
                </a:lnTo>
                <a:moveTo>
                  <a:pt x="4232" y="7"/>
                </a:moveTo>
                <a:lnTo>
                  <a:pt x="4240" y="7"/>
                </a:lnTo>
                <a:moveTo>
                  <a:pt x="4264" y="7"/>
                </a:moveTo>
                <a:lnTo>
                  <a:pt x="4271" y="7"/>
                </a:lnTo>
                <a:moveTo>
                  <a:pt x="4295" y="7"/>
                </a:moveTo>
                <a:lnTo>
                  <a:pt x="4302" y="7"/>
                </a:lnTo>
                <a:moveTo>
                  <a:pt x="4326" y="7"/>
                </a:moveTo>
                <a:lnTo>
                  <a:pt x="4334" y="7"/>
                </a:lnTo>
                <a:moveTo>
                  <a:pt x="4358" y="7"/>
                </a:moveTo>
                <a:lnTo>
                  <a:pt x="4365" y="7"/>
                </a:lnTo>
                <a:moveTo>
                  <a:pt x="4387" y="7"/>
                </a:moveTo>
                <a:lnTo>
                  <a:pt x="4397" y="7"/>
                </a:lnTo>
                <a:moveTo>
                  <a:pt x="4419" y="7"/>
                </a:moveTo>
                <a:lnTo>
                  <a:pt x="4427" y="7"/>
                </a:lnTo>
                <a:moveTo>
                  <a:pt x="4451" y="7"/>
                </a:moveTo>
                <a:lnTo>
                  <a:pt x="4458" y="7"/>
                </a:lnTo>
                <a:moveTo>
                  <a:pt x="4482" y="7"/>
                </a:moveTo>
                <a:lnTo>
                  <a:pt x="4489" y="7"/>
                </a:lnTo>
                <a:moveTo>
                  <a:pt x="4513" y="7"/>
                </a:moveTo>
                <a:lnTo>
                  <a:pt x="4520" y="7"/>
                </a:lnTo>
                <a:moveTo>
                  <a:pt x="4544" y="7"/>
                </a:moveTo>
                <a:lnTo>
                  <a:pt x="4552" y="7"/>
                </a:lnTo>
                <a:moveTo>
                  <a:pt x="4576" y="7"/>
                </a:moveTo>
                <a:lnTo>
                  <a:pt x="4584" y="7"/>
                </a:lnTo>
                <a:moveTo>
                  <a:pt x="4606" y="7"/>
                </a:moveTo>
                <a:lnTo>
                  <a:pt x="4615" y="7"/>
                </a:lnTo>
                <a:moveTo>
                  <a:pt x="4637" y="7"/>
                </a:moveTo>
                <a:lnTo>
                  <a:pt x="4646" y="7"/>
                </a:lnTo>
                <a:moveTo>
                  <a:pt x="4669" y="7"/>
                </a:moveTo>
                <a:lnTo>
                  <a:pt x="4676" y="7"/>
                </a:lnTo>
                <a:moveTo>
                  <a:pt x="4700" y="7"/>
                </a:moveTo>
                <a:lnTo>
                  <a:pt x="4707" y="7"/>
                </a:lnTo>
                <a:moveTo>
                  <a:pt x="4731" y="7"/>
                </a:moveTo>
                <a:lnTo>
                  <a:pt x="4739" y="7"/>
                </a:lnTo>
                <a:moveTo>
                  <a:pt x="4763" y="7"/>
                </a:moveTo>
                <a:lnTo>
                  <a:pt x="4771" y="7"/>
                </a:lnTo>
                <a:moveTo>
                  <a:pt x="4794" y="7"/>
                </a:moveTo>
                <a:lnTo>
                  <a:pt x="4802" y="7"/>
                </a:lnTo>
                <a:moveTo>
                  <a:pt x="4824" y="7"/>
                </a:moveTo>
                <a:lnTo>
                  <a:pt x="4833" y="7"/>
                </a:lnTo>
                <a:moveTo>
                  <a:pt x="4856" y="7"/>
                </a:moveTo>
                <a:lnTo>
                  <a:pt x="4864" y="7"/>
                </a:lnTo>
                <a:moveTo>
                  <a:pt x="4887" y="7"/>
                </a:moveTo>
                <a:lnTo>
                  <a:pt x="4894" y="7"/>
                </a:lnTo>
                <a:moveTo>
                  <a:pt x="4918" y="7"/>
                </a:moveTo>
                <a:lnTo>
                  <a:pt x="4926" y="7"/>
                </a:lnTo>
                <a:moveTo>
                  <a:pt x="4950" y="7"/>
                </a:moveTo>
                <a:lnTo>
                  <a:pt x="4957" y="7"/>
                </a:lnTo>
                <a:moveTo>
                  <a:pt x="4981" y="7"/>
                </a:moveTo>
                <a:lnTo>
                  <a:pt x="4989" y="7"/>
                </a:lnTo>
                <a:moveTo>
                  <a:pt x="5013" y="7"/>
                </a:moveTo>
                <a:lnTo>
                  <a:pt x="5020" y="7"/>
                </a:lnTo>
                <a:moveTo>
                  <a:pt x="5044" y="7"/>
                </a:moveTo>
                <a:lnTo>
                  <a:pt x="5051" y="7"/>
                </a:lnTo>
                <a:moveTo>
                  <a:pt x="5074" y="7"/>
                </a:moveTo>
                <a:lnTo>
                  <a:pt x="5083" y="7"/>
                </a:lnTo>
                <a:moveTo>
                  <a:pt x="5105" y="7"/>
                </a:moveTo>
                <a:lnTo>
                  <a:pt x="5113" y="7"/>
                </a:lnTo>
                <a:moveTo>
                  <a:pt x="5136" y="7"/>
                </a:moveTo>
                <a:lnTo>
                  <a:pt x="5144" y="7"/>
                </a:lnTo>
                <a:moveTo>
                  <a:pt x="5168" y="7"/>
                </a:moveTo>
                <a:lnTo>
                  <a:pt x="5176" y="7"/>
                </a:lnTo>
                <a:moveTo>
                  <a:pt x="5200" y="7"/>
                </a:moveTo>
                <a:lnTo>
                  <a:pt x="5207" y="7"/>
                </a:lnTo>
                <a:moveTo>
                  <a:pt x="5231" y="7"/>
                </a:moveTo>
                <a:lnTo>
                  <a:pt x="5238" y="7"/>
                </a:lnTo>
                <a:moveTo>
                  <a:pt x="5262" y="7"/>
                </a:moveTo>
                <a:lnTo>
                  <a:pt x="5269" y="7"/>
                </a:lnTo>
                <a:moveTo>
                  <a:pt x="5292" y="7"/>
                </a:moveTo>
                <a:lnTo>
                  <a:pt x="5301" y="7"/>
                </a:lnTo>
                <a:moveTo>
                  <a:pt x="5323" y="7"/>
                </a:moveTo>
                <a:lnTo>
                  <a:pt x="5331" y="7"/>
                </a:lnTo>
                <a:moveTo>
                  <a:pt x="5355" y="7"/>
                </a:moveTo>
                <a:lnTo>
                  <a:pt x="5363" y="7"/>
                </a:lnTo>
                <a:moveTo>
                  <a:pt x="5387" y="7"/>
                </a:moveTo>
                <a:lnTo>
                  <a:pt x="5394" y="7"/>
                </a:lnTo>
                <a:moveTo>
                  <a:pt x="5418" y="7"/>
                </a:moveTo>
                <a:lnTo>
                  <a:pt x="5425" y="7"/>
                </a:lnTo>
                <a:moveTo>
                  <a:pt x="5449" y="7"/>
                </a:moveTo>
                <a:lnTo>
                  <a:pt x="5456" y="7"/>
                </a:lnTo>
                <a:moveTo>
                  <a:pt x="5480" y="7"/>
                </a:moveTo>
                <a:lnTo>
                  <a:pt x="5488" y="7"/>
                </a:lnTo>
                <a:moveTo>
                  <a:pt x="5510" y="7"/>
                </a:moveTo>
                <a:lnTo>
                  <a:pt x="5520" y="7"/>
                </a:lnTo>
                <a:moveTo>
                  <a:pt x="5542" y="7"/>
                </a:moveTo>
                <a:lnTo>
                  <a:pt x="5551" y="7"/>
                </a:lnTo>
                <a:moveTo>
                  <a:pt x="5573" y="7"/>
                </a:moveTo>
                <a:lnTo>
                  <a:pt x="5581" y="7"/>
                </a:lnTo>
                <a:moveTo>
                  <a:pt x="5605" y="7"/>
                </a:moveTo>
                <a:lnTo>
                  <a:pt x="5612" y="7"/>
                </a:lnTo>
                <a:moveTo>
                  <a:pt x="5636" y="7"/>
                </a:moveTo>
                <a:lnTo>
                  <a:pt x="5643" y="7"/>
                </a:lnTo>
                <a:moveTo>
                  <a:pt x="5667" y="7"/>
                </a:moveTo>
                <a:lnTo>
                  <a:pt x="5675" y="7"/>
                </a:lnTo>
                <a:moveTo>
                  <a:pt x="5699" y="7"/>
                </a:moveTo>
                <a:lnTo>
                  <a:pt x="5707" y="7"/>
                </a:lnTo>
                <a:moveTo>
                  <a:pt x="5729" y="7"/>
                </a:moveTo>
                <a:lnTo>
                  <a:pt x="5738" y="7"/>
                </a:lnTo>
                <a:moveTo>
                  <a:pt x="5760" y="7"/>
                </a:moveTo>
                <a:lnTo>
                  <a:pt x="5769" y="7"/>
                </a:lnTo>
              </a:path>
            </a:pathLst>
          </a:custGeom>
          <a:noFill/>
          <a:ln w="9488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88" name="path"/>
          <p:cNvSpPr/>
          <p:nvPr/>
        </p:nvSpPr>
        <p:spPr>
          <a:xfrm>
            <a:off x="3369365" y="4583468"/>
            <a:ext cx="3154812" cy="10417"/>
          </a:xfrm>
          <a:custGeom>
            <a:avLst/>
            <a:gdLst/>
            <a:ahLst/>
            <a:cxnLst/>
            <a:rect l="0" t="0" r="0" b="0"/>
            <a:pathLst>
              <a:path w="4968" h="16">
                <a:moveTo>
                  <a:pt x="0" y="7"/>
                </a:moveTo>
                <a:lnTo>
                  <a:pt x="2458" y="7"/>
                </a:lnTo>
                <a:moveTo>
                  <a:pt x="1216" y="8"/>
                </a:moveTo>
                <a:lnTo>
                  <a:pt x="1224" y="8"/>
                </a:lnTo>
                <a:moveTo>
                  <a:pt x="1248" y="8"/>
                </a:moveTo>
                <a:lnTo>
                  <a:pt x="1255" y="8"/>
                </a:lnTo>
                <a:moveTo>
                  <a:pt x="1279" y="8"/>
                </a:moveTo>
                <a:lnTo>
                  <a:pt x="1287" y="8"/>
                </a:lnTo>
                <a:moveTo>
                  <a:pt x="1309" y="8"/>
                </a:moveTo>
                <a:lnTo>
                  <a:pt x="1318" y="8"/>
                </a:lnTo>
                <a:moveTo>
                  <a:pt x="1341" y="8"/>
                </a:moveTo>
                <a:lnTo>
                  <a:pt x="1350" y="8"/>
                </a:lnTo>
                <a:moveTo>
                  <a:pt x="1372" y="8"/>
                </a:moveTo>
                <a:lnTo>
                  <a:pt x="1379" y="8"/>
                </a:lnTo>
                <a:moveTo>
                  <a:pt x="1403" y="8"/>
                </a:moveTo>
                <a:lnTo>
                  <a:pt x="1411" y="8"/>
                </a:lnTo>
                <a:moveTo>
                  <a:pt x="1435" y="8"/>
                </a:moveTo>
                <a:lnTo>
                  <a:pt x="1442" y="8"/>
                </a:lnTo>
                <a:moveTo>
                  <a:pt x="1466" y="8"/>
                </a:moveTo>
                <a:lnTo>
                  <a:pt x="1474" y="8"/>
                </a:lnTo>
                <a:moveTo>
                  <a:pt x="1498" y="8"/>
                </a:moveTo>
                <a:lnTo>
                  <a:pt x="1505" y="8"/>
                </a:lnTo>
                <a:moveTo>
                  <a:pt x="1528" y="8"/>
                </a:moveTo>
                <a:lnTo>
                  <a:pt x="1536" y="8"/>
                </a:lnTo>
                <a:moveTo>
                  <a:pt x="1559" y="8"/>
                </a:moveTo>
                <a:lnTo>
                  <a:pt x="1568" y="8"/>
                </a:lnTo>
                <a:moveTo>
                  <a:pt x="1590" y="8"/>
                </a:moveTo>
                <a:lnTo>
                  <a:pt x="1597" y="8"/>
                </a:lnTo>
                <a:moveTo>
                  <a:pt x="1621" y="8"/>
                </a:moveTo>
                <a:lnTo>
                  <a:pt x="1629" y="8"/>
                </a:lnTo>
                <a:moveTo>
                  <a:pt x="1653" y="8"/>
                </a:moveTo>
                <a:lnTo>
                  <a:pt x="1661" y="8"/>
                </a:lnTo>
                <a:moveTo>
                  <a:pt x="1685" y="8"/>
                </a:moveTo>
                <a:lnTo>
                  <a:pt x="1692" y="8"/>
                </a:lnTo>
                <a:moveTo>
                  <a:pt x="1716" y="8"/>
                </a:moveTo>
                <a:lnTo>
                  <a:pt x="1723" y="8"/>
                </a:lnTo>
                <a:moveTo>
                  <a:pt x="1747" y="8"/>
                </a:moveTo>
                <a:lnTo>
                  <a:pt x="1755" y="8"/>
                </a:lnTo>
                <a:moveTo>
                  <a:pt x="1777" y="8"/>
                </a:moveTo>
                <a:lnTo>
                  <a:pt x="1786" y="8"/>
                </a:lnTo>
                <a:moveTo>
                  <a:pt x="1808" y="8"/>
                </a:moveTo>
                <a:lnTo>
                  <a:pt x="1816" y="8"/>
                </a:lnTo>
                <a:moveTo>
                  <a:pt x="1840" y="8"/>
                </a:moveTo>
                <a:lnTo>
                  <a:pt x="1848" y="8"/>
                </a:lnTo>
                <a:moveTo>
                  <a:pt x="1872" y="8"/>
                </a:moveTo>
                <a:lnTo>
                  <a:pt x="1879" y="8"/>
                </a:lnTo>
                <a:moveTo>
                  <a:pt x="1903" y="8"/>
                </a:moveTo>
                <a:lnTo>
                  <a:pt x="1910" y="8"/>
                </a:lnTo>
                <a:moveTo>
                  <a:pt x="1934" y="8"/>
                </a:moveTo>
                <a:lnTo>
                  <a:pt x="1941" y="8"/>
                </a:lnTo>
                <a:moveTo>
                  <a:pt x="1965" y="8"/>
                </a:moveTo>
                <a:lnTo>
                  <a:pt x="1973" y="8"/>
                </a:lnTo>
                <a:moveTo>
                  <a:pt x="1995" y="8"/>
                </a:moveTo>
                <a:lnTo>
                  <a:pt x="2005" y="8"/>
                </a:lnTo>
                <a:moveTo>
                  <a:pt x="2027" y="8"/>
                </a:moveTo>
                <a:lnTo>
                  <a:pt x="2035" y="8"/>
                </a:lnTo>
                <a:moveTo>
                  <a:pt x="2058" y="8"/>
                </a:moveTo>
                <a:lnTo>
                  <a:pt x="2066" y="8"/>
                </a:lnTo>
                <a:moveTo>
                  <a:pt x="2090" y="8"/>
                </a:moveTo>
                <a:lnTo>
                  <a:pt x="2097" y="8"/>
                </a:lnTo>
                <a:moveTo>
                  <a:pt x="2121" y="8"/>
                </a:moveTo>
                <a:lnTo>
                  <a:pt x="2128" y="8"/>
                </a:lnTo>
                <a:moveTo>
                  <a:pt x="2152" y="8"/>
                </a:moveTo>
                <a:lnTo>
                  <a:pt x="2160" y="8"/>
                </a:lnTo>
                <a:moveTo>
                  <a:pt x="2184" y="8"/>
                </a:moveTo>
                <a:lnTo>
                  <a:pt x="2191" y="8"/>
                </a:lnTo>
                <a:moveTo>
                  <a:pt x="2214" y="8"/>
                </a:moveTo>
                <a:lnTo>
                  <a:pt x="2223" y="8"/>
                </a:lnTo>
                <a:moveTo>
                  <a:pt x="2245" y="8"/>
                </a:moveTo>
                <a:lnTo>
                  <a:pt x="2254" y="8"/>
                </a:lnTo>
                <a:moveTo>
                  <a:pt x="2277" y="8"/>
                </a:moveTo>
                <a:lnTo>
                  <a:pt x="2284" y="8"/>
                </a:lnTo>
                <a:moveTo>
                  <a:pt x="2308" y="8"/>
                </a:moveTo>
                <a:lnTo>
                  <a:pt x="2315" y="8"/>
                </a:lnTo>
                <a:moveTo>
                  <a:pt x="2339" y="8"/>
                </a:moveTo>
                <a:lnTo>
                  <a:pt x="2347" y="8"/>
                </a:lnTo>
                <a:moveTo>
                  <a:pt x="2370" y="8"/>
                </a:moveTo>
                <a:lnTo>
                  <a:pt x="2378" y="8"/>
                </a:lnTo>
                <a:moveTo>
                  <a:pt x="2402" y="8"/>
                </a:moveTo>
                <a:lnTo>
                  <a:pt x="2410" y="8"/>
                </a:lnTo>
                <a:moveTo>
                  <a:pt x="2432" y="8"/>
                </a:moveTo>
                <a:lnTo>
                  <a:pt x="2441" y="8"/>
                </a:lnTo>
                <a:moveTo>
                  <a:pt x="2464" y="8"/>
                </a:moveTo>
                <a:lnTo>
                  <a:pt x="2472" y="8"/>
                </a:lnTo>
                <a:moveTo>
                  <a:pt x="2495" y="8"/>
                </a:moveTo>
                <a:lnTo>
                  <a:pt x="2502" y="8"/>
                </a:lnTo>
                <a:moveTo>
                  <a:pt x="2526" y="8"/>
                </a:moveTo>
                <a:lnTo>
                  <a:pt x="2534" y="8"/>
                </a:lnTo>
                <a:moveTo>
                  <a:pt x="2557" y="8"/>
                </a:moveTo>
                <a:lnTo>
                  <a:pt x="2565" y="8"/>
                </a:lnTo>
                <a:moveTo>
                  <a:pt x="2589" y="8"/>
                </a:moveTo>
                <a:lnTo>
                  <a:pt x="2597" y="8"/>
                </a:lnTo>
                <a:moveTo>
                  <a:pt x="2621" y="8"/>
                </a:moveTo>
                <a:lnTo>
                  <a:pt x="2628" y="8"/>
                </a:lnTo>
                <a:moveTo>
                  <a:pt x="2652" y="8"/>
                </a:moveTo>
                <a:lnTo>
                  <a:pt x="2659" y="8"/>
                </a:lnTo>
                <a:moveTo>
                  <a:pt x="2682" y="8"/>
                </a:moveTo>
                <a:lnTo>
                  <a:pt x="2690" y="8"/>
                </a:lnTo>
                <a:moveTo>
                  <a:pt x="2713" y="8"/>
                </a:moveTo>
                <a:lnTo>
                  <a:pt x="2720" y="8"/>
                </a:lnTo>
                <a:moveTo>
                  <a:pt x="2744" y="8"/>
                </a:moveTo>
                <a:lnTo>
                  <a:pt x="2752" y="8"/>
                </a:lnTo>
                <a:moveTo>
                  <a:pt x="2776" y="8"/>
                </a:moveTo>
                <a:lnTo>
                  <a:pt x="2784" y="8"/>
                </a:lnTo>
                <a:moveTo>
                  <a:pt x="2808" y="8"/>
                </a:moveTo>
                <a:lnTo>
                  <a:pt x="2815" y="8"/>
                </a:lnTo>
                <a:moveTo>
                  <a:pt x="2839" y="8"/>
                </a:moveTo>
                <a:lnTo>
                  <a:pt x="2846" y="8"/>
                </a:lnTo>
                <a:moveTo>
                  <a:pt x="2870" y="8"/>
                </a:moveTo>
                <a:lnTo>
                  <a:pt x="2877" y="8"/>
                </a:lnTo>
                <a:moveTo>
                  <a:pt x="2900" y="8"/>
                </a:moveTo>
                <a:lnTo>
                  <a:pt x="2909" y="8"/>
                </a:lnTo>
                <a:moveTo>
                  <a:pt x="2931" y="8"/>
                </a:moveTo>
                <a:lnTo>
                  <a:pt x="2941" y="8"/>
                </a:lnTo>
                <a:moveTo>
                  <a:pt x="2963" y="8"/>
                </a:moveTo>
                <a:lnTo>
                  <a:pt x="2970" y="8"/>
                </a:lnTo>
                <a:moveTo>
                  <a:pt x="2994" y="8"/>
                </a:moveTo>
                <a:lnTo>
                  <a:pt x="3002" y="8"/>
                </a:lnTo>
                <a:moveTo>
                  <a:pt x="3026" y="8"/>
                </a:moveTo>
                <a:lnTo>
                  <a:pt x="3033" y="8"/>
                </a:lnTo>
                <a:moveTo>
                  <a:pt x="3057" y="8"/>
                </a:moveTo>
                <a:lnTo>
                  <a:pt x="3064" y="8"/>
                </a:lnTo>
                <a:moveTo>
                  <a:pt x="3088" y="8"/>
                </a:moveTo>
                <a:lnTo>
                  <a:pt x="3096" y="8"/>
                </a:lnTo>
                <a:moveTo>
                  <a:pt x="3118" y="8"/>
                </a:moveTo>
                <a:lnTo>
                  <a:pt x="3128" y="8"/>
                </a:lnTo>
                <a:moveTo>
                  <a:pt x="3150" y="8"/>
                </a:moveTo>
                <a:lnTo>
                  <a:pt x="3159" y="8"/>
                </a:lnTo>
                <a:moveTo>
                  <a:pt x="3181" y="8"/>
                </a:moveTo>
                <a:lnTo>
                  <a:pt x="3189" y="8"/>
                </a:lnTo>
                <a:moveTo>
                  <a:pt x="3213" y="8"/>
                </a:moveTo>
                <a:lnTo>
                  <a:pt x="3220" y="8"/>
                </a:lnTo>
                <a:moveTo>
                  <a:pt x="3244" y="8"/>
                </a:moveTo>
                <a:lnTo>
                  <a:pt x="3251" y="8"/>
                </a:lnTo>
                <a:moveTo>
                  <a:pt x="3275" y="8"/>
                </a:moveTo>
                <a:lnTo>
                  <a:pt x="3283" y="8"/>
                </a:lnTo>
                <a:moveTo>
                  <a:pt x="3307" y="8"/>
                </a:moveTo>
                <a:lnTo>
                  <a:pt x="3314" y="8"/>
                </a:lnTo>
                <a:moveTo>
                  <a:pt x="3338" y="8"/>
                </a:moveTo>
                <a:lnTo>
                  <a:pt x="3346" y="8"/>
                </a:lnTo>
                <a:moveTo>
                  <a:pt x="3368" y="8"/>
                </a:moveTo>
                <a:lnTo>
                  <a:pt x="3377" y="8"/>
                </a:lnTo>
                <a:moveTo>
                  <a:pt x="3399" y="8"/>
                </a:moveTo>
                <a:lnTo>
                  <a:pt x="3407" y="8"/>
                </a:lnTo>
                <a:moveTo>
                  <a:pt x="3431" y="8"/>
                </a:moveTo>
                <a:lnTo>
                  <a:pt x="3438" y="8"/>
                </a:lnTo>
                <a:moveTo>
                  <a:pt x="3462" y="8"/>
                </a:moveTo>
                <a:lnTo>
                  <a:pt x="3470" y="8"/>
                </a:lnTo>
                <a:moveTo>
                  <a:pt x="3493" y="8"/>
                </a:moveTo>
                <a:lnTo>
                  <a:pt x="3501" y="8"/>
                </a:lnTo>
                <a:moveTo>
                  <a:pt x="3525" y="8"/>
                </a:moveTo>
                <a:lnTo>
                  <a:pt x="3533" y="8"/>
                </a:lnTo>
                <a:moveTo>
                  <a:pt x="3557" y="8"/>
                </a:moveTo>
                <a:lnTo>
                  <a:pt x="3564" y="8"/>
                </a:lnTo>
                <a:moveTo>
                  <a:pt x="3586" y="8"/>
                </a:moveTo>
                <a:lnTo>
                  <a:pt x="3595" y="8"/>
                </a:lnTo>
                <a:moveTo>
                  <a:pt x="3618" y="8"/>
                </a:moveTo>
                <a:lnTo>
                  <a:pt x="3625" y="8"/>
                </a:lnTo>
                <a:moveTo>
                  <a:pt x="3649" y="8"/>
                </a:moveTo>
                <a:lnTo>
                  <a:pt x="3657" y="8"/>
                </a:lnTo>
                <a:moveTo>
                  <a:pt x="3680" y="8"/>
                </a:moveTo>
                <a:lnTo>
                  <a:pt x="3688" y="8"/>
                </a:lnTo>
                <a:moveTo>
                  <a:pt x="3712" y="8"/>
                </a:moveTo>
                <a:lnTo>
                  <a:pt x="3719" y="8"/>
                </a:lnTo>
                <a:moveTo>
                  <a:pt x="3743" y="8"/>
                </a:moveTo>
                <a:lnTo>
                  <a:pt x="3751" y="8"/>
                </a:lnTo>
                <a:moveTo>
                  <a:pt x="3775" y="8"/>
                </a:moveTo>
                <a:lnTo>
                  <a:pt x="3782" y="8"/>
                </a:lnTo>
                <a:moveTo>
                  <a:pt x="3804" y="8"/>
                </a:moveTo>
                <a:lnTo>
                  <a:pt x="3813" y="8"/>
                </a:lnTo>
                <a:moveTo>
                  <a:pt x="3836" y="8"/>
                </a:moveTo>
                <a:lnTo>
                  <a:pt x="3845" y="8"/>
                </a:lnTo>
                <a:moveTo>
                  <a:pt x="3867" y="8"/>
                </a:moveTo>
                <a:lnTo>
                  <a:pt x="3875" y="8"/>
                </a:lnTo>
                <a:moveTo>
                  <a:pt x="3899" y="8"/>
                </a:moveTo>
                <a:lnTo>
                  <a:pt x="3906" y="8"/>
                </a:lnTo>
                <a:moveTo>
                  <a:pt x="3930" y="8"/>
                </a:moveTo>
                <a:lnTo>
                  <a:pt x="3937" y="8"/>
                </a:lnTo>
                <a:moveTo>
                  <a:pt x="3962" y="8"/>
                </a:moveTo>
                <a:lnTo>
                  <a:pt x="3969" y="8"/>
                </a:lnTo>
                <a:moveTo>
                  <a:pt x="3993" y="8"/>
                </a:moveTo>
                <a:lnTo>
                  <a:pt x="4000" y="8"/>
                </a:lnTo>
                <a:moveTo>
                  <a:pt x="4023" y="8"/>
                </a:moveTo>
                <a:lnTo>
                  <a:pt x="4032" y="8"/>
                </a:lnTo>
                <a:moveTo>
                  <a:pt x="4054" y="8"/>
                </a:moveTo>
                <a:lnTo>
                  <a:pt x="4063" y="8"/>
                </a:lnTo>
                <a:moveTo>
                  <a:pt x="4086" y="8"/>
                </a:moveTo>
                <a:lnTo>
                  <a:pt x="4093" y="8"/>
                </a:lnTo>
                <a:moveTo>
                  <a:pt x="4117" y="8"/>
                </a:moveTo>
                <a:lnTo>
                  <a:pt x="4124" y="8"/>
                </a:lnTo>
                <a:moveTo>
                  <a:pt x="4148" y="8"/>
                </a:moveTo>
                <a:lnTo>
                  <a:pt x="4156" y="8"/>
                </a:lnTo>
                <a:moveTo>
                  <a:pt x="4180" y="8"/>
                </a:moveTo>
                <a:lnTo>
                  <a:pt x="4187" y="8"/>
                </a:lnTo>
                <a:moveTo>
                  <a:pt x="4211" y="8"/>
                </a:moveTo>
                <a:lnTo>
                  <a:pt x="4219" y="8"/>
                </a:lnTo>
                <a:moveTo>
                  <a:pt x="4243" y="8"/>
                </a:moveTo>
                <a:lnTo>
                  <a:pt x="4250" y="8"/>
                </a:lnTo>
                <a:moveTo>
                  <a:pt x="4273" y="8"/>
                </a:moveTo>
                <a:lnTo>
                  <a:pt x="4281" y="8"/>
                </a:lnTo>
                <a:moveTo>
                  <a:pt x="4304" y="8"/>
                </a:moveTo>
                <a:lnTo>
                  <a:pt x="4311" y="8"/>
                </a:lnTo>
                <a:moveTo>
                  <a:pt x="4335" y="8"/>
                </a:moveTo>
                <a:lnTo>
                  <a:pt x="4342" y="8"/>
                </a:lnTo>
                <a:moveTo>
                  <a:pt x="4366" y="8"/>
                </a:moveTo>
                <a:lnTo>
                  <a:pt x="4374" y="8"/>
                </a:lnTo>
                <a:moveTo>
                  <a:pt x="4398" y="8"/>
                </a:moveTo>
                <a:lnTo>
                  <a:pt x="4406" y="8"/>
                </a:lnTo>
                <a:moveTo>
                  <a:pt x="4430" y="8"/>
                </a:moveTo>
                <a:lnTo>
                  <a:pt x="4437" y="8"/>
                </a:lnTo>
                <a:moveTo>
                  <a:pt x="4461" y="8"/>
                </a:moveTo>
                <a:lnTo>
                  <a:pt x="4468" y="8"/>
                </a:lnTo>
                <a:moveTo>
                  <a:pt x="4491" y="8"/>
                </a:moveTo>
                <a:lnTo>
                  <a:pt x="4500" y="8"/>
                </a:lnTo>
                <a:moveTo>
                  <a:pt x="4522" y="8"/>
                </a:moveTo>
                <a:lnTo>
                  <a:pt x="4529" y="8"/>
                </a:lnTo>
                <a:moveTo>
                  <a:pt x="4553" y="8"/>
                </a:moveTo>
                <a:lnTo>
                  <a:pt x="4561" y="8"/>
                </a:lnTo>
                <a:moveTo>
                  <a:pt x="4585" y="8"/>
                </a:moveTo>
                <a:lnTo>
                  <a:pt x="4593" y="8"/>
                </a:lnTo>
                <a:moveTo>
                  <a:pt x="4616" y="8"/>
                </a:moveTo>
                <a:lnTo>
                  <a:pt x="4624" y="8"/>
                </a:lnTo>
                <a:moveTo>
                  <a:pt x="4648" y="8"/>
                </a:moveTo>
                <a:lnTo>
                  <a:pt x="4655" y="8"/>
                </a:lnTo>
                <a:moveTo>
                  <a:pt x="4679" y="8"/>
                </a:moveTo>
                <a:lnTo>
                  <a:pt x="4686" y="8"/>
                </a:lnTo>
                <a:moveTo>
                  <a:pt x="4709" y="8"/>
                </a:moveTo>
                <a:lnTo>
                  <a:pt x="4718" y="8"/>
                </a:lnTo>
                <a:moveTo>
                  <a:pt x="4740" y="8"/>
                </a:moveTo>
                <a:lnTo>
                  <a:pt x="4749" y="8"/>
                </a:lnTo>
                <a:moveTo>
                  <a:pt x="4772" y="8"/>
                </a:moveTo>
                <a:lnTo>
                  <a:pt x="4780" y="8"/>
                </a:lnTo>
                <a:moveTo>
                  <a:pt x="4803" y="8"/>
                </a:moveTo>
                <a:lnTo>
                  <a:pt x="4811" y="8"/>
                </a:lnTo>
                <a:moveTo>
                  <a:pt x="4835" y="8"/>
                </a:moveTo>
                <a:lnTo>
                  <a:pt x="4842" y="8"/>
                </a:lnTo>
                <a:moveTo>
                  <a:pt x="4866" y="8"/>
                </a:moveTo>
                <a:lnTo>
                  <a:pt x="4873" y="8"/>
                </a:lnTo>
                <a:moveTo>
                  <a:pt x="4897" y="8"/>
                </a:moveTo>
                <a:lnTo>
                  <a:pt x="4905" y="8"/>
                </a:lnTo>
                <a:moveTo>
                  <a:pt x="4927" y="8"/>
                </a:moveTo>
                <a:lnTo>
                  <a:pt x="4936" y="8"/>
                </a:lnTo>
                <a:moveTo>
                  <a:pt x="4959" y="8"/>
                </a:moveTo>
                <a:lnTo>
                  <a:pt x="4968" y="8"/>
                </a:lnTo>
              </a:path>
            </a:pathLst>
          </a:custGeom>
          <a:noFill/>
          <a:ln w="9488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89" name="path"/>
          <p:cNvSpPr/>
          <p:nvPr/>
        </p:nvSpPr>
        <p:spPr>
          <a:xfrm>
            <a:off x="3581077" y="4163579"/>
            <a:ext cx="2943100" cy="9484"/>
          </a:xfrm>
          <a:custGeom>
            <a:avLst/>
            <a:gdLst/>
            <a:ahLst/>
            <a:cxnLst/>
            <a:rect l="0" t="0" r="0" b="0"/>
            <a:pathLst>
              <a:path w="4634" h="14">
                <a:moveTo>
                  <a:pt x="0" y="7"/>
                </a:moveTo>
                <a:lnTo>
                  <a:pt x="1865" y="7"/>
                </a:lnTo>
                <a:moveTo>
                  <a:pt x="883" y="7"/>
                </a:moveTo>
                <a:lnTo>
                  <a:pt x="891" y="7"/>
                </a:lnTo>
                <a:moveTo>
                  <a:pt x="915" y="7"/>
                </a:moveTo>
                <a:lnTo>
                  <a:pt x="922" y="7"/>
                </a:lnTo>
                <a:moveTo>
                  <a:pt x="946" y="7"/>
                </a:moveTo>
                <a:lnTo>
                  <a:pt x="953" y="7"/>
                </a:lnTo>
                <a:moveTo>
                  <a:pt x="976" y="7"/>
                </a:moveTo>
                <a:lnTo>
                  <a:pt x="985" y="7"/>
                </a:lnTo>
                <a:moveTo>
                  <a:pt x="1007" y="7"/>
                </a:moveTo>
                <a:lnTo>
                  <a:pt x="1016" y="7"/>
                </a:lnTo>
                <a:moveTo>
                  <a:pt x="1039" y="7"/>
                </a:moveTo>
                <a:lnTo>
                  <a:pt x="1046" y="7"/>
                </a:lnTo>
                <a:moveTo>
                  <a:pt x="1070" y="7"/>
                </a:moveTo>
                <a:lnTo>
                  <a:pt x="1078" y="7"/>
                </a:lnTo>
                <a:moveTo>
                  <a:pt x="1102" y="7"/>
                </a:moveTo>
                <a:lnTo>
                  <a:pt x="1109" y="7"/>
                </a:lnTo>
                <a:moveTo>
                  <a:pt x="1133" y="7"/>
                </a:moveTo>
                <a:lnTo>
                  <a:pt x="1140" y="7"/>
                </a:lnTo>
                <a:moveTo>
                  <a:pt x="1164" y="7"/>
                </a:moveTo>
                <a:lnTo>
                  <a:pt x="1172" y="7"/>
                </a:lnTo>
                <a:moveTo>
                  <a:pt x="1194" y="7"/>
                </a:moveTo>
                <a:lnTo>
                  <a:pt x="1203" y="7"/>
                </a:lnTo>
                <a:moveTo>
                  <a:pt x="1225" y="7"/>
                </a:moveTo>
                <a:lnTo>
                  <a:pt x="1235" y="7"/>
                </a:lnTo>
                <a:moveTo>
                  <a:pt x="1257" y="7"/>
                </a:moveTo>
                <a:lnTo>
                  <a:pt x="1264" y="7"/>
                </a:lnTo>
                <a:moveTo>
                  <a:pt x="1288" y="7"/>
                </a:moveTo>
                <a:lnTo>
                  <a:pt x="1296" y="7"/>
                </a:lnTo>
                <a:moveTo>
                  <a:pt x="1320" y="7"/>
                </a:moveTo>
                <a:lnTo>
                  <a:pt x="1327" y="7"/>
                </a:lnTo>
                <a:moveTo>
                  <a:pt x="1351" y="7"/>
                </a:moveTo>
                <a:lnTo>
                  <a:pt x="1358" y="7"/>
                </a:lnTo>
                <a:moveTo>
                  <a:pt x="1382" y="7"/>
                </a:moveTo>
                <a:lnTo>
                  <a:pt x="1390" y="7"/>
                </a:lnTo>
                <a:moveTo>
                  <a:pt x="1414" y="7"/>
                </a:moveTo>
                <a:lnTo>
                  <a:pt x="1422" y="7"/>
                </a:lnTo>
                <a:moveTo>
                  <a:pt x="1444" y="7"/>
                </a:moveTo>
                <a:lnTo>
                  <a:pt x="1453" y="7"/>
                </a:lnTo>
                <a:moveTo>
                  <a:pt x="1475" y="7"/>
                </a:moveTo>
                <a:lnTo>
                  <a:pt x="1483" y="7"/>
                </a:lnTo>
                <a:moveTo>
                  <a:pt x="1507" y="7"/>
                </a:moveTo>
                <a:lnTo>
                  <a:pt x="1514" y="7"/>
                </a:lnTo>
                <a:moveTo>
                  <a:pt x="1538" y="7"/>
                </a:moveTo>
                <a:lnTo>
                  <a:pt x="1545" y="7"/>
                </a:lnTo>
                <a:moveTo>
                  <a:pt x="1569" y="7"/>
                </a:moveTo>
                <a:lnTo>
                  <a:pt x="1577" y="7"/>
                </a:lnTo>
                <a:moveTo>
                  <a:pt x="1601" y="7"/>
                </a:moveTo>
                <a:lnTo>
                  <a:pt x="1608" y="7"/>
                </a:lnTo>
                <a:moveTo>
                  <a:pt x="1632" y="7"/>
                </a:moveTo>
                <a:lnTo>
                  <a:pt x="1640" y="7"/>
                </a:lnTo>
                <a:moveTo>
                  <a:pt x="1662" y="7"/>
                </a:moveTo>
                <a:lnTo>
                  <a:pt x="1671" y="7"/>
                </a:lnTo>
                <a:moveTo>
                  <a:pt x="1693" y="7"/>
                </a:moveTo>
                <a:lnTo>
                  <a:pt x="1701" y="7"/>
                </a:lnTo>
                <a:moveTo>
                  <a:pt x="1725" y="7"/>
                </a:moveTo>
                <a:lnTo>
                  <a:pt x="1732" y="7"/>
                </a:lnTo>
                <a:moveTo>
                  <a:pt x="1756" y="7"/>
                </a:moveTo>
                <a:lnTo>
                  <a:pt x="1764" y="7"/>
                </a:lnTo>
                <a:moveTo>
                  <a:pt x="1788" y="7"/>
                </a:moveTo>
                <a:lnTo>
                  <a:pt x="1795" y="7"/>
                </a:lnTo>
                <a:moveTo>
                  <a:pt x="1819" y="7"/>
                </a:moveTo>
                <a:lnTo>
                  <a:pt x="1826" y="7"/>
                </a:lnTo>
                <a:moveTo>
                  <a:pt x="1851" y="7"/>
                </a:moveTo>
                <a:lnTo>
                  <a:pt x="1858" y="7"/>
                </a:lnTo>
                <a:moveTo>
                  <a:pt x="1880" y="7"/>
                </a:moveTo>
                <a:lnTo>
                  <a:pt x="1889" y="7"/>
                </a:lnTo>
                <a:moveTo>
                  <a:pt x="1912" y="7"/>
                </a:moveTo>
                <a:lnTo>
                  <a:pt x="1921" y="7"/>
                </a:lnTo>
                <a:moveTo>
                  <a:pt x="1943" y="7"/>
                </a:moveTo>
                <a:lnTo>
                  <a:pt x="1951" y="7"/>
                </a:lnTo>
                <a:moveTo>
                  <a:pt x="1975" y="7"/>
                </a:moveTo>
                <a:lnTo>
                  <a:pt x="1982" y="7"/>
                </a:lnTo>
                <a:moveTo>
                  <a:pt x="2006" y="7"/>
                </a:moveTo>
                <a:lnTo>
                  <a:pt x="2013" y="7"/>
                </a:lnTo>
                <a:moveTo>
                  <a:pt x="2037" y="7"/>
                </a:moveTo>
                <a:lnTo>
                  <a:pt x="2045" y="7"/>
                </a:lnTo>
                <a:moveTo>
                  <a:pt x="2069" y="7"/>
                </a:moveTo>
                <a:lnTo>
                  <a:pt x="2076" y="7"/>
                </a:lnTo>
                <a:moveTo>
                  <a:pt x="2098" y="7"/>
                </a:moveTo>
                <a:lnTo>
                  <a:pt x="2108" y="7"/>
                </a:lnTo>
                <a:moveTo>
                  <a:pt x="2130" y="7"/>
                </a:moveTo>
                <a:lnTo>
                  <a:pt x="2139" y="7"/>
                </a:lnTo>
                <a:moveTo>
                  <a:pt x="2162" y="7"/>
                </a:moveTo>
                <a:lnTo>
                  <a:pt x="2169" y="7"/>
                </a:lnTo>
                <a:moveTo>
                  <a:pt x="2193" y="7"/>
                </a:moveTo>
                <a:lnTo>
                  <a:pt x="2200" y="7"/>
                </a:lnTo>
                <a:moveTo>
                  <a:pt x="2224" y="7"/>
                </a:moveTo>
                <a:lnTo>
                  <a:pt x="2231" y="7"/>
                </a:lnTo>
                <a:moveTo>
                  <a:pt x="2255" y="7"/>
                </a:moveTo>
                <a:lnTo>
                  <a:pt x="2263" y="7"/>
                </a:lnTo>
                <a:moveTo>
                  <a:pt x="2287" y="7"/>
                </a:moveTo>
                <a:lnTo>
                  <a:pt x="2295" y="7"/>
                </a:lnTo>
                <a:moveTo>
                  <a:pt x="2318" y="7"/>
                </a:moveTo>
                <a:lnTo>
                  <a:pt x="2326" y="7"/>
                </a:lnTo>
                <a:moveTo>
                  <a:pt x="2348" y="7"/>
                </a:moveTo>
                <a:lnTo>
                  <a:pt x="2357" y="7"/>
                </a:lnTo>
                <a:moveTo>
                  <a:pt x="2380" y="7"/>
                </a:moveTo>
                <a:lnTo>
                  <a:pt x="2387" y="7"/>
                </a:lnTo>
                <a:moveTo>
                  <a:pt x="2411" y="7"/>
                </a:moveTo>
                <a:lnTo>
                  <a:pt x="2418" y="7"/>
                </a:lnTo>
                <a:moveTo>
                  <a:pt x="2442" y="7"/>
                </a:moveTo>
                <a:lnTo>
                  <a:pt x="2450" y="7"/>
                </a:lnTo>
                <a:moveTo>
                  <a:pt x="2474" y="7"/>
                </a:moveTo>
                <a:lnTo>
                  <a:pt x="2481" y="7"/>
                </a:lnTo>
                <a:moveTo>
                  <a:pt x="2505" y="7"/>
                </a:moveTo>
                <a:lnTo>
                  <a:pt x="2513" y="7"/>
                </a:lnTo>
                <a:moveTo>
                  <a:pt x="2537" y="7"/>
                </a:moveTo>
                <a:lnTo>
                  <a:pt x="2544" y="7"/>
                </a:lnTo>
                <a:moveTo>
                  <a:pt x="2567" y="7"/>
                </a:moveTo>
                <a:lnTo>
                  <a:pt x="2575" y="7"/>
                </a:lnTo>
                <a:moveTo>
                  <a:pt x="2598" y="7"/>
                </a:moveTo>
                <a:lnTo>
                  <a:pt x="2607" y="7"/>
                </a:lnTo>
                <a:moveTo>
                  <a:pt x="2629" y="7"/>
                </a:moveTo>
                <a:lnTo>
                  <a:pt x="2637" y="7"/>
                </a:lnTo>
                <a:moveTo>
                  <a:pt x="2660" y="7"/>
                </a:moveTo>
                <a:lnTo>
                  <a:pt x="2668" y="7"/>
                </a:lnTo>
                <a:moveTo>
                  <a:pt x="2692" y="7"/>
                </a:moveTo>
                <a:lnTo>
                  <a:pt x="2700" y="7"/>
                </a:lnTo>
                <a:moveTo>
                  <a:pt x="2724" y="7"/>
                </a:moveTo>
                <a:lnTo>
                  <a:pt x="2731" y="7"/>
                </a:lnTo>
                <a:moveTo>
                  <a:pt x="2755" y="7"/>
                </a:moveTo>
                <a:lnTo>
                  <a:pt x="2762" y="7"/>
                </a:lnTo>
                <a:moveTo>
                  <a:pt x="2785" y="7"/>
                </a:moveTo>
                <a:lnTo>
                  <a:pt x="2794" y="7"/>
                </a:lnTo>
                <a:moveTo>
                  <a:pt x="2816" y="7"/>
                </a:moveTo>
                <a:lnTo>
                  <a:pt x="2825" y="7"/>
                </a:lnTo>
                <a:moveTo>
                  <a:pt x="2847" y="7"/>
                </a:moveTo>
                <a:lnTo>
                  <a:pt x="2855" y="7"/>
                </a:lnTo>
                <a:moveTo>
                  <a:pt x="2879" y="7"/>
                </a:moveTo>
                <a:lnTo>
                  <a:pt x="2887" y="7"/>
                </a:lnTo>
                <a:moveTo>
                  <a:pt x="2911" y="7"/>
                </a:moveTo>
                <a:lnTo>
                  <a:pt x="2918" y="7"/>
                </a:lnTo>
                <a:moveTo>
                  <a:pt x="2942" y="7"/>
                </a:moveTo>
                <a:lnTo>
                  <a:pt x="2949" y="7"/>
                </a:lnTo>
                <a:moveTo>
                  <a:pt x="2973" y="7"/>
                </a:moveTo>
                <a:lnTo>
                  <a:pt x="2980" y="7"/>
                </a:lnTo>
                <a:moveTo>
                  <a:pt x="3004" y="7"/>
                </a:moveTo>
                <a:lnTo>
                  <a:pt x="3012" y="7"/>
                </a:lnTo>
                <a:moveTo>
                  <a:pt x="3034" y="7"/>
                </a:moveTo>
                <a:lnTo>
                  <a:pt x="3044" y="7"/>
                </a:lnTo>
                <a:moveTo>
                  <a:pt x="3066" y="7"/>
                </a:moveTo>
                <a:lnTo>
                  <a:pt x="3074" y="7"/>
                </a:lnTo>
                <a:moveTo>
                  <a:pt x="3098" y="7"/>
                </a:moveTo>
                <a:lnTo>
                  <a:pt x="3105" y="7"/>
                </a:lnTo>
                <a:moveTo>
                  <a:pt x="3129" y="7"/>
                </a:moveTo>
                <a:lnTo>
                  <a:pt x="3136" y="7"/>
                </a:lnTo>
                <a:moveTo>
                  <a:pt x="3160" y="7"/>
                </a:moveTo>
                <a:lnTo>
                  <a:pt x="3167" y="7"/>
                </a:lnTo>
                <a:moveTo>
                  <a:pt x="3191" y="7"/>
                </a:moveTo>
                <a:lnTo>
                  <a:pt x="3199" y="7"/>
                </a:lnTo>
                <a:moveTo>
                  <a:pt x="3223" y="7"/>
                </a:moveTo>
                <a:lnTo>
                  <a:pt x="3231" y="7"/>
                </a:lnTo>
                <a:moveTo>
                  <a:pt x="3253" y="7"/>
                </a:moveTo>
                <a:lnTo>
                  <a:pt x="3262" y="7"/>
                </a:lnTo>
                <a:moveTo>
                  <a:pt x="3285" y="7"/>
                </a:moveTo>
                <a:lnTo>
                  <a:pt x="3292" y="7"/>
                </a:lnTo>
                <a:moveTo>
                  <a:pt x="3316" y="7"/>
                </a:moveTo>
                <a:lnTo>
                  <a:pt x="3323" y="7"/>
                </a:lnTo>
                <a:moveTo>
                  <a:pt x="3347" y="7"/>
                </a:moveTo>
                <a:lnTo>
                  <a:pt x="3354" y="7"/>
                </a:lnTo>
                <a:moveTo>
                  <a:pt x="3378" y="7"/>
                </a:moveTo>
                <a:lnTo>
                  <a:pt x="3386" y="7"/>
                </a:lnTo>
                <a:moveTo>
                  <a:pt x="3410" y="7"/>
                </a:moveTo>
                <a:lnTo>
                  <a:pt x="3418" y="7"/>
                </a:lnTo>
                <a:moveTo>
                  <a:pt x="3441" y="7"/>
                </a:moveTo>
                <a:lnTo>
                  <a:pt x="3449" y="7"/>
                </a:lnTo>
                <a:moveTo>
                  <a:pt x="3471" y="7"/>
                </a:moveTo>
                <a:lnTo>
                  <a:pt x="3480" y="7"/>
                </a:lnTo>
                <a:moveTo>
                  <a:pt x="3503" y="7"/>
                </a:moveTo>
                <a:lnTo>
                  <a:pt x="3511" y="7"/>
                </a:lnTo>
                <a:moveTo>
                  <a:pt x="3534" y="7"/>
                </a:moveTo>
                <a:lnTo>
                  <a:pt x="3541" y="7"/>
                </a:lnTo>
                <a:moveTo>
                  <a:pt x="3565" y="7"/>
                </a:moveTo>
                <a:lnTo>
                  <a:pt x="3573" y="7"/>
                </a:lnTo>
                <a:moveTo>
                  <a:pt x="3597" y="7"/>
                </a:moveTo>
                <a:lnTo>
                  <a:pt x="3604" y="7"/>
                </a:lnTo>
                <a:moveTo>
                  <a:pt x="3628" y="7"/>
                </a:moveTo>
                <a:lnTo>
                  <a:pt x="3636" y="7"/>
                </a:lnTo>
                <a:moveTo>
                  <a:pt x="3660" y="7"/>
                </a:moveTo>
                <a:lnTo>
                  <a:pt x="3667" y="7"/>
                </a:lnTo>
                <a:moveTo>
                  <a:pt x="3690" y="7"/>
                </a:moveTo>
                <a:lnTo>
                  <a:pt x="3698" y="7"/>
                </a:lnTo>
                <a:moveTo>
                  <a:pt x="3721" y="7"/>
                </a:moveTo>
                <a:lnTo>
                  <a:pt x="3730" y="7"/>
                </a:lnTo>
                <a:moveTo>
                  <a:pt x="3752" y="7"/>
                </a:moveTo>
                <a:lnTo>
                  <a:pt x="3760" y="7"/>
                </a:lnTo>
                <a:moveTo>
                  <a:pt x="3783" y="7"/>
                </a:moveTo>
                <a:lnTo>
                  <a:pt x="3791" y="7"/>
                </a:lnTo>
                <a:moveTo>
                  <a:pt x="3815" y="7"/>
                </a:moveTo>
                <a:lnTo>
                  <a:pt x="3823" y="7"/>
                </a:lnTo>
                <a:moveTo>
                  <a:pt x="3847" y="7"/>
                </a:moveTo>
                <a:lnTo>
                  <a:pt x="3854" y="7"/>
                </a:lnTo>
                <a:moveTo>
                  <a:pt x="3878" y="7"/>
                </a:moveTo>
                <a:lnTo>
                  <a:pt x="3885" y="7"/>
                </a:lnTo>
                <a:moveTo>
                  <a:pt x="3909" y="7"/>
                </a:moveTo>
                <a:lnTo>
                  <a:pt x="3916" y="7"/>
                </a:lnTo>
                <a:moveTo>
                  <a:pt x="3939" y="7"/>
                </a:moveTo>
                <a:lnTo>
                  <a:pt x="3948" y="7"/>
                </a:lnTo>
                <a:moveTo>
                  <a:pt x="3970" y="7"/>
                </a:moveTo>
                <a:lnTo>
                  <a:pt x="3978" y="7"/>
                </a:lnTo>
                <a:moveTo>
                  <a:pt x="4002" y="7"/>
                </a:moveTo>
                <a:lnTo>
                  <a:pt x="4009" y="7"/>
                </a:lnTo>
                <a:moveTo>
                  <a:pt x="4033" y="7"/>
                </a:moveTo>
                <a:lnTo>
                  <a:pt x="4041" y="7"/>
                </a:lnTo>
                <a:moveTo>
                  <a:pt x="4065" y="7"/>
                </a:moveTo>
                <a:lnTo>
                  <a:pt x="4072" y="7"/>
                </a:lnTo>
                <a:moveTo>
                  <a:pt x="4096" y="7"/>
                </a:moveTo>
                <a:lnTo>
                  <a:pt x="4103" y="7"/>
                </a:lnTo>
                <a:moveTo>
                  <a:pt x="4127" y="7"/>
                </a:moveTo>
                <a:lnTo>
                  <a:pt x="4135" y="7"/>
                </a:lnTo>
                <a:moveTo>
                  <a:pt x="4157" y="7"/>
                </a:moveTo>
                <a:lnTo>
                  <a:pt x="4167" y="7"/>
                </a:lnTo>
                <a:moveTo>
                  <a:pt x="4189" y="7"/>
                </a:moveTo>
                <a:lnTo>
                  <a:pt x="4196" y="7"/>
                </a:lnTo>
                <a:moveTo>
                  <a:pt x="4220" y="7"/>
                </a:moveTo>
                <a:lnTo>
                  <a:pt x="4228" y="7"/>
                </a:lnTo>
                <a:moveTo>
                  <a:pt x="4252" y="7"/>
                </a:moveTo>
                <a:lnTo>
                  <a:pt x="4259" y="7"/>
                </a:lnTo>
                <a:moveTo>
                  <a:pt x="4283" y="7"/>
                </a:moveTo>
                <a:lnTo>
                  <a:pt x="4290" y="7"/>
                </a:lnTo>
                <a:moveTo>
                  <a:pt x="4314" y="7"/>
                </a:moveTo>
                <a:lnTo>
                  <a:pt x="4322" y="7"/>
                </a:lnTo>
                <a:moveTo>
                  <a:pt x="4346" y="7"/>
                </a:moveTo>
                <a:lnTo>
                  <a:pt x="4353" y="7"/>
                </a:lnTo>
                <a:moveTo>
                  <a:pt x="4376" y="7"/>
                </a:moveTo>
                <a:lnTo>
                  <a:pt x="4385" y="7"/>
                </a:lnTo>
                <a:moveTo>
                  <a:pt x="4407" y="7"/>
                </a:moveTo>
                <a:lnTo>
                  <a:pt x="4416" y="7"/>
                </a:lnTo>
                <a:moveTo>
                  <a:pt x="4438" y="7"/>
                </a:moveTo>
                <a:lnTo>
                  <a:pt x="4446" y="7"/>
                </a:lnTo>
                <a:moveTo>
                  <a:pt x="4470" y="7"/>
                </a:moveTo>
                <a:lnTo>
                  <a:pt x="4477" y="7"/>
                </a:lnTo>
                <a:moveTo>
                  <a:pt x="4501" y="7"/>
                </a:moveTo>
                <a:lnTo>
                  <a:pt x="4509" y="7"/>
                </a:lnTo>
                <a:moveTo>
                  <a:pt x="4533" y="7"/>
                </a:moveTo>
                <a:lnTo>
                  <a:pt x="4540" y="7"/>
                </a:lnTo>
                <a:moveTo>
                  <a:pt x="4564" y="7"/>
                </a:moveTo>
                <a:lnTo>
                  <a:pt x="4572" y="7"/>
                </a:lnTo>
                <a:moveTo>
                  <a:pt x="4594" y="7"/>
                </a:moveTo>
                <a:lnTo>
                  <a:pt x="4603" y="7"/>
                </a:lnTo>
                <a:moveTo>
                  <a:pt x="4625" y="7"/>
                </a:moveTo>
                <a:lnTo>
                  <a:pt x="4634" y="7"/>
                </a:lnTo>
              </a:path>
            </a:pathLst>
          </a:custGeom>
          <a:noFill/>
          <a:ln w="9488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90" name="path"/>
          <p:cNvSpPr/>
          <p:nvPr/>
        </p:nvSpPr>
        <p:spPr>
          <a:xfrm>
            <a:off x="4141983" y="3204152"/>
            <a:ext cx="2382195" cy="9483"/>
          </a:xfrm>
          <a:custGeom>
            <a:avLst/>
            <a:gdLst/>
            <a:ahLst/>
            <a:cxnLst/>
            <a:rect l="0" t="0" r="0" b="0"/>
            <a:pathLst>
              <a:path w="3751" h="14">
                <a:moveTo>
                  <a:pt x="0" y="7"/>
                </a:moveTo>
                <a:lnTo>
                  <a:pt x="7" y="7"/>
                </a:lnTo>
                <a:moveTo>
                  <a:pt x="31" y="7"/>
                </a:moveTo>
                <a:lnTo>
                  <a:pt x="39" y="7"/>
                </a:lnTo>
                <a:moveTo>
                  <a:pt x="63" y="7"/>
                </a:moveTo>
                <a:lnTo>
                  <a:pt x="70" y="7"/>
                </a:lnTo>
                <a:moveTo>
                  <a:pt x="93" y="7"/>
                </a:moveTo>
                <a:lnTo>
                  <a:pt x="101" y="7"/>
                </a:lnTo>
                <a:moveTo>
                  <a:pt x="124" y="7"/>
                </a:moveTo>
                <a:lnTo>
                  <a:pt x="133" y="7"/>
                </a:lnTo>
                <a:moveTo>
                  <a:pt x="155" y="7"/>
                </a:moveTo>
                <a:lnTo>
                  <a:pt x="163" y="7"/>
                </a:lnTo>
                <a:moveTo>
                  <a:pt x="186" y="7"/>
                </a:moveTo>
                <a:lnTo>
                  <a:pt x="194" y="7"/>
                </a:lnTo>
                <a:moveTo>
                  <a:pt x="218" y="7"/>
                </a:moveTo>
                <a:lnTo>
                  <a:pt x="226" y="7"/>
                </a:lnTo>
                <a:moveTo>
                  <a:pt x="250" y="7"/>
                </a:moveTo>
                <a:lnTo>
                  <a:pt x="257" y="7"/>
                </a:lnTo>
                <a:moveTo>
                  <a:pt x="281" y="7"/>
                </a:moveTo>
                <a:lnTo>
                  <a:pt x="288" y="7"/>
                </a:lnTo>
                <a:moveTo>
                  <a:pt x="311" y="7"/>
                </a:moveTo>
                <a:lnTo>
                  <a:pt x="319" y="7"/>
                </a:lnTo>
                <a:moveTo>
                  <a:pt x="342" y="7"/>
                </a:moveTo>
                <a:lnTo>
                  <a:pt x="351" y="7"/>
                </a:lnTo>
                <a:moveTo>
                  <a:pt x="373" y="7"/>
                </a:moveTo>
                <a:lnTo>
                  <a:pt x="381" y="7"/>
                </a:lnTo>
                <a:moveTo>
                  <a:pt x="405" y="7"/>
                </a:moveTo>
                <a:lnTo>
                  <a:pt x="413" y="7"/>
                </a:lnTo>
                <a:moveTo>
                  <a:pt x="437" y="7"/>
                </a:moveTo>
                <a:lnTo>
                  <a:pt x="444" y="7"/>
                </a:lnTo>
                <a:moveTo>
                  <a:pt x="468" y="7"/>
                </a:moveTo>
                <a:lnTo>
                  <a:pt x="475" y="7"/>
                </a:lnTo>
                <a:moveTo>
                  <a:pt x="499" y="7"/>
                </a:moveTo>
                <a:lnTo>
                  <a:pt x="506" y="7"/>
                </a:lnTo>
                <a:moveTo>
                  <a:pt x="530" y="7"/>
                </a:moveTo>
                <a:lnTo>
                  <a:pt x="538" y="7"/>
                </a:lnTo>
                <a:moveTo>
                  <a:pt x="560" y="7"/>
                </a:moveTo>
                <a:lnTo>
                  <a:pt x="570" y="7"/>
                </a:lnTo>
                <a:moveTo>
                  <a:pt x="592" y="7"/>
                </a:moveTo>
                <a:lnTo>
                  <a:pt x="600" y="7"/>
                </a:lnTo>
                <a:moveTo>
                  <a:pt x="624" y="7"/>
                </a:moveTo>
                <a:lnTo>
                  <a:pt x="631" y="7"/>
                </a:lnTo>
                <a:moveTo>
                  <a:pt x="655" y="7"/>
                </a:moveTo>
                <a:lnTo>
                  <a:pt x="662" y="7"/>
                </a:lnTo>
                <a:moveTo>
                  <a:pt x="686" y="7"/>
                </a:moveTo>
                <a:lnTo>
                  <a:pt x="693" y="7"/>
                </a:lnTo>
                <a:moveTo>
                  <a:pt x="717" y="7"/>
                </a:moveTo>
                <a:lnTo>
                  <a:pt x="725" y="7"/>
                </a:lnTo>
                <a:moveTo>
                  <a:pt x="749" y="7"/>
                </a:moveTo>
                <a:lnTo>
                  <a:pt x="757" y="7"/>
                </a:lnTo>
                <a:moveTo>
                  <a:pt x="779" y="7"/>
                </a:moveTo>
                <a:lnTo>
                  <a:pt x="788" y="7"/>
                </a:lnTo>
                <a:moveTo>
                  <a:pt x="810" y="7"/>
                </a:moveTo>
                <a:lnTo>
                  <a:pt x="818" y="7"/>
                </a:lnTo>
                <a:moveTo>
                  <a:pt x="842" y="7"/>
                </a:moveTo>
                <a:lnTo>
                  <a:pt x="849" y="7"/>
                </a:lnTo>
                <a:moveTo>
                  <a:pt x="873" y="7"/>
                </a:moveTo>
                <a:lnTo>
                  <a:pt x="880" y="7"/>
                </a:lnTo>
                <a:moveTo>
                  <a:pt x="904" y="7"/>
                </a:moveTo>
                <a:lnTo>
                  <a:pt x="912" y="7"/>
                </a:lnTo>
                <a:moveTo>
                  <a:pt x="936" y="7"/>
                </a:moveTo>
                <a:lnTo>
                  <a:pt x="943" y="7"/>
                </a:lnTo>
                <a:moveTo>
                  <a:pt x="967" y="7"/>
                </a:moveTo>
                <a:lnTo>
                  <a:pt x="975" y="7"/>
                </a:lnTo>
                <a:moveTo>
                  <a:pt x="997" y="7"/>
                </a:moveTo>
                <a:lnTo>
                  <a:pt x="1006" y="7"/>
                </a:lnTo>
                <a:moveTo>
                  <a:pt x="1029" y="7"/>
                </a:moveTo>
                <a:lnTo>
                  <a:pt x="1037" y="7"/>
                </a:lnTo>
                <a:moveTo>
                  <a:pt x="1060" y="7"/>
                </a:moveTo>
                <a:lnTo>
                  <a:pt x="1067" y="7"/>
                </a:lnTo>
                <a:moveTo>
                  <a:pt x="1091" y="7"/>
                </a:moveTo>
                <a:lnTo>
                  <a:pt x="1099" y="7"/>
                </a:lnTo>
                <a:moveTo>
                  <a:pt x="1122" y="7"/>
                </a:moveTo>
                <a:lnTo>
                  <a:pt x="1130" y="7"/>
                </a:lnTo>
                <a:moveTo>
                  <a:pt x="1154" y="7"/>
                </a:moveTo>
                <a:lnTo>
                  <a:pt x="1162" y="7"/>
                </a:lnTo>
                <a:moveTo>
                  <a:pt x="1186" y="7"/>
                </a:moveTo>
                <a:lnTo>
                  <a:pt x="1193" y="7"/>
                </a:lnTo>
                <a:moveTo>
                  <a:pt x="1215" y="7"/>
                </a:moveTo>
                <a:lnTo>
                  <a:pt x="1224" y="7"/>
                </a:lnTo>
                <a:moveTo>
                  <a:pt x="1247" y="7"/>
                </a:moveTo>
                <a:lnTo>
                  <a:pt x="1256" y="7"/>
                </a:lnTo>
                <a:moveTo>
                  <a:pt x="1278" y="7"/>
                </a:moveTo>
                <a:lnTo>
                  <a:pt x="1286" y="7"/>
                </a:lnTo>
                <a:moveTo>
                  <a:pt x="1309" y="7"/>
                </a:moveTo>
                <a:lnTo>
                  <a:pt x="1317" y="7"/>
                </a:lnTo>
                <a:moveTo>
                  <a:pt x="1341" y="7"/>
                </a:moveTo>
                <a:lnTo>
                  <a:pt x="1348" y="7"/>
                </a:lnTo>
                <a:moveTo>
                  <a:pt x="1372" y="7"/>
                </a:moveTo>
                <a:lnTo>
                  <a:pt x="1380" y="7"/>
                </a:lnTo>
                <a:moveTo>
                  <a:pt x="1404" y="7"/>
                </a:moveTo>
                <a:lnTo>
                  <a:pt x="1411" y="7"/>
                </a:lnTo>
                <a:moveTo>
                  <a:pt x="1435" y="7"/>
                </a:moveTo>
                <a:lnTo>
                  <a:pt x="1442" y="7"/>
                </a:lnTo>
                <a:moveTo>
                  <a:pt x="1465" y="7"/>
                </a:moveTo>
                <a:lnTo>
                  <a:pt x="1474" y="7"/>
                </a:lnTo>
                <a:moveTo>
                  <a:pt x="1496" y="7"/>
                </a:moveTo>
                <a:lnTo>
                  <a:pt x="1504" y="7"/>
                </a:lnTo>
                <a:moveTo>
                  <a:pt x="1528" y="7"/>
                </a:moveTo>
                <a:lnTo>
                  <a:pt x="1535" y="7"/>
                </a:lnTo>
                <a:moveTo>
                  <a:pt x="1559" y="7"/>
                </a:moveTo>
                <a:lnTo>
                  <a:pt x="1567" y="7"/>
                </a:lnTo>
                <a:moveTo>
                  <a:pt x="1591" y="7"/>
                </a:moveTo>
                <a:lnTo>
                  <a:pt x="1598" y="7"/>
                </a:lnTo>
                <a:moveTo>
                  <a:pt x="1622" y="7"/>
                </a:moveTo>
                <a:lnTo>
                  <a:pt x="1629" y="7"/>
                </a:lnTo>
                <a:moveTo>
                  <a:pt x="1653" y="7"/>
                </a:moveTo>
                <a:lnTo>
                  <a:pt x="1661" y="7"/>
                </a:lnTo>
                <a:moveTo>
                  <a:pt x="1683" y="7"/>
                </a:moveTo>
                <a:lnTo>
                  <a:pt x="1692" y="7"/>
                </a:lnTo>
                <a:moveTo>
                  <a:pt x="1715" y="7"/>
                </a:moveTo>
                <a:lnTo>
                  <a:pt x="1724" y="7"/>
                </a:lnTo>
                <a:moveTo>
                  <a:pt x="1746" y="7"/>
                </a:moveTo>
                <a:lnTo>
                  <a:pt x="1753" y="7"/>
                </a:lnTo>
                <a:moveTo>
                  <a:pt x="1777" y="7"/>
                </a:moveTo>
                <a:lnTo>
                  <a:pt x="1785" y="7"/>
                </a:lnTo>
                <a:moveTo>
                  <a:pt x="1809" y="7"/>
                </a:moveTo>
                <a:lnTo>
                  <a:pt x="1816" y="7"/>
                </a:lnTo>
                <a:moveTo>
                  <a:pt x="1840" y="7"/>
                </a:moveTo>
                <a:lnTo>
                  <a:pt x="1848" y="7"/>
                </a:lnTo>
                <a:moveTo>
                  <a:pt x="1872" y="7"/>
                </a:moveTo>
                <a:lnTo>
                  <a:pt x="1879" y="7"/>
                </a:lnTo>
                <a:moveTo>
                  <a:pt x="1902" y="7"/>
                </a:moveTo>
                <a:lnTo>
                  <a:pt x="1911" y="7"/>
                </a:lnTo>
                <a:moveTo>
                  <a:pt x="1933" y="7"/>
                </a:moveTo>
                <a:lnTo>
                  <a:pt x="1942" y="7"/>
                </a:lnTo>
                <a:moveTo>
                  <a:pt x="1964" y="7"/>
                </a:moveTo>
                <a:lnTo>
                  <a:pt x="1972" y="7"/>
                </a:lnTo>
                <a:moveTo>
                  <a:pt x="1996" y="7"/>
                </a:moveTo>
                <a:lnTo>
                  <a:pt x="2003" y="7"/>
                </a:lnTo>
                <a:moveTo>
                  <a:pt x="2027" y="7"/>
                </a:moveTo>
                <a:lnTo>
                  <a:pt x="2035" y="7"/>
                </a:lnTo>
                <a:moveTo>
                  <a:pt x="2059" y="7"/>
                </a:moveTo>
                <a:lnTo>
                  <a:pt x="2066" y="7"/>
                </a:lnTo>
                <a:moveTo>
                  <a:pt x="2090" y="7"/>
                </a:moveTo>
                <a:lnTo>
                  <a:pt x="2097" y="7"/>
                </a:lnTo>
                <a:moveTo>
                  <a:pt x="2121" y="7"/>
                </a:moveTo>
                <a:lnTo>
                  <a:pt x="2129" y="7"/>
                </a:lnTo>
                <a:moveTo>
                  <a:pt x="2151" y="7"/>
                </a:moveTo>
                <a:lnTo>
                  <a:pt x="2160" y="7"/>
                </a:lnTo>
                <a:moveTo>
                  <a:pt x="2182" y="7"/>
                </a:moveTo>
                <a:lnTo>
                  <a:pt x="2190" y="7"/>
                </a:lnTo>
                <a:moveTo>
                  <a:pt x="2214" y="7"/>
                </a:moveTo>
                <a:lnTo>
                  <a:pt x="2222" y="7"/>
                </a:lnTo>
                <a:moveTo>
                  <a:pt x="2245" y="7"/>
                </a:moveTo>
                <a:lnTo>
                  <a:pt x="2253" y="7"/>
                </a:lnTo>
                <a:moveTo>
                  <a:pt x="2277" y="7"/>
                </a:moveTo>
                <a:lnTo>
                  <a:pt x="2284" y="7"/>
                </a:lnTo>
                <a:moveTo>
                  <a:pt x="2308" y="7"/>
                </a:moveTo>
                <a:lnTo>
                  <a:pt x="2316" y="7"/>
                </a:lnTo>
                <a:moveTo>
                  <a:pt x="2340" y="7"/>
                </a:moveTo>
                <a:lnTo>
                  <a:pt x="2347" y="7"/>
                </a:lnTo>
                <a:moveTo>
                  <a:pt x="2369" y="7"/>
                </a:moveTo>
                <a:lnTo>
                  <a:pt x="2379" y="7"/>
                </a:lnTo>
                <a:moveTo>
                  <a:pt x="2401" y="7"/>
                </a:moveTo>
                <a:lnTo>
                  <a:pt x="2409" y="7"/>
                </a:lnTo>
                <a:moveTo>
                  <a:pt x="2432" y="7"/>
                </a:moveTo>
                <a:lnTo>
                  <a:pt x="2440" y="7"/>
                </a:lnTo>
                <a:moveTo>
                  <a:pt x="2464" y="7"/>
                </a:moveTo>
                <a:lnTo>
                  <a:pt x="2471" y="7"/>
                </a:lnTo>
                <a:moveTo>
                  <a:pt x="2495" y="7"/>
                </a:moveTo>
                <a:lnTo>
                  <a:pt x="2502" y="7"/>
                </a:lnTo>
                <a:moveTo>
                  <a:pt x="2526" y="7"/>
                </a:moveTo>
                <a:lnTo>
                  <a:pt x="2534" y="7"/>
                </a:lnTo>
                <a:moveTo>
                  <a:pt x="2558" y="7"/>
                </a:moveTo>
                <a:lnTo>
                  <a:pt x="2565" y="7"/>
                </a:lnTo>
                <a:moveTo>
                  <a:pt x="2588" y="7"/>
                </a:moveTo>
                <a:lnTo>
                  <a:pt x="2597" y="7"/>
                </a:lnTo>
                <a:moveTo>
                  <a:pt x="2619" y="7"/>
                </a:moveTo>
                <a:lnTo>
                  <a:pt x="2628" y="7"/>
                </a:lnTo>
                <a:moveTo>
                  <a:pt x="2651" y="7"/>
                </a:moveTo>
                <a:lnTo>
                  <a:pt x="2658" y="7"/>
                </a:lnTo>
                <a:moveTo>
                  <a:pt x="2682" y="7"/>
                </a:moveTo>
                <a:lnTo>
                  <a:pt x="2689" y="7"/>
                </a:lnTo>
                <a:moveTo>
                  <a:pt x="2713" y="7"/>
                </a:moveTo>
                <a:lnTo>
                  <a:pt x="2721" y="7"/>
                </a:lnTo>
                <a:moveTo>
                  <a:pt x="2745" y="7"/>
                </a:moveTo>
                <a:lnTo>
                  <a:pt x="2752" y="7"/>
                </a:lnTo>
                <a:moveTo>
                  <a:pt x="2776" y="7"/>
                </a:moveTo>
                <a:lnTo>
                  <a:pt x="2784" y="7"/>
                </a:lnTo>
                <a:moveTo>
                  <a:pt x="2806" y="7"/>
                </a:moveTo>
                <a:lnTo>
                  <a:pt x="2815" y="7"/>
                </a:lnTo>
                <a:moveTo>
                  <a:pt x="2838" y="7"/>
                </a:moveTo>
                <a:lnTo>
                  <a:pt x="2846" y="7"/>
                </a:lnTo>
                <a:moveTo>
                  <a:pt x="2869" y="7"/>
                </a:moveTo>
                <a:lnTo>
                  <a:pt x="2876" y="7"/>
                </a:lnTo>
                <a:moveTo>
                  <a:pt x="2900" y="7"/>
                </a:moveTo>
                <a:lnTo>
                  <a:pt x="2908" y="7"/>
                </a:lnTo>
                <a:moveTo>
                  <a:pt x="2931" y="7"/>
                </a:moveTo>
                <a:lnTo>
                  <a:pt x="2939" y="7"/>
                </a:lnTo>
                <a:moveTo>
                  <a:pt x="2963" y="7"/>
                </a:moveTo>
                <a:lnTo>
                  <a:pt x="2971" y="7"/>
                </a:lnTo>
                <a:moveTo>
                  <a:pt x="2995" y="7"/>
                </a:moveTo>
                <a:lnTo>
                  <a:pt x="3002" y="7"/>
                </a:lnTo>
                <a:moveTo>
                  <a:pt x="3026" y="7"/>
                </a:moveTo>
                <a:lnTo>
                  <a:pt x="3033" y="7"/>
                </a:lnTo>
                <a:moveTo>
                  <a:pt x="3056" y="7"/>
                </a:moveTo>
                <a:lnTo>
                  <a:pt x="3064" y="7"/>
                </a:lnTo>
                <a:moveTo>
                  <a:pt x="3087" y="7"/>
                </a:moveTo>
                <a:lnTo>
                  <a:pt x="3094" y="7"/>
                </a:lnTo>
                <a:moveTo>
                  <a:pt x="3118" y="7"/>
                </a:moveTo>
                <a:lnTo>
                  <a:pt x="3126" y="7"/>
                </a:lnTo>
                <a:moveTo>
                  <a:pt x="3150" y="7"/>
                </a:moveTo>
                <a:lnTo>
                  <a:pt x="3158" y="7"/>
                </a:lnTo>
                <a:moveTo>
                  <a:pt x="3182" y="7"/>
                </a:moveTo>
                <a:lnTo>
                  <a:pt x="3189" y="7"/>
                </a:lnTo>
                <a:moveTo>
                  <a:pt x="3213" y="7"/>
                </a:moveTo>
                <a:lnTo>
                  <a:pt x="3220" y="7"/>
                </a:lnTo>
                <a:moveTo>
                  <a:pt x="3244" y="7"/>
                </a:moveTo>
                <a:lnTo>
                  <a:pt x="3251" y="7"/>
                </a:lnTo>
                <a:moveTo>
                  <a:pt x="3274" y="7"/>
                </a:moveTo>
                <a:lnTo>
                  <a:pt x="3283" y="7"/>
                </a:lnTo>
                <a:moveTo>
                  <a:pt x="3305" y="7"/>
                </a:moveTo>
                <a:lnTo>
                  <a:pt x="3313" y="7"/>
                </a:lnTo>
                <a:moveTo>
                  <a:pt x="3337" y="7"/>
                </a:moveTo>
                <a:lnTo>
                  <a:pt x="3345" y="7"/>
                </a:lnTo>
                <a:moveTo>
                  <a:pt x="3368" y="7"/>
                </a:moveTo>
                <a:lnTo>
                  <a:pt x="3376" y="7"/>
                </a:lnTo>
                <a:moveTo>
                  <a:pt x="3400" y="7"/>
                </a:moveTo>
                <a:lnTo>
                  <a:pt x="3407" y="7"/>
                </a:lnTo>
                <a:moveTo>
                  <a:pt x="3431" y="7"/>
                </a:moveTo>
                <a:lnTo>
                  <a:pt x="3438" y="7"/>
                </a:lnTo>
                <a:moveTo>
                  <a:pt x="3462" y="7"/>
                </a:moveTo>
                <a:lnTo>
                  <a:pt x="3470" y="7"/>
                </a:lnTo>
                <a:moveTo>
                  <a:pt x="3492" y="7"/>
                </a:moveTo>
                <a:lnTo>
                  <a:pt x="3502" y="7"/>
                </a:lnTo>
                <a:moveTo>
                  <a:pt x="3524" y="7"/>
                </a:moveTo>
                <a:lnTo>
                  <a:pt x="3533" y="7"/>
                </a:lnTo>
                <a:moveTo>
                  <a:pt x="3555" y="7"/>
                </a:moveTo>
                <a:lnTo>
                  <a:pt x="3563" y="7"/>
                </a:lnTo>
                <a:moveTo>
                  <a:pt x="3587" y="7"/>
                </a:moveTo>
                <a:lnTo>
                  <a:pt x="3594" y="7"/>
                </a:lnTo>
                <a:moveTo>
                  <a:pt x="3618" y="7"/>
                </a:moveTo>
                <a:lnTo>
                  <a:pt x="3625" y="7"/>
                </a:lnTo>
                <a:moveTo>
                  <a:pt x="3649" y="7"/>
                </a:moveTo>
                <a:lnTo>
                  <a:pt x="3657" y="7"/>
                </a:lnTo>
                <a:moveTo>
                  <a:pt x="3680" y="7"/>
                </a:moveTo>
                <a:lnTo>
                  <a:pt x="3688" y="7"/>
                </a:lnTo>
                <a:moveTo>
                  <a:pt x="3711" y="7"/>
                </a:moveTo>
                <a:lnTo>
                  <a:pt x="3720" y="7"/>
                </a:lnTo>
                <a:moveTo>
                  <a:pt x="3742" y="7"/>
                </a:moveTo>
                <a:lnTo>
                  <a:pt x="3751" y="7"/>
                </a:lnTo>
              </a:path>
            </a:pathLst>
          </a:custGeom>
          <a:noFill/>
          <a:ln w="9488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1" name="picture 79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63"/>
            <a:ext cx="8763000" cy="618642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textbox 793"/>
          <p:cNvSpPr/>
          <p:nvPr/>
        </p:nvSpPr>
        <p:spPr>
          <a:xfrm>
            <a:off x="834906" y="1298575"/>
            <a:ext cx="6643369" cy="43345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3385"/>
              </a:lnSpc>
              <a:tabLst/>
            </a:pPr>
            <a:endParaRPr lang="Arial" altLang="Arial" sz="100" dirty="0"/>
          </a:p>
          <a:p>
            <a:pPr marL="111412" algn="l" rtl="0" eaLnBrk="0">
              <a:lnSpc>
                <a:spcPct val="86000"/>
              </a:lnSpc>
              <a:tabLst/>
            </a:pPr>
            <a:r>
              <a:rPr sz="2400" spc="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级别角色定</a:t>
            </a:r>
            <a:r>
              <a:rPr sz="240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义</a:t>
            </a:r>
            <a:endParaRPr lang="SimSun" altLang="SimSun" sz="2400" dirty="0"/>
          </a:p>
          <a:p>
            <a:pPr marL="90988" algn="l" rtl="0" eaLnBrk="0">
              <a:lnSpc>
                <a:spcPts val="3189"/>
              </a:lnSpc>
              <a:tabLst/>
            </a:pPr>
            <a:r>
              <a:rPr sz="160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第一</a:t>
            </a:r>
            <a:r>
              <a:rPr sz="160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级</a:t>
            </a:r>
            <a:endParaRPr lang="SimSun" altLang="SimSun" sz="1600" dirty="0"/>
          </a:p>
          <a:p>
            <a:pPr marL="330838" indent="-301758" algn="l" rtl="0" eaLnBrk="0">
              <a:lnSpc>
                <a:spcPct val="123000"/>
              </a:lnSpc>
              <a:spcBef>
                <a:spcPts val="1588"/>
              </a:spcBef>
              <a:tabLst/>
            </a:pPr>
            <a:r>
              <a:rPr sz="160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1、有限的知识和技能，主要是从事本专业工作所必须的一些基本知识</a:t>
            </a:r>
            <a:r>
              <a:rPr sz="160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或</a:t>
            </a:r>
            <a:r>
              <a:rPr sz="16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60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单一领域的某些知识点， 这种知识往往未在工作中实践</a:t>
            </a:r>
            <a:r>
              <a:rPr sz="160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过</a:t>
            </a:r>
            <a:r>
              <a:rPr sz="16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。</a:t>
            </a:r>
            <a:endParaRPr lang="SimSun" altLang="SimSun" sz="1600" dirty="0"/>
          </a:p>
          <a:p>
            <a:pPr marL="16059" algn="l" rtl="0" eaLnBrk="0">
              <a:lnSpc>
                <a:spcPct val="122000"/>
              </a:lnSpc>
              <a:spcBef>
                <a:spcPts val="1397"/>
              </a:spcBef>
              <a:tabLst/>
            </a:pPr>
            <a:r>
              <a:rPr sz="160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2、在本专业领域仅有较少的经验，这种经验是不够全面的， 不</a:t>
            </a:r>
            <a:r>
              <a:rPr sz="16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能为独立 </a:t>
            </a:r>
            <a:r>
              <a:rPr sz="160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工作提供支持。在工作中遇到的许多问题是其从未接触和解决过</a:t>
            </a:r>
            <a:r>
              <a:rPr sz="16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的。</a:t>
            </a:r>
            <a:endParaRPr lang="SimSun" altLang="SimSun" sz="1600" dirty="0"/>
          </a:p>
          <a:p>
            <a:pPr marL="16899" indent="839" algn="l" rtl="0" eaLnBrk="0">
              <a:lnSpc>
                <a:spcPct val="122000"/>
              </a:lnSpc>
              <a:spcBef>
                <a:spcPts val="1416"/>
              </a:spcBef>
              <a:tabLst/>
            </a:pPr>
            <a:r>
              <a:rPr sz="160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3、对整个体系的了解是局部的， 并对整个体系各个组成部分</a:t>
            </a:r>
            <a:r>
              <a:rPr sz="160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之</a:t>
            </a:r>
            <a:r>
              <a:rPr sz="16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间的关联 </a:t>
            </a:r>
            <a:r>
              <a:rPr sz="160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不能清晰把</a:t>
            </a:r>
            <a:r>
              <a:rPr sz="160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握</a:t>
            </a:r>
            <a:r>
              <a:rPr sz="16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。</a:t>
            </a:r>
            <a:endParaRPr lang="SimSun" altLang="SimSun" sz="1600" dirty="0"/>
          </a:p>
          <a:p>
            <a:pPr marL="12700" algn="l" rtl="0" eaLnBrk="0">
              <a:lnSpc>
                <a:spcPct val="98000"/>
              </a:lnSpc>
              <a:spcBef>
                <a:spcPts val="1377"/>
              </a:spcBef>
              <a:tabLst/>
            </a:pPr>
            <a:r>
              <a:rPr sz="160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4、只能在指导下从事一些单一的、局部的工作</a:t>
            </a:r>
            <a:r>
              <a:rPr sz="160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。</a:t>
            </a:r>
            <a:endParaRPr lang="SimSun" altLang="SimSun" sz="1600" dirty="0"/>
          </a:p>
          <a:p>
            <a:pPr marL="17739" algn="l" rtl="0" eaLnBrk="0">
              <a:lnSpc>
                <a:spcPct val="98000"/>
              </a:lnSpc>
              <a:spcBef>
                <a:spcPts val="1361"/>
              </a:spcBef>
              <a:tabLst/>
            </a:pPr>
            <a:r>
              <a:rPr sz="160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5、不能完全利用现有的方法/程序解决问</a:t>
            </a:r>
            <a:r>
              <a:rPr sz="160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题</a:t>
            </a:r>
            <a:r>
              <a:rPr sz="16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。</a:t>
            </a:r>
            <a:endParaRPr lang="SimSun" altLang="SimSun" sz="16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100" dirty="0"/>
          </a:p>
          <a:p>
            <a:pPr marL="15219" algn="l" rtl="0" eaLnBrk="0">
              <a:lnSpc>
                <a:spcPct val="98000"/>
              </a:lnSpc>
              <a:spcBef>
                <a:spcPts val="3"/>
              </a:spcBef>
              <a:tabLst/>
            </a:pPr>
            <a:r>
              <a:rPr sz="160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6、被视为初做者</a:t>
            </a:r>
            <a:r>
              <a:rPr sz="160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。</a:t>
            </a:r>
            <a:endParaRPr lang="SimSun" altLang="SimSun" sz="1600" dirty="0"/>
          </a:p>
        </p:txBody>
      </p:sp>
      <p:grpSp>
        <p:nvGrpSpPr>
          <p:cNvPr id="116" name="group 116"/>
          <p:cNvGrpSpPr/>
          <p:nvPr/>
        </p:nvGrpSpPr>
        <p:grpSpPr>
          <a:xfrm rot="21600000">
            <a:off x="1212616" y="288588"/>
            <a:ext cx="7372303" cy="606130"/>
            <a:chOff x="0" y="0"/>
            <a:chExt cx="7372303" cy="606130"/>
          </a:xfrm>
        </p:grpSpPr>
        <p:pic>
          <p:nvPicPr>
            <p:cNvPr id="794" name="picture 79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7372303" cy="606130"/>
            </a:xfrm>
            <a:prstGeom prst="rect">
              <a:avLst/>
            </a:prstGeom>
          </p:spPr>
        </p:pic>
        <p:sp>
          <p:nvSpPr>
            <p:cNvPr id="795" name="textbox 795"/>
            <p:cNvSpPr/>
            <p:nvPr/>
          </p:nvSpPr>
          <p:spPr>
            <a:xfrm>
              <a:off x="-12700" y="-12700"/>
              <a:ext cx="7397750" cy="67373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7000"/>
                </a:lnSpc>
                <a:tabLst/>
              </a:pPr>
              <a:endParaRPr lang="Arial" altLang="Arial" sz="900" dirty="0"/>
            </a:p>
            <a:p>
              <a:pPr marL="1653247" algn="l" rtl="0" eaLnBrk="0">
                <a:lnSpc>
                  <a:spcPct val="95000"/>
                </a:lnSpc>
                <a:spcBef>
                  <a:spcPts val="4"/>
                </a:spcBef>
                <a:tabLst/>
              </a:pPr>
              <a:r>
                <a:rPr sz="2400" spc="30" dirty="0">
                  <a:solidFill>
                    <a:srgbClr val="000000">
                      <a:alpha val="100000"/>
                    </a:srgbClr>
                  </a:solidFill>
                  <a:latin typeface="NSimSun"/>
                  <a:ea typeface="NSimSun"/>
                  <a:cs typeface="NSimSun"/>
                </a:rPr>
                <a:t>三、专业任职资格</a:t>
              </a:r>
              <a:r>
                <a:rPr sz="2400" spc="10" dirty="0">
                  <a:solidFill>
                    <a:srgbClr val="000000">
                      <a:alpha val="100000"/>
                    </a:srgbClr>
                  </a:solidFill>
                  <a:latin typeface="NSimSun"/>
                  <a:ea typeface="NSimSun"/>
                  <a:cs typeface="NSimSun"/>
                </a:rPr>
                <a:t>的</a:t>
              </a:r>
              <a:r>
                <a:rPr sz="2400" spc="0" dirty="0">
                  <a:solidFill>
                    <a:srgbClr val="000000">
                      <a:alpha val="100000"/>
                    </a:srgbClr>
                  </a:solidFill>
                  <a:latin typeface="NSimSun"/>
                  <a:ea typeface="NSimSun"/>
                  <a:cs typeface="NSimSun"/>
                </a:rPr>
                <a:t>分级</a:t>
              </a:r>
              <a:endParaRPr lang="NSimSun" altLang="NSimSun" sz="2400" dirty="0"/>
            </a:p>
          </p:txBody>
        </p:sp>
      </p:grpSp>
      <p:grpSp>
        <p:nvGrpSpPr>
          <p:cNvPr id="118" name="group 118"/>
          <p:cNvGrpSpPr/>
          <p:nvPr/>
        </p:nvGrpSpPr>
        <p:grpSpPr>
          <a:xfrm rot="21600000">
            <a:off x="326927" y="214814"/>
            <a:ext cx="824119" cy="735087"/>
            <a:chOff x="0" y="0"/>
            <a:chExt cx="824119" cy="735087"/>
          </a:xfrm>
        </p:grpSpPr>
        <p:pic>
          <p:nvPicPr>
            <p:cNvPr id="797" name="picture 79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824119" cy="716219"/>
            </a:xfrm>
            <a:prstGeom prst="rect">
              <a:avLst/>
            </a:prstGeom>
          </p:spPr>
        </p:pic>
        <p:sp>
          <p:nvSpPr>
            <p:cNvPr id="798" name="textbox 798"/>
            <p:cNvSpPr/>
            <p:nvPr/>
          </p:nvSpPr>
          <p:spPr>
            <a:xfrm>
              <a:off x="-12700" y="-12700"/>
              <a:ext cx="849630" cy="77660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3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3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3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3000"/>
                </a:lnSpc>
                <a:tabLst/>
              </a:pPr>
              <a:endParaRPr lang="Arial" altLang="Arial" sz="1000" dirty="0"/>
            </a:p>
            <a:p>
              <a:pPr marL="245593" algn="l" rtl="0" eaLnBrk="0">
                <a:lnSpc>
                  <a:spcPct val="99000"/>
                </a:lnSpc>
                <a:tabLst/>
              </a:pPr>
              <a:r>
                <a:rPr sz="900" spc="4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华为技</a:t>
              </a:r>
              <a:r>
                <a:rPr sz="900" spc="3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术</a:t>
              </a:r>
              <a:endParaRPr lang="SimSun" altLang="SimSun" sz="900" dirty="0"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textbox 799"/>
          <p:cNvSpPr/>
          <p:nvPr/>
        </p:nvSpPr>
        <p:spPr>
          <a:xfrm>
            <a:off x="706476" y="1343951"/>
            <a:ext cx="6871334" cy="44843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136"/>
              </a:lnSpc>
              <a:tabLst/>
            </a:pPr>
            <a:endParaRPr lang="Arial" altLang="Arial" sz="100" dirty="0"/>
          </a:p>
          <a:p>
            <a:pPr marL="114815" algn="l" rtl="0" eaLnBrk="0">
              <a:lnSpc>
                <a:spcPct val="86000"/>
              </a:lnSpc>
              <a:tabLst/>
            </a:pPr>
            <a:r>
              <a:rPr sz="2500" spc="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级别角色定</a:t>
            </a:r>
            <a:r>
              <a:rPr sz="250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义</a:t>
            </a:r>
            <a:endParaRPr lang="SimSun" altLang="SimSun" sz="2500" dirty="0"/>
          </a:p>
          <a:p>
            <a:pPr marL="93688" algn="l" rtl="0" eaLnBrk="0">
              <a:lnSpc>
                <a:spcPts val="3300"/>
              </a:lnSpc>
              <a:tabLst/>
            </a:pPr>
            <a:r>
              <a:rPr sz="170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第一</a:t>
            </a: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级</a:t>
            </a:r>
            <a:endParaRPr lang="SimSun" altLang="SimSun" sz="1700" dirty="0"/>
          </a:p>
          <a:p>
            <a:pPr marL="341807" indent="-312163" algn="l" rtl="0" eaLnBrk="0">
              <a:lnSpc>
                <a:spcPct val="119000"/>
              </a:lnSpc>
              <a:spcBef>
                <a:spcPts val="1680"/>
              </a:spcBef>
              <a:tabLst/>
            </a:pPr>
            <a:r>
              <a:rPr sz="170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1、有限的知识和技能，主要是从事本专业工作</a:t>
            </a: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所必须的一些基本知识或 </a:t>
            </a:r>
            <a:r>
              <a:rPr sz="170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单一领域的某些知识点， 这种知识往往未在</a:t>
            </a:r>
            <a:r>
              <a:rPr sz="170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工</a:t>
            </a: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作中实践过。</a:t>
            </a:r>
            <a:endParaRPr lang="SimSun" altLang="SimSun" sz="1700" dirty="0"/>
          </a:p>
          <a:p>
            <a:pPr marL="16175" algn="l" rtl="0" eaLnBrk="0">
              <a:lnSpc>
                <a:spcPct val="119000"/>
              </a:lnSpc>
              <a:spcBef>
                <a:spcPts val="1437"/>
              </a:spcBef>
              <a:tabLst/>
            </a:pPr>
            <a:r>
              <a:rPr sz="170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2、在本专业领域仅有较少的经验，这种经验是不够全面的</a:t>
            </a:r>
            <a:r>
              <a:rPr sz="170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，</a:t>
            </a: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不能为独立 </a:t>
            </a:r>
            <a:r>
              <a:rPr sz="170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工作提供支持。在工作中遇到的许多</a:t>
            </a: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问题是其从未接触和解决过的。</a:t>
            </a:r>
            <a:endParaRPr lang="SimSun" altLang="SimSun" sz="1700" dirty="0"/>
          </a:p>
          <a:p>
            <a:pPr marL="17044" indent="868" algn="l" rtl="0" eaLnBrk="0">
              <a:lnSpc>
                <a:spcPct val="119000"/>
              </a:lnSpc>
              <a:spcBef>
                <a:spcPts val="1457"/>
              </a:spcBef>
              <a:tabLst/>
            </a:pPr>
            <a:r>
              <a:rPr sz="170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3、对整个体系的了解是局部的， 并对整个体系各个组成部</a:t>
            </a: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分之间的关联 </a:t>
            </a:r>
            <a:r>
              <a:rPr sz="170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不能清晰把</a:t>
            </a: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握。</a:t>
            </a:r>
            <a:endParaRPr lang="SimSun" altLang="SimSun" sz="1700" dirty="0"/>
          </a:p>
          <a:p>
            <a:pPr marL="12700" algn="l" rtl="0" eaLnBrk="0">
              <a:lnSpc>
                <a:spcPct val="95000"/>
              </a:lnSpc>
              <a:spcBef>
                <a:spcPts val="1433"/>
              </a:spcBef>
              <a:tabLst/>
            </a:pPr>
            <a:r>
              <a:rPr sz="170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4、只能在指导下从事一些单一的、局部的工</a:t>
            </a: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作。</a:t>
            </a:r>
            <a:endParaRPr lang="SimSun" altLang="SimSun" sz="1700" dirty="0"/>
          </a:p>
          <a:p>
            <a:pPr marL="17913" algn="l" rtl="0" eaLnBrk="0">
              <a:lnSpc>
                <a:spcPct val="95000"/>
              </a:lnSpc>
              <a:spcBef>
                <a:spcPts val="1417"/>
              </a:spcBef>
              <a:tabLst/>
            </a:pPr>
            <a:r>
              <a:rPr sz="170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5、不能完全利用现有的方法/</a:t>
            </a: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程序解决问题。</a:t>
            </a:r>
            <a:endParaRPr lang="SimSun" altLang="SimSun" sz="1700" dirty="0"/>
          </a:p>
          <a:p>
            <a:pPr algn="l" rtl="0" eaLnBrk="0">
              <a:lnSpc>
                <a:spcPct val="108000"/>
              </a:lnSpc>
              <a:tabLst/>
            </a:pPr>
            <a:endParaRPr lang="Arial" altLang="Arial" sz="1100" dirty="0"/>
          </a:p>
          <a:p>
            <a:pPr marL="15306" algn="l" rtl="0" eaLnBrk="0">
              <a:lnSpc>
                <a:spcPct val="95000"/>
              </a:lnSpc>
              <a:spcBef>
                <a:spcPts val="7"/>
              </a:spcBef>
              <a:tabLst/>
            </a:pPr>
            <a:r>
              <a:rPr sz="170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6</a:t>
            </a: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、被视为初做者。</a:t>
            </a:r>
            <a:endParaRPr lang="SimSun" altLang="SimSun" sz="1700" dirty="0"/>
          </a:p>
        </p:txBody>
      </p:sp>
      <p:grpSp>
        <p:nvGrpSpPr>
          <p:cNvPr id="120" name="group 120"/>
          <p:cNvGrpSpPr/>
          <p:nvPr/>
        </p:nvGrpSpPr>
        <p:grpSpPr>
          <a:xfrm rot="21600000">
            <a:off x="1096771" y="298584"/>
            <a:ext cx="7626494" cy="627100"/>
            <a:chOff x="0" y="0"/>
            <a:chExt cx="7626494" cy="627100"/>
          </a:xfrm>
        </p:grpSpPr>
        <p:pic>
          <p:nvPicPr>
            <p:cNvPr id="800" name="picture 80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7626494" cy="627100"/>
            </a:xfrm>
            <a:prstGeom prst="rect">
              <a:avLst/>
            </a:prstGeom>
          </p:spPr>
        </p:pic>
        <p:sp>
          <p:nvSpPr>
            <p:cNvPr id="801" name="textbox 801"/>
            <p:cNvSpPr/>
            <p:nvPr/>
          </p:nvSpPr>
          <p:spPr>
            <a:xfrm>
              <a:off x="-12700" y="-12700"/>
              <a:ext cx="7652384" cy="69469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0000"/>
                </a:lnSpc>
                <a:tabLst/>
              </a:pPr>
              <a:endParaRPr lang="Arial" altLang="Arial" sz="900" dirty="0"/>
            </a:p>
            <a:p>
              <a:pPr marL="1709811" algn="l" rtl="0" eaLnBrk="0">
                <a:lnSpc>
                  <a:spcPct val="98000"/>
                </a:lnSpc>
                <a:spcBef>
                  <a:spcPts val="5"/>
                </a:spcBef>
                <a:tabLst/>
              </a:pPr>
              <a:r>
                <a:rPr sz="2400" spc="110" dirty="0">
                  <a:solidFill>
                    <a:srgbClr val="000000">
                      <a:alpha val="100000"/>
                    </a:srgbClr>
                  </a:solidFill>
                  <a:latin typeface="NSimSun"/>
                  <a:ea typeface="NSimSun"/>
                  <a:cs typeface="NSimSun"/>
                </a:rPr>
                <a:t>三、专业任职资格的分</a:t>
              </a:r>
              <a:r>
                <a:rPr sz="2400" spc="70" dirty="0">
                  <a:solidFill>
                    <a:srgbClr val="000000">
                      <a:alpha val="100000"/>
                    </a:srgbClr>
                  </a:solidFill>
                  <a:latin typeface="NSimSun"/>
                  <a:ea typeface="NSimSun"/>
                  <a:cs typeface="NSimSun"/>
                </a:rPr>
                <a:t>级</a:t>
              </a:r>
              <a:endParaRPr lang="NSimSun" altLang="NSimSun" sz="2400" dirty="0"/>
            </a:p>
          </p:txBody>
        </p:sp>
      </p:grpSp>
      <p:grpSp>
        <p:nvGrpSpPr>
          <p:cNvPr id="122" name="group 122"/>
          <p:cNvGrpSpPr/>
          <p:nvPr/>
        </p:nvGrpSpPr>
        <p:grpSpPr>
          <a:xfrm rot="21600000">
            <a:off x="180545" y="222258"/>
            <a:ext cx="852534" cy="760517"/>
            <a:chOff x="0" y="0"/>
            <a:chExt cx="852534" cy="760517"/>
          </a:xfrm>
        </p:grpSpPr>
        <p:pic>
          <p:nvPicPr>
            <p:cNvPr id="803" name="picture 80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852534" cy="740996"/>
            </a:xfrm>
            <a:prstGeom prst="rect">
              <a:avLst/>
            </a:prstGeom>
          </p:spPr>
        </p:pic>
        <p:sp>
          <p:nvSpPr>
            <p:cNvPr id="804" name="textbox 804"/>
            <p:cNvSpPr/>
            <p:nvPr/>
          </p:nvSpPr>
          <p:spPr>
            <a:xfrm>
              <a:off x="-12700" y="-12700"/>
              <a:ext cx="878205" cy="80200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6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6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6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7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7555"/>
                </a:lnSpc>
                <a:tabLst/>
              </a:pPr>
              <a:endParaRPr lang="Arial" altLang="Arial" sz="100" dirty="0"/>
            </a:p>
            <a:p>
              <a:pPr marL="253623" algn="l" rtl="0" eaLnBrk="0">
                <a:lnSpc>
                  <a:spcPts val="1104"/>
                </a:lnSpc>
                <a:tabLst/>
              </a:pPr>
              <a:r>
                <a:rPr sz="900" spc="8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华为技</a:t>
              </a:r>
              <a:r>
                <a:rPr sz="900" spc="4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术</a:t>
              </a:r>
              <a:endParaRPr lang="SimSun" altLang="SimSun" sz="900" dirty="0"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textbox 805"/>
          <p:cNvSpPr/>
          <p:nvPr/>
        </p:nvSpPr>
        <p:spPr>
          <a:xfrm>
            <a:off x="703547" y="1552721"/>
            <a:ext cx="6487159" cy="50946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400"/>
              </a:lnSpc>
              <a:tabLst/>
            </a:pPr>
            <a:endParaRPr lang="Arial" altLang="Arial" sz="100" dirty="0"/>
          </a:p>
          <a:p>
            <a:pPr marL="16317" algn="l" rtl="0" eaLnBrk="0">
              <a:lnSpc>
                <a:spcPct val="97000"/>
              </a:lnSpc>
              <a:tabLst/>
            </a:pPr>
            <a:r>
              <a:rPr sz="220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第二</a:t>
            </a:r>
            <a:r>
              <a:rPr sz="220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级</a:t>
            </a:r>
            <a:endParaRPr lang="SimSun" altLang="SimSun" sz="2200" dirty="0"/>
          </a:p>
          <a:p>
            <a:pPr marL="360489" indent="-330845" algn="l" rtl="0" eaLnBrk="0">
              <a:lnSpc>
                <a:spcPct val="119000"/>
              </a:lnSpc>
              <a:spcBef>
                <a:spcPts val="1434"/>
              </a:spcBef>
              <a:tabLst/>
            </a:pPr>
            <a:r>
              <a:rPr sz="170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1、具有基础的和必要的知识、技能。这</a:t>
            </a: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种知识、技能集中于本专业 </a:t>
            </a:r>
            <a:r>
              <a:rPr sz="170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中的一个领域。这种知</a:t>
            </a: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识和技能已经在工作中多次得以实践。</a:t>
            </a:r>
            <a:endParaRPr lang="SimSun" altLang="SimSun" sz="1700" dirty="0"/>
          </a:p>
          <a:p>
            <a:pPr marL="341807" indent="-325631" algn="l" rtl="0" eaLnBrk="0">
              <a:lnSpc>
                <a:spcPct val="119000"/>
              </a:lnSpc>
              <a:spcBef>
                <a:spcPts val="1444"/>
              </a:spcBef>
              <a:tabLst/>
            </a:pPr>
            <a:r>
              <a:rPr sz="170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2、能够运用现有的程序和方法解决问题， 但这种问题不需要</a:t>
            </a: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进行分 </a:t>
            </a:r>
            <a:r>
              <a:rPr sz="170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析或仅需要进行不太复杂的分析， 工作相对</a:t>
            </a: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而言是程序化的。</a:t>
            </a:r>
            <a:endParaRPr lang="SimSun" altLang="SimSun" sz="1700" dirty="0"/>
          </a:p>
          <a:p>
            <a:pPr marL="340069" indent="-322155" algn="l" rtl="0" eaLnBrk="0">
              <a:lnSpc>
                <a:spcPct val="120000"/>
              </a:lnSpc>
              <a:spcBef>
                <a:spcPts val="1410"/>
              </a:spcBef>
              <a:tabLst/>
            </a:pPr>
            <a:r>
              <a:rPr sz="170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3、在有适当指导的情况下， 能够完成工作，在例行情况下有</a:t>
            </a:r>
            <a:r>
              <a:rPr sz="170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多</a:t>
            </a: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次独 </a:t>
            </a:r>
            <a:r>
              <a:rPr sz="170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立运作的经验</a:t>
            </a: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。</a:t>
            </a:r>
            <a:endParaRPr lang="SimSun" altLang="SimSun" sz="1700" dirty="0"/>
          </a:p>
          <a:p>
            <a:pPr marL="12700" algn="l" rtl="0" eaLnBrk="0">
              <a:lnSpc>
                <a:spcPct val="95000"/>
              </a:lnSpc>
              <a:spcBef>
                <a:spcPts val="1411"/>
              </a:spcBef>
              <a:tabLst/>
            </a:pPr>
            <a:r>
              <a:rPr sz="170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4、能够理解本专业领域中发生的改进和</a:t>
            </a: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提高。</a:t>
            </a:r>
            <a:endParaRPr lang="SimSun" altLang="SimSun" sz="1700" dirty="0"/>
          </a:p>
          <a:p>
            <a:pPr marL="17913" algn="l" rtl="0" eaLnBrk="0">
              <a:lnSpc>
                <a:spcPct val="96000"/>
              </a:lnSpc>
              <a:spcBef>
                <a:spcPts val="1425"/>
              </a:spcBef>
              <a:tabLst/>
            </a:pPr>
            <a:r>
              <a:rPr sz="170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5、工作是在他人的监督下进行的，工作的进度安排亦是</a:t>
            </a: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给定的。</a:t>
            </a:r>
            <a:endParaRPr lang="SimSun" altLang="SimSun" sz="1700" dirty="0"/>
          </a:p>
          <a:p>
            <a:pPr marL="15306" algn="l" rtl="0" eaLnBrk="0">
              <a:lnSpc>
                <a:spcPct val="96000"/>
              </a:lnSpc>
              <a:spcBef>
                <a:spcPts val="1404"/>
              </a:spcBef>
              <a:tabLst/>
            </a:pPr>
            <a:r>
              <a:rPr sz="1700" spc="-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6、能够发现流程中一般</a:t>
            </a:r>
            <a:r>
              <a:rPr sz="170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</a:t>
            </a: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问题。</a:t>
            </a:r>
            <a:endParaRPr lang="SimSun" altLang="SimSun" sz="1700" dirty="0"/>
          </a:p>
          <a:p>
            <a:pPr marL="18782" algn="l" rtl="0" eaLnBrk="0">
              <a:lnSpc>
                <a:spcPct val="95000"/>
              </a:lnSpc>
              <a:spcBef>
                <a:spcPts val="1433"/>
              </a:spcBef>
              <a:tabLst/>
            </a:pPr>
            <a:r>
              <a:rPr sz="1700" spc="-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7、被认为业务实施的基层</a:t>
            </a:r>
            <a:r>
              <a:rPr sz="170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主</a:t>
            </a: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体。</a:t>
            </a:r>
            <a:endParaRPr lang="SimSun" altLang="SimSun" sz="1700" dirty="0"/>
          </a:p>
          <a:p>
            <a:pPr algn="l" rtl="0" eaLnBrk="0">
              <a:lnSpc>
                <a:spcPct val="137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0000"/>
              </a:lnSpc>
              <a:tabLst/>
            </a:pPr>
            <a:endParaRPr lang="Arial" altLang="Arial" sz="300" dirty="0"/>
          </a:p>
        </p:txBody>
      </p:sp>
      <p:grpSp>
        <p:nvGrpSpPr>
          <p:cNvPr id="124" name="group 124"/>
          <p:cNvGrpSpPr/>
          <p:nvPr/>
        </p:nvGrpSpPr>
        <p:grpSpPr>
          <a:xfrm rot="21600000">
            <a:off x="1096771" y="298584"/>
            <a:ext cx="7626494" cy="627100"/>
            <a:chOff x="0" y="0"/>
            <a:chExt cx="7626494" cy="627100"/>
          </a:xfrm>
        </p:grpSpPr>
        <p:pic>
          <p:nvPicPr>
            <p:cNvPr id="806" name="picture 80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7626494" cy="627100"/>
            </a:xfrm>
            <a:prstGeom prst="rect">
              <a:avLst/>
            </a:prstGeom>
          </p:spPr>
        </p:pic>
        <p:sp>
          <p:nvSpPr>
            <p:cNvPr id="807" name="textbox 807"/>
            <p:cNvSpPr/>
            <p:nvPr/>
          </p:nvSpPr>
          <p:spPr>
            <a:xfrm>
              <a:off x="-12700" y="-12700"/>
              <a:ext cx="7652384" cy="69469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0000"/>
                </a:lnSpc>
                <a:tabLst/>
              </a:pPr>
              <a:endParaRPr lang="Arial" altLang="Arial" sz="900" dirty="0"/>
            </a:p>
            <a:p>
              <a:pPr marL="1709811" algn="l" rtl="0" eaLnBrk="0">
                <a:lnSpc>
                  <a:spcPct val="98000"/>
                </a:lnSpc>
                <a:spcBef>
                  <a:spcPts val="5"/>
                </a:spcBef>
                <a:tabLst/>
              </a:pPr>
              <a:r>
                <a:rPr sz="2400" spc="110" dirty="0">
                  <a:solidFill>
                    <a:srgbClr val="000000">
                      <a:alpha val="100000"/>
                    </a:srgbClr>
                  </a:solidFill>
                  <a:latin typeface="NSimSun"/>
                  <a:ea typeface="NSimSun"/>
                  <a:cs typeface="NSimSun"/>
                </a:rPr>
                <a:t>三、专业任职资格的分</a:t>
              </a:r>
              <a:r>
                <a:rPr sz="2400" spc="70" dirty="0">
                  <a:solidFill>
                    <a:srgbClr val="000000">
                      <a:alpha val="100000"/>
                    </a:srgbClr>
                  </a:solidFill>
                  <a:latin typeface="NSimSun"/>
                  <a:ea typeface="NSimSun"/>
                  <a:cs typeface="NSimSun"/>
                </a:rPr>
                <a:t>级</a:t>
              </a:r>
              <a:endParaRPr lang="NSimSun" altLang="NSimSun" sz="2400" dirty="0"/>
            </a:p>
          </p:txBody>
        </p:sp>
      </p:grpSp>
      <p:grpSp>
        <p:nvGrpSpPr>
          <p:cNvPr id="126" name="group 126"/>
          <p:cNvGrpSpPr/>
          <p:nvPr/>
        </p:nvGrpSpPr>
        <p:grpSpPr>
          <a:xfrm rot="21600000">
            <a:off x="180545" y="222258"/>
            <a:ext cx="852534" cy="760517"/>
            <a:chOff x="0" y="0"/>
            <a:chExt cx="852534" cy="760517"/>
          </a:xfrm>
        </p:grpSpPr>
        <p:pic>
          <p:nvPicPr>
            <p:cNvPr id="808" name="picture 80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852534" cy="740996"/>
            </a:xfrm>
            <a:prstGeom prst="rect">
              <a:avLst/>
            </a:prstGeom>
          </p:spPr>
        </p:pic>
        <p:sp>
          <p:nvSpPr>
            <p:cNvPr id="809" name="textbox 809"/>
            <p:cNvSpPr/>
            <p:nvPr/>
          </p:nvSpPr>
          <p:spPr>
            <a:xfrm>
              <a:off x="-12700" y="-12700"/>
              <a:ext cx="878205" cy="80200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6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6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6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7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7555"/>
                </a:lnSpc>
                <a:tabLst/>
              </a:pPr>
              <a:endParaRPr lang="Arial" altLang="Arial" sz="100" dirty="0"/>
            </a:p>
            <a:p>
              <a:pPr marL="253623" algn="l" rtl="0" eaLnBrk="0">
                <a:lnSpc>
                  <a:spcPts val="1104"/>
                </a:lnSpc>
                <a:tabLst/>
              </a:pPr>
              <a:r>
                <a:rPr sz="900" spc="8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华为技</a:t>
              </a:r>
              <a:r>
                <a:rPr sz="900" spc="4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术</a:t>
              </a:r>
              <a:endParaRPr lang="SimSun" altLang="SimSun" sz="900" dirty="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2"/>
          <p:cNvSpPr/>
          <p:nvPr/>
        </p:nvSpPr>
        <p:spPr>
          <a:xfrm>
            <a:off x="1495009" y="2024404"/>
            <a:ext cx="6242050" cy="46228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718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2000"/>
              </a:lnSpc>
              <a:tabLst/>
            </a:pPr>
            <a:r>
              <a:rPr sz="2100" spc="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一、通过建立标准认证，可以激发员工不</a:t>
            </a:r>
            <a:r>
              <a:rPr sz="210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断改进</a:t>
            </a:r>
            <a:endParaRPr lang="SimHei" altLang="SimHei" sz="2100" dirty="0"/>
          </a:p>
          <a:p>
            <a:pPr algn="l" rtl="0" eaLnBrk="0">
              <a:lnSpc>
                <a:spcPct val="159000"/>
              </a:lnSpc>
              <a:tabLst/>
            </a:pPr>
            <a:endParaRPr lang="Arial" altLang="Arial" sz="1000" dirty="0"/>
          </a:p>
          <a:p>
            <a:pPr marL="280855" algn="l" rtl="0" eaLnBrk="0">
              <a:lnSpc>
                <a:spcPct val="92000"/>
              </a:lnSpc>
              <a:spcBef>
                <a:spcPts val="630"/>
              </a:spcBef>
              <a:tabLst/>
            </a:pPr>
            <a:r>
              <a:rPr sz="2100" spc="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工作，提高工作质量和工作</a:t>
            </a:r>
            <a:r>
              <a:rPr sz="2100" spc="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效</a:t>
            </a:r>
            <a:r>
              <a:rPr sz="210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率。</a:t>
            </a:r>
            <a:endParaRPr lang="SimHei" altLang="SimHei" sz="2100" dirty="0"/>
          </a:p>
          <a:p>
            <a:pPr algn="l" rtl="0" eaLnBrk="0">
              <a:lnSpc>
                <a:spcPct val="109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0000"/>
              </a:lnSpc>
              <a:tabLst/>
            </a:pPr>
            <a:endParaRPr lang="Arial" altLang="Arial" sz="1000" dirty="0"/>
          </a:p>
          <a:p>
            <a:pPr marL="12700" algn="l" rtl="0" eaLnBrk="0">
              <a:lnSpc>
                <a:spcPct val="95000"/>
              </a:lnSpc>
              <a:spcBef>
                <a:spcPts val="637"/>
              </a:spcBef>
              <a:tabLst/>
            </a:pPr>
            <a:r>
              <a:rPr sz="2100" spc="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二、引导员工树立终生学</a:t>
            </a:r>
            <a:r>
              <a:rPr sz="210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习的观念</a:t>
            </a:r>
            <a:endParaRPr lang="SimHei" altLang="SimHei" sz="2100" dirty="0"/>
          </a:p>
          <a:p>
            <a:pPr marL="493919" indent="-480138" algn="l" rtl="0" eaLnBrk="0">
              <a:lnSpc>
                <a:spcPct val="193000"/>
              </a:lnSpc>
              <a:spcBef>
                <a:spcPts val="722"/>
              </a:spcBef>
              <a:tabLst/>
            </a:pPr>
            <a:r>
              <a:rPr sz="2100" spc="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三、</a:t>
            </a:r>
            <a:r>
              <a:rPr sz="210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NVQ</a:t>
            </a:r>
            <a:r>
              <a:rPr sz="2100" spc="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标准的建立和认证有利于企业人力资</a:t>
            </a:r>
            <a:r>
              <a:rPr sz="2100" spc="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源</a:t>
            </a:r>
            <a:r>
              <a:rPr sz="210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的规 </a:t>
            </a:r>
            <a:r>
              <a:rPr sz="2100" spc="-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范化管理</a:t>
            </a:r>
            <a:r>
              <a:rPr sz="2100" spc="-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。</a:t>
            </a:r>
            <a:endParaRPr lang="SimHei" altLang="SimHei" sz="2100" dirty="0"/>
          </a:p>
          <a:p>
            <a:pPr algn="l" rtl="0" eaLnBrk="0">
              <a:lnSpc>
                <a:spcPct val="105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5000"/>
              </a:lnSpc>
              <a:tabLst/>
            </a:pPr>
            <a:endParaRPr lang="Arial" altLang="Arial" sz="1000" dirty="0"/>
          </a:p>
          <a:p>
            <a:pPr marL="24323" algn="l" rtl="0" eaLnBrk="0">
              <a:lnSpc>
                <a:spcPct val="95000"/>
              </a:lnSpc>
              <a:spcBef>
                <a:spcPts val="637"/>
              </a:spcBef>
              <a:tabLst/>
            </a:pPr>
            <a:r>
              <a:rPr sz="2100" spc="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四、将有助于员工培训目标和内容的确</a:t>
            </a:r>
            <a:r>
              <a:rPr sz="2100" spc="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定</a:t>
            </a:r>
            <a:r>
              <a:rPr sz="210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及效果评估</a:t>
            </a:r>
            <a:endParaRPr lang="SimHei" altLang="SimHei" sz="2100" dirty="0"/>
          </a:p>
          <a:p>
            <a:pPr algn="l" rtl="0" eaLnBrk="0">
              <a:lnSpc>
                <a:spcPct val="118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8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9000"/>
              </a:lnSpc>
              <a:tabLst/>
            </a:pPr>
            <a:endParaRPr lang="Arial" altLang="Arial" sz="1000" dirty="0"/>
          </a:p>
        </p:txBody>
      </p:sp>
      <p:sp>
        <p:nvSpPr>
          <p:cNvPr id="23" name="rect"/>
          <p:cNvSpPr/>
          <p:nvPr/>
        </p:nvSpPr>
        <p:spPr>
          <a:xfrm>
            <a:off x="1157067" y="974234"/>
            <a:ext cx="7073897" cy="24938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757478" y="662007"/>
            <a:ext cx="4179767" cy="683628"/>
          </a:xfrm>
          <a:prstGeom prst="rect">
            <a:avLst/>
          </a:prstGeom>
        </p:spPr>
      </p:pic>
      <p:graphicFrame>
        <p:nvGraphicFramePr>
          <p:cNvPr id="25" name="table 25"/>
          <p:cNvGraphicFramePr>
            <a:graphicFrameLocks noGrp="1"/>
          </p:cNvGraphicFramePr>
          <p:nvPr/>
        </p:nvGraphicFramePr>
        <p:xfrm>
          <a:off x="2757478" y="662007"/>
          <a:ext cx="4129405" cy="627379"/>
        </p:xfrm>
        <a:graphic>
          <a:graphicData uri="http://schemas.openxmlformats.org/drawingml/2006/table">
            <a:tbl>
              <a:tblPr/>
              <a:tblGrid>
                <a:gridCol w="4129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73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239225" algn="l" rtl="0" eaLnBrk="0">
                        <a:lnSpc>
                          <a:spcPts val="2943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240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二、 </a:t>
                      </a:r>
                      <a:r>
                        <a:rPr sz="2400" b="1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</a:t>
                      </a:r>
                      <a:r>
                        <a:rPr sz="24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VQ</a:t>
                      </a:r>
                      <a:r>
                        <a:rPr sz="240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体系的借鉴意义</a:t>
                      </a:r>
                      <a:endParaRPr lang="SimSun" altLang="SimSun" sz="24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8" name="group 8"/>
          <p:cNvGrpSpPr/>
          <p:nvPr/>
        </p:nvGrpSpPr>
        <p:grpSpPr>
          <a:xfrm rot="21600000">
            <a:off x="307382" y="633553"/>
            <a:ext cx="790286" cy="756647"/>
            <a:chOff x="0" y="0"/>
            <a:chExt cx="790286" cy="756647"/>
          </a:xfrm>
        </p:grpSpPr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790286" cy="646853"/>
            </a:xfrm>
            <a:prstGeom prst="rect">
              <a:avLst/>
            </a:prstGeom>
          </p:spPr>
        </p:pic>
        <p:sp>
          <p:nvSpPr>
            <p:cNvPr id="27" name="textbox 27"/>
            <p:cNvSpPr/>
            <p:nvPr/>
          </p:nvSpPr>
          <p:spPr>
            <a:xfrm>
              <a:off x="217738" y="630432"/>
              <a:ext cx="474344" cy="15303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3341"/>
                </a:lnSpc>
                <a:tabLst/>
              </a:pPr>
              <a:endParaRPr lang="Arial" altLang="Arial" sz="100" dirty="0"/>
            </a:p>
            <a:p>
              <a:pPr marL="12700" algn="l" rtl="0" eaLnBrk="0">
                <a:lnSpc>
                  <a:spcPts val="1004"/>
                </a:lnSpc>
                <a:tabLst/>
              </a:pPr>
              <a:r>
                <a:rPr sz="800" spc="9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华为技</a:t>
              </a:r>
              <a:r>
                <a:rPr sz="800" spc="6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术</a:t>
              </a:r>
              <a:endParaRPr lang="SimSun" altLang="SimSun" sz="800" dirty="0"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textbox 810"/>
          <p:cNvSpPr/>
          <p:nvPr/>
        </p:nvSpPr>
        <p:spPr>
          <a:xfrm>
            <a:off x="949244" y="1496507"/>
            <a:ext cx="6275704" cy="43491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88"/>
              </a:lnSpc>
              <a:tabLst/>
            </a:pPr>
            <a:endParaRPr lang="Arial" altLang="Arial" sz="100" dirty="0"/>
          </a:p>
          <a:p>
            <a:pPr marL="16227" algn="l" rtl="0" eaLnBrk="0">
              <a:lnSpc>
                <a:spcPct val="95000"/>
              </a:lnSpc>
              <a:tabLst/>
            </a:pPr>
            <a:r>
              <a:rPr sz="220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第三级</a:t>
            </a:r>
            <a:endParaRPr lang="SimSun" altLang="SimSun" sz="2200" dirty="0"/>
          </a:p>
          <a:p>
            <a:pPr marL="331885" indent="-302664" algn="l" rtl="0" eaLnBrk="0">
              <a:lnSpc>
                <a:spcPct val="124000"/>
              </a:lnSpc>
              <a:spcBef>
                <a:spcPts val="1368"/>
              </a:spcBef>
              <a:tabLst/>
            </a:pPr>
            <a:r>
              <a:rPr sz="1600" spc="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1、具有全面的良好的知识和技能，在主要领域是精通的，</a:t>
            </a:r>
            <a:r>
              <a:rPr sz="1600" spc="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并</a:t>
            </a:r>
            <a:r>
              <a:rPr sz="16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对相关 </a:t>
            </a:r>
            <a:r>
              <a:rPr sz="1600" spc="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领域的知识有相当的了解</a:t>
            </a:r>
            <a:r>
              <a:rPr sz="160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。</a:t>
            </a:r>
            <a:endParaRPr lang="SimSun" altLang="SimSun" sz="1600" dirty="0"/>
          </a:p>
          <a:p>
            <a:pPr marL="331038" indent="-314949" algn="l" rtl="0" eaLnBrk="0">
              <a:lnSpc>
                <a:spcPct val="124000"/>
              </a:lnSpc>
              <a:spcBef>
                <a:spcPts val="1373"/>
              </a:spcBef>
              <a:tabLst/>
            </a:pPr>
            <a:r>
              <a:rPr sz="1600" spc="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2、能够发现本专业业务流程中存在的重大问题，并提出合理有</a:t>
            </a:r>
            <a:r>
              <a:rPr sz="160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效</a:t>
            </a:r>
            <a:r>
              <a:rPr sz="16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 </a:t>
            </a:r>
            <a:r>
              <a:rPr sz="160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解决方案</a:t>
            </a:r>
            <a:r>
              <a:rPr sz="160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。</a:t>
            </a:r>
            <a:endParaRPr lang="SimSun" altLang="SimSun" sz="1600" dirty="0"/>
          </a:p>
          <a:p>
            <a:pPr marL="17783" algn="l" rtl="0" eaLnBrk="0">
              <a:lnSpc>
                <a:spcPct val="98000"/>
              </a:lnSpc>
              <a:spcBef>
                <a:spcPts val="1404"/>
              </a:spcBef>
              <a:tabLst/>
            </a:pPr>
            <a:r>
              <a:rPr sz="1600" spc="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3、能够预见工作中的问题并能及时解决之</a:t>
            </a:r>
            <a:r>
              <a:rPr sz="160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。</a:t>
            </a:r>
            <a:endParaRPr lang="SimSun" altLang="SimSun" sz="1600" dirty="0"/>
          </a:p>
          <a:p>
            <a:pPr marL="12700" algn="l" rtl="0" eaLnBrk="0">
              <a:lnSpc>
                <a:spcPct val="98000"/>
              </a:lnSpc>
              <a:spcBef>
                <a:spcPts val="1404"/>
              </a:spcBef>
              <a:tabLst/>
            </a:pPr>
            <a:r>
              <a:rPr sz="1600" spc="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4、对体系有全面的了解，并能准确把握各组成部分之间的相</a:t>
            </a:r>
            <a:r>
              <a:rPr sz="160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关</a:t>
            </a:r>
            <a:r>
              <a:rPr sz="16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性。</a:t>
            </a:r>
            <a:endParaRPr lang="SimSun" altLang="SimSun" sz="1600" dirty="0"/>
          </a:p>
          <a:p>
            <a:pPr marL="17783" algn="l" rtl="0" eaLnBrk="0">
              <a:lnSpc>
                <a:spcPct val="98000"/>
              </a:lnSpc>
              <a:spcBef>
                <a:spcPts val="1396"/>
              </a:spcBef>
              <a:tabLst/>
            </a:pPr>
            <a:r>
              <a:rPr sz="160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5、能够对现有的方法/程序进行优化， 并解决复杂问题</a:t>
            </a:r>
            <a:r>
              <a:rPr sz="16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。</a:t>
            </a:r>
            <a:endParaRPr lang="SimSun" altLang="SimSun" sz="1600" dirty="0"/>
          </a:p>
          <a:p>
            <a:pPr marL="334426" indent="-319185" algn="l" rtl="0" eaLnBrk="0">
              <a:lnSpc>
                <a:spcPct val="124000"/>
              </a:lnSpc>
              <a:spcBef>
                <a:spcPts val="1386"/>
              </a:spcBef>
              <a:tabLst/>
            </a:pPr>
            <a:r>
              <a:rPr sz="1600" spc="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6、可以独立地、成功地、熟练地完成大多数的工作任务，并能</a:t>
            </a:r>
            <a:r>
              <a:rPr sz="160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有</a:t>
            </a:r>
            <a:r>
              <a:rPr sz="16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效 </a:t>
            </a:r>
            <a:r>
              <a:rPr sz="160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指导他人工</a:t>
            </a:r>
            <a:r>
              <a:rPr sz="16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作。</a:t>
            </a:r>
            <a:endParaRPr lang="SimSun" altLang="SimSun" sz="1600" dirty="0"/>
          </a:p>
          <a:p>
            <a:pPr algn="l" rtl="0" eaLnBrk="0">
              <a:lnSpc>
                <a:spcPct val="105000"/>
              </a:lnSpc>
              <a:tabLst/>
            </a:pPr>
            <a:endParaRPr lang="Arial" altLang="Arial" sz="1100" dirty="0"/>
          </a:p>
          <a:p>
            <a:pPr marL="124531" algn="l" rtl="0" eaLnBrk="0">
              <a:lnSpc>
                <a:spcPct val="98000"/>
              </a:lnSpc>
              <a:spcBef>
                <a:spcPts val="6"/>
              </a:spcBef>
              <a:tabLst/>
            </a:pPr>
            <a:r>
              <a:rPr sz="160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7、被视为本领域内经验丰富的</a:t>
            </a:r>
            <a:r>
              <a:rPr sz="160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骨</a:t>
            </a:r>
            <a:r>
              <a:rPr sz="16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干力量。</a:t>
            </a:r>
            <a:endParaRPr lang="SimSun" altLang="SimSun" sz="1600" dirty="0"/>
          </a:p>
        </p:txBody>
      </p:sp>
      <p:grpSp>
        <p:nvGrpSpPr>
          <p:cNvPr id="128" name="group 128"/>
          <p:cNvGrpSpPr/>
          <p:nvPr/>
        </p:nvGrpSpPr>
        <p:grpSpPr>
          <a:xfrm rot="21600000">
            <a:off x="1069352" y="291109"/>
            <a:ext cx="7435831" cy="611371"/>
            <a:chOff x="0" y="0"/>
            <a:chExt cx="7435831" cy="611371"/>
          </a:xfrm>
        </p:grpSpPr>
        <p:pic>
          <p:nvPicPr>
            <p:cNvPr id="811" name="picture 8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7435831" cy="611371"/>
            </a:xfrm>
            <a:prstGeom prst="rect">
              <a:avLst/>
            </a:prstGeom>
          </p:spPr>
        </p:pic>
        <p:sp>
          <p:nvSpPr>
            <p:cNvPr id="812" name="textbox 812"/>
            <p:cNvSpPr/>
            <p:nvPr/>
          </p:nvSpPr>
          <p:spPr>
            <a:xfrm>
              <a:off x="-12700" y="-12700"/>
              <a:ext cx="7461250" cy="67945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7000"/>
                </a:lnSpc>
                <a:tabLst/>
              </a:pPr>
              <a:endParaRPr lang="Arial" altLang="Arial" sz="900" dirty="0"/>
            </a:p>
            <a:p>
              <a:pPr marL="1667383" algn="l" rtl="0" eaLnBrk="0">
                <a:lnSpc>
                  <a:spcPct val="96000"/>
                </a:lnSpc>
                <a:spcBef>
                  <a:spcPts val="5"/>
                </a:spcBef>
                <a:tabLst/>
              </a:pPr>
              <a:r>
                <a:rPr sz="2400" spc="50" dirty="0">
                  <a:solidFill>
                    <a:srgbClr val="000000">
                      <a:alpha val="100000"/>
                    </a:srgbClr>
                  </a:solidFill>
                  <a:latin typeface="NSimSun"/>
                  <a:ea typeface="NSimSun"/>
                  <a:cs typeface="NSimSun"/>
                </a:rPr>
                <a:t>三、专业任职资格的</a:t>
              </a:r>
              <a:r>
                <a:rPr sz="2400" spc="30" dirty="0">
                  <a:solidFill>
                    <a:srgbClr val="000000">
                      <a:alpha val="100000"/>
                    </a:srgbClr>
                  </a:solidFill>
                  <a:latin typeface="NSimSun"/>
                  <a:ea typeface="NSimSun"/>
                  <a:cs typeface="NSimSun"/>
                </a:rPr>
                <a:t>分</a:t>
              </a:r>
              <a:r>
                <a:rPr sz="2400" spc="0" dirty="0">
                  <a:solidFill>
                    <a:srgbClr val="000000">
                      <a:alpha val="100000"/>
                    </a:srgbClr>
                  </a:solidFill>
                  <a:latin typeface="NSimSun"/>
                  <a:ea typeface="NSimSun"/>
                  <a:cs typeface="NSimSun"/>
                </a:rPr>
                <a:t>级</a:t>
              </a:r>
              <a:endParaRPr lang="NSimSun" altLang="NSimSun" sz="2400" dirty="0"/>
            </a:p>
          </p:txBody>
        </p:sp>
      </p:grpSp>
      <p:grpSp>
        <p:nvGrpSpPr>
          <p:cNvPr id="130" name="group 130"/>
          <p:cNvGrpSpPr/>
          <p:nvPr/>
        </p:nvGrpSpPr>
        <p:grpSpPr>
          <a:xfrm rot="21600000">
            <a:off x="176031" y="216698"/>
            <a:ext cx="831220" cy="741441"/>
            <a:chOff x="0" y="0"/>
            <a:chExt cx="831220" cy="741441"/>
          </a:xfrm>
        </p:grpSpPr>
        <p:pic>
          <p:nvPicPr>
            <p:cNvPr id="814" name="picture 8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831220" cy="722410"/>
            </a:xfrm>
            <a:prstGeom prst="rect">
              <a:avLst/>
            </a:prstGeom>
          </p:spPr>
        </p:pic>
        <p:sp>
          <p:nvSpPr>
            <p:cNvPr id="815" name="textbox 815"/>
            <p:cNvSpPr/>
            <p:nvPr/>
          </p:nvSpPr>
          <p:spPr>
            <a:xfrm>
              <a:off x="-12700" y="-12700"/>
              <a:ext cx="857250" cy="78295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3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4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4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4000"/>
                </a:lnSpc>
                <a:tabLst/>
              </a:pPr>
              <a:endParaRPr lang="Arial" altLang="Arial" sz="1000" dirty="0"/>
            </a:p>
            <a:p>
              <a:pPr marL="247600" algn="l" rtl="0" eaLnBrk="0">
                <a:lnSpc>
                  <a:spcPct val="100000"/>
                </a:lnSpc>
                <a:spcBef>
                  <a:spcPts val="3"/>
                </a:spcBef>
                <a:tabLst/>
              </a:pPr>
              <a:r>
                <a:rPr sz="900" spc="5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华为技</a:t>
              </a:r>
              <a:r>
                <a:rPr sz="900" spc="4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术</a:t>
              </a:r>
              <a:endParaRPr lang="SimSun" altLang="SimSun" sz="900" dirty="0"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textbox 816"/>
          <p:cNvSpPr/>
          <p:nvPr/>
        </p:nvSpPr>
        <p:spPr>
          <a:xfrm>
            <a:off x="801083" y="1371990"/>
            <a:ext cx="7740650" cy="52749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400"/>
              </a:lnSpc>
              <a:tabLst/>
            </a:pPr>
            <a:endParaRPr lang="Arial" altLang="Arial" sz="100" dirty="0"/>
          </a:p>
          <a:p>
            <a:pPr marL="16317" algn="l" rtl="0" eaLnBrk="0">
              <a:lnSpc>
                <a:spcPct val="97000"/>
              </a:lnSpc>
              <a:tabLst/>
            </a:pPr>
            <a:r>
              <a:rPr sz="220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第四</a:t>
            </a:r>
            <a:r>
              <a:rPr sz="220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级</a:t>
            </a:r>
            <a:endParaRPr lang="SimSun" altLang="SimSun" sz="2200" dirty="0"/>
          </a:p>
          <a:p>
            <a:pPr marL="353755" indent="-324110" algn="l" rtl="0" eaLnBrk="0">
              <a:lnSpc>
                <a:spcPct val="120000"/>
              </a:lnSpc>
              <a:spcBef>
                <a:spcPts val="1400"/>
              </a:spcBef>
              <a:tabLst/>
            </a:pPr>
            <a:r>
              <a:rPr sz="170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1、在本专业大多数领域具有精通、全面的知识和技能，在</a:t>
            </a: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本专业其它领域也有相 </a:t>
            </a:r>
            <a:r>
              <a:rPr sz="1700" spc="-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当程度的了</a:t>
            </a:r>
            <a:r>
              <a:rPr sz="170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解</a:t>
            </a: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。</a:t>
            </a:r>
            <a:endParaRPr lang="SimSun" altLang="SimSun" sz="1700" dirty="0"/>
          </a:p>
          <a:p>
            <a:pPr marL="357882" indent="-341706" algn="l" rtl="0" eaLnBrk="0">
              <a:lnSpc>
                <a:spcPct val="120000"/>
              </a:lnSpc>
              <a:spcBef>
                <a:spcPts val="1404"/>
              </a:spcBef>
              <a:tabLst/>
            </a:pPr>
            <a:r>
              <a:rPr sz="170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2、对本专业业务流程有全面、深刻的理解， 能够洞</a:t>
            </a: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察其深层次的问题并给出相应 </a:t>
            </a:r>
            <a:r>
              <a:rPr sz="170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的解决方案</a:t>
            </a: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。</a:t>
            </a:r>
            <a:endParaRPr lang="SimSun" altLang="SimSun" sz="1700" dirty="0"/>
          </a:p>
          <a:p>
            <a:pPr marL="340938" indent="-323024" algn="l" rtl="0" eaLnBrk="0">
              <a:lnSpc>
                <a:spcPct val="119000"/>
              </a:lnSpc>
              <a:spcBef>
                <a:spcPts val="1444"/>
              </a:spcBef>
              <a:tabLst/>
            </a:pPr>
            <a:r>
              <a:rPr sz="170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3、能够以缜密的分析在专业领域给他人施加有效影响，从而推动和实施本专业</a:t>
            </a: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领 </a:t>
            </a:r>
            <a:r>
              <a:rPr sz="170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域</a:t>
            </a: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内重大的变革。</a:t>
            </a:r>
            <a:endParaRPr lang="SimSun" altLang="SimSun" sz="1700" dirty="0"/>
          </a:p>
          <a:p>
            <a:pPr marL="382815" indent="-370115" algn="l" rtl="0" eaLnBrk="0">
              <a:lnSpc>
                <a:spcPct val="130000"/>
              </a:lnSpc>
              <a:spcBef>
                <a:spcPts val="1429"/>
              </a:spcBef>
              <a:tabLst/>
            </a:pPr>
            <a:r>
              <a:rPr sz="170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4、对于本专业领域内复杂的、重大的问题， 能够</a:t>
            </a: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通过改革现有的程序/方法来解 </a:t>
            </a:r>
            <a:r>
              <a:rPr sz="1700" spc="-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决之</a:t>
            </a:r>
            <a:r>
              <a:rPr sz="1700" spc="-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。</a:t>
            </a:r>
            <a:endParaRPr lang="SimSun" altLang="SimSun" sz="1700" dirty="0"/>
          </a:p>
          <a:p>
            <a:pPr marL="17913" algn="l" rtl="0" eaLnBrk="0">
              <a:lnSpc>
                <a:spcPct val="95000"/>
              </a:lnSpc>
              <a:spcBef>
                <a:spcPts val="1425"/>
              </a:spcBef>
              <a:tabLst/>
            </a:pPr>
            <a:r>
              <a:rPr sz="170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5、可以指导本专业内的一个子系统有效地</a:t>
            </a:r>
            <a:r>
              <a:rPr sz="170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运</a:t>
            </a: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行。</a:t>
            </a:r>
            <a:endParaRPr lang="SimSun" altLang="SimSun" sz="1700" dirty="0"/>
          </a:p>
          <a:p>
            <a:pPr marL="15306" algn="l" rtl="0" eaLnBrk="0">
              <a:lnSpc>
                <a:spcPct val="95000"/>
              </a:lnSpc>
              <a:spcBef>
                <a:spcPts val="1425"/>
              </a:spcBef>
              <a:tabLst/>
            </a:pPr>
            <a:r>
              <a:rPr sz="170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6、能够把握本专业的发展趋势， 并使本专业发展规划</a:t>
            </a: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与业内发展趋势相吻合。</a:t>
            </a:r>
            <a:endParaRPr lang="SimSun" altLang="SimSun" sz="1700" dirty="0"/>
          </a:p>
          <a:p>
            <a:pPr marL="18782" algn="l" rtl="0" eaLnBrk="0">
              <a:lnSpc>
                <a:spcPct val="95000"/>
              </a:lnSpc>
              <a:spcBef>
                <a:spcPts val="1446"/>
              </a:spcBef>
              <a:tabLst/>
            </a:pPr>
            <a:r>
              <a:rPr sz="170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7、视</a:t>
            </a: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被为专家</a:t>
            </a:r>
            <a:endParaRPr lang="SimSun" altLang="SimSun" sz="1700" dirty="0"/>
          </a:p>
          <a:p>
            <a:pPr algn="l" rtl="0" eaLnBrk="0">
              <a:lnSpc>
                <a:spcPct val="112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0000"/>
              </a:lnSpc>
              <a:tabLst/>
            </a:pPr>
            <a:endParaRPr lang="Arial" altLang="Arial" sz="300" dirty="0"/>
          </a:p>
        </p:txBody>
      </p:sp>
      <p:grpSp>
        <p:nvGrpSpPr>
          <p:cNvPr id="132" name="group 132"/>
          <p:cNvGrpSpPr/>
          <p:nvPr/>
        </p:nvGrpSpPr>
        <p:grpSpPr>
          <a:xfrm rot="21600000">
            <a:off x="1096771" y="298584"/>
            <a:ext cx="7626494" cy="627100"/>
            <a:chOff x="0" y="0"/>
            <a:chExt cx="7626494" cy="627100"/>
          </a:xfrm>
        </p:grpSpPr>
        <p:pic>
          <p:nvPicPr>
            <p:cNvPr id="817" name="picture 8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7626494" cy="627100"/>
            </a:xfrm>
            <a:prstGeom prst="rect">
              <a:avLst/>
            </a:prstGeom>
          </p:spPr>
        </p:pic>
        <p:sp>
          <p:nvSpPr>
            <p:cNvPr id="818" name="textbox 818"/>
            <p:cNvSpPr/>
            <p:nvPr/>
          </p:nvSpPr>
          <p:spPr>
            <a:xfrm>
              <a:off x="-12700" y="-12700"/>
              <a:ext cx="7652384" cy="69469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0000"/>
                </a:lnSpc>
                <a:tabLst/>
              </a:pPr>
              <a:endParaRPr lang="Arial" altLang="Arial" sz="900" dirty="0"/>
            </a:p>
            <a:p>
              <a:pPr marL="1709811" algn="l" rtl="0" eaLnBrk="0">
                <a:lnSpc>
                  <a:spcPct val="98000"/>
                </a:lnSpc>
                <a:spcBef>
                  <a:spcPts val="5"/>
                </a:spcBef>
                <a:tabLst/>
              </a:pPr>
              <a:r>
                <a:rPr sz="2400" spc="110" dirty="0">
                  <a:solidFill>
                    <a:srgbClr val="000000">
                      <a:alpha val="100000"/>
                    </a:srgbClr>
                  </a:solidFill>
                  <a:latin typeface="NSimSun"/>
                  <a:ea typeface="NSimSun"/>
                  <a:cs typeface="NSimSun"/>
                </a:rPr>
                <a:t>三、专业任职资格的分</a:t>
              </a:r>
              <a:r>
                <a:rPr sz="2400" spc="70" dirty="0">
                  <a:solidFill>
                    <a:srgbClr val="000000">
                      <a:alpha val="100000"/>
                    </a:srgbClr>
                  </a:solidFill>
                  <a:latin typeface="NSimSun"/>
                  <a:ea typeface="NSimSun"/>
                  <a:cs typeface="NSimSun"/>
                </a:rPr>
                <a:t>级</a:t>
              </a:r>
              <a:endParaRPr lang="NSimSun" altLang="NSimSun" sz="2400" dirty="0"/>
            </a:p>
          </p:txBody>
        </p:sp>
      </p:grpSp>
      <p:grpSp>
        <p:nvGrpSpPr>
          <p:cNvPr id="134" name="group 134"/>
          <p:cNvGrpSpPr/>
          <p:nvPr/>
        </p:nvGrpSpPr>
        <p:grpSpPr>
          <a:xfrm rot="21600000">
            <a:off x="180545" y="222258"/>
            <a:ext cx="852534" cy="760517"/>
            <a:chOff x="0" y="0"/>
            <a:chExt cx="852534" cy="760517"/>
          </a:xfrm>
        </p:grpSpPr>
        <p:pic>
          <p:nvPicPr>
            <p:cNvPr id="819" name="picture 8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852534" cy="740996"/>
            </a:xfrm>
            <a:prstGeom prst="rect">
              <a:avLst/>
            </a:prstGeom>
          </p:spPr>
        </p:pic>
        <p:sp>
          <p:nvSpPr>
            <p:cNvPr id="820" name="textbox 820"/>
            <p:cNvSpPr/>
            <p:nvPr/>
          </p:nvSpPr>
          <p:spPr>
            <a:xfrm>
              <a:off x="-12700" y="-12700"/>
              <a:ext cx="878205" cy="80200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6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6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6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7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7555"/>
                </a:lnSpc>
                <a:tabLst/>
              </a:pPr>
              <a:endParaRPr lang="Arial" altLang="Arial" sz="100" dirty="0"/>
            </a:p>
            <a:p>
              <a:pPr marL="253623" algn="l" rtl="0" eaLnBrk="0">
                <a:lnSpc>
                  <a:spcPts val="1104"/>
                </a:lnSpc>
                <a:tabLst/>
              </a:pPr>
              <a:r>
                <a:rPr sz="900" spc="8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华为技</a:t>
              </a:r>
              <a:r>
                <a:rPr sz="900" spc="4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术</a:t>
              </a:r>
              <a:endParaRPr lang="SimSun" altLang="SimSun" sz="900" dirty="0"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textbox 821"/>
          <p:cNvSpPr/>
          <p:nvPr/>
        </p:nvSpPr>
        <p:spPr>
          <a:xfrm>
            <a:off x="1090064" y="1557319"/>
            <a:ext cx="5273675" cy="38995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791"/>
              </a:lnSpc>
              <a:tabLst/>
            </a:pPr>
            <a:endParaRPr lang="Arial" altLang="Arial" sz="100" dirty="0"/>
          </a:p>
          <a:p>
            <a:pPr marL="13677" algn="l" rtl="0" eaLnBrk="0">
              <a:lnSpc>
                <a:spcPct val="98000"/>
              </a:lnSpc>
              <a:tabLst/>
            </a:pPr>
            <a:r>
              <a:rPr sz="2100" spc="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第五</a:t>
            </a:r>
            <a:r>
              <a:rPr sz="210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级</a:t>
            </a:r>
            <a:endParaRPr lang="SimSun" altLang="SimSun" sz="2100" dirty="0"/>
          </a:p>
          <a:p>
            <a:pPr marL="26559" algn="l" rtl="0" eaLnBrk="0">
              <a:lnSpc>
                <a:spcPct val="97000"/>
              </a:lnSpc>
              <a:spcBef>
                <a:spcPts val="1376"/>
              </a:spcBef>
              <a:tabLst/>
            </a:pPr>
            <a:r>
              <a:rPr sz="160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1、具</a:t>
            </a:r>
            <a:r>
              <a:rPr sz="16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有博大精深的知识和技能。</a:t>
            </a:r>
            <a:endParaRPr lang="SimSun" altLang="SimSun" sz="1600" dirty="0"/>
          </a:p>
          <a:p>
            <a:pPr marL="13539" algn="l" rtl="0" eaLnBrk="0">
              <a:lnSpc>
                <a:spcPct val="98000"/>
              </a:lnSpc>
              <a:spcBef>
                <a:spcPts val="1383"/>
              </a:spcBef>
              <a:tabLst/>
            </a:pPr>
            <a:r>
              <a:rPr sz="160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2、业务流程的建立者或重大流程</a:t>
            </a:r>
            <a:r>
              <a:rPr sz="160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变</a:t>
            </a:r>
            <a:r>
              <a:rPr sz="16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革发起者。</a:t>
            </a:r>
            <a:endParaRPr lang="SimSun" altLang="SimSun" sz="1600" dirty="0"/>
          </a:p>
          <a:p>
            <a:pPr marL="325798" indent="-310578" algn="l" rtl="0" eaLnBrk="0">
              <a:lnSpc>
                <a:spcPct val="131000"/>
              </a:lnSpc>
              <a:spcBef>
                <a:spcPts val="1374"/>
              </a:spcBef>
              <a:tabLst>
                <a:tab pos="430530" algn="l"/>
              </a:tabLst>
            </a:pPr>
            <a:r>
              <a:rPr sz="1600" spc="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3、调查并解决需要大量的复杂分析的系统性的</a:t>
            </a:r>
            <a:r>
              <a:rPr sz="160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/</a:t>
            </a:r>
            <a:r>
              <a:rPr sz="16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全局性的 	</a:t>
            </a:r>
            <a:r>
              <a:rPr sz="1600" spc="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/特殊困难的问题，其解决方法往往需要创造</a:t>
            </a:r>
            <a:r>
              <a:rPr sz="16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新的程 </a:t>
            </a:r>
            <a:r>
              <a:rPr sz="160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序/技术/方</a:t>
            </a:r>
            <a:r>
              <a:rPr sz="160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法</a:t>
            </a:r>
            <a:r>
              <a:rPr sz="16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。</a:t>
            </a:r>
            <a:endParaRPr lang="SimSun" altLang="SimSun" sz="1600" dirty="0"/>
          </a:p>
          <a:p>
            <a:pPr marL="15219" algn="l" rtl="0" eaLnBrk="0">
              <a:lnSpc>
                <a:spcPct val="98000"/>
              </a:lnSpc>
              <a:spcBef>
                <a:spcPts val="1383"/>
              </a:spcBef>
              <a:tabLst/>
            </a:pPr>
            <a:r>
              <a:rPr sz="160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5、可以指导整个体系的有效运</a:t>
            </a:r>
            <a:r>
              <a:rPr sz="160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作</a:t>
            </a:r>
            <a:r>
              <a:rPr sz="16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。</a:t>
            </a:r>
            <a:endParaRPr lang="SimSun" altLang="SimSun" sz="1600" dirty="0"/>
          </a:p>
          <a:p>
            <a:pPr marL="14379" indent="-1679" algn="l" rtl="0" eaLnBrk="0">
              <a:lnSpc>
                <a:spcPct val="123000"/>
              </a:lnSpc>
              <a:spcBef>
                <a:spcPts val="1371"/>
              </a:spcBef>
              <a:tabLst/>
            </a:pPr>
            <a:r>
              <a:rPr sz="1600" spc="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6、能够洞悉和准确把握本专业的发展趋势，并</a:t>
            </a:r>
            <a:r>
              <a:rPr sz="160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提</a:t>
            </a:r>
            <a:r>
              <a:rPr sz="16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出具有 </a:t>
            </a:r>
            <a:r>
              <a:rPr sz="160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前瞻性的思</a:t>
            </a:r>
            <a:r>
              <a:rPr sz="160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想</a:t>
            </a:r>
            <a:r>
              <a:rPr sz="16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。</a:t>
            </a:r>
            <a:endParaRPr lang="SimSun" altLang="SimSun" sz="1600" dirty="0"/>
          </a:p>
          <a:p>
            <a:pPr algn="l" rtl="0" eaLnBrk="0">
              <a:lnSpc>
                <a:spcPct val="103000"/>
              </a:lnSpc>
              <a:tabLst/>
            </a:pPr>
            <a:endParaRPr lang="Arial" altLang="Arial" sz="1100" dirty="0"/>
          </a:p>
          <a:p>
            <a:pPr marL="16059" algn="l" rtl="0" eaLnBrk="0">
              <a:lnSpc>
                <a:spcPct val="98000"/>
              </a:lnSpc>
              <a:spcBef>
                <a:spcPts val="3"/>
              </a:spcBef>
              <a:tabLst/>
            </a:pPr>
            <a:r>
              <a:rPr sz="160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7、视被为业内权威和</a:t>
            </a:r>
            <a:r>
              <a:rPr sz="160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领</a:t>
            </a:r>
            <a:r>
              <a:rPr sz="16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袖</a:t>
            </a:r>
            <a:endParaRPr lang="SimSun" altLang="SimSun" sz="1600" dirty="0"/>
          </a:p>
        </p:txBody>
      </p:sp>
      <p:grpSp>
        <p:nvGrpSpPr>
          <p:cNvPr id="136" name="group 136"/>
          <p:cNvGrpSpPr/>
          <p:nvPr/>
        </p:nvGrpSpPr>
        <p:grpSpPr>
          <a:xfrm rot="21600000">
            <a:off x="1060216" y="288588"/>
            <a:ext cx="7372303" cy="606130"/>
            <a:chOff x="0" y="0"/>
            <a:chExt cx="7372303" cy="606130"/>
          </a:xfrm>
        </p:grpSpPr>
        <p:pic>
          <p:nvPicPr>
            <p:cNvPr id="822" name="picture 8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7372303" cy="606130"/>
            </a:xfrm>
            <a:prstGeom prst="rect">
              <a:avLst/>
            </a:prstGeom>
          </p:spPr>
        </p:pic>
        <p:sp>
          <p:nvSpPr>
            <p:cNvPr id="823" name="textbox 823"/>
            <p:cNvSpPr/>
            <p:nvPr/>
          </p:nvSpPr>
          <p:spPr>
            <a:xfrm>
              <a:off x="-12700" y="-12700"/>
              <a:ext cx="7397750" cy="67373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7000"/>
                </a:lnSpc>
                <a:tabLst/>
              </a:pPr>
              <a:endParaRPr lang="Arial" altLang="Arial" sz="900" dirty="0"/>
            </a:p>
            <a:p>
              <a:pPr marL="1653247" algn="l" rtl="0" eaLnBrk="0">
                <a:lnSpc>
                  <a:spcPct val="95000"/>
                </a:lnSpc>
                <a:spcBef>
                  <a:spcPts val="4"/>
                </a:spcBef>
                <a:tabLst/>
              </a:pPr>
              <a:r>
                <a:rPr sz="2400" spc="30" dirty="0">
                  <a:solidFill>
                    <a:srgbClr val="000000">
                      <a:alpha val="100000"/>
                    </a:srgbClr>
                  </a:solidFill>
                  <a:latin typeface="NSimSun"/>
                  <a:ea typeface="NSimSun"/>
                  <a:cs typeface="NSimSun"/>
                </a:rPr>
                <a:t>三、专业任职资格</a:t>
              </a:r>
              <a:r>
                <a:rPr sz="2400" spc="10" dirty="0">
                  <a:solidFill>
                    <a:srgbClr val="000000">
                      <a:alpha val="100000"/>
                    </a:srgbClr>
                  </a:solidFill>
                  <a:latin typeface="NSimSun"/>
                  <a:ea typeface="NSimSun"/>
                  <a:cs typeface="NSimSun"/>
                </a:rPr>
                <a:t>的</a:t>
              </a:r>
              <a:r>
                <a:rPr sz="2400" spc="0" dirty="0">
                  <a:solidFill>
                    <a:srgbClr val="000000">
                      <a:alpha val="100000"/>
                    </a:srgbClr>
                  </a:solidFill>
                  <a:latin typeface="NSimSun"/>
                  <a:ea typeface="NSimSun"/>
                  <a:cs typeface="NSimSun"/>
                </a:rPr>
                <a:t>分级</a:t>
              </a:r>
              <a:endParaRPr lang="NSimSun" altLang="NSimSun" sz="2400" dirty="0"/>
            </a:p>
          </p:txBody>
        </p:sp>
      </p:grpSp>
      <p:grpSp>
        <p:nvGrpSpPr>
          <p:cNvPr id="138" name="group 138"/>
          <p:cNvGrpSpPr/>
          <p:nvPr/>
        </p:nvGrpSpPr>
        <p:grpSpPr>
          <a:xfrm rot="21600000">
            <a:off x="174527" y="214814"/>
            <a:ext cx="824119" cy="735087"/>
            <a:chOff x="0" y="0"/>
            <a:chExt cx="824119" cy="735087"/>
          </a:xfrm>
        </p:grpSpPr>
        <p:pic>
          <p:nvPicPr>
            <p:cNvPr id="825" name="picture 8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824119" cy="716219"/>
            </a:xfrm>
            <a:prstGeom prst="rect">
              <a:avLst/>
            </a:prstGeom>
          </p:spPr>
        </p:pic>
        <p:sp>
          <p:nvSpPr>
            <p:cNvPr id="826" name="textbox 826"/>
            <p:cNvSpPr/>
            <p:nvPr/>
          </p:nvSpPr>
          <p:spPr>
            <a:xfrm>
              <a:off x="-12700" y="-12700"/>
              <a:ext cx="849630" cy="77660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3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3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3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3000"/>
                </a:lnSpc>
                <a:tabLst/>
              </a:pPr>
              <a:endParaRPr lang="Arial" altLang="Arial" sz="1000" dirty="0"/>
            </a:p>
            <a:p>
              <a:pPr marL="245593" algn="l" rtl="0" eaLnBrk="0">
                <a:lnSpc>
                  <a:spcPct val="99000"/>
                </a:lnSpc>
                <a:tabLst/>
              </a:pPr>
              <a:r>
                <a:rPr sz="900" spc="4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华为技</a:t>
              </a:r>
              <a:r>
                <a:rPr sz="900" spc="3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术</a:t>
              </a:r>
              <a:endParaRPr lang="SimSun" altLang="SimSun" sz="900" dirty="0"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7" name="picture 8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04800" y="228536"/>
            <a:ext cx="8839200" cy="6240526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" name="picture 8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8839200" cy="6240462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textbox 831"/>
          <p:cNvSpPr/>
          <p:nvPr/>
        </p:nvSpPr>
        <p:spPr>
          <a:xfrm>
            <a:off x="1741972" y="1303947"/>
            <a:ext cx="5227320" cy="15570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179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6000"/>
              </a:lnSpc>
              <a:tabLst/>
            </a:pPr>
            <a:r>
              <a:rPr sz="170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1、职位</a:t>
            </a: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分析</a:t>
            </a:r>
            <a:endParaRPr lang="SimSun" altLang="SimSun" sz="1700" dirty="0"/>
          </a:p>
          <a:p>
            <a:pPr marL="467792" algn="l" rtl="0" eaLnBrk="0">
              <a:lnSpc>
                <a:spcPct val="96000"/>
              </a:lnSpc>
              <a:spcBef>
                <a:spcPts val="1414"/>
              </a:spcBef>
              <a:tabLst/>
            </a:pPr>
            <a:r>
              <a:rPr sz="1700" spc="-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通过职位分析</a:t>
            </a:r>
            <a:r>
              <a:rPr sz="1700" spc="-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：</a:t>
            </a:r>
            <a:endParaRPr lang="SimSun" altLang="SimSun" sz="1700" dirty="0"/>
          </a:p>
          <a:p>
            <a:pPr marL="467792" algn="l" rtl="0" eaLnBrk="0">
              <a:lnSpc>
                <a:spcPct val="95000"/>
              </a:lnSpc>
              <a:spcBef>
                <a:spcPts val="1425"/>
              </a:spcBef>
              <a:tabLst/>
            </a:pPr>
            <a:r>
              <a:rPr sz="1700" spc="-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第一步可以划分不同的专业类</a:t>
            </a: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别；</a:t>
            </a:r>
            <a:endParaRPr lang="SimSun" altLang="SimSun" sz="1700" dirty="0"/>
          </a:p>
          <a:p>
            <a:pPr algn="l" rtl="0" eaLnBrk="0">
              <a:lnSpc>
                <a:spcPct val="108000"/>
              </a:lnSpc>
              <a:tabLst/>
            </a:pPr>
            <a:endParaRPr lang="Arial" altLang="Arial" sz="1100" dirty="0"/>
          </a:p>
          <a:p>
            <a:pPr marL="467792" algn="l" rtl="0" eaLnBrk="0">
              <a:lnSpc>
                <a:spcPct val="95000"/>
              </a:lnSpc>
              <a:spcBef>
                <a:spcPts val="6"/>
              </a:spcBef>
              <a:tabLst/>
            </a:pPr>
            <a:r>
              <a:rPr sz="1700" spc="-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第二步可以在一个类别中初步划分出不同的级别。</a:t>
            </a:r>
            <a:endParaRPr lang="SimSun" altLang="SimSun" sz="1700" dirty="0"/>
          </a:p>
        </p:txBody>
      </p:sp>
      <p:grpSp>
        <p:nvGrpSpPr>
          <p:cNvPr id="140" name="group 140"/>
          <p:cNvGrpSpPr/>
          <p:nvPr/>
        </p:nvGrpSpPr>
        <p:grpSpPr>
          <a:xfrm rot="21600000">
            <a:off x="1096771" y="302380"/>
            <a:ext cx="7626494" cy="630026"/>
            <a:chOff x="0" y="0"/>
            <a:chExt cx="7626494" cy="630026"/>
          </a:xfrm>
        </p:grpSpPr>
        <p:pic>
          <p:nvPicPr>
            <p:cNvPr id="832" name="picture 83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7626494" cy="630026"/>
            </a:xfrm>
            <a:prstGeom prst="rect">
              <a:avLst/>
            </a:prstGeom>
          </p:spPr>
        </p:pic>
        <p:sp>
          <p:nvSpPr>
            <p:cNvPr id="833" name="textbox 833"/>
            <p:cNvSpPr/>
            <p:nvPr/>
          </p:nvSpPr>
          <p:spPr>
            <a:xfrm>
              <a:off x="-12700" y="-12700"/>
              <a:ext cx="7652384" cy="69786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0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7998"/>
                </a:lnSpc>
                <a:tabLst/>
              </a:pPr>
              <a:endParaRPr lang="Arial" altLang="Arial" sz="100" dirty="0"/>
            </a:p>
            <a:p>
              <a:pPr marL="1737679" algn="l" rtl="0" eaLnBrk="0">
                <a:lnSpc>
                  <a:spcPct val="98000"/>
                </a:lnSpc>
                <a:tabLst/>
              </a:pPr>
              <a:r>
                <a:rPr sz="2400" spc="100" dirty="0">
                  <a:solidFill>
                    <a:srgbClr val="000000">
                      <a:alpha val="100000"/>
                    </a:srgbClr>
                  </a:solidFill>
                  <a:latin typeface="NSimSun"/>
                  <a:ea typeface="NSimSun"/>
                  <a:cs typeface="NSimSun"/>
                </a:rPr>
                <a:t>四、专业任职资格标准的</a:t>
              </a:r>
              <a:r>
                <a:rPr sz="2400" spc="80" dirty="0">
                  <a:solidFill>
                    <a:srgbClr val="000000">
                      <a:alpha val="100000"/>
                    </a:srgbClr>
                  </a:solidFill>
                  <a:latin typeface="NSimSun"/>
                  <a:ea typeface="NSimSun"/>
                  <a:cs typeface="NSimSun"/>
                </a:rPr>
                <a:t>建</a:t>
              </a:r>
              <a:r>
                <a:rPr sz="2400" spc="0" dirty="0">
                  <a:solidFill>
                    <a:srgbClr val="000000">
                      <a:alpha val="100000"/>
                    </a:srgbClr>
                  </a:solidFill>
                  <a:latin typeface="NSimSun"/>
                  <a:ea typeface="NSimSun"/>
                  <a:cs typeface="NSimSun"/>
                </a:rPr>
                <a:t>立</a:t>
              </a:r>
              <a:endParaRPr lang="NSimSun" altLang="NSimSun" sz="2400" dirty="0"/>
            </a:p>
          </p:txBody>
        </p:sp>
      </p:grpSp>
      <p:pic>
        <p:nvPicPr>
          <p:cNvPr id="834" name="picture 8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323670" y="3789970"/>
            <a:ext cx="1945426" cy="1915746"/>
          </a:xfrm>
          <a:prstGeom prst="rect">
            <a:avLst/>
          </a:prstGeom>
        </p:spPr>
      </p:pic>
      <p:pic>
        <p:nvPicPr>
          <p:cNvPr id="835" name="picture 8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459907" y="3286653"/>
            <a:ext cx="1258791" cy="2353375"/>
          </a:xfrm>
          <a:prstGeom prst="rect">
            <a:avLst/>
          </a:prstGeom>
        </p:spPr>
      </p:pic>
      <p:grpSp>
        <p:nvGrpSpPr>
          <p:cNvPr id="142" name="group 142"/>
          <p:cNvGrpSpPr/>
          <p:nvPr/>
        </p:nvGrpSpPr>
        <p:grpSpPr>
          <a:xfrm rot="21600000">
            <a:off x="180545" y="222258"/>
            <a:ext cx="852534" cy="760517"/>
            <a:chOff x="0" y="0"/>
            <a:chExt cx="852534" cy="760517"/>
          </a:xfrm>
        </p:grpSpPr>
        <p:pic>
          <p:nvPicPr>
            <p:cNvPr id="837" name="picture 8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0" y="0"/>
              <a:ext cx="852534" cy="740996"/>
            </a:xfrm>
            <a:prstGeom prst="rect">
              <a:avLst/>
            </a:prstGeom>
          </p:spPr>
        </p:pic>
        <p:sp>
          <p:nvSpPr>
            <p:cNvPr id="838" name="textbox 838"/>
            <p:cNvSpPr/>
            <p:nvPr/>
          </p:nvSpPr>
          <p:spPr>
            <a:xfrm>
              <a:off x="-12700" y="-12700"/>
              <a:ext cx="878205" cy="80200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6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6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6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7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7555"/>
                </a:lnSpc>
                <a:tabLst/>
              </a:pPr>
              <a:endParaRPr lang="Arial" altLang="Arial" sz="100" dirty="0"/>
            </a:p>
            <a:p>
              <a:pPr marL="253623" algn="l" rtl="0" eaLnBrk="0">
                <a:lnSpc>
                  <a:spcPts val="1104"/>
                </a:lnSpc>
                <a:tabLst/>
              </a:pPr>
              <a:r>
                <a:rPr sz="900" spc="8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华为技</a:t>
              </a:r>
              <a:r>
                <a:rPr sz="900" spc="4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术</a:t>
              </a:r>
              <a:endParaRPr lang="SimSun" altLang="SimSun" sz="900" dirty="0"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textbox 839"/>
          <p:cNvSpPr/>
          <p:nvPr/>
        </p:nvSpPr>
        <p:spPr>
          <a:xfrm>
            <a:off x="1380429" y="1187188"/>
            <a:ext cx="5541009" cy="26149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5357"/>
              </a:lnSpc>
              <a:tabLst/>
            </a:pPr>
            <a:endParaRPr lang="Arial" altLang="Arial" sz="100" dirty="0"/>
          </a:p>
          <a:p>
            <a:pPr marL="14365" algn="l" rtl="0" eaLnBrk="0">
              <a:lnSpc>
                <a:spcPct val="97000"/>
              </a:lnSpc>
              <a:tabLst/>
            </a:pPr>
            <a:r>
              <a:rPr sz="160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2、级别角色定</a:t>
            </a:r>
            <a:r>
              <a:rPr sz="160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义</a:t>
            </a:r>
            <a:endParaRPr lang="SimSun" altLang="SimSun" sz="1600" dirty="0"/>
          </a:p>
          <a:p>
            <a:pPr marL="12700" indent="416152" algn="l" rtl="0" eaLnBrk="0">
              <a:lnSpc>
                <a:spcPct val="149000"/>
              </a:lnSpc>
              <a:spcBef>
                <a:spcPts val="321"/>
              </a:spcBef>
              <a:tabLst/>
            </a:pPr>
            <a:r>
              <a:rPr sz="160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每部门根据公司统一的级别角色定义，结合专业的特</a:t>
            </a:r>
            <a:r>
              <a:rPr sz="160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点</a:t>
            </a:r>
            <a:r>
              <a:rPr sz="16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, </a:t>
            </a:r>
            <a:r>
              <a:rPr sz="160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制定出本专业级别角色定义。级别角色定义要注意两</a:t>
            </a:r>
            <a:r>
              <a:rPr sz="16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点，</a:t>
            </a:r>
            <a:endParaRPr lang="SimSun" altLang="SimSun" sz="1600" dirty="0"/>
          </a:p>
          <a:p>
            <a:pPr marL="447285" algn="l" rtl="0" eaLnBrk="0">
              <a:lnSpc>
                <a:spcPct val="94000"/>
              </a:lnSpc>
              <a:spcBef>
                <a:spcPts val="1367"/>
              </a:spcBef>
              <a:tabLst>
                <a:tab pos="692150" algn="l"/>
              </a:tabLst>
            </a:pPr>
            <a:r>
              <a:rPr sz="1600" spc="0" dirty="0">
                <a:solidFill>
                  <a:srgbClr val="0000FF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600" spc="40" dirty="0">
                <a:solidFill>
                  <a:srgbClr val="0000FF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相邻级别之间要有明显</a:t>
            </a:r>
            <a:r>
              <a:rPr sz="1600" spc="30" dirty="0">
                <a:solidFill>
                  <a:srgbClr val="0000FF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差</a:t>
            </a:r>
            <a:r>
              <a:rPr sz="1600" spc="0" dirty="0">
                <a:solidFill>
                  <a:srgbClr val="0000FF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异；</a:t>
            </a:r>
            <a:endParaRPr lang="SimSun" altLang="SimSun" sz="1600" dirty="0"/>
          </a:p>
          <a:p>
            <a:pPr marL="447285" algn="l" rtl="0" eaLnBrk="0">
              <a:lnSpc>
                <a:spcPts val="3063"/>
              </a:lnSpc>
              <a:tabLst>
                <a:tab pos="692784" algn="l"/>
              </a:tabLst>
            </a:pPr>
            <a:r>
              <a:rPr sz="1600" spc="0" dirty="0">
                <a:solidFill>
                  <a:srgbClr val="0000FF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600" spc="-20" dirty="0">
                <a:solidFill>
                  <a:srgbClr val="0000FF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和公司统一定义</a:t>
            </a:r>
            <a:r>
              <a:rPr sz="1600" spc="0" dirty="0">
                <a:solidFill>
                  <a:srgbClr val="0000FF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保持一致。</a:t>
            </a:r>
            <a:endParaRPr lang="SimSun" altLang="SimSun" sz="1600" dirty="0"/>
          </a:p>
          <a:p>
            <a:pPr algn="l" rtl="0" eaLnBrk="0">
              <a:lnSpc>
                <a:spcPct val="111000"/>
              </a:lnSpc>
              <a:tabLst/>
            </a:pPr>
            <a:endParaRPr lang="Arial" altLang="Arial" sz="400" dirty="0"/>
          </a:p>
          <a:p>
            <a:pPr marL="14365" indent="414487" algn="l" rtl="0" eaLnBrk="0">
              <a:lnSpc>
                <a:spcPct val="149000"/>
              </a:lnSpc>
              <a:spcBef>
                <a:spcPts val="3"/>
              </a:spcBef>
              <a:tabLst/>
            </a:pPr>
            <a:r>
              <a:rPr sz="160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确定级别定义后， 根据本专</a:t>
            </a:r>
            <a:r>
              <a:rPr sz="16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业级别角色定义选取多个级 </a:t>
            </a:r>
            <a:r>
              <a:rPr sz="160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别的标杆人物，标杆人物要有典型性，可以在一个级别</a:t>
            </a:r>
            <a:r>
              <a:rPr sz="160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内</a:t>
            </a:r>
            <a:r>
              <a:rPr sz="16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选</a:t>
            </a:r>
            <a:endParaRPr lang="SimSun" altLang="SimSun" sz="1600" dirty="0"/>
          </a:p>
        </p:txBody>
      </p:sp>
      <p:grpSp>
        <p:nvGrpSpPr>
          <p:cNvPr id="144" name="group 144"/>
          <p:cNvGrpSpPr/>
          <p:nvPr/>
        </p:nvGrpSpPr>
        <p:grpSpPr>
          <a:xfrm rot="21600000">
            <a:off x="1647523" y="2856417"/>
            <a:ext cx="180191" cy="158055"/>
            <a:chOff x="0" y="0"/>
            <a:chExt cx="180191" cy="158055"/>
          </a:xfrm>
        </p:grpSpPr>
        <p:sp>
          <p:nvSpPr>
            <p:cNvPr id="840" name="path"/>
            <p:cNvSpPr/>
            <p:nvPr/>
          </p:nvSpPr>
          <p:spPr>
            <a:xfrm>
              <a:off x="0" y="0"/>
              <a:ext cx="180191" cy="82153"/>
            </a:xfrm>
            <a:custGeom>
              <a:avLst/>
              <a:gdLst/>
              <a:ahLst/>
              <a:cxnLst/>
              <a:rect l="0" t="0" r="0" b="0"/>
              <a:pathLst>
                <a:path w="283" h="129">
                  <a:moveTo>
                    <a:pt x="4" y="4"/>
                  </a:moveTo>
                  <a:lnTo>
                    <a:pt x="279" y="125"/>
                  </a:lnTo>
                  <a:lnTo>
                    <a:pt x="107" y="125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FF">
                <a:alpha val="100000"/>
              </a:srgbClr>
            </a:solidFill>
            <a:ln w="5308" cap="flat"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841" name="path"/>
            <p:cNvSpPr/>
            <p:nvPr/>
          </p:nvSpPr>
          <p:spPr>
            <a:xfrm>
              <a:off x="0" y="76848"/>
              <a:ext cx="180191" cy="81206"/>
            </a:xfrm>
            <a:custGeom>
              <a:avLst/>
              <a:gdLst/>
              <a:ahLst/>
              <a:cxnLst/>
              <a:rect l="0" t="0" r="0" b="0"/>
              <a:pathLst>
                <a:path w="283" h="127">
                  <a:moveTo>
                    <a:pt x="4" y="123"/>
                  </a:moveTo>
                  <a:lnTo>
                    <a:pt x="279" y="4"/>
                  </a:lnTo>
                  <a:lnTo>
                    <a:pt x="107" y="4"/>
                  </a:lnTo>
                  <a:lnTo>
                    <a:pt x="4" y="123"/>
                  </a:lnTo>
                  <a:close/>
                </a:path>
              </a:pathLst>
            </a:custGeom>
            <a:noFill/>
            <a:ln w="5308" cap="flat"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146" name="group 146"/>
          <p:cNvGrpSpPr/>
          <p:nvPr/>
        </p:nvGrpSpPr>
        <p:grpSpPr>
          <a:xfrm rot="21600000">
            <a:off x="1647523" y="2447278"/>
            <a:ext cx="180191" cy="158017"/>
            <a:chOff x="0" y="0"/>
            <a:chExt cx="180191" cy="158017"/>
          </a:xfrm>
        </p:grpSpPr>
        <p:sp>
          <p:nvSpPr>
            <p:cNvPr id="842" name="path"/>
            <p:cNvSpPr/>
            <p:nvPr/>
          </p:nvSpPr>
          <p:spPr>
            <a:xfrm>
              <a:off x="0" y="0"/>
              <a:ext cx="180191" cy="81206"/>
            </a:xfrm>
            <a:custGeom>
              <a:avLst/>
              <a:gdLst/>
              <a:ahLst/>
              <a:cxnLst/>
              <a:rect l="0" t="0" r="0" b="0"/>
              <a:pathLst>
                <a:path w="283" h="127">
                  <a:moveTo>
                    <a:pt x="4" y="4"/>
                  </a:moveTo>
                  <a:lnTo>
                    <a:pt x="279" y="123"/>
                  </a:lnTo>
                  <a:lnTo>
                    <a:pt x="107" y="123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FF">
                <a:alpha val="100000"/>
              </a:srgbClr>
            </a:solidFill>
            <a:ln w="5308" cap="flat"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843" name="path"/>
            <p:cNvSpPr/>
            <p:nvPr/>
          </p:nvSpPr>
          <p:spPr>
            <a:xfrm>
              <a:off x="0" y="75901"/>
              <a:ext cx="180191" cy="82115"/>
            </a:xfrm>
            <a:custGeom>
              <a:avLst/>
              <a:gdLst/>
              <a:ahLst/>
              <a:cxnLst/>
              <a:rect l="0" t="0" r="0" b="0"/>
              <a:pathLst>
                <a:path w="283" h="129">
                  <a:moveTo>
                    <a:pt x="4" y="125"/>
                  </a:moveTo>
                  <a:lnTo>
                    <a:pt x="279" y="4"/>
                  </a:lnTo>
                  <a:lnTo>
                    <a:pt x="107" y="4"/>
                  </a:lnTo>
                  <a:lnTo>
                    <a:pt x="4" y="125"/>
                  </a:lnTo>
                  <a:close/>
                </a:path>
              </a:pathLst>
            </a:custGeom>
            <a:noFill/>
            <a:ln w="5308" cap="flat"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148" name="group 148"/>
          <p:cNvGrpSpPr/>
          <p:nvPr/>
        </p:nvGrpSpPr>
        <p:grpSpPr>
          <a:xfrm rot="21600000">
            <a:off x="1051068" y="289793"/>
            <a:ext cx="7308698" cy="603686"/>
            <a:chOff x="0" y="0"/>
            <a:chExt cx="7308698" cy="603686"/>
          </a:xfrm>
        </p:grpSpPr>
        <p:pic>
          <p:nvPicPr>
            <p:cNvPr id="844" name="picture 84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7308698" cy="603686"/>
            </a:xfrm>
            <a:prstGeom prst="rect">
              <a:avLst/>
            </a:prstGeom>
          </p:spPr>
        </p:pic>
        <p:sp>
          <p:nvSpPr>
            <p:cNvPr id="845" name="textbox 845"/>
            <p:cNvSpPr/>
            <p:nvPr/>
          </p:nvSpPr>
          <p:spPr>
            <a:xfrm>
              <a:off x="-12700" y="-12700"/>
              <a:ext cx="7334250" cy="66992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7000"/>
                </a:lnSpc>
                <a:tabLst/>
              </a:pPr>
              <a:endParaRPr lang="Arial" altLang="Arial" sz="900" dirty="0"/>
            </a:p>
            <a:p>
              <a:pPr algn="l" rtl="0" eaLnBrk="0">
                <a:lnSpc>
                  <a:spcPct val="6049"/>
                </a:lnSpc>
                <a:tabLst/>
              </a:pPr>
              <a:endParaRPr lang="Arial" altLang="Arial" sz="100" dirty="0"/>
            </a:p>
            <a:p>
              <a:pPr marL="1665799" algn="l" rtl="0" eaLnBrk="0">
                <a:lnSpc>
                  <a:spcPct val="98000"/>
                </a:lnSpc>
                <a:tabLst/>
              </a:pPr>
              <a:r>
                <a:rPr sz="2300" spc="90" dirty="0">
                  <a:solidFill>
                    <a:srgbClr val="000000">
                      <a:alpha val="100000"/>
                    </a:srgbClr>
                  </a:solidFill>
                  <a:latin typeface="NSimSun"/>
                  <a:ea typeface="NSimSun"/>
                  <a:cs typeface="NSimSun"/>
                </a:rPr>
                <a:t>四、专业任职资格标准的建</a:t>
              </a:r>
              <a:r>
                <a:rPr sz="2300" spc="50" dirty="0">
                  <a:solidFill>
                    <a:srgbClr val="000000">
                      <a:alpha val="100000"/>
                    </a:srgbClr>
                  </a:solidFill>
                  <a:latin typeface="NSimSun"/>
                  <a:ea typeface="NSimSun"/>
                  <a:cs typeface="NSimSun"/>
                </a:rPr>
                <a:t>立</a:t>
              </a:r>
              <a:endParaRPr lang="NSimSun" altLang="NSimSun" sz="2300" dirty="0"/>
            </a:p>
          </p:txBody>
        </p:sp>
      </p:grpSp>
      <p:graphicFrame>
        <p:nvGraphicFramePr>
          <p:cNvPr id="846" name="table 846"/>
          <p:cNvGraphicFramePr>
            <a:graphicFrameLocks noGrp="1"/>
          </p:cNvGraphicFramePr>
          <p:nvPr/>
        </p:nvGraphicFramePr>
        <p:xfrm>
          <a:off x="4846593" y="4324008"/>
          <a:ext cx="2266314" cy="1055369"/>
        </p:xfrm>
        <a:graphic>
          <a:graphicData uri="http://schemas.openxmlformats.org/drawingml/2006/table">
            <a:tbl>
              <a:tblPr/>
              <a:tblGrid>
                <a:gridCol w="2266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5536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58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47" name="picture 8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907669" y="4341589"/>
            <a:ext cx="2179752" cy="1021958"/>
          </a:xfrm>
          <a:prstGeom prst="rect">
            <a:avLst/>
          </a:prstGeom>
        </p:spPr>
      </p:pic>
      <p:grpSp>
        <p:nvGrpSpPr>
          <p:cNvPr id="150" name="group 150"/>
          <p:cNvGrpSpPr/>
          <p:nvPr/>
        </p:nvGrpSpPr>
        <p:grpSpPr>
          <a:xfrm rot="21600000">
            <a:off x="173022" y="213021"/>
            <a:ext cx="817009" cy="728721"/>
            <a:chOff x="0" y="0"/>
            <a:chExt cx="817009" cy="728721"/>
          </a:xfrm>
        </p:grpSpPr>
        <p:pic>
          <p:nvPicPr>
            <p:cNvPr id="849" name="picture 84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817009" cy="710016"/>
            </a:xfrm>
            <a:prstGeom prst="rect">
              <a:avLst/>
            </a:prstGeom>
          </p:spPr>
        </p:pic>
        <p:sp>
          <p:nvSpPr>
            <p:cNvPr id="850" name="textbox 850"/>
            <p:cNvSpPr/>
            <p:nvPr/>
          </p:nvSpPr>
          <p:spPr>
            <a:xfrm>
              <a:off x="-12700" y="-12700"/>
              <a:ext cx="842644" cy="77025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2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2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2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2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7250"/>
                </a:lnSpc>
                <a:tabLst/>
              </a:pPr>
              <a:endParaRPr lang="Arial" altLang="Arial" sz="100" dirty="0"/>
            </a:p>
            <a:p>
              <a:pPr marL="243584" algn="l" rtl="0" eaLnBrk="0">
                <a:lnSpc>
                  <a:spcPct val="98000"/>
                </a:lnSpc>
                <a:tabLst/>
              </a:pPr>
              <a:r>
                <a:rPr sz="900" spc="4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华为技</a:t>
              </a:r>
              <a:r>
                <a:rPr sz="900" spc="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术</a:t>
              </a:r>
              <a:endParaRPr lang="SimSun" altLang="SimSun" sz="900" dirty="0"/>
            </a:p>
          </p:txBody>
        </p:sp>
      </p:grpSp>
      <p:pic>
        <p:nvPicPr>
          <p:cNvPr id="851" name="picture 8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992644" y="5310801"/>
            <a:ext cx="2028012" cy="79575"/>
          </a:xfrm>
          <a:prstGeom prst="rect">
            <a:avLst/>
          </a:prstGeom>
        </p:spPr>
      </p:pic>
      <p:sp>
        <p:nvSpPr>
          <p:cNvPr id="852" name="path"/>
          <p:cNvSpPr/>
          <p:nvPr/>
        </p:nvSpPr>
        <p:spPr>
          <a:xfrm>
            <a:off x="4351540" y="4916438"/>
            <a:ext cx="845574" cy="563746"/>
          </a:xfrm>
          <a:custGeom>
            <a:avLst/>
            <a:gdLst/>
            <a:ahLst/>
            <a:cxnLst/>
            <a:rect l="0" t="0" r="0" b="0"/>
            <a:pathLst>
              <a:path w="1331" h="887">
                <a:moveTo>
                  <a:pt x="810" y="39"/>
                </a:moveTo>
                <a:lnTo>
                  <a:pt x="694" y="21"/>
                </a:lnTo>
                <a:lnTo>
                  <a:pt x="584" y="11"/>
                </a:lnTo>
                <a:lnTo>
                  <a:pt x="511" y="0"/>
                </a:lnTo>
                <a:lnTo>
                  <a:pt x="447" y="0"/>
                </a:lnTo>
                <a:lnTo>
                  <a:pt x="387" y="14"/>
                </a:lnTo>
                <a:lnTo>
                  <a:pt x="317" y="14"/>
                </a:lnTo>
                <a:lnTo>
                  <a:pt x="285" y="21"/>
                </a:lnTo>
                <a:lnTo>
                  <a:pt x="263" y="14"/>
                </a:lnTo>
                <a:lnTo>
                  <a:pt x="166" y="17"/>
                </a:lnTo>
                <a:lnTo>
                  <a:pt x="117" y="42"/>
                </a:lnTo>
                <a:lnTo>
                  <a:pt x="84" y="71"/>
                </a:lnTo>
                <a:lnTo>
                  <a:pt x="34" y="151"/>
                </a:lnTo>
                <a:lnTo>
                  <a:pt x="2" y="186"/>
                </a:lnTo>
                <a:lnTo>
                  <a:pt x="2" y="223"/>
                </a:lnTo>
                <a:lnTo>
                  <a:pt x="0" y="287"/>
                </a:lnTo>
                <a:lnTo>
                  <a:pt x="0" y="326"/>
                </a:lnTo>
                <a:lnTo>
                  <a:pt x="13" y="438"/>
                </a:lnTo>
                <a:lnTo>
                  <a:pt x="100" y="533"/>
                </a:lnTo>
                <a:lnTo>
                  <a:pt x="107" y="660"/>
                </a:lnTo>
                <a:lnTo>
                  <a:pt x="113" y="793"/>
                </a:lnTo>
                <a:lnTo>
                  <a:pt x="157" y="865"/>
                </a:lnTo>
                <a:lnTo>
                  <a:pt x="255" y="880"/>
                </a:lnTo>
                <a:lnTo>
                  <a:pt x="581" y="883"/>
                </a:lnTo>
                <a:lnTo>
                  <a:pt x="698" y="883"/>
                </a:lnTo>
                <a:lnTo>
                  <a:pt x="882" y="876"/>
                </a:lnTo>
                <a:lnTo>
                  <a:pt x="951" y="887"/>
                </a:lnTo>
                <a:lnTo>
                  <a:pt x="1016" y="714"/>
                </a:lnTo>
                <a:lnTo>
                  <a:pt x="1025" y="593"/>
                </a:lnTo>
                <a:lnTo>
                  <a:pt x="1002" y="443"/>
                </a:lnTo>
                <a:lnTo>
                  <a:pt x="961" y="400"/>
                </a:lnTo>
                <a:lnTo>
                  <a:pt x="1057" y="456"/>
                </a:lnTo>
                <a:lnTo>
                  <a:pt x="1126" y="520"/>
                </a:lnTo>
                <a:lnTo>
                  <a:pt x="1314" y="545"/>
                </a:lnTo>
                <a:lnTo>
                  <a:pt x="1241" y="483"/>
                </a:lnTo>
                <a:lnTo>
                  <a:pt x="1282" y="443"/>
                </a:lnTo>
                <a:lnTo>
                  <a:pt x="1319" y="371"/>
                </a:lnTo>
                <a:lnTo>
                  <a:pt x="1331" y="309"/>
                </a:lnTo>
                <a:lnTo>
                  <a:pt x="1262" y="284"/>
                </a:lnTo>
                <a:lnTo>
                  <a:pt x="1130" y="202"/>
                </a:lnTo>
                <a:lnTo>
                  <a:pt x="1032" y="126"/>
                </a:lnTo>
                <a:lnTo>
                  <a:pt x="961" y="62"/>
                </a:lnTo>
                <a:lnTo>
                  <a:pt x="901" y="39"/>
                </a:lnTo>
                <a:lnTo>
                  <a:pt x="846" y="39"/>
                </a:lnTo>
                <a:lnTo>
                  <a:pt x="776" y="39"/>
                </a:lnTo>
                <a:lnTo>
                  <a:pt x="810" y="39"/>
                </a:lnTo>
                <a:close/>
              </a:path>
            </a:pathLst>
          </a:custGeom>
          <a:solidFill>
            <a:srgbClr val="EDEDA8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53" name="rect"/>
          <p:cNvSpPr/>
          <p:nvPr/>
        </p:nvSpPr>
        <p:spPr>
          <a:xfrm>
            <a:off x="5150074" y="4849783"/>
            <a:ext cx="37934" cy="39788"/>
          </a:xfrm>
          <a:prstGeom prst="rect">
            <a:avLst/>
          </a:prstGeom>
          <a:solidFill>
            <a:srgbClr val="D0917F">
              <a:alpha val="91372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54" name="rect"/>
          <p:cNvSpPr/>
          <p:nvPr/>
        </p:nvSpPr>
        <p:spPr>
          <a:xfrm>
            <a:off x="5181560" y="4870132"/>
            <a:ext cx="21244" cy="21296"/>
          </a:xfrm>
          <a:prstGeom prst="rect">
            <a:avLst/>
          </a:prstGeom>
          <a:solidFill>
            <a:srgbClr val="D0917F">
              <a:alpha val="91372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55" name="rect"/>
          <p:cNvSpPr/>
          <p:nvPr/>
        </p:nvSpPr>
        <p:spPr>
          <a:xfrm>
            <a:off x="5152730" y="4878468"/>
            <a:ext cx="40590" cy="34255"/>
          </a:xfrm>
          <a:prstGeom prst="rect">
            <a:avLst/>
          </a:prstGeom>
          <a:solidFill>
            <a:srgbClr val="D0917F">
              <a:alpha val="91372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152" name="group 152"/>
          <p:cNvGrpSpPr/>
          <p:nvPr/>
        </p:nvGrpSpPr>
        <p:grpSpPr>
          <a:xfrm rot="21600000">
            <a:off x="4846593" y="4927541"/>
            <a:ext cx="434736" cy="340665"/>
            <a:chOff x="0" y="0"/>
            <a:chExt cx="434736" cy="340665"/>
          </a:xfrm>
        </p:grpSpPr>
        <p:sp>
          <p:nvSpPr>
            <p:cNvPr id="856" name="path"/>
            <p:cNvSpPr/>
            <p:nvPr/>
          </p:nvSpPr>
          <p:spPr>
            <a:xfrm>
              <a:off x="257200" y="25009"/>
              <a:ext cx="153637" cy="282308"/>
            </a:xfrm>
            <a:custGeom>
              <a:avLst/>
              <a:gdLst/>
              <a:ahLst/>
              <a:cxnLst/>
              <a:rect l="0" t="0" r="0" b="0"/>
              <a:pathLst>
                <a:path w="241" h="444">
                  <a:moveTo>
                    <a:pt x="116" y="0"/>
                  </a:moveTo>
                  <a:lnTo>
                    <a:pt x="117" y="43"/>
                  </a:lnTo>
                  <a:lnTo>
                    <a:pt x="109" y="129"/>
                  </a:lnTo>
                  <a:lnTo>
                    <a:pt x="83" y="195"/>
                  </a:lnTo>
                  <a:lnTo>
                    <a:pt x="69" y="224"/>
                  </a:lnTo>
                  <a:lnTo>
                    <a:pt x="69" y="247"/>
                  </a:lnTo>
                  <a:lnTo>
                    <a:pt x="28" y="276"/>
                  </a:lnTo>
                  <a:lnTo>
                    <a:pt x="26" y="333"/>
                  </a:lnTo>
                  <a:lnTo>
                    <a:pt x="23" y="361"/>
                  </a:lnTo>
                  <a:lnTo>
                    <a:pt x="17" y="386"/>
                  </a:lnTo>
                  <a:lnTo>
                    <a:pt x="0" y="411"/>
                  </a:lnTo>
                  <a:lnTo>
                    <a:pt x="93" y="431"/>
                  </a:lnTo>
                  <a:lnTo>
                    <a:pt x="155" y="444"/>
                  </a:lnTo>
                  <a:lnTo>
                    <a:pt x="205" y="402"/>
                  </a:lnTo>
                  <a:lnTo>
                    <a:pt x="228" y="348"/>
                  </a:lnTo>
                  <a:lnTo>
                    <a:pt x="241" y="279"/>
                  </a:lnTo>
                  <a:lnTo>
                    <a:pt x="241" y="224"/>
                  </a:lnTo>
                  <a:lnTo>
                    <a:pt x="241" y="179"/>
                  </a:lnTo>
                  <a:lnTo>
                    <a:pt x="241" y="137"/>
                  </a:lnTo>
                  <a:lnTo>
                    <a:pt x="241" y="94"/>
                  </a:lnTo>
                  <a:lnTo>
                    <a:pt x="237" y="56"/>
                  </a:lnTo>
                  <a:lnTo>
                    <a:pt x="234" y="26"/>
                  </a:lnTo>
                  <a:lnTo>
                    <a:pt x="225" y="4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FFC17D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857" name="path"/>
            <p:cNvSpPr/>
            <p:nvPr/>
          </p:nvSpPr>
          <p:spPr>
            <a:xfrm>
              <a:off x="0" y="0"/>
              <a:ext cx="434736" cy="336951"/>
            </a:xfrm>
            <a:custGeom>
              <a:avLst/>
              <a:gdLst/>
              <a:ahLst/>
              <a:cxnLst/>
              <a:rect l="0" t="0" r="0" b="0"/>
              <a:pathLst>
                <a:path w="684" h="530">
                  <a:moveTo>
                    <a:pt x="160" y="34"/>
                  </a:moveTo>
                  <a:lnTo>
                    <a:pt x="132" y="29"/>
                  </a:lnTo>
                  <a:lnTo>
                    <a:pt x="68" y="0"/>
                  </a:lnTo>
                  <a:lnTo>
                    <a:pt x="0" y="23"/>
                  </a:lnTo>
                  <a:lnTo>
                    <a:pt x="56" y="42"/>
                  </a:lnTo>
                  <a:lnTo>
                    <a:pt x="127" y="189"/>
                  </a:lnTo>
                  <a:lnTo>
                    <a:pt x="160" y="215"/>
                  </a:lnTo>
                  <a:lnTo>
                    <a:pt x="203" y="223"/>
                  </a:lnTo>
                  <a:lnTo>
                    <a:pt x="259" y="269"/>
                  </a:lnTo>
                  <a:lnTo>
                    <a:pt x="253" y="295"/>
                  </a:lnTo>
                  <a:lnTo>
                    <a:pt x="267" y="335"/>
                  </a:lnTo>
                  <a:lnTo>
                    <a:pt x="310" y="374"/>
                  </a:lnTo>
                  <a:lnTo>
                    <a:pt x="342" y="393"/>
                  </a:lnTo>
                  <a:lnTo>
                    <a:pt x="342" y="365"/>
                  </a:lnTo>
                  <a:lnTo>
                    <a:pt x="391" y="377"/>
                  </a:lnTo>
                  <a:lnTo>
                    <a:pt x="514" y="520"/>
                  </a:lnTo>
                  <a:lnTo>
                    <a:pt x="455" y="520"/>
                  </a:lnTo>
                  <a:lnTo>
                    <a:pt x="572" y="530"/>
                  </a:lnTo>
                  <a:lnTo>
                    <a:pt x="630" y="508"/>
                  </a:lnTo>
                  <a:lnTo>
                    <a:pt x="684" y="395"/>
                  </a:lnTo>
                  <a:lnTo>
                    <a:pt x="644" y="48"/>
                  </a:lnTo>
                  <a:lnTo>
                    <a:pt x="489" y="56"/>
                  </a:lnTo>
                  <a:lnTo>
                    <a:pt x="479" y="281"/>
                  </a:lnTo>
                  <a:lnTo>
                    <a:pt x="391" y="215"/>
                  </a:lnTo>
                  <a:lnTo>
                    <a:pt x="296" y="141"/>
                  </a:lnTo>
                  <a:lnTo>
                    <a:pt x="241" y="97"/>
                  </a:lnTo>
                  <a:lnTo>
                    <a:pt x="181" y="58"/>
                  </a:lnTo>
                  <a:lnTo>
                    <a:pt x="160" y="34"/>
                  </a:lnTo>
                  <a:close/>
                </a:path>
              </a:pathLst>
            </a:custGeom>
            <a:solidFill>
              <a:srgbClr val="FFFFA4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858" name="path"/>
            <p:cNvSpPr/>
            <p:nvPr/>
          </p:nvSpPr>
          <p:spPr>
            <a:xfrm>
              <a:off x="14795" y="91627"/>
              <a:ext cx="128599" cy="249038"/>
            </a:xfrm>
            <a:custGeom>
              <a:avLst/>
              <a:gdLst/>
              <a:ahLst/>
              <a:cxnLst/>
              <a:rect l="0" t="0" r="0" b="0"/>
              <a:pathLst>
                <a:path w="202" h="392">
                  <a:moveTo>
                    <a:pt x="14" y="10"/>
                  </a:moveTo>
                  <a:lnTo>
                    <a:pt x="41" y="93"/>
                  </a:lnTo>
                  <a:lnTo>
                    <a:pt x="87" y="157"/>
                  </a:lnTo>
                  <a:lnTo>
                    <a:pt x="130" y="204"/>
                  </a:lnTo>
                  <a:lnTo>
                    <a:pt x="199" y="262"/>
                  </a:lnTo>
                  <a:lnTo>
                    <a:pt x="202" y="313"/>
                  </a:lnTo>
                  <a:lnTo>
                    <a:pt x="117" y="272"/>
                  </a:lnTo>
                  <a:lnTo>
                    <a:pt x="14" y="392"/>
                  </a:lnTo>
                  <a:lnTo>
                    <a:pt x="56" y="236"/>
                  </a:lnTo>
                  <a:lnTo>
                    <a:pt x="0" y="55"/>
                  </a:lnTo>
                  <a:lnTo>
                    <a:pt x="8" y="0"/>
                  </a:lnTo>
                  <a:lnTo>
                    <a:pt x="8" y="4"/>
                  </a:lnTo>
                  <a:lnTo>
                    <a:pt x="14" y="10"/>
                  </a:lnTo>
                  <a:close/>
                </a:path>
              </a:pathLst>
            </a:custGeom>
            <a:solidFill>
              <a:srgbClr val="EDEDA8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859" name="textbox 859"/>
          <p:cNvSpPr/>
          <p:nvPr/>
        </p:nvSpPr>
        <p:spPr>
          <a:xfrm>
            <a:off x="5055055" y="4716595"/>
            <a:ext cx="1807210" cy="3587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124"/>
              </a:lnSpc>
              <a:tabLst/>
            </a:pPr>
            <a:endParaRPr lang="Arial" altLang="Arial" sz="100" dirty="0"/>
          </a:p>
          <a:p>
            <a:pPr marL="45703" algn="l" rtl="0" eaLnBrk="0">
              <a:lnSpc>
                <a:spcPct val="99000"/>
              </a:lnSpc>
              <a:tabLst>
                <a:tab pos="61594" algn="l"/>
              </a:tabLst>
            </a:pPr>
            <a:r>
              <a:rPr sz="2200" spc="0" dirty="0">
                <a:solidFill>
                  <a:srgbClr val="FF48C8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2200" spc="80" dirty="0">
                <a:solidFill>
                  <a:srgbClr val="FF48C8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级别角色定</a:t>
            </a:r>
            <a:r>
              <a:rPr sz="2200" spc="40" dirty="0">
                <a:solidFill>
                  <a:srgbClr val="FF48C8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义</a:t>
            </a:r>
            <a:endParaRPr lang="SimSun" altLang="SimSun" sz="2200" dirty="0"/>
          </a:p>
        </p:txBody>
      </p:sp>
      <p:sp>
        <p:nvSpPr>
          <p:cNvPr id="860" name="path"/>
          <p:cNvSpPr/>
          <p:nvPr/>
        </p:nvSpPr>
        <p:spPr>
          <a:xfrm>
            <a:off x="5067755" y="4809047"/>
            <a:ext cx="33003" cy="22205"/>
          </a:xfrm>
          <a:custGeom>
            <a:avLst/>
            <a:gdLst/>
            <a:ahLst/>
            <a:cxnLst/>
            <a:rect l="0" t="0" r="0" b="0"/>
            <a:pathLst>
              <a:path w="51" h="34">
                <a:moveTo>
                  <a:pt x="0" y="14"/>
                </a:moveTo>
                <a:lnTo>
                  <a:pt x="37" y="34"/>
                </a:lnTo>
                <a:lnTo>
                  <a:pt x="51" y="18"/>
                </a:lnTo>
                <a:lnTo>
                  <a:pt x="14" y="0"/>
                </a:lnTo>
                <a:lnTo>
                  <a:pt x="0" y="14"/>
                </a:lnTo>
                <a:close/>
              </a:path>
            </a:pathLst>
          </a:custGeom>
          <a:solidFill>
            <a:srgbClr val="DA0030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61" name="textbox 861"/>
          <p:cNvSpPr/>
          <p:nvPr/>
        </p:nvSpPr>
        <p:spPr>
          <a:xfrm>
            <a:off x="1382094" y="3896596"/>
            <a:ext cx="816610" cy="2616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566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7000"/>
              </a:lnSpc>
              <a:tabLst/>
            </a:pPr>
            <a:r>
              <a:rPr sz="1600" spc="-1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取数人</a:t>
            </a:r>
            <a:r>
              <a:rPr sz="1600" spc="-1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。</a:t>
            </a:r>
            <a:endParaRPr lang="SimSun" altLang="SimSun" sz="1600" dirty="0"/>
          </a:p>
        </p:txBody>
      </p:sp>
      <p:sp>
        <p:nvSpPr>
          <p:cNvPr id="862" name="path"/>
          <p:cNvSpPr/>
          <p:nvPr/>
        </p:nvSpPr>
        <p:spPr>
          <a:xfrm>
            <a:off x="4887110" y="4324008"/>
            <a:ext cx="2224285" cy="63847"/>
          </a:xfrm>
          <a:custGeom>
            <a:avLst/>
            <a:gdLst/>
            <a:ahLst/>
            <a:cxnLst/>
            <a:rect l="0" t="0" r="0" b="0"/>
            <a:pathLst>
              <a:path w="3502" h="100">
                <a:moveTo>
                  <a:pt x="3495" y="93"/>
                </a:moveTo>
                <a:lnTo>
                  <a:pt x="3463" y="34"/>
                </a:lnTo>
                <a:lnTo>
                  <a:pt x="3421" y="17"/>
                </a:lnTo>
                <a:lnTo>
                  <a:pt x="3354" y="8"/>
                </a:lnTo>
                <a:moveTo>
                  <a:pt x="7" y="91"/>
                </a:moveTo>
                <a:lnTo>
                  <a:pt x="32" y="32"/>
                </a:lnTo>
                <a:lnTo>
                  <a:pt x="117" y="7"/>
                </a:lnTo>
              </a:path>
            </a:pathLst>
          </a:custGeom>
          <a:noFill/>
          <a:ln w="9247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863" name="picture 86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4485451" y="4547087"/>
            <a:ext cx="363798" cy="313798"/>
          </a:xfrm>
          <a:prstGeom prst="rect">
            <a:avLst/>
          </a:prstGeom>
        </p:spPr>
      </p:pic>
      <p:grpSp>
        <p:nvGrpSpPr>
          <p:cNvPr id="154" name="group 154"/>
          <p:cNvGrpSpPr/>
          <p:nvPr/>
        </p:nvGrpSpPr>
        <p:grpSpPr>
          <a:xfrm rot="21600000">
            <a:off x="4446757" y="4787751"/>
            <a:ext cx="478362" cy="156463"/>
            <a:chOff x="0" y="0"/>
            <a:chExt cx="478362" cy="156463"/>
          </a:xfrm>
        </p:grpSpPr>
        <p:sp>
          <p:nvSpPr>
            <p:cNvPr id="864" name="path"/>
            <p:cNvSpPr/>
            <p:nvPr/>
          </p:nvSpPr>
          <p:spPr>
            <a:xfrm>
              <a:off x="0" y="72225"/>
              <a:ext cx="460912" cy="84237"/>
            </a:xfrm>
            <a:custGeom>
              <a:avLst/>
              <a:gdLst/>
              <a:ahLst/>
              <a:cxnLst/>
              <a:rect l="0" t="0" r="0" b="0"/>
              <a:pathLst>
                <a:path w="725" h="132">
                  <a:moveTo>
                    <a:pt x="163" y="26"/>
                  </a:moveTo>
                  <a:lnTo>
                    <a:pt x="122" y="53"/>
                  </a:lnTo>
                  <a:lnTo>
                    <a:pt x="37" y="91"/>
                  </a:lnTo>
                  <a:lnTo>
                    <a:pt x="0" y="118"/>
                  </a:lnTo>
                  <a:lnTo>
                    <a:pt x="249" y="99"/>
                  </a:lnTo>
                  <a:lnTo>
                    <a:pt x="384" y="97"/>
                  </a:lnTo>
                  <a:lnTo>
                    <a:pt x="480" y="106"/>
                  </a:lnTo>
                  <a:lnTo>
                    <a:pt x="652" y="122"/>
                  </a:lnTo>
                  <a:lnTo>
                    <a:pt x="674" y="132"/>
                  </a:lnTo>
                  <a:lnTo>
                    <a:pt x="725" y="116"/>
                  </a:lnTo>
                  <a:lnTo>
                    <a:pt x="693" y="103"/>
                  </a:lnTo>
                  <a:lnTo>
                    <a:pt x="633" y="85"/>
                  </a:lnTo>
                  <a:lnTo>
                    <a:pt x="568" y="64"/>
                  </a:lnTo>
                  <a:lnTo>
                    <a:pt x="507" y="42"/>
                  </a:lnTo>
                  <a:lnTo>
                    <a:pt x="494" y="30"/>
                  </a:lnTo>
                  <a:lnTo>
                    <a:pt x="491" y="26"/>
                  </a:lnTo>
                  <a:lnTo>
                    <a:pt x="458" y="5"/>
                  </a:lnTo>
                  <a:lnTo>
                    <a:pt x="374" y="0"/>
                  </a:lnTo>
                  <a:lnTo>
                    <a:pt x="291" y="0"/>
                  </a:lnTo>
                  <a:lnTo>
                    <a:pt x="211" y="13"/>
                  </a:lnTo>
                  <a:lnTo>
                    <a:pt x="167" y="20"/>
                  </a:lnTo>
                  <a:lnTo>
                    <a:pt x="163" y="26"/>
                  </a:lnTo>
                  <a:close/>
                </a:path>
              </a:pathLst>
            </a:custGeom>
            <a:solidFill>
              <a:srgbClr val="FFFFA4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865" name="path"/>
            <p:cNvSpPr/>
            <p:nvPr/>
          </p:nvSpPr>
          <p:spPr>
            <a:xfrm>
              <a:off x="103563" y="36112"/>
              <a:ext cx="214712" cy="55552"/>
            </a:xfrm>
            <a:custGeom>
              <a:avLst/>
              <a:gdLst/>
              <a:ahLst/>
              <a:cxnLst/>
              <a:rect l="0" t="0" r="0" b="0"/>
              <a:pathLst>
                <a:path w="338" h="87">
                  <a:moveTo>
                    <a:pt x="335" y="62"/>
                  </a:moveTo>
                  <a:lnTo>
                    <a:pt x="326" y="58"/>
                  </a:lnTo>
                  <a:lnTo>
                    <a:pt x="310" y="51"/>
                  </a:lnTo>
                  <a:lnTo>
                    <a:pt x="291" y="40"/>
                  </a:lnTo>
                  <a:lnTo>
                    <a:pt x="262" y="27"/>
                  </a:lnTo>
                  <a:lnTo>
                    <a:pt x="240" y="18"/>
                  </a:lnTo>
                  <a:lnTo>
                    <a:pt x="221" y="13"/>
                  </a:lnTo>
                  <a:lnTo>
                    <a:pt x="211" y="10"/>
                  </a:lnTo>
                  <a:lnTo>
                    <a:pt x="185" y="7"/>
                  </a:lnTo>
                  <a:lnTo>
                    <a:pt x="163" y="4"/>
                  </a:lnTo>
                  <a:lnTo>
                    <a:pt x="134" y="0"/>
                  </a:lnTo>
                  <a:lnTo>
                    <a:pt x="105" y="0"/>
                  </a:lnTo>
                  <a:lnTo>
                    <a:pt x="69" y="0"/>
                  </a:lnTo>
                  <a:lnTo>
                    <a:pt x="38" y="5"/>
                  </a:lnTo>
                  <a:lnTo>
                    <a:pt x="35" y="5"/>
                  </a:lnTo>
                  <a:lnTo>
                    <a:pt x="25" y="17"/>
                  </a:lnTo>
                  <a:lnTo>
                    <a:pt x="11" y="34"/>
                  </a:lnTo>
                  <a:lnTo>
                    <a:pt x="4" y="49"/>
                  </a:lnTo>
                  <a:lnTo>
                    <a:pt x="0" y="64"/>
                  </a:lnTo>
                  <a:lnTo>
                    <a:pt x="0" y="74"/>
                  </a:lnTo>
                  <a:lnTo>
                    <a:pt x="0" y="81"/>
                  </a:lnTo>
                  <a:lnTo>
                    <a:pt x="0" y="85"/>
                  </a:lnTo>
                  <a:lnTo>
                    <a:pt x="4" y="87"/>
                  </a:lnTo>
                  <a:lnTo>
                    <a:pt x="27" y="81"/>
                  </a:lnTo>
                  <a:lnTo>
                    <a:pt x="63" y="72"/>
                  </a:lnTo>
                  <a:lnTo>
                    <a:pt x="99" y="67"/>
                  </a:lnTo>
                  <a:lnTo>
                    <a:pt x="157" y="62"/>
                  </a:lnTo>
                  <a:lnTo>
                    <a:pt x="182" y="58"/>
                  </a:lnTo>
                  <a:lnTo>
                    <a:pt x="221" y="58"/>
                  </a:lnTo>
                  <a:lnTo>
                    <a:pt x="253" y="59"/>
                  </a:lnTo>
                  <a:lnTo>
                    <a:pt x="279" y="64"/>
                  </a:lnTo>
                  <a:lnTo>
                    <a:pt x="297" y="69"/>
                  </a:lnTo>
                  <a:lnTo>
                    <a:pt x="317" y="77"/>
                  </a:lnTo>
                  <a:lnTo>
                    <a:pt x="329" y="81"/>
                  </a:lnTo>
                  <a:lnTo>
                    <a:pt x="338" y="87"/>
                  </a:lnTo>
                  <a:lnTo>
                    <a:pt x="338" y="72"/>
                  </a:lnTo>
                  <a:lnTo>
                    <a:pt x="335" y="62"/>
                  </a:lnTo>
                  <a:close/>
                </a:path>
              </a:pathLst>
            </a:custGeom>
            <a:solidFill>
              <a:srgbClr val="EDEDA8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866" name="path"/>
            <p:cNvSpPr/>
            <p:nvPr/>
          </p:nvSpPr>
          <p:spPr>
            <a:xfrm>
              <a:off x="124806" y="0"/>
              <a:ext cx="193469" cy="75901"/>
            </a:xfrm>
            <a:custGeom>
              <a:avLst/>
              <a:gdLst/>
              <a:ahLst/>
              <a:cxnLst/>
              <a:rect l="0" t="0" r="0" b="0"/>
              <a:pathLst>
                <a:path w="304" h="119">
                  <a:moveTo>
                    <a:pt x="14" y="53"/>
                  </a:moveTo>
                  <a:lnTo>
                    <a:pt x="41" y="49"/>
                  </a:lnTo>
                  <a:lnTo>
                    <a:pt x="89" y="48"/>
                  </a:lnTo>
                  <a:lnTo>
                    <a:pt x="121" y="48"/>
                  </a:lnTo>
                  <a:lnTo>
                    <a:pt x="151" y="48"/>
                  </a:lnTo>
                  <a:lnTo>
                    <a:pt x="188" y="56"/>
                  </a:lnTo>
                  <a:lnTo>
                    <a:pt x="215" y="67"/>
                  </a:lnTo>
                  <a:lnTo>
                    <a:pt x="218" y="56"/>
                  </a:lnTo>
                  <a:lnTo>
                    <a:pt x="218" y="37"/>
                  </a:lnTo>
                  <a:lnTo>
                    <a:pt x="208" y="21"/>
                  </a:lnTo>
                  <a:lnTo>
                    <a:pt x="201" y="16"/>
                  </a:lnTo>
                  <a:lnTo>
                    <a:pt x="196" y="13"/>
                  </a:lnTo>
                  <a:lnTo>
                    <a:pt x="205" y="1"/>
                  </a:lnTo>
                  <a:lnTo>
                    <a:pt x="224" y="0"/>
                  </a:lnTo>
                  <a:lnTo>
                    <a:pt x="241" y="4"/>
                  </a:lnTo>
                  <a:lnTo>
                    <a:pt x="230" y="16"/>
                  </a:lnTo>
                  <a:lnTo>
                    <a:pt x="240" y="30"/>
                  </a:lnTo>
                  <a:lnTo>
                    <a:pt x="256" y="49"/>
                  </a:lnTo>
                  <a:lnTo>
                    <a:pt x="265" y="67"/>
                  </a:lnTo>
                  <a:lnTo>
                    <a:pt x="272" y="83"/>
                  </a:lnTo>
                  <a:lnTo>
                    <a:pt x="285" y="97"/>
                  </a:lnTo>
                  <a:lnTo>
                    <a:pt x="304" y="109"/>
                  </a:lnTo>
                  <a:lnTo>
                    <a:pt x="304" y="115"/>
                  </a:lnTo>
                  <a:lnTo>
                    <a:pt x="298" y="119"/>
                  </a:lnTo>
                  <a:lnTo>
                    <a:pt x="275" y="106"/>
                  </a:lnTo>
                  <a:lnTo>
                    <a:pt x="230" y="84"/>
                  </a:lnTo>
                  <a:lnTo>
                    <a:pt x="181" y="68"/>
                  </a:lnTo>
                  <a:lnTo>
                    <a:pt x="148" y="62"/>
                  </a:lnTo>
                  <a:lnTo>
                    <a:pt x="93" y="61"/>
                  </a:lnTo>
                  <a:lnTo>
                    <a:pt x="52" y="61"/>
                  </a:lnTo>
                  <a:lnTo>
                    <a:pt x="23" y="62"/>
                  </a:lnTo>
                  <a:lnTo>
                    <a:pt x="0" y="62"/>
                  </a:lnTo>
                  <a:lnTo>
                    <a:pt x="4" y="52"/>
                  </a:lnTo>
                  <a:lnTo>
                    <a:pt x="14" y="53"/>
                  </a:lnTo>
                  <a:close/>
                </a:path>
              </a:pathLst>
            </a:custGeom>
            <a:solidFill>
              <a:srgbClr val="FFB672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867" name="path"/>
            <p:cNvSpPr/>
            <p:nvPr/>
          </p:nvSpPr>
          <p:spPr>
            <a:xfrm>
              <a:off x="274650" y="87951"/>
              <a:ext cx="203711" cy="64798"/>
            </a:xfrm>
            <a:custGeom>
              <a:avLst/>
              <a:gdLst/>
              <a:ahLst/>
              <a:cxnLst/>
              <a:rect l="0" t="0" r="0" b="0"/>
              <a:pathLst>
                <a:path w="320" h="102">
                  <a:moveTo>
                    <a:pt x="62" y="0"/>
                  </a:moveTo>
                  <a:lnTo>
                    <a:pt x="0" y="7"/>
                  </a:lnTo>
                  <a:lnTo>
                    <a:pt x="67" y="10"/>
                  </a:lnTo>
                  <a:lnTo>
                    <a:pt x="64" y="24"/>
                  </a:lnTo>
                  <a:lnTo>
                    <a:pt x="49" y="53"/>
                  </a:lnTo>
                  <a:lnTo>
                    <a:pt x="67" y="43"/>
                  </a:lnTo>
                  <a:lnTo>
                    <a:pt x="96" y="32"/>
                  </a:lnTo>
                  <a:lnTo>
                    <a:pt x="122" y="43"/>
                  </a:lnTo>
                  <a:lnTo>
                    <a:pt x="135" y="61"/>
                  </a:lnTo>
                  <a:lnTo>
                    <a:pt x="122" y="85"/>
                  </a:lnTo>
                  <a:lnTo>
                    <a:pt x="191" y="64"/>
                  </a:lnTo>
                  <a:lnTo>
                    <a:pt x="227" y="72"/>
                  </a:lnTo>
                  <a:lnTo>
                    <a:pt x="237" y="91"/>
                  </a:lnTo>
                  <a:lnTo>
                    <a:pt x="320" y="102"/>
                  </a:lnTo>
                  <a:lnTo>
                    <a:pt x="285" y="85"/>
                  </a:lnTo>
                  <a:lnTo>
                    <a:pt x="214" y="64"/>
                  </a:lnTo>
                  <a:lnTo>
                    <a:pt x="175" y="49"/>
                  </a:lnTo>
                  <a:lnTo>
                    <a:pt x="139" y="37"/>
                  </a:lnTo>
                  <a:lnTo>
                    <a:pt x="106" y="24"/>
                  </a:lnTo>
                  <a:lnTo>
                    <a:pt x="87" y="17"/>
                  </a:lnTo>
                  <a:lnTo>
                    <a:pt x="69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EDEDA8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868" name="path"/>
          <p:cNvSpPr/>
          <p:nvPr/>
        </p:nvSpPr>
        <p:spPr>
          <a:xfrm>
            <a:off x="4410718" y="5079344"/>
            <a:ext cx="167294" cy="384167"/>
          </a:xfrm>
          <a:custGeom>
            <a:avLst/>
            <a:gdLst/>
            <a:ahLst/>
            <a:cxnLst/>
            <a:rect l="0" t="0" r="0" b="0"/>
            <a:pathLst>
              <a:path w="263" h="604">
                <a:moveTo>
                  <a:pt x="0" y="30"/>
                </a:moveTo>
                <a:lnTo>
                  <a:pt x="0" y="239"/>
                </a:lnTo>
                <a:lnTo>
                  <a:pt x="0" y="389"/>
                </a:lnTo>
                <a:lnTo>
                  <a:pt x="59" y="562"/>
                </a:lnTo>
                <a:lnTo>
                  <a:pt x="29" y="562"/>
                </a:lnTo>
                <a:lnTo>
                  <a:pt x="72" y="604"/>
                </a:lnTo>
                <a:lnTo>
                  <a:pt x="263" y="604"/>
                </a:lnTo>
                <a:lnTo>
                  <a:pt x="87" y="584"/>
                </a:lnTo>
                <a:lnTo>
                  <a:pt x="117" y="551"/>
                </a:lnTo>
                <a:lnTo>
                  <a:pt x="43" y="443"/>
                </a:lnTo>
                <a:lnTo>
                  <a:pt x="102" y="433"/>
                </a:lnTo>
                <a:lnTo>
                  <a:pt x="43" y="325"/>
                </a:lnTo>
                <a:lnTo>
                  <a:pt x="14" y="0"/>
                </a:lnTo>
                <a:lnTo>
                  <a:pt x="0" y="30"/>
                </a:lnTo>
                <a:close/>
              </a:path>
            </a:pathLst>
          </a:custGeom>
          <a:solidFill>
            <a:srgbClr val="D4D6A4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69" name="path"/>
          <p:cNvSpPr/>
          <p:nvPr/>
        </p:nvSpPr>
        <p:spPr>
          <a:xfrm>
            <a:off x="4446757" y="5466277"/>
            <a:ext cx="546645" cy="80562"/>
          </a:xfrm>
          <a:custGeom>
            <a:avLst/>
            <a:gdLst/>
            <a:ahLst/>
            <a:cxnLst/>
            <a:rect l="0" t="0" r="0" b="0"/>
            <a:pathLst>
              <a:path w="860" h="126">
                <a:moveTo>
                  <a:pt x="560" y="17"/>
                </a:moveTo>
                <a:lnTo>
                  <a:pt x="425" y="17"/>
                </a:lnTo>
                <a:lnTo>
                  <a:pt x="196" y="13"/>
                </a:lnTo>
                <a:lnTo>
                  <a:pt x="7" y="0"/>
                </a:lnTo>
                <a:lnTo>
                  <a:pt x="0" y="59"/>
                </a:lnTo>
                <a:lnTo>
                  <a:pt x="7" y="126"/>
                </a:lnTo>
                <a:lnTo>
                  <a:pt x="860" y="126"/>
                </a:lnTo>
                <a:lnTo>
                  <a:pt x="777" y="13"/>
                </a:lnTo>
                <a:lnTo>
                  <a:pt x="560" y="17"/>
                </a:lnTo>
                <a:close/>
              </a:path>
            </a:pathLst>
          </a:custGeom>
          <a:solidFill>
            <a:srgbClr val="002C7C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70" name="path"/>
          <p:cNvSpPr/>
          <p:nvPr/>
        </p:nvSpPr>
        <p:spPr>
          <a:xfrm>
            <a:off x="4558665" y="4671114"/>
            <a:ext cx="232162" cy="124973"/>
          </a:xfrm>
          <a:custGeom>
            <a:avLst/>
            <a:gdLst/>
            <a:ahLst/>
            <a:cxnLst/>
            <a:rect l="0" t="0" r="0" b="0"/>
            <a:pathLst>
              <a:path w="365" h="196">
                <a:moveTo>
                  <a:pt x="358" y="13"/>
                </a:moveTo>
                <a:lnTo>
                  <a:pt x="345" y="46"/>
                </a:lnTo>
                <a:lnTo>
                  <a:pt x="326" y="40"/>
                </a:lnTo>
                <a:lnTo>
                  <a:pt x="326" y="65"/>
                </a:lnTo>
                <a:lnTo>
                  <a:pt x="314" y="59"/>
                </a:lnTo>
                <a:lnTo>
                  <a:pt x="314" y="81"/>
                </a:lnTo>
                <a:lnTo>
                  <a:pt x="289" y="59"/>
                </a:lnTo>
                <a:lnTo>
                  <a:pt x="253" y="59"/>
                </a:lnTo>
                <a:lnTo>
                  <a:pt x="266" y="40"/>
                </a:lnTo>
                <a:lnTo>
                  <a:pt x="240" y="65"/>
                </a:lnTo>
                <a:lnTo>
                  <a:pt x="240" y="51"/>
                </a:lnTo>
                <a:lnTo>
                  <a:pt x="216" y="87"/>
                </a:lnTo>
                <a:lnTo>
                  <a:pt x="204" y="78"/>
                </a:lnTo>
                <a:lnTo>
                  <a:pt x="204" y="109"/>
                </a:lnTo>
                <a:lnTo>
                  <a:pt x="185" y="109"/>
                </a:lnTo>
                <a:lnTo>
                  <a:pt x="204" y="128"/>
                </a:lnTo>
                <a:lnTo>
                  <a:pt x="191" y="128"/>
                </a:lnTo>
                <a:lnTo>
                  <a:pt x="204" y="141"/>
                </a:lnTo>
                <a:lnTo>
                  <a:pt x="185" y="141"/>
                </a:lnTo>
                <a:lnTo>
                  <a:pt x="191" y="154"/>
                </a:lnTo>
                <a:lnTo>
                  <a:pt x="169" y="128"/>
                </a:lnTo>
                <a:lnTo>
                  <a:pt x="169" y="138"/>
                </a:lnTo>
                <a:lnTo>
                  <a:pt x="169" y="164"/>
                </a:lnTo>
                <a:lnTo>
                  <a:pt x="154" y="151"/>
                </a:lnTo>
                <a:lnTo>
                  <a:pt x="154" y="134"/>
                </a:lnTo>
                <a:lnTo>
                  <a:pt x="142" y="164"/>
                </a:lnTo>
                <a:lnTo>
                  <a:pt x="142" y="177"/>
                </a:lnTo>
                <a:lnTo>
                  <a:pt x="131" y="160"/>
                </a:lnTo>
                <a:lnTo>
                  <a:pt x="118" y="188"/>
                </a:lnTo>
                <a:lnTo>
                  <a:pt x="105" y="173"/>
                </a:lnTo>
                <a:lnTo>
                  <a:pt x="99" y="193"/>
                </a:lnTo>
                <a:lnTo>
                  <a:pt x="81" y="167"/>
                </a:lnTo>
                <a:lnTo>
                  <a:pt x="68" y="193"/>
                </a:lnTo>
                <a:lnTo>
                  <a:pt x="50" y="188"/>
                </a:lnTo>
                <a:lnTo>
                  <a:pt x="50" y="196"/>
                </a:lnTo>
                <a:lnTo>
                  <a:pt x="30" y="173"/>
                </a:lnTo>
                <a:lnTo>
                  <a:pt x="0" y="167"/>
                </a:lnTo>
                <a:lnTo>
                  <a:pt x="43" y="167"/>
                </a:lnTo>
                <a:lnTo>
                  <a:pt x="50" y="164"/>
                </a:lnTo>
                <a:lnTo>
                  <a:pt x="62" y="173"/>
                </a:lnTo>
                <a:lnTo>
                  <a:pt x="62" y="145"/>
                </a:lnTo>
                <a:lnTo>
                  <a:pt x="74" y="160"/>
                </a:lnTo>
                <a:lnTo>
                  <a:pt x="74" y="134"/>
                </a:lnTo>
                <a:lnTo>
                  <a:pt x="92" y="160"/>
                </a:lnTo>
                <a:lnTo>
                  <a:pt x="92" y="119"/>
                </a:lnTo>
                <a:lnTo>
                  <a:pt x="105" y="151"/>
                </a:lnTo>
                <a:lnTo>
                  <a:pt x="105" y="119"/>
                </a:lnTo>
                <a:lnTo>
                  <a:pt x="118" y="141"/>
                </a:lnTo>
                <a:lnTo>
                  <a:pt x="118" y="106"/>
                </a:lnTo>
                <a:lnTo>
                  <a:pt x="142" y="128"/>
                </a:lnTo>
                <a:lnTo>
                  <a:pt x="131" y="100"/>
                </a:lnTo>
                <a:lnTo>
                  <a:pt x="154" y="109"/>
                </a:lnTo>
                <a:lnTo>
                  <a:pt x="149" y="87"/>
                </a:lnTo>
                <a:lnTo>
                  <a:pt x="160" y="91"/>
                </a:lnTo>
                <a:lnTo>
                  <a:pt x="160" y="69"/>
                </a:lnTo>
                <a:lnTo>
                  <a:pt x="179" y="81"/>
                </a:lnTo>
                <a:lnTo>
                  <a:pt x="173" y="51"/>
                </a:lnTo>
                <a:lnTo>
                  <a:pt x="191" y="59"/>
                </a:lnTo>
                <a:lnTo>
                  <a:pt x="198" y="46"/>
                </a:lnTo>
                <a:lnTo>
                  <a:pt x="222" y="40"/>
                </a:lnTo>
                <a:lnTo>
                  <a:pt x="222" y="23"/>
                </a:lnTo>
                <a:lnTo>
                  <a:pt x="240" y="32"/>
                </a:lnTo>
                <a:lnTo>
                  <a:pt x="266" y="18"/>
                </a:lnTo>
                <a:lnTo>
                  <a:pt x="278" y="40"/>
                </a:lnTo>
                <a:lnTo>
                  <a:pt x="289" y="27"/>
                </a:lnTo>
                <a:lnTo>
                  <a:pt x="308" y="51"/>
                </a:lnTo>
                <a:lnTo>
                  <a:pt x="308" y="13"/>
                </a:lnTo>
                <a:lnTo>
                  <a:pt x="333" y="27"/>
                </a:lnTo>
                <a:lnTo>
                  <a:pt x="339" y="4"/>
                </a:lnTo>
                <a:lnTo>
                  <a:pt x="365" y="0"/>
                </a:lnTo>
                <a:lnTo>
                  <a:pt x="358" y="1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71" name="path"/>
          <p:cNvSpPr/>
          <p:nvPr/>
        </p:nvSpPr>
        <p:spPr>
          <a:xfrm>
            <a:off x="4500245" y="4549854"/>
            <a:ext cx="176019" cy="95340"/>
          </a:xfrm>
          <a:custGeom>
            <a:avLst/>
            <a:gdLst/>
            <a:ahLst/>
            <a:cxnLst/>
            <a:rect l="0" t="0" r="0" b="0"/>
            <a:pathLst>
              <a:path w="277" h="150">
                <a:moveTo>
                  <a:pt x="234" y="0"/>
                </a:moveTo>
                <a:lnTo>
                  <a:pt x="154" y="10"/>
                </a:lnTo>
                <a:lnTo>
                  <a:pt x="160" y="13"/>
                </a:lnTo>
                <a:lnTo>
                  <a:pt x="117" y="13"/>
                </a:lnTo>
                <a:lnTo>
                  <a:pt x="97" y="40"/>
                </a:lnTo>
                <a:lnTo>
                  <a:pt x="86" y="40"/>
                </a:lnTo>
                <a:lnTo>
                  <a:pt x="80" y="59"/>
                </a:lnTo>
                <a:lnTo>
                  <a:pt x="36" y="64"/>
                </a:lnTo>
                <a:lnTo>
                  <a:pt x="61" y="72"/>
                </a:lnTo>
                <a:lnTo>
                  <a:pt x="36" y="77"/>
                </a:lnTo>
                <a:lnTo>
                  <a:pt x="55" y="91"/>
                </a:lnTo>
                <a:lnTo>
                  <a:pt x="19" y="100"/>
                </a:lnTo>
                <a:lnTo>
                  <a:pt x="19" y="115"/>
                </a:lnTo>
                <a:lnTo>
                  <a:pt x="0" y="142"/>
                </a:lnTo>
                <a:lnTo>
                  <a:pt x="44" y="122"/>
                </a:lnTo>
                <a:lnTo>
                  <a:pt x="0" y="150"/>
                </a:lnTo>
                <a:lnTo>
                  <a:pt x="49" y="137"/>
                </a:lnTo>
                <a:lnTo>
                  <a:pt x="92" y="109"/>
                </a:lnTo>
                <a:lnTo>
                  <a:pt x="44" y="115"/>
                </a:lnTo>
                <a:lnTo>
                  <a:pt x="86" y="100"/>
                </a:lnTo>
                <a:lnTo>
                  <a:pt x="74" y="91"/>
                </a:lnTo>
                <a:lnTo>
                  <a:pt x="129" y="87"/>
                </a:lnTo>
                <a:lnTo>
                  <a:pt x="86" y="77"/>
                </a:lnTo>
                <a:lnTo>
                  <a:pt x="129" y="77"/>
                </a:lnTo>
                <a:lnTo>
                  <a:pt x="105" y="64"/>
                </a:lnTo>
                <a:lnTo>
                  <a:pt x="129" y="64"/>
                </a:lnTo>
                <a:lnTo>
                  <a:pt x="111" y="49"/>
                </a:lnTo>
                <a:lnTo>
                  <a:pt x="166" y="49"/>
                </a:lnTo>
                <a:lnTo>
                  <a:pt x="135" y="40"/>
                </a:lnTo>
                <a:lnTo>
                  <a:pt x="197" y="40"/>
                </a:lnTo>
                <a:lnTo>
                  <a:pt x="154" y="29"/>
                </a:lnTo>
                <a:lnTo>
                  <a:pt x="204" y="29"/>
                </a:lnTo>
                <a:lnTo>
                  <a:pt x="184" y="18"/>
                </a:lnTo>
                <a:lnTo>
                  <a:pt x="241" y="23"/>
                </a:lnTo>
                <a:lnTo>
                  <a:pt x="210" y="13"/>
                </a:lnTo>
                <a:lnTo>
                  <a:pt x="277" y="10"/>
                </a:lnTo>
                <a:lnTo>
                  <a:pt x="234" y="0"/>
                </a:lnTo>
                <a:close/>
              </a:path>
            </a:pathLst>
          </a:custGeom>
          <a:solidFill>
            <a:srgbClr val="8F460D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72" name="path"/>
          <p:cNvSpPr/>
          <p:nvPr/>
        </p:nvSpPr>
        <p:spPr>
          <a:xfrm>
            <a:off x="4763136" y="4569293"/>
            <a:ext cx="65627" cy="84237"/>
          </a:xfrm>
          <a:custGeom>
            <a:avLst/>
            <a:gdLst/>
            <a:ahLst/>
            <a:cxnLst/>
            <a:rect l="0" t="0" r="0" b="0"/>
            <a:pathLst>
              <a:path w="103" h="132">
                <a:moveTo>
                  <a:pt x="23" y="10"/>
                </a:moveTo>
                <a:lnTo>
                  <a:pt x="61" y="37"/>
                </a:lnTo>
                <a:lnTo>
                  <a:pt x="36" y="33"/>
                </a:lnTo>
                <a:lnTo>
                  <a:pt x="86" y="75"/>
                </a:lnTo>
                <a:lnTo>
                  <a:pt x="74" y="65"/>
                </a:lnTo>
                <a:lnTo>
                  <a:pt x="103" y="96"/>
                </a:lnTo>
                <a:lnTo>
                  <a:pt x="80" y="87"/>
                </a:lnTo>
                <a:lnTo>
                  <a:pt x="92" y="115"/>
                </a:lnTo>
                <a:lnTo>
                  <a:pt x="74" y="132"/>
                </a:lnTo>
                <a:lnTo>
                  <a:pt x="74" y="102"/>
                </a:lnTo>
                <a:lnTo>
                  <a:pt x="49" y="65"/>
                </a:lnTo>
                <a:lnTo>
                  <a:pt x="49" y="96"/>
                </a:lnTo>
                <a:lnTo>
                  <a:pt x="4" y="46"/>
                </a:lnTo>
                <a:lnTo>
                  <a:pt x="30" y="51"/>
                </a:lnTo>
                <a:lnTo>
                  <a:pt x="0" y="18"/>
                </a:lnTo>
                <a:lnTo>
                  <a:pt x="11" y="18"/>
                </a:lnTo>
                <a:lnTo>
                  <a:pt x="11" y="0"/>
                </a:lnTo>
                <a:lnTo>
                  <a:pt x="23" y="10"/>
                </a:lnTo>
                <a:close/>
              </a:path>
            </a:pathLst>
          </a:custGeom>
          <a:solidFill>
            <a:srgbClr val="8F460D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3" name="picture 8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9144000" cy="6456362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textbox 875"/>
          <p:cNvSpPr/>
          <p:nvPr/>
        </p:nvSpPr>
        <p:spPr>
          <a:xfrm>
            <a:off x="1497524" y="1850423"/>
            <a:ext cx="5530850" cy="31292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819"/>
              </a:lnSpc>
              <a:tabLst/>
            </a:pPr>
            <a:endParaRPr lang="Arial" altLang="Arial" sz="100" dirty="0"/>
          </a:p>
          <a:p>
            <a:pPr marL="19723" algn="l" rtl="0" eaLnBrk="0">
              <a:lnSpc>
                <a:spcPct val="87000"/>
              </a:lnSpc>
              <a:tabLst/>
            </a:pPr>
            <a:r>
              <a:rPr sz="1600" spc="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根据单元、要素的要求确定必备知识和技</a:t>
            </a:r>
            <a:r>
              <a:rPr sz="16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能；</a:t>
            </a:r>
            <a:endParaRPr lang="SimSun" altLang="SimSun" sz="1600" dirty="0"/>
          </a:p>
          <a:p>
            <a:pPr marL="17571" algn="l" rtl="0" eaLnBrk="0">
              <a:lnSpc>
                <a:spcPts val="3284"/>
              </a:lnSpc>
              <a:tabLst/>
            </a:pPr>
            <a:r>
              <a:rPr sz="160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紧紧围绕</a:t>
            </a:r>
            <a:r>
              <a:rPr sz="16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现职工作的要求；</a:t>
            </a:r>
            <a:endParaRPr lang="SimSun" altLang="SimSun" sz="1600" dirty="0"/>
          </a:p>
          <a:p>
            <a:pPr marL="12700" algn="l" rtl="0" eaLnBrk="0">
              <a:lnSpc>
                <a:spcPct val="98000"/>
              </a:lnSpc>
              <a:spcBef>
                <a:spcPts val="1625"/>
              </a:spcBef>
              <a:tabLst/>
            </a:pPr>
            <a:r>
              <a:rPr sz="1600" spc="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要求具有一定的前瞻性，即这些知识和技能的要求是进</a:t>
            </a:r>
            <a:r>
              <a:rPr sz="1600" spc="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一</a:t>
            </a:r>
            <a:r>
              <a:rPr sz="16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步</a:t>
            </a:r>
            <a:endParaRPr lang="SimSun" altLang="SimSun" sz="1600" dirty="0"/>
          </a:p>
          <a:p>
            <a:pPr marL="12700" algn="l" rtl="0" eaLnBrk="0">
              <a:lnSpc>
                <a:spcPct val="87000"/>
              </a:lnSpc>
              <a:spcBef>
                <a:spcPts val="964"/>
              </a:spcBef>
              <a:tabLst/>
            </a:pPr>
            <a:r>
              <a:rPr sz="1600" spc="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开展工作和做好工作的必要</a:t>
            </a:r>
            <a:r>
              <a:rPr sz="1600" spc="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条</a:t>
            </a:r>
            <a:r>
              <a:rPr sz="16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件；</a:t>
            </a:r>
            <a:endParaRPr lang="SimSun" altLang="SimSun" sz="1600" dirty="0"/>
          </a:p>
          <a:p>
            <a:pPr marL="15241" algn="l" rtl="0" eaLnBrk="0">
              <a:lnSpc>
                <a:spcPts val="3285"/>
              </a:lnSpc>
              <a:tabLst/>
            </a:pPr>
            <a:r>
              <a:rPr sz="160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不同级别要求掌握的知识</a:t>
            </a:r>
            <a:r>
              <a:rPr sz="160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范</a:t>
            </a:r>
            <a:r>
              <a:rPr sz="16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围不同；</a:t>
            </a:r>
            <a:endParaRPr lang="SimSun" altLang="SimSun" sz="1600" dirty="0"/>
          </a:p>
          <a:p>
            <a:pPr marL="15241" algn="l" rtl="0" eaLnBrk="0">
              <a:lnSpc>
                <a:spcPts val="3277"/>
              </a:lnSpc>
              <a:tabLst/>
            </a:pPr>
            <a:r>
              <a:rPr sz="160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不同级别要求掌握的知识</a:t>
            </a:r>
            <a:r>
              <a:rPr sz="160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深</a:t>
            </a:r>
            <a:r>
              <a:rPr sz="16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度不同；</a:t>
            </a:r>
            <a:endParaRPr lang="SimSun" altLang="SimSun" sz="1600" dirty="0"/>
          </a:p>
          <a:p>
            <a:pPr marL="12700" algn="l" rtl="0" eaLnBrk="0">
              <a:lnSpc>
                <a:spcPts val="3285"/>
              </a:lnSpc>
              <a:tabLst/>
            </a:pPr>
            <a:r>
              <a:rPr sz="1600" spc="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尽量细化到知识点</a:t>
            </a:r>
            <a:r>
              <a:rPr sz="16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；</a:t>
            </a:r>
            <a:endParaRPr lang="SimSun" altLang="SimSun" sz="1600" dirty="0"/>
          </a:p>
          <a:p>
            <a:pPr algn="l" rtl="0" eaLnBrk="0">
              <a:lnSpc>
                <a:spcPct val="103000"/>
              </a:lnSpc>
              <a:tabLst/>
            </a:pPr>
            <a:endParaRPr lang="Arial" altLang="Arial" sz="1300" dirty="0"/>
          </a:p>
          <a:p>
            <a:pPr algn="l" rtl="0" eaLnBrk="0">
              <a:lnSpc>
                <a:spcPct val="9333"/>
              </a:lnSpc>
              <a:tabLst/>
            </a:pPr>
            <a:endParaRPr lang="Arial" altLang="Arial" sz="100" dirty="0"/>
          </a:p>
          <a:p>
            <a:pPr marL="20113" algn="l" rtl="0" eaLnBrk="0">
              <a:lnSpc>
                <a:spcPct val="98000"/>
              </a:lnSpc>
              <a:tabLst/>
            </a:pPr>
            <a:r>
              <a:rPr sz="1600" spc="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能根据必备知识的要求建立任职资格考试</a:t>
            </a:r>
            <a:r>
              <a:rPr sz="16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题库。</a:t>
            </a:r>
            <a:endParaRPr lang="SimSun" altLang="SimSun" sz="1600" dirty="0"/>
          </a:p>
        </p:txBody>
      </p:sp>
      <p:grpSp>
        <p:nvGrpSpPr>
          <p:cNvPr id="156" name="group 156"/>
          <p:cNvGrpSpPr/>
          <p:nvPr/>
        </p:nvGrpSpPr>
        <p:grpSpPr>
          <a:xfrm rot="21600000">
            <a:off x="1069352" y="294810"/>
            <a:ext cx="7435831" cy="614224"/>
            <a:chOff x="0" y="0"/>
            <a:chExt cx="7435831" cy="614224"/>
          </a:xfrm>
        </p:grpSpPr>
        <p:pic>
          <p:nvPicPr>
            <p:cNvPr id="876" name="picture 87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7435831" cy="614224"/>
            </a:xfrm>
            <a:prstGeom prst="rect">
              <a:avLst/>
            </a:prstGeom>
          </p:spPr>
        </p:pic>
        <p:sp>
          <p:nvSpPr>
            <p:cNvPr id="877" name="textbox 877"/>
            <p:cNvSpPr/>
            <p:nvPr/>
          </p:nvSpPr>
          <p:spPr>
            <a:xfrm>
              <a:off x="-12700" y="-12700"/>
              <a:ext cx="7461250" cy="68199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8000"/>
                </a:lnSpc>
                <a:tabLst/>
              </a:pPr>
              <a:endParaRPr lang="Arial" altLang="Arial" sz="900" dirty="0"/>
            </a:p>
            <a:p>
              <a:pPr algn="l" rtl="0" eaLnBrk="0">
                <a:lnSpc>
                  <a:spcPct val="8758"/>
                </a:lnSpc>
                <a:tabLst/>
              </a:pPr>
              <a:endParaRPr lang="Arial" altLang="Arial" sz="100" dirty="0"/>
            </a:p>
            <a:p>
              <a:pPr marL="1694554" algn="l" rtl="0" eaLnBrk="0">
                <a:lnSpc>
                  <a:spcPct val="96000"/>
                </a:lnSpc>
                <a:tabLst/>
              </a:pPr>
              <a:r>
                <a:rPr sz="2400" spc="30" dirty="0">
                  <a:solidFill>
                    <a:srgbClr val="000000">
                      <a:alpha val="100000"/>
                    </a:srgbClr>
                  </a:solidFill>
                  <a:latin typeface="NSimSun"/>
                  <a:ea typeface="NSimSun"/>
                  <a:cs typeface="NSimSun"/>
                </a:rPr>
                <a:t>四、专业任职资格标准的建</a:t>
              </a:r>
              <a:r>
                <a:rPr sz="2400" spc="10" dirty="0">
                  <a:solidFill>
                    <a:srgbClr val="000000">
                      <a:alpha val="100000"/>
                    </a:srgbClr>
                  </a:solidFill>
                  <a:latin typeface="NSimSun"/>
                  <a:ea typeface="NSimSun"/>
                  <a:cs typeface="NSimSun"/>
                </a:rPr>
                <a:t>立</a:t>
              </a:r>
              <a:endParaRPr lang="NSimSun" altLang="NSimSun" sz="2400" dirty="0"/>
            </a:p>
          </p:txBody>
        </p:sp>
      </p:grpSp>
      <p:sp>
        <p:nvSpPr>
          <p:cNvPr id="879" name="textbox 879"/>
          <p:cNvSpPr/>
          <p:nvPr/>
        </p:nvSpPr>
        <p:spPr>
          <a:xfrm>
            <a:off x="1058624" y="1398079"/>
            <a:ext cx="2602229" cy="3035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3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6000"/>
              </a:lnSpc>
              <a:tabLst/>
            </a:pPr>
            <a:r>
              <a:rPr sz="190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4、确定必备知识</a:t>
            </a:r>
            <a:r>
              <a:rPr sz="190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和</a:t>
            </a:r>
            <a:r>
              <a:rPr sz="19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技能</a:t>
            </a:r>
            <a:endParaRPr lang="SimSun" altLang="SimSun" sz="1900" dirty="0"/>
          </a:p>
        </p:txBody>
      </p:sp>
      <p:grpSp>
        <p:nvGrpSpPr>
          <p:cNvPr id="158" name="group 158"/>
          <p:cNvGrpSpPr/>
          <p:nvPr/>
        </p:nvGrpSpPr>
        <p:grpSpPr>
          <a:xfrm rot="21600000">
            <a:off x="176031" y="216698"/>
            <a:ext cx="831220" cy="741441"/>
            <a:chOff x="0" y="0"/>
            <a:chExt cx="831220" cy="741441"/>
          </a:xfrm>
        </p:grpSpPr>
        <p:pic>
          <p:nvPicPr>
            <p:cNvPr id="880" name="picture 88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831220" cy="722410"/>
            </a:xfrm>
            <a:prstGeom prst="rect">
              <a:avLst/>
            </a:prstGeom>
          </p:spPr>
        </p:pic>
        <p:sp>
          <p:nvSpPr>
            <p:cNvPr id="881" name="textbox 881"/>
            <p:cNvSpPr/>
            <p:nvPr/>
          </p:nvSpPr>
          <p:spPr>
            <a:xfrm>
              <a:off x="-12700" y="-12700"/>
              <a:ext cx="857250" cy="78295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3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4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4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4000"/>
                </a:lnSpc>
                <a:tabLst/>
              </a:pPr>
              <a:endParaRPr lang="Arial" altLang="Arial" sz="1000" dirty="0"/>
            </a:p>
            <a:p>
              <a:pPr marL="247600" algn="l" rtl="0" eaLnBrk="0">
                <a:lnSpc>
                  <a:spcPct val="100000"/>
                </a:lnSpc>
                <a:spcBef>
                  <a:spcPts val="3"/>
                </a:spcBef>
                <a:tabLst/>
              </a:pPr>
              <a:r>
                <a:rPr sz="900" spc="5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华为技</a:t>
              </a:r>
              <a:r>
                <a:rPr sz="900" spc="4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术</a:t>
              </a:r>
              <a:endParaRPr lang="SimSun" altLang="SimSun" sz="900" dirty="0"/>
            </a:p>
          </p:txBody>
        </p:sp>
      </p:grpSp>
      <p:sp>
        <p:nvSpPr>
          <p:cNvPr id="882" name="path"/>
          <p:cNvSpPr/>
          <p:nvPr/>
        </p:nvSpPr>
        <p:spPr>
          <a:xfrm>
            <a:off x="993705" y="1979329"/>
            <a:ext cx="83519" cy="62074"/>
          </a:xfrm>
          <a:custGeom>
            <a:avLst/>
            <a:gdLst/>
            <a:ahLst/>
            <a:cxnLst/>
            <a:rect l="0" t="0" r="0" b="0"/>
            <a:pathLst>
              <a:path w="131" h="97">
                <a:moveTo>
                  <a:pt x="4" y="6"/>
                </a:moveTo>
                <a:lnTo>
                  <a:pt x="7" y="12"/>
                </a:lnTo>
                <a:lnTo>
                  <a:pt x="10" y="22"/>
                </a:lnTo>
                <a:lnTo>
                  <a:pt x="11" y="34"/>
                </a:lnTo>
                <a:lnTo>
                  <a:pt x="14" y="47"/>
                </a:lnTo>
                <a:lnTo>
                  <a:pt x="14" y="57"/>
                </a:lnTo>
                <a:lnTo>
                  <a:pt x="11" y="68"/>
                </a:lnTo>
                <a:lnTo>
                  <a:pt x="7" y="78"/>
                </a:lnTo>
                <a:lnTo>
                  <a:pt x="4" y="91"/>
                </a:lnTo>
                <a:lnTo>
                  <a:pt x="4" y="93"/>
                </a:lnTo>
                <a:lnTo>
                  <a:pt x="7" y="93"/>
                </a:lnTo>
                <a:lnTo>
                  <a:pt x="7" y="93"/>
                </a:lnTo>
                <a:lnTo>
                  <a:pt x="10" y="91"/>
                </a:lnTo>
                <a:lnTo>
                  <a:pt x="32" y="78"/>
                </a:lnTo>
                <a:lnTo>
                  <a:pt x="57" y="71"/>
                </a:lnTo>
                <a:lnTo>
                  <a:pt x="79" y="63"/>
                </a:lnTo>
                <a:lnTo>
                  <a:pt x="103" y="56"/>
                </a:lnTo>
                <a:lnTo>
                  <a:pt x="125" y="52"/>
                </a:lnTo>
                <a:lnTo>
                  <a:pt x="127" y="50"/>
                </a:lnTo>
                <a:lnTo>
                  <a:pt x="127" y="49"/>
                </a:lnTo>
                <a:lnTo>
                  <a:pt x="113" y="47"/>
                </a:lnTo>
                <a:lnTo>
                  <a:pt x="103" y="44"/>
                </a:lnTo>
                <a:lnTo>
                  <a:pt x="79" y="37"/>
                </a:lnTo>
                <a:lnTo>
                  <a:pt x="57" y="29"/>
                </a:lnTo>
                <a:lnTo>
                  <a:pt x="32" y="19"/>
                </a:lnTo>
                <a:lnTo>
                  <a:pt x="11" y="9"/>
                </a:lnTo>
                <a:lnTo>
                  <a:pt x="10" y="9"/>
                </a:lnTo>
                <a:lnTo>
                  <a:pt x="7" y="4"/>
                </a:lnTo>
                <a:lnTo>
                  <a:pt x="7" y="4"/>
                </a:lnTo>
                <a:lnTo>
                  <a:pt x="4" y="4"/>
                </a:lnTo>
                <a:lnTo>
                  <a:pt x="4" y="6"/>
                </a:lnTo>
                <a:close/>
              </a:path>
            </a:pathLst>
          </a:custGeom>
          <a:solidFill>
            <a:srgbClr val="808080">
              <a:alpha val="100000"/>
            </a:srgbClr>
          </a:solidFill>
          <a:ln w="5400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83" name="path"/>
          <p:cNvSpPr/>
          <p:nvPr/>
        </p:nvSpPr>
        <p:spPr>
          <a:xfrm>
            <a:off x="994632" y="3593794"/>
            <a:ext cx="82593" cy="61919"/>
          </a:xfrm>
          <a:custGeom>
            <a:avLst/>
            <a:gdLst/>
            <a:ahLst/>
            <a:cxnLst/>
            <a:rect l="0" t="0" r="0" b="0"/>
            <a:pathLst>
              <a:path w="130" h="97">
                <a:moveTo>
                  <a:pt x="4" y="7"/>
                </a:moveTo>
                <a:lnTo>
                  <a:pt x="5" y="13"/>
                </a:lnTo>
                <a:lnTo>
                  <a:pt x="8" y="23"/>
                </a:lnTo>
                <a:lnTo>
                  <a:pt x="11" y="33"/>
                </a:lnTo>
                <a:lnTo>
                  <a:pt x="13" y="47"/>
                </a:lnTo>
                <a:lnTo>
                  <a:pt x="13" y="57"/>
                </a:lnTo>
                <a:lnTo>
                  <a:pt x="11" y="69"/>
                </a:lnTo>
                <a:lnTo>
                  <a:pt x="7" y="79"/>
                </a:lnTo>
                <a:lnTo>
                  <a:pt x="4" y="91"/>
                </a:lnTo>
                <a:lnTo>
                  <a:pt x="4" y="93"/>
                </a:lnTo>
                <a:lnTo>
                  <a:pt x="5" y="93"/>
                </a:lnTo>
                <a:lnTo>
                  <a:pt x="7" y="93"/>
                </a:lnTo>
                <a:lnTo>
                  <a:pt x="8" y="91"/>
                </a:lnTo>
                <a:lnTo>
                  <a:pt x="30" y="79"/>
                </a:lnTo>
                <a:lnTo>
                  <a:pt x="56" y="72"/>
                </a:lnTo>
                <a:lnTo>
                  <a:pt x="76" y="63"/>
                </a:lnTo>
                <a:lnTo>
                  <a:pt x="102" y="56"/>
                </a:lnTo>
                <a:lnTo>
                  <a:pt x="124" y="51"/>
                </a:lnTo>
                <a:lnTo>
                  <a:pt x="125" y="51"/>
                </a:lnTo>
                <a:lnTo>
                  <a:pt x="125" y="48"/>
                </a:lnTo>
                <a:lnTo>
                  <a:pt x="112" y="47"/>
                </a:lnTo>
                <a:lnTo>
                  <a:pt x="102" y="44"/>
                </a:lnTo>
                <a:lnTo>
                  <a:pt x="76" y="36"/>
                </a:lnTo>
                <a:lnTo>
                  <a:pt x="56" y="29"/>
                </a:lnTo>
                <a:lnTo>
                  <a:pt x="30" y="22"/>
                </a:lnTo>
                <a:lnTo>
                  <a:pt x="11" y="8"/>
                </a:lnTo>
                <a:lnTo>
                  <a:pt x="8" y="8"/>
                </a:lnTo>
                <a:lnTo>
                  <a:pt x="7" y="4"/>
                </a:lnTo>
                <a:lnTo>
                  <a:pt x="5" y="4"/>
                </a:lnTo>
                <a:lnTo>
                  <a:pt x="4" y="4"/>
                </a:lnTo>
                <a:lnTo>
                  <a:pt x="4" y="7"/>
                </a:lnTo>
                <a:close/>
              </a:path>
            </a:pathLst>
          </a:custGeom>
          <a:solidFill>
            <a:srgbClr val="808080">
              <a:alpha val="100000"/>
            </a:srgbClr>
          </a:solidFill>
          <a:ln w="5400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84" name="path"/>
          <p:cNvSpPr/>
          <p:nvPr/>
        </p:nvSpPr>
        <p:spPr>
          <a:xfrm>
            <a:off x="994632" y="4427320"/>
            <a:ext cx="82593" cy="61919"/>
          </a:xfrm>
          <a:custGeom>
            <a:avLst/>
            <a:gdLst/>
            <a:ahLst/>
            <a:cxnLst/>
            <a:rect l="0" t="0" r="0" b="0"/>
            <a:pathLst>
              <a:path w="130" h="97">
                <a:moveTo>
                  <a:pt x="4" y="7"/>
                </a:moveTo>
                <a:lnTo>
                  <a:pt x="5" y="11"/>
                </a:lnTo>
                <a:lnTo>
                  <a:pt x="8" y="22"/>
                </a:lnTo>
                <a:lnTo>
                  <a:pt x="11" y="33"/>
                </a:lnTo>
                <a:lnTo>
                  <a:pt x="13" y="47"/>
                </a:lnTo>
                <a:lnTo>
                  <a:pt x="13" y="56"/>
                </a:lnTo>
                <a:lnTo>
                  <a:pt x="11" y="68"/>
                </a:lnTo>
                <a:lnTo>
                  <a:pt x="7" y="78"/>
                </a:lnTo>
                <a:lnTo>
                  <a:pt x="4" y="90"/>
                </a:lnTo>
                <a:lnTo>
                  <a:pt x="4" y="93"/>
                </a:lnTo>
                <a:lnTo>
                  <a:pt x="5" y="93"/>
                </a:lnTo>
                <a:lnTo>
                  <a:pt x="7" y="93"/>
                </a:lnTo>
                <a:lnTo>
                  <a:pt x="8" y="90"/>
                </a:lnTo>
                <a:lnTo>
                  <a:pt x="30" y="78"/>
                </a:lnTo>
                <a:lnTo>
                  <a:pt x="56" y="71"/>
                </a:lnTo>
                <a:lnTo>
                  <a:pt x="76" y="63"/>
                </a:lnTo>
                <a:lnTo>
                  <a:pt x="102" y="56"/>
                </a:lnTo>
                <a:lnTo>
                  <a:pt x="124" y="51"/>
                </a:lnTo>
                <a:lnTo>
                  <a:pt x="125" y="50"/>
                </a:lnTo>
                <a:lnTo>
                  <a:pt x="125" y="47"/>
                </a:lnTo>
                <a:lnTo>
                  <a:pt x="112" y="47"/>
                </a:lnTo>
                <a:lnTo>
                  <a:pt x="102" y="44"/>
                </a:lnTo>
                <a:lnTo>
                  <a:pt x="76" y="36"/>
                </a:lnTo>
                <a:lnTo>
                  <a:pt x="56" y="27"/>
                </a:lnTo>
                <a:lnTo>
                  <a:pt x="30" y="20"/>
                </a:lnTo>
                <a:lnTo>
                  <a:pt x="11" y="7"/>
                </a:lnTo>
                <a:lnTo>
                  <a:pt x="8" y="7"/>
                </a:lnTo>
                <a:lnTo>
                  <a:pt x="7" y="4"/>
                </a:lnTo>
                <a:lnTo>
                  <a:pt x="5" y="4"/>
                </a:lnTo>
                <a:lnTo>
                  <a:pt x="4" y="4"/>
                </a:lnTo>
                <a:lnTo>
                  <a:pt x="4" y="7"/>
                </a:lnTo>
                <a:close/>
              </a:path>
            </a:pathLst>
          </a:custGeom>
          <a:solidFill>
            <a:srgbClr val="808080">
              <a:alpha val="100000"/>
            </a:srgbClr>
          </a:solidFill>
          <a:ln w="5400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85" name="path"/>
          <p:cNvSpPr/>
          <p:nvPr/>
        </p:nvSpPr>
        <p:spPr>
          <a:xfrm>
            <a:off x="994632" y="2813936"/>
            <a:ext cx="82593" cy="61919"/>
          </a:xfrm>
          <a:custGeom>
            <a:avLst/>
            <a:gdLst/>
            <a:ahLst/>
            <a:cxnLst/>
            <a:rect l="0" t="0" r="0" b="0"/>
            <a:pathLst>
              <a:path w="130" h="97">
                <a:moveTo>
                  <a:pt x="4" y="7"/>
                </a:moveTo>
                <a:lnTo>
                  <a:pt x="5" y="13"/>
                </a:lnTo>
                <a:lnTo>
                  <a:pt x="8" y="22"/>
                </a:lnTo>
                <a:lnTo>
                  <a:pt x="11" y="33"/>
                </a:lnTo>
                <a:lnTo>
                  <a:pt x="13" y="47"/>
                </a:lnTo>
                <a:lnTo>
                  <a:pt x="13" y="57"/>
                </a:lnTo>
                <a:lnTo>
                  <a:pt x="11" y="69"/>
                </a:lnTo>
                <a:lnTo>
                  <a:pt x="7" y="79"/>
                </a:lnTo>
                <a:lnTo>
                  <a:pt x="4" y="90"/>
                </a:lnTo>
                <a:lnTo>
                  <a:pt x="4" y="93"/>
                </a:lnTo>
                <a:lnTo>
                  <a:pt x="5" y="93"/>
                </a:lnTo>
                <a:lnTo>
                  <a:pt x="7" y="93"/>
                </a:lnTo>
                <a:lnTo>
                  <a:pt x="8" y="90"/>
                </a:lnTo>
                <a:lnTo>
                  <a:pt x="30" y="79"/>
                </a:lnTo>
                <a:lnTo>
                  <a:pt x="56" y="70"/>
                </a:lnTo>
                <a:lnTo>
                  <a:pt x="76" y="63"/>
                </a:lnTo>
                <a:lnTo>
                  <a:pt x="102" y="56"/>
                </a:lnTo>
                <a:lnTo>
                  <a:pt x="124" y="51"/>
                </a:lnTo>
                <a:lnTo>
                  <a:pt x="125" y="51"/>
                </a:lnTo>
                <a:lnTo>
                  <a:pt x="125" y="48"/>
                </a:lnTo>
                <a:lnTo>
                  <a:pt x="112" y="47"/>
                </a:lnTo>
                <a:lnTo>
                  <a:pt x="102" y="44"/>
                </a:lnTo>
                <a:lnTo>
                  <a:pt x="76" y="36"/>
                </a:lnTo>
                <a:lnTo>
                  <a:pt x="56" y="29"/>
                </a:lnTo>
                <a:lnTo>
                  <a:pt x="30" y="22"/>
                </a:lnTo>
                <a:lnTo>
                  <a:pt x="11" y="8"/>
                </a:lnTo>
                <a:lnTo>
                  <a:pt x="8" y="8"/>
                </a:lnTo>
                <a:lnTo>
                  <a:pt x="7" y="4"/>
                </a:lnTo>
                <a:lnTo>
                  <a:pt x="5" y="4"/>
                </a:lnTo>
                <a:lnTo>
                  <a:pt x="4" y="4"/>
                </a:lnTo>
                <a:lnTo>
                  <a:pt x="4" y="7"/>
                </a:lnTo>
                <a:close/>
              </a:path>
            </a:pathLst>
          </a:custGeom>
          <a:solidFill>
            <a:srgbClr val="808080">
              <a:alpha val="100000"/>
            </a:srgbClr>
          </a:solidFill>
          <a:ln w="5400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86" name="path"/>
          <p:cNvSpPr/>
          <p:nvPr/>
        </p:nvSpPr>
        <p:spPr>
          <a:xfrm>
            <a:off x="994632" y="4010114"/>
            <a:ext cx="82593" cy="61881"/>
          </a:xfrm>
          <a:custGeom>
            <a:avLst/>
            <a:gdLst/>
            <a:ahLst/>
            <a:cxnLst/>
            <a:rect l="0" t="0" r="0" b="0"/>
            <a:pathLst>
              <a:path w="130" h="97">
                <a:moveTo>
                  <a:pt x="4" y="7"/>
                </a:moveTo>
                <a:lnTo>
                  <a:pt x="5" y="11"/>
                </a:lnTo>
                <a:lnTo>
                  <a:pt x="8" y="22"/>
                </a:lnTo>
                <a:lnTo>
                  <a:pt x="11" y="33"/>
                </a:lnTo>
                <a:lnTo>
                  <a:pt x="13" y="47"/>
                </a:lnTo>
                <a:lnTo>
                  <a:pt x="13" y="57"/>
                </a:lnTo>
                <a:lnTo>
                  <a:pt x="11" y="69"/>
                </a:lnTo>
                <a:lnTo>
                  <a:pt x="7" y="79"/>
                </a:lnTo>
                <a:lnTo>
                  <a:pt x="4" y="90"/>
                </a:lnTo>
                <a:lnTo>
                  <a:pt x="4" y="93"/>
                </a:lnTo>
                <a:lnTo>
                  <a:pt x="5" y="93"/>
                </a:lnTo>
                <a:lnTo>
                  <a:pt x="7" y="93"/>
                </a:lnTo>
                <a:lnTo>
                  <a:pt x="8" y="90"/>
                </a:lnTo>
                <a:lnTo>
                  <a:pt x="30" y="79"/>
                </a:lnTo>
                <a:lnTo>
                  <a:pt x="56" y="70"/>
                </a:lnTo>
                <a:lnTo>
                  <a:pt x="76" y="63"/>
                </a:lnTo>
                <a:lnTo>
                  <a:pt x="102" y="56"/>
                </a:lnTo>
                <a:lnTo>
                  <a:pt x="124" y="51"/>
                </a:lnTo>
                <a:lnTo>
                  <a:pt x="125" y="50"/>
                </a:lnTo>
                <a:lnTo>
                  <a:pt x="125" y="48"/>
                </a:lnTo>
                <a:lnTo>
                  <a:pt x="112" y="47"/>
                </a:lnTo>
                <a:lnTo>
                  <a:pt x="102" y="44"/>
                </a:lnTo>
                <a:lnTo>
                  <a:pt x="76" y="36"/>
                </a:lnTo>
                <a:lnTo>
                  <a:pt x="56" y="29"/>
                </a:lnTo>
                <a:lnTo>
                  <a:pt x="30" y="20"/>
                </a:lnTo>
                <a:lnTo>
                  <a:pt x="11" y="8"/>
                </a:lnTo>
                <a:lnTo>
                  <a:pt x="8" y="8"/>
                </a:lnTo>
                <a:lnTo>
                  <a:pt x="7" y="4"/>
                </a:lnTo>
                <a:lnTo>
                  <a:pt x="5" y="4"/>
                </a:lnTo>
                <a:lnTo>
                  <a:pt x="4" y="4"/>
                </a:lnTo>
                <a:lnTo>
                  <a:pt x="4" y="7"/>
                </a:lnTo>
                <a:close/>
              </a:path>
            </a:pathLst>
          </a:custGeom>
          <a:solidFill>
            <a:srgbClr val="808080">
              <a:alpha val="100000"/>
            </a:srgbClr>
          </a:solidFill>
          <a:ln w="5400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87" name="path"/>
          <p:cNvSpPr/>
          <p:nvPr/>
        </p:nvSpPr>
        <p:spPr>
          <a:xfrm>
            <a:off x="994632" y="2396883"/>
            <a:ext cx="82593" cy="61726"/>
          </a:xfrm>
          <a:custGeom>
            <a:avLst/>
            <a:gdLst/>
            <a:ahLst/>
            <a:cxnLst/>
            <a:rect l="0" t="0" r="0" b="0"/>
            <a:pathLst>
              <a:path w="130" h="97">
                <a:moveTo>
                  <a:pt x="4" y="5"/>
                </a:moveTo>
                <a:lnTo>
                  <a:pt x="5" y="11"/>
                </a:lnTo>
                <a:lnTo>
                  <a:pt x="8" y="21"/>
                </a:lnTo>
                <a:lnTo>
                  <a:pt x="11" y="33"/>
                </a:lnTo>
                <a:lnTo>
                  <a:pt x="13" y="45"/>
                </a:lnTo>
                <a:lnTo>
                  <a:pt x="13" y="55"/>
                </a:lnTo>
                <a:lnTo>
                  <a:pt x="11" y="67"/>
                </a:lnTo>
                <a:lnTo>
                  <a:pt x="7" y="78"/>
                </a:lnTo>
                <a:lnTo>
                  <a:pt x="4" y="89"/>
                </a:lnTo>
                <a:lnTo>
                  <a:pt x="4" y="92"/>
                </a:lnTo>
                <a:lnTo>
                  <a:pt x="5" y="92"/>
                </a:lnTo>
                <a:lnTo>
                  <a:pt x="7" y="92"/>
                </a:lnTo>
                <a:lnTo>
                  <a:pt x="8" y="89"/>
                </a:lnTo>
                <a:lnTo>
                  <a:pt x="30" y="78"/>
                </a:lnTo>
                <a:lnTo>
                  <a:pt x="56" y="70"/>
                </a:lnTo>
                <a:lnTo>
                  <a:pt x="76" y="63"/>
                </a:lnTo>
                <a:lnTo>
                  <a:pt x="102" y="54"/>
                </a:lnTo>
                <a:lnTo>
                  <a:pt x="124" y="51"/>
                </a:lnTo>
                <a:lnTo>
                  <a:pt x="125" y="49"/>
                </a:lnTo>
                <a:lnTo>
                  <a:pt x="125" y="46"/>
                </a:lnTo>
                <a:lnTo>
                  <a:pt x="112" y="45"/>
                </a:lnTo>
                <a:lnTo>
                  <a:pt x="102" y="43"/>
                </a:lnTo>
                <a:lnTo>
                  <a:pt x="76" y="35"/>
                </a:lnTo>
                <a:lnTo>
                  <a:pt x="56" y="27"/>
                </a:lnTo>
                <a:lnTo>
                  <a:pt x="30" y="20"/>
                </a:lnTo>
                <a:lnTo>
                  <a:pt x="11" y="6"/>
                </a:lnTo>
                <a:lnTo>
                  <a:pt x="8" y="6"/>
                </a:lnTo>
                <a:lnTo>
                  <a:pt x="7" y="4"/>
                </a:lnTo>
                <a:lnTo>
                  <a:pt x="5" y="4"/>
                </a:lnTo>
                <a:lnTo>
                  <a:pt x="4" y="4"/>
                </a:lnTo>
                <a:lnTo>
                  <a:pt x="4" y="5"/>
                </a:lnTo>
                <a:close/>
              </a:path>
            </a:pathLst>
          </a:custGeom>
          <a:solidFill>
            <a:srgbClr val="808080">
              <a:alpha val="100000"/>
            </a:srgbClr>
          </a:solidFill>
          <a:ln w="5400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88" name="path"/>
          <p:cNvSpPr/>
          <p:nvPr/>
        </p:nvSpPr>
        <p:spPr>
          <a:xfrm>
            <a:off x="994632" y="4844566"/>
            <a:ext cx="82593" cy="60994"/>
          </a:xfrm>
          <a:custGeom>
            <a:avLst/>
            <a:gdLst/>
            <a:ahLst/>
            <a:cxnLst/>
            <a:rect l="0" t="0" r="0" b="0"/>
            <a:pathLst>
              <a:path w="130" h="96">
                <a:moveTo>
                  <a:pt x="4" y="5"/>
                </a:moveTo>
                <a:lnTo>
                  <a:pt x="5" y="11"/>
                </a:lnTo>
                <a:lnTo>
                  <a:pt x="8" y="22"/>
                </a:lnTo>
                <a:lnTo>
                  <a:pt x="11" y="33"/>
                </a:lnTo>
                <a:lnTo>
                  <a:pt x="13" y="45"/>
                </a:lnTo>
                <a:lnTo>
                  <a:pt x="13" y="56"/>
                </a:lnTo>
                <a:lnTo>
                  <a:pt x="11" y="68"/>
                </a:lnTo>
                <a:lnTo>
                  <a:pt x="7" y="78"/>
                </a:lnTo>
                <a:lnTo>
                  <a:pt x="4" y="90"/>
                </a:lnTo>
                <a:lnTo>
                  <a:pt x="4" y="91"/>
                </a:lnTo>
                <a:lnTo>
                  <a:pt x="5" y="91"/>
                </a:lnTo>
                <a:lnTo>
                  <a:pt x="7" y="91"/>
                </a:lnTo>
                <a:lnTo>
                  <a:pt x="8" y="90"/>
                </a:lnTo>
                <a:lnTo>
                  <a:pt x="30" y="78"/>
                </a:lnTo>
                <a:lnTo>
                  <a:pt x="56" y="71"/>
                </a:lnTo>
                <a:lnTo>
                  <a:pt x="76" y="62"/>
                </a:lnTo>
                <a:lnTo>
                  <a:pt x="102" y="54"/>
                </a:lnTo>
                <a:lnTo>
                  <a:pt x="124" y="51"/>
                </a:lnTo>
                <a:lnTo>
                  <a:pt x="125" y="50"/>
                </a:lnTo>
                <a:lnTo>
                  <a:pt x="125" y="47"/>
                </a:lnTo>
                <a:lnTo>
                  <a:pt x="112" y="45"/>
                </a:lnTo>
                <a:lnTo>
                  <a:pt x="102" y="42"/>
                </a:lnTo>
                <a:lnTo>
                  <a:pt x="76" y="35"/>
                </a:lnTo>
                <a:lnTo>
                  <a:pt x="56" y="27"/>
                </a:lnTo>
                <a:lnTo>
                  <a:pt x="30" y="20"/>
                </a:lnTo>
                <a:lnTo>
                  <a:pt x="11" y="7"/>
                </a:lnTo>
                <a:lnTo>
                  <a:pt x="8" y="7"/>
                </a:lnTo>
                <a:lnTo>
                  <a:pt x="7" y="4"/>
                </a:lnTo>
                <a:lnTo>
                  <a:pt x="5" y="4"/>
                </a:lnTo>
                <a:lnTo>
                  <a:pt x="4" y="4"/>
                </a:lnTo>
                <a:lnTo>
                  <a:pt x="4" y="5"/>
                </a:lnTo>
                <a:close/>
              </a:path>
            </a:pathLst>
          </a:custGeom>
          <a:solidFill>
            <a:srgbClr val="808080">
              <a:alpha val="100000"/>
            </a:srgbClr>
          </a:solidFill>
          <a:ln w="5400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textbox 889"/>
          <p:cNvSpPr/>
          <p:nvPr/>
        </p:nvSpPr>
        <p:spPr>
          <a:xfrm>
            <a:off x="1626551" y="2009743"/>
            <a:ext cx="6001384" cy="33959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521"/>
              </a:lnSpc>
              <a:tabLst/>
            </a:pPr>
            <a:endParaRPr lang="Arial" altLang="Arial" sz="100" dirty="0"/>
          </a:p>
          <a:p>
            <a:pPr marL="20323" algn="l" rtl="0" eaLnBrk="0">
              <a:lnSpc>
                <a:spcPct val="84000"/>
              </a:lnSpc>
              <a:tabLst/>
            </a:pPr>
            <a:r>
              <a:rPr sz="180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根据单元、要素的要求确定必备知识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和技能；</a:t>
            </a:r>
            <a:endParaRPr lang="SimSun" altLang="SimSun" sz="1800" dirty="0"/>
          </a:p>
          <a:p>
            <a:pPr marL="17987" algn="l" rtl="0" eaLnBrk="0">
              <a:lnSpc>
                <a:spcPts val="3565"/>
              </a:lnSpc>
              <a:tabLst/>
            </a:pPr>
            <a:r>
              <a:rPr sz="1800" spc="-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紧紧围绕现职工作的要</a:t>
            </a:r>
            <a:r>
              <a:rPr sz="1800" spc="-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求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；</a:t>
            </a:r>
            <a:endParaRPr lang="SimSun" altLang="SimSun" sz="1800" dirty="0"/>
          </a:p>
          <a:p>
            <a:pPr algn="l" rtl="0" eaLnBrk="0">
              <a:lnSpc>
                <a:spcPct val="101000"/>
              </a:lnSpc>
              <a:tabLst/>
            </a:pPr>
            <a:endParaRPr lang="Arial" altLang="Arial" sz="1000" dirty="0"/>
          </a:p>
          <a:p>
            <a:pPr marL="12700" algn="l" rtl="0" eaLnBrk="0">
              <a:lnSpc>
                <a:spcPct val="95000"/>
              </a:lnSpc>
              <a:spcBef>
                <a:spcPts val="552"/>
              </a:spcBef>
              <a:tabLst/>
            </a:pPr>
            <a:r>
              <a:rPr sz="180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要求具有一定的前瞻性，即这些知识和技能的要求是进一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步</a:t>
            </a:r>
            <a:endParaRPr lang="SimSun" altLang="SimSun" sz="1800" dirty="0"/>
          </a:p>
          <a:p>
            <a:pPr marL="12700" algn="l" rtl="0" eaLnBrk="0">
              <a:lnSpc>
                <a:spcPct val="84000"/>
              </a:lnSpc>
              <a:spcBef>
                <a:spcPts val="1036"/>
              </a:spcBef>
              <a:tabLst/>
            </a:pPr>
            <a:r>
              <a:rPr sz="180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开展工作和做好工作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的必要条件；</a:t>
            </a:r>
            <a:endParaRPr lang="SimSun" altLang="SimSun" sz="1800" dirty="0"/>
          </a:p>
          <a:p>
            <a:pPr marL="15458" algn="l" rtl="0" eaLnBrk="0">
              <a:lnSpc>
                <a:spcPts val="3566"/>
              </a:lnSpc>
              <a:tabLst/>
            </a:pPr>
            <a:r>
              <a:rPr sz="1800" spc="-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不同级别要求掌握的知识范围不</a:t>
            </a:r>
            <a:r>
              <a:rPr sz="180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同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；</a:t>
            </a:r>
            <a:endParaRPr lang="SimSun" altLang="SimSun" sz="1800" dirty="0"/>
          </a:p>
          <a:p>
            <a:pPr marL="15458" algn="l" rtl="0" eaLnBrk="0">
              <a:lnSpc>
                <a:spcPts val="3558"/>
              </a:lnSpc>
              <a:tabLst/>
            </a:pPr>
            <a:r>
              <a:rPr sz="1800" spc="-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不同级别要求掌握的知识深度不</a:t>
            </a:r>
            <a:r>
              <a:rPr sz="180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同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；</a:t>
            </a:r>
            <a:endParaRPr lang="SimSun" altLang="SimSun" sz="1800" dirty="0"/>
          </a:p>
          <a:p>
            <a:pPr marL="12700" algn="l" rtl="0" eaLnBrk="0">
              <a:lnSpc>
                <a:spcPts val="3566"/>
              </a:lnSpc>
              <a:tabLst/>
            </a:pPr>
            <a:r>
              <a:rPr sz="180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尽量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细化到知识点；</a:t>
            </a:r>
            <a:endParaRPr lang="SimSun" altLang="SimSun" sz="1800" dirty="0"/>
          </a:p>
          <a:p>
            <a:pPr algn="l" rtl="0" eaLnBrk="0">
              <a:lnSpc>
                <a:spcPct val="101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3000"/>
              </a:lnSpc>
              <a:tabLst/>
            </a:pPr>
            <a:endParaRPr lang="Arial" altLang="Arial" sz="400" dirty="0"/>
          </a:p>
          <a:p>
            <a:pPr marL="20746" algn="l" rtl="0" eaLnBrk="0">
              <a:lnSpc>
                <a:spcPct val="95000"/>
              </a:lnSpc>
              <a:spcBef>
                <a:spcPts val="1"/>
              </a:spcBef>
              <a:tabLst/>
            </a:pPr>
            <a:r>
              <a:rPr sz="180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能根据必备知识的要求建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立任职资格考试题库。</a:t>
            </a:r>
            <a:endParaRPr lang="SimSun" altLang="SimSun" sz="1800" dirty="0"/>
          </a:p>
        </p:txBody>
      </p:sp>
      <p:pic>
        <p:nvPicPr>
          <p:cNvPr id="890" name="picture 8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60713" y="320053"/>
            <a:ext cx="7983286" cy="666735"/>
          </a:xfrm>
          <a:prstGeom prst="rect">
            <a:avLst/>
          </a:prstGeom>
        </p:spPr>
      </p:pic>
      <p:sp>
        <p:nvSpPr>
          <p:cNvPr id="891" name="textbox 891"/>
          <p:cNvSpPr/>
          <p:nvPr/>
        </p:nvSpPr>
        <p:spPr>
          <a:xfrm>
            <a:off x="2973558" y="456302"/>
            <a:ext cx="4378325" cy="4064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402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6000"/>
              </a:lnSpc>
              <a:tabLst/>
            </a:pPr>
            <a:r>
              <a:rPr sz="2600" spc="40" dirty="0">
                <a:solidFill>
                  <a:srgbClr val="000000">
                    <a:alpha val="100000"/>
                  </a:srgbClr>
                </a:solidFill>
                <a:latin typeface="NSimSun"/>
                <a:ea typeface="NSimSun"/>
                <a:cs typeface="NSimSun"/>
              </a:rPr>
              <a:t>四、专业任职资格标准的</a:t>
            </a:r>
            <a:r>
              <a:rPr sz="2600" spc="30" dirty="0">
                <a:solidFill>
                  <a:srgbClr val="000000">
                    <a:alpha val="100000"/>
                  </a:srgbClr>
                </a:solidFill>
                <a:latin typeface="NSimSun"/>
                <a:ea typeface="NSimSun"/>
                <a:cs typeface="NSimSun"/>
              </a:rPr>
              <a:t>建</a:t>
            </a:r>
            <a:r>
              <a:rPr sz="2600" spc="0" dirty="0">
                <a:solidFill>
                  <a:srgbClr val="000000">
                    <a:alpha val="100000"/>
                  </a:srgbClr>
                </a:solidFill>
                <a:latin typeface="NSimSun"/>
                <a:ea typeface="NSimSun"/>
                <a:cs typeface="NSimSun"/>
              </a:rPr>
              <a:t>立</a:t>
            </a:r>
            <a:endParaRPr lang="NSimSun" altLang="NSimSun" sz="2600" dirty="0"/>
          </a:p>
        </p:txBody>
      </p:sp>
      <p:sp>
        <p:nvSpPr>
          <p:cNvPr id="893" name="textbox 893"/>
          <p:cNvSpPr/>
          <p:nvPr/>
        </p:nvSpPr>
        <p:spPr>
          <a:xfrm>
            <a:off x="1150153" y="1518727"/>
            <a:ext cx="2822575" cy="3263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5507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9000"/>
              </a:lnSpc>
              <a:tabLst/>
            </a:pPr>
            <a:r>
              <a:rPr sz="2000" spc="1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4、确定必备知识和技</a:t>
            </a:r>
            <a:r>
              <a:rPr sz="200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能</a:t>
            </a:r>
            <a:endParaRPr lang="SimSun" altLang="SimSun" sz="2000" dirty="0"/>
          </a:p>
        </p:txBody>
      </p:sp>
      <p:grpSp>
        <p:nvGrpSpPr>
          <p:cNvPr id="160" name="group 160"/>
          <p:cNvGrpSpPr/>
          <p:nvPr/>
        </p:nvGrpSpPr>
        <p:grpSpPr>
          <a:xfrm rot="21600000">
            <a:off x="191071" y="235262"/>
            <a:ext cx="902236" cy="804829"/>
            <a:chOff x="0" y="0"/>
            <a:chExt cx="902236" cy="804829"/>
          </a:xfrm>
        </p:grpSpPr>
        <p:pic>
          <p:nvPicPr>
            <p:cNvPr id="894" name="picture 89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902236" cy="784170"/>
            </a:xfrm>
            <a:prstGeom prst="rect">
              <a:avLst/>
            </a:prstGeom>
          </p:spPr>
        </p:pic>
        <p:sp>
          <p:nvSpPr>
            <p:cNvPr id="895" name="textbox 895"/>
            <p:cNvSpPr/>
            <p:nvPr/>
          </p:nvSpPr>
          <p:spPr>
            <a:xfrm>
              <a:off x="-12700" y="-12700"/>
              <a:ext cx="927735" cy="84836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2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12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13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13000"/>
                </a:lnSpc>
                <a:tabLst/>
              </a:pPr>
              <a:endParaRPr lang="Arial" altLang="Arial" sz="1000" dirty="0"/>
            </a:p>
            <a:p>
              <a:pPr marL="267669" algn="l" rtl="0" eaLnBrk="0">
                <a:lnSpc>
                  <a:spcPct val="98000"/>
                </a:lnSpc>
                <a:tabLst/>
              </a:pPr>
              <a:r>
                <a:rPr sz="1000" spc="3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华为技</a:t>
              </a:r>
              <a:r>
                <a:rPr sz="1000" spc="2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术</a:t>
              </a:r>
              <a:endParaRPr lang="SimSun" altLang="SimSun" sz="1000" dirty="0"/>
            </a:p>
          </p:txBody>
        </p:sp>
      </p:grpSp>
      <p:sp>
        <p:nvSpPr>
          <p:cNvPr id="896" name="path"/>
          <p:cNvSpPr/>
          <p:nvPr/>
        </p:nvSpPr>
        <p:spPr>
          <a:xfrm>
            <a:off x="1078604" y="2148584"/>
            <a:ext cx="90655" cy="67380"/>
          </a:xfrm>
          <a:custGeom>
            <a:avLst/>
            <a:gdLst/>
            <a:ahLst/>
            <a:cxnLst/>
            <a:rect l="0" t="0" r="0" b="0"/>
            <a:pathLst>
              <a:path w="142" h="106">
                <a:moveTo>
                  <a:pt x="4" y="6"/>
                </a:moveTo>
                <a:lnTo>
                  <a:pt x="7" y="13"/>
                </a:lnTo>
                <a:lnTo>
                  <a:pt x="11" y="24"/>
                </a:lnTo>
                <a:lnTo>
                  <a:pt x="12" y="36"/>
                </a:lnTo>
                <a:lnTo>
                  <a:pt x="15" y="51"/>
                </a:lnTo>
                <a:lnTo>
                  <a:pt x="15" y="62"/>
                </a:lnTo>
                <a:lnTo>
                  <a:pt x="12" y="73"/>
                </a:lnTo>
                <a:lnTo>
                  <a:pt x="7" y="85"/>
                </a:lnTo>
                <a:lnTo>
                  <a:pt x="4" y="99"/>
                </a:lnTo>
                <a:lnTo>
                  <a:pt x="4" y="101"/>
                </a:lnTo>
                <a:lnTo>
                  <a:pt x="7" y="101"/>
                </a:lnTo>
                <a:lnTo>
                  <a:pt x="7" y="101"/>
                </a:lnTo>
                <a:lnTo>
                  <a:pt x="11" y="99"/>
                </a:lnTo>
                <a:lnTo>
                  <a:pt x="35" y="85"/>
                </a:lnTo>
                <a:lnTo>
                  <a:pt x="62" y="77"/>
                </a:lnTo>
                <a:lnTo>
                  <a:pt x="86" y="69"/>
                </a:lnTo>
                <a:lnTo>
                  <a:pt x="112" y="61"/>
                </a:lnTo>
                <a:lnTo>
                  <a:pt x="136" y="56"/>
                </a:lnTo>
                <a:lnTo>
                  <a:pt x="138" y="54"/>
                </a:lnTo>
                <a:lnTo>
                  <a:pt x="138" y="53"/>
                </a:lnTo>
                <a:lnTo>
                  <a:pt x="123" y="51"/>
                </a:lnTo>
                <a:lnTo>
                  <a:pt x="112" y="48"/>
                </a:lnTo>
                <a:lnTo>
                  <a:pt x="86" y="40"/>
                </a:lnTo>
                <a:lnTo>
                  <a:pt x="62" y="32"/>
                </a:lnTo>
                <a:lnTo>
                  <a:pt x="35" y="21"/>
                </a:lnTo>
                <a:lnTo>
                  <a:pt x="12" y="9"/>
                </a:lnTo>
                <a:lnTo>
                  <a:pt x="11" y="9"/>
                </a:lnTo>
                <a:lnTo>
                  <a:pt x="7" y="4"/>
                </a:lnTo>
                <a:lnTo>
                  <a:pt x="7" y="4"/>
                </a:lnTo>
                <a:lnTo>
                  <a:pt x="4" y="4"/>
                </a:lnTo>
                <a:lnTo>
                  <a:pt x="4" y="6"/>
                </a:lnTo>
                <a:close/>
              </a:path>
            </a:pathLst>
          </a:custGeom>
          <a:solidFill>
            <a:srgbClr val="808080">
              <a:alpha val="100000"/>
            </a:srgbClr>
          </a:solidFill>
          <a:ln w="5862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97" name="path"/>
          <p:cNvSpPr/>
          <p:nvPr/>
        </p:nvSpPr>
        <p:spPr>
          <a:xfrm>
            <a:off x="1079609" y="4805858"/>
            <a:ext cx="89649" cy="67213"/>
          </a:xfrm>
          <a:custGeom>
            <a:avLst/>
            <a:gdLst/>
            <a:ahLst/>
            <a:cxnLst/>
            <a:rect l="0" t="0" r="0" b="0"/>
            <a:pathLst>
              <a:path w="141" h="105">
                <a:moveTo>
                  <a:pt x="4" y="7"/>
                </a:moveTo>
                <a:lnTo>
                  <a:pt x="6" y="12"/>
                </a:lnTo>
                <a:lnTo>
                  <a:pt x="9" y="23"/>
                </a:lnTo>
                <a:lnTo>
                  <a:pt x="12" y="36"/>
                </a:lnTo>
                <a:lnTo>
                  <a:pt x="14" y="51"/>
                </a:lnTo>
                <a:lnTo>
                  <a:pt x="14" y="60"/>
                </a:lnTo>
                <a:lnTo>
                  <a:pt x="12" y="73"/>
                </a:lnTo>
                <a:lnTo>
                  <a:pt x="7" y="85"/>
                </a:lnTo>
                <a:lnTo>
                  <a:pt x="4" y="98"/>
                </a:lnTo>
                <a:lnTo>
                  <a:pt x="4" y="101"/>
                </a:lnTo>
                <a:lnTo>
                  <a:pt x="6" y="101"/>
                </a:lnTo>
                <a:lnTo>
                  <a:pt x="7" y="101"/>
                </a:lnTo>
                <a:lnTo>
                  <a:pt x="9" y="98"/>
                </a:lnTo>
                <a:lnTo>
                  <a:pt x="33" y="85"/>
                </a:lnTo>
                <a:lnTo>
                  <a:pt x="60" y="77"/>
                </a:lnTo>
                <a:lnTo>
                  <a:pt x="83" y="69"/>
                </a:lnTo>
                <a:lnTo>
                  <a:pt x="110" y="60"/>
                </a:lnTo>
                <a:lnTo>
                  <a:pt x="134" y="56"/>
                </a:lnTo>
                <a:lnTo>
                  <a:pt x="136" y="54"/>
                </a:lnTo>
                <a:lnTo>
                  <a:pt x="136" y="51"/>
                </a:lnTo>
                <a:lnTo>
                  <a:pt x="122" y="51"/>
                </a:lnTo>
                <a:lnTo>
                  <a:pt x="110" y="48"/>
                </a:lnTo>
                <a:lnTo>
                  <a:pt x="83" y="40"/>
                </a:lnTo>
                <a:lnTo>
                  <a:pt x="60" y="30"/>
                </a:lnTo>
                <a:lnTo>
                  <a:pt x="33" y="22"/>
                </a:lnTo>
                <a:lnTo>
                  <a:pt x="12" y="7"/>
                </a:lnTo>
                <a:lnTo>
                  <a:pt x="9" y="7"/>
                </a:lnTo>
                <a:lnTo>
                  <a:pt x="7" y="4"/>
                </a:lnTo>
                <a:lnTo>
                  <a:pt x="6" y="4"/>
                </a:lnTo>
                <a:lnTo>
                  <a:pt x="4" y="4"/>
                </a:lnTo>
                <a:lnTo>
                  <a:pt x="4" y="7"/>
                </a:lnTo>
                <a:close/>
              </a:path>
            </a:pathLst>
          </a:custGeom>
          <a:solidFill>
            <a:srgbClr val="808080">
              <a:alpha val="100000"/>
            </a:srgbClr>
          </a:solidFill>
          <a:ln w="5862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98" name="path"/>
          <p:cNvSpPr/>
          <p:nvPr/>
        </p:nvSpPr>
        <p:spPr>
          <a:xfrm>
            <a:off x="1079609" y="3054543"/>
            <a:ext cx="89649" cy="67213"/>
          </a:xfrm>
          <a:custGeom>
            <a:avLst/>
            <a:gdLst/>
            <a:ahLst/>
            <a:cxnLst/>
            <a:rect l="0" t="0" r="0" b="0"/>
            <a:pathLst>
              <a:path w="141" h="105">
                <a:moveTo>
                  <a:pt x="4" y="7"/>
                </a:moveTo>
                <a:lnTo>
                  <a:pt x="6" y="14"/>
                </a:lnTo>
                <a:lnTo>
                  <a:pt x="9" y="23"/>
                </a:lnTo>
                <a:lnTo>
                  <a:pt x="12" y="36"/>
                </a:lnTo>
                <a:lnTo>
                  <a:pt x="14" y="51"/>
                </a:lnTo>
                <a:lnTo>
                  <a:pt x="14" y="62"/>
                </a:lnTo>
                <a:lnTo>
                  <a:pt x="12" y="75"/>
                </a:lnTo>
                <a:lnTo>
                  <a:pt x="7" y="86"/>
                </a:lnTo>
                <a:lnTo>
                  <a:pt x="4" y="98"/>
                </a:lnTo>
                <a:lnTo>
                  <a:pt x="4" y="101"/>
                </a:lnTo>
                <a:lnTo>
                  <a:pt x="6" y="101"/>
                </a:lnTo>
                <a:lnTo>
                  <a:pt x="7" y="101"/>
                </a:lnTo>
                <a:lnTo>
                  <a:pt x="9" y="98"/>
                </a:lnTo>
                <a:lnTo>
                  <a:pt x="33" y="86"/>
                </a:lnTo>
                <a:lnTo>
                  <a:pt x="60" y="77"/>
                </a:lnTo>
                <a:lnTo>
                  <a:pt x="83" y="69"/>
                </a:lnTo>
                <a:lnTo>
                  <a:pt x="110" y="60"/>
                </a:lnTo>
                <a:lnTo>
                  <a:pt x="134" y="56"/>
                </a:lnTo>
                <a:lnTo>
                  <a:pt x="136" y="56"/>
                </a:lnTo>
                <a:lnTo>
                  <a:pt x="136" y="52"/>
                </a:lnTo>
                <a:lnTo>
                  <a:pt x="122" y="51"/>
                </a:lnTo>
                <a:lnTo>
                  <a:pt x="110" y="48"/>
                </a:lnTo>
                <a:lnTo>
                  <a:pt x="83" y="40"/>
                </a:lnTo>
                <a:lnTo>
                  <a:pt x="60" y="31"/>
                </a:lnTo>
                <a:lnTo>
                  <a:pt x="33" y="23"/>
                </a:lnTo>
                <a:lnTo>
                  <a:pt x="12" y="9"/>
                </a:lnTo>
                <a:lnTo>
                  <a:pt x="9" y="9"/>
                </a:lnTo>
                <a:lnTo>
                  <a:pt x="7" y="4"/>
                </a:lnTo>
                <a:lnTo>
                  <a:pt x="6" y="4"/>
                </a:lnTo>
                <a:lnTo>
                  <a:pt x="4" y="4"/>
                </a:lnTo>
                <a:lnTo>
                  <a:pt x="4" y="7"/>
                </a:lnTo>
                <a:close/>
              </a:path>
            </a:pathLst>
          </a:custGeom>
          <a:solidFill>
            <a:srgbClr val="808080">
              <a:alpha val="100000"/>
            </a:srgbClr>
          </a:solidFill>
          <a:ln w="5862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99" name="path"/>
          <p:cNvSpPr/>
          <p:nvPr/>
        </p:nvSpPr>
        <p:spPr>
          <a:xfrm>
            <a:off x="1079609" y="3901072"/>
            <a:ext cx="89649" cy="67213"/>
          </a:xfrm>
          <a:custGeom>
            <a:avLst/>
            <a:gdLst/>
            <a:ahLst/>
            <a:cxnLst/>
            <a:rect l="0" t="0" r="0" b="0"/>
            <a:pathLst>
              <a:path w="141" h="105">
                <a:moveTo>
                  <a:pt x="4" y="7"/>
                </a:moveTo>
                <a:lnTo>
                  <a:pt x="6" y="14"/>
                </a:lnTo>
                <a:lnTo>
                  <a:pt x="9" y="25"/>
                </a:lnTo>
                <a:lnTo>
                  <a:pt x="12" y="36"/>
                </a:lnTo>
                <a:lnTo>
                  <a:pt x="14" y="51"/>
                </a:lnTo>
                <a:lnTo>
                  <a:pt x="14" y="62"/>
                </a:lnTo>
                <a:lnTo>
                  <a:pt x="12" y="75"/>
                </a:lnTo>
                <a:lnTo>
                  <a:pt x="7" y="86"/>
                </a:lnTo>
                <a:lnTo>
                  <a:pt x="4" y="99"/>
                </a:lnTo>
                <a:lnTo>
                  <a:pt x="4" y="101"/>
                </a:lnTo>
                <a:lnTo>
                  <a:pt x="6" y="101"/>
                </a:lnTo>
                <a:lnTo>
                  <a:pt x="7" y="101"/>
                </a:lnTo>
                <a:lnTo>
                  <a:pt x="9" y="99"/>
                </a:lnTo>
                <a:lnTo>
                  <a:pt x="33" y="86"/>
                </a:lnTo>
                <a:lnTo>
                  <a:pt x="60" y="78"/>
                </a:lnTo>
                <a:lnTo>
                  <a:pt x="83" y="69"/>
                </a:lnTo>
                <a:lnTo>
                  <a:pt x="110" y="60"/>
                </a:lnTo>
                <a:lnTo>
                  <a:pt x="134" y="56"/>
                </a:lnTo>
                <a:lnTo>
                  <a:pt x="136" y="56"/>
                </a:lnTo>
                <a:lnTo>
                  <a:pt x="136" y="52"/>
                </a:lnTo>
                <a:lnTo>
                  <a:pt x="122" y="51"/>
                </a:lnTo>
                <a:lnTo>
                  <a:pt x="110" y="48"/>
                </a:lnTo>
                <a:lnTo>
                  <a:pt x="83" y="40"/>
                </a:lnTo>
                <a:lnTo>
                  <a:pt x="60" y="31"/>
                </a:lnTo>
                <a:lnTo>
                  <a:pt x="33" y="23"/>
                </a:lnTo>
                <a:lnTo>
                  <a:pt x="12" y="9"/>
                </a:lnTo>
                <a:lnTo>
                  <a:pt x="9" y="9"/>
                </a:lnTo>
                <a:lnTo>
                  <a:pt x="7" y="4"/>
                </a:lnTo>
                <a:lnTo>
                  <a:pt x="6" y="4"/>
                </a:lnTo>
                <a:lnTo>
                  <a:pt x="4" y="4"/>
                </a:lnTo>
                <a:lnTo>
                  <a:pt x="4" y="7"/>
                </a:lnTo>
                <a:close/>
              </a:path>
            </a:pathLst>
          </a:custGeom>
          <a:solidFill>
            <a:srgbClr val="808080">
              <a:alpha val="100000"/>
            </a:srgbClr>
          </a:solidFill>
          <a:ln w="5862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00" name="path"/>
          <p:cNvSpPr/>
          <p:nvPr/>
        </p:nvSpPr>
        <p:spPr>
          <a:xfrm>
            <a:off x="1079609" y="4352984"/>
            <a:ext cx="89649" cy="67171"/>
          </a:xfrm>
          <a:custGeom>
            <a:avLst/>
            <a:gdLst/>
            <a:ahLst/>
            <a:cxnLst/>
            <a:rect l="0" t="0" r="0" b="0"/>
            <a:pathLst>
              <a:path w="141" h="105">
                <a:moveTo>
                  <a:pt x="4" y="7"/>
                </a:moveTo>
                <a:lnTo>
                  <a:pt x="6" y="12"/>
                </a:lnTo>
                <a:lnTo>
                  <a:pt x="9" y="23"/>
                </a:lnTo>
                <a:lnTo>
                  <a:pt x="12" y="36"/>
                </a:lnTo>
                <a:lnTo>
                  <a:pt x="14" y="51"/>
                </a:lnTo>
                <a:lnTo>
                  <a:pt x="14" y="62"/>
                </a:lnTo>
                <a:lnTo>
                  <a:pt x="12" y="75"/>
                </a:lnTo>
                <a:lnTo>
                  <a:pt x="7" y="86"/>
                </a:lnTo>
                <a:lnTo>
                  <a:pt x="4" y="97"/>
                </a:lnTo>
                <a:lnTo>
                  <a:pt x="4" y="101"/>
                </a:lnTo>
                <a:lnTo>
                  <a:pt x="6" y="101"/>
                </a:lnTo>
                <a:lnTo>
                  <a:pt x="7" y="101"/>
                </a:lnTo>
                <a:lnTo>
                  <a:pt x="9" y="97"/>
                </a:lnTo>
                <a:lnTo>
                  <a:pt x="33" y="86"/>
                </a:lnTo>
                <a:lnTo>
                  <a:pt x="60" y="77"/>
                </a:lnTo>
                <a:lnTo>
                  <a:pt x="83" y="69"/>
                </a:lnTo>
                <a:lnTo>
                  <a:pt x="110" y="60"/>
                </a:lnTo>
                <a:lnTo>
                  <a:pt x="134" y="56"/>
                </a:lnTo>
                <a:lnTo>
                  <a:pt x="136" y="54"/>
                </a:lnTo>
                <a:lnTo>
                  <a:pt x="136" y="52"/>
                </a:lnTo>
                <a:lnTo>
                  <a:pt x="122" y="51"/>
                </a:lnTo>
                <a:lnTo>
                  <a:pt x="110" y="48"/>
                </a:lnTo>
                <a:lnTo>
                  <a:pt x="83" y="40"/>
                </a:lnTo>
                <a:lnTo>
                  <a:pt x="60" y="31"/>
                </a:lnTo>
                <a:lnTo>
                  <a:pt x="33" y="22"/>
                </a:lnTo>
                <a:lnTo>
                  <a:pt x="12" y="9"/>
                </a:lnTo>
                <a:lnTo>
                  <a:pt x="9" y="9"/>
                </a:lnTo>
                <a:lnTo>
                  <a:pt x="7" y="4"/>
                </a:lnTo>
                <a:lnTo>
                  <a:pt x="6" y="4"/>
                </a:lnTo>
                <a:lnTo>
                  <a:pt x="4" y="4"/>
                </a:lnTo>
                <a:lnTo>
                  <a:pt x="4" y="7"/>
                </a:lnTo>
                <a:close/>
              </a:path>
            </a:pathLst>
          </a:custGeom>
          <a:solidFill>
            <a:srgbClr val="808080">
              <a:alpha val="100000"/>
            </a:srgbClr>
          </a:solidFill>
          <a:ln w="5862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01" name="path"/>
          <p:cNvSpPr/>
          <p:nvPr/>
        </p:nvSpPr>
        <p:spPr>
          <a:xfrm>
            <a:off x="1079609" y="2601836"/>
            <a:ext cx="89649" cy="67004"/>
          </a:xfrm>
          <a:custGeom>
            <a:avLst/>
            <a:gdLst/>
            <a:ahLst/>
            <a:cxnLst/>
            <a:rect l="0" t="0" r="0" b="0"/>
            <a:pathLst>
              <a:path w="141" h="105">
                <a:moveTo>
                  <a:pt x="4" y="5"/>
                </a:moveTo>
                <a:lnTo>
                  <a:pt x="6" y="12"/>
                </a:lnTo>
                <a:lnTo>
                  <a:pt x="9" y="23"/>
                </a:lnTo>
                <a:lnTo>
                  <a:pt x="12" y="36"/>
                </a:lnTo>
                <a:lnTo>
                  <a:pt x="14" y="49"/>
                </a:lnTo>
                <a:lnTo>
                  <a:pt x="14" y="60"/>
                </a:lnTo>
                <a:lnTo>
                  <a:pt x="12" y="73"/>
                </a:lnTo>
                <a:lnTo>
                  <a:pt x="7" y="84"/>
                </a:lnTo>
                <a:lnTo>
                  <a:pt x="4" y="97"/>
                </a:lnTo>
                <a:lnTo>
                  <a:pt x="4" y="100"/>
                </a:lnTo>
                <a:lnTo>
                  <a:pt x="6" y="100"/>
                </a:lnTo>
                <a:lnTo>
                  <a:pt x="7" y="100"/>
                </a:lnTo>
                <a:lnTo>
                  <a:pt x="9" y="97"/>
                </a:lnTo>
                <a:lnTo>
                  <a:pt x="33" y="84"/>
                </a:lnTo>
                <a:lnTo>
                  <a:pt x="60" y="76"/>
                </a:lnTo>
                <a:lnTo>
                  <a:pt x="83" y="68"/>
                </a:lnTo>
                <a:lnTo>
                  <a:pt x="110" y="59"/>
                </a:lnTo>
                <a:lnTo>
                  <a:pt x="134" y="56"/>
                </a:lnTo>
                <a:lnTo>
                  <a:pt x="136" y="54"/>
                </a:lnTo>
                <a:lnTo>
                  <a:pt x="136" y="50"/>
                </a:lnTo>
                <a:lnTo>
                  <a:pt x="122" y="49"/>
                </a:lnTo>
                <a:lnTo>
                  <a:pt x="110" y="47"/>
                </a:lnTo>
                <a:lnTo>
                  <a:pt x="83" y="38"/>
                </a:lnTo>
                <a:lnTo>
                  <a:pt x="60" y="30"/>
                </a:lnTo>
                <a:lnTo>
                  <a:pt x="33" y="21"/>
                </a:lnTo>
                <a:lnTo>
                  <a:pt x="12" y="7"/>
                </a:lnTo>
                <a:lnTo>
                  <a:pt x="9" y="7"/>
                </a:lnTo>
                <a:lnTo>
                  <a:pt x="7" y="4"/>
                </a:lnTo>
                <a:lnTo>
                  <a:pt x="6" y="4"/>
                </a:lnTo>
                <a:lnTo>
                  <a:pt x="4" y="4"/>
                </a:lnTo>
                <a:lnTo>
                  <a:pt x="4" y="5"/>
                </a:lnTo>
                <a:close/>
              </a:path>
            </a:pathLst>
          </a:custGeom>
          <a:solidFill>
            <a:srgbClr val="808080">
              <a:alpha val="100000"/>
            </a:srgbClr>
          </a:solidFill>
          <a:ln w="5862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02" name="path"/>
          <p:cNvSpPr/>
          <p:nvPr/>
        </p:nvSpPr>
        <p:spPr>
          <a:xfrm>
            <a:off x="1079609" y="5258775"/>
            <a:ext cx="89649" cy="66209"/>
          </a:xfrm>
          <a:custGeom>
            <a:avLst/>
            <a:gdLst/>
            <a:ahLst/>
            <a:cxnLst/>
            <a:rect l="0" t="0" r="0" b="0"/>
            <a:pathLst>
              <a:path w="141" h="104">
                <a:moveTo>
                  <a:pt x="4" y="6"/>
                </a:moveTo>
                <a:lnTo>
                  <a:pt x="6" y="12"/>
                </a:lnTo>
                <a:lnTo>
                  <a:pt x="9" y="23"/>
                </a:lnTo>
                <a:lnTo>
                  <a:pt x="12" y="36"/>
                </a:lnTo>
                <a:lnTo>
                  <a:pt x="14" y="49"/>
                </a:lnTo>
                <a:lnTo>
                  <a:pt x="14" y="60"/>
                </a:lnTo>
                <a:lnTo>
                  <a:pt x="12" y="73"/>
                </a:lnTo>
                <a:lnTo>
                  <a:pt x="7" y="85"/>
                </a:lnTo>
                <a:lnTo>
                  <a:pt x="4" y="98"/>
                </a:lnTo>
                <a:lnTo>
                  <a:pt x="4" y="99"/>
                </a:lnTo>
                <a:lnTo>
                  <a:pt x="6" y="99"/>
                </a:lnTo>
                <a:lnTo>
                  <a:pt x="7" y="99"/>
                </a:lnTo>
                <a:lnTo>
                  <a:pt x="9" y="98"/>
                </a:lnTo>
                <a:lnTo>
                  <a:pt x="33" y="85"/>
                </a:lnTo>
                <a:lnTo>
                  <a:pt x="60" y="77"/>
                </a:lnTo>
                <a:lnTo>
                  <a:pt x="83" y="67"/>
                </a:lnTo>
                <a:lnTo>
                  <a:pt x="110" y="59"/>
                </a:lnTo>
                <a:lnTo>
                  <a:pt x="134" y="56"/>
                </a:lnTo>
                <a:lnTo>
                  <a:pt x="136" y="54"/>
                </a:lnTo>
                <a:lnTo>
                  <a:pt x="136" y="51"/>
                </a:lnTo>
                <a:lnTo>
                  <a:pt x="122" y="49"/>
                </a:lnTo>
                <a:lnTo>
                  <a:pt x="110" y="46"/>
                </a:lnTo>
                <a:lnTo>
                  <a:pt x="83" y="38"/>
                </a:lnTo>
                <a:lnTo>
                  <a:pt x="60" y="30"/>
                </a:lnTo>
                <a:lnTo>
                  <a:pt x="33" y="22"/>
                </a:lnTo>
                <a:lnTo>
                  <a:pt x="12" y="7"/>
                </a:lnTo>
                <a:lnTo>
                  <a:pt x="9" y="7"/>
                </a:lnTo>
                <a:lnTo>
                  <a:pt x="7" y="4"/>
                </a:lnTo>
                <a:lnTo>
                  <a:pt x="6" y="4"/>
                </a:lnTo>
                <a:lnTo>
                  <a:pt x="4" y="4"/>
                </a:lnTo>
                <a:lnTo>
                  <a:pt x="4" y="6"/>
                </a:lnTo>
                <a:close/>
              </a:path>
            </a:pathLst>
          </a:custGeom>
          <a:solidFill>
            <a:srgbClr val="808080">
              <a:alpha val="100000"/>
            </a:srgbClr>
          </a:solidFill>
          <a:ln w="5862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04800" y="304800"/>
            <a:ext cx="8305800" cy="586422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textbox 903"/>
          <p:cNvSpPr/>
          <p:nvPr/>
        </p:nvSpPr>
        <p:spPr>
          <a:xfrm>
            <a:off x="1430130" y="1959512"/>
            <a:ext cx="6979919" cy="19354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923"/>
              </a:lnSpc>
              <a:tabLst/>
            </a:pPr>
            <a:endParaRPr lang="Arial" altLang="Arial" sz="100" dirty="0"/>
          </a:p>
          <a:p>
            <a:pPr marL="19188" algn="l" rtl="0" eaLnBrk="0">
              <a:lnSpc>
                <a:spcPct val="96000"/>
              </a:lnSpc>
              <a:tabLst/>
            </a:pPr>
            <a:r>
              <a:rPr sz="180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5、提取关键工作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要项</a:t>
            </a:r>
            <a:endParaRPr lang="SimSun" altLang="SimSun" sz="1800" dirty="0"/>
          </a:p>
          <a:p>
            <a:pPr marL="12700" indent="118641" algn="l" rtl="0" eaLnBrk="0">
              <a:lnSpc>
                <a:spcPct val="146000"/>
              </a:lnSpc>
              <a:spcBef>
                <a:spcPts val="347"/>
              </a:spcBef>
              <a:tabLst/>
            </a:pPr>
            <a:r>
              <a:rPr sz="180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要素所涵盖的工作内容是很多的，需要提取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其中的关键要项， 即决 </a:t>
            </a:r>
            <a:r>
              <a:rPr sz="180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定该要素能否很好完成的几个关键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工作环节， 关键工作要项能反应申 </a:t>
            </a:r>
            <a:r>
              <a:rPr sz="180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请人的业务能力高低， 完成关键要项即能完成要素规定的工</a:t>
            </a:r>
            <a:r>
              <a:rPr sz="180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作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内容， </a:t>
            </a:r>
            <a:r>
              <a:rPr sz="1800" spc="1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即“做了些什么</a:t>
            </a:r>
            <a:r>
              <a:rPr sz="1800" spc="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”</a:t>
            </a:r>
            <a:endParaRPr lang="SimSun" altLang="SimSun" sz="1800" dirty="0"/>
          </a:p>
        </p:txBody>
      </p:sp>
      <p:grpSp>
        <p:nvGrpSpPr>
          <p:cNvPr id="162" name="group 162"/>
          <p:cNvGrpSpPr/>
          <p:nvPr/>
        </p:nvGrpSpPr>
        <p:grpSpPr>
          <a:xfrm rot="21600000">
            <a:off x="2268829" y="4320775"/>
            <a:ext cx="3973281" cy="1647667"/>
            <a:chOff x="0" y="0"/>
            <a:chExt cx="3973281" cy="1647667"/>
          </a:xfrm>
        </p:grpSpPr>
        <p:pic>
          <p:nvPicPr>
            <p:cNvPr id="904" name="picture 90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3973281" cy="1647667"/>
            </a:xfrm>
            <a:prstGeom prst="rect">
              <a:avLst/>
            </a:prstGeom>
          </p:spPr>
        </p:pic>
        <p:sp>
          <p:nvSpPr>
            <p:cNvPr id="905" name="textbox 905"/>
            <p:cNvSpPr/>
            <p:nvPr/>
          </p:nvSpPr>
          <p:spPr>
            <a:xfrm>
              <a:off x="-12700" y="-12700"/>
              <a:ext cx="3999229" cy="171386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22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22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22000"/>
                </a:lnSpc>
                <a:tabLst/>
              </a:pPr>
              <a:endParaRPr lang="Arial" altLang="Arial" sz="1000" dirty="0"/>
            </a:p>
            <a:p>
              <a:pPr marL="1100416" algn="l" rtl="0" eaLnBrk="0">
                <a:lnSpc>
                  <a:spcPct val="95000"/>
                </a:lnSpc>
                <a:spcBef>
                  <a:spcPts val="4"/>
                </a:spcBef>
                <a:tabLst/>
              </a:pPr>
              <a:r>
                <a:rPr sz="2300" spc="10" dirty="0">
                  <a:solidFill>
                    <a:srgbClr val="DA003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做了些什么</a:t>
              </a:r>
              <a:r>
                <a:rPr sz="2300" spc="0" dirty="0">
                  <a:solidFill>
                    <a:srgbClr val="DA003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！</a:t>
              </a:r>
              <a:endParaRPr lang="SimSun" altLang="SimSun" sz="2300" dirty="0"/>
            </a:p>
          </p:txBody>
        </p:sp>
      </p:grpSp>
      <p:pic>
        <p:nvPicPr>
          <p:cNvPr id="906" name="picture 9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69926" y="322605"/>
            <a:ext cx="7974073" cy="672000"/>
          </a:xfrm>
          <a:prstGeom prst="rect">
            <a:avLst/>
          </a:prstGeom>
        </p:spPr>
      </p:pic>
      <p:sp>
        <p:nvSpPr>
          <p:cNvPr id="907" name="textbox 907"/>
          <p:cNvSpPr/>
          <p:nvPr/>
        </p:nvSpPr>
        <p:spPr>
          <a:xfrm>
            <a:off x="2997261" y="460030"/>
            <a:ext cx="4412615" cy="4089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5752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7000"/>
              </a:lnSpc>
              <a:tabLst/>
            </a:pPr>
            <a:r>
              <a:rPr sz="2600" spc="60" dirty="0">
                <a:solidFill>
                  <a:srgbClr val="000000">
                    <a:alpha val="100000"/>
                  </a:srgbClr>
                </a:solidFill>
                <a:latin typeface="NSimSun"/>
                <a:ea typeface="NSimSun"/>
                <a:cs typeface="NSimSun"/>
              </a:rPr>
              <a:t>四、专业任职资格标准的建</a:t>
            </a:r>
            <a:r>
              <a:rPr sz="2600" spc="20" dirty="0">
                <a:solidFill>
                  <a:srgbClr val="000000">
                    <a:alpha val="100000"/>
                  </a:srgbClr>
                </a:solidFill>
                <a:latin typeface="NSimSun"/>
                <a:ea typeface="NSimSun"/>
                <a:cs typeface="NSimSun"/>
              </a:rPr>
              <a:t>立</a:t>
            </a:r>
            <a:endParaRPr lang="NSimSun" altLang="NSimSun" sz="2600" dirty="0"/>
          </a:p>
        </p:txBody>
      </p:sp>
      <p:grpSp>
        <p:nvGrpSpPr>
          <p:cNvPr id="164" name="group 164"/>
          <p:cNvGrpSpPr/>
          <p:nvPr/>
        </p:nvGrpSpPr>
        <p:grpSpPr>
          <a:xfrm rot="21600000">
            <a:off x="192587" y="237145"/>
            <a:ext cx="909398" cy="811184"/>
            <a:chOff x="0" y="0"/>
            <a:chExt cx="909398" cy="811184"/>
          </a:xfrm>
        </p:grpSpPr>
        <p:pic>
          <p:nvPicPr>
            <p:cNvPr id="909" name="picture 90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909398" cy="790362"/>
            </a:xfrm>
            <a:prstGeom prst="rect">
              <a:avLst/>
            </a:prstGeom>
          </p:spPr>
        </p:pic>
        <p:sp>
          <p:nvSpPr>
            <p:cNvPr id="910" name="textbox 910"/>
            <p:cNvSpPr/>
            <p:nvPr/>
          </p:nvSpPr>
          <p:spPr>
            <a:xfrm>
              <a:off x="-12700" y="-12700"/>
              <a:ext cx="935355" cy="85471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3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13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13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14000"/>
                </a:lnSpc>
                <a:tabLst/>
              </a:pPr>
              <a:endParaRPr lang="Arial" altLang="Arial" sz="1000" dirty="0"/>
            </a:p>
            <a:p>
              <a:pPr marL="269693" algn="l" rtl="0" eaLnBrk="0">
                <a:lnSpc>
                  <a:spcPct val="99000"/>
                </a:lnSpc>
                <a:spcBef>
                  <a:spcPts val="2"/>
                </a:spcBef>
                <a:tabLst/>
              </a:pPr>
              <a:r>
                <a:rPr sz="1000" spc="4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华为技</a:t>
              </a:r>
              <a:r>
                <a:rPr sz="1000" spc="2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术</a:t>
              </a:r>
              <a:endParaRPr lang="SimSun" altLang="SimSun" sz="1000" dirty="0"/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textbox 911"/>
          <p:cNvSpPr/>
          <p:nvPr/>
        </p:nvSpPr>
        <p:spPr>
          <a:xfrm>
            <a:off x="985228" y="2909762"/>
            <a:ext cx="7506334" cy="15557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576"/>
              </a:lnSpc>
              <a:tabLst/>
            </a:pPr>
            <a:endParaRPr lang="Arial" altLang="Arial" sz="100" dirty="0"/>
          </a:p>
          <a:p>
            <a:pPr marL="98400" algn="l" rtl="0" eaLnBrk="0">
              <a:lnSpc>
                <a:spcPct val="95000"/>
              </a:lnSpc>
              <a:tabLst>
                <a:tab pos="541019" algn="l"/>
              </a:tabLst>
            </a:pP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70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标准项中应该包含至少一个关键</a:t>
            </a: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评价点。</a:t>
            </a:r>
            <a:endParaRPr lang="SimSun" altLang="SimSun" sz="1700" dirty="0"/>
          </a:p>
          <a:p>
            <a:pPr marL="98400" algn="l" rtl="0" eaLnBrk="0">
              <a:lnSpc>
                <a:spcPct val="95000"/>
              </a:lnSpc>
              <a:spcBef>
                <a:spcPts val="1432"/>
              </a:spcBef>
              <a:tabLst>
                <a:tab pos="539750" algn="l"/>
              </a:tabLst>
            </a:pP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700" spc="-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对标准项的评价是可操作的， 如可以通过数据或关键事件予</a:t>
            </a:r>
            <a:r>
              <a:rPr sz="170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以</a:t>
            </a: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证明。</a:t>
            </a:r>
            <a:endParaRPr lang="SimSun" altLang="SimSun" sz="1700" dirty="0"/>
          </a:p>
          <a:p>
            <a:pPr marL="98400" algn="l" rtl="0" eaLnBrk="0">
              <a:lnSpc>
                <a:spcPct val="95000"/>
              </a:lnSpc>
              <a:spcBef>
                <a:spcPts val="1445"/>
              </a:spcBef>
              <a:tabLst>
                <a:tab pos="541019" algn="l"/>
              </a:tabLst>
            </a:pP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70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标准项中应有“副词”来描述做的程度</a:t>
            </a: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如何。</a:t>
            </a:r>
            <a:endParaRPr lang="SimSun" altLang="SimSun" sz="1700" dirty="0"/>
          </a:p>
          <a:p>
            <a:pPr algn="l" rtl="0" eaLnBrk="0">
              <a:lnSpc>
                <a:spcPct val="107000"/>
              </a:lnSpc>
              <a:tabLst/>
            </a:pPr>
            <a:endParaRPr lang="Arial" altLang="Arial" sz="1100" dirty="0"/>
          </a:p>
          <a:p>
            <a:pPr algn="l" rtl="0" eaLnBrk="0">
              <a:lnSpc>
                <a:spcPct val="10304"/>
              </a:lnSpc>
              <a:tabLst/>
            </a:pPr>
            <a:endParaRPr lang="Arial" altLang="Arial" sz="100" dirty="0"/>
          </a:p>
          <a:p>
            <a:pPr marL="98400" algn="l" rtl="0" eaLnBrk="0">
              <a:lnSpc>
                <a:spcPct val="95000"/>
              </a:lnSpc>
              <a:tabLst>
                <a:tab pos="541019" algn="l"/>
              </a:tabLst>
            </a:pP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70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标准项不能只是一个动作和行为的描述</a:t>
            </a: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，这种动作和行为必须有明确的目</a:t>
            </a:r>
            <a:endParaRPr lang="SimSun" altLang="SimSun" sz="1700" dirty="0"/>
          </a:p>
        </p:txBody>
      </p:sp>
      <p:sp>
        <p:nvSpPr>
          <p:cNvPr id="912" name="path"/>
          <p:cNvSpPr/>
          <p:nvPr/>
        </p:nvSpPr>
        <p:spPr>
          <a:xfrm>
            <a:off x="997928" y="4324807"/>
            <a:ext cx="85700" cy="63512"/>
          </a:xfrm>
          <a:custGeom>
            <a:avLst/>
            <a:gdLst/>
            <a:ahLst/>
            <a:cxnLst/>
            <a:rect l="0" t="0" r="0" b="0"/>
            <a:pathLst>
              <a:path w="134" h="100">
                <a:moveTo>
                  <a:pt x="4" y="7"/>
                </a:moveTo>
                <a:lnTo>
                  <a:pt x="5" y="12"/>
                </a:lnTo>
                <a:lnTo>
                  <a:pt x="10" y="22"/>
                </a:lnTo>
                <a:lnTo>
                  <a:pt x="11" y="34"/>
                </a:lnTo>
                <a:lnTo>
                  <a:pt x="13" y="48"/>
                </a:lnTo>
                <a:lnTo>
                  <a:pt x="13" y="59"/>
                </a:lnTo>
                <a:lnTo>
                  <a:pt x="11" y="69"/>
                </a:lnTo>
                <a:lnTo>
                  <a:pt x="8" y="80"/>
                </a:lnTo>
                <a:lnTo>
                  <a:pt x="4" y="92"/>
                </a:lnTo>
                <a:lnTo>
                  <a:pt x="4" y="95"/>
                </a:lnTo>
                <a:lnTo>
                  <a:pt x="5" y="95"/>
                </a:lnTo>
                <a:lnTo>
                  <a:pt x="8" y="95"/>
                </a:lnTo>
                <a:lnTo>
                  <a:pt x="10" y="92"/>
                </a:lnTo>
                <a:lnTo>
                  <a:pt x="31" y="80"/>
                </a:lnTo>
                <a:lnTo>
                  <a:pt x="57" y="72"/>
                </a:lnTo>
                <a:lnTo>
                  <a:pt x="80" y="65"/>
                </a:lnTo>
                <a:lnTo>
                  <a:pt x="104" y="57"/>
                </a:lnTo>
                <a:lnTo>
                  <a:pt x="127" y="53"/>
                </a:lnTo>
                <a:lnTo>
                  <a:pt x="130" y="51"/>
                </a:lnTo>
                <a:lnTo>
                  <a:pt x="130" y="48"/>
                </a:lnTo>
                <a:lnTo>
                  <a:pt x="115" y="48"/>
                </a:lnTo>
                <a:lnTo>
                  <a:pt x="104" y="45"/>
                </a:lnTo>
                <a:lnTo>
                  <a:pt x="80" y="37"/>
                </a:lnTo>
                <a:lnTo>
                  <a:pt x="57" y="28"/>
                </a:lnTo>
                <a:lnTo>
                  <a:pt x="31" y="21"/>
                </a:lnTo>
                <a:lnTo>
                  <a:pt x="11" y="8"/>
                </a:lnTo>
                <a:lnTo>
                  <a:pt x="10" y="8"/>
                </a:lnTo>
                <a:lnTo>
                  <a:pt x="8" y="4"/>
                </a:lnTo>
                <a:lnTo>
                  <a:pt x="5" y="4"/>
                </a:lnTo>
                <a:lnTo>
                  <a:pt x="4" y="4"/>
                </a:lnTo>
                <a:lnTo>
                  <a:pt x="4" y="7"/>
                </a:lnTo>
                <a:close/>
              </a:path>
            </a:pathLst>
          </a:custGeom>
          <a:solidFill>
            <a:srgbClr val="808080">
              <a:alpha val="100000"/>
            </a:srgbClr>
          </a:solidFill>
          <a:ln w="5539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13" name="path"/>
          <p:cNvSpPr/>
          <p:nvPr/>
        </p:nvSpPr>
        <p:spPr>
          <a:xfrm>
            <a:off x="997928" y="3897816"/>
            <a:ext cx="85700" cy="63512"/>
          </a:xfrm>
          <a:custGeom>
            <a:avLst/>
            <a:gdLst/>
            <a:ahLst/>
            <a:cxnLst/>
            <a:rect l="0" t="0" r="0" b="0"/>
            <a:pathLst>
              <a:path w="134" h="100">
                <a:moveTo>
                  <a:pt x="4" y="7"/>
                </a:moveTo>
                <a:lnTo>
                  <a:pt x="5" y="11"/>
                </a:lnTo>
                <a:lnTo>
                  <a:pt x="10" y="22"/>
                </a:lnTo>
                <a:lnTo>
                  <a:pt x="11" y="34"/>
                </a:lnTo>
                <a:lnTo>
                  <a:pt x="13" y="48"/>
                </a:lnTo>
                <a:lnTo>
                  <a:pt x="13" y="59"/>
                </a:lnTo>
                <a:lnTo>
                  <a:pt x="11" y="71"/>
                </a:lnTo>
                <a:lnTo>
                  <a:pt x="8" y="80"/>
                </a:lnTo>
                <a:lnTo>
                  <a:pt x="4" y="92"/>
                </a:lnTo>
                <a:lnTo>
                  <a:pt x="4" y="95"/>
                </a:lnTo>
                <a:lnTo>
                  <a:pt x="5" y="95"/>
                </a:lnTo>
                <a:lnTo>
                  <a:pt x="8" y="95"/>
                </a:lnTo>
                <a:lnTo>
                  <a:pt x="10" y="92"/>
                </a:lnTo>
                <a:lnTo>
                  <a:pt x="31" y="80"/>
                </a:lnTo>
                <a:lnTo>
                  <a:pt x="57" y="72"/>
                </a:lnTo>
                <a:lnTo>
                  <a:pt x="80" y="65"/>
                </a:lnTo>
                <a:lnTo>
                  <a:pt x="104" y="57"/>
                </a:lnTo>
                <a:lnTo>
                  <a:pt x="127" y="53"/>
                </a:lnTo>
                <a:lnTo>
                  <a:pt x="130" y="51"/>
                </a:lnTo>
                <a:lnTo>
                  <a:pt x="130" y="50"/>
                </a:lnTo>
                <a:lnTo>
                  <a:pt x="115" y="48"/>
                </a:lnTo>
                <a:lnTo>
                  <a:pt x="104" y="45"/>
                </a:lnTo>
                <a:lnTo>
                  <a:pt x="80" y="37"/>
                </a:lnTo>
                <a:lnTo>
                  <a:pt x="57" y="30"/>
                </a:lnTo>
                <a:lnTo>
                  <a:pt x="31" y="21"/>
                </a:lnTo>
                <a:lnTo>
                  <a:pt x="11" y="8"/>
                </a:lnTo>
                <a:lnTo>
                  <a:pt x="10" y="8"/>
                </a:lnTo>
                <a:lnTo>
                  <a:pt x="8" y="4"/>
                </a:lnTo>
                <a:lnTo>
                  <a:pt x="5" y="4"/>
                </a:lnTo>
                <a:lnTo>
                  <a:pt x="4" y="4"/>
                </a:lnTo>
                <a:lnTo>
                  <a:pt x="4" y="7"/>
                </a:lnTo>
                <a:close/>
              </a:path>
            </a:pathLst>
          </a:custGeom>
          <a:solidFill>
            <a:srgbClr val="808080">
              <a:alpha val="100000"/>
            </a:srgbClr>
          </a:solidFill>
          <a:ln w="5539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14" name="path"/>
          <p:cNvSpPr/>
          <p:nvPr/>
        </p:nvSpPr>
        <p:spPr>
          <a:xfrm>
            <a:off x="997928" y="3469835"/>
            <a:ext cx="85700" cy="63512"/>
          </a:xfrm>
          <a:custGeom>
            <a:avLst/>
            <a:gdLst/>
            <a:ahLst/>
            <a:cxnLst/>
            <a:rect l="0" t="0" r="0" b="0"/>
            <a:pathLst>
              <a:path w="134" h="100">
                <a:moveTo>
                  <a:pt x="4" y="7"/>
                </a:moveTo>
                <a:lnTo>
                  <a:pt x="5" y="13"/>
                </a:lnTo>
                <a:lnTo>
                  <a:pt x="10" y="24"/>
                </a:lnTo>
                <a:lnTo>
                  <a:pt x="11" y="34"/>
                </a:lnTo>
                <a:lnTo>
                  <a:pt x="13" y="48"/>
                </a:lnTo>
                <a:lnTo>
                  <a:pt x="13" y="59"/>
                </a:lnTo>
                <a:lnTo>
                  <a:pt x="11" y="71"/>
                </a:lnTo>
                <a:lnTo>
                  <a:pt x="8" y="81"/>
                </a:lnTo>
                <a:lnTo>
                  <a:pt x="4" y="94"/>
                </a:lnTo>
                <a:lnTo>
                  <a:pt x="4" y="95"/>
                </a:lnTo>
                <a:lnTo>
                  <a:pt x="5" y="95"/>
                </a:lnTo>
                <a:lnTo>
                  <a:pt x="8" y="95"/>
                </a:lnTo>
                <a:lnTo>
                  <a:pt x="10" y="94"/>
                </a:lnTo>
                <a:lnTo>
                  <a:pt x="31" y="81"/>
                </a:lnTo>
                <a:lnTo>
                  <a:pt x="57" y="74"/>
                </a:lnTo>
                <a:lnTo>
                  <a:pt x="80" y="65"/>
                </a:lnTo>
                <a:lnTo>
                  <a:pt x="104" y="57"/>
                </a:lnTo>
                <a:lnTo>
                  <a:pt x="127" y="54"/>
                </a:lnTo>
                <a:lnTo>
                  <a:pt x="130" y="53"/>
                </a:lnTo>
                <a:lnTo>
                  <a:pt x="130" y="50"/>
                </a:lnTo>
                <a:lnTo>
                  <a:pt x="115" y="48"/>
                </a:lnTo>
                <a:lnTo>
                  <a:pt x="104" y="45"/>
                </a:lnTo>
                <a:lnTo>
                  <a:pt x="80" y="37"/>
                </a:lnTo>
                <a:lnTo>
                  <a:pt x="57" y="30"/>
                </a:lnTo>
                <a:lnTo>
                  <a:pt x="31" y="22"/>
                </a:lnTo>
                <a:lnTo>
                  <a:pt x="11" y="8"/>
                </a:lnTo>
                <a:lnTo>
                  <a:pt x="10" y="8"/>
                </a:lnTo>
                <a:lnTo>
                  <a:pt x="8" y="4"/>
                </a:lnTo>
                <a:lnTo>
                  <a:pt x="5" y="4"/>
                </a:lnTo>
                <a:lnTo>
                  <a:pt x="4" y="4"/>
                </a:lnTo>
                <a:lnTo>
                  <a:pt x="4" y="7"/>
                </a:lnTo>
                <a:close/>
              </a:path>
            </a:pathLst>
          </a:custGeom>
          <a:solidFill>
            <a:srgbClr val="808080">
              <a:alpha val="100000"/>
            </a:srgbClr>
          </a:solidFill>
          <a:ln w="5539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15" name="path"/>
          <p:cNvSpPr/>
          <p:nvPr/>
        </p:nvSpPr>
        <p:spPr>
          <a:xfrm>
            <a:off x="997928" y="3041856"/>
            <a:ext cx="85700" cy="63512"/>
          </a:xfrm>
          <a:custGeom>
            <a:avLst/>
            <a:gdLst/>
            <a:ahLst/>
            <a:cxnLst/>
            <a:rect l="0" t="0" r="0" b="0"/>
            <a:pathLst>
              <a:path w="134" h="100">
                <a:moveTo>
                  <a:pt x="4" y="7"/>
                </a:moveTo>
                <a:lnTo>
                  <a:pt x="5" y="11"/>
                </a:lnTo>
                <a:lnTo>
                  <a:pt x="10" y="22"/>
                </a:lnTo>
                <a:lnTo>
                  <a:pt x="11" y="34"/>
                </a:lnTo>
                <a:lnTo>
                  <a:pt x="13" y="48"/>
                </a:lnTo>
                <a:lnTo>
                  <a:pt x="13" y="57"/>
                </a:lnTo>
                <a:lnTo>
                  <a:pt x="11" y="69"/>
                </a:lnTo>
                <a:lnTo>
                  <a:pt x="8" y="80"/>
                </a:lnTo>
                <a:lnTo>
                  <a:pt x="4" y="92"/>
                </a:lnTo>
                <a:lnTo>
                  <a:pt x="4" y="95"/>
                </a:lnTo>
                <a:lnTo>
                  <a:pt x="5" y="95"/>
                </a:lnTo>
                <a:lnTo>
                  <a:pt x="8" y="95"/>
                </a:lnTo>
                <a:lnTo>
                  <a:pt x="10" y="92"/>
                </a:lnTo>
                <a:lnTo>
                  <a:pt x="31" y="80"/>
                </a:lnTo>
                <a:lnTo>
                  <a:pt x="57" y="72"/>
                </a:lnTo>
                <a:lnTo>
                  <a:pt x="80" y="65"/>
                </a:lnTo>
                <a:lnTo>
                  <a:pt x="104" y="57"/>
                </a:lnTo>
                <a:lnTo>
                  <a:pt x="127" y="53"/>
                </a:lnTo>
                <a:lnTo>
                  <a:pt x="130" y="51"/>
                </a:lnTo>
                <a:lnTo>
                  <a:pt x="130" y="48"/>
                </a:lnTo>
                <a:lnTo>
                  <a:pt x="115" y="48"/>
                </a:lnTo>
                <a:lnTo>
                  <a:pt x="104" y="45"/>
                </a:lnTo>
                <a:lnTo>
                  <a:pt x="80" y="37"/>
                </a:lnTo>
                <a:lnTo>
                  <a:pt x="57" y="28"/>
                </a:lnTo>
                <a:lnTo>
                  <a:pt x="31" y="21"/>
                </a:lnTo>
                <a:lnTo>
                  <a:pt x="11" y="7"/>
                </a:lnTo>
                <a:lnTo>
                  <a:pt x="10" y="7"/>
                </a:lnTo>
                <a:lnTo>
                  <a:pt x="8" y="4"/>
                </a:lnTo>
                <a:lnTo>
                  <a:pt x="5" y="4"/>
                </a:lnTo>
                <a:lnTo>
                  <a:pt x="4" y="4"/>
                </a:lnTo>
                <a:lnTo>
                  <a:pt x="4" y="7"/>
                </a:lnTo>
                <a:close/>
              </a:path>
            </a:pathLst>
          </a:custGeom>
          <a:solidFill>
            <a:srgbClr val="808080">
              <a:alpha val="100000"/>
            </a:srgbClr>
          </a:solidFill>
          <a:ln w="5539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16" name="textbox 916"/>
          <p:cNvSpPr/>
          <p:nvPr/>
        </p:nvSpPr>
        <p:spPr>
          <a:xfrm>
            <a:off x="974180" y="1274193"/>
            <a:ext cx="7472044" cy="14795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122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8000"/>
              </a:lnSpc>
              <a:tabLst/>
            </a:pPr>
            <a:r>
              <a:rPr sz="1900" spc="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6、定义关键工作要项的成功行</a:t>
            </a:r>
            <a:r>
              <a:rPr sz="1900" spc="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为</a:t>
            </a:r>
            <a:endParaRPr lang="SimSun" altLang="SimSun" sz="1900" dirty="0"/>
          </a:p>
          <a:p>
            <a:pPr marL="13763" indent="542864" algn="l" rtl="0" eaLnBrk="0">
              <a:lnSpc>
                <a:spcPct val="145000"/>
              </a:lnSpc>
              <a:spcBef>
                <a:spcPts val="335"/>
              </a:spcBef>
              <a:tabLst/>
            </a:pPr>
            <a:r>
              <a:rPr sz="170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关键工作要</a:t>
            </a: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项规定了“做了些什么”，我们还要规定“做到什么程度”， </a:t>
            </a:r>
            <a:r>
              <a:rPr sz="170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即定义关键工作要项的成功行为—— “标准项”。标准项</a:t>
            </a: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的制定应该遵循以下 </a:t>
            </a:r>
            <a:r>
              <a:rPr sz="1700" spc="-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几个原则</a:t>
            </a:r>
            <a:r>
              <a:rPr sz="170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：</a:t>
            </a:r>
            <a:endParaRPr lang="SimSun" altLang="SimSun" sz="1700" dirty="0"/>
          </a:p>
        </p:txBody>
      </p:sp>
      <p:grpSp>
        <p:nvGrpSpPr>
          <p:cNvPr id="166" name="group 166"/>
          <p:cNvGrpSpPr/>
          <p:nvPr/>
        </p:nvGrpSpPr>
        <p:grpSpPr>
          <a:xfrm rot="21600000">
            <a:off x="3155172" y="4839118"/>
            <a:ext cx="4609352" cy="1546719"/>
            <a:chOff x="0" y="0"/>
            <a:chExt cx="4609352" cy="1546719"/>
          </a:xfrm>
        </p:grpSpPr>
        <p:pic>
          <p:nvPicPr>
            <p:cNvPr id="917" name="picture 9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4609352" cy="1546719"/>
            </a:xfrm>
            <a:prstGeom prst="rect">
              <a:avLst/>
            </a:prstGeom>
          </p:spPr>
        </p:pic>
        <p:pic>
          <p:nvPicPr>
            <p:cNvPr id="918" name="picture 9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650735" y="215457"/>
              <a:ext cx="3297311" cy="1113878"/>
            </a:xfrm>
            <a:prstGeom prst="rect">
              <a:avLst/>
            </a:prstGeom>
          </p:spPr>
        </p:pic>
        <p:sp>
          <p:nvSpPr>
            <p:cNvPr id="919" name="textbox 919"/>
            <p:cNvSpPr/>
            <p:nvPr/>
          </p:nvSpPr>
          <p:spPr>
            <a:xfrm>
              <a:off x="1017355" y="617857"/>
              <a:ext cx="2522220" cy="43878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6659"/>
                </a:lnSpc>
                <a:tabLst/>
              </a:pPr>
              <a:endParaRPr lang="Arial" altLang="Arial" sz="100" dirty="0"/>
            </a:p>
            <a:p>
              <a:pPr marL="12700" algn="l" rtl="0" eaLnBrk="0">
                <a:lnSpc>
                  <a:spcPct val="97000"/>
                </a:lnSpc>
                <a:tabLst/>
              </a:pPr>
              <a:r>
                <a:rPr sz="2800" spc="-200" dirty="0">
                  <a:solidFill>
                    <a:srgbClr val="DA003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做到什么程度</a:t>
              </a:r>
              <a:r>
                <a:rPr sz="2800" spc="-170" dirty="0">
                  <a:solidFill>
                    <a:srgbClr val="DA003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！</a:t>
              </a:r>
              <a:endParaRPr lang="SimSun" altLang="SimSun" sz="2800" dirty="0"/>
            </a:p>
          </p:txBody>
        </p:sp>
        <p:pic>
          <p:nvPicPr>
            <p:cNvPr id="920" name="picture 9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1207610" y="1300449"/>
              <a:ext cx="2158817" cy="246269"/>
            </a:xfrm>
            <a:prstGeom prst="rect">
              <a:avLst/>
            </a:prstGeom>
          </p:spPr>
        </p:pic>
        <p:pic>
          <p:nvPicPr>
            <p:cNvPr id="921" name="picture 9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1227190" y="0"/>
              <a:ext cx="2168945" cy="239720"/>
            </a:xfrm>
            <a:prstGeom prst="rect">
              <a:avLst/>
            </a:prstGeom>
          </p:spPr>
        </p:pic>
        <p:pic>
          <p:nvPicPr>
            <p:cNvPr id="922" name="picture 9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600000">
              <a:off x="3926661" y="415518"/>
              <a:ext cx="682691" cy="731171"/>
            </a:xfrm>
            <a:prstGeom prst="rect">
              <a:avLst/>
            </a:prstGeom>
          </p:spPr>
        </p:pic>
        <p:pic>
          <p:nvPicPr>
            <p:cNvPr id="923" name="picture 92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1600000">
              <a:off x="0" y="401996"/>
              <a:ext cx="669305" cy="741776"/>
            </a:xfrm>
            <a:prstGeom prst="rect">
              <a:avLst/>
            </a:prstGeom>
          </p:spPr>
        </p:pic>
      </p:grpSp>
      <p:grpSp>
        <p:nvGrpSpPr>
          <p:cNvPr id="168" name="group 168"/>
          <p:cNvGrpSpPr/>
          <p:nvPr/>
        </p:nvGrpSpPr>
        <p:grpSpPr>
          <a:xfrm rot="21600000">
            <a:off x="1096771" y="302380"/>
            <a:ext cx="7626494" cy="630026"/>
            <a:chOff x="0" y="0"/>
            <a:chExt cx="7626494" cy="630026"/>
          </a:xfrm>
        </p:grpSpPr>
        <p:pic>
          <p:nvPicPr>
            <p:cNvPr id="924" name="picture 92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1600000">
              <a:off x="0" y="0"/>
              <a:ext cx="7626494" cy="630026"/>
            </a:xfrm>
            <a:prstGeom prst="rect">
              <a:avLst/>
            </a:prstGeom>
          </p:spPr>
        </p:pic>
        <p:sp>
          <p:nvSpPr>
            <p:cNvPr id="925" name="textbox 925"/>
            <p:cNvSpPr/>
            <p:nvPr/>
          </p:nvSpPr>
          <p:spPr>
            <a:xfrm>
              <a:off x="-12700" y="-12700"/>
              <a:ext cx="7652384" cy="69786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0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7998"/>
                </a:lnSpc>
                <a:tabLst/>
              </a:pPr>
              <a:endParaRPr lang="Arial" altLang="Arial" sz="100" dirty="0"/>
            </a:p>
            <a:p>
              <a:pPr marL="1737679" algn="l" rtl="0" eaLnBrk="0">
                <a:lnSpc>
                  <a:spcPct val="98000"/>
                </a:lnSpc>
                <a:tabLst/>
              </a:pPr>
              <a:r>
                <a:rPr sz="2400" spc="100" dirty="0">
                  <a:solidFill>
                    <a:srgbClr val="000000">
                      <a:alpha val="100000"/>
                    </a:srgbClr>
                  </a:solidFill>
                  <a:latin typeface="NSimSun"/>
                  <a:ea typeface="NSimSun"/>
                  <a:cs typeface="NSimSun"/>
                </a:rPr>
                <a:t>四、专业任职资格标准的</a:t>
              </a:r>
              <a:r>
                <a:rPr sz="2400" spc="80" dirty="0">
                  <a:solidFill>
                    <a:srgbClr val="000000">
                      <a:alpha val="100000"/>
                    </a:srgbClr>
                  </a:solidFill>
                  <a:latin typeface="NSimSun"/>
                  <a:ea typeface="NSimSun"/>
                  <a:cs typeface="NSimSun"/>
                </a:rPr>
                <a:t>建</a:t>
              </a:r>
              <a:r>
                <a:rPr sz="2400" spc="0" dirty="0">
                  <a:solidFill>
                    <a:srgbClr val="000000">
                      <a:alpha val="100000"/>
                    </a:srgbClr>
                  </a:solidFill>
                  <a:latin typeface="NSimSun"/>
                  <a:ea typeface="NSimSun"/>
                  <a:cs typeface="NSimSun"/>
                </a:rPr>
                <a:t>立</a:t>
              </a:r>
              <a:endParaRPr lang="NSimSun" altLang="NSimSun" sz="2400" dirty="0"/>
            </a:p>
          </p:txBody>
        </p:sp>
      </p:grpSp>
      <p:grpSp>
        <p:nvGrpSpPr>
          <p:cNvPr id="170" name="group 170"/>
          <p:cNvGrpSpPr/>
          <p:nvPr/>
        </p:nvGrpSpPr>
        <p:grpSpPr>
          <a:xfrm rot="21600000">
            <a:off x="180545" y="222258"/>
            <a:ext cx="852534" cy="760517"/>
            <a:chOff x="0" y="0"/>
            <a:chExt cx="852534" cy="760517"/>
          </a:xfrm>
        </p:grpSpPr>
        <p:pic>
          <p:nvPicPr>
            <p:cNvPr id="927" name="picture 92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1600000">
              <a:off x="0" y="0"/>
              <a:ext cx="852534" cy="740996"/>
            </a:xfrm>
            <a:prstGeom prst="rect">
              <a:avLst/>
            </a:prstGeom>
          </p:spPr>
        </p:pic>
        <p:sp>
          <p:nvSpPr>
            <p:cNvPr id="928" name="textbox 928"/>
            <p:cNvSpPr/>
            <p:nvPr/>
          </p:nvSpPr>
          <p:spPr>
            <a:xfrm>
              <a:off x="-12700" y="-12700"/>
              <a:ext cx="878205" cy="80200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6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6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6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7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7555"/>
                </a:lnSpc>
                <a:tabLst/>
              </a:pPr>
              <a:endParaRPr lang="Arial" altLang="Arial" sz="100" dirty="0"/>
            </a:p>
            <a:p>
              <a:pPr marL="253623" algn="l" rtl="0" eaLnBrk="0">
                <a:lnSpc>
                  <a:spcPts val="1104"/>
                </a:lnSpc>
                <a:tabLst/>
              </a:pPr>
              <a:r>
                <a:rPr sz="900" spc="8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华为技</a:t>
              </a:r>
              <a:r>
                <a:rPr sz="900" spc="4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术</a:t>
              </a:r>
              <a:endParaRPr lang="SimSun" altLang="SimSun" sz="900" dirty="0"/>
            </a:p>
          </p:txBody>
        </p:sp>
      </p:grpSp>
      <p:sp>
        <p:nvSpPr>
          <p:cNvPr id="929" name="textbox 929"/>
          <p:cNvSpPr/>
          <p:nvPr/>
        </p:nvSpPr>
        <p:spPr>
          <a:xfrm>
            <a:off x="1078924" y="4564654"/>
            <a:ext cx="1507489" cy="2736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180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6000"/>
              </a:lnSpc>
              <a:tabLst/>
            </a:pPr>
            <a:r>
              <a:rPr sz="1700" spc="-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标性和指向性</a:t>
            </a:r>
            <a:r>
              <a:rPr sz="1700" spc="-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。</a:t>
            </a:r>
            <a:endParaRPr lang="SimSun" altLang="SimSun" sz="17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textbox 930"/>
          <p:cNvSpPr/>
          <p:nvPr/>
        </p:nvSpPr>
        <p:spPr>
          <a:xfrm>
            <a:off x="1896578" y="1809379"/>
            <a:ext cx="3768725" cy="32715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2715"/>
              </a:lnSpc>
              <a:tabLst/>
            </a:pPr>
            <a:endParaRPr lang="Arial" altLang="Arial" sz="100" dirty="0"/>
          </a:p>
          <a:p>
            <a:pPr marL="26931" algn="l" rtl="0" eaLnBrk="0">
              <a:lnSpc>
                <a:spcPct val="95000"/>
              </a:lnSpc>
              <a:tabLst/>
            </a:pPr>
            <a:r>
              <a:rPr sz="250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一、任务管</a:t>
            </a:r>
            <a:r>
              <a:rPr sz="250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理</a:t>
            </a:r>
            <a:endParaRPr lang="SimHei" altLang="SimHei" sz="2500" dirty="0"/>
          </a:p>
          <a:p>
            <a:pPr algn="l" rtl="0" eaLnBrk="0">
              <a:lnSpc>
                <a:spcPct val="108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8000"/>
              </a:lnSpc>
              <a:tabLst/>
            </a:pPr>
            <a:endParaRPr lang="Arial" altLang="Arial" sz="1000" dirty="0"/>
          </a:p>
          <a:p>
            <a:pPr marL="34305" algn="l" rtl="0" eaLnBrk="0">
              <a:lnSpc>
                <a:spcPct val="98000"/>
              </a:lnSpc>
              <a:spcBef>
                <a:spcPts val="637"/>
              </a:spcBef>
              <a:tabLst/>
            </a:pPr>
            <a:r>
              <a:rPr sz="2100" spc="7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1、制定合理的目标与计</a:t>
            </a:r>
            <a:r>
              <a:rPr sz="210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划</a:t>
            </a:r>
            <a:endParaRPr lang="SimHei" altLang="SimHei" sz="2100" dirty="0"/>
          </a:p>
          <a:p>
            <a:pPr algn="l" rtl="0" eaLnBrk="0">
              <a:lnSpc>
                <a:spcPct val="107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7000"/>
              </a:lnSpc>
              <a:tabLst/>
            </a:pPr>
            <a:endParaRPr lang="Arial" altLang="Arial" sz="1000" dirty="0"/>
          </a:p>
          <a:p>
            <a:pPr marL="17962" algn="l" rtl="0" eaLnBrk="0">
              <a:lnSpc>
                <a:spcPct val="98000"/>
              </a:lnSpc>
              <a:spcBef>
                <a:spcPts val="633"/>
              </a:spcBef>
              <a:tabLst/>
            </a:pPr>
            <a:r>
              <a:rPr sz="2100" spc="8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2、组织实施工作计</a:t>
            </a:r>
            <a:r>
              <a:rPr sz="2100" spc="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划</a:t>
            </a:r>
            <a:endParaRPr lang="SimHei" altLang="SimHei" sz="2100" dirty="0"/>
          </a:p>
          <a:p>
            <a:pPr algn="l" rtl="0" eaLnBrk="0">
              <a:lnSpc>
                <a:spcPct val="107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8000"/>
              </a:lnSpc>
              <a:tabLst/>
            </a:pPr>
            <a:endParaRPr lang="Arial" altLang="Arial" sz="1000" dirty="0"/>
          </a:p>
          <a:p>
            <a:pPr marL="20178" algn="l" rtl="0" eaLnBrk="0">
              <a:lnSpc>
                <a:spcPct val="98000"/>
              </a:lnSpc>
              <a:spcBef>
                <a:spcPts val="630"/>
              </a:spcBef>
              <a:tabLst/>
            </a:pPr>
            <a:r>
              <a:rPr sz="2100" spc="8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3、指导和控制工作计划的实</a:t>
            </a:r>
            <a:r>
              <a:rPr sz="2100" spc="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施</a:t>
            </a:r>
            <a:endParaRPr lang="SimHei" altLang="SimHei" sz="2100" dirty="0"/>
          </a:p>
          <a:p>
            <a:pPr algn="l" rtl="0" eaLnBrk="0">
              <a:lnSpc>
                <a:spcPct val="108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8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5000"/>
              </a:lnSpc>
              <a:tabLst/>
            </a:pPr>
            <a:endParaRPr lang="Arial" altLang="Arial" sz="500" dirty="0"/>
          </a:p>
          <a:p>
            <a:pPr marL="12700" algn="l" rtl="0" eaLnBrk="0">
              <a:lnSpc>
                <a:spcPct val="97000"/>
              </a:lnSpc>
              <a:spcBef>
                <a:spcPts val="5"/>
              </a:spcBef>
              <a:tabLst/>
            </a:pPr>
            <a:r>
              <a:rPr sz="2100" spc="8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4、绩效改</a:t>
            </a:r>
            <a:r>
              <a:rPr sz="2100" spc="5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进</a:t>
            </a:r>
            <a:endParaRPr lang="SimHei" altLang="SimHei" sz="2100" dirty="0"/>
          </a:p>
        </p:txBody>
      </p:sp>
      <p:grpSp>
        <p:nvGrpSpPr>
          <p:cNvPr id="172" name="group 172"/>
          <p:cNvGrpSpPr/>
          <p:nvPr/>
        </p:nvGrpSpPr>
        <p:grpSpPr>
          <a:xfrm rot="21600000">
            <a:off x="1041932" y="287241"/>
            <a:ext cx="7245169" cy="598421"/>
            <a:chOff x="0" y="0"/>
            <a:chExt cx="7245169" cy="598421"/>
          </a:xfrm>
        </p:grpSpPr>
        <p:pic>
          <p:nvPicPr>
            <p:cNvPr id="931" name="picture 93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7245169" cy="598421"/>
            </a:xfrm>
            <a:prstGeom prst="rect">
              <a:avLst/>
            </a:prstGeom>
          </p:spPr>
        </p:pic>
        <p:sp>
          <p:nvSpPr>
            <p:cNvPr id="932" name="textbox 932"/>
            <p:cNvSpPr/>
            <p:nvPr/>
          </p:nvSpPr>
          <p:spPr>
            <a:xfrm>
              <a:off x="-12700" y="-12700"/>
              <a:ext cx="7270750" cy="66357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6000"/>
                </a:lnSpc>
                <a:tabLst/>
              </a:pPr>
              <a:endParaRPr lang="Arial" altLang="Arial" sz="900" dirty="0"/>
            </a:p>
            <a:p>
              <a:pPr marL="1779288" algn="l" rtl="0" eaLnBrk="0">
                <a:lnSpc>
                  <a:spcPct val="97000"/>
                </a:lnSpc>
                <a:spcBef>
                  <a:spcPts val="7"/>
                </a:spcBef>
                <a:tabLst/>
              </a:pPr>
              <a:r>
                <a:rPr sz="2300" spc="80" dirty="0">
                  <a:solidFill>
                    <a:srgbClr val="000000">
                      <a:alpha val="100000"/>
                    </a:srgbClr>
                  </a:solidFill>
                  <a:latin typeface="NSimSun"/>
                  <a:ea typeface="NSimSun"/>
                  <a:cs typeface="NSimSun"/>
                </a:rPr>
                <a:t>五、干部任职资格标准简</a:t>
              </a:r>
              <a:r>
                <a:rPr sz="2300" spc="70" dirty="0">
                  <a:solidFill>
                    <a:srgbClr val="000000">
                      <a:alpha val="100000"/>
                    </a:srgbClr>
                  </a:solidFill>
                  <a:latin typeface="NSimSun"/>
                  <a:ea typeface="NSimSun"/>
                  <a:cs typeface="NSimSun"/>
                </a:rPr>
                <a:t>介</a:t>
              </a:r>
              <a:endParaRPr lang="NSimSun" altLang="NSimSun" sz="2300" dirty="0"/>
            </a:p>
          </p:txBody>
        </p:sp>
      </p:grpSp>
      <p:grpSp>
        <p:nvGrpSpPr>
          <p:cNvPr id="174" name="group 174"/>
          <p:cNvGrpSpPr/>
          <p:nvPr/>
        </p:nvGrpSpPr>
        <p:grpSpPr>
          <a:xfrm rot="21600000">
            <a:off x="171518" y="211138"/>
            <a:ext cx="809907" cy="722366"/>
            <a:chOff x="0" y="0"/>
            <a:chExt cx="809907" cy="722366"/>
          </a:xfrm>
        </p:grpSpPr>
        <p:pic>
          <p:nvPicPr>
            <p:cNvPr id="934" name="picture 9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809907" cy="703824"/>
            </a:xfrm>
            <a:prstGeom prst="rect">
              <a:avLst/>
            </a:prstGeom>
          </p:spPr>
        </p:pic>
        <p:sp>
          <p:nvSpPr>
            <p:cNvPr id="935" name="textbox 935"/>
            <p:cNvSpPr/>
            <p:nvPr/>
          </p:nvSpPr>
          <p:spPr>
            <a:xfrm>
              <a:off x="-12700" y="-12700"/>
              <a:ext cx="835660" cy="76390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1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1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1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1000"/>
                </a:lnSpc>
                <a:tabLst/>
              </a:pPr>
              <a:endParaRPr lang="Arial" altLang="Arial" sz="1000" dirty="0"/>
            </a:p>
            <a:p>
              <a:pPr marL="241577" algn="l" rtl="0" eaLnBrk="0">
                <a:lnSpc>
                  <a:spcPct val="98000"/>
                </a:lnSpc>
                <a:spcBef>
                  <a:spcPts val="7"/>
                </a:spcBef>
                <a:tabLst/>
              </a:pPr>
              <a:r>
                <a:rPr sz="900" spc="3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华为技</a:t>
              </a:r>
              <a:r>
                <a:rPr sz="900" spc="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术</a:t>
              </a:r>
              <a:endParaRPr lang="SimSun" altLang="SimSun" sz="900" dirty="0"/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textbox 936"/>
          <p:cNvSpPr/>
          <p:nvPr/>
        </p:nvSpPr>
        <p:spPr>
          <a:xfrm>
            <a:off x="2487322" y="1990861"/>
            <a:ext cx="3462654" cy="28352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362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7000"/>
              </a:lnSpc>
              <a:tabLst/>
            </a:pPr>
            <a:r>
              <a:rPr sz="2400" spc="5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二、团队建</a:t>
            </a:r>
            <a:r>
              <a:rPr sz="2400" spc="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设</a:t>
            </a:r>
            <a:endParaRPr lang="SimHei" altLang="SimHei" sz="2400" dirty="0"/>
          </a:p>
          <a:p>
            <a:pPr algn="l" rtl="0" eaLnBrk="0">
              <a:lnSpc>
                <a:spcPct val="122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23000"/>
              </a:lnSpc>
              <a:tabLst/>
            </a:pPr>
            <a:endParaRPr lang="Arial" altLang="Arial" sz="1000" dirty="0"/>
          </a:p>
          <a:p>
            <a:pPr marL="13954" algn="l" rtl="0" eaLnBrk="0">
              <a:lnSpc>
                <a:spcPct val="96000"/>
              </a:lnSpc>
              <a:spcBef>
                <a:spcPts val="723"/>
              </a:spcBef>
              <a:tabLst/>
            </a:pPr>
            <a:r>
              <a:rPr sz="2400" spc="5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三、流程执</a:t>
            </a:r>
            <a:r>
              <a:rPr sz="2400" spc="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行</a:t>
            </a:r>
            <a:endParaRPr lang="SimHei" altLang="SimHei" sz="2400" dirty="0"/>
          </a:p>
          <a:p>
            <a:pPr algn="l" rtl="0" eaLnBrk="0">
              <a:lnSpc>
                <a:spcPct val="122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23000"/>
              </a:lnSpc>
              <a:tabLst/>
            </a:pPr>
            <a:endParaRPr lang="Arial" altLang="Arial" sz="1000" dirty="0"/>
          </a:p>
          <a:p>
            <a:pPr marL="26184" algn="l" rtl="0" eaLnBrk="0">
              <a:lnSpc>
                <a:spcPct val="97000"/>
              </a:lnSpc>
              <a:spcBef>
                <a:spcPts val="725"/>
              </a:spcBef>
              <a:tabLst/>
            </a:pPr>
            <a:r>
              <a:rPr sz="2400" spc="5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四、资源的有效利</a:t>
            </a:r>
            <a:r>
              <a:rPr sz="240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用</a:t>
            </a:r>
            <a:endParaRPr lang="SimHei" altLang="SimHei" sz="2400" dirty="0"/>
          </a:p>
          <a:p>
            <a:pPr algn="l" rtl="0" eaLnBrk="0">
              <a:lnSpc>
                <a:spcPct val="122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22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0000"/>
              </a:lnSpc>
              <a:tabLst/>
            </a:pPr>
            <a:endParaRPr lang="Arial" altLang="Arial" sz="600" dirty="0"/>
          </a:p>
          <a:p>
            <a:pPr marL="16149" algn="l" rtl="0" eaLnBrk="0">
              <a:lnSpc>
                <a:spcPct val="97000"/>
              </a:lnSpc>
              <a:spcBef>
                <a:spcPts val="6"/>
              </a:spcBef>
              <a:tabLst/>
            </a:pPr>
            <a:r>
              <a:rPr sz="2400" spc="6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五、职业素养与工作态</a:t>
            </a:r>
            <a:r>
              <a:rPr sz="2400" spc="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度</a:t>
            </a:r>
            <a:endParaRPr lang="SimHei" altLang="SimHei" sz="2400" dirty="0"/>
          </a:p>
        </p:txBody>
      </p:sp>
      <p:grpSp>
        <p:nvGrpSpPr>
          <p:cNvPr id="176" name="group 176"/>
          <p:cNvGrpSpPr/>
          <p:nvPr/>
        </p:nvGrpSpPr>
        <p:grpSpPr>
          <a:xfrm rot="21600000">
            <a:off x="1196886" y="510841"/>
            <a:ext cx="7404400" cy="588044"/>
            <a:chOff x="0" y="0"/>
            <a:chExt cx="7404400" cy="588044"/>
          </a:xfrm>
        </p:grpSpPr>
        <p:pic>
          <p:nvPicPr>
            <p:cNvPr id="937" name="picture 93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7404400" cy="588044"/>
            </a:xfrm>
            <a:prstGeom prst="rect">
              <a:avLst/>
            </a:prstGeom>
          </p:spPr>
        </p:pic>
        <p:sp>
          <p:nvSpPr>
            <p:cNvPr id="938" name="textbox 938"/>
            <p:cNvSpPr/>
            <p:nvPr/>
          </p:nvSpPr>
          <p:spPr>
            <a:xfrm>
              <a:off x="-12700" y="-12700"/>
              <a:ext cx="7430134" cy="65278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6000"/>
                </a:lnSpc>
                <a:tabLst/>
              </a:pPr>
              <a:endParaRPr lang="Arial" altLang="Arial" sz="900" dirty="0"/>
            </a:p>
            <a:p>
              <a:pPr marL="1879852" algn="l" rtl="0" eaLnBrk="0">
                <a:lnSpc>
                  <a:spcPct val="95000"/>
                </a:lnSpc>
                <a:spcBef>
                  <a:spcPts val="2"/>
                </a:spcBef>
                <a:tabLst/>
              </a:pPr>
              <a:r>
                <a:rPr sz="2300" spc="40" dirty="0">
                  <a:solidFill>
                    <a:srgbClr val="000000">
                      <a:alpha val="100000"/>
                    </a:srgbClr>
                  </a:solidFill>
                  <a:latin typeface="NSimSun"/>
                  <a:ea typeface="NSimSun"/>
                  <a:cs typeface="NSimSun"/>
                </a:rPr>
                <a:t>五、干部任职资格标准简</a:t>
              </a:r>
              <a:r>
                <a:rPr sz="2300" spc="10" dirty="0">
                  <a:solidFill>
                    <a:srgbClr val="000000">
                      <a:alpha val="100000"/>
                    </a:srgbClr>
                  </a:solidFill>
                  <a:latin typeface="NSimSun"/>
                  <a:ea typeface="NSimSun"/>
                  <a:cs typeface="NSimSun"/>
                </a:rPr>
                <a:t>介</a:t>
              </a:r>
              <a:endParaRPr lang="NSimSun" altLang="NSimSun" sz="2300" dirty="0"/>
            </a:p>
          </p:txBody>
        </p:sp>
      </p:grpSp>
      <p:grpSp>
        <p:nvGrpSpPr>
          <p:cNvPr id="178" name="group 178"/>
          <p:cNvGrpSpPr/>
          <p:nvPr/>
        </p:nvGrpSpPr>
        <p:grpSpPr>
          <a:xfrm rot="21600000">
            <a:off x="307503" y="492939"/>
            <a:ext cx="827210" cy="792129"/>
            <a:chOff x="0" y="0"/>
            <a:chExt cx="827210" cy="792129"/>
          </a:xfrm>
        </p:grpSpPr>
        <p:pic>
          <p:nvPicPr>
            <p:cNvPr id="940" name="picture 94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827210" cy="677186"/>
            </a:xfrm>
            <a:prstGeom prst="rect">
              <a:avLst/>
            </a:prstGeom>
          </p:spPr>
        </p:pic>
        <p:sp>
          <p:nvSpPr>
            <p:cNvPr id="941" name="textbox 941"/>
            <p:cNvSpPr/>
            <p:nvPr/>
          </p:nvSpPr>
          <p:spPr>
            <a:xfrm>
              <a:off x="228505" y="660591"/>
              <a:ext cx="495300" cy="16065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5014"/>
                </a:lnSpc>
                <a:tabLst/>
              </a:pPr>
              <a:endParaRPr lang="Arial" altLang="Arial" sz="100" dirty="0"/>
            </a:p>
            <a:p>
              <a:pPr marL="12700" algn="l" rtl="0" eaLnBrk="0">
                <a:lnSpc>
                  <a:spcPct val="98000"/>
                </a:lnSpc>
                <a:tabLst/>
              </a:pPr>
              <a:r>
                <a:rPr sz="900" spc="3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华为技</a:t>
              </a:r>
              <a:r>
                <a:rPr sz="900" spc="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术</a:t>
              </a:r>
              <a:endParaRPr lang="SimSun" altLang="SimSun" sz="900" dirty="0"/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textbox 942"/>
          <p:cNvSpPr/>
          <p:nvPr/>
        </p:nvSpPr>
        <p:spPr>
          <a:xfrm>
            <a:off x="3933605" y="1816301"/>
            <a:ext cx="4145279" cy="34518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254"/>
              </a:lnSpc>
              <a:tabLst/>
            </a:pPr>
            <a:endParaRPr lang="Arial" altLang="Arial" sz="100" dirty="0"/>
          </a:p>
          <a:p>
            <a:pPr marL="13872" algn="l" rtl="0" eaLnBrk="0">
              <a:lnSpc>
                <a:spcPct val="95000"/>
              </a:lnSpc>
              <a:tabLst/>
            </a:pPr>
            <a:r>
              <a:rPr sz="230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NVQ</a:t>
            </a:r>
            <a:r>
              <a:rPr sz="230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介绍</a:t>
            </a:r>
            <a:endParaRPr lang="SimHei" altLang="SimHei" sz="2300" dirty="0"/>
          </a:p>
          <a:p>
            <a:pPr algn="l" rtl="0" eaLnBrk="0">
              <a:lnSpc>
                <a:spcPct val="119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9000"/>
              </a:lnSpc>
              <a:tabLst/>
            </a:pPr>
            <a:endParaRPr lang="Arial" altLang="Arial" sz="1000" dirty="0"/>
          </a:p>
          <a:p>
            <a:pPr marL="41145" algn="l" rtl="0" eaLnBrk="0">
              <a:lnSpc>
                <a:spcPct val="98000"/>
              </a:lnSpc>
              <a:spcBef>
                <a:spcPts val="701"/>
              </a:spcBef>
              <a:tabLst/>
            </a:pPr>
            <a:r>
              <a:rPr sz="2300" spc="8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总体介</a:t>
            </a:r>
            <a:r>
              <a:rPr sz="2300" spc="6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绍</a:t>
            </a:r>
            <a:endParaRPr lang="SimHei" altLang="SimHei" sz="2300" dirty="0"/>
          </a:p>
          <a:p>
            <a:pPr marL="19733" indent="-7033" algn="l" rtl="0" eaLnBrk="0">
              <a:lnSpc>
                <a:spcPct val="217000"/>
              </a:lnSpc>
              <a:spcBef>
                <a:spcPts val="89"/>
              </a:spcBef>
              <a:tabLst/>
            </a:pPr>
            <a:r>
              <a:rPr sz="2300" spc="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任职资格标准的内容及建</a:t>
            </a:r>
            <a:r>
              <a:rPr sz="2300" spc="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立</a:t>
            </a:r>
            <a:r>
              <a:rPr sz="230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方法 </a:t>
            </a:r>
            <a:r>
              <a:rPr sz="2300" spc="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专业任职资格认证</a:t>
            </a:r>
            <a:r>
              <a:rPr sz="230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方法</a:t>
            </a:r>
            <a:endParaRPr lang="SimHei" altLang="SimHei" sz="2300" dirty="0"/>
          </a:p>
          <a:p>
            <a:pPr algn="l" rtl="0" eaLnBrk="0">
              <a:lnSpc>
                <a:spcPct val="11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5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5000"/>
              </a:lnSpc>
              <a:tabLst/>
            </a:pPr>
            <a:endParaRPr lang="Arial" altLang="Arial" sz="500" dirty="0"/>
          </a:p>
          <a:p>
            <a:pPr marL="20905" algn="l" rtl="0" eaLnBrk="0">
              <a:lnSpc>
                <a:spcPct val="94000"/>
              </a:lnSpc>
              <a:spcBef>
                <a:spcPts val="5"/>
              </a:spcBef>
              <a:tabLst/>
            </a:pPr>
            <a:r>
              <a:rPr sz="2300" spc="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干部任职资格认</a:t>
            </a:r>
            <a:r>
              <a:rPr sz="230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证方法</a:t>
            </a:r>
            <a:endParaRPr lang="SimHei" altLang="SimHei" sz="2300" dirty="0"/>
          </a:p>
        </p:txBody>
      </p:sp>
      <p:sp>
        <p:nvSpPr>
          <p:cNvPr id="943" name="textbox 943"/>
          <p:cNvSpPr/>
          <p:nvPr/>
        </p:nvSpPr>
        <p:spPr>
          <a:xfrm>
            <a:off x="2309203" y="1816301"/>
            <a:ext cx="1193164" cy="34531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2422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4000"/>
              </a:lnSpc>
              <a:tabLst/>
            </a:pPr>
            <a:r>
              <a:rPr sz="230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第</a:t>
            </a:r>
            <a:r>
              <a:rPr sz="230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一部分</a:t>
            </a:r>
            <a:endParaRPr lang="SimHei" altLang="SimHei" sz="2300" dirty="0"/>
          </a:p>
          <a:p>
            <a:pPr marL="12700" algn="l" rtl="0" eaLnBrk="0">
              <a:lnSpc>
                <a:spcPct val="223000"/>
              </a:lnSpc>
              <a:spcBef>
                <a:spcPts val="65"/>
              </a:spcBef>
              <a:tabLst/>
            </a:pPr>
            <a:r>
              <a:rPr sz="230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第</a:t>
            </a:r>
            <a:r>
              <a:rPr sz="230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二部分 </a:t>
            </a:r>
            <a:r>
              <a:rPr sz="230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第</a:t>
            </a:r>
            <a:r>
              <a:rPr sz="230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三部分 </a:t>
            </a:r>
            <a:r>
              <a:rPr sz="230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第</a:t>
            </a:r>
            <a:r>
              <a:rPr sz="230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四部分 </a:t>
            </a:r>
            <a:r>
              <a:rPr sz="230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第</a:t>
            </a:r>
            <a:r>
              <a:rPr sz="230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五部分</a:t>
            </a:r>
            <a:endParaRPr lang="SimHei" altLang="SimHei" sz="2300" dirty="0"/>
          </a:p>
        </p:txBody>
      </p:sp>
      <p:sp>
        <p:nvSpPr>
          <p:cNvPr id="944" name="rect"/>
          <p:cNvSpPr/>
          <p:nvPr/>
        </p:nvSpPr>
        <p:spPr>
          <a:xfrm>
            <a:off x="1365016" y="821204"/>
            <a:ext cx="7372303" cy="27036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945" name="picture 9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087909" y="492992"/>
            <a:ext cx="3066808" cy="707541"/>
          </a:xfrm>
          <a:prstGeom prst="rect">
            <a:avLst/>
          </a:prstGeom>
        </p:spPr>
      </p:pic>
      <p:graphicFrame>
        <p:nvGraphicFramePr>
          <p:cNvPr id="946" name="table 946"/>
          <p:cNvGraphicFramePr>
            <a:graphicFrameLocks noGrp="1"/>
          </p:cNvGraphicFramePr>
          <p:nvPr/>
        </p:nvGraphicFramePr>
        <p:xfrm>
          <a:off x="3087909" y="492992"/>
          <a:ext cx="3012440" cy="647065"/>
        </p:xfrm>
        <a:graphic>
          <a:graphicData uri="http://schemas.openxmlformats.org/drawingml/2006/table">
            <a:tbl>
              <a:tblPr/>
              <a:tblGrid>
                <a:gridCol w="3012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70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957971" algn="l" rtl="0" eaLnBrk="0">
                        <a:lnSpc>
                          <a:spcPct val="100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23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目    </a:t>
                      </a:r>
                      <a:r>
                        <a:rPr sz="23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录</a:t>
                      </a:r>
                      <a:endParaRPr lang="NSimSun" altLang="NSimSun" sz="23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80" name="group 180"/>
          <p:cNvGrpSpPr/>
          <p:nvPr/>
        </p:nvGrpSpPr>
        <p:grpSpPr>
          <a:xfrm rot="21600000">
            <a:off x="479327" y="443415"/>
            <a:ext cx="824119" cy="735086"/>
            <a:chOff x="0" y="0"/>
            <a:chExt cx="824119" cy="735086"/>
          </a:xfrm>
        </p:grpSpPr>
        <p:pic>
          <p:nvPicPr>
            <p:cNvPr id="948" name="picture 94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824119" cy="716218"/>
            </a:xfrm>
            <a:prstGeom prst="rect">
              <a:avLst/>
            </a:prstGeom>
          </p:spPr>
        </p:pic>
        <p:sp>
          <p:nvSpPr>
            <p:cNvPr id="949" name="textbox 949"/>
            <p:cNvSpPr/>
            <p:nvPr/>
          </p:nvSpPr>
          <p:spPr>
            <a:xfrm>
              <a:off x="-12700" y="-12700"/>
              <a:ext cx="849630" cy="77660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3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3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3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3000"/>
                </a:lnSpc>
                <a:tabLst/>
              </a:pPr>
              <a:endParaRPr lang="Arial" altLang="Arial" sz="1000" dirty="0"/>
            </a:p>
            <a:p>
              <a:pPr marL="245593" algn="l" rtl="0" eaLnBrk="0">
                <a:lnSpc>
                  <a:spcPct val="99000"/>
                </a:lnSpc>
                <a:tabLst/>
              </a:pPr>
              <a:r>
                <a:rPr sz="900" spc="4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华为技</a:t>
              </a:r>
              <a:r>
                <a:rPr sz="900" spc="3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术</a:t>
              </a:r>
              <a:endParaRPr lang="SimSun" altLang="SimSun" sz="900" dirty="0"/>
            </a:p>
          </p:txBody>
        </p:sp>
      </p:grpSp>
      <p:pic>
        <p:nvPicPr>
          <p:cNvPr id="950" name="picture 9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989824" y="4253207"/>
            <a:ext cx="721453" cy="301594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1" name="picture 9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2400" y="0"/>
            <a:ext cx="8991600" cy="6348412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3" name="picture 9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222518" y="2965886"/>
            <a:ext cx="1016652" cy="1561204"/>
          </a:xfrm>
          <a:prstGeom prst="rect">
            <a:avLst/>
          </a:prstGeom>
        </p:spPr>
      </p:pic>
      <p:sp>
        <p:nvSpPr>
          <p:cNvPr id="954" name="rect"/>
          <p:cNvSpPr/>
          <p:nvPr/>
        </p:nvSpPr>
        <p:spPr>
          <a:xfrm>
            <a:off x="2847318" y="4512794"/>
            <a:ext cx="28745" cy="14296"/>
          </a:xfrm>
          <a:prstGeom prst="rect">
            <a:avLst/>
          </a:prstGeom>
          <a:solidFill>
            <a:srgbClr val="000000">
              <a:alpha val="31372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55" name="rect"/>
          <p:cNvSpPr/>
          <p:nvPr/>
        </p:nvSpPr>
        <p:spPr>
          <a:xfrm>
            <a:off x="2874240" y="4517445"/>
            <a:ext cx="12548" cy="9645"/>
          </a:xfrm>
          <a:prstGeom prst="rect">
            <a:avLst/>
          </a:prstGeom>
          <a:solidFill>
            <a:srgbClr val="000000">
              <a:alpha val="31372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56" name="textbox 956"/>
          <p:cNvSpPr/>
          <p:nvPr/>
        </p:nvSpPr>
        <p:spPr>
          <a:xfrm>
            <a:off x="2403679" y="4454590"/>
            <a:ext cx="4535804" cy="14363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104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5000"/>
              </a:lnSpc>
              <a:tabLst/>
            </a:pPr>
            <a:r>
              <a:rPr sz="2600" spc="30" dirty="0">
                <a:solidFill>
                  <a:srgbClr val="74FFFF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审核   测试    评议</a:t>
            </a:r>
            <a:r>
              <a:rPr sz="2600" spc="20" dirty="0">
                <a:solidFill>
                  <a:srgbClr val="74FFFF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600" spc="0" dirty="0">
                <a:solidFill>
                  <a:srgbClr val="74FFFF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  评审</a:t>
            </a:r>
            <a:endParaRPr lang="SimHei" altLang="SimHei" sz="2600" dirty="0"/>
          </a:p>
          <a:p>
            <a:pPr algn="l" rtl="0" eaLnBrk="0">
              <a:lnSpc>
                <a:spcPct val="178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3000"/>
              </a:lnSpc>
              <a:tabLst/>
            </a:pPr>
            <a:endParaRPr lang="Arial" altLang="Arial" sz="1000" dirty="0"/>
          </a:p>
          <a:p>
            <a:pPr marL="1073142" algn="l" rtl="0" eaLnBrk="0">
              <a:lnSpc>
                <a:spcPct val="97000"/>
              </a:lnSpc>
              <a:spcBef>
                <a:spcPts val="5"/>
              </a:spcBef>
              <a:tabLst/>
            </a:pPr>
            <a:r>
              <a:rPr sz="4100" spc="50" dirty="0">
                <a:solidFill>
                  <a:srgbClr val="DA003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勇过四关</a:t>
            </a:r>
            <a:r>
              <a:rPr sz="4100" spc="10" dirty="0">
                <a:solidFill>
                  <a:srgbClr val="DA003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！</a:t>
            </a:r>
            <a:endParaRPr lang="SimHei" altLang="SimHei" sz="4100" dirty="0"/>
          </a:p>
        </p:txBody>
      </p:sp>
      <p:pic>
        <p:nvPicPr>
          <p:cNvPr id="957" name="picture 9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096771" y="257929"/>
            <a:ext cx="7626494" cy="625044"/>
          </a:xfrm>
          <a:prstGeom prst="rect">
            <a:avLst/>
          </a:prstGeom>
        </p:spPr>
      </p:pic>
      <p:pic>
        <p:nvPicPr>
          <p:cNvPr id="958" name="picture 9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2131790" y="257929"/>
            <a:ext cx="5183764" cy="681201"/>
          </a:xfrm>
          <a:prstGeom prst="rect">
            <a:avLst/>
          </a:prstGeom>
        </p:spPr>
      </p:pic>
      <p:sp>
        <p:nvSpPr>
          <p:cNvPr id="959" name="textbox 959"/>
          <p:cNvSpPr/>
          <p:nvPr/>
        </p:nvSpPr>
        <p:spPr>
          <a:xfrm>
            <a:off x="1084071" y="245229"/>
            <a:ext cx="7652384" cy="69405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  <a:tabLst/>
            </a:pPr>
            <a:endParaRPr lang="Arial" altLang="Arial" sz="1000" dirty="0"/>
          </a:p>
          <a:p>
            <a:pPr marL="2671678" algn="l" rtl="0" eaLnBrk="0">
              <a:lnSpc>
                <a:spcPct val="98000"/>
              </a:lnSpc>
              <a:spcBef>
                <a:spcPts val="4"/>
              </a:spcBef>
              <a:tabLst/>
            </a:pPr>
            <a:r>
              <a:rPr sz="2400" spc="100" dirty="0">
                <a:solidFill>
                  <a:srgbClr val="000000">
                    <a:alpha val="100000"/>
                  </a:srgbClr>
                </a:solidFill>
                <a:latin typeface="NSimSun"/>
                <a:ea typeface="NSimSun"/>
                <a:cs typeface="NSimSun"/>
              </a:rPr>
              <a:t>二、认证程</a:t>
            </a:r>
            <a:r>
              <a:rPr sz="2400" spc="40" dirty="0">
                <a:solidFill>
                  <a:srgbClr val="000000">
                    <a:alpha val="100000"/>
                  </a:srgbClr>
                </a:solidFill>
                <a:latin typeface="NSimSun"/>
                <a:ea typeface="NSimSun"/>
                <a:cs typeface="NSimSun"/>
              </a:rPr>
              <a:t>序</a:t>
            </a:r>
            <a:endParaRPr lang="NSimSun" altLang="NSimSun" sz="2400" dirty="0"/>
          </a:p>
        </p:txBody>
      </p:sp>
      <p:pic>
        <p:nvPicPr>
          <p:cNvPr id="960" name="picture 9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701620" y="4175282"/>
            <a:ext cx="463188" cy="239153"/>
          </a:xfrm>
          <a:prstGeom prst="rect">
            <a:avLst/>
          </a:prstGeom>
        </p:spPr>
      </p:pic>
      <p:pic>
        <p:nvPicPr>
          <p:cNvPr id="961" name="picture 96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258024" y="4148387"/>
            <a:ext cx="142410" cy="67586"/>
          </a:xfrm>
          <a:prstGeom prst="rect">
            <a:avLst/>
          </a:prstGeom>
        </p:spPr>
      </p:pic>
      <p:pic>
        <p:nvPicPr>
          <p:cNvPr id="962" name="picture 96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616926" y="3370691"/>
            <a:ext cx="1376793" cy="1082960"/>
          </a:xfrm>
          <a:prstGeom prst="rect">
            <a:avLst/>
          </a:prstGeom>
        </p:spPr>
      </p:pic>
      <p:graphicFrame>
        <p:nvGraphicFramePr>
          <p:cNvPr id="963" name="table 963"/>
          <p:cNvGraphicFramePr>
            <a:graphicFrameLocks noGrp="1"/>
          </p:cNvGraphicFramePr>
          <p:nvPr/>
        </p:nvGraphicFramePr>
        <p:xfrm>
          <a:off x="7670709" y="3014173"/>
          <a:ext cx="902334" cy="1382395"/>
        </p:xfrm>
        <a:graphic>
          <a:graphicData uri="http://schemas.openxmlformats.org/drawingml/2006/table">
            <a:tbl>
              <a:tblPr/>
              <a:tblGrid>
                <a:gridCol w="902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823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lang="Arial" altLang="Arial" sz="600" dirty="0"/>
                    </a:p>
                    <a:p>
                      <a:pPr marL="220412" algn="l" rtl="0" eaLnBrk="0">
                        <a:lnSpc>
                          <a:spcPct val="85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7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专业</a:t>
                      </a:r>
                      <a:endParaRPr lang="SimHei" altLang="SimHei" sz="1700" dirty="0"/>
                    </a:p>
                    <a:p>
                      <a:pPr marL="215128" algn="l" rtl="0" eaLnBrk="0">
                        <a:lnSpc>
                          <a:spcPts val="2259"/>
                        </a:lnSpc>
                        <a:tabLst/>
                      </a:pPr>
                      <a:r>
                        <a:rPr sz="170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任</a:t>
                      </a:r>
                      <a:r>
                        <a:rPr sz="1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职</a:t>
                      </a:r>
                      <a:endParaRPr lang="SimHei" altLang="SimHei" sz="1700" dirty="0"/>
                    </a:p>
                    <a:p>
                      <a:pPr marL="223714" algn="l" rtl="0" eaLnBrk="0">
                        <a:lnSpc>
                          <a:spcPts val="2266"/>
                        </a:lnSpc>
                        <a:tabLst/>
                      </a:pPr>
                      <a:r>
                        <a:rPr sz="17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资</a:t>
                      </a:r>
                      <a:r>
                        <a:rPr sz="17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格</a:t>
                      </a:r>
                      <a:endParaRPr lang="SimHei" altLang="SimHei" sz="1700" dirty="0"/>
                    </a:p>
                    <a:p>
                      <a:pPr marL="215128" algn="l" rtl="0" eaLnBrk="0">
                        <a:lnSpc>
                          <a:spcPts val="2259"/>
                        </a:lnSpc>
                        <a:tabLst/>
                      </a:pPr>
                      <a:r>
                        <a:rPr sz="170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证</a:t>
                      </a:r>
                      <a:r>
                        <a:rPr sz="1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书</a:t>
                      </a:r>
                      <a:endParaRPr lang="SimHei" altLang="SimHei" sz="17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64" name="picture 96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3610909" y="3029675"/>
            <a:ext cx="892237" cy="1372802"/>
          </a:xfrm>
          <a:prstGeom prst="rect">
            <a:avLst/>
          </a:prstGeom>
        </p:spPr>
      </p:pic>
      <p:pic>
        <p:nvPicPr>
          <p:cNvPr id="965" name="picture 96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4911038" y="4090632"/>
            <a:ext cx="654957" cy="256756"/>
          </a:xfrm>
          <a:prstGeom prst="rect">
            <a:avLst/>
          </a:prstGeom>
        </p:spPr>
      </p:pic>
      <p:pic>
        <p:nvPicPr>
          <p:cNvPr id="966" name="picture 96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4877618" y="3045098"/>
            <a:ext cx="847507" cy="1302290"/>
          </a:xfrm>
          <a:prstGeom prst="rect">
            <a:avLst/>
          </a:prstGeom>
        </p:spPr>
      </p:pic>
      <p:pic>
        <p:nvPicPr>
          <p:cNvPr id="967" name="picture 96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6265851" y="3030624"/>
            <a:ext cx="847902" cy="1300351"/>
          </a:xfrm>
          <a:prstGeom prst="rect">
            <a:avLst/>
          </a:prstGeom>
        </p:spPr>
      </p:pic>
      <p:graphicFrame>
        <p:nvGraphicFramePr>
          <p:cNvPr id="968" name="table 968"/>
          <p:cNvGraphicFramePr>
            <a:graphicFrameLocks noGrp="1"/>
          </p:cNvGraphicFramePr>
          <p:nvPr/>
        </p:nvGraphicFramePr>
        <p:xfrm>
          <a:off x="4768364" y="1619200"/>
          <a:ext cx="2519678" cy="391159"/>
        </p:xfrm>
        <a:graphic>
          <a:graphicData uri="http://schemas.openxmlformats.org/drawingml/2006/table">
            <a:tbl>
              <a:tblPr/>
              <a:tblGrid>
                <a:gridCol w="1148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99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11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600" dirty="0"/>
                    </a:p>
                    <a:p>
                      <a:pPr marL="365843" algn="l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7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评议</a:t>
                      </a:r>
                      <a:endParaRPr lang="SimSun" altLang="SimSun" sz="17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FE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600" dirty="0"/>
                    </a:p>
                    <a:p>
                      <a:pPr marL="362215" algn="l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7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评审</a:t>
                      </a:r>
                      <a:endParaRPr lang="SimSun" altLang="SimSun" sz="17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82" name="group 182"/>
          <p:cNvGrpSpPr/>
          <p:nvPr/>
        </p:nvGrpSpPr>
        <p:grpSpPr>
          <a:xfrm rot="21600000">
            <a:off x="180545" y="222258"/>
            <a:ext cx="852534" cy="760517"/>
            <a:chOff x="0" y="0"/>
            <a:chExt cx="852534" cy="760517"/>
          </a:xfrm>
        </p:grpSpPr>
        <p:pic>
          <p:nvPicPr>
            <p:cNvPr id="970" name="picture 97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1600000">
              <a:off x="0" y="0"/>
              <a:ext cx="852534" cy="740996"/>
            </a:xfrm>
            <a:prstGeom prst="rect">
              <a:avLst/>
            </a:prstGeom>
          </p:spPr>
        </p:pic>
        <p:sp>
          <p:nvSpPr>
            <p:cNvPr id="971" name="textbox 971"/>
            <p:cNvSpPr/>
            <p:nvPr/>
          </p:nvSpPr>
          <p:spPr>
            <a:xfrm>
              <a:off x="-12700" y="-12700"/>
              <a:ext cx="878205" cy="80200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6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6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6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7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7555"/>
                </a:lnSpc>
                <a:tabLst/>
              </a:pPr>
              <a:endParaRPr lang="Arial" altLang="Arial" sz="100" dirty="0"/>
            </a:p>
            <a:p>
              <a:pPr marL="253623" algn="l" rtl="0" eaLnBrk="0">
                <a:lnSpc>
                  <a:spcPts val="1104"/>
                </a:lnSpc>
                <a:tabLst/>
              </a:pPr>
              <a:r>
                <a:rPr sz="900" spc="8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华为技</a:t>
              </a:r>
              <a:r>
                <a:rPr sz="900" spc="4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术</a:t>
              </a:r>
              <a:endParaRPr lang="SimSun" altLang="SimSun" sz="900" dirty="0"/>
            </a:p>
          </p:txBody>
        </p:sp>
      </p:grpSp>
      <p:grpSp>
        <p:nvGrpSpPr>
          <p:cNvPr id="184" name="group 184"/>
          <p:cNvGrpSpPr/>
          <p:nvPr/>
        </p:nvGrpSpPr>
        <p:grpSpPr>
          <a:xfrm rot="21600000">
            <a:off x="7302968" y="1619200"/>
            <a:ext cx="1387283" cy="391264"/>
            <a:chOff x="0" y="0"/>
            <a:chExt cx="1387283" cy="391264"/>
          </a:xfrm>
        </p:grpSpPr>
        <p:pic>
          <p:nvPicPr>
            <p:cNvPr id="972" name="picture 97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21600000">
              <a:off x="233549" y="0"/>
              <a:ext cx="1153734" cy="391264"/>
            </a:xfrm>
            <a:prstGeom prst="rect">
              <a:avLst/>
            </a:prstGeom>
          </p:spPr>
        </p:pic>
        <p:sp>
          <p:nvSpPr>
            <p:cNvPr id="973" name="textbox 973"/>
            <p:cNvSpPr/>
            <p:nvPr/>
          </p:nvSpPr>
          <p:spPr>
            <a:xfrm>
              <a:off x="587561" y="82987"/>
              <a:ext cx="452755" cy="27432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2713"/>
                </a:lnSpc>
                <a:tabLst/>
              </a:pPr>
              <a:endParaRPr lang="Arial" altLang="Arial" sz="100" dirty="0"/>
            </a:p>
            <a:p>
              <a:pPr marL="12700" algn="l" rtl="0" eaLnBrk="0">
                <a:lnSpc>
                  <a:spcPct val="96000"/>
                </a:lnSpc>
                <a:tabLst/>
              </a:pPr>
              <a:r>
                <a:rPr sz="1700" spc="-1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颁证</a:t>
              </a:r>
              <a:endParaRPr lang="SimSun" altLang="SimSun" sz="1700" dirty="0"/>
            </a:p>
          </p:txBody>
        </p:sp>
        <p:sp>
          <p:nvSpPr>
            <p:cNvPr id="974" name="rect"/>
            <p:cNvSpPr/>
            <p:nvPr/>
          </p:nvSpPr>
          <p:spPr>
            <a:xfrm>
              <a:off x="0" y="208479"/>
              <a:ext cx="195943" cy="9645"/>
            </a:xfrm>
            <a:prstGeom prst="rect">
              <a:avLst/>
            </a:prstGeom>
            <a:solidFill>
              <a:srgbClr val="000000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975" name="picture 975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rot="21600000">
              <a:off x="120732" y="189177"/>
              <a:ext cx="93419" cy="47456"/>
            </a:xfrm>
            <a:prstGeom prst="rect">
              <a:avLst/>
            </a:prstGeom>
          </p:spPr>
        </p:pic>
      </p:grpSp>
      <p:grpSp>
        <p:nvGrpSpPr>
          <p:cNvPr id="186" name="group 186"/>
          <p:cNvGrpSpPr/>
          <p:nvPr/>
        </p:nvGrpSpPr>
        <p:grpSpPr>
          <a:xfrm rot="21600000">
            <a:off x="3177378" y="1619200"/>
            <a:ext cx="1347817" cy="391264"/>
            <a:chOff x="0" y="0"/>
            <a:chExt cx="1347817" cy="391264"/>
          </a:xfrm>
        </p:grpSpPr>
        <p:pic>
          <p:nvPicPr>
            <p:cNvPr id="976" name="picture 97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rot="21600000">
              <a:off x="194083" y="0"/>
              <a:ext cx="1153733" cy="391264"/>
            </a:xfrm>
            <a:prstGeom prst="rect">
              <a:avLst/>
            </a:prstGeom>
          </p:spPr>
        </p:pic>
        <p:sp>
          <p:nvSpPr>
            <p:cNvPr id="977" name="textbox 977"/>
            <p:cNvSpPr/>
            <p:nvPr/>
          </p:nvSpPr>
          <p:spPr>
            <a:xfrm>
              <a:off x="548925" y="82987"/>
              <a:ext cx="452119" cy="27432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2713"/>
                </a:lnSpc>
                <a:tabLst/>
              </a:pPr>
              <a:endParaRPr lang="Arial" altLang="Arial" sz="100" dirty="0"/>
            </a:p>
            <a:p>
              <a:pPr marL="12700" algn="l" rtl="0" eaLnBrk="0">
                <a:lnSpc>
                  <a:spcPct val="96000"/>
                </a:lnSpc>
                <a:tabLst/>
              </a:pPr>
              <a:r>
                <a:rPr sz="1700" spc="-2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测</a:t>
              </a:r>
              <a:r>
                <a:rPr sz="1700" spc="-1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试</a:t>
              </a:r>
              <a:endParaRPr lang="SimSun" altLang="SimSun" sz="1700" dirty="0"/>
            </a:p>
          </p:txBody>
        </p:sp>
        <p:sp>
          <p:nvSpPr>
            <p:cNvPr id="978" name="rect"/>
            <p:cNvSpPr/>
            <p:nvPr/>
          </p:nvSpPr>
          <p:spPr>
            <a:xfrm>
              <a:off x="0" y="181586"/>
              <a:ext cx="196022" cy="9645"/>
            </a:xfrm>
            <a:prstGeom prst="rect">
              <a:avLst/>
            </a:prstGeom>
            <a:solidFill>
              <a:srgbClr val="000000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979" name="picture 979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 rot="21600000">
              <a:off x="119743" y="162285"/>
              <a:ext cx="94607" cy="47456"/>
            </a:xfrm>
            <a:prstGeom prst="rect">
              <a:avLst/>
            </a:prstGeom>
          </p:spPr>
        </p:pic>
      </p:grpSp>
      <p:graphicFrame>
        <p:nvGraphicFramePr>
          <p:cNvPr id="980" name="table 980"/>
          <p:cNvGraphicFramePr>
            <a:graphicFrameLocks noGrp="1"/>
          </p:cNvGraphicFramePr>
          <p:nvPr/>
        </p:nvGraphicFramePr>
        <p:xfrm>
          <a:off x="2016876" y="1619200"/>
          <a:ext cx="1153160" cy="381634"/>
        </p:xfrm>
        <a:graphic>
          <a:graphicData uri="http://schemas.openxmlformats.org/drawingml/2006/table">
            <a:tbl>
              <a:tblPr/>
              <a:tblGrid>
                <a:gridCol w="1153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63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lang="Arial" altLang="Arial" sz="600" dirty="0"/>
                    </a:p>
                    <a:p>
                      <a:pPr marL="177455" algn="l" rtl="0" eaLnBrk="0">
                        <a:lnSpc>
                          <a:spcPct val="95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70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申请审</a:t>
                      </a:r>
                      <a:r>
                        <a:rPr sz="170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核</a:t>
                      </a:r>
                      <a:endParaRPr lang="SimSun" altLang="SimSun" sz="17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81" name="table 981"/>
          <p:cNvGraphicFramePr>
            <a:graphicFrameLocks noGrp="1"/>
          </p:cNvGraphicFramePr>
          <p:nvPr/>
        </p:nvGraphicFramePr>
        <p:xfrm>
          <a:off x="632403" y="1619200"/>
          <a:ext cx="1153160" cy="381634"/>
        </p:xfrm>
        <a:graphic>
          <a:graphicData uri="http://schemas.openxmlformats.org/drawingml/2006/table">
            <a:tbl>
              <a:tblPr/>
              <a:tblGrid>
                <a:gridCol w="1153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63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600" dirty="0"/>
                    </a:p>
                    <a:p>
                      <a:pPr marL="401309" algn="l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70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自评</a:t>
                      </a:r>
                      <a:endParaRPr lang="SimSun" altLang="SimSun" sz="17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82" name="picture 98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600000">
            <a:off x="990567" y="3433491"/>
            <a:ext cx="532965" cy="542943"/>
          </a:xfrm>
          <a:prstGeom prst="rect">
            <a:avLst/>
          </a:prstGeom>
        </p:spPr>
      </p:pic>
      <p:pic>
        <p:nvPicPr>
          <p:cNvPr id="983" name="picture 98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1600000">
            <a:off x="6808556" y="3703877"/>
            <a:ext cx="790900" cy="336285"/>
          </a:xfrm>
          <a:prstGeom prst="rect">
            <a:avLst/>
          </a:prstGeom>
        </p:spPr>
      </p:pic>
      <p:pic>
        <p:nvPicPr>
          <p:cNvPr id="984" name="picture 98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21600000">
            <a:off x="1326782" y="3735971"/>
            <a:ext cx="113675" cy="238208"/>
          </a:xfrm>
          <a:prstGeom prst="rect">
            <a:avLst/>
          </a:prstGeom>
        </p:spPr>
      </p:pic>
      <p:sp>
        <p:nvSpPr>
          <p:cNvPr id="985" name="rect"/>
          <p:cNvSpPr/>
          <p:nvPr/>
        </p:nvSpPr>
        <p:spPr>
          <a:xfrm>
            <a:off x="1471667" y="3599310"/>
            <a:ext cx="33230" cy="34491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986" name="picture 98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21600000">
            <a:off x="1352646" y="4021649"/>
            <a:ext cx="123579" cy="201125"/>
          </a:xfrm>
          <a:prstGeom prst="rect">
            <a:avLst/>
          </a:prstGeom>
        </p:spPr>
      </p:pic>
      <p:pic>
        <p:nvPicPr>
          <p:cNvPr id="987" name="picture 98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21600000">
            <a:off x="1163392" y="4014669"/>
            <a:ext cx="206631" cy="208105"/>
          </a:xfrm>
          <a:prstGeom prst="rect">
            <a:avLst/>
          </a:prstGeom>
        </p:spPr>
      </p:pic>
      <p:pic>
        <p:nvPicPr>
          <p:cNvPr id="988" name="picture 98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rot="21600000">
            <a:off x="1190428" y="3459553"/>
            <a:ext cx="333104" cy="750645"/>
          </a:xfrm>
          <a:prstGeom prst="rect">
            <a:avLst/>
          </a:prstGeom>
        </p:spPr>
      </p:pic>
      <p:pic>
        <p:nvPicPr>
          <p:cNvPr id="989" name="picture 989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rot="21600000">
            <a:off x="616926" y="4404190"/>
            <a:ext cx="66817" cy="49461"/>
          </a:xfrm>
          <a:prstGeom prst="rect">
            <a:avLst/>
          </a:prstGeom>
        </p:spPr>
      </p:pic>
      <p:pic>
        <p:nvPicPr>
          <p:cNvPr id="990" name="picture 990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 rot="21600000">
            <a:off x="638183" y="4227600"/>
            <a:ext cx="615026" cy="228978"/>
          </a:xfrm>
          <a:prstGeom prst="rect">
            <a:avLst/>
          </a:prstGeom>
        </p:spPr>
      </p:pic>
      <p:pic>
        <p:nvPicPr>
          <p:cNvPr id="991" name="picture 991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rot="21600000">
            <a:off x="5083282" y="3322364"/>
            <a:ext cx="580647" cy="166331"/>
          </a:xfrm>
          <a:prstGeom prst="rect">
            <a:avLst/>
          </a:prstGeom>
        </p:spPr>
      </p:pic>
      <p:pic>
        <p:nvPicPr>
          <p:cNvPr id="992" name="picture 992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rot="21600000">
            <a:off x="5535154" y="3718323"/>
            <a:ext cx="189970" cy="469601"/>
          </a:xfrm>
          <a:prstGeom prst="rect">
            <a:avLst/>
          </a:prstGeom>
        </p:spPr>
      </p:pic>
      <p:sp>
        <p:nvSpPr>
          <p:cNvPr id="993" name="rect"/>
          <p:cNvSpPr/>
          <p:nvPr/>
        </p:nvSpPr>
        <p:spPr>
          <a:xfrm>
            <a:off x="1695374" y="4366727"/>
            <a:ext cx="19309" cy="32823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994" name="picture 994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 rot="21600000">
            <a:off x="1788823" y="4275724"/>
            <a:ext cx="204896" cy="108358"/>
          </a:xfrm>
          <a:prstGeom prst="rect">
            <a:avLst/>
          </a:prstGeom>
        </p:spPr>
      </p:pic>
      <p:pic>
        <p:nvPicPr>
          <p:cNvPr id="995" name="picture 995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 rot="21600000">
            <a:off x="1413448" y="4267226"/>
            <a:ext cx="580271" cy="137189"/>
          </a:xfrm>
          <a:prstGeom prst="rect">
            <a:avLst/>
          </a:prstGeom>
        </p:spPr>
      </p:pic>
      <p:pic>
        <p:nvPicPr>
          <p:cNvPr id="996" name="picture 996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rot="21600000">
            <a:off x="4300709" y="3740457"/>
            <a:ext cx="202438" cy="352776"/>
          </a:xfrm>
          <a:prstGeom prst="rect">
            <a:avLst/>
          </a:prstGeom>
        </p:spPr>
      </p:pic>
      <p:pic>
        <p:nvPicPr>
          <p:cNvPr id="997" name="picture 997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 rot="21600000">
            <a:off x="3789994" y="4049730"/>
            <a:ext cx="463893" cy="145994"/>
          </a:xfrm>
          <a:prstGeom prst="rect">
            <a:avLst/>
          </a:prstGeom>
        </p:spPr>
      </p:pic>
      <p:pic>
        <p:nvPicPr>
          <p:cNvPr id="998" name="picture 998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 rot="21600000">
            <a:off x="5048192" y="4012075"/>
            <a:ext cx="376881" cy="139198"/>
          </a:xfrm>
          <a:prstGeom prst="rect">
            <a:avLst/>
          </a:prstGeom>
        </p:spPr>
      </p:pic>
      <p:pic>
        <p:nvPicPr>
          <p:cNvPr id="999" name="picture 999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 rot="21600000">
            <a:off x="5546131" y="3456030"/>
            <a:ext cx="165689" cy="220053"/>
          </a:xfrm>
          <a:prstGeom prst="rect">
            <a:avLst/>
          </a:prstGeom>
        </p:spPr>
      </p:pic>
      <p:pic>
        <p:nvPicPr>
          <p:cNvPr id="1000" name="picture 1000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 rot="21600000">
            <a:off x="1895755" y="3774507"/>
            <a:ext cx="334482" cy="93727"/>
          </a:xfrm>
          <a:prstGeom prst="rect">
            <a:avLst/>
          </a:prstGeom>
        </p:spPr>
      </p:pic>
      <p:sp>
        <p:nvSpPr>
          <p:cNvPr id="1001" name="path"/>
          <p:cNvSpPr/>
          <p:nvPr/>
        </p:nvSpPr>
        <p:spPr>
          <a:xfrm>
            <a:off x="4112667" y="3801562"/>
            <a:ext cx="769877" cy="37678"/>
          </a:xfrm>
          <a:custGeom>
            <a:avLst/>
            <a:gdLst/>
            <a:ahLst/>
            <a:cxnLst/>
            <a:rect l="0" t="0" r="0" b="0"/>
            <a:pathLst>
              <a:path w="1212" h="59">
                <a:moveTo>
                  <a:pt x="0" y="51"/>
                </a:moveTo>
                <a:lnTo>
                  <a:pt x="1212" y="7"/>
                </a:lnTo>
              </a:path>
            </a:pathLst>
          </a:custGeom>
          <a:noFill/>
          <a:ln w="9650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02" name="path"/>
          <p:cNvSpPr/>
          <p:nvPr/>
        </p:nvSpPr>
        <p:spPr>
          <a:xfrm>
            <a:off x="5441127" y="3788037"/>
            <a:ext cx="769876" cy="37678"/>
          </a:xfrm>
          <a:custGeom>
            <a:avLst/>
            <a:gdLst/>
            <a:ahLst/>
            <a:cxnLst/>
            <a:rect l="0" t="0" r="0" b="0"/>
            <a:pathLst>
              <a:path w="1212" h="59">
                <a:moveTo>
                  <a:pt x="0" y="51"/>
                </a:moveTo>
                <a:lnTo>
                  <a:pt x="1212" y="7"/>
                </a:lnTo>
              </a:path>
            </a:pathLst>
          </a:custGeom>
          <a:noFill/>
          <a:ln w="9650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003" name="picture 1003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 rot="21600000">
            <a:off x="3079826" y="3775201"/>
            <a:ext cx="44485" cy="65249"/>
          </a:xfrm>
          <a:prstGeom prst="rect">
            <a:avLst/>
          </a:prstGeom>
        </p:spPr>
      </p:pic>
      <p:sp>
        <p:nvSpPr>
          <p:cNvPr id="1004" name="path"/>
          <p:cNvSpPr/>
          <p:nvPr/>
        </p:nvSpPr>
        <p:spPr>
          <a:xfrm>
            <a:off x="2877903" y="3801562"/>
            <a:ext cx="768887" cy="37678"/>
          </a:xfrm>
          <a:custGeom>
            <a:avLst/>
            <a:gdLst/>
            <a:ahLst/>
            <a:cxnLst/>
            <a:rect l="0" t="0" r="0" b="0"/>
            <a:pathLst>
              <a:path w="1210" h="59">
                <a:moveTo>
                  <a:pt x="0" y="51"/>
                </a:moveTo>
                <a:lnTo>
                  <a:pt x="1210" y="7"/>
                </a:lnTo>
              </a:path>
            </a:pathLst>
          </a:custGeom>
          <a:noFill/>
          <a:ln w="9650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005" name="picture 1005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 rot="21600000">
            <a:off x="4892905" y="3829415"/>
            <a:ext cx="149868" cy="191375"/>
          </a:xfrm>
          <a:prstGeom prst="rect">
            <a:avLst/>
          </a:prstGeom>
        </p:spPr>
      </p:pic>
      <p:pic>
        <p:nvPicPr>
          <p:cNvPr id="1006" name="picture 1006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 rot="21600000">
            <a:off x="1003114" y="3359103"/>
            <a:ext cx="167997" cy="134263"/>
          </a:xfrm>
          <a:prstGeom prst="rect">
            <a:avLst/>
          </a:prstGeom>
        </p:spPr>
      </p:pic>
      <p:pic>
        <p:nvPicPr>
          <p:cNvPr id="1007" name="picture 1007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 rot="21600000">
            <a:off x="6039030" y="3752282"/>
            <a:ext cx="190402" cy="94675"/>
          </a:xfrm>
          <a:prstGeom prst="rect">
            <a:avLst/>
          </a:prstGeom>
        </p:spPr>
      </p:pic>
      <p:pic>
        <p:nvPicPr>
          <p:cNvPr id="1008" name="picture 1008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 rot="21600000">
            <a:off x="4709779" y="3765807"/>
            <a:ext cx="190006" cy="93727"/>
          </a:xfrm>
          <a:prstGeom prst="rect">
            <a:avLst/>
          </a:prstGeom>
        </p:spPr>
      </p:pic>
      <p:pic>
        <p:nvPicPr>
          <p:cNvPr id="1009" name="picture 1009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 rot="21600000">
            <a:off x="3474738" y="3765807"/>
            <a:ext cx="189254" cy="93727"/>
          </a:xfrm>
          <a:prstGeom prst="rect">
            <a:avLst/>
          </a:prstGeom>
        </p:spPr>
      </p:pic>
      <p:pic>
        <p:nvPicPr>
          <p:cNvPr id="1010" name="picture 1010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 rot="21600000">
            <a:off x="7430430" y="3703006"/>
            <a:ext cx="187235" cy="93726"/>
          </a:xfrm>
          <a:prstGeom prst="rect">
            <a:avLst/>
          </a:prstGeom>
        </p:spPr>
      </p:pic>
      <p:pic>
        <p:nvPicPr>
          <p:cNvPr id="1011" name="picture 1011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 rot="21600000">
            <a:off x="4897875" y="3373664"/>
            <a:ext cx="67692" cy="83430"/>
          </a:xfrm>
          <a:prstGeom prst="rect">
            <a:avLst/>
          </a:prstGeom>
        </p:spPr>
      </p:pic>
      <p:sp>
        <p:nvSpPr>
          <p:cNvPr id="1012" name="rect"/>
          <p:cNvSpPr/>
          <p:nvPr/>
        </p:nvSpPr>
        <p:spPr>
          <a:xfrm>
            <a:off x="5919485" y="1827679"/>
            <a:ext cx="194756" cy="9645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013" name="picture 1013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 rot="21600000">
            <a:off x="6039030" y="1808378"/>
            <a:ext cx="94607" cy="47456"/>
          </a:xfrm>
          <a:prstGeom prst="rect">
            <a:avLst/>
          </a:prstGeom>
        </p:spPr>
      </p:pic>
      <p:sp>
        <p:nvSpPr>
          <p:cNvPr id="1014" name="rect"/>
          <p:cNvSpPr/>
          <p:nvPr/>
        </p:nvSpPr>
        <p:spPr>
          <a:xfrm>
            <a:off x="4536002" y="1827679"/>
            <a:ext cx="194756" cy="9645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015" name="picture 1015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 rot="21600000">
            <a:off x="4655548" y="1808378"/>
            <a:ext cx="93815" cy="47456"/>
          </a:xfrm>
          <a:prstGeom prst="rect">
            <a:avLst/>
          </a:prstGeom>
        </p:spPr>
      </p:pic>
      <p:sp>
        <p:nvSpPr>
          <p:cNvPr id="1016" name="rect"/>
          <p:cNvSpPr/>
          <p:nvPr/>
        </p:nvSpPr>
        <p:spPr>
          <a:xfrm>
            <a:off x="1793856" y="1800787"/>
            <a:ext cx="195033" cy="9645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017" name="picture 1017"/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 rot="21600000">
            <a:off x="1913560" y="1781486"/>
            <a:ext cx="93657" cy="47456"/>
          </a:xfrm>
          <a:prstGeom prst="rect">
            <a:avLst/>
          </a:prstGeom>
        </p:spPr>
      </p:pic>
      <p:pic>
        <p:nvPicPr>
          <p:cNvPr id="1018" name="picture 1018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 rot="21600000">
            <a:off x="5020869" y="3529121"/>
            <a:ext cx="50974" cy="57975"/>
          </a:xfrm>
          <a:prstGeom prst="rect">
            <a:avLst/>
          </a:prstGeom>
        </p:spPr>
      </p:pic>
      <p:pic>
        <p:nvPicPr>
          <p:cNvPr id="1019" name="picture 1019"/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 rot="21600000">
            <a:off x="3610909" y="3586843"/>
            <a:ext cx="12515" cy="148774"/>
          </a:xfrm>
          <a:prstGeom prst="rect">
            <a:avLst/>
          </a:prstGeom>
        </p:spPr>
      </p:pic>
      <p:pic>
        <p:nvPicPr>
          <p:cNvPr id="1020" name="picture 1020"/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 rot="21600000">
            <a:off x="1048517" y="4157874"/>
            <a:ext cx="36646" cy="42838"/>
          </a:xfrm>
          <a:prstGeom prst="rect">
            <a:avLst/>
          </a:prstGeom>
        </p:spPr>
      </p:pic>
      <p:pic>
        <p:nvPicPr>
          <p:cNvPr id="1021" name="picture 1021"/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 rot="21600000">
            <a:off x="5005872" y="3657894"/>
            <a:ext cx="12798" cy="90233"/>
          </a:xfrm>
          <a:prstGeom prst="rect">
            <a:avLst/>
          </a:prstGeom>
        </p:spPr>
      </p:pic>
      <p:sp>
        <p:nvSpPr>
          <p:cNvPr id="1022" name="rect"/>
          <p:cNvSpPr/>
          <p:nvPr/>
        </p:nvSpPr>
        <p:spPr>
          <a:xfrm>
            <a:off x="962579" y="3361041"/>
            <a:ext cx="12548" cy="9649"/>
          </a:xfrm>
          <a:prstGeom prst="rect">
            <a:avLst/>
          </a:prstGeom>
          <a:solidFill>
            <a:srgbClr val="FFFFFF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23" name="path"/>
          <p:cNvSpPr/>
          <p:nvPr/>
        </p:nvSpPr>
        <p:spPr>
          <a:xfrm>
            <a:off x="1360367" y="4037299"/>
            <a:ext cx="9654" cy="4824"/>
          </a:xfrm>
          <a:custGeom>
            <a:avLst/>
            <a:gdLst/>
            <a:ahLst/>
            <a:cxnLst/>
            <a:rect l="0" t="0" r="0" b="0"/>
            <a:pathLst>
              <a:path w="15" h="7">
                <a:moveTo>
                  <a:pt x="7" y="0"/>
                </a:moveTo>
                <a:lnTo>
                  <a:pt x="7" y="7"/>
                </a:lnTo>
              </a:path>
            </a:pathLst>
          </a:custGeom>
          <a:noFill/>
          <a:ln w="9650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textbox 1024"/>
          <p:cNvSpPr/>
          <p:nvPr/>
        </p:nvSpPr>
        <p:spPr>
          <a:xfrm>
            <a:off x="1530985" y="1388050"/>
            <a:ext cx="6694805" cy="52590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737"/>
              </a:lnSpc>
              <a:tabLst/>
            </a:pPr>
            <a:endParaRPr lang="Arial" altLang="Arial" sz="100" dirty="0"/>
          </a:p>
          <a:p>
            <a:pPr marL="88943" algn="l" rtl="0" eaLnBrk="0">
              <a:lnSpc>
                <a:spcPct val="98000"/>
              </a:lnSpc>
              <a:tabLst/>
            </a:pPr>
            <a:r>
              <a:rPr sz="1800" spc="-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1. 自</a:t>
            </a:r>
            <a:r>
              <a:rPr sz="180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评</a:t>
            </a:r>
            <a:endParaRPr lang="SimHei" altLang="SimHei" sz="1800" dirty="0"/>
          </a:p>
          <a:p>
            <a:pPr algn="l" rtl="0" eaLnBrk="0">
              <a:lnSpc>
                <a:spcPct val="184000"/>
              </a:lnSpc>
              <a:tabLst/>
            </a:pPr>
            <a:endParaRPr lang="Arial" altLang="Arial" sz="1000" dirty="0"/>
          </a:p>
          <a:p>
            <a:pPr marL="520968" algn="l" rtl="0" eaLnBrk="0">
              <a:lnSpc>
                <a:spcPct val="98000"/>
              </a:lnSpc>
              <a:spcBef>
                <a:spcPts val="551"/>
              </a:spcBef>
              <a:tabLst>
                <a:tab pos="593090" algn="l"/>
              </a:tabLst>
            </a:pP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	</a:t>
            </a:r>
            <a:r>
              <a:rPr sz="1800" spc="8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对照相应等级的资格标准进行自</a:t>
            </a:r>
            <a:r>
              <a:rPr sz="1800" spc="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评</a:t>
            </a:r>
            <a:endParaRPr lang="SimHei" altLang="SimHei" sz="1800" dirty="0"/>
          </a:p>
          <a:p>
            <a:pPr marL="481048" indent="39920" algn="l" rtl="0" eaLnBrk="0">
              <a:lnSpc>
                <a:spcPct val="223000"/>
              </a:lnSpc>
              <a:spcBef>
                <a:spcPts val="68"/>
              </a:spcBef>
              <a:tabLst>
                <a:tab pos="598805" algn="l"/>
              </a:tabLst>
            </a:pP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	</a:t>
            </a:r>
            <a:r>
              <a:rPr sz="1800" spc="8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每条标准后附以数据，产品证据，说明或关</a:t>
            </a:r>
            <a:r>
              <a:rPr sz="1800" spc="6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键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事件       </a:t>
            </a:r>
            <a:r>
              <a:rPr sz="1800" spc="7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用以说明“是否达到标准的要求”，“达到什么程度</a:t>
            </a:r>
            <a:r>
              <a:rPr sz="1800" spc="6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”</a:t>
            </a:r>
            <a:endParaRPr lang="SimHei" altLang="SimHei" sz="1800" dirty="0"/>
          </a:p>
          <a:p>
            <a:pPr algn="l" rtl="0" eaLnBrk="0">
              <a:lnSpc>
                <a:spcPct val="191000"/>
              </a:lnSpc>
              <a:tabLst/>
            </a:pPr>
            <a:endParaRPr lang="Arial" altLang="Arial" sz="1000" dirty="0"/>
          </a:p>
          <a:p>
            <a:pPr marL="41424" algn="l" rtl="0" eaLnBrk="0">
              <a:lnSpc>
                <a:spcPct val="99000"/>
              </a:lnSpc>
              <a:spcBef>
                <a:spcPts val="546"/>
              </a:spcBef>
              <a:tabLst/>
            </a:pPr>
            <a:r>
              <a:rPr sz="1800" spc="6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2. 申请</a:t>
            </a:r>
            <a:r>
              <a:rPr sz="1800" spc="5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审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核</a:t>
            </a:r>
            <a:endParaRPr lang="SimHei" altLang="SimHei" sz="1800" dirty="0"/>
          </a:p>
          <a:p>
            <a:pPr algn="l" rtl="0" eaLnBrk="0">
              <a:lnSpc>
                <a:spcPct val="183000"/>
              </a:lnSpc>
              <a:tabLst/>
            </a:pPr>
            <a:endParaRPr lang="Arial" altLang="Arial" sz="1000" dirty="0"/>
          </a:p>
          <a:p>
            <a:pPr marL="520968" algn="l" rtl="0" eaLnBrk="0">
              <a:lnSpc>
                <a:spcPct val="96000"/>
              </a:lnSpc>
              <a:spcBef>
                <a:spcPts val="545"/>
              </a:spcBef>
              <a:tabLst>
                <a:tab pos="598805" algn="l"/>
              </a:tabLst>
            </a:pP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	</a:t>
            </a:r>
            <a:r>
              <a:rPr sz="1800" spc="7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主管沟通确</a:t>
            </a:r>
            <a:r>
              <a:rPr sz="1800" spc="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认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                                  </a:t>
            </a:r>
            <a:endParaRPr lang="SimHei" altLang="SimHei" sz="1800" dirty="0"/>
          </a:p>
          <a:p>
            <a:pPr algn="l" rtl="0" eaLnBrk="0">
              <a:lnSpc>
                <a:spcPct val="199000"/>
              </a:lnSpc>
              <a:tabLst/>
            </a:pPr>
            <a:endParaRPr lang="Arial" altLang="Arial" sz="1000" dirty="0"/>
          </a:p>
          <a:p>
            <a:pPr marL="520968" algn="l" rtl="0" eaLnBrk="0">
              <a:lnSpc>
                <a:spcPct val="95000"/>
              </a:lnSpc>
              <a:spcBef>
                <a:spcPts val="547"/>
              </a:spcBef>
              <a:tabLst>
                <a:tab pos="593725" algn="l"/>
              </a:tabLst>
            </a:pP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	</a:t>
            </a:r>
            <a:r>
              <a:rPr sz="1800" spc="8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任职资格处审</a:t>
            </a:r>
            <a:r>
              <a:rPr sz="1800" spc="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核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                                   </a:t>
            </a:r>
            <a:endParaRPr lang="SimHei" altLang="SimHei" sz="1800" dirty="0"/>
          </a:p>
          <a:p>
            <a:pPr algn="l" rtl="0" eaLnBrk="0">
              <a:lnSpc>
                <a:spcPct val="111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1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2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2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2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2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2000"/>
              </a:lnSpc>
              <a:tabLst/>
            </a:pPr>
            <a:endParaRPr lang="Arial" altLang="Arial" sz="300" dirty="0"/>
          </a:p>
        </p:txBody>
      </p:sp>
      <p:sp>
        <p:nvSpPr>
          <p:cNvPr id="1025" name="path"/>
          <p:cNvSpPr/>
          <p:nvPr/>
        </p:nvSpPr>
        <p:spPr>
          <a:xfrm>
            <a:off x="8003878" y="5013991"/>
            <a:ext cx="105294" cy="477013"/>
          </a:xfrm>
          <a:custGeom>
            <a:avLst/>
            <a:gdLst/>
            <a:ahLst/>
            <a:cxnLst/>
            <a:rect l="0" t="0" r="0" b="0"/>
            <a:pathLst>
              <a:path w="165" h="751">
                <a:moveTo>
                  <a:pt x="92" y="59"/>
                </a:moveTo>
                <a:lnTo>
                  <a:pt x="57" y="107"/>
                </a:lnTo>
                <a:lnTo>
                  <a:pt x="92" y="211"/>
                </a:lnTo>
                <a:lnTo>
                  <a:pt x="92" y="398"/>
                </a:lnTo>
                <a:lnTo>
                  <a:pt x="92" y="550"/>
                </a:lnTo>
                <a:lnTo>
                  <a:pt x="165" y="733"/>
                </a:lnTo>
                <a:lnTo>
                  <a:pt x="92" y="751"/>
                </a:lnTo>
                <a:lnTo>
                  <a:pt x="19" y="533"/>
                </a:lnTo>
                <a:lnTo>
                  <a:pt x="0" y="350"/>
                </a:lnTo>
                <a:lnTo>
                  <a:pt x="0" y="107"/>
                </a:lnTo>
                <a:lnTo>
                  <a:pt x="0" y="0"/>
                </a:lnTo>
                <a:lnTo>
                  <a:pt x="92" y="59"/>
                </a:lnTo>
                <a:close/>
              </a:path>
            </a:pathLst>
          </a:custGeom>
          <a:solidFill>
            <a:srgbClr val="003A63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26" name="path"/>
          <p:cNvSpPr/>
          <p:nvPr/>
        </p:nvSpPr>
        <p:spPr>
          <a:xfrm>
            <a:off x="2000821" y="5235152"/>
            <a:ext cx="51132" cy="51284"/>
          </a:xfrm>
          <a:custGeom>
            <a:avLst/>
            <a:gdLst/>
            <a:ahLst/>
            <a:cxnLst/>
            <a:rect l="0" t="0" r="0" b="0"/>
            <a:pathLst>
              <a:path w="80" h="80">
                <a:moveTo>
                  <a:pt x="4" y="41"/>
                </a:moveTo>
                <a:cubicBezTo>
                  <a:pt x="4" y="20"/>
                  <a:pt x="19" y="3"/>
                  <a:pt x="39" y="3"/>
                </a:cubicBezTo>
                <a:cubicBezTo>
                  <a:pt x="60" y="3"/>
                  <a:pt x="76" y="20"/>
                  <a:pt x="76" y="41"/>
                </a:cubicBezTo>
                <a:cubicBezTo>
                  <a:pt x="76" y="60"/>
                  <a:pt x="60" y="76"/>
                  <a:pt x="39" y="76"/>
                </a:cubicBezTo>
                <a:cubicBezTo>
                  <a:pt x="19" y="76"/>
                  <a:pt x="4" y="60"/>
                  <a:pt x="4" y="41"/>
                </a:cubicBezTo>
              </a:path>
            </a:pathLst>
          </a:custGeom>
          <a:solidFill>
            <a:srgbClr val="000000">
              <a:alpha val="100000"/>
            </a:srgbClr>
          </a:solidFill>
          <a:ln w="5009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188" name="group 188"/>
          <p:cNvGrpSpPr/>
          <p:nvPr/>
        </p:nvGrpSpPr>
        <p:grpSpPr>
          <a:xfrm rot="21600000">
            <a:off x="7581220" y="4418859"/>
            <a:ext cx="631769" cy="595131"/>
            <a:chOff x="0" y="0"/>
            <a:chExt cx="631769" cy="595131"/>
          </a:xfrm>
        </p:grpSpPr>
        <p:sp>
          <p:nvSpPr>
            <p:cNvPr id="1027" name="path"/>
            <p:cNvSpPr/>
            <p:nvPr/>
          </p:nvSpPr>
          <p:spPr>
            <a:xfrm>
              <a:off x="295564" y="267266"/>
              <a:ext cx="35098" cy="30767"/>
            </a:xfrm>
            <a:custGeom>
              <a:avLst/>
              <a:gdLst/>
              <a:ahLst/>
              <a:cxnLst/>
              <a:rect l="0" t="0" r="0" b="0"/>
              <a:pathLst>
                <a:path w="55" h="48">
                  <a:moveTo>
                    <a:pt x="22" y="42"/>
                  </a:moveTo>
                  <a:lnTo>
                    <a:pt x="11" y="23"/>
                  </a:lnTo>
                  <a:lnTo>
                    <a:pt x="0" y="15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35" y="20"/>
                  </a:lnTo>
                  <a:lnTo>
                    <a:pt x="28" y="48"/>
                  </a:lnTo>
                  <a:lnTo>
                    <a:pt x="22" y="42"/>
                  </a:lnTo>
                  <a:close/>
                </a:path>
              </a:pathLst>
            </a:custGeom>
            <a:solidFill>
              <a:srgbClr val="D59686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028" name="path"/>
            <p:cNvSpPr/>
            <p:nvPr/>
          </p:nvSpPr>
          <p:spPr>
            <a:xfrm>
              <a:off x="5542" y="114290"/>
              <a:ext cx="626226" cy="480841"/>
            </a:xfrm>
            <a:custGeom>
              <a:avLst/>
              <a:gdLst/>
              <a:ahLst/>
              <a:cxnLst/>
              <a:rect l="0" t="0" r="0" b="0"/>
              <a:pathLst>
                <a:path w="986" h="757">
                  <a:moveTo>
                    <a:pt x="986" y="261"/>
                  </a:moveTo>
                  <a:lnTo>
                    <a:pt x="898" y="227"/>
                  </a:lnTo>
                  <a:lnTo>
                    <a:pt x="476" y="0"/>
                  </a:lnTo>
                  <a:lnTo>
                    <a:pt x="87" y="51"/>
                  </a:lnTo>
                  <a:lnTo>
                    <a:pt x="0" y="181"/>
                  </a:lnTo>
                  <a:lnTo>
                    <a:pt x="0" y="209"/>
                  </a:lnTo>
                  <a:lnTo>
                    <a:pt x="12" y="281"/>
                  </a:lnTo>
                  <a:lnTo>
                    <a:pt x="46" y="383"/>
                  </a:lnTo>
                  <a:lnTo>
                    <a:pt x="86" y="419"/>
                  </a:lnTo>
                  <a:lnTo>
                    <a:pt x="130" y="437"/>
                  </a:lnTo>
                  <a:lnTo>
                    <a:pt x="136" y="448"/>
                  </a:lnTo>
                  <a:lnTo>
                    <a:pt x="150" y="458"/>
                  </a:lnTo>
                  <a:lnTo>
                    <a:pt x="187" y="514"/>
                  </a:lnTo>
                  <a:lnTo>
                    <a:pt x="192" y="527"/>
                  </a:lnTo>
                  <a:lnTo>
                    <a:pt x="187" y="548"/>
                  </a:lnTo>
                  <a:lnTo>
                    <a:pt x="168" y="580"/>
                  </a:lnTo>
                  <a:lnTo>
                    <a:pt x="233" y="585"/>
                  </a:lnTo>
                  <a:lnTo>
                    <a:pt x="238" y="622"/>
                  </a:lnTo>
                  <a:lnTo>
                    <a:pt x="255" y="652"/>
                  </a:lnTo>
                  <a:lnTo>
                    <a:pt x="281" y="665"/>
                  </a:lnTo>
                  <a:lnTo>
                    <a:pt x="293" y="694"/>
                  </a:lnTo>
                  <a:lnTo>
                    <a:pt x="326" y="700"/>
                  </a:lnTo>
                  <a:lnTo>
                    <a:pt x="352" y="737"/>
                  </a:lnTo>
                  <a:lnTo>
                    <a:pt x="392" y="753"/>
                  </a:lnTo>
                  <a:lnTo>
                    <a:pt x="439" y="757"/>
                  </a:lnTo>
                  <a:lnTo>
                    <a:pt x="503" y="729"/>
                  </a:lnTo>
                  <a:lnTo>
                    <a:pt x="566" y="692"/>
                  </a:lnTo>
                  <a:lnTo>
                    <a:pt x="612" y="665"/>
                  </a:lnTo>
                  <a:lnTo>
                    <a:pt x="634" y="668"/>
                  </a:lnTo>
                  <a:lnTo>
                    <a:pt x="662" y="681"/>
                  </a:lnTo>
                  <a:lnTo>
                    <a:pt x="691" y="692"/>
                  </a:lnTo>
                  <a:lnTo>
                    <a:pt x="715" y="694"/>
                  </a:lnTo>
                  <a:lnTo>
                    <a:pt x="759" y="668"/>
                  </a:lnTo>
                  <a:lnTo>
                    <a:pt x="805" y="620"/>
                  </a:lnTo>
                  <a:lnTo>
                    <a:pt x="892" y="485"/>
                  </a:lnTo>
                  <a:lnTo>
                    <a:pt x="980" y="305"/>
                  </a:lnTo>
                  <a:lnTo>
                    <a:pt x="986" y="261"/>
                  </a:lnTo>
                  <a:close/>
                </a:path>
              </a:pathLst>
            </a:custGeom>
            <a:solidFill>
              <a:srgbClr val="B35800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029" name="path"/>
            <p:cNvSpPr/>
            <p:nvPr/>
          </p:nvSpPr>
          <p:spPr>
            <a:xfrm>
              <a:off x="346180" y="188996"/>
              <a:ext cx="131525" cy="145958"/>
            </a:xfrm>
            <a:custGeom>
              <a:avLst/>
              <a:gdLst/>
              <a:ahLst/>
              <a:cxnLst/>
              <a:rect l="0" t="0" r="0" b="0"/>
              <a:pathLst>
                <a:path w="207" h="229">
                  <a:moveTo>
                    <a:pt x="0" y="128"/>
                  </a:moveTo>
                  <a:lnTo>
                    <a:pt x="20" y="67"/>
                  </a:lnTo>
                  <a:lnTo>
                    <a:pt x="39" y="42"/>
                  </a:lnTo>
                  <a:lnTo>
                    <a:pt x="84" y="0"/>
                  </a:lnTo>
                  <a:lnTo>
                    <a:pt x="143" y="0"/>
                  </a:lnTo>
                  <a:lnTo>
                    <a:pt x="158" y="23"/>
                  </a:lnTo>
                  <a:lnTo>
                    <a:pt x="190" y="54"/>
                  </a:lnTo>
                  <a:lnTo>
                    <a:pt x="207" y="110"/>
                  </a:lnTo>
                  <a:lnTo>
                    <a:pt x="205" y="135"/>
                  </a:lnTo>
                  <a:lnTo>
                    <a:pt x="201" y="163"/>
                  </a:lnTo>
                  <a:lnTo>
                    <a:pt x="171" y="200"/>
                  </a:lnTo>
                  <a:lnTo>
                    <a:pt x="117" y="215"/>
                  </a:lnTo>
                  <a:lnTo>
                    <a:pt x="84" y="229"/>
                  </a:lnTo>
                  <a:lnTo>
                    <a:pt x="56" y="229"/>
                  </a:lnTo>
                  <a:lnTo>
                    <a:pt x="30" y="195"/>
                  </a:lnTo>
                  <a:lnTo>
                    <a:pt x="5" y="160"/>
                  </a:lnTo>
                  <a:lnTo>
                    <a:pt x="5" y="146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C96F00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030" name="path"/>
            <p:cNvSpPr/>
            <p:nvPr/>
          </p:nvSpPr>
          <p:spPr>
            <a:xfrm>
              <a:off x="0" y="0"/>
              <a:ext cx="607384" cy="284826"/>
            </a:xfrm>
            <a:custGeom>
              <a:avLst/>
              <a:gdLst/>
              <a:ahLst/>
              <a:cxnLst/>
              <a:rect l="0" t="0" r="0" b="0"/>
              <a:pathLst>
                <a:path w="956" h="448">
                  <a:moveTo>
                    <a:pt x="952" y="420"/>
                  </a:moveTo>
                  <a:lnTo>
                    <a:pt x="952" y="389"/>
                  </a:lnTo>
                  <a:lnTo>
                    <a:pt x="922" y="366"/>
                  </a:lnTo>
                  <a:lnTo>
                    <a:pt x="892" y="329"/>
                  </a:lnTo>
                  <a:lnTo>
                    <a:pt x="847" y="260"/>
                  </a:lnTo>
                  <a:lnTo>
                    <a:pt x="798" y="179"/>
                  </a:lnTo>
                  <a:lnTo>
                    <a:pt x="743" y="102"/>
                  </a:lnTo>
                  <a:lnTo>
                    <a:pt x="637" y="44"/>
                  </a:lnTo>
                  <a:lnTo>
                    <a:pt x="516" y="2"/>
                  </a:lnTo>
                  <a:lnTo>
                    <a:pt x="462" y="0"/>
                  </a:lnTo>
                  <a:lnTo>
                    <a:pt x="428" y="0"/>
                  </a:lnTo>
                  <a:lnTo>
                    <a:pt x="393" y="4"/>
                  </a:lnTo>
                  <a:lnTo>
                    <a:pt x="272" y="27"/>
                  </a:lnTo>
                  <a:lnTo>
                    <a:pt x="153" y="109"/>
                  </a:lnTo>
                  <a:lnTo>
                    <a:pt x="55" y="210"/>
                  </a:lnTo>
                  <a:lnTo>
                    <a:pt x="8" y="326"/>
                  </a:lnTo>
                  <a:lnTo>
                    <a:pt x="0" y="369"/>
                  </a:lnTo>
                  <a:lnTo>
                    <a:pt x="48" y="380"/>
                  </a:lnTo>
                  <a:lnTo>
                    <a:pt x="96" y="354"/>
                  </a:lnTo>
                  <a:lnTo>
                    <a:pt x="134" y="301"/>
                  </a:lnTo>
                  <a:lnTo>
                    <a:pt x="163" y="268"/>
                  </a:lnTo>
                  <a:lnTo>
                    <a:pt x="198" y="245"/>
                  </a:lnTo>
                  <a:lnTo>
                    <a:pt x="238" y="263"/>
                  </a:lnTo>
                  <a:lnTo>
                    <a:pt x="272" y="293"/>
                  </a:lnTo>
                  <a:lnTo>
                    <a:pt x="274" y="307"/>
                  </a:lnTo>
                  <a:lnTo>
                    <a:pt x="274" y="330"/>
                  </a:lnTo>
                  <a:lnTo>
                    <a:pt x="274" y="353"/>
                  </a:lnTo>
                  <a:lnTo>
                    <a:pt x="278" y="369"/>
                  </a:lnTo>
                  <a:lnTo>
                    <a:pt x="323" y="376"/>
                  </a:lnTo>
                  <a:lnTo>
                    <a:pt x="352" y="376"/>
                  </a:lnTo>
                  <a:lnTo>
                    <a:pt x="375" y="380"/>
                  </a:lnTo>
                  <a:lnTo>
                    <a:pt x="422" y="416"/>
                  </a:lnTo>
                  <a:lnTo>
                    <a:pt x="462" y="441"/>
                  </a:lnTo>
                  <a:lnTo>
                    <a:pt x="510" y="441"/>
                  </a:lnTo>
                  <a:lnTo>
                    <a:pt x="536" y="416"/>
                  </a:lnTo>
                  <a:lnTo>
                    <a:pt x="562" y="359"/>
                  </a:lnTo>
                  <a:lnTo>
                    <a:pt x="601" y="304"/>
                  </a:lnTo>
                  <a:lnTo>
                    <a:pt x="626" y="297"/>
                  </a:lnTo>
                  <a:lnTo>
                    <a:pt x="655" y="293"/>
                  </a:lnTo>
                  <a:lnTo>
                    <a:pt x="715" y="328"/>
                  </a:lnTo>
                  <a:lnTo>
                    <a:pt x="766" y="377"/>
                  </a:lnTo>
                  <a:lnTo>
                    <a:pt x="783" y="408"/>
                  </a:lnTo>
                  <a:lnTo>
                    <a:pt x="848" y="436"/>
                  </a:lnTo>
                  <a:lnTo>
                    <a:pt x="888" y="445"/>
                  </a:lnTo>
                  <a:lnTo>
                    <a:pt x="922" y="448"/>
                  </a:lnTo>
                  <a:lnTo>
                    <a:pt x="956" y="429"/>
                  </a:lnTo>
                  <a:lnTo>
                    <a:pt x="952" y="42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031" name="path"/>
          <p:cNvSpPr/>
          <p:nvPr/>
        </p:nvSpPr>
        <p:spPr>
          <a:xfrm>
            <a:off x="2000821" y="4602710"/>
            <a:ext cx="51132" cy="50739"/>
          </a:xfrm>
          <a:custGeom>
            <a:avLst/>
            <a:gdLst/>
            <a:ahLst/>
            <a:cxnLst/>
            <a:rect l="0" t="0" r="0" b="0"/>
            <a:pathLst>
              <a:path w="80" h="79">
                <a:moveTo>
                  <a:pt x="4" y="39"/>
                </a:moveTo>
                <a:cubicBezTo>
                  <a:pt x="4" y="19"/>
                  <a:pt x="19" y="3"/>
                  <a:pt x="39" y="3"/>
                </a:cubicBezTo>
                <a:cubicBezTo>
                  <a:pt x="60" y="3"/>
                  <a:pt x="76" y="19"/>
                  <a:pt x="76" y="39"/>
                </a:cubicBezTo>
                <a:cubicBezTo>
                  <a:pt x="76" y="60"/>
                  <a:pt x="60" y="75"/>
                  <a:pt x="39" y="75"/>
                </a:cubicBezTo>
                <a:cubicBezTo>
                  <a:pt x="19" y="75"/>
                  <a:pt x="4" y="60"/>
                  <a:pt x="4" y="39"/>
                </a:cubicBezTo>
              </a:path>
            </a:pathLst>
          </a:custGeom>
          <a:solidFill>
            <a:srgbClr val="000000">
              <a:alpha val="100000"/>
            </a:srgbClr>
          </a:solidFill>
          <a:ln w="5040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32" name="path"/>
          <p:cNvSpPr/>
          <p:nvPr/>
        </p:nvSpPr>
        <p:spPr>
          <a:xfrm>
            <a:off x="2000821" y="2746304"/>
            <a:ext cx="51132" cy="51160"/>
          </a:xfrm>
          <a:custGeom>
            <a:avLst/>
            <a:gdLst/>
            <a:ahLst/>
            <a:cxnLst/>
            <a:rect l="0" t="0" r="0" b="0"/>
            <a:pathLst>
              <a:path w="80" h="80">
                <a:moveTo>
                  <a:pt x="4" y="41"/>
                </a:moveTo>
                <a:cubicBezTo>
                  <a:pt x="4" y="19"/>
                  <a:pt x="19" y="4"/>
                  <a:pt x="39" y="4"/>
                </a:cubicBezTo>
                <a:cubicBezTo>
                  <a:pt x="60" y="4"/>
                  <a:pt x="76" y="19"/>
                  <a:pt x="76" y="41"/>
                </a:cubicBezTo>
                <a:cubicBezTo>
                  <a:pt x="76" y="60"/>
                  <a:pt x="60" y="76"/>
                  <a:pt x="39" y="76"/>
                </a:cubicBezTo>
                <a:cubicBezTo>
                  <a:pt x="19" y="76"/>
                  <a:pt x="4" y="60"/>
                  <a:pt x="4" y="41"/>
                </a:cubicBezTo>
              </a:path>
            </a:pathLst>
          </a:custGeom>
          <a:solidFill>
            <a:srgbClr val="000000">
              <a:alpha val="100000"/>
            </a:srgbClr>
          </a:solidFill>
          <a:ln w="5170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33" name="path"/>
          <p:cNvSpPr/>
          <p:nvPr/>
        </p:nvSpPr>
        <p:spPr>
          <a:xfrm>
            <a:off x="2000821" y="2125038"/>
            <a:ext cx="51132" cy="51308"/>
          </a:xfrm>
          <a:custGeom>
            <a:avLst/>
            <a:gdLst/>
            <a:ahLst/>
            <a:cxnLst/>
            <a:rect l="0" t="0" r="0" b="0"/>
            <a:pathLst>
              <a:path w="80" h="80">
                <a:moveTo>
                  <a:pt x="4" y="41"/>
                </a:moveTo>
                <a:cubicBezTo>
                  <a:pt x="4" y="19"/>
                  <a:pt x="19" y="4"/>
                  <a:pt x="39" y="4"/>
                </a:cubicBezTo>
                <a:cubicBezTo>
                  <a:pt x="60" y="4"/>
                  <a:pt x="76" y="19"/>
                  <a:pt x="76" y="41"/>
                </a:cubicBezTo>
                <a:cubicBezTo>
                  <a:pt x="76" y="61"/>
                  <a:pt x="60" y="76"/>
                  <a:pt x="39" y="76"/>
                </a:cubicBezTo>
                <a:cubicBezTo>
                  <a:pt x="19" y="76"/>
                  <a:pt x="4" y="61"/>
                  <a:pt x="4" y="41"/>
                </a:cubicBezTo>
              </a:path>
            </a:pathLst>
          </a:custGeom>
          <a:solidFill>
            <a:srgbClr val="000000">
              <a:alpha val="100000"/>
            </a:srgbClr>
          </a:solidFill>
          <a:ln w="5170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190" name="group 190"/>
          <p:cNvGrpSpPr/>
          <p:nvPr/>
        </p:nvGrpSpPr>
        <p:grpSpPr>
          <a:xfrm rot="21600000">
            <a:off x="1328449" y="507298"/>
            <a:ext cx="7118036" cy="585312"/>
            <a:chOff x="0" y="0"/>
            <a:chExt cx="7118036" cy="585312"/>
          </a:xfrm>
        </p:grpSpPr>
        <p:pic>
          <p:nvPicPr>
            <p:cNvPr id="1034" name="picture 103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7118036" cy="585312"/>
            </a:xfrm>
            <a:prstGeom prst="rect">
              <a:avLst/>
            </a:prstGeom>
          </p:spPr>
        </p:pic>
        <p:sp>
          <p:nvSpPr>
            <p:cNvPr id="1035" name="textbox 1035"/>
            <p:cNvSpPr/>
            <p:nvPr/>
          </p:nvSpPr>
          <p:spPr>
            <a:xfrm>
              <a:off x="-12700" y="-12700"/>
              <a:ext cx="7143750" cy="65150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3000"/>
                </a:lnSpc>
                <a:tabLst/>
              </a:pPr>
              <a:endParaRPr lang="Arial" altLang="Arial" sz="900" dirty="0"/>
            </a:p>
            <a:p>
              <a:pPr marL="2192596" algn="l" rtl="0" eaLnBrk="0">
                <a:lnSpc>
                  <a:spcPct val="96000"/>
                </a:lnSpc>
                <a:spcBef>
                  <a:spcPts val="1"/>
                </a:spcBef>
                <a:tabLst/>
              </a:pPr>
              <a:r>
                <a:rPr sz="2300" spc="40" dirty="0">
                  <a:solidFill>
                    <a:srgbClr val="000000">
                      <a:alpha val="100000"/>
                    </a:srgbClr>
                  </a:solidFill>
                  <a:latin typeface="NSimSun"/>
                  <a:ea typeface="NSimSun"/>
                  <a:cs typeface="NSimSun"/>
                </a:rPr>
                <a:t>坄二、认证</a:t>
              </a:r>
              <a:r>
                <a:rPr sz="2300" spc="30" dirty="0">
                  <a:solidFill>
                    <a:srgbClr val="000000">
                      <a:alpha val="100000"/>
                    </a:srgbClr>
                  </a:solidFill>
                  <a:latin typeface="NSimSun"/>
                  <a:ea typeface="NSimSun"/>
                  <a:cs typeface="NSimSun"/>
                </a:rPr>
                <a:t>程</a:t>
              </a:r>
              <a:r>
                <a:rPr sz="2300" spc="0" dirty="0">
                  <a:solidFill>
                    <a:srgbClr val="000000">
                      <a:alpha val="100000"/>
                    </a:srgbClr>
                  </a:solidFill>
                  <a:latin typeface="NSimSun"/>
                  <a:ea typeface="NSimSun"/>
                  <a:cs typeface="NSimSun"/>
                </a:rPr>
                <a:t>序</a:t>
              </a:r>
              <a:endParaRPr lang="NSimSun" altLang="NSimSun" sz="2300" dirty="0"/>
            </a:p>
          </p:txBody>
        </p:sp>
      </p:grpSp>
      <p:grpSp>
        <p:nvGrpSpPr>
          <p:cNvPr id="192" name="group 192"/>
          <p:cNvGrpSpPr/>
          <p:nvPr/>
        </p:nvGrpSpPr>
        <p:grpSpPr>
          <a:xfrm rot="21600000">
            <a:off x="7735284" y="4833639"/>
            <a:ext cx="373888" cy="196593"/>
            <a:chOff x="0" y="0"/>
            <a:chExt cx="373888" cy="196593"/>
          </a:xfrm>
        </p:grpSpPr>
        <p:sp>
          <p:nvSpPr>
            <p:cNvPr id="1036" name="path"/>
            <p:cNvSpPr/>
            <p:nvPr/>
          </p:nvSpPr>
          <p:spPr>
            <a:xfrm>
              <a:off x="45073" y="0"/>
              <a:ext cx="328814" cy="196593"/>
            </a:xfrm>
            <a:custGeom>
              <a:avLst/>
              <a:gdLst/>
              <a:ahLst/>
              <a:cxnLst/>
              <a:rect l="0" t="0" r="0" b="0"/>
              <a:pathLst>
                <a:path w="517" h="309">
                  <a:moveTo>
                    <a:pt x="517" y="89"/>
                  </a:moveTo>
                  <a:lnTo>
                    <a:pt x="452" y="29"/>
                  </a:lnTo>
                  <a:lnTo>
                    <a:pt x="432" y="0"/>
                  </a:lnTo>
                  <a:lnTo>
                    <a:pt x="410" y="0"/>
                  </a:lnTo>
                  <a:lnTo>
                    <a:pt x="349" y="48"/>
                  </a:lnTo>
                  <a:lnTo>
                    <a:pt x="288" y="113"/>
                  </a:lnTo>
                  <a:lnTo>
                    <a:pt x="217" y="207"/>
                  </a:lnTo>
                  <a:lnTo>
                    <a:pt x="158" y="266"/>
                  </a:lnTo>
                  <a:lnTo>
                    <a:pt x="102" y="284"/>
                  </a:lnTo>
                  <a:lnTo>
                    <a:pt x="62" y="274"/>
                  </a:lnTo>
                  <a:lnTo>
                    <a:pt x="51" y="251"/>
                  </a:lnTo>
                  <a:lnTo>
                    <a:pt x="73" y="225"/>
                  </a:lnTo>
                  <a:lnTo>
                    <a:pt x="62" y="220"/>
                  </a:lnTo>
                  <a:lnTo>
                    <a:pt x="21" y="244"/>
                  </a:lnTo>
                  <a:lnTo>
                    <a:pt x="0" y="244"/>
                  </a:lnTo>
                  <a:lnTo>
                    <a:pt x="45" y="266"/>
                  </a:lnTo>
                  <a:lnTo>
                    <a:pt x="65" y="288"/>
                  </a:lnTo>
                  <a:lnTo>
                    <a:pt x="92" y="308"/>
                  </a:lnTo>
                  <a:lnTo>
                    <a:pt x="120" y="309"/>
                  </a:lnTo>
                  <a:lnTo>
                    <a:pt x="151" y="305"/>
                  </a:lnTo>
                  <a:lnTo>
                    <a:pt x="236" y="266"/>
                  </a:lnTo>
                  <a:lnTo>
                    <a:pt x="303" y="214"/>
                  </a:lnTo>
                  <a:lnTo>
                    <a:pt x="316" y="211"/>
                  </a:lnTo>
                  <a:lnTo>
                    <a:pt x="365" y="227"/>
                  </a:lnTo>
                  <a:lnTo>
                    <a:pt x="403" y="244"/>
                  </a:lnTo>
                  <a:lnTo>
                    <a:pt x="441" y="222"/>
                  </a:lnTo>
                  <a:lnTo>
                    <a:pt x="480" y="178"/>
                  </a:lnTo>
                  <a:lnTo>
                    <a:pt x="507" y="130"/>
                  </a:lnTo>
                  <a:lnTo>
                    <a:pt x="517" y="89"/>
                  </a:lnTo>
                  <a:close/>
                </a:path>
              </a:pathLst>
            </a:custGeom>
            <a:solidFill>
              <a:srgbClr val="722900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037" name="path"/>
            <p:cNvSpPr/>
            <p:nvPr/>
          </p:nvSpPr>
          <p:spPr>
            <a:xfrm>
              <a:off x="0" y="78474"/>
              <a:ext cx="120073" cy="43260"/>
            </a:xfrm>
            <a:custGeom>
              <a:avLst/>
              <a:gdLst/>
              <a:ahLst/>
              <a:cxnLst/>
              <a:rect l="0" t="0" r="0" b="0"/>
              <a:pathLst>
                <a:path w="189" h="68">
                  <a:moveTo>
                    <a:pt x="183" y="44"/>
                  </a:moveTo>
                  <a:lnTo>
                    <a:pt x="76" y="26"/>
                  </a:lnTo>
                  <a:lnTo>
                    <a:pt x="51" y="28"/>
                  </a:lnTo>
                  <a:lnTo>
                    <a:pt x="25" y="26"/>
                  </a:lnTo>
                  <a:lnTo>
                    <a:pt x="21" y="8"/>
                  </a:lnTo>
                  <a:lnTo>
                    <a:pt x="48" y="8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2" y="32"/>
                  </a:lnTo>
                  <a:lnTo>
                    <a:pt x="6" y="58"/>
                  </a:lnTo>
                  <a:lnTo>
                    <a:pt x="14" y="68"/>
                  </a:lnTo>
                  <a:lnTo>
                    <a:pt x="25" y="68"/>
                  </a:lnTo>
                  <a:lnTo>
                    <a:pt x="65" y="46"/>
                  </a:lnTo>
                  <a:lnTo>
                    <a:pt x="116" y="52"/>
                  </a:lnTo>
                  <a:lnTo>
                    <a:pt x="144" y="58"/>
                  </a:lnTo>
                  <a:lnTo>
                    <a:pt x="189" y="58"/>
                  </a:lnTo>
                  <a:lnTo>
                    <a:pt x="183" y="44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194" name="group 194"/>
          <p:cNvGrpSpPr/>
          <p:nvPr/>
        </p:nvGrpSpPr>
        <p:grpSpPr>
          <a:xfrm rot="21600000">
            <a:off x="6954255" y="5429693"/>
            <a:ext cx="1018218" cy="360666"/>
            <a:chOff x="0" y="0"/>
            <a:chExt cx="1018218" cy="360666"/>
          </a:xfrm>
        </p:grpSpPr>
        <p:sp>
          <p:nvSpPr>
            <p:cNvPr id="1038" name="path"/>
            <p:cNvSpPr/>
            <p:nvPr/>
          </p:nvSpPr>
          <p:spPr>
            <a:xfrm>
              <a:off x="0" y="0"/>
              <a:ext cx="1018218" cy="360666"/>
            </a:xfrm>
            <a:custGeom>
              <a:avLst/>
              <a:gdLst/>
              <a:ahLst/>
              <a:cxnLst/>
              <a:rect l="0" t="0" r="0" b="0"/>
              <a:pathLst>
                <a:path w="1603" h="567">
                  <a:moveTo>
                    <a:pt x="1603" y="126"/>
                  </a:moveTo>
                  <a:lnTo>
                    <a:pt x="496" y="0"/>
                  </a:lnTo>
                  <a:lnTo>
                    <a:pt x="0" y="347"/>
                  </a:lnTo>
                  <a:lnTo>
                    <a:pt x="1307" y="567"/>
                  </a:lnTo>
                  <a:lnTo>
                    <a:pt x="1603" y="126"/>
                  </a:lnTo>
                  <a:close/>
                </a:path>
              </a:pathLst>
            </a:custGeom>
            <a:solidFill>
              <a:srgbClr val="E6E6E6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039" name="path"/>
            <p:cNvSpPr/>
            <p:nvPr/>
          </p:nvSpPr>
          <p:spPr>
            <a:xfrm>
              <a:off x="185466" y="49572"/>
              <a:ext cx="411943" cy="243471"/>
            </a:xfrm>
            <a:custGeom>
              <a:avLst/>
              <a:gdLst/>
              <a:ahLst/>
              <a:cxnLst/>
              <a:rect l="0" t="0" r="0" b="0"/>
              <a:pathLst>
                <a:path w="648" h="383">
                  <a:moveTo>
                    <a:pt x="611" y="363"/>
                  </a:moveTo>
                  <a:lnTo>
                    <a:pt x="539" y="359"/>
                  </a:lnTo>
                  <a:lnTo>
                    <a:pt x="481" y="356"/>
                  </a:lnTo>
                  <a:lnTo>
                    <a:pt x="436" y="355"/>
                  </a:lnTo>
                  <a:lnTo>
                    <a:pt x="411" y="357"/>
                  </a:lnTo>
                  <a:lnTo>
                    <a:pt x="381" y="363"/>
                  </a:lnTo>
                  <a:lnTo>
                    <a:pt x="316" y="383"/>
                  </a:lnTo>
                  <a:lnTo>
                    <a:pt x="276" y="383"/>
                  </a:lnTo>
                  <a:lnTo>
                    <a:pt x="225" y="380"/>
                  </a:lnTo>
                  <a:lnTo>
                    <a:pt x="134" y="369"/>
                  </a:lnTo>
                  <a:lnTo>
                    <a:pt x="64" y="342"/>
                  </a:lnTo>
                  <a:lnTo>
                    <a:pt x="8" y="302"/>
                  </a:lnTo>
                  <a:lnTo>
                    <a:pt x="21" y="293"/>
                  </a:lnTo>
                  <a:lnTo>
                    <a:pt x="1" y="276"/>
                  </a:lnTo>
                  <a:lnTo>
                    <a:pt x="0" y="237"/>
                  </a:lnTo>
                  <a:lnTo>
                    <a:pt x="21" y="221"/>
                  </a:lnTo>
                  <a:lnTo>
                    <a:pt x="1" y="184"/>
                  </a:lnTo>
                  <a:lnTo>
                    <a:pt x="21" y="151"/>
                  </a:lnTo>
                  <a:lnTo>
                    <a:pt x="25" y="140"/>
                  </a:lnTo>
                  <a:lnTo>
                    <a:pt x="1" y="126"/>
                  </a:lnTo>
                  <a:lnTo>
                    <a:pt x="5" y="100"/>
                  </a:lnTo>
                  <a:lnTo>
                    <a:pt x="21" y="75"/>
                  </a:lnTo>
                  <a:lnTo>
                    <a:pt x="52" y="61"/>
                  </a:lnTo>
                  <a:lnTo>
                    <a:pt x="36" y="51"/>
                  </a:lnTo>
                  <a:lnTo>
                    <a:pt x="31" y="0"/>
                  </a:lnTo>
                  <a:lnTo>
                    <a:pt x="133" y="5"/>
                  </a:lnTo>
                  <a:lnTo>
                    <a:pt x="158" y="5"/>
                  </a:lnTo>
                  <a:lnTo>
                    <a:pt x="299" y="45"/>
                  </a:lnTo>
                  <a:lnTo>
                    <a:pt x="406" y="102"/>
                  </a:lnTo>
                  <a:lnTo>
                    <a:pt x="469" y="130"/>
                  </a:lnTo>
                  <a:lnTo>
                    <a:pt x="499" y="132"/>
                  </a:lnTo>
                  <a:lnTo>
                    <a:pt x="519" y="132"/>
                  </a:lnTo>
                  <a:lnTo>
                    <a:pt x="542" y="130"/>
                  </a:lnTo>
                  <a:lnTo>
                    <a:pt x="581" y="130"/>
                  </a:lnTo>
                  <a:lnTo>
                    <a:pt x="597" y="132"/>
                  </a:lnTo>
                  <a:lnTo>
                    <a:pt x="611" y="140"/>
                  </a:lnTo>
                  <a:lnTo>
                    <a:pt x="640" y="220"/>
                  </a:lnTo>
                  <a:lnTo>
                    <a:pt x="648" y="284"/>
                  </a:lnTo>
                  <a:lnTo>
                    <a:pt x="637" y="326"/>
                  </a:lnTo>
                  <a:lnTo>
                    <a:pt x="611" y="363"/>
                  </a:lnTo>
                  <a:close/>
                </a:path>
              </a:pathLst>
            </a:custGeom>
            <a:solidFill>
              <a:srgbClr val="B35800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196" name="group 196"/>
          <p:cNvGrpSpPr/>
          <p:nvPr/>
        </p:nvGrpSpPr>
        <p:grpSpPr>
          <a:xfrm rot="21600000">
            <a:off x="7583068" y="5392708"/>
            <a:ext cx="395686" cy="162301"/>
            <a:chOff x="0" y="0"/>
            <a:chExt cx="395686" cy="162301"/>
          </a:xfrm>
        </p:grpSpPr>
        <p:sp>
          <p:nvSpPr>
            <p:cNvPr id="1040" name="path"/>
            <p:cNvSpPr/>
            <p:nvPr/>
          </p:nvSpPr>
          <p:spPr>
            <a:xfrm>
              <a:off x="5542" y="0"/>
              <a:ext cx="390144" cy="162301"/>
            </a:xfrm>
            <a:custGeom>
              <a:avLst/>
              <a:gdLst/>
              <a:ahLst/>
              <a:cxnLst/>
              <a:rect l="0" t="0" r="0" b="0"/>
              <a:pathLst>
                <a:path w="614" h="255">
                  <a:moveTo>
                    <a:pt x="282" y="90"/>
                  </a:moveTo>
                  <a:lnTo>
                    <a:pt x="253" y="26"/>
                  </a:lnTo>
                  <a:lnTo>
                    <a:pt x="235" y="0"/>
                  </a:lnTo>
                  <a:lnTo>
                    <a:pt x="354" y="58"/>
                  </a:lnTo>
                  <a:lnTo>
                    <a:pt x="479" y="65"/>
                  </a:lnTo>
                  <a:lnTo>
                    <a:pt x="614" y="255"/>
                  </a:lnTo>
                  <a:lnTo>
                    <a:pt x="354" y="230"/>
                  </a:lnTo>
                  <a:lnTo>
                    <a:pt x="253" y="252"/>
                  </a:lnTo>
                  <a:lnTo>
                    <a:pt x="27" y="220"/>
                  </a:lnTo>
                  <a:lnTo>
                    <a:pt x="0" y="204"/>
                  </a:lnTo>
                  <a:lnTo>
                    <a:pt x="49" y="163"/>
                  </a:lnTo>
                  <a:lnTo>
                    <a:pt x="27" y="90"/>
                  </a:lnTo>
                  <a:lnTo>
                    <a:pt x="37" y="49"/>
                  </a:lnTo>
                  <a:lnTo>
                    <a:pt x="75" y="11"/>
                  </a:lnTo>
                  <a:lnTo>
                    <a:pt x="56" y="58"/>
                  </a:lnTo>
                  <a:lnTo>
                    <a:pt x="84" y="58"/>
                  </a:lnTo>
                  <a:lnTo>
                    <a:pt x="133" y="26"/>
                  </a:lnTo>
                  <a:lnTo>
                    <a:pt x="123" y="65"/>
                  </a:lnTo>
                  <a:lnTo>
                    <a:pt x="49" y="83"/>
                  </a:lnTo>
                  <a:lnTo>
                    <a:pt x="49" y="132"/>
                  </a:lnTo>
                  <a:lnTo>
                    <a:pt x="104" y="137"/>
                  </a:lnTo>
                  <a:lnTo>
                    <a:pt x="158" y="116"/>
                  </a:lnTo>
                  <a:lnTo>
                    <a:pt x="197" y="99"/>
                  </a:lnTo>
                  <a:lnTo>
                    <a:pt x="253" y="132"/>
                  </a:lnTo>
                  <a:lnTo>
                    <a:pt x="300" y="107"/>
                  </a:lnTo>
                  <a:lnTo>
                    <a:pt x="282" y="90"/>
                  </a:lnTo>
                  <a:close/>
                </a:path>
              </a:pathLst>
            </a:custGeom>
            <a:solidFill>
              <a:srgbClr val="722900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041" name="path"/>
            <p:cNvSpPr/>
            <p:nvPr/>
          </p:nvSpPr>
          <p:spPr>
            <a:xfrm>
              <a:off x="0" y="15318"/>
              <a:ext cx="35098" cy="100105"/>
            </a:xfrm>
            <a:custGeom>
              <a:avLst/>
              <a:gdLst/>
              <a:ahLst/>
              <a:cxnLst/>
              <a:rect l="0" t="0" r="0" b="0"/>
              <a:pathLst>
                <a:path w="55" h="157">
                  <a:moveTo>
                    <a:pt x="36" y="8"/>
                  </a:moveTo>
                  <a:lnTo>
                    <a:pt x="51" y="56"/>
                  </a:lnTo>
                  <a:lnTo>
                    <a:pt x="55" y="96"/>
                  </a:lnTo>
                  <a:lnTo>
                    <a:pt x="54" y="112"/>
                  </a:lnTo>
                  <a:lnTo>
                    <a:pt x="46" y="124"/>
                  </a:lnTo>
                  <a:lnTo>
                    <a:pt x="46" y="157"/>
                  </a:lnTo>
                  <a:lnTo>
                    <a:pt x="8" y="157"/>
                  </a:lnTo>
                  <a:lnTo>
                    <a:pt x="8" y="132"/>
                  </a:lnTo>
                  <a:lnTo>
                    <a:pt x="8" y="119"/>
                  </a:lnTo>
                  <a:lnTo>
                    <a:pt x="8" y="71"/>
                  </a:lnTo>
                  <a:lnTo>
                    <a:pt x="0" y="29"/>
                  </a:lnTo>
                  <a:lnTo>
                    <a:pt x="8" y="0"/>
                  </a:lnTo>
                  <a:lnTo>
                    <a:pt x="36" y="8"/>
                  </a:lnTo>
                  <a:close/>
                </a:path>
              </a:pathLst>
            </a:custGeom>
            <a:solidFill>
              <a:srgbClr val="DB7D00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198" name="group 198"/>
          <p:cNvGrpSpPr/>
          <p:nvPr/>
        </p:nvGrpSpPr>
        <p:grpSpPr>
          <a:xfrm rot="21600000">
            <a:off x="7521000" y="4601905"/>
            <a:ext cx="851593" cy="1168632"/>
            <a:chOff x="0" y="0"/>
            <a:chExt cx="851593" cy="1168632"/>
          </a:xfrm>
        </p:grpSpPr>
        <p:sp>
          <p:nvSpPr>
            <p:cNvPr id="1042" name="path"/>
            <p:cNvSpPr/>
            <p:nvPr/>
          </p:nvSpPr>
          <p:spPr>
            <a:xfrm>
              <a:off x="0" y="752930"/>
              <a:ext cx="396424" cy="198364"/>
            </a:xfrm>
            <a:custGeom>
              <a:avLst/>
              <a:gdLst/>
              <a:ahLst/>
              <a:cxnLst/>
              <a:rect l="0" t="0" r="0" b="0"/>
              <a:pathLst>
                <a:path w="624" h="312">
                  <a:moveTo>
                    <a:pt x="577" y="132"/>
                  </a:moveTo>
                  <a:lnTo>
                    <a:pt x="469" y="130"/>
                  </a:lnTo>
                  <a:lnTo>
                    <a:pt x="361" y="73"/>
                  </a:lnTo>
                  <a:lnTo>
                    <a:pt x="259" y="19"/>
                  </a:lnTo>
                  <a:lnTo>
                    <a:pt x="208" y="0"/>
                  </a:lnTo>
                  <a:lnTo>
                    <a:pt x="179" y="0"/>
                  </a:lnTo>
                  <a:lnTo>
                    <a:pt x="151" y="5"/>
                  </a:lnTo>
                  <a:lnTo>
                    <a:pt x="76" y="66"/>
                  </a:lnTo>
                  <a:lnTo>
                    <a:pt x="26" y="160"/>
                  </a:lnTo>
                  <a:lnTo>
                    <a:pt x="0" y="228"/>
                  </a:lnTo>
                  <a:lnTo>
                    <a:pt x="19" y="282"/>
                  </a:lnTo>
                  <a:lnTo>
                    <a:pt x="43" y="309"/>
                  </a:lnTo>
                  <a:lnTo>
                    <a:pt x="73" y="312"/>
                  </a:lnTo>
                  <a:lnTo>
                    <a:pt x="114" y="309"/>
                  </a:lnTo>
                  <a:lnTo>
                    <a:pt x="164" y="302"/>
                  </a:lnTo>
                  <a:lnTo>
                    <a:pt x="321" y="302"/>
                  </a:lnTo>
                  <a:lnTo>
                    <a:pt x="489" y="298"/>
                  </a:lnTo>
                  <a:lnTo>
                    <a:pt x="624" y="298"/>
                  </a:lnTo>
                  <a:lnTo>
                    <a:pt x="608" y="265"/>
                  </a:lnTo>
                  <a:lnTo>
                    <a:pt x="601" y="215"/>
                  </a:lnTo>
                  <a:lnTo>
                    <a:pt x="595" y="167"/>
                  </a:lnTo>
                  <a:lnTo>
                    <a:pt x="577" y="132"/>
                  </a:lnTo>
                  <a:close/>
                </a:path>
              </a:pathLst>
            </a:custGeom>
            <a:solidFill>
              <a:srgbClr val="B35800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043" name="path"/>
            <p:cNvSpPr/>
            <p:nvPr/>
          </p:nvSpPr>
          <p:spPr>
            <a:xfrm>
              <a:off x="152214" y="160530"/>
              <a:ext cx="82019" cy="54998"/>
            </a:xfrm>
            <a:custGeom>
              <a:avLst/>
              <a:gdLst/>
              <a:ahLst/>
              <a:cxnLst/>
              <a:rect l="0" t="0" r="0" b="0"/>
              <a:pathLst>
                <a:path w="129" h="86">
                  <a:moveTo>
                    <a:pt x="77" y="0"/>
                  </a:moveTo>
                  <a:lnTo>
                    <a:pt x="33" y="4"/>
                  </a:lnTo>
                  <a:lnTo>
                    <a:pt x="0" y="34"/>
                  </a:lnTo>
                  <a:lnTo>
                    <a:pt x="0" y="49"/>
                  </a:lnTo>
                  <a:lnTo>
                    <a:pt x="22" y="79"/>
                  </a:lnTo>
                  <a:lnTo>
                    <a:pt x="22" y="49"/>
                  </a:lnTo>
                  <a:lnTo>
                    <a:pt x="33" y="38"/>
                  </a:lnTo>
                  <a:lnTo>
                    <a:pt x="51" y="68"/>
                  </a:lnTo>
                  <a:lnTo>
                    <a:pt x="72" y="68"/>
                  </a:lnTo>
                  <a:lnTo>
                    <a:pt x="97" y="86"/>
                  </a:lnTo>
                  <a:lnTo>
                    <a:pt x="129" y="86"/>
                  </a:lnTo>
                  <a:lnTo>
                    <a:pt x="129" y="73"/>
                  </a:lnTo>
                  <a:lnTo>
                    <a:pt x="104" y="68"/>
                  </a:lnTo>
                  <a:lnTo>
                    <a:pt x="123" y="44"/>
                  </a:lnTo>
                  <a:lnTo>
                    <a:pt x="90" y="63"/>
                  </a:lnTo>
                  <a:lnTo>
                    <a:pt x="44" y="55"/>
                  </a:lnTo>
                  <a:lnTo>
                    <a:pt x="44" y="34"/>
                  </a:lnTo>
                  <a:lnTo>
                    <a:pt x="72" y="1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044" name="path"/>
            <p:cNvSpPr/>
            <p:nvPr/>
          </p:nvSpPr>
          <p:spPr>
            <a:xfrm>
              <a:off x="169209" y="82978"/>
              <a:ext cx="213545" cy="229038"/>
            </a:xfrm>
            <a:custGeom>
              <a:avLst/>
              <a:gdLst/>
              <a:ahLst/>
              <a:cxnLst/>
              <a:rect l="0" t="0" r="0" b="0"/>
              <a:pathLst>
                <a:path w="336" h="360">
                  <a:moveTo>
                    <a:pt x="336" y="73"/>
                  </a:moveTo>
                  <a:lnTo>
                    <a:pt x="282" y="65"/>
                  </a:lnTo>
                  <a:lnTo>
                    <a:pt x="197" y="12"/>
                  </a:lnTo>
                  <a:lnTo>
                    <a:pt x="163" y="0"/>
                  </a:lnTo>
                  <a:lnTo>
                    <a:pt x="136" y="8"/>
                  </a:lnTo>
                  <a:lnTo>
                    <a:pt x="51" y="73"/>
                  </a:lnTo>
                  <a:lnTo>
                    <a:pt x="28" y="78"/>
                  </a:lnTo>
                  <a:lnTo>
                    <a:pt x="17" y="92"/>
                  </a:lnTo>
                  <a:lnTo>
                    <a:pt x="35" y="102"/>
                  </a:lnTo>
                  <a:lnTo>
                    <a:pt x="92" y="102"/>
                  </a:lnTo>
                  <a:lnTo>
                    <a:pt x="126" y="112"/>
                  </a:lnTo>
                  <a:lnTo>
                    <a:pt x="167" y="133"/>
                  </a:lnTo>
                  <a:lnTo>
                    <a:pt x="136" y="156"/>
                  </a:lnTo>
                  <a:lnTo>
                    <a:pt x="130" y="186"/>
                  </a:lnTo>
                  <a:lnTo>
                    <a:pt x="157" y="190"/>
                  </a:lnTo>
                  <a:lnTo>
                    <a:pt x="157" y="214"/>
                  </a:lnTo>
                  <a:lnTo>
                    <a:pt x="102" y="234"/>
                  </a:lnTo>
                  <a:lnTo>
                    <a:pt x="55" y="234"/>
                  </a:lnTo>
                  <a:lnTo>
                    <a:pt x="17" y="214"/>
                  </a:lnTo>
                  <a:lnTo>
                    <a:pt x="8" y="231"/>
                  </a:lnTo>
                  <a:lnTo>
                    <a:pt x="8" y="261"/>
                  </a:lnTo>
                  <a:lnTo>
                    <a:pt x="8" y="292"/>
                  </a:lnTo>
                  <a:lnTo>
                    <a:pt x="0" y="316"/>
                  </a:lnTo>
                  <a:lnTo>
                    <a:pt x="0" y="357"/>
                  </a:lnTo>
                  <a:lnTo>
                    <a:pt x="45" y="360"/>
                  </a:lnTo>
                  <a:lnTo>
                    <a:pt x="55" y="360"/>
                  </a:lnTo>
                  <a:lnTo>
                    <a:pt x="70" y="352"/>
                  </a:lnTo>
                  <a:lnTo>
                    <a:pt x="113" y="352"/>
                  </a:lnTo>
                  <a:lnTo>
                    <a:pt x="113" y="330"/>
                  </a:lnTo>
                  <a:lnTo>
                    <a:pt x="102" y="298"/>
                  </a:lnTo>
                  <a:lnTo>
                    <a:pt x="85" y="282"/>
                  </a:lnTo>
                  <a:lnTo>
                    <a:pt x="85" y="264"/>
                  </a:lnTo>
                  <a:lnTo>
                    <a:pt x="113" y="264"/>
                  </a:lnTo>
                  <a:lnTo>
                    <a:pt x="130" y="276"/>
                  </a:lnTo>
                  <a:lnTo>
                    <a:pt x="141" y="302"/>
                  </a:lnTo>
                  <a:lnTo>
                    <a:pt x="204" y="302"/>
                  </a:lnTo>
                  <a:lnTo>
                    <a:pt x="234" y="298"/>
                  </a:lnTo>
                  <a:lnTo>
                    <a:pt x="247" y="269"/>
                  </a:lnTo>
                  <a:lnTo>
                    <a:pt x="285" y="244"/>
                  </a:lnTo>
                  <a:lnTo>
                    <a:pt x="285" y="214"/>
                  </a:lnTo>
                  <a:lnTo>
                    <a:pt x="310" y="171"/>
                  </a:lnTo>
                  <a:lnTo>
                    <a:pt x="303" y="139"/>
                  </a:lnTo>
                  <a:lnTo>
                    <a:pt x="300" y="107"/>
                  </a:lnTo>
                  <a:lnTo>
                    <a:pt x="315" y="88"/>
                  </a:lnTo>
                  <a:lnTo>
                    <a:pt x="336" y="73"/>
                  </a:lnTo>
                  <a:close/>
                </a:path>
              </a:pathLst>
            </a:custGeom>
            <a:solidFill>
              <a:srgbClr val="C96F00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045" name="path"/>
            <p:cNvSpPr/>
            <p:nvPr/>
          </p:nvSpPr>
          <p:spPr>
            <a:xfrm>
              <a:off x="491744" y="63119"/>
              <a:ext cx="183988" cy="140671"/>
            </a:xfrm>
            <a:custGeom>
              <a:avLst/>
              <a:gdLst/>
              <a:ahLst/>
              <a:cxnLst/>
              <a:rect l="0" t="0" r="0" b="0"/>
              <a:pathLst>
                <a:path w="289" h="221">
                  <a:moveTo>
                    <a:pt x="260" y="21"/>
                  </a:moveTo>
                  <a:lnTo>
                    <a:pt x="275" y="41"/>
                  </a:lnTo>
                  <a:lnTo>
                    <a:pt x="285" y="62"/>
                  </a:lnTo>
                  <a:lnTo>
                    <a:pt x="289" y="89"/>
                  </a:lnTo>
                  <a:lnTo>
                    <a:pt x="274" y="170"/>
                  </a:lnTo>
                  <a:lnTo>
                    <a:pt x="262" y="208"/>
                  </a:lnTo>
                  <a:lnTo>
                    <a:pt x="242" y="221"/>
                  </a:lnTo>
                  <a:lnTo>
                    <a:pt x="230" y="204"/>
                  </a:lnTo>
                  <a:lnTo>
                    <a:pt x="227" y="170"/>
                  </a:lnTo>
                  <a:lnTo>
                    <a:pt x="227" y="137"/>
                  </a:lnTo>
                  <a:lnTo>
                    <a:pt x="218" y="110"/>
                  </a:lnTo>
                  <a:lnTo>
                    <a:pt x="182" y="78"/>
                  </a:lnTo>
                  <a:lnTo>
                    <a:pt x="139" y="52"/>
                  </a:lnTo>
                  <a:lnTo>
                    <a:pt x="85" y="39"/>
                  </a:lnTo>
                  <a:lnTo>
                    <a:pt x="76" y="58"/>
                  </a:lnTo>
                  <a:lnTo>
                    <a:pt x="76" y="85"/>
                  </a:lnTo>
                  <a:lnTo>
                    <a:pt x="30" y="150"/>
                  </a:lnTo>
                  <a:lnTo>
                    <a:pt x="0" y="150"/>
                  </a:lnTo>
                  <a:lnTo>
                    <a:pt x="0" y="143"/>
                  </a:lnTo>
                  <a:lnTo>
                    <a:pt x="37" y="115"/>
                  </a:lnTo>
                  <a:lnTo>
                    <a:pt x="66" y="85"/>
                  </a:lnTo>
                  <a:lnTo>
                    <a:pt x="72" y="72"/>
                  </a:lnTo>
                  <a:lnTo>
                    <a:pt x="72" y="48"/>
                  </a:lnTo>
                  <a:lnTo>
                    <a:pt x="66" y="0"/>
                  </a:lnTo>
                  <a:lnTo>
                    <a:pt x="230" y="0"/>
                  </a:lnTo>
                  <a:lnTo>
                    <a:pt x="260" y="21"/>
                  </a:lnTo>
                  <a:close/>
                </a:path>
              </a:pathLst>
            </a:custGeom>
            <a:solidFill>
              <a:srgbClr val="722900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046" name="path"/>
            <p:cNvSpPr/>
            <p:nvPr/>
          </p:nvSpPr>
          <p:spPr>
            <a:xfrm>
              <a:off x="156648" y="0"/>
              <a:ext cx="50614" cy="88367"/>
            </a:xfrm>
            <a:custGeom>
              <a:avLst/>
              <a:gdLst/>
              <a:ahLst/>
              <a:cxnLst/>
              <a:rect l="0" t="0" r="0" b="0"/>
              <a:pathLst>
                <a:path w="79" h="139">
                  <a:moveTo>
                    <a:pt x="47" y="0"/>
                  </a:moveTo>
                  <a:lnTo>
                    <a:pt x="79" y="54"/>
                  </a:lnTo>
                  <a:lnTo>
                    <a:pt x="55" y="90"/>
                  </a:lnTo>
                  <a:lnTo>
                    <a:pt x="22" y="123"/>
                  </a:lnTo>
                  <a:lnTo>
                    <a:pt x="0" y="139"/>
                  </a:lnTo>
                  <a:lnTo>
                    <a:pt x="0" y="102"/>
                  </a:lnTo>
                  <a:lnTo>
                    <a:pt x="18" y="76"/>
                  </a:lnTo>
                  <a:lnTo>
                    <a:pt x="39" y="46"/>
                  </a:lnTo>
                  <a:lnTo>
                    <a:pt x="39" y="21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C96F00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047" name="path"/>
            <p:cNvSpPr/>
            <p:nvPr/>
          </p:nvSpPr>
          <p:spPr>
            <a:xfrm>
              <a:off x="442237" y="23439"/>
              <a:ext cx="65763" cy="99219"/>
            </a:xfrm>
            <a:custGeom>
              <a:avLst/>
              <a:gdLst/>
              <a:ahLst/>
              <a:cxnLst/>
              <a:rect l="0" t="0" r="0" b="0"/>
              <a:pathLst>
                <a:path w="103" h="156">
                  <a:moveTo>
                    <a:pt x="77" y="122"/>
                  </a:moveTo>
                  <a:lnTo>
                    <a:pt x="77" y="140"/>
                  </a:lnTo>
                  <a:lnTo>
                    <a:pt x="44" y="156"/>
                  </a:lnTo>
                  <a:lnTo>
                    <a:pt x="44" y="130"/>
                  </a:lnTo>
                  <a:lnTo>
                    <a:pt x="44" y="109"/>
                  </a:lnTo>
                  <a:lnTo>
                    <a:pt x="19" y="96"/>
                  </a:lnTo>
                  <a:lnTo>
                    <a:pt x="27" y="82"/>
                  </a:lnTo>
                  <a:lnTo>
                    <a:pt x="0" y="65"/>
                  </a:lnTo>
                  <a:lnTo>
                    <a:pt x="9" y="44"/>
                  </a:lnTo>
                  <a:lnTo>
                    <a:pt x="9" y="35"/>
                  </a:lnTo>
                  <a:lnTo>
                    <a:pt x="52" y="0"/>
                  </a:lnTo>
                  <a:lnTo>
                    <a:pt x="86" y="12"/>
                  </a:lnTo>
                  <a:lnTo>
                    <a:pt x="44" y="12"/>
                  </a:lnTo>
                  <a:lnTo>
                    <a:pt x="27" y="28"/>
                  </a:lnTo>
                  <a:lnTo>
                    <a:pt x="27" y="44"/>
                  </a:lnTo>
                  <a:lnTo>
                    <a:pt x="9" y="62"/>
                  </a:lnTo>
                  <a:lnTo>
                    <a:pt x="44" y="65"/>
                  </a:lnTo>
                  <a:lnTo>
                    <a:pt x="77" y="65"/>
                  </a:lnTo>
                  <a:lnTo>
                    <a:pt x="103" y="82"/>
                  </a:lnTo>
                  <a:lnTo>
                    <a:pt x="59" y="82"/>
                  </a:lnTo>
                  <a:lnTo>
                    <a:pt x="35" y="82"/>
                  </a:lnTo>
                  <a:lnTo>
                    <a:pt x="77" y="96"/>
                  </a:lnTo>
                  <a:lnTo>
                    <a:pt x="52" y="122"/>
                  </a:lnTo>
                  <a:lnTo>
                    <a:pt x="77" y="122"/>
                  </a:lnTo>
                  <a:close/>
                </a:path>
              </a:pathLst>
            </a:custGeom>
            <a:solidFill>
              <a:srgbClr val="722900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048" name="path"/>
            <p:cNvSpPr/>
            <p:nvPr/>
          </p:nvSpPr>
          <p:spPr>
            <a:xfrm>
              <a:off x="482877" y="106417"/>
              <a:ext cx="281155" cy="931473"/>
            </a:xfrm>
            <a:custGeom>
              <a:avLst/>
              <a:gdLst/>
              <a:ahLst/>
              <a:cxnLst/>
              <a:rect l="0" t="0" r="0" b="0"/>
              <a:pathLst>
                <a:path w="442" h="1466">
                  <a:moveTo>
                    <a:pt x="314" y="0"/>
                  </a:moveTo>
                  <a:lnTo>
                    <a:pt x="442" y="93"/>
                  </a:lnTo>
                  <a:lnTo>
                    <a:pt x="148" y="725"/>
                  </a:lnTo>
                  <a:lnTo>
                    <a:pt x="116" y="1466"/>
                  </a:lnTo>
                  <a:lnTo>
                    <a:pt x="1" y="441"/>
                  </a:lnTo>
                  <a:lnTo>
                    <a:pt x="0" y="441"/>
                  </a:lnTo>
                  <a:lnTo>
                    <a:pt x="165" y="205"/>
                  </a:lnTo>
                  <a:lnTo>
                    <a:pt x="276" y="28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E6E6E6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049" name="path"/>
            <p:cNvSpPr/>
            <p:nvPr/>
          </p:nvSpPr>
          <p:spPr>
            <a:xfrm>
              <a:off x="74629" y="96487"/>
              <a:ext cx="776964" cy="1072144"/>
            </a:xfrm>
            <a:custGeom>
              <a:avLst/>
              <a:gdLst/>
              <a:ahLst/>
              <a:cxnLst/>
              <a:rect l="0" t="0" r="0" b="0"/>
              <a:pathLst>
                <a:path w="1223" h="1688">
                  <a:moveTo>
                    <a:pt x="975" y="0"/>
                  </a:moveTo>
                  <a:lnTo>
                    <a:pt x="1122" y="93"/>
                  </a:lnTo>
                  <a:lnTo>
                    <a:pt x="1216" y="142"/>
                  </a:lnTo>
                  <a:lnTo>
                    <a:pt x="1223" y="1688"/>
                  </a:lnTo>
                  <a:lnTo>
                    <a:pt x="626" y="1641"/>
                  </a:lnTo>
                  <a:lnTo>
                    <a:pt x="570" y="1671"/>
                  </a:lnTo>
                  <a:lnTo>
                    <a:pt x="54" y="1641"/>
                  </a:lnTo>
                  <a:lnTo>
                    <a:pt x="54" y="1515"/>
                  </a:lnTo>
                  <a:lnTo>
                    <a:pt x="35" y="1370"/>
                  </a:lnTo>
                  <a:lnTo>
                    <a:pt x="0" y="1324"/>
                  </a:lnTo>
                  <a:lnTo>
                    <a:pt x="222" y="1324"/>
                  </a:lnTo>
                  <a:lnTo>
                    <a:pt x="495" y="1310"/>
                  </a:lnTo>
                  <a:lnTo>
                    <a:pt x="478" y="1262"/>
                  </a:lnTo>
                  <a:lnTo>
                    <a:pt x="439" y="1151"/>
                  </a:lnTo>
                  <a:lnTo>
                    <a:pt x="365" y="1120"/>
                  </a:lnTo>
                  <a:lnTo>
                    <a:pt x="626" y="1120"/>
                  </a:lnTo>
                  <a:lnTo>
                    <a:pt x="642" y="457"/>
                  </a:lnTo>
                  <a:lnTo>
                    <a:pt x="770" y="1215"/>
                  </a:lnTo>
                  <a:lnTo>
                    <a:pt x="773" y="867"/>
                  </a:lnTo>
                  <a:lnTo>
                    <a:pt x="735" y="722"/>
                  </a:lnTo>
                  <a:lnTo>
                    <a:pt x="882" y="234"/>
                  </a:lnTo>
                  <a:lnTo>
                    <a:pt x="975" y="0"/>
                  </a:lnTo>
                  <a:close/>
                </a:path>
              </a:pathLst>
            </a:custGeom>
            <a:solidFill>
              <a:srgbClr val="680000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200" name="group 200"/>
          <p:cNvGrpSpPr/>
          <p:nvPr/>
        </p:nvGrpSpPr>
        <p:grpSpPr>
          <a:xfrm rot="21600000">
            <a:off x="473308" y="436058"/>
            <a:ext cx="795695" cy="709840"/>
            <a:chOff x="0" y="0"/>
            <a:chExt cx="795695" cy="709840"/>
          </a:xfrm>
        </p:grpSpPr>
        <p:pic>
          <p:nvPicPr>
            <p:cNvPr id="1050" name="picture 105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795695" cy="691619"/>
            </a:xfrm>
            <a:prstGeom prst="rect">
              <a:avLst/>
            </a:prstGeom>
          </p:spPr>
        </p:pic>
        <p:sp>
          <p:nvSpPr>
            <p:cNvPr id="1051" name="textbox 1051"/>
            <p:cNvSpPr/>
            <p:nvPr/>
          </p:nvSpPr>
          <p:spPr>
            <a:xfrm>
              <a:off x="-12700" y="-12700"/>
              <a:ext cx="821689" cy="75120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2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33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33000"/>
                </a:lnSpc>
                <a:tabLst/>
              </a:pPr>
              <a:endParaRPr lang="Arial" altLang="Arial" sz="1000" dirty="0"/>
            </a:p>
            <a:p>
              <a:pPr marL="237561" algn="l" rtl="0" eaLnBrk="0">
                <a:lnSpc>
                  <a:spcPct val="96000"/>
                </a:lnSpc>
                <a:spcBef>
                  <a:spcPts val="2"/>
                </a:spcBef>
                <a:tabLst/>
              </a:pPr>
              <a:r>
                <a:rPr sz="900" spc="1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华为</a:t>
              </a:r>
              <a:r>
                <a:rPr sz="900" spc="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技术</a:t>
              </a:r>
              <a:endParaRPr lang="SimSun" altLang="SimSun" sz="900" dirty="0"/>
            </a:p>
          </p:txBody>
        </p:sp>
      </p:grpSp>
      <p:sp>
        <p:nvSpPr>
          <p:cNvPr id="1052" name="path"/>
          <p:cNvSpPr/>
          <p:nvPr/>
        </p:nvSpPr>
        <p:spPr>
          <a:xfrm>
            <a:off x="7312627" y="5554123"/>
            <a:ext cx="184727" cy="172231"/>
          </a:xfrm>
          <a:custGeom>
            <a:avLst/>
            <a:gdLst/>
            <a:ahLst/>
            <a:cxnLst/>
            <a:rect l="0" t="0" r="0" b="0"/>
            <a:pathLst>
              <a:path w="290" h="271">
                <a:moveTo>
                  <a:pt x="288" y="12"/>
                </a:moveTo>
                <a:lnTo>
                  <a:pt x="290" y="245"/>
                </a:lnTo>
                <a:lnTo>
                  <a:pt x="221" y="245"/>
                </a:lnTo>
                <a:lnTo>
                  <a:pt x="122" y="271"/>
                </a:lnTo>
                <a:lnTo>
                  <a:pt x="95" y="271"/>
                </a:lnTo>
                <a:lnTo>
                  <a:pt x="61" y="268"/>
                </a:lnTo>
                <a:lnTo>
                  <a:pt x="1" y="262"/>
                </a:lnTo>
                <a:lnTo>
                  <a:pt x="0" y="258"/>
                </a:lnTo>
                <a:lnTo>
                  <a:pt x="30" y="245"/>
                </a:lnTo>
                <a:lnTo>
                  <a:pt x="57" y="221"/>
                </a:lnTo>
                <a:lnTo>
                  <a:pt x="79" y="198"/>
                </a:lnTo>
                <a:lnTo>
                  <a:pt x="140" y="184"/>
                </a:lnTo>
                <a:lnTo>
                  <a:pt x="184" y="180"/>
                </a:lnTo>
                <a:lnTo>
                  <a:pt x="169" y="154"/>
                </a:lnTo>
                <a:lnTo>
                  <a:pt x="151" y="150"/>
                </a:lnTo>
                <a:lnTo>
                  <a:pt x="128" y="151"/>
                </a:lnTo>
                <a:lnTo>
                  <a:pt x="83" y="154"/>
                </a:lnTo>
                <a:lnTo>
                  <a:pt x="73" y="140"/>
                </a:lnTo>
                <a:lnTo>
                  <a:pt x="5" y="124"/>
                </a:lnTo>
                <a:lnTo>
                  <a:pt x="62" y="106"/>
                </a:lnTo>
                <a:lnTo>
                  <a:pt x="116" y="88"/>
                </a:lnTo>
                <a:lnTo>
                  <a:pt x="140" y="102"/>
                </a:lnTo>
                <a:lnTo>
                  <a:pt x="169" y="96"/>
                </a:lnTo>
                <a:lnTo>
                  <a:pt x="190" y="79"/>
                </a:lnTo>
                <a:lnTo>
                  <a:pt x="164" y="48"/>
                </a:lnTo>
                <a:lnTo>
                  <a:pt x="140" y="48"/>
                </a:lnTo>
                <a:lnTo>
                  <a:pt x="179" y="4"/>
                </a:lnTo>
                <a:lnTo>
                  <a:pt x="217" y="0"/>
                </a:lnTo>
                <a:lnTo>
                  <a:pt x="247" y="12"/>
                </a:lnTo>
                <a:lnTo>
                  <a:pt x="288" y="12"/>
                </a:lnTo>
                <a:close/>
              </a:path>
            </a:pathLst>
          </a:custGeom>
          <a:solidFill>
            <a:srgbClr val="722900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53" name="path"/>
          <p:cNvSpPr/>
          <p:nvPr/>
        </p:nvSpPr>
        <p:spPr>
          <a:xfrm>
            <a:off x="7478513" y="5539691"/>
            <a:ext cx="163298" cy="201096"/>
          </a:xfrm>
          <a:custGeom>
            <a:avLst/>
            <a:gdLst/>
            <a:ahLst/>
            <a:cxnLst/>
            <a:rect l="0" t="0" r="0" b="0"/>
            <a:pathLst>
              <a:path w="257" h="316">
                <a:moveTo>
                  <a:pt x="201" y="0"/>
                </a:moveTo>
                <a:lnTo>
                  <a:pt x="257" y="110"/>
                </a:lnTo>
                <a:lnTo>
                  <a:pt x="257" y="252"/>
                </a:lnTo>
                <a:lnTo>
                  <a:pt x="239" y="316"/>
                </a:lnTo>
                <a:lnTo>
                  <a:pt x="35" y="301"/>
                </a:lnTo>
                <a:lnTo>
                  <a:pt x="0" y="268"/>
                </a:lnTo>
                <a:lnTo>
                  <a:pt x="35" y="268"/>
                </a:lnTo>
                <a:lnTo>
                  <a:pt x="35" y="126"/>
                </a:lnTo>
                <a:lnTo>
                  <a:pt x="55" y="45"/>
                </a:lnTo>
                <a:lnTo>
                  <a:pt x="0" y="0"/>
                </a:lnTo>
                <a:lnTo>
                  <a:pt x="146" y="0"/>
                </a:lnTo>
                <a:lnTo>
                  <a:pt x="201" y="0"/>
                </a:lnTo>
                <a:close/>
              </a:path>
            </a:pathLst>
          </a:custGeom>
          <a:solidFill>
            <a:srgbClr val="E6E6E6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54" name="path"/>
          <p:cNvSpPr/>
          <p:nvPr/>
        </p:nvSpPr>
        <p:spPr>
          <a:xfrm>
            <a:off x="7828017" y="5409834"/>
            <a:ext cx="95688" cy="120849"/>
          </a:xfrm>
          <a:custGeom>
            <a:avLst/>
            <a:gdLst/>
            <a:ahLst/>
            <a:cxnLst/>
            <a:rect l="0" t="0" r="0" b="0"/>
            <a:pathLst>
              <a:path w="150" h="190">
                <a:moveTo>
                  <a:pt x="0" y="15"/>
                </a:moveTo>
                <a:lnTo>
                  <a:pt x="76" y="95"/>
                </a:lnTo>
                <a:lnTo>
                  <a:pt x="76" y="190"/>
                </a:lnTo>
                <a:lnTo>
                  <a:pt x="150" y="173"/>
                </a:lnTo>
                <a:lnTo>
                  <a:pt x="112" y="78"/>
                </a:lnTo>
                <a:lnTo>
                  <a:pt x="37" y="0"/>
                </a:lnTo>
                <a:lnTo>
                  <a:pt x="0" y="15"/>
                </a:lnTo>
                <a:close/>
              </a:path>
            </a:pathLst>
          </a:custGeom>
          <a:solidFill>
            <a:srgbClr val="E6E6E6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55" name="path"/>
          <p:cNvSpPr/>
          <p:nvPr/>
        </p:nvSpPr>
        <p:spPr>
          <a:xfrm>
            <a:off x="7215460" y="5376466"/>
            <a:ext cx="77585" cy="133473"/>
          </a:xfrm>
          <a:custGeom>
            <a:avLst/>
            <a:gdLst/>
            <a:ahLst/>
            <a:cxnLst/>
            <a:rect l="0" t="0" r="0" b="0"/>
            <a:pathLst>
              <a:path w="122" h="210">
                <a:moveTo>
                  <a:pt x="31" y="210"/>
                </a:moveTo>
                <a:lnTo>
                  <a:pt x="122" y="0"/>
                </a:lnTo>
                <a:lnTo>
                  <a:pt x="79" y="0"/>
                </a:lnTo>
                <a:lnTo>
                  <a:pt x="0" y="210"/>
                </a:lnTo>
                <a:lnTo>
                  <a:pt x="31" y="210"/>
                </a:lnTo>
                <a:close/>
              </a:path>
            </a:pathLst>
          </a:custGeom>
          <a:solidFill>
            <a:srgbClr val="D2D2D2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6" name="picture 10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04800" y="304800"/>
            <a:ext cx="8610600" cy="6080125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8" name="picture 10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04800" y="0"/>
            <a:ext cx="8839200" cy="65643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28600" y="304736"/>
            <a:ext cx="8686800" cy="6132576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0" name="picture 10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28600" y="63"/>
            <a:ext cx="8915400" cy="6294373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textbox 1062"/>
          <p:cNvSpPr/>
          <p:nvPr/>
        </p:nvSpPr>
        <p:spPr>
          <a:xfrm>
            <a:off x="1610684" y="1964849"/>
            <a:ext cx="5450204" cy="279653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906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7000"/>
              </a:lnSpc>
              <a:tabLst/>
            </a:pPr>
            <a:r>
              <a:rPr sz="2000" spc="6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1.对每条标准的评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议</a:t>
            </a:r>
            <a:endParaRPr lang="SimHei" altLang="SimHei" sz="2000" dirty="0"/>
          </a:p>
          <a:p>
            <a:pPr algn="l" rtl="0" eaLnBrk="0">
              <a:lnSpc>
                <a:spcPct val="179000"/>
              </a:lnSpc>
              <a:tabLst/>
            </a:pPr>
            <a:endParaRPr lang="Arial" altLang="Arial" sz="1000" dirty="0"/>
          </a:p>
          <a:p>
            <a:pPr marL="501580" algn="l" rtl="0" eaLnBrk="0">
              <a:lnSpc>
                <a:spcPct val="94000"/>
              </a:lnSpc>
              <a:spcBef>
                <a:spcPts val="570"/>
              </a:spcBef>
              <a:tabLst>
                <a:tab pos="588644" algn="l"/>
              </a:tabLst>
            </a:pPr>
            <a:r>
              <a:rPr sz="190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	</a:t>
            </a:r>
            <a:r>
              <a:rPr sz="1900" spc="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依据：证据说明</a:t>
            </a:r>
            <a:r>
              <a:rPr sz="190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或关键事件</a:t>
            </a:r>
            <a:endParaRPr lang="SimHei" altLang="SimHei" sz="1900" dirty="0"/>
          </a:p>
          <a:p>
            <a:pPr algn="l" rtl="0" eaLnBrk="0">
              <a:lnSpc>
                <a:spcPct val="178000"/>
              </a:lnSpc>
              <a:tabLst/>
            </a:pPr>
            <a:endParaRPr lang="Arial" altLang="Arial" sz="1000" dirty="0"/>
          </a:p>
          <a:p>
            <a:pPr marL="501580" algn="l" rtl="0" eaLnBrk="0">
              <a:lnSpc>
                <a:spcPct val="84000"/>
              </a:lnSpc>
              <a:spcBef>
                <a:spcPts val="577"/>
              </a:spcBef>
              <a:tabLst>
                <a:tab pos="588644" algn="l"/>
              </a:tabLst>
            </a:pPr>
            <a:r>
              <a:rPr sz="190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	</a:t>
            </a:r>
            <a:r>
              <a:rPr sz="1900" spc="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结果：“通过”或“</a:t>
            </a:r>
            <a:r>
              <a:rPr sz="190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不通过”</a:t>
            </a:r>
            <a:endParaRPr lang="SimHei" altLang="SimHei" sz="1900" dirty="0"/>
          </a:p>
          <a:p>
            <a:pPr marL="501580" algn="l" rtl="0" eaLnBrk="0">
              <a:lnSpc>
                <a:spcPts val="4869"/>
              </a:lnSpc>
              <a:tabLst>
                <a:tab pos="588644" algn="l"/>
              </a:tabLst>
            </a:pPr>
            <a:r>
              <a:rPr sz="190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	</a:t>
            </a:r>
            <a:r>
              <a:rPr sz="1900" spc="-1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判断的三个方面：</a:t>
            </a:r>
            <a:endParaRPr lang="SimHei" altLang="SimHei" sz="1900" dirty="0"/>
          </a:p>
          <a:p>
            <a:pPr algn="l" rtl="0" eaLnBrk="0">
              <a:lnSpc>
                <a:spcPct val="100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0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21000"/>
              </a:lnSpc>
              <a:tabLst/>
            </a:pPr>
            <a:endParaRPr lang="Arial" altLang="Arial" sz="400" dirty="0"/>
          </a:p>
          <a:p>
            <a:pPr algn="r" rtl="0" eaLnBrk="0">
              <a:lnSpc>
                <a:spcPct val="94000"/>
              </a:lnSpc>
              <a:spcBef>
                <a:spcPts val="1"/>
              </a:spcBef>
              <a:tabLst/>
            </a:pPr>
            <a:r>
              <a:rPr sz="1900" spc="-5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“是否做到过”、“一贯性”、“效果</a:t>
            </a:r>
            <a:r>
              <a:rPr sz="190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”</a:t>
            </a:r>
            <a:endParaRPr lang="SimHei" altLang="SimHei" sz="1900" dirty="0"/>
          </a:p>
        </p:txBody>
      </p:sp>
      <p:sp>
        <p:nvSpPr>
          <p:cNvPr id="1063" name="path"/>
          <p:cNvSpPr/>
          <p:nvPr/>
        </p:nvSpPr>
        <p:spPr>
          <a:xfrm>
            <a:off x="2086597" y="3975037"/>
            <a:ext cx="25667" cy="26594"/>
          </a:xfrm>
          <a:custGeom>
            <a:avLst/>
            <a:gdLst/>
            <a:ahLst/>
            <a:cxnLst/>
            <a:rect l="0" t="0" r="0" b="0"/>
            <a:pathLst>
              <a:path w="40" h="41">
                <a:moveTo>
                  <a:pt x="4" y="20"/>
                </a:moveTo>
                <a:cubicBezTo>
                  <a:pt x="4" y="11"/>
                  <a:pt x="11" y="4"/>
                  <a:pt x="19" y="4"/>
                </a:cubicBezTo>
                <a:cubicBezTo>
                  <a:pt x="29" y="4"/>
                  <a:pt x="36" y="11"/>
                  <a:pt x="36" y="20"/>
                </a:cubicBezTo>
                <a:cubicBezTo>
                  <a:pt x="36" y="29"/>
                  <a:pt x="29" y="37"/>
                  <a:pt x="19" y="37"/>
                </a:cubicBezTo>
                <a:cubicBezTo>
                  <a:pt x="11" y="37"/>
                  <a:pt x="4" y="29"/>
                  <a:pt x="4" y="20"/>
                </a:cubicBezTo>
              </a:path>
            </a:pathLst>
          </a:custGeom>
          <a:solidFill>
            <a:srgbClr val="000000">
              <a:alpha val="100000"/>
            </a:srgbClr>
          </a:solidFill>
          <a:ln w="5123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64" name="path"/>
          <p:cNvSpPr/>
          <p:nvPr/>
        </p:nvSpPr>
        <p:spPr>
          <a:xfrm>
            <a:off x="2086597" y="3357551"/>
            <a:ext cx="25667" cy="25679"/>
          </a:xfrm>
          <a:custGeom>
            <a:avLst/>
            <a:gdLst/>
            <a:ahLst/>
            <a:cxnLst/>
            <a:rect l="0" t="0" r="0" b="0"/>
            <a:pathLst>
              <a:path w="40" h="40">
                <a:moveTo>
                  <a:pt x="4" y="19"/>
                </a:moveTo>
                <a:cubicBezTo>
                  <a:pt x="4" y="11"/>
                  <a:pt x="11" y="4"/>
                  <a:pt x="19" y="4"/>
                </a:cubicBezTo>
                <a:cubicBezTo>
                  <a:pt x="29" y="4"/>
                  <a:pt x="36" y="11"/>
                  <a:pt x="36" y="19"/>
                </a:cubicBezTo>
                <a:cubicBezTo>
                  <a:pt x="36" y="29"/>
                  <a:pt x="29" y="36"/>
                  <a:pt x="19" y="36"/>
                </a:cubicBezTo>
                <a:cubicBezTo>
                  <a:pt x="11" y="36"/>
                  <a:pt x="4" y="29"/>
                  <a:pt x="4" y="19"/>
                </a:cubicBezTo>
              </a:path>
            </a:pathLst>
          </a:custGeom>
          <a:solidFill>
            <a:srgbClr val="000000">
              <a:alpha val="100000"/>
            </a:srgbClr>
          </a:solidFill>
          <a:ln w="5123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65" name="path"/>
          <p:cNvSpPr/>
          <p:nvPr/>
        </p:nvSpPr>
        <p:spPr>
          <a:xfrm>
            <a:off x="2086597" y="2737394"/>
            <a:ext cx="25667" cy="25643"/>
          </a:xfrm>
          <a:custGeom>
            <a:avLst/>
            <a:gdLst/>
            <a:ahLst/>
            <a:cxnLst/>
            <a:rect l="0" t="0" r="0" b="0"/>
            <a:pathLst>
              <a:path w="40" h="40">
                <a:moveTo>
                  <a:pt x="4" y="20"/>
                </a:moveTo>
                <a:cubicBezTo>
                  <a:pt x="4" y="11"/>
                  <a:pt x="11" y="4"/>
                  <a:pt x="19" y="4"/>
                </a:cubicBezTo>
                <a:cubicBezTo>
                  <a:pt x="29" y="4"/>
                  <a:pt x="36" y="11"/>
                  <a:pt x="36" y="20"/>
                </a:cubicBezTo>
                <a:cubicBezTo>
                  <a:pt x="36" y="29"/>
                  <a:pt x="29" y="36"/>
                  <a:pt x="19" y="36"/>
                </a:cubicBezTo>
                <a:cubicBezTo>
                  <a:pt x="11" y="36"/>
                  <a:pt x="4" y="29"/>
                  <a:pt x="4" y="20"/>
                </a:cubicBezTo>
              </a:path>
            </a:pathLst>
          </a:custGeom>
          <a:solidFill>
            <a:srgbClr val="000000">
              <a:alpha val="100000"/>
            </a:srgbClr>
          </a:solidFill>
          <a:ln w="5123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66" name="rect"/>
          <p:cNvSpPr/>
          <p:nvPr/>
        </p:nvSpPr>
        <p:spPr>
          <a:xfrm>
            <a:off x="1188924" y="615493"/>
            <a:ext cx="7338314" cy="25873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202" name="group 202"/>
          <p:cNvGrpSpPr/>
          <p:nvPr/>
        </p:nvGrpSpPr>
        <p:grpSpPr>
          <a:xfrm rot="21600000">
            <a:off x="2903641" y="340610"/>
            <a:ext cx="3051595" cy="664968"/>
            <a:chOff x="0" y="0"/>
            <a:chExt cx="3051595" cy="664968"/>
          </a:xfrm>
        </p:grpSpPr>
        <p:pic>
          <p:nvPicPr>
            <p:cNvPr id="1067" name="picture 106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3051595" cy="664968"/>
            </a:xfrm>
            <a:prstGeom prst="rect">
              <a:avLst/>
            </a:prstGeom>
          </p:spPr>
        </p:pic>
        <p:sp>
          <p:nvSpPr>
            <p:cNvPr id="1068" name="textbox 1068"/>
            <p:cNvSpPr/>
            <p:nvPr/>
          </p:nvSpPr>
          <p:spPr>
            <a:xfrm>
              <a:off x="-12700" y="-12700"/>
              <a:ext cx="3077210" cy="73215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9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7047"/>
                </a:lnSpc>
                <a:tabLst/>
              </a:pPr>
              <a:endParaRPr lang="Arial" altLang="Arial" sz="100" dirty="0"/>
            </a:p>
            <a:p>
              <a:pPr marL="623550" algn="l" rtl="0" eaLnBrk="0">
                <a:lnSpc>
                  <a:spcPct val="97000"/>
                </a:lnSpc>
                <a:tabLst/>
              </a:pPr>
              <a:r>
                <a:rPr sz="2300" spc="50" dirty="0">
                  <a:solidFill>
                    <a:srgbClr val="000000">
                      <a:alpha val="100000"/>
                    </a:srgbClr>
                  </a:solidFill>
                  <a:latin typeface="NSimSun"/>
                  <a:ea typeface="NSimSun"/>
                  <a:cs typeface="NSimSun"/>
                </a:rPr>
                <a:t>三、评    </a:t>
              </a:r>
              <a:r>
                <a:rPr sz="2300" spc="0" dirty="0">
                  <a:solidFill>
                    <a:srgbClr val="000000">
                      <a:alpha val="100000"/>
                    </a:srgbClr>
                  </a:solidFill>
                  <a:latin typeface="NSimSun"/>
                  <a:ea typeface="NSimSun"/>
                  <a:cs typeface="NSimSun"/>
                </a:rPr>
                <a:t>议</a:t>
              </a:r>
              <a:endParaRPr lang="NSimSun" altLang="NSimSun" sz="2300" dirty="0"/>
            </a:p>
          </p:txBody>
        </p:sp>
      </p:grpSp>
      <p:pic>
        <p:nvPicPr>
          <p:cNvPr id="1069" name="picture 106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903641" y="340610"/>
            <a:ext cx="2998905" cy="613023"/>
          </a:xfrm>
          <a:prstGeom prst="rect">
            <a:avLst/>
          </a:prstGeom>
        </p:spPr>
      </p:pic>
      <p:grpSp>
        <p:nvGrpSpPr>
          <p:cNvPr id="204" name="group 204"/>
          <p:cNvGrpSpPr/>
          <p:nvPr/>
        </p:nvGrpSpPr>
        <p:grpSpPr>
          <a:xfrm rot="21600000">
            <a:off x="307479" y="262035"/>
            <a:ext cx="819827" cy="693938"/>
            <a:chOff x="0" y="0"/>
            <a:chExt cx="819827" cy="693938"/>
          </a:xfrm>
        </p:grpSpPr>
        <p:pic>
          <p:nvPicPr>
            <p:cNvPr id="1071" name="picture 107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819827" cy="671114"/>
            </a:xfrm>
            <a:prstGeom prst="rect">
              <a:avLst/>
            </a:prstGeom>
          </p:spPr>
        </p:pic>
        <p:sp>
          <p:nvSpPr>
            <p:cNvPr id="1072" name="textbox 1072"/>
            <p:cNvSpPr/>
            <p:nvPr/>
          </p:nvSpPr>
          <p:spPr>
            <a:xfrm>
              <a:off x="-12700" y="-12700"/>
              <a:ext cx="845819" cy="73533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8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29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29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7997"/>
                </a:lnSpc>
                <a:tabLst/>
              </a:pPr>
              <a:endParaRPr lang="Arial" altLang="Arial" sz="100" dirty="0"/>
            </a:p>
            <a:p>
              <a:pPr marL="251752" algn="l" rtl="0" eaLnBrk="0">
                <a:lnSpc>
                  <a:spcPct val="97000"/>
                </a:lnSpc>
                <a:tabLst/>
              </a:pPr>
              <a:r>
                <a:rPr sz="900" spc="2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华为技</a:t>
              </a:r>
              <a:r>
                <a:rPr sz="900" spc="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术</a:t>
              </a:r>
              <a:endParaRPr lang="SimSun" altLang="SimSun" sz="900" dirty="0"/>
            </a:p>
          </p:txBody>
        </p:sp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textbox 1073"/>
          <p:cNvSpPr/>
          <p:nvPr/>
        </p:nvSpPr>
        <p:spPr>
          <a:xfrm>
            <a:off x="1534484" y="2269649"/>
            <a:ext cx="5450204" cy="279653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906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7000"/>
              </a:lnSpc>
              <a:tabLst/>
            </a:pPr>
            <a:r>
              <a:rPr sz="2000" spc="6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1.对每条标准的评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议</a:t>
            </a:r>
            <a:endParaRPr lang="SimHei" altLang="SimHei" sz="2000" dirty="0"/>
          </a:p>
          <a:p>
            <a:pPr algn="l" rtl="0" eaLnBrk="0">
              <a:lnSpc>
                <a:spcPct val="179000"/>
              </a:lnSpc>
              <a:tabLst/>
            </a:pPr>
            <a:endParaRPr lang="Arial" altLang="Arial" sz="1000" dirty="0"/>
          </a:p>
          <a:p>
            <a:pPr marL="501580" algn="l" rtl="0" eaLnBrk="0">
              <a:lnSpc>
                <a:spcPct val="94000"/>
              </a:lnSpc>
              <a:spcBef>
                <a:spcPts val="570"/>
              </a:spcBef>
              <a:tabLst>
                <a:tab pos="588644" algn="l"/>
              </a:tabLst>
            </a:pPr>
            <a:r>
              <a:rPr sz="190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	</a:t>
            </a:r>
            <a:r>
              <a:rPr sz="1900" spc="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依据：证据说明</a:t>
            </a:r>
            <a:r>
              <a:rPr sz="190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或关键事件</a:t>
            </a:r>
            <a:endParaRPr lang="SimHei" altLang="SimHei" sz="1900" dirty="0"/>
          </a:p>
          <a:p>
            <a:pPr algn="l" rtl="0" eaLnBrk="0">
              <a:lnSpc>
                <a:spcPct val="178000"/>
              </a:lnSpc>
              <a:tabLst/>
            </a:pPr>
            <a:endParaRPr lang="Arial" altLang="Arial" sz="1000" dirty="0"/>
          </a:p>
          <a:p>
            <a:pPr marL="501580" algn="l" rtl="0" eaLnBrk="0">
              <a:lnSpc>
                <a:spcPct val="84000"/>
              </a:lnSpc>
              <a:spcBef>
                <a:spcPts val="577"/>
              </a:spcBef>
              <a:tabLst>
                <a:tab pos="588644" algn="l"/>
              </a:tabLst>
            </a:pPr>
            <a:r>
              <a:rPr sz="190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	</a:t>
            </a:r>
            <a:r>
              <a:rPr sz="1900" spc="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结果：“通过”或“</a:t>
            </a:r>
            <a:r>
              <a:rPr sz="190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不通过”</a:t>
            </a:r>
            <a:endParaRPr lang="SimHei" altLang="SimHei" sz="1900" dirty="0"/>
          </a:p>
          <a:p>
            <a:pPr marL="501580" algn="l" rtl="0" eaLnBrk="0">
              <a:lnSpc>
                <a:spcPts val="4869"/>
              </a:lnSpc>
              <a:tabLst>
                <a:tab pos="588644" algn="l"/>
              </a:tabLst>
            </a:pPr>
            <a:r>
              <a:rPr sz="190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	</a:t>
            </a:r>
            <a:r>
              <a:rPr sz="1900" spc="-1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判断的三个方面：</a:t>
            </a:r>
            <a:endParaRPr lang="SimHei" altLang="SimHei" sz="1900" dirty="0"/>
          </a:p>
          <a:p>
            <a:pPr algn="l" rtl="0" eaLnBrk="0">
              <a:lnSpc>
                <a:spcPct val="100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0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21000"/>
              </a:lnSpc>
              <a:tabLst/>
            </a:pPr>
            <a:endParaRPr lang="Arial" altLang="Arial" sz="400" dirty="0"/>
          </a:p>
          <a:p>
            <a:pPr algn="r" rtl="0" eaLnBrk="0">
              <a:lnSpc>
                <a:spcPct val="94000"/>
              </a:lnSpc>
              <a:spcBef>
                <a:spcPts val="1"/>
              </a:spcBef>
              <a:tabLst/>
            </a:pPr>
            <a:r>
              <a:rPr sz="1900" spc="-5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“是否做到过”、“一贯性”、“效果</a:t>
            </a:r>
            <a:r>
              <a:rPr sz="190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”</a:t>
            </a:r>
            <a:endParaRPr lang="SimHei" altLang="SimHei" sz="1900" dirty="0"/>
          </a:p>
        </p:txBody>
      </p:sp>
      <p:sp>
        <p:nvSpPr>
          <p:cNvPr id="1074" name="path"/>
          <p:cNvSpPr/>
          <p:nvPr/>
        </p:nvSpPr>
        <p:spPr>
          <a:xfrm>
            <a:off x="2010397" y="4279837"/>
            <a:ext cx="25667" cy="26594"/>
          </a:xfrm>
          <a:custGeom>
            <a:avLst/>
            <a:gdLst/>
            <a:ahLst/>
            <a:cxnLst/>
            <a:rect l="0" t="0" r="0" b="0"/>
            <a:pathLst>
              <a:path w="40" h="41">
                <a:moveTo>
                  <a:pt x="4" y="20"/>
                </a:moveTo>
                <a:cubicBezTo>
                  <a:pt x="4" y="11"/>
                  <a:pt x="11" y="4"/>
                  <a:pt x="19" y="4"/>
                </a:cubicBezTo>
                <a:cubicBezTo>
                  <a:pt x="29" y="4"/>
                  <a:pt x="36" y="11"/>
                  <a:pt x="36" y="20"/>
                </a:cubicBezTo>
                <a:cubicBezTo>
                  <a:pt x="36" y="29"/>
                  <a:pt x="29" y="37"/>
                  <a:pt x="19" y="37"/>
                </a:cubicBezTo>
                <a:cubicBezTo>
                  <a:pt x="11" y="37"/>
                  <a:pt x="4" y="29"/>
                  <a:pt x="4" y="20"/>
                </a:cubicBezTo>
              </a:path>
            </a:pathLst>
          </a:custGeom>
          <a:solidFill>
            <a:srgbClr val="000000">
              <a:alpha val="100000"/>
            </a:srgbClr>
          </a:solidFill>
          <a:ln w="5123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75" name="path"/>
          <p:cNvSpPr/>
          <p:nvPr/>
        </p:nvSpPr>
        <p:spPr>
          <a:xfrm>
            <a:off x="2010397" y="3662351"/>
            <a:ext cx="25667" cy="25679"/>
          </a:xfrm>
          <a:custGeom>
            <a:avLst/>
            <a:gdLst/>
            <a:ahLst/>
            <a:cxnLst/>
            <a:rect l="0" t="0" r="0" b="0"/>
            <a:pathLst>
              <a:path w="40" h="40">
                <a:moveTo>
                  <a:pt x="4" y="19"/>
                </a:moveTo>
                <a:cubicBezTo>
                  <a:pt x="4" y="11"/>
                  <a:pt x="11" y="4"/>
                  <a:pt x="19" y="4"/>
                </a:cubicBezTo>
                <a:cubicBezTo>
                  <a:pt x="29" y="4"/>
                  <a:pt x="36" y="11"/>
                  <a:pt x="36" y="19"/>
                </a:cubicBezTo>
                <a:cubicBezTo>
                  <a:pt x="36" y="29"/>
                  <a:pt x="29" y="36"/>
                  <a:pt x="19" y="36"/>
                </a:cubicBezTo>
                <a:cubicBezTo>
                  <a:pt x="11" y="36"/>
                  <a:pt x="4" y="29"/>
                  <a:pt x="4" y="19"/>
                </a:cubicBezTo>
              </a:path>
            </a:pathLst>
          </a:custGeom>
          <a:solidFill>
            <a:srgbClr val="000000">
              <a:alpha val="100000"/>
            </a:srgbClr>
          </a:solidFill>
          <a:ln w="5123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76" name="path"/>
          <p:cNvSpPr/>
          <p:nvPr/>
        </p:nvSpPr>
        <p:spPr>
          <a:xfrm>
            <a:off x="2010397" y="3042194"/>
            <a:ext cx="25667" cy="25643"/>
          </a:xfrm>
          <a:custGeom>
            <a:avLst/>
            <a:gdLst/>
            <a:ahLst/>
            <a:cxnLst/>
            <a:rect l="0" t="0" r="0" b="0"/>
            <a:pathLst>
              <a:path w="40" h="40">
                <a:moveTo>
                  <a:pt x="4" y="20"/>
                </a:moveTo>
                <a:cubicBezTo>
                  <a:pt x="4" y="11"/>
                  <a:pt x="11" y="4"/>
                  <a:pt x="19" y="4"/>
                </a:cubicBezTo>
                <a:cubicBezTo>
                  <a:pt x="29" y="4"/>
                  <a:pt x="36" y="11"/>
                  <a:pt x="36" y="20"/>
                </a:cubicBezTo>
                <a:cubicBezTo>
                  <a:pt x="36" y="29"/>
                  <a:pt x="29" y="36"/>
                  <a:pt x="19" y="36"/>
                </a:cubicBezTo>
                <a:cubicBezTo>
                  <a:pt x="11" y="36"/>
                  <a:pt x="4" y="29"/>
                  <a:pt x="4" y="20"/>
                </a:cubicBezTo>
              </a:path>
            </a:pathLst>
          </a:custGeom>
          <a:solidFill>
            <a:srgbClr val="000000">
              <a:alpha val="100000"/>
            </a:srgbClr>
          </a:solidFill>
          <a:ln w="5123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77" name="rect"/>
          <p:cNvSpPr/>
          <p:nvPr/>
        </p:nvSpPr>
        <p:spPr>
          <a:xfrm>
            <a:off x="1112724" y="920293"/>
            <a:ext cx="7338314" cy="25873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206" name="group 206"/>
          <p:cNvGrpSpPr/>
          <p:nvPr/>
        </p:nvGrpSpPr>
        <p:grpSpPr>
          <a:xfrm rot="21600000">
            <a:off x="2827441" y="645411"/>
            <a:ext cx="3051595" cy="664967"/>
            <a:chOff x="0" y="0"/>
            <a:chExt cx="3051595" cy="664967"/>
          </a:xfrm>
        </p:grpSpPr>
        <p:pic>
          <p:nvPicPr>
            <p:cNvPr id="1078" name="picture 107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3051595" cy="664967"/>
            </a:xfrm>
            <a:prstGeom prst="rect">
              <a:avLst/>
            </a:prstGeom>
          </p:spPr>
        </p:pic>
        <p:sp>
          <p:nvSpPr>
            <p:cNvPr id="1079" name="textbox 1079"/>
            <p:cNvSpPr/>
            <p:nvPr/>
          </p:nvSpPr>
          <p:spPr>
            <a:xfrm>
              <a:off x="-12700" y="-12700"/>
              <a:ext cx="3077210" cy="73215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9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7045"/>
                </a:lnSpc>
                <a:tabLst/>
              </a:pPr>
              <a:endParaRPr lang="Arial" altLang="Arial" sz="100" dirty="0"/>
            </a:p>
            <a:p>
              <a:pPr marL="623550" algn="l" rtl="0" eaLnBrk="0">
                <a:lnSpc>
                  <a:spcPct val="97000"/>
                </a:lnSpc>
                <a:tabLst/>
              </a:pPr>
              <a:r>
                <a:rPr sz="2300" spc="50" dirty="0">
                  <a:solidFill>
                    <a:srgbClr val="000000">
                      <a:alpha val="100000"/>
                    </a:srgbClr>
                  </a:solidFill>
                  <a:latin typeface="NSimSun"/>
                  <a:ea typeface="NSimSun"/>
                  <a:cs typeface="NSimSun"/>
                </a:rPr>
                <a:t>三、评    </a:t>
              </a:r>
              <a:r>
                <a:rPr sz="2300" spc="0" dirty="0">
                  <a:solidFill>
                    <a:srgbClr val="000000">
                      <a:alpha val="100000"/>
                    </a:srgbClr>
                  </a:solidFill>
                  <a:latin typeface="NSimSun"/>
                  <a:ea typeface="NSimSun"/>
                  <a:cs typeface="NSimSun"/>
                </a:rPr>
                <a:t>议</a:t>
              </a:r>
              <a:endParaRPr lang="NSimSun" altLang="NSimSun" sz="2300" dirty="0"/>
            </a:p>
          </p:txBody>
        </p:sp>
      </p:grpSp>
      <p:pic>
        <p:nvPicPr>
          <p:cNvPr id="1080" name="picture 10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827441" y="645411"/>
            <a:ext cx="2998905" cy="613023"/>
          </a:xfrm>
          <a:prstGeom prst="rect">
            <a:avLst/>
          </a:prstGeom>
        </p:spPr>
      </p:pic>
      <p:grpSp>
        <p:nvGrpSpPr>
          <p:cNvPr id="208" name="group 208"/>
          <p:cNvGrpSpPr/>
          <p:nvPr/>
        </p:nvGrpSpPr>
        <p:grpSpPr>
          <a:xfrm rot="21600000">
            <a:off x="231279" y="566835"/>
            <a:ext cx="819827" cy="693938"/>
            <a:chOff x="0" y="0"/>
            <a:chExt cx="819827" cy="693938"/>
          </a:xfrm>
        </p:grpSpPr>
        <p:pic>
          <p:nvPicPr>
            <p:cNvPr id="1082" name="picture 108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819827" cy="671114"/>
            </a:xfrm>
            <a:prstGeom prst="rect">
              <a:avLst/>
            </a:prstGeom>
          </p:spPr>
        </p:pic>
        <p:sp>
          <p:nvSpPr>
            <p:cNvPr id="1083" name="textbox 1083"/>
            <p:cNvSpPr/>
            <p:nvPr/>
          </p:nvSpPr>
          <p:spPr>
            <a:xfrm>
              <a:off x="-12700" y="-12700"/>
              <a:ext cx="845819" cy="73533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8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29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29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7997"/>
                </a:lnSpc>
                <a:tabLst/>
              </a:pPr>
              <a:endParaRPr lang="Arial" altLang="Arial" sz="100" dirty="0"/>
            </a:p>
            <a:p>
              <a:pPr marL="251752" algn="l" rtl="0" eaLnBrk="0">
                <a:lnSpc>
                  <a:spcPct val="97000"/>
                </a:lnSpc>
                <a:tabLst/>
              </a:pPr>
              <a:r>
                <a:rPr sz="900" spc="2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华为技</a:t>
              </a:r>
              <a:r>
                <a:rPr sz="900" spc="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术</a:t>
              </a:r>
              <a:endParaRPr lang="SimSun" altLang="SimSun" sz="900" dirty="0"/>
            </a:p>
          </p:txBody>
        </p:sp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textbox 1084"/>
          <p:cNvSpPr/>
          <p:nvPr/>
        </p:nvSpPr>
        <p:spPr>
          <a:xfrm>
            <a:off x="1530985" y="1946210"/>
            <a:ext cx="5659754" cy="47009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5022"/>
              </a:lnSpc>
              <a:tabLst/>
            </a:pPr>
            <a:endParaRPr lang="Arial" altLang="Arial" sz="100" dirty="0"/>
          </a:p>
          <a:p>
            <a:pPr marL="554046" algn="l" rtl="0" eaLnBrk="0">
              <a:lnSpc>
                <a:spcPct val="98000"/>
              </a:lnSpc>
              <a:tabLst/>
            </a:pPr>
            <a:r>
              <a:rPr sz="2100" spc="8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2.对总体的评</a:t>
            </a:r>
            <a:r>
              <a:rPr sz="2100" spc="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议</a:t>
            </a:r>
            <a:endParaRPr lang="SimHei" altLang="SimHei" sz="2100" dirty="0"/>
          </a:p>
          <a:p>
            <a:pPr algn="l" rtl="0" eaLnBrk="0">
              <a:lnSpc>
                <a:spcPct val="187000"/>
              </a:lnSpc>
              <a:tabLst/>
            </a:pPr>
            <a:endParaRPr lang="Arial" altLang="Arial" sz="1000" dirty="0"/>
          </a:p>
          <a:p>
            <a:pPr marL="1085681" algn="l" rtl="0" eaLnBrk="0">
              <a:lnSpc>
                <a:spcPct val="95000"/>
              </a:lnSpc>
              <a:spcBef>
                <a:spcPts val="601"/>
              </a:spcBef>
              <a:tabLst>
                <a:tab pos="1178560" algn="l"/>
              </a:tabLst>
            </a:pP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	</a:t>
            </a:r>
            <a:r>
              <a:rPr sz="2000" spc="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考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虑两个方面</a:t>
            </a:r>
            <a:endParaRPr lang="SimHei" altLang="SimHei" sz="2000" dirty="0"/>
          </a:p>
          <a:p>
            <a:pPr algn="l" rtl="0" eaLnBrk="0">
              <a:lnSpc>
                <a:spcPct val="189000"/>
              </a:lnSpc>
              <a:tabLst/>
            </a:pPr>
            <a:endParaRPr lang="Arial" altLang="Arial" sz="1000" dirty="0"/>
          </a:p>
          <a:p>
            <a:pPr marL="1558950" algn="l" rtl="0" eaLnBrk="0">
              <a:lnSpc>
                <a:spcPct val="95000"/>
              </a:lnSpc>
              <a:spcBef>
                <a:spcPts val="607"/>
              </a:spcBef>
              <a:tabLst/>
            </a:pPr>
            <a:r>
              <a:rPr sz="2000" spc="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每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条标准的达标情况</a:t>
            </a:r>
            <a:endParaRPr lang="SimHei" altLang="SimHei" sz="2000" dirty="0"/>
          </a:p>
          <a:p>
            <a:pPr marL="1085681" indent="482167" algn="l" rtl="0" eaLnBrk="0">
              <a:lnSpc>
                <a:spcPct val="213000"/>
              </a:lnSpc>
              <a:spcBef>
                <a:spcPts val="40"/>
              </a:spcBef>
              <a:tabLst>
                <a:tab pos="1177289" algn="l"/>
              </a:tabLst>
            </a:pPr>
            <a:r>
              <a:rPr sz="2000" spc="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绩效、品德和素质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等参考项        	</a:t>
            </a:r>
            <a:r>
              <a:rPr sz="2000" spc="-6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评议结果：</a:t>
            </a:r>
            <a:endParaRPr lang="SimHei" altLang="SimHei" sz="2000" dirty="0"/>
          </a:p>
          <a:p>
            <a:pPr algn="l" rtl="0" eaLnBrk="0">
              <a:lnSpc>
                <a:spcPct val="107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7000"/>
              </a:lnSpc>
              <a:tabLst/>
            </a:pPr>
            <a:endParaRPr lang="Arial" altLang="Arial" sz="1000" dirty="0"/>
          </a:p>
          <a:p>
            <a:pPr marL="1559941" algn="l" rtl="0" eaLnBrk="0">
              <a:lnSpc>
                <a:spcPct val="79000"/>
              </a:lnSpc>
              <a:spcBef>
                <a:spcPts val="602"/>
              </a:spcBef>
              <a:tabLst/>
            </a:pP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A</a:t>
            </a:r>
            <a:r>
              <a:rPr sz="2000" spc="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、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B</a:t>
            </a:r>
            <a:r>
              <a:rPr sz="2000" spc="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、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C、D</a:t>
            </a:r>
            <a:endParaRPr lang="SimHei" altLang="SimHei" sz="2000" dirty="0"/>
          </a:p>
          <a:p>
            <a:pPr algn="l" rtl="0" eaLnBrk="0">
              <a:lnSpc>
                <a:spcPct val="117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7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8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8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8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1000"/>
              </a:lnSpc>
              <a:tabLst/>
            </a:pPr>
            <a:endParaRPr lang="Arial" altLang="Arial" sz="300" dirty="0"/>
          </a:p>
        </p:txBody>
      </p:sp>
      <p:sp>
        <p:nvSpPr>
          <p:cNvPr id="1085" name="path"/>
          <p:cNvSpPr/>
          <p:nvPr/>
        </p:nvSpPr>
        <p:spPr>
          <a:xfrm>
            <a:off x="2589611" y="4717912"/>
            <a:ext cx="27054" cy="26101"/>
          </a:xfrm>
          <a:custGeom>
            <a:avLst/>
            <a:gdLst/>
            <a:ahLst/>
            <a:cxnLst/>
            <a:rect l="0" t="0" r="0" b="0"/>
            <a:pathLst>
              <a:path w="42" h="41">
                <a:moveTo>
                  <a:pt x="4" y="20"/>
                </a:moveTo>
                <a:cubicBezTo>
                  <a:pt x="4" y="11"/>
                  <a:pt x="13" y="4"/>
                  <a:pt x="22" y="4"/>
                </a:cubicBezTo>
                <a:cubicBezTo>
                  <a:pt x="30" y="4"/>
                  <a:pt x="38" y="11"/>
                  <a:pt x="38" y="20"/>
                </a:cubicBezTo>
                <a:cubicBezTo>
                  <a:pt x="38" y="29"/>
                  <a:pt x="30" y="36"/>
                  <a:pt x="22" y="36"/>
                </a:cubicBezTo>
                <a:cubicBezTo>
                  <a:pt x="13" y="36"/>
                  <a:pt x="4" y="29"/>
                  <a:pt x="4" y="20"/>
                </a:cubicBezTo>
              </a:path>
            </a:pathLst>
          </a:custGeom>
          <a:solidFill>
            <a:srgbClr val="000000">
              <a:alpha val="100000"/>
            </a:srgbClr>
          </a:solidFill>
          <a:ln w="5400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86" name="path"/>
          <p:cNvSpPr/>
          <p:nvPr/>
        </p:nvSpPr>
        <p:spPr>
          <a:xfrm>
            <a:off x="2589611" y="2760729"/>
            <a:ext cx="27054" cy="27066"/>
          </a:xfrm>
          <a:custGeom>
            <a:avLst/>
            <a:gdLst/>
            <a:ahLst/>
            <a:cxnLst/>
            <a:rect l="0" t="0" r="0" b="0"/>
            <a:pathLst>
              <a:path w="42" h="42">
                <a:moveTo>
                  <a:pt x="4" y="22"/>
                </a:moveTo>
                <a:cubicBezTo>
                  <a:pt x="4" y="11"/>
                  <a:pt x="13" y="4"/>
                  <a:pt x="22" y="4"/>
                </a:cubicBezTo>
                <a:cubicBezTo>
                  <a:pt x="30" y="4"/>
                  <a:pt x="38" y="11"/>
                  <a:pt x="38" y="22"/>
                </a:cubicBezTo>
                <a:cubicBezTo>
                  <a:pt x="38" y="30"/>
                  <a:pt x="30" y="38"/>
                  <a:pt x="22" y="38"/>
                </a:cubicBezTo>
                <a:cubicBezTo>
                  <a:pt x="13" y="38"/>
                  <a:pt x="4" y="30"/>
                  <a:pt x="4" y="22"/>
                </a:cubicBezTo>
              </a:path>
            </a:pathLst>
          </a:custGeom>
          <a:solidFill>
            <a:srgbClr val="000000">
              <a:alpha val="100000"/>
            </a:srgbClr>
          </a:solidFill>
          <a:ln w="5400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87" name="rect"/>
          <p:cNvSpPr/>
          <p:nvPr/>
        </p:nvSpPr>
        <p:spPr>
          <a:xfrm>
            <a:off x="1160515" y="648646"/>
            <a:ext cx="7734981" cy="27270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210" name="group 210"/>
          <p:cNvGrpSpPr/>
          <p:nvPr/>
        </p:nvGrpSpPr>
        <p:grpSpPr>
          <a:xfrm rot="21600000">
            <a:off x="2967919" y="358928"/>
            <a:ext cx="3216547" cy="700857"/>
            <a:chOff x="0" y="0"/>
            <a:chExt cx="3216547" cy="700857"/>
          </a:xfrm>
        </p:grpSpPr>
        <p:pic>
          <p:nvPicPr>
            <p:cNvPr id="1088" name="picture 108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3216547" cy="700857"/>
            </a:xfrm>
            <a:prstGeom prst="rect">
              <a:avLst/>
            </a:prstGeom>
          </p:spPr>
        </p:pic>
        <p:sp>
          <p:nvSpPr>
            <p:cNvPr id="1089" name="textbox 1089"/>
            <p:cNvSpPr/>
            <p:nvPr/>
          </p:nvSpPr>
          <p:spPr>
            <a:xfrm>
              <a:off x="-12700" y="-12700"/>
              <a:ext cx="3242310" cy="77025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5000"/>
                </a:lnSpc>
                <a:tabLst/>
              </a:pPr>
              <a:endParaRPr lang="Arial" altLang="Arial" sz="1000" dirty="0"/>
            </a:p>
            <a:p>
              <a:pPr marL="499371" algn="l" rtl="0" eaLnBrk="0">
                <a:lnSpc>
                  <a:spcPct val="98000"/>
                </a:lnSpc>
                <a:spcBef>
                  <a:spcPts val="4"/>
                </a:spcBef>
                <a:tabLst/>
              </a:pPr>
              <a:r>
                <a:rPr sz="2400" spc="60" dirty="0">
                  <a:solidFill>
                    <a:srgbClr val="000000">
                      <a:alpha val="100000"/>
                    </a:srgbClr>
                  </a:solidFill>
                  <a:latin typeface="NSimSun"/>
                  <a:ea typeface="NSimSun"/>
                  <a:cs typeface="NSimSun"/>
                </a:rPr>
                <a:t>三、评      </a:t>
              </a:r>
              <a:r>
                <a:rPr sz="2400" spc="40" dirty="0">
                  <a:solidFill>
                    <a:srgbClr val="000000">
                      <a:alpha val="100000"/>
                    </a:srgbClr>
                  </a:solidFill>
                  <a:latin typeface="NSimSun"/>
                  <a:ea typeface="NSimSun"/>
                  <a:cs typeface="NSimSun"/>
                </a:rPr>
                <a:t>议</a:t>
              </a:r>
              <a:endParaRPr lang="NSimSun" altLang="NSimSun" sz="2400" dirty="0"/>
            </a:p>
          </p:txBody>
        </p:sp>
      </p:grpSp>
      <p:pic>
        <p:nvPicPr>
          <p:cNvPr id="1090" name="picture 10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967919" y="358928"/>
            <a:ext cx="3161008" cy="646109"/>
          </a:xfrm>
          <a:prstGeom prst="rect">
            <a:avLst/>
          </a:prstGeom>
        </p:spPr>
      </p:pic>
      <p:grpSp>
        <p:nvGrpSpPr>
          <p:cNvPr id="212" name="group 212"/>
          <p:cNvGrpSpPr/>
          <p:nvPr/>
        </p:nvGrpSpPr>
        <p:grpSpPr>
          <a:xfrm rot="21600000">
            <a:off x="231424" y="276111"/>
            <a:ext cx="864142" cy="731391"/>
            <a:chOff x="0" y="0"/>
            <a:chExt cx="864142" cy="731391"/>
          </a:xfrm>
        </p:grpSpPr>
        <p:pic>
          <p:nvPicPr>
            <p:cNvPr id="1091" name="picture 109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864142" cy="707335"/>
            </a:xfrm>
            <a:prstGeom prst="rect">
              <a:avLst/>
            </a:prstGeom>
          </p:spPr>
        </p:pic>
        <p:sp>
          <p:nvSpPr>
            <p:cNvPr id="1092" name="textbox 1092"/>
            <p:cNvSpPr/>
            <p:nvPr/>
          </p:nvSpPr>
          <p:spPr>
            <a:xfrm>
              <a:off x="-12700" y="-12700"/>
              <a:ext cx="889635" cy="77279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1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1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2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2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8384"/>
                </a:lnSpc>
                <a:tabLst/>
              </a:pPr>
              <a:endParaRPr lang="Arial" altLang="Arial" sz="100" dirty="0"/>
            </a:p>
            <a:p>
              <a:pPr marL="264674" algn="l" rtl="0" eaLnBrk="0">
                <a:lnSpc>
                  <a:spcPts val="1101"/>
                </a:lnSpc>
                <a:tabLst/>
              </a:pPr>
              <a:r>
                <a:rPr sz="900" spc="7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华为技</a:t>
              </a:r>
              <a:r>
                <a:rPr sz="900" spc="5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术</a:t>
              </a:r>
              <a:endParaRPr lang="SimSun" altLang="SimSun" sz="900" dirty="0"/>
            </a:p>
          </p:txBody>
        </p:sp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textbox 1093"/>
          <p:cNvSpPr/>
          <p:nvPr/>
        </p:nvSpPr>
        <p:spPr>
          <a:xfrm>
            <a:off x="1703683" y="2332663"/>
            <a:ext cx="5205095" cy="267081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922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8000"/>
              </a:lnSpc>
              <a:tabLst/>
            </a:pPr>
            <a:r>
              <a:rPr sz="1900" spc="7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1.对每条标准的</a:t>
            </a:r>
            <a:r>
              <a:rPr sz="1900" spc="5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评</a:t>
            </a:r>
            <a:r>
              <a:rPr sz="190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议</a:t>
            </a:r>
            <a:endParaRPr lang="SimHei" altLang="SimHei" sz="1900" dirty="0"/>
          </a:p>
          <a:p>
            <a:pPr algn="l" rtl="0" eaLnBrk="0">
              <a:lnSpc>
                <a:spcPct val="170000"/>
              </a:lnSpc>
              <a:tabLst/>
            </a:pPr>
            <a:endParaRPr lang="Arial" altLang="Arial" sz="1000" dirty="0"/>
          </a:p>
          <a:p>
            <a:pPr marL="479557" algn="l" rtl="0" eaLnBrk="0">
              <a:lnSpc>
                <a:spcPct val="95000"/>
              </a:lnSpc>
              <a:spcBef>
                <a:spcPts val="549"/>
              </a:spcBef>
              <a:tabLst>
                <a:tab pos="562609" algn="l"/>
              </a:tabLst>
            </a:pP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	</a:t>
            </a:r>
            <a:r>
              <a:rPr sz="1800" spc="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依据：证据说明或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关键事件</a:t>
            </a:r>
            <a:endParaRPr lang="SimHei" altLang="SimHei" sz="1800" dirty="0"/>
          </a:p>
          <a:p>
            <a:pPr algn="l" rtl="0" eaLnBrk="0">
              <a:lnSpc>
                <a:spcPct val="172000"/>
              </a:lnSpc>
              <a:tabLst/>
            </a:pPr>
            <a:endParaRPr lang="Arial" altLang="Arial" sz="1000" dirty="0"/>
          </a:p>
          <a:p>
            <a:pPr marL="479557" algn="l" rtl="0" eaLnBrk="0">
              <a:lnSpc>
                <a:spcPct val="84000"/>
              </a:lnSpc>
              <a:spcBef>
                <a:spcPts val="543"/>
              </a:spcBef>
              <a:tabLst>
                <a:tab pos="562609" algn="l"/>
              </a:tabLst>
            </a:pP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	</a:t>
            </a:r>
            <a:r>
              <a:rPr sz="1800" spc="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结果：“通过”或“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不通过”</a:t>
            </a:r>
            <a:endParaRPr lang="SimHei" altLang="SimHei" sz="1800" dirty="0"/>
          </a:p>
          <a:p>
            <a:pPr marL="479557" algn="l" rtl="0" eaLnBrk="0">
              <a:lnSpc>
                <a:spcPts val="4649"/>
              </a:lnSpc>
              <a:tabLst>
                <a:tab pos="562609" algn="l"/>
              </a:tabLst>
            </a:pP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	</a:t>
            </a:r>
            <a:r>
              <a:rPr sz="1800" spc="-1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判断的三个方面</a:t>
            </a:r>
            <a:r>
              <a:rPr sz="1800" spc="-6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：</a:t>
            </a:r>
            <a:endParaRPr lang="SimHei" altLang="SimHei" sz="1800" dirty="0"/>
          </a:p>
          <a:p>
            <a:pPr algn="l" rtl="0" eaLnBrk="0">
              <a:lnSpc>
                <a:spcPct val="191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4000"/>
              </a:lnSpc>
              <a:tabLst/>
            </a:pPr>
            <a:endParaRPr lang="Arial" altLang="Arial" sz="400" dirty="0"/>
          </a:p>
          <a:p>
            <a:pPr algn="r" rtl="0" eaLnBrk="0">
              <a:lnSpc>
                <a:spcPct val="95000"/>
              </a:lnSpc>
              <a:tabLst/>
            </a:pPr>
            <a:r>
              <a:rPr sz="1800" spc="-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“是否做到过”、“一贯性”、</a:t>
            </a:r>
            <a:r>
              <a:rPr sz="180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“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效果”</a:t>
            </a:r>
            <a:endParaRPr lang="SimHei" altLang="SimHei" sz="1800" dirty="0"/>
          </a:p>
        </p:txBody>
      </p:sp>
      <p:sp>
        <p:nvSpPr>
          <p:cNvPr id="1094" name="path"/>
          <p:cNvSpPr/>
          <p:nvPr/>
        </p:nvSpPr>
        <p:spPr>
          <a:xfrm>
            <a:off x="2158729" y="4252599"/>
            <a:ext cx="24511" cy="25392"/>
          </a:xfrm>
          <a:custGeom>
            <a:avLst/>
            <a:gdLst/>
            <a:ahLst/>
            <a:cxnLst/>
            <a:rect l="0" t="0" r="0" b="0"/>
            <a:pathLst>
              <a:path w="38" h="39">
                <a:moveTo>
                  <a:pt x="3" y="19"/>
                </a:moveTo>
                <a:cubicBezTo>
                  <a:pt x="3" y="10"/>
                  <a:pt x="10" y="3"/>
                  <a:pt x="18" y="3"/>
                </a:cubicBezTo>
                <a:cubicBezTo>
                  <a:pt x="28" y="3"/>
                  <a:pt x="34" y="10"/>
                  <a:pt x="34" y="19"/>
                </a:cubicBezTo>
                <a:cubicBezTo>
                  <a:pt x="34" y="28"/>
                  <a:pt x="28" y="36"/>
                  <a:pt x="18" y="36"/>
                </a:cubicBezTo>
                <a:cubicBezTo>
                  <a:pt x="10" y="36"/>
                  <a:pt x="3" y="28"/>
                  <a:pt x="3" y="19"/>
                </a:cubicBezTo>
              </a:path>
            </a:pathLst>
          </a:custGeom>
          <a:solidFill>
            <a:srgbClr val="000000">
              <a:alpha val="100000"/>
            </a:srgbClr>
          </a:solidFill>
          <a:ln w="4892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95" name="path"/>
          <p:cNvSpPr/>
          <p:nvPr/>
        </p:nvSpPr>
        <p:spPr>
          <a:xfrm>
            <a:off x="2158729" y="3663013"/>
            <a:ext cx="24511" cy="24519"/>
          </a:xfrm>
          <a:custGeom>
            <a:avLst/>
            <a:gdLst/>
            <a:ahLst/>
            <a:cxnLst/>
            <a:rect l="0" t="0" r="0" b="0"/>
            <a:pathLst>
              <a:path w="38" h="38">
                <a:moveTo>
                  <a:pt x="3" y="18"/>
                </a:moveTo>
                <a:cubicBezTo>
                  <a:pt x="3" y="10"/>
                  <a:pt x="10" y="3"/>
                  <a:pt x="18" y="3"/>
                </a:cubicBezTo>
                <a:cubicBezTo>
                  <a:pt x="28" y="3"/>
                  <a:pt x="34" y="10"/>
                  <a:pt x="34" y="18"/>
                </a:cubicBezTo>
                <a:cubicBezTo>
                  <a:pt x="34" y="28"/>
                  <a:pt x="28" y="34"/>
                  <a:pt x="18" y="34"/>
                </a:cubicBezTo>
                <a:cubicBezTo>
                  <a:pt x="10" y="34"/>
                  <a:pt x="3" y="28"/>
                  <a:pt x="3" y="18"/>
                </a:cubicBezTo>
              </a:path>
            </a:pathLst>
          </a:custGeom>
          <a:solidFill>
            <a:srgbClr val="000000">
              <a:alpha val="100000"/>
            </a:srgbClr>
          </a:solidFill>
          <a:ln w="4892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96" name="path"/>
          <p:cNvSpPr/>
          <p:nvPr/>
        </p:nvSpPr>
        <p:spPr>
          <a:xfrm>
            <a:off x="2158729" y="3070876"/>
            <a:ext cx="24511" cy="24484"/>
          </a:xfrm>
          <a:custGeom>
            <a:avLst/>
            <a:gdLst/>
            <a:ahLst/>
            <a:cxnLst/>
            <a:rect l="0" t="0" r="0" b="0"/>
            <a:pathLst>
              <a:path w="38" h="38">
                <a:moveTo>
                  <a:pt x="3" y="19"/>
                </a:moveTo>
                <a:cubicBezTo>
                  <a:pt x="3" y="10"/>
                  <a:pt x="10" y="3"/>
                  <a:pt x="18" y="3"/>
                </a:cubicBezTo>
                <a:cubicBezTo>
                  <a:pt x="28" y="3"/>
                  <a:pt x="34" y="10"/>
                  <a:pt x="34" y="19"/>
                </a:cubicBezTo>
                <a:cubicBezTo>
                  <a:pt x="34" y="27"/>
                  <a:pt x="28" y="34"/>
                  <a:pt x="18" y="34"/>
                </a:cubicBezTo>
                <a:cubicBezTo>
                  <a:pt x="10" y="34"/>
                  <a:pt x="3" y="27"/>
                  <a:pt x="3" y="19"/>
                </a:cubicBezTo>
              </a:path>
            </a:pathLst>
          </a:custGeom>
          <a:solidFill>
            <a:srgbClr val="000000">
              <a:alpha val="100000"/>
            </a:srgbClr>
          </a:solidFill>
          <a:ln w="4892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97" name="rect"/>
          <p:cNvSpPr/>
          <p:nvPr/>
        </p:nvSpPr>
        <p:spPr>
          <a:xfrm>
            <a:off x="1301496" y="1044849"/>
            <a:ext cx="7007734" cy="24704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214" name="group 214"/>
          <p:cNvGrpSpPr/>
          <p:nvPr/>
        </p:nvGrpSpPr>
        <p:grpSpPr>
          <a:xfrm rot="21600000">
            <a:off x="2938967" y="782387"/>
            <a:ext cx="2914126" cy="634922"/>
            <a:chOff x="0" y="0"/>
            <a:chExt cx="2914126" cy="634922"/>
          </a:xfrm>
        </p:grpSpPr>
        <p:pic>
          <p:nvPicPr>
            <p:cNvPr id="1098" name="picture 109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2914126" cy="634922"/>
            </a:xfrm>
            <a:prstGeom prst="rect">
              <a:avLst/>
            </a:prstGeom>
          </p:spPr>
        </p:pic>
        <p:sp>
          <p:nvSpPr>
            <p:cNvPr id="1099" name="textbox 1099"/>
            <p:cNvSpPr/>
            <p:nvPr/>
          </p:nvSpPr>
          <p:spPr>
            <a:xfrm>
              <a:off x="-12700" y="-12700"/>
              <a:ext cx="2940050" cy="70040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  <a:tabLst/>
              </a:pPr>
              <a:endParaRPr lang="Arial" altLang="Arial" sz="1000" dirty="0"/>
            </a:p>
            <a:p>
              <a:pPr marL="596032" algn="l" rtl="0" eaLnBrk="0">
                <a:lnSpc>
                  <a:spcPct val="97000"/>
                </a:lnSpc>
                <a:spcBef>
                  <a:spcPts val="4"/>
                </a:spcBef>
                <a:tabLst/>
              </a:pPr>
              <a:r>
                <a:rPr sz="2200" spc="40" dirty="0">
                  <a:solidFill>
                    <a:srgbClr val="000000">
                      <a:alpha val="100000"/>
                    </a:srgbClr>
                  </a:solidFill>
                  <a:latin typeface="NSimSun"/>
                  <a:ea typeface="NSimSun"/>
                  <a:cs typeface="NSimSun"/>
                </a:rPr>
                <a:t>三、评    </a:t>
              </a:r>
              <a:r>
                <a:rPr sz="2200" spc="30" dirty="0">
                  <a:solidFill>
                    <a:srgbClr val="000000">
                      <a:alpha val="100000"/>
                    </a:srgbClr>
                  </a:solidFill>
                  <a:latin typeface="NSimSun"/>
                  <a:ea typeface="NSimSun"/>
                  <a:cs typeface="NSimSun"/>
                </a:rPr>
                <a:t>议</a:t>
              </a:r>
              <a:endParaRPr lang="NSimSun" altLang="NSimSun" sz="2200" dirty="0"/>
            </a:p>
          </p:txBody>
        </p:sp>
      </p:grpSp>
      <p:pic>
        <p:nvPicPr>
          <p:cNvPr id="1100" name="picture 1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938967" y="782387"/>
            <a:ext cx="2863809" cy="585325"/>
          </a:xfrm>
          <a:prstGeom prst="rect">
            <a:avLst/>
          </a:prstGeom>
        </p:spPr>
      </p:pic>
      <p:grpSp>
        <p:nvGrpSpPr>
          <p:cNvPr id="216" name="group 216"/>
          <p:cNvGrpSpPr/>
          <p:nvPr/>
        </p:nvGrpSpPr>
        <p:grpSpPr>
          <a:xfrm rot="21600000">
            <a:off x="459758" y="707361"/>
            <a:ext cx="782895" cy="662584"/>
            <a:chOff x="0" y="0"/>
            <a:chExt cx="782895" cy="662584"/>
          </a:xfrm>
        </p:grpSpPr>
        <p:pic>
          <p:nvPicPr>
            <p:cNvPr id="1102" name="picture 110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782895" cy="640791"/>
            </a:xfrm>
            <a:prstGeom prst="rect">
              <a:avLst/>
            </a:prstGeom>
          </p:spPr>
        </p:pic>
        <p:sp>
          <p:nvSpPr>
            <p:cNvPr id="1103" name="textbox 1103"/>
            <p:cNvSpPr/>
            <p:nvPr/>
          </p:nvSpPr>
          <p:spPr>
            <a:xfrm>
              <a:off x="-12700" y="-12700"/>
              <a:ext cx="808355" cy="70230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3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23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23000"/>
                </a:lnSpc>
                <a:tabLst/>
              </a:pPr>
              <a:endParaRPr lang="Arial" altLang="Arial" sz="1000" dirty="0"/>
            </a:p>
            <a:p>
              <a:pPr marL="240983" algn="l" rtl="0" eaLnBrk="0">
                <a:lnSpc>
                  <a:spcPts val="996"/>
                </a:lnSpc>
                <a:spcBef>
                  <a:spcPts val="4"/>
                </a:spcBef>
                <a:tabLst/>
              </a:pPr>
              <a:r>
                <a:rPr sz="800" spc="8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华为技</a:t>
              </a:r>
              <a:r>
                <a:rPr sz="800" spc="6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术</a:t>
              </a:r>
              <a:endParaRPr lang="SimSun" altLang="SimSun" sz="800" dirty="0"/>
            </a:p>
          </p:txBody>
        </p:sp>
      </p:grp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textbox 1104"/>
          <p:cNvSpPr/>
          <p:nvPr/>
        </p:nvSpPr>
        <p:spPr>
          <a:xfrm>
            <a:off x="1585565" y="2656193"/>
            <a:ext cx="6026150" cy="16198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902"/>
              </a:lnSpc>
              <a:tabLst/>
            </a:pPr>
            <a:endParaRPr lang="Arial" altLang="Arial" sz="100" dirty="0"/>
          </a:p>
          <a:p>
            <a:pPr marL="13746" algn="l" rtl="0" eaLnBrk="0">
              <a:lnSpc>
                <a:spcPct val="96000"/>
              </a:lnSpc>
              <a:tabLst/>
            </a:pPr>
            <a:r>
              <a:rPr sz="2000" spc="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①所有标准项均达标</a:t>
            </a:r>
            <a:r>
              <a:rPr sz="200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。</a:t>
            </a:r>
            <a:endParaRPr lang="SimSun" altLang="SimSun" sz="2000" dirty="0"/>
          </a:p>
          <a:p>
            <a:pPr algn="l" rtl="0" eaLnBrk="0">
              <a:lnSpc>
                <a:spcPct val="184000"/>
              </a:lnSpc>
              <a:tabLst/>
            </a:pPr>
            <a:endParaRPr lang="Arial" altLang="Arial" sz="1000" dirty="0"/>
          </a:p>
          <a:p>
            <a:pPr marL="12700" algn="l" rtl="0" eaLnBrk="0">
              <a:lnSpc>
                <a:spcPct val="96000"/>
              </a:lnSpc>
              <a:spcBef>
                <a:spcPts val="608"/>
              </a:spcBef>
              <a:tabLst/>
            </a:pPr>
            <a:r>
              <a:rPr sz="2000" spc="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②申请人在各方面均表现出色，工作绩效显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著。</a:t>
            </a:r>
            <a:endParaRPr lang="SimSun" altLang="SimSun" sz="2000" dirty="0"/>
          </a:p>
          <a:p>
            <a:pPr algn="l" rtl="0" eaLnBrk="0">
              <a:lnSpc>
                <a:spcPct val="18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1000"/>
              </a:lnSpc>
              <a:tabLst/>
            </a:pPr>
            <a:endParaRPr lang="Arial" altLang="Arial" sz="500" dirty="0"/>
          </a:p>
          <a:p>
            <a:pPr marL="12700" algn="l" rtl="0" eaLnBrk="0">
              <a:lnSpc>
                <a:spcPct val="96000"/>
              </a:lnSpc>
              <a:spcBef>
                <a:spcPts val="2"/>
              </a:spcBef>
              <a:tabLst/>
            </a:pPr>
            <a:r>
              <a:rPr sz="200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③品德良好，素质能够充分满足现职及发展的需要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。</a:t>
            </a:r>
            <a:endParaRPr lang="SimSun" altLang="SimSun" sz="2000" dirty="0"/>
          </a:p>
        </p:txBody>
      </p:sp>
      <p:sp>
        <p:nvSpPr>
          <p:cNvPr id="1105" name="rect"/>
          <p:cNvSpPr/>
          <p:nvPr/>
        </p:nvSpPr>
        <p:spPr>
          <a:xfrm>
            <a:off x="955810" y="665319"/>
            <a:ext cx="7933313" cy="27971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218" name="group 218"/>
          <p:cNvGrpSpPr/>
          <p:nvPr/>
        </p:nvGrpSpPr>
        <p:grpSpPr>
          <a:xfrm rot="21600000">
            <a:off x="2809558" y="368148"/>
            <a:ext cx="3299022" cy="718889"/>
            <a:chOff x="0" y="0"/>
            <a:chExt cx="3299022" cy="718889"/>
          </a:xfrm>
        </p:grpSpPr>
        <p:pic>
          <p:nvPicPr>
            <p:cNvPr id="1106" name="picture 110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3299022" cy="718889"/>
            </a:xfrm>
            <a:prstGeom prst="rect">
              <a:avLst/>
            </a:prstGeom>
          </p:spPr>
        </p:pic>
        <p:sp>
          <p:nvSpPr>
            <p:cNvPr id="1107" name="textbox 1107"/>
            <p:cNvSpPr/>
            <p:nvPr/>
          </p:nvSpPr>
          <p:spPr>
            <a:xfrm>
              <a:off x="-12700" y="-12700"/>
              <a:ext cx="3324859" cy="78994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0000"/>
                </a:lnSpc>
                <a:tabLst/>
              </a:pPr>
              <a:endParaRPr lang="Arial" altLang="Arial" sz="1000" dirty="0"/>
            </a:p>
            <a:p>
              <a:pPr marL="511850" algn="l" rtl="0" eaLnBrk="0">
                <a:lnSpc>
                  <a:spcPct val="96000"/>
                </a:lnSpc>
                <a:spcBef>
                  <a:spcPts val="1"/>
                </a:spcBef>
                <a:tabLst/>
              </a:pPr>
              <a:r>
                <a:rPr sz="2500" spc="40" dirty="0">
                  <a:solidFill>
                    <a:srgbClr val="000000">
                      <a:alpha val="100000"/>
                    </a:srgbClr>
                  </a:solidFill>
                  <a:latin typeface="NSimSun"/>
                  <a:ea typeface="NSimSun"/>
                  <a:cs typeface="NSimSun"/>
                </a:rPr>
                <a:t>三、评      </a:t>
              </a:r>
              <a:r>
                <a:rPr sz="2500" spc="10" dirty="0">
                  <a:solidFill>
                    <a:srgbClr val="000000">
                      <a:alpha val="100000"/>
                    </a:srgbClr>
                  </a:solidFill>
                  <a:latin typeface="NSimSun"/>
                  <a:ea typeface="NSimSun"/>
                  <a:cs typeface="NSimSun"/>
                </a:rPr>
                <a:t>议</a:t>
              </a:r>
              <a:endParaRPr lang="NSimSun" altLang="NSimSun" sz="2500" dirty="0"/>
            </a:p>
          </p:txBody>
        </p:sp>
      </p:grpSp>
      <p:pic>
        <p:nvPicPr>
          <p:cNvPr id="1108" name="picture 110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809558" y="368148"/>
            <a:ext cx="3242060" cy="662732"/>
          </a:xfrm>
          <a:prstGeom prst="rect">
            <a:avLst/>
          </a:prstGeom>
        </p:spPr>
      </p:pic>
      <p:grpSp>
        <p:nvGrpSpPr>
          <p:cNvPr id="220" name="group 220"/>
          <p:cNvGrpSpPr/>
          <p:nvPr/>
        </p:nvGrpSpPr>
        <p:grpSpPr>
          <a:xfrm rot="21600000">
            <a:off x="2896" y="283199"/>
            <a:ext cx="886299" cy="750209"/>
            <a:chOff x="0" y="0"/>
            <a:chExt cx="886299" cy="750209"/>
          </a:xfrm>
        </p:grpSpPr>
        <p:pic>
          <p:nvPicPr>
            <p:cNvPr id="1110" name="picture 11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886299" cy="725533"/>
            </a:xfrm>
            <a:prstGeom prst="rect">
              <a:avLst/>
            </a:prstGeom>
          </p:spPr>
        </p:pic>
        <p:sp>
          <p:nvSpPr>
            <p:cNvPr id="1111" name="textbox 1111"/>
            <p:cNvSpPr/>
            <p:nvPr/>
          </p:nvSpPr>
          <p:spPr>
            <a:xfrm>
              <a:off x="-12700" y="-12700"/>
              <a:ext cx="911860" cy="79375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4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4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4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5000"/>
                </a:lnSpc>
                <a:tabLst/>
              </a:pPr>
              <a:endParaRPr lang="Arial" altLang="Arial" sz="1000" dirty="0"/>
            </a:p>
            <a:p>
              <a:pPr marL="271134" algn="l" rtl="0" eaLnBrk="0">
                <a:lnSpc>
                  <a:spcPct val="95000"/>
                </a:lnSpc>
                <a:spcBef>
                  <a:spcPts val="2"/>
                </a:spcBef>
                <a:tabLst/>
              </a:pPr>
              <a:r>
                <a:rPr sz="1000" spc="-1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华为技术</a:t>
              </a:r>
              <a:endParaRPr lang="SimSun" altLang="SimSun" sz="1000" dirty="0"/>
            </a:p>
          </p:txBody>
        </p:sp>
      </p:grpSp>
      <p:sp>
        <p:nvSpPr>
          <p:cNvPr id="1112" name="textbox 1112"/>
          <p:cNvSpPr/>
          <p:nvPr/>
        </p:nvSpPr>
        <p:spPr>
          <a:xfrm>
            <a:off x="1562764" y="1673832"/>
            <a:ext cx="786765" cy="4019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ts val="2961"/>
              </a:lnSpc>
              <a:tabLst/>
            </a:pPr>
            <a:r>
              <a:rPr sz="2300" spc="-1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A</a:t>
            </a:r>
            <a:r>
              <a:rPr sz="2300" spc="-1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等：</a:t>
            </a:r>
            <a:endParaRPr lang="SimSun" altLang="SimSun" sz="23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textbox 1113"/>
          <p:cNvSpPr/>
          <p:nvPr/>
        </p:nvSpPr>
        <p:spPr>
          <a:xfrm>
            <a:off x="990401" y="1994924"/>
            <a:ext cx="6720840" cy="32150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417"/>
              </a:lnSpc>
              <a:tabLst/>
            </a:pPr>
            <a:endParaRPr lang="Arial" altLang="Arial" sz="100" dirty="0"/>
          </a:p>
          <a:p>
            <a:pPr marL="136022" algn="l" rtl="0" eaLnBrk="0">
              <a:lnSpc>
                <a:spcPct val="84000"/>
              </a:lnSpc>
              <a:tabLst/>
            </a:pPr>
            <a:r>
              <a:rPr sz="1900" spc="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①“关键标准项”均达标，少数“普通标准项”不达</a:t>
            </a:r>
            <a:r>
              <a:rPr sz="190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标</a:t>
            </a:r>
            <a:r>
              <a:rPr sz="19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(不</a:t>
            </a:r>
            <a:endParaRPr lang="SimSun" altLang="SimSun" sz="1900" dirty="0"/>
          </a:p>
          <a:p>
            <a:pPr marL="12700" algn="l" rtl="0" eaLnBrk="0">
              <a:lnSpc>
                <a:spcPct val="147000"/>
              </a:lnSpc>
              <a:spcBef>
                <a:spcPts val="44"/>
              </a:spcBef>
              <a:tabLst/>
            </a:pPr>
            <a:r>
              <a:rPr sz="190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达       标的普通项个数/普通标准项总数≤15%) 。对</a:t>
            </a:r>
            <a:r>
              <a:rPr sz="190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未</a:t>
            </a:r>
            <a:r>
              <a:rPr sz="19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区  </a:t>
            </a:r>
            <a:r>
              <a:rPr sz="190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分“关               键标准项”</a:t>
            </a:r>
            <a:r>
              <a:rPr sz="19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和“普通标准项的情况：不 </a:t>
            </a:r>
            <a:r>
              <a:rPr sz="190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达标的标准项/标准         项总数≤</a:t>
            </a:r>
            <a:r>
              <a:rPr sz="19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10%。</a:t>
            </a:r>
            <a:endParaRPr lang="SimSun" altLang="SimSun" sz="1900" dirty="0"/>
          </a:p>
          <a:p>
            <a:pPr algn="l" rtl="0" eaLnBrk="0">
              <a:lnSpc>
                <a:spcPct val="179000"/>
              </a:lnSpc>
              <a:tabLst/>
            </a:pPr>
            <a:endParaRPr lang="Arial" altLang="Arial" sz="1000" dirty="0"/>
          </a:p>
          <a:p>
            <a:pPr marL="17584" indent="117461" algn="l" rtl="0" eaLnBrk="0">
              <a:lnSpc>
                <a:spcPct val="120000"/>
              </a:lnSpc>
              <a:spcBef>
                <a:spcPts val="574"/>
              </a:spcBef>
              <a:tabLst/>
            </a:pPr>
            <a:r>
              <a:rPr sz="190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②申请人完全能够胜任主要工作的要求，但有些方</a:t>
            </a:r>
            <a:r>
              <a:rPr sz="190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面</a:t>
            </a:r>
            <a:r>
              <a:rPr sz="19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尚需进 </a:t>
            </a:r>
            <a:r>
              <a:rPr sz="190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一       步改进</a:t>
            </a:r>
            <a:r>
              <a:rPr sz="190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，</a:t>
            </a:r>
            <a:r>
              <a:rPr sz="19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工作绩效良好。</a:t>
            </a:r>
            <a:endParaRPr lang="SimSun" altLang="SimSun" sz="1900" dirty="0"/>
          </a:p>
          <a:p>
            <a:pPr algn="l" rtl="0" eaLnBrk="0">
              <a:lnSpc>
                <a:spcPct val="180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9000"/>
              </a:lnSpc>
              <a:tabLst/>
            </a:pPr>
            <a:endParaRPr lang="Arial" altLang="Arial" sz="400" dirty="0"/>
          </a:p>
          <a:p>
            <a:pPr marL="135045" algn="l" rtl="0" eaLnBrk="0">
              <a:lnSpc>
                <a:spcPct val="95000"/>
              </a:lnSpc>
              <a:spcBef>
                <a:spcPts val="1"/>
              </a:spcBef>
              <a:tabLst/>
            </a:pPr>
            <a:r>
              <a:rPr sz="190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③品德良好，素质能够充分满足现</a:t>
            </a:r>
            <a:r>
              <a:rPr sz="190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职</a:t>
            </a:r>
            <a:r>
              <a:rPr sz="19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的需要。</a:t>
            </a:r>
            <a:endParaRPr lang="SimSun" altLang="SimSun" sz="1900" dirty="0"/>
          </a:p>
        </p:txBody>
      </p:sp>
      <p:sp>
        <p:nvSpPr>
          <p:cNvPr id="1114" name="rect"/>
          <p:cNvSpPr/>
          <p:nvPr/>
        </p:nvSpPr>
        <p:spPr>
          <a:xfrm>
            <a:off x="1120686" y="620995"/>
            <a:ext cx="7404400" cy="26108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222" name="group 222"/>
          <p:cNvGrpSpPr/>
          <p:nvPr/>
        </p:nvGrpSpPr>
        <p:grpSpPr>
          <a:xfrm rot="21600000">
            <a:off x="2850845" y="343627"/>
            <a:ext cx="3079076" cy="670985"/>
            <a:chOff x="0" y="0"/>
            <a:chExt cx="3079076" cy="670985"/>
          </a:xfrm>
        </p:grpSpPr>
        <p:pic>
          <p:nvPicPr>
            <p:cNvPr id="1115" name="picture 11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3079076" cy="670985"/>
            </a:xfrm>
            <a:prstGeom prst="rect">
              <a:avLst/>
            </a:prstGeom>
          </p:spPr>
        </p:pic>
        <p:sp>
          <p:nvSpPr>
            <p:cNvPr id="1116" name="textbox 1116"/>
            <p:cNvSpPr/>
            <p:nvPr/>
          </p:nvSpPr>
          <p:spPr>
            <a:xfrm>
              <a:off x="-12700" y="-12700"/>
              <a:ext cx="3104514" cy="73850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0000"/>
                </a:lnSpc>
                <a:tabLst/>
              </a:pPr>
              <a:endParaRPr lang="Arial" altLang="Arial" sz="1000" dirty="0"/>
            </a:p>
            <a:p>
              <a:pPr marL="478572" algn="l" rtl="0" eaLnBrk="0">
                <a:lnSpc>
                  <a:spcPct val="98000"/>
                </a:lnSpc>
                <a:spcBef>
                  <a:spcPts val="2"/>
                </a:spcBef>
                <a:tabLst/>
              </a:pPr>
              <a:r>
                <a:rPr sz="2300" spc="60" dirty="0">
                  <a:solidFill>
                    <a:srgbClr val="000000">
                      <a:alpha val="100000"/>
                    </a:srgbClr>
                  </a:solidFill>
                  <a:latin typeface="NSimSun"/>
                  <a:ea typeface="NSimSun"/>
                  <a:cs typeface="NSimSun"/>
                </a:rPr>
                <a:t>三、评      </a:t>
              </a:r>
              <a:r>
                <a:rPr sz="2300" spc="0" dirty="0">
                  <a:solidFill>
                    <a:srgbClr val="000000">
                      <a:alpha val="100000"/>
                    </a:srgbClr>
                  </a:solidFill>
                  <a:latin typeface="NSimSun"/>
                  <a:ea typeface="NSimSun"/>
                  <a:cs typeface="NSimSun"/>
                </a:rPr>
                <a:t>议</a:t>
              </a:r>
              <a:endParaRPr lang="NSimSun" altLang="NSimSun" sz="2300" dirty="0"/>
            </a:p>
          </p:txBody>
        </p:sp>
      </p:grpSp>
      <p:pic>
        <p:nvPicPr>
          <p:cNvPr id="1117" name="picture 11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850845" y="343627"/>
            <a:ext cx="3025912" cy="618570"/>
          </a:xfrm>
          <a:prstGeom prst="rect">
            <a:avLst/>
          </a:prstGeom>
        </p:spPr>
      </p:pic>
      <p:grpSp>
        <p:nvGrpSpPr>
          <p:cNvPr id="224" name="group 224"/>
          <p:cNvGrpSpPr/>
          <p:nvPr/>
        </p:nvGrpSpPr>
        <p:grpSpPr>
          <a:xfrm rot="21600000">
            <a:off x="231303" y="264339"/>
            <a:ext cx="827210" cy="700218"/>
            <a:chOff x="0" y="0"/>
            <a:chExt cx="827210" cy="700218"/>
          </a:xfrm>
        </p:grpSpPr>
        <p:pic>
          <p:nvPicPr>
            <p:cNvPr id="1119" name="picture 11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827210" cy="677186"/>
            </a:xfrm>
            <a:prstGeom prst="rect">
              <a:avLst/>
            </a:prstGeom>
          </p:spPr>
        </p:pic>
        <p:sp>
          <p:nvSpPr>
            <p:cNvPr id="1120" name="textbox 1120"/>
            <p:cNvSpPr/>
            <p:nvPr/>
          </p:nvSpPr>
          <p:spPr>
            <a:xfrm>
              <a:off x="-12700" y="-12700"/>
              <a:ext cx="852805" cy="74168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0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30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30000"/>
                </a:lnSpc>
                <a:tabLst/>
              </a:pPr>
              <a:endParaRPr lang="Arial" altLang="Arial" sz="1000" dirty="0"/>
            </a:p>
            <a:p>
              <a:pPr marL="253905" algn="l" rtl="0" eaLnBrk="0">
                <a:lnSpc>
                  <a:spcPct val="98000"/>
                </a:lnSpc>
                <a:tabLst/>
              </a:pPr>
              <a:r>
                <a:rPr sz="900" spc="3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华为技</a:t>
              </a:r>
              <a:r>
                <a:rPr sz="900" spc="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术</a:t>
              </a:r>
              <a:endParaRPr lang="SimSun" altLang="SimSun" sz="900" dirty="0"/>
            </a:p>
          </p:txBody>
        </p:sp>
      </p:grpSp>
      <p:sp>
        <p:nvSpPr>
          <p:cNvPr id="1121" name="textbox 1121"/>
          <p:cNvSpPr/>
          <p:nvPr/>
        </p:nvSpPr>
        <p:spPr>
          <a:xfrm>
            <a:off x="1196039" y="1326015"/>
            <a:ext cx="749934" cy="3873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ts val="2849"/>
              </a:lnSpc>
              <a:tabLst/>
            </a:pPr>
            <a:r>
              <a:rPr sz="2300" spc="-1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B等：</a:t>
            </a:r>
            <a:endParaRPr lang="SimSun" altLang="SimSun" sz="23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textbox 1122"/>
          <p:cNvSpPr/>
          <p:nvPr/>
        </p:nvSpPr>
        <p:spPr>
          <a:xfrm>
            <a:off x="1530985" y="1767036"/>
            <a:ext cx="6437629" cy="48799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lang="Arial" altLang="Arial" sz="100" dirty="0"/>
          </a:p>
          <a:p>
            <a:pPr marL="77297" algn="l" rtl="0" eaLnBrk="0">
              <a:lnSpc>
                <a:spcPts val="2975"/>
              </a:lnSpc>
              <a:tabLst/>
            </a:pPr>
            <a:r>
              <a:rPr sz="2400" spc="-1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C等：</a:t>
            </a:r>
            <a:endParaRPr lang="SimSun" altLang="SimSun" sz="2400" dirty="0"/>
          </a:p>
          <a:p>
            <a:pPr algn="l" rtl="0" eaLnBrk="0">
              <a:lnSpc>
                <a:spcPct val="161000"/>
              </a:lnSpc>
              <a:tabLst/>
            </a:pPr>
            <a:endParaRPr lang="Arial" altLang="Arial" sz="1000" dirty="0"/>
          </a:p>
          <a:p>
            <a:pPr marL="288218" indent="-252618" algn="l" rtl="0" eaLnBrk="0">
              <a:lnSpc>
                <a:spcPct val="133000"/>
              </a:lnSpc>
              <a:spcBef>
                <a:spcPts val="609"/>
              </a:spcBef>
              <a:tabLst/>
            </a:pPr>
            <a:r>
              <a:rPr sz="2000" spc="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①关键标准项基本全部达标(不达标的关键标准</a:t>
            </a:r>
            <a:r>
              <a:rPr sz="200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项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个数/ </a:t>
            </a:r>
            <a:r>
              <a:rPr sz="2000" spc="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关键标准项总数≤15%) ，普通标准项大部分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达标(不 </a:t>
            </a:r>
            <a:r>
              <a:rPr sz="200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达标的普通标准项/普通标准项总数≤30%) </a:t>
            </a:r>
            <a:r>
              <a:rPr sz="200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。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对未区 </a:t>
            </a:r>
            <a:r>
              <a:rPr sz="200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分“关键标准项”和“普通标准项</a:t>
            </a:r>
            <a:r>
              <a:rPr sz="200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情况：不达标的标 </a:t>
            </a:r>
            <a:r>
              <a:rPr sz="200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准项/标准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项总数≤20%。</a:t>
            </a:r>
            <a:endParaRPr lang="SimSun" altLang="SimSun" sz="2000" dirty="0"/>
          </a:p>
          <a:p>
            <a:pPr algn="l" rtl="0" eaLnBrk="0">
              <a:lnSpc>
                <a:spcPct val="187000"/>
              </a:lnSpc>
              <a:tabLst/>
            </a:pPr>
            <a:endParaRPr lang="Arial" altLang="Arial" sz="1000" dirty="0"/>
          </a:p>
          <a:p>
            <a:pPr marL="287197" indent="-252618" algn="l" rtl="0" eaLnBrk="0">
              <a:lnSpc>
                <a:spcPct val="119000"/>
              </a:lnSpc>
              <a:spcBef>
                <a:spcPts val="610"/>
              </a:spcBef>
              <a:tabLst/>
            </a:pPr>
            <a:r>
              <a:rPr sz="200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②申请人基本能够胜任工作要求</a:t>
            </a:r>
            <a:r>
              <a:rPr sz="200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，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但不够全面，很多地方 </a:t>
            </a:r>
            <a:r>
              <a:rPr sz="200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有待改进，工作绩效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一般。</a:t>
            </a:r>
            <a:endParaRPr lang="SimSun" altLang="SimSun" sz="2000" dirty="0"/>
          </a:p>
          <a:p>
            <a:pPr algn="l" rtl="0" eaLnBrk="0">
              <a:lnSpc>
                <a:spcPct val="188000"/>
              </a:lnSpc>
              <a:tabLst/>
            </a:pPr>
            <a:endParaRPr lang="Arial" altLang="Arial" sz="1000" dirty="0"/>
          </a:p>
          <a:p>
            <a:pPr marL="34579" algn="l" rtl="0" eaLnBrk="0">
              <a:lnSpc>
                <a:spcPct val="94000"/>
              </a:lnSpc>
              <a:spcBef>
                <a:spcPts val="604"/>
              </a:spcBef>
              <a:tabLst/>
            </a:pPr>
            <a:r>
              <a:rPr sz="200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③品德良好，素质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能够满足现职需要</a:t>
            </a:r>
            <a:endParaRPr lang="SimSun" altLang="SimSun" sz="2000" dirty="0"/>
          </a:p>
          <a:p>
            <a:pPr algn="l" rtl="0" eaLnBrk="0">
              <a:lnSpc>
                <a:spcPct val="115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0000"/>
              </a:lnSpc>
              <a:tabLst/>
            </a:pPr>
            <a:endParaRPr lang="Arial" altLang="Arial" sz="300" dirty="0"/>
          </a:p>
        </p:txBody>
      </p:sp>
      <p:sp>
        <p:nvSpPr>
          <p:cNvPr id="1123" name="rect"/>
          <p:cNvSpPr/>
          <p:nvPr/>
        </p:nvSpPr>
        <p:spPr>
          <a:xfrm>
            <a:off x="1160515" y="801046"/>
            <a:ext cx="7734981" cy="27270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226" name="group 226"/>
          <p:cNvGrpSpPr/>
          <p:nvPr/>
        </p:nvGrpSpPr>
        <p:grpSpPr>
          <a:xfrm rot="21600000">
            <a:off x="2967919" y="511328"/>
            <a:ext cx="3216547" cy="700857"/>
            <a:chOff x="0" y="0"/>
            <a:chExt cx="3216547" cy="700857"/>
          </a:xfrm>
        </p:grpSpPr>
        <p:pic>
          <p:nvPicPr>
            <p:cNvPr id="1124" name="picture 11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3216547" cy="700857"/>
            </a:xfrm>
            <a:prstGeom prst="rect">
              <a:avLst/>
            </a:prstGeom>
          </p:spPr>
        </p:pic>
        <p:sp>
          <p:nvSpPr>
            <p:cNvPr id="1125" name="textbox 1125"/>
            <p:cNvSpPr/>
            <p:nvPr/>
          </p:nvSpPr>
          <p:spPr>
            <a:xfrm>
              <a:off x="-12700" y="-12700"/>
              <a:ext cx="3242310" cy="77025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5000"/>
                </a:lnSpc>
                <a:tabLst/>
              </a:pPr>
              <a:endParaRPr lang="Arial" altLang="Arial" sz="1000" dirty="0"/>
            </a:p>
            <a:p>
              <a:pPr marL="499371" algn="l" rtl="0" eaLnBrk="0">
                <a:lnSpc>
                  <a:spcPct val="98000"/>
                </a:lnSpc>
                <a:spcBef>
                  <a:spcPts val="4"/>
                </a:spcBef>
                <a:tabLst/>
              </a:pPr>
              <a:r>
                <a:rPr sz="2400" spc="60" dirty="0">
                  <a:solidFill>
                    <a:srgbClr val="000000">
                      <a:alpha val="100000"/>
                    </a:srgbClr>
                  </a:solidFill>
                  <a:latin typeface="NSimSun"/>
                  <a:ea typeface="NSimSun"/>
                  <a:cs typeface="NSimSun"/>
                </a:rPr>
                <a:t>三、评      </a:t>
              </a:r>
              <a:r>
                <a:rPr sz="2400" spc="40" dirty="0">
                  <a:solidFill>
                    <a:srgbClr val="000000">
                      <a:alpha val="100000"/>
                    </a:srgbClr>
                  </a:solidFill>
                  <a:latin typeface="NSimSun"/>
                  <a:ea typeface="NSimSun"/>
                  <a:cs typeface="NSimSun"/>
                </a:rPr>
                <a:t>议</a:t>
              </a:r>
              <a:endParaRPr lang="NSimSun" altLang="NSimSun" sz="2400" dirty="0"/>
            </a:p>
          </p:txBody>
        </p:sp>
      </p:grpSp>
      <p:pic>
        <p:nvPicPr>
          <p:cNvPr id="1126" name="picture 11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967919" y="511328"/>
            <a:ext cx="3161008" cy="646109"/>
          </a:xfrm>
          <a:prstGeom prst="rect">
            <a:avLst/>
          </a:prstGeom>
        </p:spPr>
      </p:pic>
      <p:grpSp>
        <p:nvGrpSpPr>
          <p:cNvPr id="228" name="group 228"/>
          <p:cNvGrpSpPr/>
          <p:nvPr/>
        </p:nvGrpSpPr>
        <p:grpSpPr>
          <a:xfrm rot="21600000">
            <a:off x="231424" y="428511"/>
            <a:ext cx="864142" cy="731391"/>
            <a:chOff x="0" y="0"/>
            <a:chExt cx="864142" cy="731391"/>
          </a:xfrm>
        </p:grpSpPr>
        <p:pic>
          <p:nvPicPr>
            <p:cNvPr id="1127" name="picture 11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864142" cy="707335"/>
            </a:xfrm>
            <a:prstGeom prst="rect">
              <a:avLst/>
            </a:prstGeom>
          </p:spPr>
        </p:pic>
        <p:sp>
          <p:nvSpPr>
            <p:cNvPr id="1128" name="textbox 1128"/>
            <p:cNvSpPr/>
            <p:nvPr/>
          </p:nvSpPr>
          <p:spPr>
            <a:xfrm>
              <a:off x="-12700" y="-12700"/>
              <a:ext cx="889635" cy="77279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1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1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2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2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8384"/>
                </a:lnSpc>
                <a:tabLst/>
              </a:pPr>
              <a:endParaRPr lang="Arial" altLang="Arial" sz="100" dirty="0"/>
            </a:p>
            <a:p>
              <a:pPr marL="264674" algn="l" rtl="0" eaLnBrk="0">
                <a:lnSpc>
                  <a:spcPts val="1101"/>
                </a:lnSpc>
                <a:tabLst/>
              </a:pPr>
              <a:r>
                <a:rPr sz="900" spc="7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华为技</a:t>
              </a:r>
              <a:r>
                <a:rPr sz="900" spc="5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术</a:t>
              </a:r>
              <a:endParaRPr lang="SimSun" altLang="SimSun" sz="900" dirty="0"/>
            </a:p>
          </p:txBody>
        </p:sp>
      </p:grp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textbox 1129"/>
          <p:cNvSpPr/>
          <p:nvPr/>
        </p:nvSpPr>
        <p:spPr>
          <a:xfrm>
            <a:off x="1898221" y="2101492"/>
            <a:ext cx="6076950" cy="30327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749"/>
              </a:lnSpc>
              <a:tabLst/>
            </a:pPr>
            <a:endParaRPr lang="Arial" altLang="Arial" sz="100" dirty="0"/>
          </a:p>
          <a:p>
            <a:pPr marL="13685" algn="l" rtl="0" eaLnBrk="0">
              <a:lnSpc>
                <a:spcPct val="85000"/>
              </a:lnSpc>
              <a:tabLst/>
            </a:pPr>
            <a:r>
              <a:rPr sz="1900" spc="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①关键标准项部分不达标(不达标的关键标准项个</a:t>
            </a:r>
            <a:r>
              <a:rPr sz="190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数</a:t>
            </a:r>
            <a:r>
              <a:rPr sz="19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/关</a:t>
            </a:r>
            <a:endParaRPr lang="SimSun" altLang="SimSun" sz="1900" dirty="0"/>
          </a:p>
          <a:p>
            <a:pPr marL="263273" indent="-1971" algn="l" rtl="0" eaLnBrk="0">
              <a:lnSpc>
                <a:spcPct val="147000"/>
              </a:lnSpc>
              <a:spcBef>
                <a:spcPts val="82"/>
              </a:spcBef>
              <a:tabLst>
                <a:tab pos="391795" algn="l"/>
              </a:tabLst>
            </a:pPr>
            <a:r>
              <a:rPr sz="190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键标准项总数＞  15%) ,或普通标准项大部</a:t>
            </a:r>
            <a:r>
              <a:rPr sz="19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分达标   	</a:t>
            </a:r>
            <a:r>
              <a:rPr sz="190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(</a:t>
            </a:r>
            <a:r>
              <a:rPr sz="19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不达标的普通标准项/普通标准项总数〉30%) 。  对 </a:t>
            </a:r>
            <a:r>
              <a:rPr sz="190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未区分“关键标准项”和“普通标准项的情</a:t>
            </a:r>
            <a:r>
              <a:rPr sz="190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况</a:t>
            </a:r>
            <a:r>
              <a:rPr sz="19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：不达 </a:t>
            </a:r>
            <a:r>
              <a:rPr sz="190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标的标准项/标准项总数≥</a:t>
            </a:r>
            <a:r>
              <a:rPr sz="190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2</a:t>
            </a:r>
            <a:r>
              <a:rPr sz="19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0%。</a:t>
            </a:r>
            <a:endParaRPr lang="SimSun" altLang="SimSun" sz="1900" dirty="0"/>
          </a:p>
          <a:p>
            <a:pPr algn="l" rtl="0" eaLnBrk="0">
              <a:lnSpc>
                <a:spcPct val="181000"/>
              </a:lnSpc>
              <a:tabLst/>
            </a:pPr>
            <a:endParaRPr lang="Arial" altLang="Arial" sz="1000" dirty="0"/>
          </a:p>
          <a:p>
            <a:pPr marL="12700" algn="l" rtl="0" eaLnBrk="0">
              <a:lnSpc>
                <a:spcPct val="96000"/>
              </a:lnSpc>
              <a:spcBef>
                <a:spcPts val="574"/>
              </a:spcBef>
              <a:tabLst/>
            </a:pPr>
            <a:r>
              <a:rPr sz="190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②申请人基本不能胜任工作要求，需要全面</a:t>
            </a:r>
            <a:r>
              <a:rPr sz="190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提</a:t>
            </a:r>
            <a:r>
              <a:rPr sz="19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高 。</a:t>
            </a:r>
            <a:endParaRPr lang="SimSun" altLang="SimSun" sz="19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900" dirty="0"/>
          </a:p>
          <a:p>
            <a:pPr marL="12700" algn="l" rtl="0" eaLnBrk="0">
              <a:lnSpc>
                <a:spcPct val="96000"/>
              </a:lnSpc>
              <a:spcBef>
                <a:spcPts val="5"/>
              </a:spcBef>
              <a:tabLst/>
            </a:pPr>
            <a:r>
              <a:rPr sz="190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③品德有悖公司要求或素质不能满足现</a:t>
            </a:r>
            <a:r>
              <a:rPr sz="190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职</a:t>
            </a:r>
            <a:r>
              <a:rPr sz="19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需要</a:t>
            </a:r>
            <a:endParaRPr lang="SimSun" altLang="SimSun" sz="1900" dirty="0"/>
          </a:p>
        </p:txBody>
      </p:sp>
      <p:sp>
        <p:nvSpPr>
          <p:cNvPr id="1130" name="rect"/>
          <p:cNvSpPr/>
          <p:nvPr/>
        </p:nvSpPr>
        <p:spPr>
          <a:xfrm>
            <a:off x="1128658" y="855181"/>
            <a:ext cx="7470562" cy="26341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230" name="group 230"/>
          <p:cNvGrpSpPr/>
          <p:nvPr/>
        </p:nvGrpSpPr>
        <p:grpSpPr>
          <a:xfrm rot="21600000">
            <a:off x="2874276" y="575329"/>
            <a:ext cx="3106590" cy="676992"/>
            <a:chOff x="0" y="0"/>
            <a:chExt cx="3106590" cy="676992"/>
          </a:xfrm>
        </p:grpSpPr>
        <p:pic>
          <p:nvPicPr>
            <p:cNvPr id="1131" name="picture 113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3106590" cy="676992"/>
            </a:xfrm>
            <a:prstGeom prst="rect">
              <a:avLst/>
            </a:prstGeom>
          </p:spPr>
        </p:pic>
        <p:sp>
          <p:nvSpPr>
            <p:cNvPr id="1132" name="textbox 1132"/>
            <p:cNvSpPr/>
            <p:nvPr/>
          </p:nvSpPr>
          <p:spPr>
            <a:xfrm>
              <a:off x="-12700" y="-12700"/>
              <a:ext cx="3132454" cy="74421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2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9592"/>
                </a:lnSpc>
                <a:tabLst/>
              </a:pPr>
              <a:endParaRPr lang="Arial" altLang="Arial" sz="100" dirty="0"/>
            </a:p>
            <a:p>
              <a:pPr marL="482734" algn="l" rtl="0" eaLnBrk="0">
                <a:lnSpc>
                  <a:spcPct val="98000"/>
                </a:lnSpc>
                <a:tabLst/>
              </a:pPr>
              <a:r>
                <a:rPr sz="2300" spc="70" dirty="0">
                  <a:solidFill>
                    <a:srgbClr val="000000">
                      <a:alpha val="100000"/>
                    </a:srgbClr>
                  </a:solidFill>
                  <a:latin typeface="NSimSun"/>
                  <a:ea typeface="NSimSun"/>
                  <a:cs typeface="NSimSun"/>
                </a:rPr>
                <a:t>三、评      </a:t>
              </a:r>
              <a:r>
                <a:rPr sz="2300" spc="40" dirty="0">
                  <a:solidFill>
                    <a:srgbClr val="000000">
                      <a:alpha val="100000"/>
                    </a:srgbClr>
                  </a:solidFill>
                  <a:latin typeface="NSimSun"/>
                  <a:ea typeface="NSimSun"/>
                  <a:cs typeface="NSimSun"/>
                </a:rPr>
                <a:t>议</a:t>
              </a:r>
              <a:endParaRPr lang="NSimSun" altLang="NSimSun" sz="2300" dirty="0"/>
            </a:p>
          </p:txBody>
        </p:sp>
      </p:grpSp>
      <p:pic>
        <p:nvPicPr>
          <p:cNvPr id="1133" name="picture 11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874276" y="575329"/>
            <a:ext cx="3052950" cy="624108"/>
          </a:xfrm>
          <a:prstGeom prst="rect">
            <a:avLst/>
          </a:prstGeom>
        </p:spPr>
      </p:pic>
      <p:grpSp>
        <p:nvGrpSpPr>
          <p:cNvPr id="232" name="group 232"/>
          <p:cNvGrpSpPr/>
          <p:nvPr/>
        </p:nvGrpSpPr>
        <p:grpSpPr>
          <a:xfrm rot="21600000">
            <a:off x="231327" y="495332"/>
            <a:ext cx="834601" cy="706487"/>
            <a:chOff x="0" y="0"/>
            <a:chExt cx="834601" cy="706487"/>
          </a:xfrm>
        </p:grpSpPr>
        <p:pic>
          <p:nvPicPr>
            <p:cNvPr id="1135" name="picture 11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834601" cy="683249"/>
            </a:xfrm>
            <a:prstGeom prst="rect">
              <a:avLst/>
            </a:prstGeom>
          </p:spPr>
        </p:pic>
        <p:sp>
          <p:nvSpPr>
            <p:cNvPr id="1136" name="textbox 1136"/>
            <p:cNvSpPr/>
            <p:nvPr/>
          </p:nvSpPr>
          <p:spPr>
            <a:xfrm>
              <a:off x="-12700" y="-12700"/>
              <a:ext cx="860425" cy="74803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1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31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31000"/>
                </a:lnSpc>
                <a:tabLst/>
              </a:pPr>
              <a:endParaRPr lang="Arial" altLang="Arial" sz="1000" dirty="0"/>
            </a:p>
            <a:p>
              <a:pPr marL="256060" algn="l" rtl="0" eaLnBrk="0">
                <a:lnSpc>
                  <a:spcPct val="99000"/>
                </a:lnSpc>
                <a:spcBef>
                  <a:spcPts val="3"/>
                </a:spcBef>
                <a:tabLst/>
              </a:pPr>
              <a:r>
                <a:rPr sz="900" spc="4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华为技</a:t>
              </a:r>
              <a:r>
                <a:rPr sz="900" spc="1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术</a:t>
              </a:r>
              <a:endParaRPr lang="SimSun" altLang="SimSun" sz="900" dirty="0"/>
            </a:p>
          </p:txBody>
        </p:sp>
      </p:grpSp>
      <p:sp>
        <p:nvSpPr>
          <p:cNvPr id="1137" name="textbox 1137"/>
          <p:cNvSpPr/>
          <p:nvPr/>
        </p:nvSpPr>
        <p:spPr>
          <a:xfrm>
            <a:off x="1896911" y="1392649"/>
            <a:ext cx="738505" cy="3803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ts val="2793"/>
              </a:lnSpc>
              <a:tabLst/>
            </a:pPr>
            <a:r>
              <a:rPr sz="2200" spc="-1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D</a:t>
            </a:r>
            <a:r>
              <a:rPr sz="2200" spc="-1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等：</a:t>
            </a:r>
            <a:endParaRPr lang="SimSun" altLang="SimSun" sz="220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8" name="table 1138"/>
          <p:cNvGraphicFramePr>
            <a:graphicFrameLocks noGrp="1"/>
          </p:cNvGraphicFramePr>
          <p:nvPr/>
        </p:nvGraphicFramePr>
        <p:xfrm>
          <a:off x="1359341" y="2524051"/>
          <a:ext cx="5205094" cy="1948812"/>
        </p:xfrm>
        <a:graphic>
          <a:graphicData uri="http://schemas.openxmlformats.org/drawingml/2006/table">
            <a:tbl>
              <a:tblPr/>
              <a:tblGrid>
                <a:gridCol w="82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4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2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00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61952" algn="l" rtl="0" eaLnBrk="0">
                        <a:lnSpc>
                          <a:spcPct val="97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2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证书等</a:t>
                      </a:r>
                      <a:r>
                        <a:rPr sz="12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级</a:t>
                      </a:r>
                      <a:endParaRPr lang="SimSun" altLang="SimSun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251366" algn="l" rtl="0" eaLnBrk="0">
                        <a:lnSpc>
                          <a:spcPct val="98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20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测</a:t>
                      </a:r>
                      <a:r>
                        <a:rPr sz="12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试</a:t>
                      </a:r>
                      <a:endParaRPr lang="SimSun" altLang="SimSun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9421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01117" algn="l" rtl="0" eaLnBrk="0">
                        <a:lnSpc>
                          <a:spcPct val="98000"/>
                        </a:lnSpc>
                        <a:tabLst/>
                      </a:pPr>
                      <a:r>
                        <a:rPr sz="120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评议(行为标准认证</a:t>
                      </a:r>
                      <a:r>
                        <a:rPr sz="12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)</a:t>
                      </a:r>
                      <a:endParaRPr lang="SimSun" altLang="SimSun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98338" algn="l" rtl="0" eaLnBrk="0">
                        <a:lnSpc>
                          <a:spcPct val="97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2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证书颜</a:t>
                      </a:r>
                      <a:r>
                        <a:rPr sz="12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色</a:t>
                      </a:r>
                      <a:endParaRPr lang="SimSun" altLang="SimSun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22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183358" algn="l" rtl="0" eaLnBrk="0">
                        <a:lnSpc>
                          <a:spcPct val="98000"/>
                        </a:lnSpc>
                        <a:tabLst/>
                      </a:pPr>
                      <a:r>
                        <a:rPr sz="120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职业</a:t>
                      </a:r>
                      <a:r>
                        <a:rPr sz="12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等</a:t>
                      </a:r>
                      <a:endParaRPr lang="SimSun" altLang="SimSun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250736" algn="l" rtl="0" eaLnBrk="0">
                        <a:lnSpc>
                          <a:spcPts val="1451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20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通</a:t>
                      </a:r>
                      <a:r>
                        <a:rPr sz="12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过</a:t>
                      </a:r>
                      <a:endParaRPr lang="SimSun" altLang="SimSun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1264365" algn="l" rtl="0" eaLnBrk="0">
                        <a:lnSpc>
                          <a:spcPct val="98000"/>
                        </a:lnSpc>
                        <a:tabLst/>
                      </a:pPr>
                      <a:r>
                        <a:rPr sz="12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A</a:t>
                      </a:r>
                      <a:r>
                        <a:rPr sz="12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等</a:t>
                      </a:r>
                      <a:endParaRPr lang="SimSun" altLang="SimSun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176056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2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深蓝</a:t>
                      </a:r>
                      <a:r>
                        <a:rPr sz="12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色</a:t>
                      </a:r>
                      <a:endParaRPr lang="SimSun" altLang="SimSun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182098" algn="l" rtl="0" eaLnBrk="0">
                        <a:lnSpc>
                          <a:spcPct val="98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2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普通</a:t>
                      </a:r>
                      <a:r>
                        <a:rPr sz="12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等</a:t>
                      </a:r>
                      <a:endParaRPr lang="SimSun" altLang="SimSun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250736" algn="l" rtl="0" eaLnBrk="0">
                        <a:lnSpc>
                          <a:spcPts val="1451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20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通</a:t>
                      </a:r>
                      <a:r>
                        <a:rPr sz="12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过</a:t>
                      </a:r>
                      <a:endParaRPr lang="SimSun" altLang="SimSun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1265625" algn="l" rtl="0" eaLnBrk="0">
                        <a:lnSpc>
                          <a:spcPct val="98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2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B</a:t>
                      </a:r>
                      <a:r>
                        <a:rPr sz="12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等</a:t>
                      </a:r>
                      <a:endParaRPr lang="SimSun" altLang="SimSun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178575" algn="l" rtl="0" eaLnBrk="0">
                        <a:lnSpc>
                          <a:spcPct val="98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20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浅蓝</a:t>
                      </a:r>
                      <a:r>
                        <a:rPr sz="12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色</a:t>
                      </a:r>
                      <a:endParaRPr lang="SimSun" altLang="SimSun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9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182728" algn="l" rtl="0" eaLnBrk="0">
                        <a:lnSpc>
                          <a:spcPct val="98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2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基础</a:t>
                      </a:r>
                      <a:r>
                        <a:rPr sz="12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等</a:t>
                      </a:r>
                      <a:endParaRPr lang="SimSun" altLang="SimSun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250736" algn="l" rtl="0" eaLnBrk="0">
                        <a:lnSpc>
                          <a:spcPts val="1451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20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通</a:t>
                      </a:r>
                      <a:r>
                        <a:rPr sz="12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过</a:t>
                      </a:r>
                      <a:endParaRPr lang="SimSun" altLang="SimSun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1267986" algn="l" rtl="0" eaLnBrk="0">
                        <a:lnSpc>
                          <a:spcPct val="98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2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C</a:t>
                      </a:r>
                      <a:r>
                        <a:rPr sz="120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等</a:t>
                      </a:r>
                      <a:endParaRPr lang="SimSun" altLang="SimSun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222903" algn="l" rtl="0" eaLnBrk="0">
                        <a:lnSpc>
                          <a:spcPct val="98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20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浅绿</a:t>
                      </a:r>
                      <a:r>
                        <a:rPr sz="12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色</a:t>
                      </a:r>
                      <a:endParaRPr lang="SimSun" altLang="SimSun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0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6422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83988" algn="l" rtl="0" eaLnBrk="0">
                        <a:lnSpc>
                          <a:spcPct val="98000"/>
                        </a:lnSpc>
                        <a:tabLst/>
                      </a:pPr>
                      <a:r>
                        <a:rPr sz="120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预备</a:t>
                      </a:r>
                      <a:r>
                        <a:rPr sz="12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等</a:t>
                      </a:r>
                      <a:endParaRPr lang="SimSun" altLang="SimSun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250736" algn="l" rtl="0" eaLnBrk="0">
                        <a:lnSpc>
                          <a:spcPts val="1451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20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通</a:t>
                      </a:r>
                      <a:r>
                        <a:rPr sz="12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过</a:t>
                      </a:r>
                      <a:endParaRPr lang="SimSun" altLang="SimSun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600" dirty="0"/>
                    </a:p>
                    <a:p>
                      <a:pPr marL="211154" algn="l" rtl="0" eaLnBrk="0">
                        <a:lnSpc>
                          <a:spcPct val="97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2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本专业：低级别的职业等、</a:t>
                      </a:r>
                      <a:r>
                        <a:rPr sz="12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普</a:t>
                      </a:r>
                      <a:r>
                        <a:rPr sz="12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通等</a:t>
                      </a:r>
                      <a:endParaRPr lang="SimSun" altLang="SimSun" sz="1200" dirty="0"/>
                    </a:p>
                    <a:p>
                      <a:pPr marL="211154" algn="l" rtl="0" eaLnBrk="0">
                        <a:lnSpc>
                          <a:spcPct val="97000"/>
                        </a:lnSpc>
                        <a:spcBef>
                          <a:spcPts val="8"/>
                        </a:spcBef>
                        <a:tabLst/>
                      </a:pPr>
                      <a:r>
                        <a:rPr sz="12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其他专业： 同级别</a:t>
                      </a:r>
                      <a:r>
                        <a:rPr sz="12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职业等、普通等</a:t>
                      </a:r>
                      <a:endParaRPr lang="SimSun" altLang="SimSun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178575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20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浅绿</a:t>
                      </a:r>
                      <a:r>
                        <a:rPr sz="12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色</a:t>
                      </a:r>
                      <a:endParaRPr lang="SimSun" altLang="SimSun" sz="12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39" name="textbox 1139"/>
          <p:cNvSpPr/>
          <p:nvPr/>
        </p:nvSpPr>
        <p:spPr>
          <a:xfrm>
            <a:off x="1263096" y="1553354"/>
            <a:ext cx="2778760" cy="6184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870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8000"/>
              </a:lnSpc>
              <a:tabLst/>
            </a:pPr>
            <a:r>
              <a:rPr sz="1300" spc="-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每一级别分四等</a:t>
            </a:r>
            <a:r>
              <a:rPr sz="1300" spc="-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：</a:t>
            </a:r>
            <a:endParaRPr lang="SimSun" altLang="SimSun" sz="1300" dirty="0"/>
          </a:p>
          <a:p>
            <a:pPr algn="l" rtl="0" eaLnBrk="0">
              <a:lnSpc>
                <a:spcPct val="11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2000"/>
              </a:lnSpc>
              <a:tabLst/>
            </a:pPr>
            <a:endParaRPr lang="Arial" altLang="Arial" sz="300" dirty="0"/>
          </a:p>
          <a:p>
            <a:pPr marL="414889" algn="l" rtl="0" eaLnBrk="0">
              <a:lnSpc>
                <a:spcPct val="98000"/>
              </a:lnSpc>
              <a:spcBef>
                <a:spcPts val="1"/>
              </a:spcBef>
              <a:tabLst/>
            </a:pPr>
            <a:r>
              <a:rPr sz="120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职业等、普通等、基础等、</a:t>
            </a:r>
            <a:r>
              <a:rPr sz="120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预</a:t>
            </a:r>
            <a:r>
              <a:rPr sz="12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备等</a:t>
            </a:r>
            <a:endParaRPr lang="SimSun" altLang="SimSun" sz="1200" dirty="0"/>
          </a:p>
        </p:txBody>
      </p:sp>
      <p:sp>
        <p:nvSpPr>
          <p:cNvPr id="1140" name="rect"/>
          <p:cNvSpPr/>
          <p:nvPr/>
        </p:nvSpPr>
        <p:spPr>
          <a:xfrm>
            <a:off x="1137686" y="755363"/>
            <a:ext cx="6280567" cy="22146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234" name="group 234"/>
          <p:cNvGrpSpPr/>
          <p:nvPr/>
        </p:nvGrpSpPr>
        <p:grpSpPr>
          <a:xfrm rot="21600000">
            <a:off x="2605243" y="520082"/>
            <a:ext cx="2611737" cy="569171"/>
            <a:chOff x="0" y="0"/>
            <a:chExt cx="2611737" cy="569171"/>
          </a:xfrm>
        </p:grpSpPr>
        <p:pic>
          <p:nvPicPr>
            <p:cNvPr id="1141" name="picture 114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2611737" cy="569171"/>
            </a:xfrm>
            <a:prstGeom prst="rect">
              <a:avLst/>
            </a:prstGeom>
          </p:spPr>
        </p:pic>
        <p:sp>
          <p:nvSpPr>
            <p:cNvPr id="1142" name="textbox 1142"/>
            <p:cNvSpPr/>
            <p:nvPr/>
          </p:nvSpPr>
          <p:spPr>
            <a:xfrm>
              <a:off x="-12700" y="-12700"/>
              <a:ext cx="2637154" cy="62928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3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6895"/>
                </a:lnSpc>
                <a:tabLst/>
              </a:pPr>
              <a:endParaRPr lang="Arial" altLang="Arial" sz="100" dirty="0"/>
            </a:p>
            <a:p>
              <a:pPr marL="559499" algn="l" rtl="0" eaLnBrk="0">
                <a:lnSpc>
                  <a:spcPct val="95000"/>
                </a:lnSpc>
                <a:tabLst/>
              </a:pPr>
              <a:r>
                <a:rPr sz="2000" spc="-30" dirty="0">
                  <a:solidFill>
                    <a:srgbClr val="000000">
                      <a:alpha val="100000"/>
                    </a:srgbClr>
                  </a:solidFill>
                  <a:latin typeface="NSimSun"/>
                  <a:ea typeface="NSimSun"/>
                  <a:cs typeface="NSimSun"/>
                </a:rPr>
                <a:t>四、资格证</a:t>
              </a:r>
              <a:r>
                <a:rPr sz="2000" spc="0" dirty="0">
                  <a:solidFill>
                    <a:srgbClr val="000000">
                      <a:alpha val="100000"/>
                    </a:srgbClr>
                  </a:solidFill>
                  <a:latin typeface="NSimSun"/>
                  <a:ea typeface="NSimSun"/>
                  <a:cs typeface="NSimSun"/>
                </a:rPr>
                <a:t>书</a:t>
              </a:r>
              <a:endParaRPr lang="NSimSun" altLang="NSimSun" sz="2000" dirty="0"/>
            </a:p>
          </p:txBody>
        </p:sp>
      </p:grpSp>
      <p:pic>
        <p:nvPicPr>
          <p:cNvPr id="1143" name="picture 11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605243" y="520082"/>
            <a:ext cx="2566642" cy="524709"/>
          </a:xfrm>
          <a:prstGeom prst="rect">
            <a:avLst/>
          </a:prstGeom>
        </p:spPr>
      </p:pic>
      <p:grpSp>
        <p:nvGrpSpPr>
          <p:cNvPr id="236" name="group 236"/>
          <p:cNvGrpSpPr/>
          <p:nvPr/>
        </p:nvGrpSpPr>
        <p:grpSpPr>
          <a:xfrm rot="21600000">
            <a:off x="383293" y="452825"/>
            <a:ext cx="701657" cy="593968"/>
            <a:chOff x="0" y="0"/>
            <a:chExt cx="701657" cy="593968"/>
          </a:xfrm>
        </p:grpSpPr>
        <p:pic>
          <p:nvPicPr>
            <p:cNvPr id="1145" name="picture 114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701657" cy="574431"/>
            </a:xfrm>
            <a:prstGeom prst="rect">
              <a:avLst/>
            </a:prstGeom>
          </p:spPr>
        </p:pic>
        <p:sp>
          <p:nvSpPr>
            <p:cNvPr id="1146" name="textbox 1146"/>
            <p:cNvSpPr/>
            <p:nvPr/>
          </p:nvSpPr>
          <p:spPr>
            <a:xfrm>
              <a:off x="-12700" y="-12700"/>
              <a:ext cx="727075" cy="63182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0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10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11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9625"/>
                </a:lnSpc>
                <a:tabLst/>
              </a:pPr>
              <a:endParaRPr lang="Arial" altLang="Arial" sz="100" dirty="0"/>
            </a:p>
            <a:p>
              <a:pPr marL="217295" algn="l" rtl="0" eaLnBrk="0">
                <a:lnSpc>
                  <a:spcPts val="890"/>
                </a:lnSpc>
                <a:tabLst/>
              </a:pPr>
              <a:r>
                <a:rPr sz="700" spc="9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华为技</a:t>
              </a:r>
              <a:r>
                <a:rPr sz="700" spc="6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术</a:t>
              </a:r>
              <a:endParaRPr lang="SimSun" altLang="SimSun" sz="700" dirty="0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2"/>
          <p:cNvSpPr/>
          <p:nvPr/>
        </p:nvSpPr>
        <p:spPr>
          <a:xfrm>
            <a:off x="1530985" y="1506911"/>
            <a:ext cx="6242050" cy="51403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5915"/>
              </a:lnSpc>
              <a:tabLst/>
            </a:pPr>
            <a:endParaRPr lang="Arial" altLang="Arial" sz="100" dirty="0"/>
          </a:p>
          <a:p>
            <a:pPr marL="417932" algn="l" rtl="0" eaLnBrk="0">
              <a:lnSpc>
                <a:spcPct val="95000"/>
              </a:lnSpc>
              <a:tabLst>
                <a:tab pos="640715" algn="l"/>
              </a:tabLst>
            </a:pPr>
            <a:r>
              <a:rPr sz="220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	1997年国家劳动部将华为确定为中英合作项目</a:t>
            </a:r>
            <a:endParaRPr lang="SimHei" altLang="SimHei" sz="2200" dirty="0"/>
          </a:p>
          <a:p>
            <a:pPr algn="l" rtl="0" eaLnBrk="0">
              <a:lnSpc>
                <a:spcPct val="153000"/>
              </a:lnSpc>
              <a:tabLst/>
            </a:pPr>
            <a:endParaRPr lang="Arial" altLang="Arial" sz="1000" dirty="0"/>
          </a:p>
          <a:p>
            <a:pPr marL="615791" algn="l" rtl="0" eaLnBrk="0">
              <a:lnSpc>
                <a:spcPts val="3461"/>
              </a:lnSpc>
              <a:spcBef>
                <a:spcPts val="671"/>
              </a:spcBef>
              <a:tabLst/>
            </a:pPr>
            <a:r>
              <a:rPr sz="2200" spc="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——</a:t>
            </a:r>
            <a:r>
              <a:rPr sz="220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NVQ</a:t>
            </a:r>
            <a:r>
              <a:rPr sz="2200" spc="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在中国</a:t>
            </a:r>
            <a:r>
              <a:rPr sz="2200" spc="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的</a:t>
            </a:r>
            <a:r>
              <a:rPr sz="220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试点单位</a:t>
            </a:r>
            <a:endParaRPr lang="SimHei" altLang="SimHei" sz="2200" dirty="0"/>
          </a:p>
          <a:p>
            <a:pPr algn="l" rtl="0" eaLnBrk="0">
              <a:lnSpc>
                <a:spcPct val="134000"/>
              </a:lnSpc>
              <a:tabLst/>
            </a:pPr>
            <a:endParaRPr lang="Arial" altLang="Arial" sz="1000" dirty="0"/>
          </a:p>
          <a:p>
            <a:pPr marL="417932" algn="l" rtl="0" eaLnBrk="0">
              <a:lnSpc>
                <a:spcPct val="91000"/>
              </a:lnSpc>
              <a:spcBef>
                <a:spcPts val="670"/>
              </a:spcBef>
              <a:tabLst>
                <a:tab pos="640715" algn="l"/>
              </a:tabLst>
            </a:pPr>
            <a:r>
              <a:rPr sz="220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	</a:t>
            </a:r>
            <a:r>
              <a:rPr sz="220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199</a:t>
            </a:r>
            <a:r>
              <a:rPr sz="220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7年12月，孙总等赴英国接受培训</a:t>
            </a:r>
            <a:endParaRPr lang="SimHei" altLang="SimHei" sz="2200" dirty="0"/>
          </a:p>
          <a:p>
            <a:pPr algn="l" rtl="0" eaLnBrk="0">
              <a:lnSpc>
                <a:spcPct val="112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3000"/>
              </a:lnSpc>
              <a:tabLst/>
            </a:pPr>
            <a:endParaRPr lang="Arial" altLang="Arial" sz="1000" dirty="0"/>
          </a:p>
          <a:p>
            <a:pPr marL="417932" algn="l" rtl="0" eaLnBrk="0">
              <a:lnSpc>
                <a:spcPct val="87000"/>
              </a:lnSpc>
              <a:spcBef>
                <a:spcPts val="662"/>
              </a:spcBef>
              <a:tabLst>
                <a:tab pos="640715" algn="l"/>
              </a:tabLst>
            </a:pPr>
            <a:r>
              <a:rPr sz="220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	</a:t>
            </a:r>
            <a:r>
              <a:rPr sz="220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1998年初任职</a:t>
            </a:r>
            <a:r>
              <a:rPr sz="220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资格工作启动</a:t>
            </a:r>
            <a:endParaRPr lang="SimHei" altLang="SimHei" sz="2200" dirty="0"/>
          </a:p>
          <a:p>
            <a:pPr marL="417932" algn="l" rtl="0" eaLnBrk="0">
              <a:lnSpc>
                <a:spcPts val="5635"/>
              </a:lnSpc>
              <a:spcBef>
                <a:spcPts val="4"/>
              </a:spcBef>
              <a:tabLst>
                <a:tab pos="640715" algn="l"/>
              </a:tabLst>
            </a:pPr>
            <a:r>
              <a:rPr sz="220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	</a:t>
            </a:r>
            <a:r>
              <a:rPr sz="220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1998年~1</a:t>
            </a:r>
            <a:r>
              <a:rPr sz="220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999年标准建立</a:t>
            </a:r>
            <a:endParaRPr lang="SimHei" altLang="SimHei" sz="2200" dirty="0"/>
          </a:p>
          <a:p>
            <a:pPr marL="417932" algn="l" rtl="0" eaLnBrk="0">
              <a:lnSpc>
                <a:spcPts val="5635"/>
              </a:lnSpc>
              <a:spcBef>
                <a:spcPts val="110"/>
              </a:spcBef>
              <a:tabLst>
                <a:tab pos="640715" algn="l"/>
              </a:tabLst>
            </a:pPr>
            <a:r>
              <a:rPr sz="220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	</a:t>
            </a:r>
            <a:r>
              <a:rPr sz="220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1999~2000年</a:t>
            </a:r>
            <a:r>
              <a:rPr sz="220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认证</a:t>
            </a:r>
            <a:endParaRPr lang="SimHei" altLang="SimHei" sz="2200" dirty="0"/>
          </a:p>
          <a:p>
            <a:pPr algn="l" rtl="0" eaLnBrk="0">
              <a:lnSpc>
                <a:spcPct val="120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20000"/>
              </a:lnSpc>
              <a:tabLst/>
            </a:pPr>
            <a:endParaRPr lang="Arial" altLang="Arial" sz="1000" dirty="0"/>
          </a:p>
          <a:p>
            <a:pPr marL="417932" algn="l" rtl="0" eaLnBrk="0">
              <a:lnSpc>
                <a:spcPct val="95000"/>
              </a:lnSpc>
              <a:spcBef>
                <a:spcPts val="671"/>
              </a:spcBef>
              <a:tabLst>
                <a:tab pos="624205" algn="l"/>
              </a:tabLst>
            </a:pPr>
            <a:r>
              <a:rPr sz="220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	</a:t>
            </a:r>
            <a:r>
              <a:rPr sz="2200" spc="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20</a:t>
            </a:r>
            <a:r>
              <a:rPr sz="220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00年7月结果应用</a:t>
            </a:r>
            <a:endParaRPr lang="SimHei" altLang="SimHei" sz="2200" dirty="0"/>
          </a:p>
          <a:p>
            <a:pPr algn="l" rtl="0" eaLnBrk="0">
              <a:lnSpc>
                <a:spcPct val="19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2000"/>
              </a:lnSpc>
              <a:tabLst/>
            </a:pPr>
            <a:endParaRPr lang="Arial" altLang="Arial" sz="300" dirty="0"/>
          </a:p>
        </p:txBody>
      </p:sp>
      <p:grpSp>
        <p:nvGrpSpPr>
          <p:cNvPr id="10" name="group 10"/>
          <p:cNvGrpSpPr/>
          <p:nvPr/>
        </p:nvGrpSpPr>
        <p:grpSpPr>
          <a:xfrm rot="21600000">
            <a:off x="1719112" y="5895333"/>
            <a:ext cx="229804" cy="201523"/>
            <a:chOff x="0" y="0"/>
            <a:chExt cx="229804" cy="201523"/>
          </a:xfrm>
        </p:grpSpPr>
        <p:sp>
          <p:nvSpPr>
            <p:cNvPr id="33" name="path"/>
            <p:cNvSpPr/>
            <p:nvPr/>
          </p:nvSpPr>
          <p:spPr>
            <a:xfrm>
              <a:off x="1562" y="218"/>
              <a:ext cx="226679" cy="103047"/>
            </a:xfrm>
            <a:custGeom>
              <a:avLst/>
              <a:gdLst/>
              <a:ahLst/>
              <a:cxnLst/>
              <a:rect l="0" t="0" r="0" b="0"/>
              <a:pathLst>
                <a:path w="356" h="162">
                  <a:moveTo>
                    <a:pt x="1" y="3"/>
                  </a:moveTo>
                  <a:lnTo>
                    <a:pt x="355" y="158"/>
                  </a:lnTo>
                </a:path>
              </a:pathLst>
            </a:custGeom>
            <a:noFill/>
            <a:ln w="5216" cap="flat"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4" name="path"/>
            <p:cNvSpPr/>
            <p:nvPr/>
          </p:nvSpPr>
          <p:spPr>
            <a:xfrm>
              <a:off x="0" y="0"/>
              <a:ext cx="229804" cy="103485"/>
            </a:xfrm>
            <a:custGeom>
              <a:avLst/>
              <a:gdLst/>
              <a:ahLst/>
              <a:cxnLst/>
              <a:rect l="0" t="0" r="0" b="0"/>
              <a:pathLst>
                <a:path w="361" h="162">
                  <a:moveTo>
                    <a:pt x="4" y="4"/>
                  </a:moveTo>
                  <a:moveTo>
                    <a:pt x="4" y="4"/>
                  </a:moveTo>
                  <a:lnTo>
                    <a:pt x="357" y="158"/>
                  </a:lnTo>
                  <a:lnTo>
                    <a:pt x="137" y="158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FF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5" name="path"/>
            <p:cNvSpPr/>
            <p:nvPr/>
          </p:nvSpPr>
          <p:spPr>
            <a:xfrm>
              <a:off x="0" y="0"/>
              <a:ext cx="229804" cy="201523"/>
            </a:xfrm>
            <a:custGeom>
              <a:avLst/>
              <a:gdLst/>
              <a:ahLst/>
              <a:cxnLst/>
              <a:rect l="0" t="0" r="0" b="0"/>
              <a:pathLst>
                <a:path w="361" h="317">
                  <a:moveTo>
                    <a:pt x="137" y="158"/>
                  </a:moveTo>
                  <a:lnTo>
                    <a:pt x="4" y="4"/>
                  </a:lnTo>
                  <a:moveTo>
                    <a:pt x="4" y="313"/>
                  </a:moveTo>
                  <a:lnTo>
                    <a:pt x="357" y="158"/>
                  </a:lnTo>
                  <a:moveTo>
                    <a:pt x="137" y="158"/>
                  </a:moveTo>
                  <a:lnTo>
                    <a:pt x="4" y="313"/>
                  </a:lnTo>
                </a:path>
              </a:pathLst>
            </a:custGeom>
            <a:noFill/>
            <a:ln w="5216" cap="flat"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group 12"/>
          <p:cNvGrpSpPr/>
          <p:nvPr/>
        </p:nvGrpSpPr>
        <p:grpSpPr>
          <a:xfrm rot="21600000">
            <a:off x="1719112" y="5165718"/>
            <a:ext cx="229804" cy="201486"/>
            <a:chOff x="0" y="0"/>
            <a:chExt cx="229804" cy="201486"/>
          </a:xfrm>
        </p:grpSpPr>
        <p:sp>
          <p:nvSpPr>
            <p:cNvPr id="36" name="path"/>
            <p:cNvSpPr/>
            <p:nvPr/>
          </p:nvSpPr>
          <p:spPr>
            <a:xfrm>
              <a:off x="1562" y="218"/>
              <a:ext cx="226678" cy="103021"/>
            </a:xfrm>
            <a:custGeom>
              <a:avLst/>
              <a:gdLst/>
              <a:ahLst/>
              <a:cxnLst/>
              <a:rect l="0" t="0" r="0" b="0"/>
              <a:pathLst>
                <a:path w="356" h="162">
                  <a:moveTo>
                    <a:pt x="1" y="3"/>
                  </a:moveTo>
                  <a:lnTo>
                    <a:pt x="355" y="158"/>
                  </a:lnTo>
                </a:path>
              </a:pathLst>
            </a:custGeom>
            <a:noFill/>
            <a:ln w="5216" cap="flat"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7" name="path"/>
            <p:cNvSpPr/>
            <p:nvPr/>
          </p:nvSpPr>
          <p:spPr>
            <a:xfrm>
              <a:off x="0" y="0"/>
              <a:ext cx="229804" cy="103459"/>
            </a:xfrm>
            <a:custGeom>
              <a:avLst/>
              <a:gdLst/>
              <a:ahLst/>
              <a:cxnLst/>
              <a:rect l="0" t="0" r="0" b="0"/>
              <a:pathLst>
                <a:path w="361" h="162">
                  <a:moveTo>
                    <a:pt x="4" y="4"/>
                  </a:moveTo>
                  <a:moveTo>
                    <a:pt x="4" y="4"/>
                  </a:moveTo>
                  <a:lnTo>
                    <a:pt x="357" y="158"/>
                  </a:lnTo>
                  <a:lnTo>
                    <a:pt x="137" y="158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FF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8" name="path"/>
            <p:cNvSpPr/>
            <p:nvPr/>
          </p:nvSpPr>
          <p:spPr>
            <a:xfrm>
              <a:off x="0" y="0"/>
              <a:ext cx="229804" cy="201486"/>
            </a:xfrm>
            <a:custGeom>
              <a:avLst/>
              <a:gdLst/>
              <a:ahLst/>
              <a:cxnLst/>
              <a:rect l="0" t="0" r="0" b="0"/>
              <a:pathLst>
                <a:path w="361" h="317">
                  <a:moveTo>
                    <a:pt x="137" y="158"/>
                  </a:moveTo>
                  <a:lnTo>
                    <a:pt x="4" y="4"/>
                  </a:lnTo>
                  <a:moveTo>
                    <a:pt x="4" y="313"/>
                  </a:moveTo>
                  <a:lnTo>
                    <a:pt x="357" y="158"/>
                  </a:lnTo>
                  <a:moveTo>
                    <a:pt x="137" y="158"/>
                  </a:moveTo>
                  <a:lnTo>
                    <a:pt x="4" y="313"/>
                  </a:lnTo>
                </a:path>
              </a:pathLst>
            </a:custGeom>
            <a:noFill/>
            <a:ln w="5216" cap="flat"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group 14"/>
          <p:cNvGrpSpPr/>
          <p:nvPr/>
        </p:nvGrpSpPr>
        <p:grpSpPr>
          <a:xfrm rot="21600000">
            <a:off x="1719112" y="4436064"/>
            <a:ext cx="229804" cy="201485"/>
            <a:chOff x="0" y="0"/>
            <a:chExt cx="229804" cy="201485"/>
          </a:xfrm>
        </p:grpSpPr>
        <p:sp>
          <p:nvSpPr>
            <p:cNvPr id="39" name="path"/>
            <p:cNvSpPr/>
            <p:nvPr/>
          </p:nvSpPr>
          <p:spPr>
            <a:xfrm>
              <a:off x="1562" y="218"/>
              <a:ext cx="226678" cy="103021"/>
            </a:xfrm>
            <a:custGeom>
              <a:avLst/>
              <a:gdLst/>
              <a:ahLst/>
              <a:cxnLst/>
              <a:rect l="0" t="0" r="0" b="0"/>
              <a:pathLst>
                <a:path w="356" h="162">
                  <a:moveTo>
                    <a:pt x="1" y="3"/>
                  </a:moveTo>
                  <a:lnTo>
                    <a:pt x="355" y="158"/>
                  </a:lnTo>
                </a:path>
              </a:pathLst>
            </a:custGeom>
            <a:noFill/>
            <a:ln w="5216" cap="flat"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0" name="path"/>
            <p:cNvSpPr/>
            <p:nvPr/>
          </p:nvSpPr>
          <p:spPr>
            <a:xfrm>
              <a:off x="0" y="0"/>
              <a:ext cx="229804" cy="103459"/>
            </a:xfrm>
            <a:custGeom>
              <a:avLst/>
              <a:gdLst/>
              <a:ahLst/>
              <a:cxnLst/>
              <a:rect l="0" t="0" r="0" b="0"/>
              <a:pathLst>
                <a:path w="361" h="162">
                  <a:moveTo>
                    <a:pt x="4" y="4"/>
                  </a:moveTo>
                  <a:moveTo>
                    <a:pt x="4" y="4"/>
                  </a:moveTo>
                  <a:lnTo>
                    <a:pt x="357" y="158"/>
                  </a:lnTo>
                  <a:lnTo>
                    <a:pt x="137" y="158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FF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1" name="path"/>
            <p:cNvSpPr/>
            <p:nvPr/>
          </p:nvSpPr>
          <p:spPr>
            <a:xfrm>
              <a:off x="0" y="0"/>
              <a:ext cx="229804" cy="201485"/>
            </a:xfrm>
            <a:custGeom>
              <a:avLst/>
              <a:gdLst/>
              <a:ahLst/>
              <a:cxnLst/>
              <a:rect l="0" t="0" r="0" b="0"/>
              <a:pathLst>
                <a:path w="361" h="317">
                  <a:moveTo>
                    <a:pt x="137" y="158"/>
                  </a:moveTo>
                  <a:lnTo>
                    <a:pt x="4" y="4"/>
                  </a:lnTo>
                  <a:moveTo>
                    <a:pt x="4" y="313"/>
                  </a:moveTo>
                  <a:lnTo>
                    <a:pt x="357" y="158"/>
                  </a:lnTo>
                  <a:moveTo>
                    <a:pt x="137" y="158"/>
                  </a:moveTo>
                  <a:lnTo>
                    <a:pt x="4" y="313"/>
                  </a:lnTo>
                </a:path>
              </a:pathLst>
            </a:custGeom>
            <a:noFill/>
            <a:ln w="5216" cap="flat"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group 16"/>
          <p:cNvGrpSpPr/>
          <p:nvPr/>
        </p:nvGrpSpPr>
        <p:grpSpPr>
          <a:xfrm rot="21600000">
            <a:off x="1719112" y="3706410"/>
            <a:ext cx="229804" cy="201523"/>
            <a:chOff x="0" y="0"/>
            <a:chExt cx="229804" cy="201523"/>
          </a:xfrm>
        </p:grpSpPr>
        <p:sp>
          <p:nvSpPr>
            <p:cNvPr id="42" name="path"/>
            <p:cNvSpPr/>
            <p:nvPr/>
          </p:nvSpPr>
          <p:spPr>
            <a:xfrm>
              <a:off x="1562" y="218"/>
              <a:ext cx="226678" cy="103021"/>
            </a:xfrm>
            <a:custGeom>
              <a:avLst/>
              <a:gdLst/>
              <a:ahLst/>
              <a:cxnLst/>
              <a:rect l="0" t="0" r="0" b="0"/>
              <a:pathLst>
                <a:path w="356" h="162">
                  <a:moveTo>
                    <a:pt x="1" y="3"/>
                  </a:moveTo>
                  <a:lnTo>
                    <a:pt x="355" y="158"/>
                  </a:lnTo>
                </a:path>
              </a:pathLst>
            </a:custGeom>
            <a:noFill/>
            <a:ln w="5216" cap="flat"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3" name="path"/>
            <p:cNvSpPr/>
            <p:nvPr/>
          </p:nvSpPr>
          <p:spPr>
            <a:xfrm>
              <a:off x="0" y="0"/>
              <a:ext cx="229804" cy="103459"/>
            </a:xfrm>
            <a:custGeom>
              <a:avLst/>
              <a:gdLst/>
              <a:ahLst/>
              <a:cxnLst/>
              <a:rect l="0" t="0" r="0" b="0"/>
              <a:pathLst>
                <a:path w="361" h="162">
                  <a:moveTo>
                    <a:pt x="4" y="4"/>
                  </a:moveTo>
                  <a:moveTo>
                    <a:pt x="4" y="4"/>
                  </a:moveTo>
                  <a:lnTo>
                    <a:pt x="357" y="158"/>
                  </a:lnTo>
                  <a:lnTo>
                    <a:pt x="137" y="158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FF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4" name="path"/>
            <p:cNvSpPr/>
            <p:nvPr/>
          </p:nvSpPr>
          <p:spPr>
            <a:xfrm>
              <a:off x="0" y="0"/>
              <a:ext cx="229804" cy="201523"/>
            </a:xfrm>
            <a:custGeom>
              <a:avLst/>
              <a:gdLst/>
              <a:ahLst/>
              <a:cxnLst/>
              <a:rect l="0" t="0" r="0" b="0"/>
              <a:pathLst>
                <a:path w="361" h="317">
                  <a:moveTo>
                    <a:pt x="137" y="158"/>
                  </a:moveTo>
                  <a:lnTo>
                    <a:pt x="4" y="4"/>
                  </a:lnTo>
                  <a:moveTo>
                    <a:pt x="4" y="313"/>
                  </a:moveTo>
                  <a:lnTo>
                    <a:pt x="357" y="158"/>
                  </a:lnTo>
                  <a:moveTo>
                    <a:pt x="137" y="158"/>
                  </a:moveTo>
                  <a:lnTo>
                    <a:pt x="4" y="313"/>
                  </a:lnTo>
                </a:path>
              </a:pathLst>
            </a:custGeom>
            <a:noFill/>
            <a:ln w="5216" cap="flat"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18"/>
          <p:cNvGrpSpPr/>
          <p:nvPr/>
        </p:nvGrpSpPr>
        <p:grpSpPr>
          <a:xfrm rot="21600000">
            <a:off x="1719112" y="2976757"/>
            <a:ext cx="229804" cy="201523"/>
            <a:chOff x="0" y="0"/>
            <a:chExt cx="229804" cy="201523"/>
          </a:xfrm>
        </p:grpSpPr>
        <p:sp>
          <p:nvSpPr>
            <p:cNvPr id="45" name="path"/>
            <p:cNvSpPr/>
            <p:nvPr/>
          </p:nvSpPr>
          <p:spPr>
            <a:xfrm>
              <a:off x="1562" y="218"/>
              <a:ext cx="226679" cy="103058"/>
            </a:xfrm>
            <a:custGeom>
              <a:avLst/>
              <a:gdLst/>
              <a:ahLst/>
              <a:cxnLst/>
              <a:rect l="0" t="0" r="0" b="0"/>
              <a:pathLst>
                <a:path w="356" h="162">
                  <a:moveTo>
                    <a:pt x="1" y="3"/>
                  </a:moveTo>
                  <a:lnTo>
                    <a:pt x="355" y="158"/>
                  </a:lnTo>
                </a:path>
              </a:pathLst>
            </a:custGeom>
            <a:noFill/>
            <a:ln w="5216" cap="flat"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6" name="path"/>
            <p:cNvSpPr/>
            <p:nvPr/>
          </p:nvSpPr>
          <p:spPr>
            <a:xfrm>
              <a:off x="0" y="0"/>
              <a:ext cx="229804" cy="103496"/>
            </a:xfrm>
            <a:custGeom>
              <a:avLst/>
              <a:gdLst/>
              <a:ahLst/>
              <a:cxnLst/>
              <a:rect l="0" t="0" r="0" b="0"/>
              <a:pathLst>
                <a:path w="361" h="162">
                  <a:moveTo>
                    <a:pt x="4" y="4"/>
                  </a:moveTo>
                  <a:moveTo>
                    <a:pt x="4" y="4"/>
                  </a:moveTo>
                  <a:lnTo>
                    <a:pt x="357" y="158"/>
                  </a:lnTo>
                  <a:lnTo>
                    <a:pt x="137" y="158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FF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7" name="path"/>
            <p:cNvSpPr/>
            <p:nvPr/>
          </p:nvSpPr>
          <p:spPr>
            <a:xfrm>
              <a:off x="0" y="0"/>
              <a:ext cx="229804" cy="201523"/>
            </a:xfrm>
            <a:custGeom>
              <a:avLst/>
              <a:gdLst/>
              <a:ahLst/>
              <a:cxnLst/>
              <a:rect l="0" t="0" r="0" b="0"/>
              <a:pathLst>
                <a:path w="361" h="317">
                  <a:moveTo>
                    <a:pt x="137" y="158"/>
                  </a:moveTo>
                  <a:lnTo>
                    <a:pt x="4" y="4"/>
                  </a:lnTo>
                  <a:moveTo>
                    <a:pt x="4" y="313"/>
                  </a:moveTo>
                  <a:lnTo>
                    <a:pt x="357" y="158"/>
                  </a:lnTo>
                  <a:moveTo>
                    <a:pt x="137" y="158"/>
                  </a:moveTo>
                  <a:lnTo>
                    <a:pt x="4" y="313"/>
                  </a:lnTo>
                </a:path>
              </a:pathLst>
            </a:custGeom>
            <a:noFill/>
            <a:ln w="5216" cap="flat"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group 20"/>
          <p:cNvGrpSpPr/>
          <p:nvPr/>
        </p:nvGrpSpPr>
        <p:grpSpPr>
          <a:xfrm rot="21600000">
            <a:off x="1719112" y="1612083"/>
            <a:ext cx="229804" cy="200517"/>
            <a:chOff x="0" y="0"/>
            <a:chExt cx="229804" cy="200517"/>
          </a:xfrm>
        </p:grpSpPr>
        <p:sp>
          <p:nvSpPr>
            <p:cNvPr id="48" name="path"/>
            <p:cNvSpPr/>
            <p:nvPr/>
          </p:nvSpPr>
          <p:spPr>
            <a:xfrm>
              <a:off x="1571" y="214"/>
              <a:ext cx="226660" cy="101986"/>
            </a:xfrm>
            <a:custGeom>
              <a:avLst/>
              <a:gdLst/>
              <a:ahLst/>
              <a:cxnLst/>
              <a:rect l="0" t="0" r="0" b="0"/>
              <a:pathLst>
                <a:path w="356" h="160">
                  <a:moveTo>
                    <a:pt x="1" y="3"/>
                  </a:moveTo>
                  <a:lnTo>
                    <a:pt x="355" y="156"/>
                  </a:lnTo>
                </a:path>
              </a:pathLst>
            </a:custGeom>
            <a:noFill/>
            <a:ln w="5216" cap="flat"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9" name="path"/>
            <p:cNvSpPr/>
            <p:nvPr/>
          </p:nvSpPr>
          <p:spPr>
            <a:xfrm>
              <a:off x="0" y="0"/>
              <a:ext cx="229804" cy="102416"/>
            </a:xfrm>
            <a:custGeom>
              <a:avLst/>
              <a:gdLst/>
              <a:ahLst/>
              <a:cxnLst/>
              <a:rect l="0" t="0" r="0" b="0"/>
              <a:pathLst>
                <a:path w="361" h="161">
                  <a:moveTo>
                    <a:pt x="4" y="4"/>
                  </a:moveTo>
                  <a:moveTo>
                    <a:pt x="4" y="4"/>
                  </a:moveTo>
                  <a:lnTo>
                    <a:pt x="357" y="157"/>
                  </a:lnTo>
                  <a:lnTo>
                    <a:pt x="137" y="157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FF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0" name="path"/>
            <p:cNvSpPr/>
            <p:nvPr/>
          </p:nvSpPr>
          <p:spPr>
            <a:xfrm>
              <a:off x="0" y="0"/>
              <a:ext cx="229804" cy="200517"/>
            </a:xfrm>
            <a:custGeom>
              <a:avLst/>
              <a:gdLst/>
              <a:ahLst/>
              <a:cxnLst/>
              <a:rect l="0" t="0" r="0" b="0"/>
              <a:pathLst>
                <a:path w="361" h="315">
                  <a:moveTo>
                    <a:pt x="137" y="157"/>
                  </a:moveTo>
                  <a:lnTo>
                    <a:pt x="4" y="4"/>
                  </a:lnTo>
                  <a:moveTo>
                    <a:pt x="4" y="312"/>
                  </a:moveTo>
                  <a:lnTo>
                    <a:pt x="357" y="157"/>
                  </a:lnTo>
                  <a:moveTo>
                    <a:pt x="137" y="157"/>
                  </a:moveTo>
                  <a:lnTo>
                    <a:pt x="4" y="312"/>
                  </a:lnTo>
                </a:path>
              </a:pathLst>
            </a:custGeom>
            <a:noFill/>
            <a:ln w="5216" cap="flat"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51" name="rect"/>
          <p:cNvSpPr/>
          <p:nvPr/>
        </p:nvSpPr>
        <p:spPr>
          <a:xfrm>
            <a:off x="1204858" y="855181"/>
            <a:ext cx="7470562" cy="26341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22" name="group 22"/>
          <p:cNvGrpSpPr/>
          <p:nvPr/>
        </p:nvGrpSpPr>
        <p:grpSpPr>
          <a:xfrm rot="21600000">
            <a:off x="2656819" y="588847"/>
            <a:ext cx="4645814" cy="721572"/>
            <a:chOff x="0" y="0"/>
            <a:chExt cx="4645814" cy="721572"/>
          </a:xfrm>
        </p:grpSpPr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4645814" cy="721572"/>
            </a:xfrm>
            <a:prstGeom prst="rect">
              <a:avLst/>
            </a:prstGeom>
          </p:spPr>
        </p:pic>
        <p:sp>
          <p:nvSpPr>
            <p:cNvPr id="53" name="textbox 53"/>
            <p:cNvSpPr/>
            <p:nvPr/>
          </p:nvSpPr>
          <p:spPr>
            <a:xfrm>
              <a:off x="-12700" y="-12700"/>
              <a:ext cx="4671695" cy="79120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  <a:tabLst/>
              </a:pPr>
              <a:endParaRPr lang="Arial" altLang="Arial" sz="1000" dirty="0"/>
            </a:p>
            <a:p>
              <a:pPr marL="95325" algn="l" rtl="0" eaLnBrk="0">
                <a:lnSpc>
                  <a:spcPts val="3113"/>
                </a:lnSpc>
                <a:spcBef>
                  <a:spcPts val="5"/>
                </a:spcBef>
                <a:tabLst/>
              </a:pPr>
              <a:r>
                <a:rPr sz="2500" spc="11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五、华为任职资格体系</a:t>
              </a:r>
              <a:r>
                <a:rPr sz="2500" spc="6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与</a:t>
              </a:r>
              <a:r>
                <a:rPr sz="2500" b="1" spc="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NVQ</a:t>
              </a:r>
              <a:endParaRPr lang="Arial" altLang="Arial" sz="2500" dirty="0"/>
            </a:p>
          </p:txBody>
        </p:sp>
      </p:grpSp>
      <p:pic>
        <p:nvPicPr>
          <p:cNvPr id="54" name="picture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656819" y="588847"/>
            <a:ext cx="4593106" cy="668687"/>
          </a:xfrm>
          <a:prstGeom prst="rect">
            <a:avLst/>
          </a:prstGeom>
        </p:spPr>
      </p:pic>
      <p:grpSp>
        <p:nvGrpSpPr>
          <p:cNvPr id="24" name="group 24"/>
          <p:cNvGrpSpPr/>
          <p:nvPr/>
        </p:nvGrpSpPr>
        <p:grpSpPr>
          <a:xfrm rot="21600000">
            <a:off x="307527" y="495332"/>
            <a:ext cx="834601" cy="799220"/>
            <a:chOff x="0" y="0"/>
            <a:chExt cx="834601" cy="799220"/>
          </a:xfrm>
        </p:grpSpPr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834601" cy="683249"/>
            </a:xfrm>
            <a:prstGeom prst="rect">
              <a:avLst/>
            </a:prstGeom>
          </p:spPr>
        </p:pic>
        <p:sp>
          <p:nvSpPr>
            <p:cNvPr id="56" name="textbox 56"/>
            <p:cNvSpPr/>
            <p:nvPr/>
          </p:nvSpPr>
          <p:spPr>
            <a:xfrm>
              <a:off x="230660" y="666618"/>
              <a:ext cx="499744" cy="16128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2995"/>
                </a:lnSpc>
                <a:tabLst/>
              </a:pPr>
              <a:endParaRPr lang="Arial" altLang="Arial" sz="100" dirty="0"/>
            </a:p>
            <a:p>
              <a:pPr marL="12700" algn="l" rtl="0" eaLnBrk="0">
                <a:lnSpc>
                  <a:spcPct val="99000"/>
                </a:lnSpc>
                <a:tabLst/>
              </a:pPr>
              <a:r>
                <a:rPr sz="900" spc="4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华为技</a:t>
              </a:r>
              <a:r>
                <a:rPr sz="900" spc="1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术</a:t>
              </a:r>
              <a:endParaRPr lang="SimSun" altLang="SimSun" sz="900" dirty="0"/>
            </a:p>
          </p:txBody>
        </p:sp>
      </p:grp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textbox 1147"/>
          <p:cNvSpPr/>
          <p:nvPr/>
        </p:nvSpPr>
        <p:spPr>
          <a:xfrm>
            <a:off x="1823052" y="1907513"/>
            <a:ext cx="5188584" cy="34994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654"/>
              </a:lnSpc>
              <a:tabLst/>
            </a:pPr>
            <a:endParaRPr lang="Arial" altLang="Arial" sz="100" dirty="0"/>
          </a:p>
          <a:p>
            <a:pPr marL="26048" algn="l" rtl="0" eaLnBrk="0">
              <a:lnSpc>
                <a:spcPct val="100000"/>
              </a:lnSpc>
              <a:tabLst/>
            </a:pPr>
            <a:r>
              <a:rPr sz="1600" spc="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1、原则：一般不能越级申</a:t>
            </a:r>
            <a:r>
              <a:rPr sz="1600" spc="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报</a:t>
            </a:r>
            <a:endParaRPr lang="SimSun" altLang="SimSun" sz="1600" dirty="0"/>
          </a:p>
          <a:p>
            <a:pPr algn="l" rtl="0" eaLnBrk="0">
              <a:lnSpc>
                <a:spcPct val="158000"/>
              </a:lnSpc>
              <a:tabLst/>
            </a:pPr>
            <a:endParaRPr lang="Arial" altLang="Arial" sz="1000" dirty="0"/>
          </a:p>
          <a:p>
            <a:pPr marL="12700" algn="l" rtl="0" eaLnBrk="0">
              <a:lnSpc>
                <a:spcPct val="100000"/>
              </a:lnSpc>
              <a:spcBef>
                <a:spcPts val="485"/>
              </a:spcBef>
              <a:tabLst/>
            </a:pPr>
            <a:r>
              <a:rPr sz="1600" spc="1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2、高级别资格申</a:t>
            </a:r>
            <a:r>
              <a:rPr sz="160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请</a:t>
            </a:r>
            <a:endParaRPr lang="SimSun" altLang="SimSun" sz="1600" dirty="0"/>
          </a:p>
          <a:p>
            <a:pPr algn="l" rtl="0" eaLnBrk="0">
              <a:lnSpc>
                <a:spcPct val="146000"/>
              </a:lnSpc>
              <a:tabLst/>
            </a:pPr>
            <a:endParaRPr lang="Arial" altLang="Arial" sz="1000" dirty="0"/>
          </a:p>
          <a:p>
            <a:pPr marL="521267" algn="l" rtl="0" eaLnBrk="0">
              <a:lnSpc>
                <a:spcPct val="98000"/>
              </a:lnSpc>
              <a:spcBef>
                <a:spcPts val="453"/>
              </a:spcBef>
              <a:tabLst>
                <a:tab pos="616584" algn="l"/>
              </a:tabLst>
            </a:pP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500" spc="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职业等：直接申</a:t>
            </a:r>
            <a:r>
              <a:rPr sz="150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报</a:t>
            </a:r>
            <a:endParaRPr lang="SimSun" altLang="SimSun" sz="1500" dirty="0"/>
          </a:p>
          <a:p>
            <a:pPr algn="l" rtl="0" eaLnBrk="0">
              <a:lnSpc>
                <a:spcPct val="145000"/>
              </a:lnSpc>
              <a:tabLst/>
            </a:pPr>
            <a:endParaRPr lang="Arial" altLang="Arial" sz="1000" dirty="0"/>
          </a:p>
          <a:p>
            <a:pPr marL="534529" algn="l" rtl="0" eaLnBrk="0">
              <a:lnSpc>
                <a:spcPct val="98000"/>
              </a:lnSpc>
              <a:spcBef>
                <a:spcPts val="452"/>
              </a:spcBef>
              <a:tabLst>
                <a:tab pos="614680" algn="l"/>
              </a:tabLst>
            </a:pP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50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普通等：直接申报， 但认证前经确认已达到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A</a:t>
            </a:r>
            <a:r>
              <a:rPr sz="150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等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要求</a:t>
            </a:r>
            <a:endParaRPr lang="SimSun" altLang="SimSun" sz="1500" dirty="0"/>
          </a:p>
          <a:p>
            <a:pPr marL="1382999" indent="-848470" algn="l" rtl="0" eaLnBrk="0">
              <a:lnSpc>
                <a:spcPct val="149000"/>
              </a:lnSpc>
              <a:spcBef>
                <a:spcPts val="1247"/>
              </a:spcBef>
              <a:tabLst>
                <a:tab pos="615315" algn="l"/>
              </a:tabLst>
            </a:pP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500" spc="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基础等：不能直接申报。6个月改进后，再</a:t>
            </a:r>
            <a:r>
              <a:rPr sz="150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进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行重新 </a:t>
            </a:r>
            <a:r>
              <a:rPr sz="150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认证， 达到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A</a:t>
            </a:r>
            <a:r>
              <a:rPr sz="150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等或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B</a:t>
            </a:r>
            <a:r>
              <a:rPr sz="150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等再申请高级别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。</a:t>
            </a:r>
            <a:endParaRPr lang="SimSun" altLang="SimSun" sz="1500" dirty="0"/>
          </a:p>
          <a:p>
            <a:pPr algn="l" rtl="0" eaLnBrk="0">
              <a:lnSpc>
                <a:spcPct val="102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6390"/>
              </a:lnSpc>
              <a:tabLst/>
            </a:pPr>
            <a:endParaRPr lang="Arial" altLang="Arial" sz="100" dirty="0"/>
          </a:p>
          <a:p>
            <a:pPr marL="1408656" indent="-874127" algn="l" rtl="0" eaLnBrk="0">
              <a:lnSpc>
                <a:spcPct val="149000"/>
              </a:lnSpc>
              <a:tabLst>
                <a:tab pos="617219" algn="l"/>
              </a:tabLst>
            </a:pP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500" spc="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预备等：不能直接申报。需获得职业等、普</a:t>
            </a:r>
            <a:r>
              <a:rPr sz="1500" spc="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通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等后再 </a:t>
            </a:r>
            <a:r>
              <a:rPr sz="150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申报高级资格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。</a:t>
            </a:r>
            <a:endParaRPr lang="SimSun" altLang="SimSun" sz="1500" dirty="0"/>
          </a:p>
        </p:txBody>
      </p:sp>
      <p:sp>
        <p:nvSpPr>
          <p:cNvPr id="1148" name="path"/>
          <p:cNvSpPr/>
          <p:nvPr/>
        </p:nvSpPr>
        <p:spPr>
          <a:xfrm>
            <a:off x="2344320" y="4931026"/>
            <a:ext cx="13261" cy="12299"/>
          </a:xfrm>
          <a:custGeom>
            <a:avLst/>
            <a:gdLst/>
            <a:ahLst/>
            <a:cxnLst/>
            <a:rect l="0" t="0" r="0" b="0"/>
            <a:pathLst>
              <a:path w="20" h="19">
                <a:moveTo>
                  <a:pt x="4" y="10"/>
                </a:moveTo>
                <a:cubicBezTo>
                  <a:pt x="4" y="7"/>
                  <a:pt x="7" y="4"/>
                  <a:pt x="10" y="4"/>
                </a:cubicBezTo>
                <a:cubicBezTo>
                  <a:pt x="13" y="4"/>
                  <a:pt x="16" y="7"/>
                  <a:pt x="16" y="10"/>
                </a:cubicBezTo>
                <a:cubicBezTo>
                  <a:pt x="16" y="13"/>
                  <a:pt x="13" y="15"/>
                  <a:pt x="10" y="15"/>
                </a:cubicBezTo>
                <a:cubicBezTo>
                  <a:pt x="7" y="15"/>
                  <a:pt x="4" y="13"/>
                  <a:pt x="4" y="10"/>
                </a:cubicBezTo>
              </a:path>
            </a:pathLst>
          </a:custGeom>
          <a:solidFill>
            <a:srgbClr val="000000">
              <a:alpha val="100000"/>
            </a:srgbClr>
          </a:solidFill>
          <a:ln w="5539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149" name="path"/>
          <p:cNvSpPr/>
          <p:nvPr/>
        </p:nvSpPr>
        <p:spPr>
          <a:xfrm>
            <a:off x="2344320" y="4093456"/>
            <a:ext cx="13261" cy="13248"/>
          </a:xfrm>
          <a:custGeom>
            <a:avLst/>
            <a:gdLst/>
            <a:ahLst/>
            <a:cxnLst/>
            <a:rect l="0" t="0" r="0" b="0"/>
            <a:pathLst>
              <a:path w="20" h="20">
                <a:moveTo>
                  <a:pt x="4" y="11"/>
                </a:moveTo>
                <a:cubicBezTo>
                  <a:pt x="4" y="7"/>
                  <a:pt x="7" y="4"/>
                  <a:pt x="10" y="4"/>
                </a:cubicBezTo>
                <a:cubicBezTo>
                  <a:pt x="13" y="4"/>
                  <a:pt x="16" y="7"/>
                  <a:pt x="16" y="11"/>
                </a:cubicBezTo>
                <a:cubicBezTo>
                  <a:pt x="16" y="13"/>
                  <a:pt x="13" y="16"/>
                  <a:pt x="10" y="16"/>
                </a:cubicBezTo>
                <a:cubicBezTo>
                  <a:pt x="7" y="16"/>
                  <a:pt x="4" y="13"/>
                  <a:pt x="4" y="11"/>
                </a:cubicBezTo>
              </a:path>
            </a:pathLst>
          </a:custGeom>
          <a:solidFill>
            <a:srgbClr val="000000">
              <a:alpha val="100000"/>
            </a:srgbClr>
          </a:solidFill>
          <a:ln w="5539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150" name="path"/>
          <p:cNvSpPr/>
          <p:nvPr/>
        </p:nvSpPr>
        <p:spPr>
          <a:xfrm>
            <a:off x="2344320" y="3590099"/>
            <a:ext cx="13261" cy="12299"/>
          </a:xfrm>
          <a:custGeom>
            <a:avLst/>
            <a:gdLst/>
            <a:ahLst/>
            <a:cxnLst/>
            <a:rect l="0" t="0" r="0" b="0"/>
            <a:pathLst>
              <a:path w="20" h="19">
                <a:moveTo>
                  <a:pt x="4" y="10"/>
                </a:moveTo>
                <a:cubicBezTo>
                  <a:pt x="4" y="5"/>
                  <a:pt x="7" y="4"/>
                  <a:pt x="10" y="4"/>
                </a:cubicBezTo>
                <a:cubicBezTo>
                  <a:pt x="13" y="4"/>
                  <a:pt x="16" y="5"/>
                  <a:pt x="16" y="10"/>
                </a:cubicBezTo>
                <a:cubicBezTo>
                  <a:pt x="16" y="13"/>
                  <a:pt x="13" y="15"/>
                  <a:pt x="10" y="15"/>
                </a:cubicBezTo>
                <a:cubicBezTo>
                  <a:pt x="7" y="15"/>
                  <a:pt x="4" y="13"/>
                  <a:pt x="4" y="10"/>
                </a:cubicBezTo>
              </a:path>
            </a:pathLst>
          </a:custGeom>
          <a:solidFill>
            <a:srgbClr val="000000">
              <a:alpha val="100000"/>
            </a:srgbClr>
          </a:solidFill>
          <a:ln w="5539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151" name="rect"/>
          <p:cNvSpPr/>
          <p:nvPr/>
        </p:nvSpPr>
        <p:spPr>
          <a:xfrm>
            <a:off x="955810" y="665319"/>
            <a:ext cx="7933313" cy="27971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238" name="group 238"/>
          <p:cNvGrpSpPr/>
          <p:nvPr/>
        </p:nvGrpSpPr>
        <p:grpSpPr>
          <a:xfrm rot="21600000">
            <a:off x="2809558" y="368148"/>
            <a:ext cx="3299022" cy="718889"/>
            <a:chOff x="0" y="0"/>
            <a:chExt cx="3299022" cy="718889"/>
          </a:xfrm>
        </p:grpSpPr>
        <p:pic>
          <p:nvPicPr>
            <p:cNvPr id="1152" name="picture 115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3299022" cy="718889"/>
            </a:xfrm>
            <a:prstGeom prst="rect">
              <a:avLst/>
            </a:prstGeom>
          </p:spPr>
        </p:pic>
        <p:sp>
          <p:nvSpPr>
            <p:cNvPr id="1153" name="textbox 1153"/>
            <p:cNvSpPr/>
            <p:nvPr/>
          </p:nvSpPr>
          <p:spPr>
            <a:xfrm>
              <a:off x="-12700" y="-12700"/>
              <a:ext cx="3324859" cy="78866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9000"/>
                </a:lnSpc>
                <a:tabLst/>
              </a:pPr>
              <a:endParaRPr lang="Arial" altLang="Arial" sz="1000" dirty="0"/>
            </a:p>
            <a:p>
              <a:pPr marL="678238" algn="l" rtl="0" eaLnBrk="0">
                <a:lnSpc>
                  <a:spcPct val="96000"/>
                </a:lnSpc>
                <a:spcBef>
                  <a:spcPts val="3"/>
                </a:spcBef>
                <a:tabLst/>
              </a:pPr>
              <a:r>
                <a:rPr sz="2500" spc="30" dirty="0">
                  <a:solidFill>
                    <a:srgbClr val="000000">
                      <a:alpha val="100000"/>
                    </a:srgbClr>
                  </a:solidFill>
                  <a:latin typeface="NSimSun"/>
                  <a:ea typeface="NSimSun"/>
                  <a:cs typeface="NSimSun"/>
                </a:rPr>
                <a:t>五、资格申</a:t>
              </a:r>
              <a:r>
                <a:rPr sz="2500" spc="20" dirty="0">
                  <a:solidFill>
                    <a:srgbClr val="000000">
                      <a:alpha val="100000"/>
                    </a:srgbClr>
                  </a:solidFill>
                  <a:latin typeface="NSimSun"/>
                  <a:ea typeface="NSimSun"/>
                  <a:cs typeface="NSimSun"/>
                </a:rPr>
                <a:t>请</a:t>
              </a:r>
              <a:endParaRPr lang="NSimSun" altLang="NSimSun" sz="2500" dirty="0"/>
            </a:p>
          </p:txBody>
        </p:sp>
      </p:grpSp>
      <p:pic>
        <p:nvPicPr>
          <p:cNvPr id="1154" name="picture 11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809558" y="368148"/>
            <a:ext cx="3242060" cy="662732"/>
          </a:xfrm>
          <a:prstGeom prst="rect">
            <a:avLst/>
          </a:prstGeom>
        </p:spPr>
      </p:pic>
      <p:grpSp>
        <p:nvGrpSpPr>
          <p:cNvPr id="240" name="group 240"/>
          <p:cNvGrpSpPr/>
          <p:nvPr/>
        </p:nvGrpSpPr>
        <p:grpSpPr>
          <a:xfrm rot="21600000">
            <a:off x="2896" y="283199"/>
            <a:ext cx="886299" cy="750209"/>
            <a:chOff x="0" y="0"/>
            <a:chExt cx="886299" cy="750209"/>
          </a:xfrm>
        </p:grpSpPr>
        <p:pic>
          <p:nvPicPr>
            <p:cNvPr id="1156" name="picture 115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886299" cy="725533"/>
            </a:xfrm>
            <a:prstGeom prst="rect">
              <a:avLst/>
            </a:prstGeom>
          </p:spPr>
        </p:pic>
        <p:sp>
          <p:nvSpPr>
            <p:cNvPr id="1157" name="textbox 1157"/>
            <p:cNvSpPr/>
            <p:nvPr/>
          </p:nvSpPr>
          <p:spPr>
            <a:xfrm>
              <a:off x="-12700" y="-12700"/>
              <a:ext cx="911860" cy="79375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4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4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4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5000"/>
                </a:lnSpc>
                <a:tabLst/>
              </a:pPr>
              <a:endParaRPr lang="Arial" altLang="Arial" sz="1000" dirty="0"/>
            </a:p>
            <a:p>
              <a:pPr marL="271134" algn="l" rtl="0" eaLnBrk="0">
                <a:lnSpc>
                  <a:spcPct val="95000"/>
                </a:lnSpc>
                <a:spcBef>
                  <a:spcPts val="2"/>
                </a:spcBef>
                <a:tabLst/>
              </a:pPr>
              <a:r>
                <a:rPr sz="1000" spc="-1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华为技术</a:t>
              </a:r>
              <a:endParaRPr lang="SimSun" altLang="SimSun" sz="1000" dirty="0"/>
            </a:p>
          </p:txBody>
        </p:sp>
      </p:grp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textbox 1158"/>
          <p:cNvSpPr/>
          <p:nvPr/>
        </p:nvSpPr>
        <p:spPr>
          <a:xfrm>
            <a:off x="1091591" y="1624076"/>
            <a:ext cx="4799965" cy="23818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395"/>
              </a:lnSpc>
              <a:tabLst/>
            </a:pPr>
            <a:endParaRPr lang="Arial" altLang="Arial" sz="100" dirty="0"/>
          </a:p>
          <a:p>
            <a:pPr marL="28820" algn="l" rtl="0" eaLnBrk="0">
              <a:lnSpc>
                <a:spcPct val="96000"/>
              </a:lnSpc>
              <a:tabLst/>
            </a:pPr>
            <a:r>
              <a:rPr sz="2100" spc="16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1、申请人向任职资格处(部)提出申</a:t>
            </a:r>
            <a:r>
              <a:rPr sz="2100" spc="9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诉</a:t>
            </a:r>
            <a:endParaRPr lang="SimHei" altLang="SimHei" sz="2100" dirty="0"/>
          </a:p>
          <a:p>
            <a:pPr marL="12700" algn="l" rtl="0" eaLnBrk="0">
              <a:lnSpc>
                <a:spcPct val="97000"/>
              </a:lnSpc>
              <a:spcBef>
                <a:spcPts val="1764"/>
              </a:spcBef>
              <a:tabLst/>
            </a:pPr>
            <a:r>
              <a:rPr sz="2100" spc="2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2、任职资格处(部)受</a:t>
            </a:r>
            <a:r>
              <a:rPr sz="2100" spc="20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理</a:t>
            </a:r>
            <a:endParaRPr lang="SimHei" altLang="SimHei" sz="2100" dirty="0"/>
          </a:p>
          <a:p>
            <a:pPr marL="302420" algn="l" rtl="0" eaLnBrk="0">
              <a:lnSpc>
                <a:spcPct val="96000"/>
              </a:lnSpc>
              <a:spcBef>
                <a:spcPts val="1684"/>
              </a:spcBef>
              <a:tabLst>
                <a:tab pos="404495" algn="l"/>
              </a:tabLst>
            </a:pP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	</a:t>
            </a:r>
            <a:r>
              <a:rPr sz="2000" spc="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重新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评定</a:t>
            </a:r>
            <a:endParaRPr lang="SimHei" altLang="SimHei" sz="2000" dirty="0"/>
          </a:p>
          <a:p>
            <a:pPr marL="302420" algn="l" rtl="0" eaLnBrk="0">
              <a:lnSpc>
                <a:spcPct val="85000"/>
              </a:lnSpc>
              <a:spcBef>
                <a:spcPts val="1715"/>
              </a:spcBef>
              <a:tabLst>
                <a:tab pos="529590" algn="l"/>
              </a:tabLst>
            </a:pP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	</a:t>
            </a:r>
            <a:r>
              <a:rPr sz="2000" spc="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驳回、但要沟通、阐明理</a:t>
            </a:r>
            <a:r>
              <a:rPr sz="2000" spc="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由</a:t>
            </a:r>
            <a:endParaRPr lang="SimHei" altLang="SimHei" sz="2000" dirty="0"/>
          </a:p>
          <a:p>
            <a:pPr marL="14885" algn="l" rtl="0" eaLnBrk="0">
              <a:lnSpc>
                <a:spcPts val="4184"/>
              </a:lnSpc>
              <a:tabLst/>
            </a:pPr>
            <a:r>
              <a:rPr sz="2100" spc="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3、结</a:t>
            </a:r>
            <a:r>
              <a:rPr sz="210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束</a:t>
            </a:r>
            <a:endParaRPr lang="SimHei" altLang="SimHei" sz="2100" dirty="0"/>
          </a:p>
        </p:txBody>
      </p:sp>
      <p:sp>
        <p:nvSpPr>
          <p:cNvPr id="1159" name="path"/>
          <p:cNvSpPr/>
          <p:nvPr/>
        </p:nvSpPr>
        <p:spPr>
          <a:xfrm>
            <a:off x="1366263" y="3330234"/>
            <a:ext cx="27748" cy="28711"/>
          </a:xfrm>
          <a:custGeom>
            <a:avLst/>
            <a:gdLst/>
            <a:ahLst/>
            <a:cxnLst/>
            <a:rect l="0" t="0" r="0" b="0"/>
            <a:pathLst>
              <a:path w="43" h="45">
                <a:moveTo>
                  <a:pt x="4" y="22"/>
                </a:moveTo>
                <a:cubicBezTo>
                  <a:pt x="4" y="13"/>
                  <a:pt x="11" y="4"/>
                  <a:pt x="21" y="4"/>
                </a:cubicBezTo>
                <a:cubicBezTo>
                  <a:pt x="31" y="4"/>
                  <a:pt x="39" y="13"/>
                  <a:pt x="39" y="22"/>
                </a:cubicBezTo>
                <a:cubicBezTo>
                  <a:pt x="39" y="33"/>
                  <a:pt x="31" y="40"/>
                  <a:pt x="21" y="40"/>
                </a:cubicBezTo>
                <a:cubicBezTo>
                  <a:pt x="11" y="40"/>
                  <a:pt x="4" y="33"/>
                  <a:pt x="4" y="22"/>
                </a:cubicBezTo>
              </a:path>
            </a:pathLst>
          </a:custGeom>
          <a:solidFill>
            <a:srgbClr val="000000">
              <a:alpha val="100000"/>
            </a:srgbClr>
          </a:solidFill>
          <a:ln w="5539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160" name="path"/>
          <p:cNvSpPr/>
          <p:nvPr/>
        </p:nvSpPr>
        <p:spPr>
          <a:xfrm>
            <a:off x="1366263" y="2819165"/>
            <a:ext cx="27748" cy="27762"/>
          </a:xfrm>
          <a:custGeom>
            <a:avLst/>
            <a:gdLst/>
            <a:ahLst/>
            <a:cxnLst/>
            <a:rect l="0" t="0" r="0" b="0"/>
            <a:pathLst>
              <a:path w="43" h="43">
                <a:moveTo>
                  <a:pt x="4" y="22"/>
                </a:moveTo>
                <a:cubicBezTo>
                  <a:pt x="4" y="12"/>
                  <a:pt x="11" y="4"/>
                  <a:pt x="21" y="4"/>
                </a:cubicBezTo>
                <a:cubicBezTo>
                  <a:pt x="31" y="4"/>
                  <a:pt x="39" y="12"/>
                  <a:pt x="39" y="22"/>
                </a:cubicBezTo>
                <a:cubicBezTo>
                  <a:pt x="39" y="31"/>
                  <a:pt x="31" y="39"/>
                  <a:pt x="21" y="39"/>
                </a:cubicBezTo>
                <a:cubicBezTo>
                  <a:pt x="11" y="39"/>
                  <a:pt x="4" y="31"/>
                  <a:pt x="4" y="22"/>
                </a:cubicBezTo>
              </a:path>
            </a:pathLst>
          </a:custGeom>
          <a:solidFill>
            <a:srgbClr val="000000">
              <a:alpha val="100000"/>
            </a:srgbClr>
          </a:solidFill>
          <a:ln w="5539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161" name="rect"/>
          <p:cNvSpPr/>
          <p:nvPr/>
        </p:nvSpPr>
        <p:spPr>
          <a:xfrm>
            <a:off x="955810" y="665319"/>
            <a:ext cx="7933313" cy="27971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242" name="group 242"/>
          <p:cNvGrpSpPr/>
          <p:nvPr/>
        </p:nvGrpSpPr>
        <p:grpSpPr>
          <a:xfrm rot="21600000">
            <a:off x="2809558" y="368148"/>
            <a:ext cx="3299022" cy="718889"/>
            <a:chOff x="0" y="0"/>
            <a:chExt cx="3299022" cy="718889"/>
          </a:xfrm>
        </p:grpSpPr>
        <p:pic>
          <p:nvPicPr>
            <p:cNvPr id="1162" name="picture 116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3299022" cy="718889"/>
            </a:xfrm>
            <a:prstGeom prst="rect">
              <a:avLst/>
            </a:prstGeom>
          </p:spPr>
        </p:pic>
        <p:sp>
          <p:nvSpPr>
            <p:cNvPr id="1163" name="textbox 1163"/>
            <p:cNvSpPr/>
            <p:nvPr/>
          </p:nvSpPr>
          <p:spPr>
            <a:xfrm>
              <a:off x="-12700" y="-12700"/>
              <a:ext cx="3324859" cy="78866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9000"/>
                </a:lnSpc>
                <a:tabLst/>
              </a:pPr>
              <a:endParaRPr lang="Arial" altLang="Arial" sz="1000" dirty="0"/>
            </a:p>
            <a:p>
              <a:pPr marL="675658" algn="l" rtl="0" eaLnBrk="0">
                <a:lnSpc>
                  <a:spcPct val="96000"/>
                </a:lnSpc>
                <a:spcBef>
                  <a:spcPts val="3"/>
                </a:spcBef>
                <a:tabLst/>
              </a:pPr>
              <a:r>
                <a:rPr sz="2500" spc="40" dirty="0">
                  <a:solidFill>
                    <a:srgbClr val="000000">
                      <a:alpha val="100000"/>
                    </a:srgbClr>
                  </a:solidFill>
                  <a:latin typeface="NSimSun"/>
                  <a:ea typeface="NSimSun"/>
                  <a:cs typeface="NSimSun"/>
                </a:rPr>
                <a:t>六、申   </a:t>
              </a:r>
              <a:r>
                <a:rPr sz="2500" spc="20" dirty="0">
                  <a:solidFill>
                    <a:srgbClr val="000000">
                      <a:alpha val="100000"/>
                    </a:srgbClr>
                  </a:solidFill>
                  <a:latin typeface="NSimSun"/>
                  <a:ea typeface="NSimSun"/>
                  <a:cs typeface="NSimSun"/>
                </a:rPr>
                <a:t> </a:t>
              </a:r>
              <a:r>
                <a:rPr sz="2500" spc="0" dirty="0">
                  <a:solidFill>
                    <a:srgbClr val="000000">
                      <a:alpha val="100000"/>
                    </a:srgbClr>
                  </a:solidFill>
                  <a:latin typeface="NSimSun"/>
                  <a:ea typeface="NSimSun"/>
                  <a:cs typeface="NSimSun"/>
                </a:rPr>
                <a:t>诉</a:t>
              </a:r>
              <a:endParaRPr lang="NSimSun" altLang="NSimSun" sz="2500" dirty="0"/>
            </a:p>
          </p:txBody>
        </p:sp>
      </p:grpSp>
      <p:pic>
        <p:nvPicPr>
          <p:cNvPr id="1164" name="picture 11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809558" y="368148"/>
            <a:ext cx="3242060" cy="662732"/>
          </a:xfrm>
          <a:prstGeom prst="rect">
            <a:avLst/>
          </a:prstGeom>
        </p:spPr>
      </p:pic>
      <p:grpSp>
        <p:nvGrpSpPr>
          <p:cNvPr id="244" name="group 244"/>
          <p:cNvGrpSpPr/>
          <p:nvPr/>
        </p:nvGrpSpPr>
        <p:grpSpPr>
          <a:xfrm rot="21600000">
            <a:off x="2896" y="283199"/>
            <a:ext cx="886299" cy="750209"/>
            <a:chOff x="0" y="0"/>
            <a:chExt cx="886299" cy="750209"/>
          </a:xfrm>
        </p:grpSpPr>
        <p:pic>
          <p:nvPicPr>
            <p:cNvPr id="1166" name="picture 116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886299" cy="725533"/>
            </a:xfrm>
            <a:prstGeom prst="rect">
              <a:avLst/>
            </a:prstGeom>
          </p:spPr>
        </p:pic>
        <p:sp>
          <p:nvSpPr>
            <p:cNvPr id="1167" name="textbox 1167"/>
            <p:cNvSpPr/>
            <p:nvPr/>
          </p:nvSpPr>
          <p:spPr>
            <a:xfrm>
              <a:off x="-12700" y="-12700"/>
              <a:ext cx="911860" cy="79375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4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4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4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5000"/>
                </a:lnSpc>
                <a:tabLst/>
              </a:pPr>
              <a:endParaRPr lang="Arial" altLang="Arial" sz="1000" dirty="0"/>
            </a:p>
            <a:p>
              <a:pPr marL="271134" algn="l" rtl="0" eaLnBrk="0">
                <a:lnSpc>
                  <a:spcPct val="95000"/>
                </a:lnSpc>
                <a:spcBef>
                  <a:spcPts val="2"/>
                </a:spcBef>
                <a:tabLst/>
              </a:pPr>
              <a:r>
                <a:rPr sz="1000" spc="-1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华为技术</a:t>
              </a:r>
              <a:endParaRPr lang="SimSun" altLang="SimSun" sz="1000" dirty="0"/>
            </a:p>
          </p:txBody>
        </p:sp>
      </p:grpSp>
      <p:graphicFrame>
        <p:nvGraphicFramePr>
          <p:cNvPr id="1168" name="table 1168"/>
          <p:cNvGraphicFramePr>
            <a:graphicFrameLocks noGrp="1"/>
          </p:cNvGraphicFramePr>
          <p:nvPr/>
        </p:nvGraphicFramePr>
        <p:xfrm>
          <a:off x="1323670" y="5270982"/>
          <a:ext cx="1111249" cy="352425"/>
        </p:xfrm>
        <a:graphic>
          <a:graphicData uri="http://schemas.openxmlformats.org/drawingml/2006/table">
            <a:tbl>
              <a:tblPr/>
              <a:tblGrid>
                <a:gridCol w="11112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24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600" dirty="0"/>
                    </a:p>
                    <a:p>
                      <a:pPr marL="165940" algn="l" rtl="0" eaLnBrk="0">
                        <a:lnSpc>
                          <a:spcPct val="98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50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提出申</a:t>
                      </a:r>
                      <a:r>
                        <a:rPr sz="15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诉</a:t>
                      </a:r>
                      <a:endParaRPr lang="SimSun" altLang="SimSun" sz="15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69" name="table 1169"/>
          <p:cNvGraphicFramePr>
            <a:graphicFrameLocks noGrp="1"/>
          </p:cNvGraphicFramePr>
          <p:nvPr/>
        </p:nvGraphicFramePr>
        <p:xfrm>
          <a:off x="2989114" y="5270982"/>
          <a:ext cx="1111249" cy="352425"/>
        </p:xfrm>
        <a:graphic>
          <a:graphicData uri="http://schemas.openxmlformats.org/drawingml/2006/table">
            <a:tbl>
              <a:tblPr/>
              <a:tblGrid>
                <a:gridCol w="11112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24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600" dirty="0"/>
                    </a:p>
                    <a:p>
                      <a:pPr marL="171062" algn="l" rtl="0" eaLnBrk="0">
                        <a:lnSpc>
                          <a:spcPct val="98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50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受理申</a:t>
                      </a:r>
                      <a:r>
                        <a:rPr sz="15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诉</a:t>
                      </a:r>
                      <a:endParaRPr lang="SimSun" altLang="SimSun" sz="15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70" name="table 1170"/>
          <p:cNvGraphicFramePr>
            <a:graphicFrameLocks noGrp="1"/>
          </p:cNvGraphicFramePr>
          <p:nvPr/>
        </p:nvGraphicFramePr>
        <p:xfrm>
          <a:off x="4941349" y="4834305"/>
          <a:ext cx="1111250" cy="352425"/>
        </p:xfrm>
        <a:graphic>
          <a:graphicData uri="http://schemas.openxmlformats.org/drawingml/2006/table">
            <a:tbl>
              <a:tblPr/>
              <a:tblGrid>
                <a:gridCol w="1111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24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167682" algn="l" rtl="0" eaLnBrk="0">
                        <a:lnSpc>
                          <a:spcPct val="99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50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重新评</a:t>
                      </a:r>
                      <a:r>
                        <a:rPr sz="15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定</a:t>
                      </a:r>
                      <a:endParaRPr lang="SimSun" altLang="SimSun" sz="15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71" name="table 1171"/>
          <p:cNvGraphicFramePr>
            <a:graphicFrameLocks noGrp="1"/>
          </p:cNvGraphicFramePr>
          <p:nvPr/>
        </p:nvGraphicFramePr>
        <p:xfrm>
          <a:off x="4942141" y="5506703"/>
          <a:ext cx="1111250" cy="351789"/>
        </p:xfrm>
        <a:graphic>
          <a:graphicData uri="http://schemas.openxmlformats.org/drawingml/2006/table">
            <a:tbl>
              <a:tblPr/>
              <a:tblGrid>
                <a:gridCol w="1111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178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364018" algn="l" rtl="0" eaLnBrk="0">
                        <a:lnSpc>
                          <a:spcPct val="99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5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沟</a:t>
                      </a:r>
                      <a:r>
                        <a:rPr sz="15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通</a:t>
                      </a:r>
                      <a:endParaRPr lang="SimSun" altLang="SimSun" sz="15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46" name="group 246"/>
          <p:cNvGrpSpPr/>
          <p:nvPr/>
        </p:nvGrpSpPr>
        <p:grpSpPr>
          <a:xfrm rot="21600000">
            <a:off x="6900393" y="5210111"/>
            <a:ext cx="866902" cy="450205"/>
            <a:chOff x="0" y="0"/>
            <a:chExt cx="866902" cy="450205"/>
          </a:xfrm>
        </p:grpSpPr>
        <p:pic>
          <p:nvPicPr>
            <p:cNvPr id="1172" name="picture 117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0" y="0"/>
              <a:ext cx="866902" cy="450205"/>
            </a:xfrm>
            <a:prstGeom prst="rect">
              <a:avLst/>
            </a:prstGeom>
          </p:spPr>
        </p:pic>
        <p:sp>
          <p:nvSpPr>
            <p:cNvPr id="1173" name="textbox 1173"/>
            <p:cNvSpPr/>
            <p:nvPr/>
          </p:nvSpPr>
          <p:spPr>
            <a:xfrm>
              <a:off x="240899" y="118044"/>
              <a:ext cx="410844" cy="25082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90312"/>
                </a:lnSpc>
                <a:tabLst/>
              </a:pPr>
              <a:endParaRPr lang="Arial" altLang="Arial" sz="100" dirty="0"/>
            </a:p>
            <a:p>
              <a:pPr marL="12700" algn="l" rtl="0" eaLnBrk="0">
                <a:lnSpc>
                  <a:spcPct val="98000"/>
                </a:lnSpc>
                <a:tabLst/>
              </a:pPr>
              <a:r>
                <a:rPr sz="1500" spc="2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结</a:t>
              </a:r>
              <a:r>
                <a:rPr sz="1500" spc="1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束</a:t>
              </a:r>
              <a:endParaRPr lang="SimSun" altLang="SimSun" sz="1500" dirty="0"/>
            </a:p>
          </p:txBody>
        </p:sp>
        <p:pic>
          <p:nvPicPr>
            <p:cNvPr id="1174" name="picture 117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600000">
              <a:off x="0" y="48613"/>
              <a:ext cx="140899" cy="354911"/>
            </a:xfrm>
            <a:prstGeom prst="rect">
              <a:avLst/>
            </a:prstGeom>
          </p:spPr>
        </p:pic>
        <p:pic>
          <p:nvPicPr>
            <p:cNvPr id="1175" name="picture 117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1600000">
              <a:off x="725997" y="46643"/>
              <a:ext cx="140905" cy="354862"/>
            </a:xfrm>
            <a:prstGeom prst="rect">
              <a:avLst/>
            </a:prstGeom>
          </p:spPr>
        </p:pic>
        <p:pic>
          <p:nvPicPr>
            <p:cNvPr id="1176" name="picture 117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1600000">
              <a:off x="132201" y="0"/>
              <a:ext cx="601275" cy="66224"/>
            </a:xfrm>
            <a:prstGeom prst="rect">
              <a:avLst/>
            </a:prstGeom>
          </p:spPr>
        </p:pic>
        <p:pic>
          <p:nvPicPr>
            <p:cNvPr id="1177" name="picture 117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1600000">
              <a:off x="133415" y="383949"/>
              <a:ext cx="600914" cy="66256"/>
            </a:xfrm>
            <a:prstGeom prst="rect">
              <a:avLst/>
            </a:prstGeom>
          </p:spPr>
        </p:pic>
      </p:grpSp>
      <p:pic>
        <p:nvPicPr>
          <p:cNvPr id="1178" name="picture 117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6059196" y="4996083"/>
            <a:ext cx="860197" cy="395668"/>
          </a:xfrm>
          <a:prstGeom prst="rect">
            <a:avLst/>
          </a:prstGeom>
        </p:spPr>
      </p:pic>
      <p:pic>
        <p:nvPicPr>
          <p:cNvPr id="1179" name="picture 117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4110959" y="5478111"/>
            <a:ext cx="746470" cy="319394"/>
          </a:xfrm>
          <a:prstGeom prst="rect">
            <a:avLst/>
          </a:prstGeom>
        </p:spPr>
      </p:pic>
      <p:pic>
        <p:nvPicPr>
          <p:cNvPr id="1180" name="picture 118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4110959" y="5085497"/>
            <a:ext cx="746469" cy="319355"/>
          </a:xfrm>
          <a:prstGeom prst="rect">
            <a:avLst/>
          </a:prstGeom>
        </p:spPr>
      </p:pic>
      <p:pic>
        <p:nvPicPr>
          <p:cNvPr id="1181" name="picture 118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6078414" y="5513477"/>
            <a:ext cx="785164" cy="239371"/>
          </a:xfrm>
          <a:prstGeom prst="rect">
            <a:avLst/>
          </a:prstGeom>
        </p:spPr>
      </p:pic>
      <p:sp>
        <p:nvSpPr>
          <p:cNvPr id="1182" name="rect"/>
          <p:cNvSpPr/>
          <p:nvPr/>
        </p:nvSpPr>
        <p:spPr>
          <a:xfrm>
            <a:off x="2446527" y="5427504"/>
            <a:ext cx="459577" cy="9645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183" name="picture 118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2737118" y="5384989"/>
            <a:ext cx="187314" cy="94676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rect"/>
          <p:cNvSpPr/>
          <p:nvPr/>
        </p:nvSpPr>
        <p:spPr>
          <a:xfrm>
            <a:off x="955810" y="665319"/>
            <a:ext cx="7933313" cy="27971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248" name="group 248"/>
          <p:cNvGrpSpPr/>
          <p:nvPr/>
        </p:nvGrpSpPr>
        <p:grpSpPr>
          <a:xfrm rot="21600000">
            <a:off x="2809558" y="368148"/>
            <a:ext cx="3299022" cy="718889"/>
            <a:chOff x="0" y="0"/>
            <a:chExt cx="3299022" cy="718889"/>
          </a:xfrm>
        </p:grpSpPr>
        <p:pic>
          <p:nvPicPr>
            <p:cNvPr id="1185" name="picture 118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3299022" cy="718889"/>
            </a:xfrm>
            <a:prstGeom prst="rect">
              <a:avLst/>
            </a:prstGeom>
          </p:spPr>
        </p:pic>
        <p:sp>
          <p:nvSpPr>
            <p:cNvPr id="1186" name="textbox 1186"/>
            <p:cNvSpPr/>
            <p:nvPr/>
          </p:nvSpPr>
          <p:spPr>
            <a:xfrm>
              <a:off x="-12700" y="-12700"/>
              <a:ext cx="3324859" cy="78994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0000"/>
                </a:lnSpc>
                <a:tabLst/>
              </a:pPr>
              <a:endParaRPr lang="Arial" altLang="Arial" sz="1000" dirty="0"/>
            </a:p>
            <a:p>
              <a:pPr marL="671789" algn="l" rtl="0" eaLnBrk="0">
                <a:lnSpc>
                  <a:spcPct val="96000"/>
                </a:lnSpc>
                <a:spcBef>
                  <a:spcPts val="1"/>
                </a:spcBef>
                <a:tabLst/>
              </a:pPr>
              <a:r>
                <a:rPr sz="2500" spc="40" dirty="0">
                  <a:solidFill>
                    <a:srgbClr val="000000">
                      <a:alpha val="100000"/>
                    </a:srgbClr>
                  </a:solidFill>
                  <a:latin typeface="NSimSun"/>
                  <a:ea typeface="NSimSun"/>
                  <a:cs typeface="NSimSun"/>
                </a:rPr>
                <a:t>七、组织结</a:t>
              </a:r>
              <a:r>
                <a:rPr sz="2500" spc="20" dirty="0">
                  <a:solidFill>
                    <a:srgbClr val="000000">
                      <a:alpha val="100000"/>
                    </a:srgbClr>
                  </a:solidFill>
                  <a:latin typeface="NSimSun"/>
                  <a:ea typeface="NSimSun"/>
                  <a:cs typeface="NSimSun"/>
                </a:rPr>
                <a:t>构</a:t>
              </a:r>
              <a:endParaRPr lang="NSimSun" altLang="NSimSun" sz="2500" dirty="0"/>
            </a:p>
          </p:txBody>
        </p:sp>
      </p:grpSp>
      <p:pic>
        <p:nvPicPr>
          <p:cNvPr id="1187" name="picture 11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809558" y="368148"/>
            <a:ext cx="3242060" cy="662732"/>
          </a:xfrm>
          <a:prstGeom prst="rect">
            <a:avLst/>
          </a:prstGeom>
        </p:spPr>
      </p:pic>
      <p:sp>
        <p:nvSpPr>
          <p:cNvPr id="1189" name="rect"/>
          <p:cNvSpPr/>
          <p:nvPr/>
        </p:nvSpPr>
        <p:spPr>
          <a:xfrm>
            <a:off x="4634491" y="3324302"/>
            <a:ext cx="9654" cy="271491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190" name="picture 119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592608" y="3426729"/>
            <a:ext cx="93815" cy="187414"/>
          </a:xfrm>
          <a:prstGeom prst="rect">
            <a:avLst/>
          </a:prstGeom>
        </p:spPr>
      </p:pic>
      <p:graphicFrame>
        <p:nvGraphicFramePr>
          <p:cNvPr id="1191" name="table 1191"/>
          <p:cNvGraphicFramePr>
            <a:graphicFrameLocks noGrp="1"/>
          </p:cNvGraphicFramePr>
          <p:nvPr/>
        </p:nvGraphicFramePr>
        <p:xfrm>
          <a:off x="4105322" y="3599633"/>
          <a:ext cx="1431290" cy="330200"/>
        </p:xfrm>
        <a:graphic>
          <a:graphicData uri="http://schemas.openxmlformats.org/drawingml/2006/table">
            <a:tbl>
              <a:tblPr/>
              <a:tblGrid>
                <a:gridCol w="1431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92" name="path"/>
          <p:cNvSpPr/>
          <p:nvPr/>
        </p:nvSpPr>
        <p:spPr>
          <a:xfrm>
            <a:off x="2655061" y="3926171"/>
            <a:ext cx="2182971" cy="316889"/>
          </a:xfrm>
          <a:custGeom>
            <a:avLst/>
            <a:gdLst/>
            <a:ahLst/>
            <a:cxnLst/>
            <a:rect l="0" t="0" r="0" b="0"/>
            <a:pathLst>
              <a:path w="3437" h="499">
                <a:moveTo>
                  <a:pt x="25" y="491"/>
                </a:moveTo>
                <a:lnTo>
                  <a:pt x="3437" y="491"/>
                </a:lnTo>
                <a:moveTo>
                  <a:pt x="7" y="485"/>
                </a:moveTo>
                <a:lnTo>
                  <a:pt x="7" y="0"/>
                </a:lnTo>
                <a:moveTo>
                  <a:pt x="3420" y="485"/>
                </a:moveTo>
                <a:lnTo>
                  <a:pt x="3420" y="0"/>
                </a:lnTo>
              </a:path>
            </a:pathLst>
          </a:custGeom>
          <a:noFill/>
          <a:ln w="9650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250" name="group 250"/>
          <p:cNvGrpSpPr/>
          <p:nvPr/>
        </p:nvGrpSpPr>
        <p:grpSpPr>
          <a:xfrm rot="21600000">
            <a:off x="2896" y="283199"/>
            <a:ext cx="886299" cy="750209"/>
            <a:chOff x="0" y="0"/>
            <a:chExt cx="886299" cy="750209"/>
          </a:xfrm>
        </p:grpSpPr>
        <p:pic>
          <p:nvPicPr>
            <p:cNvPr id="1193" name="picture 119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0" y="0"/>
              <a:ext cx="886299" cy="725533"/>
            </a:xfrm>
            <a:prstGeom prst="rect">
              <a:avLst/>
            </a:prstGeom>
          </p:spPr>
        </p:pic>
        <p:sp>
          <p:nvSpPr>
            <p:cNvPr id="1194" name="textbox 1194"/>
            <p:cNvSpPr/>
            <p:nvPr/>
          </p:nvSpPr>
          <p:spPr>
            <a:xfrm>
              <a:off x="-12700" y="-12700"/>
              <a:ext cx="911860" cy="79375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4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4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4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5000"/>
                </a:lnSpc>
                <a:tabLst/>
              </a:pPr>
              <a:endParaRPr lang="Arial" altLang="Arial" sz="1000" dirty="0"/>
            </a:p>
            <a:p>
              <a:pPr marL="271134" algn="l" rtl="0" eaLnBrk="0">
                <a:lnSpc>
                  <a:spcPct val="95000"/>
                </a:lnSpc>
                <a:spcBef>
                  <a:spcPts val="2"/>
                </a:spcBef>
                <a:tabLst/>
              </a:pPr>
              <a:r>
                <a:rPr sz="1000" spc="-1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华为技术</a:t>
              </a:r>
              <a:endParaRPr lang="SimSun" altLang="SimSun" sz="1000" dirty="0"/>
            </a:p>
          </p:txBody>
        </p:sp>
      </p:grpSp>
      <p:sp>
        <p:nvSpPr>
          <p:cNvPr id="1195" name="path"/>
          <p:cNvSpPr/>
          <p:nvPr/>
        </p:nvSpPr>
        <p:spPr>
          <a:xfrm>
            <a:off x="4525314" y="2862551"/>
            <a:ext cx="1452755" cy="456926"/>
          </a:xfrm>
          <a:custGeom>
            <a:avLst/>
            <a:gdLst/>
            <a:ahLst/>
            <a:cxnLst/>
            <a:rect l="0" t="0" r="0" b="0"/>
            <a:pathLst>
              <a:path w="2287" h="719">
                <a:moveTo>
                  <a:pt x="2149" y="718"/>
                </a:moveTo>
                <a:lnTo>
                  <a:pt x="2149" y="718"/>
                </a:lnTo>
                <a:lnTo>
                  <a:pt x="2149" y="713"/>
                </a:lnTo>
                <a:moveTo>
                  <a:pt x="0" y="7"/>
                </a:moveTo>
                <a:lnTo>
                  <a:pt x="7" y="7"/>
                </a:lnTo>
                <a:moveTo>
                  <a:pt x="31" y="7"/>
                </a:moveTo>
                <a:lnTo>
                  <a:pt x="39" y="7"/>
                </a:lnTo>
                <a:moveTo>
                  <a:pt x="63" y="7"/>
                </a:moveTo>
                <a:lnTo>
                  <a:pt x="71" y="7"/>
                </a:lnTo>
                <a:moveTo>
                  <a:pt x="95" y="7"/>
                </a:moveTo>
                <a:lnTo>
                  <a:pt x="103" y="7"/>
                </a:lnTo>
                <a:moveTo>
                  <a:pt x="127" y="7"/>
                </a:moveTo>
                <a:lnTo>
                  <a:pt x="135" y="7"/>
                </a:lnTo>
                <a:moveTo>
                  <a:pt x="157" y="7"/>
                </a:moveTo>
                <a:lnTo>
                  <a:pt x="167" y="7"/>
                </a:lnTo>
                <a:moveTo>
                  <a:pt x="190" y="7"/>
                </a:moveTo>
                <a:lnTo>
                  <a:pt x="197" y="7"/>
                </a:lnTo>
                <a:moveTo>
                  <a:pt x="221" y="7"/>
                </a:moveTo>
                <a:lnTo>
                  <a:pt x="229" y="7"/>
                </a:lnTo>
                <a:moveTo>
                  <a:pt x="253" y="7"/>
                </a:moveTo>
                <a:lnTo>
                  <a:pt x="261" y="7"/>
                </a:lnTo>
                <a:moveTo>
                  <a:pt x="285" y="7"/>
                </a:moveTo>
                <a:lnTo>
                  <a:pt x="292" y="7"/>
                </a:lnTo>
                <a:moveTo>
                  <a:pt x="317" y="7"/>
                </a:moveTo>
                <a:lnTo>
                  <a:pt x="325" y="7"/>
                </a:lnTo>
                <a:moveTo>
                  <a:pt x="349" y="7"/>
                </a:moveTo>
                <a:lnTo>
                  <a:pt x="357" y="7"/>
                </a:lnTo>
                <a:moveTo>
                  <a:pt x="379" y="7"/>
                </a:moveTo>
                <a:lnTo>
                  <a:pt x="388" y="7"/>
                </a:lnTo>
                <a:moveTo>
                  <a:pt x="412" y="7"/>
                </a:moveTo>
                <a:lnTo>
                  <a:pt x="420" y="7"/>
                </a:lnTo>
                <a:moveTo>
                  <a:pt x="443" y="7"/>
                </a:moveTo>
                <a:lnTo>
                  <a:pt x="451" y="7"/>
                </a:lnTo>
                <a:moveTo>
                  <a:pt x="475" y="7"/>
                </a:moveTo>
                <a:lnTo>
                  <a:pt x="483" y="7"/>
                </a:lnTo>
                <a:moveTo>
                  <a:pt x="507" y="7"/>
                </a:moveTo>
                <a:lnTo>
                  <a:pt x="515" y="7"/>
                </a:lnTo>
                <a:moveTo>
                  <a:pt x="539" y="7"/>
                </a:moveTo>
                <a:lnTo>
                  <a:pt x="547" y="7"/>
                </a:lnTo>
                <a:moveTo>
                  <a:pt x="571" y="7"/>
                </a:moveTo>
                <a:lnTo>
                  <a:pt x="579" y="7"/>
                </a:lnTo>
                <a:moveTo>
                  <a:pt x="602" y="7"/>
                </a:moveTo>
                <a:lnTo>
                  <a:pt x="610" y="7"/>
                </a:lnTo>
                <a:moveTo>
                  <a:pt x="633" y="7"/>
                </a:moveTo>
                <a:lnTo>
                  <a:pt x="642" y="7"/>
                </a:lnTo>
                <a:moveTo>
                  <a:pt x="665" y="7"/>
                </a:moveTo>
                <a:lnTo>
                  <a:pt x="673" y="7"/>
                </a:lnTo>
                <a:moveTo>
                  <a:pt x="697" y="7"/>
                </a:moveTo>
                <a:lnTo>
                  <a:pt x="705" y="7"/>
                </a:lnTo>
                <a:moveTo>
                  <a:pt x="729" y="7"/>
                </a:moveTo>
                <a:lnTo>
                  <a:pt x="737" y="7"/>
                </a:lnTo>
                <a:moveTo>
                  <a:pt x="761" y="7"/>
                </a:moveTo>
                <a:lnTo>
                  <a:pt x="769" y="7"/>
                </a:lnTo>
                <a:moveTo>
                  <a:pt x="793" y="7"/>
                </a:moveTo>
                <a:lnTo>
                  <a:pt x="801" y="7"/>
                </a:lnTo>
                <a:moveTo>
                  <a:pt x="825" y="7"/>
                </a:moveTo>
                <a:lnTo>
                  <a:pt x="832" y="7"/>
                </a:lnTo>
                <a:moveTo>
                  <a:pt x="855" y="7"/>
                </a:moveTo>
                <a:lnTo>
                  <a:pt x="865" y="7"/>
                </a:lnTo>
                <a:moveTo>
                  <a:pt x="887" y="7"/>
                </a:moveTo>
                <a:lnTo>
                  <a:pt x="895" y="7"/>
                </a:lnTo>
                <a:moveTo>
                  <a:pt x="919" y="7"/>
                </a:moveTo>
                <a:lnTo>
                  <a:pt x="927" y="7"/>
                </a:lnTo>
                <a:moveTo>
                  <a:pt x="951" y="7"/>
                </a:moveTo>
                <a:lnTo>
                  <a:pt x="959" y="7"/>
                </a:lnTo>
                <a:moveTo>
                  <a:pt x="983" y="7"/>
                </a:moveTo>
                <a:lnTo>
                  <a:pt x="991" y="7"/>
                </a:lnTo>
                <a:moveTo>
                  <a:pt x="1015" y="7"/>
                </a:moveTo>
                <a:lnTo>
                  <a:pt x="1022" y="7"/>
                </a:lnTo>
                <a:moveTo>
                  <a:pt x="1047" y="7"/>
                </a:moveTo>
                <a:lnTo>
                  <a:pt x="1054" y="7"/>
                </a:lnTo>
                <a:moveTo>
                  <a:pt x="1077" y="7"/>
                </a:moveTo>
                <a:lnTo>
                  <a:pt x="1087" y="7"/>
                </a:lnTo>
                <a:moveTo>
                  <a:pt x="1109" y="7"/>
                </a:moveTo>
                <a:lnTo>
                  <a:pt x="1117" y="7"/>
                </a:lnTo>
                <a:moveTo>
                  <a:pt x="1141" y="7"/>
                </a:moveTo>
                <a:lnTo>
                  <a:pt x="1149" y="7"/>
                </a:lnTo>
                <a:moveTo>
                  <a:pt x="1173" y="7"/>
                </a:moveTo>
                <a:lnTo>
                  <a:pt x="1181" y="7"/>
                </a:lnTo>
                <a:moveTo>
                  <a:pt x="1205" y="7"/>
                </a:moveTo>
                <a:lnTo>
                  <a:pt x="1213" y="7"/>
                </a:lnTo>
                <a:moveTo>
                  <a:pt x="1237" y="7"/>
                </a:moveTo>
                <a:lnTo>
                  <a:pt x="1244" y="7"/>
                </a:lnTo>
                <a:moveTo>
                  <a:pt x="1269" y="7"/>
                </a:moveTo>
                <a:lnTo>
                  <a:pt x="1276" y="7"/>
                </a:lnTo>
                <a:moveTo>
                  <a:pt x="1299" y="7"/>
                </a:moveTo>
                <a:lnTo>
                  <a:pt x="1309" y="7"/>
                </a:lnTo>
                <a:moveTo>
                  <a:pt x="1331" y="7"/>
                </a:moveTo>
                <a:lnTo>
                  <a:pt x="1340" y="7"/>
                </a:lnTo>
                <a:moveTo>
                  <a:pt x="1363" y="7"/>
                </a:moveTo>
                <a:lnTo>
                  <a:pt x="1371" y="7"/>
                </a:lnTo>
                <a:moveTo>
                  <a:pt x="1395" y="7"/>
                </a:moveTo>
                <a:lnTo>
                  <a:pt x="1403" y="7"/>
                </a:lnTo>
                <a:moveTo>
                  <a:pt x="1427" y="7"/>
                </a:moveTo>
                <a:lnTo>
                  <a:pt x="1435" y="7"/>
                </a:lnTo>
                <a:moveTo>
                  <a:pt x="1459" y="7"/>
                </a:moveTo>
                <a:lnTo>
                  <a:pt x="1466" y="7"/>
                </a:lnTo>
                <a:moveTo>
                  <a:pt x="1491" y="7"/>
                </a:moveTo>
                <a:lnTo>
                  <a:pt x="1499" y="7"/>
                </a:lnTo>
                <a:moveTo>
                  <a:pt x="1521" y="7"/>
                </a:moveTo>
                <a:lnTo>
                  <a:pt x="1531" y="7"/>
                </a:lnTo>
                <a:moveTo>
                  <a:pt x="1553" y="7"/>
                </a:moveTo>
                <a:lnTo>
                  <a:pt x="1562" y="7"/>
                </a:lnTo>
                <a:moveTo>
                  <a:pt x="1585" y="7"/>
                </a:moveTo>
                <a:lnTo>
                  <a:pt x="1593" y="7"/>
                </a:lnTo>
                <a:moveTo>
                  <a:pt x="1617" y="7"/>
                </a:moveTo>
                <a:lnTo>
                  <a:pt x="1625" y="7"/>
                </a:lnTo>
                <a:moveTo>
                  <a:pt x="1649" y="7"/>
                </a:moveTo>
                <a:lnTo>
                  <a:pt x="1656" y="7"/>
                </a:lnTo>
                <a:moveTo>
                  <a:pt x="1681" y="7"/>
                </a:moveTo>
                <a:lnTo>
                  <a:pt x="1688" y="7"/>
                </a:lnTo>
                <a:moveTo>
                  <a:pt x="1713" y="7"/>
                </a:moveTo>
                <a:lnTo>
                  <a:pt x="1721" y="7"/>
                </a:lnTo>
                <a:moveTo>
                  <a:pt x="1745" y="7"/>
                </a:moveTo>
                <a:lnTo>
                  <a:pt x="1752" y="7"/>
                </a:lnTo>
                <a:moveTo>
                  <a:pt x="1775" y="7"/>
                </a:moveTo>
                <a:lnTo>
                  <a:pt x="1784" y="7"/>
                </a:lnTo>
                <a:moveTo>
                  <a:pt x="1807" y="7"/>
                </a:moveTo>
                <a:lnTo>
                  <a:pt x="1815" y="7"/>
                </a:lnTo>
                <a:moveTo>
                  <a:pt x="1839" y="7"/>
                </a:moveTo>
                <a:lnTo>
                  <a:pt x="1847" y="7"/>
                </a:lnTo>
                <a:moveTo>
                  <a:pt x="1871" y="7"/>
                </a:moveTo>
                <a:lnTo>
                  <a:pt x="1878" y="7"/>
                </a:lnTo>
                <a:moveTo>
                  <a:pt x="1903" y="7"/>
                </a:moveTo>
                <a:lnTo>
                  <a:pt x="1911" y="7"/>
                </a:lnTo>
                <a:moveTo>
                  <a:pt x="1935" y="7"/>
                </a:moveTo>
                <a:lnTo>
                  <a:pt x="1943" y="7"/>
                </a:lnTo>
                <a:moveTo>
                  <a:pt x="1967" y="7"/>
                </a:moveTo>
                <a:lnTo>
                  <a:pt x="1974" y="7"/>
                </a:lnTo>
                <a:moveTo>
                  <a:pt x="1997" y="7"/>
                </a:moveTo>
                <a:lnTo>
                  <a:pt x="2006" y="7"/>
                </a:lnTo>
                <a:moveTo>
                  <a:pt x="2029" y="7"/>
                </a:moveTo>
                <a:lnTo>
                  <a:pt x="2038" y="7"/>
                </a:lnTo>
                <a:moveTo>
                  <a:pt x="2061" y="7"/>
                </a:moveTo>
                <a:lnTo>
                  <a:pt x="2068" y="7"/>
                </a:lnTo>
                <a:moveTo>
                  <a:pt x="2093" y="7"/>
                </a:moveTo>
                <a:lnTo>
                  <a:pt x="2100" y="7"/>
                </a:lnTo>
                <a:moveTo>
                  <a:pt x="2125" y="7"/>
                </a:moveTo>
                <a:lnTo>
                  <a:pt x="2133" y="7"/>
                </a:lnTo>
                <a:moveTo>
                  <a:pt x="2149" y="13"/>
                </a:moveTo>
                <a:lnTo>
                  <a:pt x="2149" y="21"/>
                </a:lnTo>
                <a:moveTo>
                  <a:pt x="2149" y="45"/>
                </a:moveTo>
                <a:lnTo>
                  <a:pt x="2149" y="53"/>
                </a:lnTo>
                <a:moveTo>
                  <a:pt x="2149" y="77"/>
                </a:moveTo>
                <a:lnTo>
                  <a:pt x="2149" y="85"/>
                </a:lnTo>
                <a:moveTo>
                  <a:pt x="2149" y="109"/>
                </a:moveTo>
                <a:lnTo>
                  <a:pt x="2149" y="117"/>
                </a:lnTo>
                <a:moveTo>
                  <a:pt x="2149" y="139"/>
                </a:moveTo>
                <a:lnTo>
                  <a:pt x="2149" y="149"/>
                </a:lnTo>
                <a:moveTo>
                  <a:pt x="2149" y="171"/>
                </a:moveTo>
                <a:lnTo>
                  <a:pt x="2149" y="179"/>
                </a:lnTo>
                <a:moveTo>
                  <a:pt x="2149" y="203"/>
                </a:moveTo>
                <a:lnTo>
                  <a:pt x="2149" y="211"/>
                </a:lnTo>
                <a:moveTo>
                  <a:pt x="2149" y="235"/>
                </a:moveTo>
                <a:lnTo>
                  <a:pt x="2149" y="243"/>
                </a:lnTo>
                <a:moveTo>
                  <a:pt x="2149" y="267"/>
                </a:moveTo>
                <a:lnTo>
                  <a:pt x="2149" y="275"/>
                </a:lnTo>
                <a:moveTo>
                  <a:pt x="2149" y="299"/>
                </a:moveTo>
                <a:lnTo>
                  <a:pt x="2149" y="307"/>
                </a:lnTo>
                <a:moveTo>
                  <a:pt x="2149" y="330"/>
                </a:moveTo>
                <a:lnTo>
                  <a:pt x="2149" y="339"/>
                </a:lnTo>
                <a:moveTo>
                  <a:pt x="2149" y="362"/>
                </a:moveTo>
                <a:lnTo>
                  <a:pt x="2149" y="369"/>
                </a:lnTo>
                <a:moveTo>
                  <a:pt x="2149" y="393"/>
                </a:moveTo>
                <a:lnTo>
                  <a:pt x="2149" y="401"/>
                </a:lnTo>
                <a:moveTo>
                  <a:pt x="2149" y="425"/>
                </a:moveTo>
                <a:lnTo>
                  <a:pt x="2149" y="433"/>
                </a:lnTo>
                <a:moveTo>
                  <a:pt x="2149" y="457"/>
                </a:moveTo>
                <a:lnTo>
                  <a:pt x="2149" y="465"/>
                </a:lnTo>
                <a:moveTo>
                  <a:pt x="2149" y="489"/>
                </a:moveTo>
                <a:lnTo>
                  <a:pt x="2149" y="497"/>
                </a:lnTo>
                <a:moveTo>
                  <a:pt x="2149" y="520"/>
                </a:moveTo>
                <a:lnTo>
                  <a:pt x="2149" y="529"/>
                </a:lnTo>
                <a:moveTo>
                  <a:pt x="2149" y="552"/>
                </a:moveTo>
                <a:lnTo>
                  <a:pt x="2149" y="559"/>
                </a:lnTo>
                <a:moveTo>
                  <a:pt x="2149" y="584"/>
                </a:moveTo>
                <a:lnTo>
                  <a:pt x="2149" y="591"/>
                </a:lnTo>
                <a:moveTo>
                  <a:pt x="2149" y="616"/>
                </a:moveTo>
                <a:lnTo>
                  <a:pt x="2149" y="623"/>
                </a:lnTo>
                <a:moveTo>
                  <a:pt x="2149" y="648"/>
                </a:moveTo>
                <a:lnTo>
                  <a:pt x="2149" y="655"/>
                </a:lnTo>
                <a:moveTo>
                  <a:pt x="2149" y="680"/>
                </a:moveTo>
                <a:lnTo>
                  <a:pt x="2149" y="687"/>
                </a:lnTo>
                <a:moveTo>
                  <a:pt x="2149" y="710"/>
                </a:moveTo>
                <a:lnTo>
                  <a:pt x="2149" y="719"/>
                </a:lnTo>
                <a:moveTo>
                  <a:pt x="2152" y="689"/>
                </a:moveTo>
                <a:lnTo>
                  <a:pt x="2160" y="689"/>
                </a:lnTo>
                <a:moveTo>
                  <a:pt x="2184" y="689"/>
                </a:moveTo>
                <a:lnTo>
                  <a:pt x="2192" y="689"/>
                </a:lnTo>
                <a:moveTo>
                  <a:pt x="2216" y="689"/>
                </a:moveTo>
                <a:lnTo>
                  <a:pt x="2224" y="689"/>
                </a:lnTo>
                <a:moveTo>
                  <a:pt x="2248" y="689"/>
                </a:moveTo>
                <a:lnTo>
                  <a:pt x="2256" y="689"/>
                </a:lnTo>
                <a:moveTo>
                  <a:pt x="2280" y="689"/>
                </a:moveTo>
                <a:lnTo>
                  <a:pt x="2287" y="689"/>
                </a:lnTo>
              </a:path>
            </a:pathLst>
          </a:custGeom>
          <a:noFill/>
          <a:ln w="9650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1196" name="table 1196"/>
          <p:cNvGraphicFramePr>
            <a:graphicFrameLocks noGrp="1"/>
          </p:cNvGraphicFramePr>
          <p:nvPr/>
        </p:nvGraphicFramePr>
        <p:xfrm>
          <a:off x="3050906" y="2095534"/>
          <a:ext cx="1427479" cy="330200"/>
        </p:xfrm>
        <a:graphic>
          <a:graphicData uri="http://schemas.openxmlformats.org/drawingml/2006/table">
            <a:tbl>
              <a:tblPr/>
              <a:tblGrid>
                <a:gridCol w="1427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225947" algn="l" rtl="0" eaLnBrk="0">
                        <a:lnSpc>
                          <a:spcPct val="98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50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颁证委员</a:t>
                      </a:r>
                      <a:r>
                        <a:rPr sz="150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会</a:t>
                      </a:r>
                      <a:endParaRPr lang="SimSun" altLang="SimSun" sz="15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97" name="rect"/>
          <p:cNvSpPr/>
          <p:nvPr/>
        </p:nvSpPr>
        <p:spPr>
          <a:xfrm>
            <a:off x="3732555" y="2429665"/>
            <a:ext cx="9654" cy="270542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198" name="picture 119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3690079" y="2531143"/>
            <a:ext cx="94607" cy="187453"/>
          </a:xfrm>
          <a:prstGeom prst="rect">
            <a:avLst/>
          </a:prstGeom>
        </p:spPr>
      </p:pic>
      <p:graphicFrame>
        <p:nvGraphicFramePr>
          <p:cNvPr id="1199" name="table 1199"/>
          <p:cNvGraphicFramePr>
            <a:graphicFrameLocks noGrp="1"/>
          </p:cNvGraphicFramePr>
          <p:nvPr/>
        </p:nvGraphicFramePr>
        <p:xfrm>
          <a:off x="3050906" y="2691511"/>
          <a:ext cx="1439545" cy="330200"/>
        </p:xfrm>
        <a:graphic>
          <a:graphicData uri="http://schemas.openxmlformats.org/drawingml/2006/table">
            <a:tbl>
              <a:tblPr/>
              <a:tblGrid>
                <a:gridCol w="1439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225151" algn="l" rtl="0" eaLnBrk="0">
                        <a:lnSpc>
                          <a:spcPct val="98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50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评审委员</a:t>
                      </a:r>
                      <a:r>
                        <a:rPr sz="150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会</a:t>
                      </a:r>
                      <a:endParaRPr lang="SimSun" altLang="SimSun" sz="15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00" name="path"/>
          <p:cNvSpPr/>
          <p:nvPr/>
        </p:nvSpPr>
        <p:spPr>
          <a:xfrm>
            <a:off x="4484542" y="3780323"/>
            <a:ext cx="1012971" cy="9645"/>
          </a:xfrm>
          <a:custGeom>
            <a:avLst/>
            <a:gdLst/>
            <a:ahLst/>
            <a:cxnLst/>
            <a:rect l="0" t="0" r="0" b="0"/>
            <a:pathLst>
              <a:path w="1595" h="15">
                <a:moveTo>
                  <a:pt x="0" y="7"/>
                </a:moveTo>
                <a:lnTo>
                  <a:pt x="9" y="7"/>
                </a:lnTo>
                <a:moveTo>
                  <a:pt x="31" y="7"/>
                </a:moveTo>
                <a:lnTo>
                  <a:pt x="39" y="7"/>
                </a:lnTo>
                <a:moveTo>
                  <a:pt x="64" y="7"/>
                </a:moveTo>
                <a:lnTo>
                  <a:pt x="71" y="7"/>
                </a:lnTo>
                <a:moveTo>
                  <a:pt x="96" y="7"/>
                </a:moveTo>
                <a:lnTo>
                  <a:pt x="103" y="7"/>
                </a:lnTo>
                <a:moveTo>
                  <a:pt x="127" y="7"/>
                </a:moveTo>
                <a:lnTo>
                  <a:pt x="135" y="7"/>
                </a:lnTo>
                <a:moveTo>
                  <a:pt x="159" y="7"/>
                </a:moveTo>
                <a:lnTo>
                  <a:pt x="167" y="7"/>
                </a:lnTo>
                <a:moveTo>
                  <a:pt x="192" y="7"/>
                </a:moveTo>
                <a:lnTo>
                  <a:pt x="199" y="7"/>
                </a:lnTo>
                <a:moveTo>
                  <a:pt x="221" y="7"/>
                </a:moveTo>
                <a:lnTo>
                  <a:pt x="231" y="7"/>
                </a:lnTo>
                <a:moveTo>
                  <a:pt x="254" y="7"/>
                </a:moveTo>
                <a:lnTo>
                  <a:pt x="261" y="7"/>
                </a:lnTo>
                <a:moveTo>
                  <a:pt x="286" y="7"/>
                </a:moveTo>
                <a:lnTo>
                  <a:pt x="293" y="7"/>
                </a:lnTo>
                <a:moveTo>
                  <a:pt x="317" y="7"/>
                </a:moveTo>
                <a:lnTo>
                  <a:pt x="325" y="7"/>
                </a:lnTo>
                <a:moveTo>
                  <a:pt x="349" y="7"/>
                </a:moveTo>
                <a:lnTo>
                  <a:pt x="357" y="7"/>
                </a:lnTo>
                <a:moveTo>
                  <a:pt x="381" y="7"/>
                </a:moveTo>
                <a:lnTo>
                  <a:pt x="389" y="7"/>
                </a:lnTo>
                <a:moveTo>
                  <a:pt x="413" y="7"/>
                </a:moveTo>
                <a:lnTo>
                  <a:pt x="421" y="7"/>
                </a:lnTo>
                <a:moveTo>
                  <a:pt x="443" y="7"/>
                </a:moveTo>
                <a:lnTo>
                  <a:pt x="453" y="7"/>
                </a:lnTo>
                <a:moveTo>
                  <a:pt x="476" y="7"/>
                </a:moveTo>
                <a:lnTo>
                  <a:pt x="484" y="7"/>
                </a:lnTo>
                <a:moveTo>
                  <a:pt x="508" y="7"/>
                </a:moveTo>
                <a:lnTo>
                  <a:pt x="515" y="7"/>
                </a:lnTo>
                <a:moveTo>
                  <a:pt x="539" y="7"/>
                </a:moveTo>
                <a:lnTo>
                  <a:pt x="547" y="7"/>
                </a:lnTo>
                <a:moveTo>
                  <a:pt x="571" y="7"/>
                </a:moveTo>
                <a:lnTo>
                  <a:pt x="579" y="7"/>
                </a:lnTo>
                <a:moveTo>
                  <a:pt x="604" y="7"/>
                </a:moveTo>
                <a:lnTo>
                  <a:pt x="611" y="7"/>
                </a:lnTo>
                <a:moveTo>
                  <a:pt x="635" y="7"/>
                </a:moveTo>
                <a:lnTo>
                  <a:pt x="643" y="7"/>
                </a:lnTo>
                <a:moveTo>
                  <a:pt x="666" y="7"/>
                </a:moveTo>
                <a:lnTo>
                  <a:pt x="675" y="7"/>
                </a:lnTo>
                <a:moveTo>
                  <a:pt x="698" y="7"/>
                </a:moveTo>
                <a:lnTo>
                  <a:pt x="706" y="7"/>
                </a:lnTo>
                <a:moveTo>
                  <a:pt x="729" y="7"/>
                </a:moveTo>
                <a:lnTo>
                  <a:pt x="737" y="7"/>
                </a:lnTo>
                <a:moveTo>
                  <a:pt x="761" y="7"/>
                </a:moveTo>
                <a:lnTo>
                  <a:pt x="769" y="7"/>
                </a:lnTo>
                <a:moveTo>
                  <a:pt x="793" y="7"/>
                </a:moveTo>
                <a:lnTo>
                  <a:pt x="801" y="7"/>
                </a:lnTo>
                <a:moveTo>
                  <a:pt x="825" y="7"/>
                </a:moveTo>
                <a:lnTo>
                  <a:pt x="833" y="7"/>
                </a:lnTo>
                <a:moveTo>
                  <a:pt x="857" y="7"/>
                </a:moveTo>
                <a:lnTo>
                  <a:pt x="865" y="7"/>
                </a:lnTo>
                <a:moveTo>
                  <a:pt x="889" y="7"/>
                </a:moveTo>
                <a:lnTo>
                  <a:pt x="897" y="7"/>
                </a:lnTo>
                <a:moveTo>
                  <a:pt x="920" y="7"/>
                </a:moveTo>
                <a:lnTo>
                  <a:pt x="929" y="7"/>
                </a:lnTo>
                <a:moveTo>
                  <a:pt x="951" y="7"/>
                </a:moveTo>
                <a:lnTo>
                  <a:pt x="959" y="7"/>
                </a:lnTo>
                <a:moveTo>
                  <a:pt x="983" y="7"/>
                </a:moveTo>
                <a:lnTo>
                  <a:pt x="991" y="7"/>
                </a:lnTo>
                <a:moveTo>
                  <a:pt x="1016" y="7"/>
                </a:moveTo>
                <a:lnTo>
                  <a:pt x="1023" y="7"/>
                </a:lnTo>
                <a:moveTo>
                  <a:pt x="1047" y="7"/>
                </a:moveTo>
                <a:lnTo>
                  <a:pt x="1055" y="7"/>
                </a:lnTo>
                <a:moveTo>
                  <a:pt x="1079" y="7"/>
                </a:moveTo>
                <a:lnTo>
                  <a:pt x="1087" y="7"/>
                </a:lnTo>
                <a:moveTo>
                  <a:pt x="1111" y="7"/>
                </a:moveTo>
                <a:lnTo>
                  <a:pt x="1118" y="7"/>
                </a:lnTo>
                <a:moveTo>
                  <a:pt x="1142" y="7"/>
                </a:moveTo>
                <a:lnTo>
                  <a:pt x="1151" y="7"/>
                </a:lnTo>
                <a:moveTo>
                  <a:pt x="1173" y="7"/>
                </a:moveTo>
                <a:lnTo>
                  <a:pt x="1181" y="7"/>
                </a:lnTo>
                <a:moveTo>
                  <a:pt x="1205" y="7"/>
                </a:moveTo>
                <a:lnTo>
                  <a:pt x="1213" y="7"/>
                </a:lnTo>
                <a:moveTo>
                  <a:pt x="1238" y="7"/>
                </a:moveTo>
                <a:lnTo>
                  <a:pt x="1245" y="7"/>
                </a:lnTo>
                <a:moveTo>
                  <a:pt x="1269" y="7"/>
                </a:moveTo>
                <a:lnTo>
                  <a:pt x="1277" y="7"/>
                </a:lnTo>
                <a:moveTo>
                  <a:pt x="1301" y="7"/>
                </a:moveTo>
                <a:lnTo>
                  <a:pt x="1309" y="7"/>
                </a:lnTo>
                <a:moveTo>
                  <a:pt x="1333" y="7"/>
                </a:moveTo>
                <a:lnTo>
                  <a:pt x="1340" y="7"/>
                </a:lnTo>
                <a:moveTo>
                  <a:pt x="1363" y="7"/>
                </a:moveTo>
                <a:lnTo>
                  <a:pt x="1373" y="7"/>
                </a:lnTo>
                <a:moveTo>
                  <a:pt x="1395" y="7"/>
                </a:moveTo>
                <a:lnTo>
                  <a:pt x="1405" y="7"/>
                </a:lnTo>
                <a:moveTo>
                  <a:pt x="1428" y="7"/>
                </a:moveTo>
                <a:lnTo>
                  <a:pt x="1435" y="7"/>
                </a:lnTo>
                <a:moveTo>
                  <a:pt x="1459" y="7"/>
                </a:moveTo>
                <a:lnTo>
                  <a:pt x="1467" y="7"/>
                </a:lnTo>
                <a:moveTo>
                  <a:pt x="1491" y="7"/>
                </a:moveTo>
                <a:lnTo>
                  <a:pt x="1499" y="7"/>
                </a:lnTo>
                <a:moveTo>
                  <a:pt x="1523" y="7"/>
                </a:moveTo>
                <a:lnTo>
                  <a:pt x="1531" y="7"/>
                </a:lnTo>
                <a:moveTo>
                  <a:pt x="1555" y="7"/>
                </a:moveTo>
                <a:lnTo>
                  <a:pt x="1563" y="7"/>
                </a:lnTo>
                <a:moveTo>
                  <a:pt x="1585" y="7"/>
                </a:moveTo>
                <a:lnTo>
                  <a:pt x="1595" y="7"/>
                </a:lnTo>
              </a:path>
            </a:pathLst>
          </a:custGeom>
          <a:noFill/>
          <a:ln w="9650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201" name="rect"/>
          <p:cNvSpPr/>
          <p:nvPr/>
        </p:nvSpPr>
        <p:spPr>
          <a:xfrm>
            <a:off x="4105322" y="3599633"/>
            <a:ext cx="1427936" cy="340062"/>
          </a:xfrm>
          <a:prstGeom prst="rect">
            <a:avLst/>
          </a:prstGeom>
          <a:solidFill>
            <a:srgbClr val="00EFEF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202" name="rect"/>
          <p:cNvSpPr/>
          <p:nvPr/>
        </p:nvSpPr>
        <p:spPr>
          <a:xfrm>
            <a:off x="2824999" y="3324302"/>
            <a:ext cx="9654" cy="271491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203" name="picture 12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2782522" y="3426729"/>
            <a:ext cx="94607" cy="187414"/>
          </a:xfrm>
          <a:prstGeom prst="rect">
            <a:avLst/>
          </a:prstGeom>
        </p:spPr>
      </p:pic>
      <p:graphicFrame>
        <p:nvGraphicFramePr>
          <p:cNvPr id="1204" name="table 1204"/>
          <p:cNvGraphicFramePr>
            <a:graphicFrameLocks noGrp="1"/>
          </p:cNvGraphicFramePr>
          <p:nvPr/>
        </p:nvGraphicFramePr>
        <p:xfrm>
          <a:off x="1936757" y="3587097"/>
          <a:ext cx="1427479" cy="330200"/>
        </p:xfrm>
        <a:graphic>
          <a:graphicData uri="http://schemas.openxmlformats.org/drawingml/2006/table">
            <a:tbl>
              <a:tblPr/>
              <a:tblGrid>
                <a:gridCol w="1427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325229" algn="l" rtl="0" eaLnBrk="0">
                        <a:lnSpc>
                          <a:spcPct val="99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50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测试小</a:t>
                      </a:r>
                      <a:r>
                        <a:rPr sz="15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组</a:t>
                      </a:r>
                      <a:endParaRPr lang="SimSun" altLang="SimSun" sz="15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05" name="table 1205"/>
          <p:cNvGraphicFramePr>
            <a:graphicFrameLocks noGrp="1"/>
          </p:cNvGraphicFramePr>
          <p:nvPr/>
        </p:nvGraphicFramePr>
        <p:xfrm>
          <a:off x="3050906" y="4524184"/>
          <a:ext cx="1427479" cy="329564"/>
        </p:xfrm>
        <a:graphic>
          <a:graphicData uri="http://schemas.openxmlformats.org/drawingml/2006/table">
            <a:tbl>
              <a:tblPr/>
              <a:tblGrid>
                <a:gridCol w="1427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956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448577" algn="l" rtl="0" eaLnBrk="0">
                        <a:lnSpc>
                          <a:spcPct val="98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5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申请</a:t>
                      </a:r>
                      <a:r>
                        <a:rPr sz="1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人</a:t>
                      </a:r>
                      <a:endParaRPr lang="SimSun" altLang="SimSun" sz="15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06" name="textbox 1206"/>
          <p:cNvSpPr/>
          <p:nvPr/>
        </p:nvSpPr>
        <p:spPr>
          <a:xfrm>
            <a:off x="6247840" y="3186317"/>
            <a:ext cx="1906270" cy="2508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312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8000"/>
              </a:lnSpc>
              <a:tabLst/>
            </a:pPr>
            <a:r>
              <a:rPr sz="1500" spc="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任职资格管理处/专</a:t>
            </a:r>
            <a:r>
              <a:rPr sz="150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家</a:t>
            </a:r>
            <a:endParaRPr lang="SimSun" altLang="SimSun" sz="1500" dirty="0"/>
          </a:p>
        </p:txBody>
      </p:sp>
      <p:sp>
        <p:nvSpPr>
          <p:cNvPr id="1207" name="textbox 1207"/>
          <p:cNvSpPr/>
          <p:nvPr/>
        </p:nvSpPr>
        <p:spPr>
          <a:xfrm>
            <a:off x="4092622" y="3665511"/>
            <a:ext cx="1453514" cy="2514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196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9000"/>
              </a:lnSpc>
              <a:tabLst>
                <a:tab pos="334645" algn="l"/>
              </a:tabLst>
            </a:pP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500" spc="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评议小</a:t>
            </a:r>
            <a:r>
              <a:rPr sz="150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组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</a:t>
            </a:r>
            <a:endParaRPr lang="SimSun" altLang="SimSun" sz="1500" dirty="0"/>
          </a:p>
        </p:txBody>
      </p:sp>
      <p:sp>
        <p:nvSpPr>
          <p:cNvPr id="1208" name="textbox 1208"/>
          <p:cNvSpPr/>
          <p:nvPr/>
        </p:nvSpPr>
        <p:spPr>
          <a:xfrm>
            <a:off x="6247840" y="2154531"/>
            <a:ext cx="1409064" cy="2508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312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8000"/>
              </a:lnSpc>
              <a:tabLst/>
            </a:pPr>
            <a:r>
              <a:rPr sz="1500" spc="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任职资格管理</a:t>
            </a:r>
            <a:r>
              <a:rPr sz="150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部</a:t>
            </a:r>
            <a:endParaRPr lang="SimSun" altLang="SimSun" sz="1500" dirty="0"/>
          </a:p>
        </p:txBody>
      </p:sp>
      <p:sp>
        <p:nvSpPr>
          <p:cNvPr id="1209" name="path"/>
          <p:cNvSpPr/>
          <p:nvPr/>
        </p:nvSpPr>
        <p:spPr>
          <a:xfrm>
            <a:off x="5613100" y="3333002"/>
            <a:ext cx="281920" cy="456966"/>
          </a:xfrm>
          <a:custGeom>
            <a:avLst/>
            <a:gdLst/>
            <a:ahLst/>
            <a:cxnLst/>
            <a:rect l="0" t="0" r="0" b="0"/>
            <a:pathLst>
              <a:path w="443" h="719">
                <a:moveTo>
                  <a:pt x="0" y="712"/>
                </a:moveTo>
                <a:lnTo>
                  <a:pt x="8" y="712"/>
                </a:lnTo>
                <a:moveTo>
                  <a:pt x="32" y="712"/>
                </a:moveTo>
                <a:lnTo>
                  <a:pt x="39" y="712"/>
                </a:lnTo>
                <a:moveTo>
                  <a:pt x="62" y="712"/>
                </a:moveTo>
                <a:lnTo>
                  <a:pt x="71" y="712"/>
                </a:lnTo>
                <a:moveTo>
                  <a:pt x="94" y="712"/>
                </a:moveTo>
                <a:lnTo>
                  <a:pt x="102" y="712"/>
                </a:lnTo>
                <a:moveTo>
                  <a:pt x="126" y="712"/>
                </a:moveTo>
                <a:lnTo>
                  <a:pt x="134" y="712"/>
                </a:lnTo>
                <a:moveTo>
                  <a:pt x="158" y="712"/>
                </a:moveTo>
                <a:lnTo>
                  <a:pt x="165" y="712"/>
                </a:lnTo>
                <a:moveTo>
                  <a:pt x="190" y="712"/>
                </a:moveTo>
                <a:lnTo>
                  <a:pt x="198" y="712"/>
                </a:lnTo>
                <a:moveTo>
                  <a:pt x="222" y="712"/>
                </a:moveTo>
                <a:lnTo>
                  <a:pt x="230" y="712"/>
                </a:lnTo>
                <a:moveTo>
                  <a:pt x="254" y="712"/>
                </a:moveTo>
                <a:lnTo>
                  <a:pt x="261" y="712"/>
                </a:lnTo>
                <a:moveTo>
                  <a:pt x="284" y="712"/>
                </a:moveTo>
                <a:lnTo>
                  <a:pt x="293" y="712"/>
                </a:lnTo>
                <a:moveTo>
                  <a:pt x="316" y="712"/>
                </a:moveTo>
                <a:lnTo>
                  <a:pt x="325" y="712"/>
                </a:lnTo>
                <a:moveTo>
                  <a:pt x="348" y="712"/>
                </a:moveTo>
                <a:lnTo>
                  <a:pt x="355" y="712"/>
                </a:lnTo>
                <a:moveTo>
                  <a:pt x="380" y="712"/>
                </a:moveTo>
                <a:lnTo>
                  <a:pt x="387" y="712"/>
                </a:lnTo>
                <a:moveTo>
                  <a:pt x="412" y="712"/>
                </a:moveTo>
                <a:lnTo>
                  <a:pt x="420" y="712"/>
                </a:lnTo>
                <a:moveTo>
                  <a:pt x="436" y="705"/>
                </a:moveTo>
                <a:lnTo>
                  <a:pt x="436" y="698"/>
                </a:lnTo>
                <a:moveTo>
                  <a:pt x="436" y="673"/>
                </a:moveTo>
                <a:lnTo>
                  <a:pt x="436" y="666"/>
                </a:lnTo>
                <a:moveTo>
                  <a:pt x="436" y="642"/>
                </a:moveTo>
                <a:lnTo>
                  <a:pt x="436" y="634"/>
                </a:lnTo>
                <a:moveTo>
                  <a:pt x="436" y="610"/>
                </a:moveTo>
                <a:lnTo>
                  <a:pt x="436" y="602"/>
                </a:lnTo>
                <a:moveTo>
                  <a:pt x="436" y="578"/>
                </a:moveTo>
                <a:lnTo>
                  <a:pt x="436" y="570"/>
                </a:lnTo>
                <a:moveTo>
                  <a:pt x="436" y="547"/>
                </a:moveTo>
                <a:lnTo>
                  <a:pt x="436" y="538"/>
                </a:lnTo>
                <a:moveTo>
                  <a:pt x="436" y="515"/>
                </a:moveTo>
                <a:lnTo>
                  <a:pt x="436" y="508"/>
                </a:lnTo>
                <a:moveTo>
                  <a:pt x="436" y="483"/>
                </a:moveTo>
                <a:lnTo>
                  <a:pt x="436" y="476"/>
                </a:lnTo>
                <a:moveTo>
                  <a:pt x="436" y="451"/>
                </a:moveTo>
                <a:lnTo>
                  <a:pt x="436" y="444"/>
                </a:lnTo>
                <a:moveTo>
                  <a:pt x="436" y="419"/>
                </a:moveTo>
                <a:lnTo>
                  <a:pt x="436" y="412"/>
                </a:lnTo>
                <a:moveTo>
                  <a:pt x="436" y="387"/>
                </a:moveTo>
                <a:lnTo>
                  <a:pt x="436" y="380"/>
                </a:lnTo>
                <a:moveTo>
                  <a:pt x="436" y="357"/>
                </a:moveTo>
                <a:lnTo>
                  <a:pt x="436" y="348"/>
                </a:lnTo>
                <a:moveTo>
                  <a:pt x="436" y="325"/>
                </a:moveTo>
                <a:lnTo>
                  <a:pt x="436" y="317"/>
                </a:lnTo>
                <a:moveTo>
                  <a:pt x="436" y="293"/>
                </a:moveTo>
                <a:lnTo>
                  <a:pt x="436" y="286"/>
                </a:lnTo>
                <a:moveTo>
                  <a:pt x="436" y="261"/>
                </a:moveTo>
                <a:lnTo>
                  <a:pt x="436" y="254"/>
                </a:lnTo>
                <a:moveTo>
                  <a:pt x="436" y="229"/>
                </a:moveTo>
                <a:lnTo>
                  <a:pt x="436" y="222"/>
                </a:lnTo>
                <a:moveTo>
                  <a:pt x="436" y="199"/>
                </a:moveTo>
                <a:lnTo>
                  <a:pt x="436" y="190"/>
                </a:lnTo>
                <a:moveTo>
                  <a:pt x="436" y="167"/>
                </a:moveTo>
                <a:lnTo>
                  <a:pt x="436" y="158"/>
                </a:lnTo>
                <a:moveTo>
                  <a:pt x="436" y="135"/>
                </a:moveTo>
                <a:lnTo>
                  <a:pt x="436" y="127"/>
                </a:lnTo>
                <a:moveTo>
                  <a:pt x="436" y="103"/>
                </a:moveTo>
                <a:lnTo>
                  <a:pt x="436" y="95"/>
                </a:lnTo>
                <a:moveTo>
                  <a:pt x="436" y="71"/>
                </a:moveTo>
                <a:lnTo>
                  <a:pt x="436" y="63"/>
                </a:lnTo>
                <a:moveTo>
                  <a:pt x="436" y="39"/>
                </a:moveTo>
                <a:lnTo>
                  <a:pt x="436" y="31"/>
                </a:lnTo>
                <a:moveTo>
                  <a:pt x="436" y="9"/>
                </a:moveTo>
                <a:lnTo>
                  <a:pt x="436" y="0"/>
                </a:lnTo>
                <a:moveTo>
                  <a:pt x="436" y="1"/>
                </a:moveTo>
                <a:lnTo>
                  <a:pt x="436" y="9"/>
                </a:lnTo>
              </a:path>
            </a:pathLst>
          </a:custGeom>
          <a:noFill/>
          <a:ln w="9650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210" name="rect"/>
          <p:cNvSpPr/>
          <p:nvPr/>
        </p:nvSpPr>
        <p:spPr>
          <a:xfrm>
            <a:off x="3732555" y="4234362"/>
            <a:ext cx="9654" cy="271491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211" name="picture 12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3690079" y="4335801"/>
            <a:ext cx="94607" cy="188403"/>
          </a:xfrm>
          <a:prstGeom prst="rect">
            <a:avLst/>
          </a:prstGeom>
        </p:spPr>
      </p:pic>
      <p:sp>
        <p:nvSpPr>
          <p:cNvPr id="1212" name="path"/>
          <p:cNvSpPr/>
          <p:nvPr/>
        </p:nvSpPr>
        <p:spPr>
          <a:xfrm>
            <a:off x="3732555" y="3025800"/>
            <a:ext cx="9654" cy="271451"/>
          </a:xfrm>
          <a:custGeom>
            <a:avLst/>
            <a:gdLst/>
            <a:ahLst/>
            <a:cxnLst/>
            <a:rect l="0" t="0" r="0" b="0"/>
            <a:pathLst>
              <a:path w="15" h="427">
                <a:moveTo>
                  <a:pt x="7" y="0"/>
                </a:moveTo>
                <a:lnTo>
                  <a:pt x="7" y="427"/>
                </a:lnTo>
              </a:path>
            </a:pathLst>
          </a:custGeom>
          <a:noFill/>
          <a:ln w="9650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213" name="picture 12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3690079" y="3128187"/>
            <a:ext cx="94607" cy="187414"/>
          </a:xfrm>
          <a:prstGeom prst="rect">
            <a:avLst/>
          </a:prstGeom>
        </p:spPr>
      </p:pic>
      <p:sp>
        <p:nvSpPr>
          <p:cNvPr id="1214" name="path"/>
          <p:cNvSpPr/>
          <p:nvPr/>
        </p:nvSpPr>
        <p:spPr>
          <a:xfrm>
            <a:off x="2830776" y="3306943"/>
            <a:ext cx="1822793" cy="9645"/>
          </a:xfrm>
          <a:custGeom>
            <a:avLst/>
            <a:gdLst/>
            <a:ahLst/>
            <a:cxnLst/>
            <a:rect l="0" t="0" r="0" b="0"/>
            <a:pathLst>
              <a:path w="2870" h="15">
                <a:moveTo>
                  <a:pt x="0" y="7"/>
                </a:moveTo>
                <a:lnTo>
                  <a:pt x="2870" y="7"/>
                </a:lnTo>
              </a:path>
            </a:pathLst>
          </a:custGeom>
          <a:noFill/>
          <a:ln w="9650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215" name="path"/>
          <p:cNvSpPr/>
          <p:nvPr/>
        </p:nvSpPr>
        <p:spPr>
          <a:xfrm>
            <a:off x="4526106" y="2265467"/>
            <a:ext cx="1455130" cy="9645"/>
          </a:xfrm>
          <a:custGeom>
            <a:avLst/>
            <a:gdLst/>
            <a:ahLst/>
            <a:cxnLst/>
            <a:rect l="0" t="0" r="0" b="0"/>
            <a:pathLst>
              <a:path w="2291" h="15">
                <a:moveTo>
                  <a:pt x="0" y="7"/>
                </a:moveTo>
                <a:lnTo>
                  <a:pt x="7" y="7"/>
                </a:lnTo>
                <a:moveTo>
                  <a:pt x="31" y="7"/>
                </a:moveTo>
                <a:lnTo>
                  <a:pt x="39" y="7"/>
                </a:lnTo>
                <a:moveTo>
                  <a:pt x="64" y="7"/>
                </a:moveTo>
                <a:lnTo>
                  <a:pt x="71" y="7"/>
                </a:lnTo>
                <a:moveTo>
                  <a:pt x="96" y="7"/>
                </a:moveTo>
                <a:lnTo>
                  <a:pt x="103" y="7"/>
                </a:lnTo>
                <a:moveTo>
                  <a:pt x="126" y="7"/>
                </a:moveTo>
                <a:lnTo>
                  <a:pt x="135" y="7"/>
                </a:lnTo>
                <a:moveTo>
                  <a:pt x="158" y="7"/>
                </a:moveTo>
                <a:lnTo>
                  <a:pt x="165" y="7"/>
                </a:lnTo>
                <a:moveTo>
                  <a:pt x="190" y="7"/>
                </a:moveTo>
                <a:lnTo>
                  <a:pt x="197" y="7"/>
                </a:lnTo>
                <a:moveTo>
                  <a:pt x="221" y="7"/>
                </a:moveTo>
                <a:lnTo>
                  <a:pt x="229" y="7"/>
                </a:lnTo>
                <a:moveTo>
                  <a:pt x="253" y="7"/>
                </a:moveTo>
                <a:lnTo>
                  <a:pt x="261" y="7"/>
                </a:lnTo>
                <a:moveTo>
                  <a:pt x="286" y="7"/>
                </a:moveTo>
                <a:lnTo>
                  <a:pt x="293" y="7"/>
                </a:lnTo>
                <a:moveTo>
                  <a:pt x="317" y="7"/>
                </a:moveTo>
                <a:lnTo>
                  <a:pt x="325" y="7"/>
                </a:lnTo>
                <a:moveTo>
                  <a:pt x="348" y="7"/>
                </a:moveTo>
                <a:lnTo>
                  <a:pt x="357" y="7"/>
                </a:lnTo>
                <a:moveTo>
                  <a:pt x="380" y="7"/>
                </a:moveTo>
                <a:lnTo>
                  <a:pt x="389" y="7"/>
                </a:lnTo>
                <a:moveTo>
                  <a:pt x="412" y="7"/>
                </a:moveTo>
                <a:lnTo>
                  <a:pt x="419" y="7"/>
                </a:lnTo>
                <a:moveTo>
                  <a:pt x="443" y="7"/>
                </a:moveTo>
                <a:lnTo>
                  <a:pt x="451" y="7"/>
                </a:lnTo>
                <a:moveTo>
                  <a:pt x="476" y="7"/>
                </a:moveTo>
                <a:lnTo>
                  <a:pt x="483" y="7"/>
                </a:lnTo>
                <a:moveTo>
                  <a:pt x="508" y="7"/>
                </a:moveTo>
                <a:lnTo>
                  <a:pt x="515" y="7"/>
                </a:lnTo>
                <a:moveTo>
                  <a:pt x="539" y="7"/>
                </a:moveTo>
                <a:lnTo>
                  <a:pt x="547" y="7"/>
                </a:lnTo>
                <a:moveTo>
                  <a:pt x="570" y="7"/>
                </a:moveTo>
                <a:lnTo>
                  <a:pt x="579" y="7"/>
                </a:lnTo>
                <a:moveTo>
                  <a:pt x="602" y="7"/>
                </a:moveTo>
                <a:lnTo>
                  <a:pt x="611" y="7"/>
                </a:lnTo>
                <a:moveTo>
                  <a:pt x="633" y="7"/>
                </a:moveTo>
                <a:lnTo>
                  <a:pt x="641" y="7"/>
                </a:lnTo>
                <a:moveTo>
                  <a:pt x="665" y="7"/>
                </a:moveTo>
                <a:lnTo>
                  <a:pt x="673" y="7"/>
                </a:lnTo>
                <a:moveTo>
                  <a:pt x="698" y="7"/>
                </a:moveTo>
                <a:lnTo>
                  <a:pt x="705" y="7"/>
                </a:lnTo>
                <a:moveTo>
                  <a:pt x="729" y="7"/>
                </a:moveTo>
                <a:lnTo>
                  <a:pt x="737" y="7"/>
                </a:lnTo>
                <a:moveTo>
                  <a:pt x="761" y="7"/>
                </a:moveTo>
                <a:lnTo>
                  <a:pt x="769" y="7"/>
                </a:lnTo>
                <a:moveTo>
                  <a:pt x="793" y="7"/>
                </a:moveTo>
                <a:lnTo>
                  <a:pt x="801" y="7"/>
                </a:lnTo>
                <a:moveTo>
                  <a:pt x="824" y="7"/>
                </a:moveTo>
                <a:lnTo>
                  <a:pt x="833" y="7"/>
                </a:lnTo>
                <a:moveTo>
                  <a:pt x="855" y="7"/>
                </a:moveTo>
                <a:lnTo>
                  <a:pt x="864" y="7"/>
                </a:lnTo>
                <a:moveTo>
                  <a:pt x="888" y="7"/>
                </a:moveTo>
                <a:lnTo>
                  <a:pt x="895" y="7"/>
                </a:lnTo>
                <a:moveTo>
                  <a:pt x="920" y="7"/>
                </a:moveTo>
                <a:lnTo>
                  <a:pt x="927" y="7"/>
                </a:lnTo>
                <a:moveTo>
                  <a:pt x="951" y="7"/>
                </a:moveTo>
                <a:lnTo>
                  <a:pt x="959" y="7"/>
                </a:lnTo>
                <a:moveTo>
                  <a:pt x="983" y="7"/>
                </a:moveTo>
                <a:lnTo>
                  <a:pt x="991" y="7"/>
                </a:lnTo>
                <a:moveTo>
                  <a:pt x="1015" y="7"/>
                </a:moveTo>
                <a:lnTo>
                  <a:pt x="1023" y="7"/>
                </a:lnTo>
                <a:moveTo>
                  <a:pt x="1046" y="7"/>
                </a:moveTo>
                <a:lnTo>
                  <a:pt x="1055" y="7"/>
                </a:lnTo>
                <a:moveTo>
                  <a:pt x="1077" y="7"/>
                </a:moveTo>
                <a:lnTo>
                  <a:pt x="1085" y="7"/>
                </a:lnTo>
                <a:moveTo>
                  <a:pt x="1110" y="7"/>
                </a:moveTo>
                <a:lnTo>
                  <a:pt x="1117" y="7"/>
                </a:lnTo>
                <a:moveTo>
                  <a:pt x="1142" y="7"/>
                </a:moveTo>
                <a:lnTo>
                  <a:pt x="1149" y="7"/>
                </a:lnTo>
                <a:moveTo>
                  <a:pt x="1173" y="7"/>
                </a:moveTo>
                <a:lnTo>
                  <a:pt x="1181" y="7"/>
                </a:lnTo>
                <a:moveTo>
                  <a:pt x="1205" y="7"/>
                </a:moveTo>
                <a:lnTo>
                  <a:pt x="1213" y="7"/>
                </a:lnTo>
                <a:moveTo>
                  <a:pt x="1238" y="7"/>
                </a:moveTo>
                <a:lnTo>
                  <a:pt x="1245" y="7"/>
                </a:lnTo>
                <a:moveTo>
                  <a:pt x="1267" y="7"/>
                </a:moveTo>
                <a:lnTo>
                  <a:pt x="1277" y="7"/>
                </a:lnTo>
                <a:moveTo>
                  <a:pt x="1300" y="7"/>
                </a:moveTo>
                <a:lnTo>
                  <a:pt x="1309" y="7"/>
                </a:lnTo>
                <a:moveTo>
                  <a:pt x="1332" y="7"/>
                </a:moveTo>
                <a:lnTo>
                  <a:pt x="1339" y="7"/>
                </a:lnTo>
                <a:moveTo>
                  <a:pt x="1363" y="7"/>
                </a:moveTo>
                <a:lnTo>
                  <a:pt x="1371" y="7"/>
                </a:lnTo>
                <a:moveTo>
                  <a:pt x="1395" y="7"/>
                </a:moveTo>
                <a:lnTo>
                  <a:pt x="1403" y="7"/>
                </a:lnTo>
                <a:moveTo>
                  <a:pt x="1427" y="7"/>
                </a:moveTo>
                <a:lnTo>
                  <a:pt x="1435" y="7"/>
                </a:lnTo>
                <a:moveTo>
                  <a:pt x="1459" y="7"/>
                </a:moveTo>
                <a:lnTo>
                  <a:pt x="1467" y="7"/>
                </a:lnTo>
                <a:moveTo>
                  <a:pt x="1489" y="7"/>
                </a:moveTo>
                <a:lnTo>
                  <a:pt x="1499" y="7"/>
                </a:lnTo>
                <a:moveTo>
                  <a:pt x="1522" y="7"/>
                </a:moveTo>
                <a:lnTo>
                  <a:pt x="1531" y="7"/>
                </a:lnTo>
                <a:moveTo>
                  <a:pt x="1554" y="7"/>
                </a:moveTo>
                <a:lnTo>
                  <a:pt x="1561" y="7"/>
                </a:lnTo>
                <a:moveTo>
                  <a:pt x="1585" y="7"/>
                </a:moveTo>
                <a:lnTo>
                  <a:pt x="1593" y="7"/>
                </a:lnTo>
                <a:moveTo>
                  <a:pt x="1617" y="7"/>
                </a:moveTo>
                <a:lnTo>
                  <a:pt x="1625" y="7"/>
                </a:lnTo>
                <a:moveTo>
                  <a:pt x="1649" y="7"/>
                </a:moveTo>
                <a:lnTo>
                  <a:pt x="1657" y="7"/>
                </a:lnTo>
                <a:moveTo>
                  <a:pt x="1681" y="7"/>
                </a:moveTo>
                <a:lnTo>
                  <a:pt x="1689" y="7"/>
                </a:lnTo>
                <a:moveTo>
                  <a:pt x="1713" y="7"/>
                </a:moveTo>
                <a:lnTo>
                  <a:pt x="1721" y="7"/>
                </a:lnTo>
                <a:moveTo>
                  <a:pt x="1744" y="7"/>
                </a:moveTo>
                <a:lnTo>
                  <a:pt x="1752" y="7"/>
                </a:lnTo>
                <a:moveTo>
                  <a:pt x="1776" y="7"/>
                </a:moveTo>
                <a:lnTo>
                  <a:pt x="1783" y="7"/>
                </a:lnTo>
                <a:moveTo>
                  <a:pt x="1807" y="7"/>
                </a:moveTo>
                <a:lnTo>
                  <a:pt x="1815" y="7"/>
                </a:lnTo>
                <a:moveTo>
                  <a:pt x="1839" y="7"/>
                </a:moveTo>
                <a:lnTo>
                  <a:pt x="1847" y="7"/>
                </a:lnTo>
                <a:moveTo>
                  <a:pt x="1872" y="7"/>
                </a:moveTo>
                <a:lnTo>
                  <a:pt x="1879" y="7"/>
                </a:lnTo>
                <a:moveTo>
                  <a:pt x="1903" y="7"/>
                </a:moveTo>
                <a:lnTo>
                  <a:pt x="1911" y="7"/>
                </a:lnTo>
                <a:moveTo>
                  <a:pt x="1935" y="7"/>
                </a:moveTo>
                <a:lnTo>
                  <a:pt x="1943" y="7"/>
                </a:lnTo>
                <a:moveTo>
                  <a:pt x="1966" y="7"/>
                </a:moveTo>
                <a:lnTo>
                  <a:pt x="1974" y="7"/>
                </a:lnTo>
                <a:moveTo>
                  <a:pt x="1997" y="7"/>
                </a:moveTo>
                <a:lnTo>
                  <a:pt x="2007" y="7"/>
                </a:lnTo>
                <a:moveTo>
                  <a:pt x="2029" y="7"/>
                </a:moveTo>
                <a:lnTo>
                  <a:pt x="2037" y="7"/>
                </a:lnTo>
                <a:moveTo>
                  <a:pt x="2061" y="7"/>
                </a:moveTo>
                <a:lnTo>
                  <a:pt x="2069" y="7"/>
                </a:lnTo>
                <a:moveTo>
                  <a:pt x="2093" y="7"/>
                </a:moveTo>
                <a:lnTo>
                  <a:pt x="2101" y="7"/>
                </a:lnTo>
                <a:moveTo>
                  <a:pt x="2125" y="7"/>
                </a:moveTo>
                <a:lnTo>
                  <a:pt x="2133" y="7"/>
                </a:lnTo>
                <a:moveTo>
                  <a:pt x="2157" y="7"/>
                </a:moveTo>
                <a:lnTo>
                  <a:pt x="2164" y="7"/>
                </a:lnTo>
                <a:moveTo>
                  <a:pt x="2188" y="7"/>
                </a:moveTo>
                <a:lnTo>
                  <a:pt x="2197" y="7"/>
                </a:lnTo>
                <a:moveTo>
                  <a:pt x="2219" y="7"/>
                </a:moveTo>
                <a:lnTo>
                  <a:pt x="2229" y="7"/>
                </a:lnTo>
                <a:moveTo>
                  <a:pt x="2251" y="7"/>
                </a:moveTo>
                <a:lnTo>
                  <a:pt x="2259" y="7"/>
                </a:lnTo>
                <a:moveTo>
                  <a:pt x="2284" y="7"/>
                </a:moveTo>
                <a:lnTo>
                  <a:pt x="2291" y="7"/>
                </a:lnTo>
              </a:path>
            </a:pathLst>
          </a:custGeom>
          <a:noFill/>
          <a:ln w="9650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216" name="path"/>
          <p:cNvSpPr/>
          <p:nvPr/>
        </p:nvSpPr>
        <p:spPr>
          <a:xfrm>
            <a:off x="5992717" y="3295355"/>
            <a:ext cx="206631" cy="9645"/>
          </a:xfrm>
          <a:custGeom>
            <a:avLst/>
            <a:gdLst/>
            <a:ahLst/>
            <a:cxnLst/>
            <a:rect l="0" t="0" r="0" b="0"/>
            <a:pathLst>
              <a:path w="325" h="15">
                <a:moveTo>
                  <a:pt x="0" y="7"/>
                </a:moveTo>
                <a:lnTo>
                  <a:pt x="9" y="7"/>
                </a:lnTo>
                <a:moveTo>
                  <a:pt x="31" y="7"/>
                </a:moveTo>
                <a:lnTo>
                  <a:pt x="41" y="7"/>
                </a:lnTo>
                <a:moveTo>
                  <a:pt x="63" y="7"/>
                </a:moveTo>
                <a:lnTo>
                  <a:pt x="71" y="7"/>
                </a:lnTo>
                <a:moveTo>
                  <a:pt x="95" y="7"/>
                </a:moveTo>
                <a:lnTo>
                  <a:pt x="103" y="7"/>
                </a:lnTo>
                <a:moveTo>
                  <a:pt x="127" y="7"/>
                </a:moveTo>
                <a:lnTo>
                  <a:pt x="135" y="7"/>
                </a:lnTo>
                <a:moveTo>
                  <a:pt x="159" y="7"/>
                </a:moveTo>
                <a:lnTo>
                  <a:pt x="167" y="7"/>
                </a:lnTo>
                <a:moveTo>
                  <a:pt x="191" y="7"/>
                </a:moveTo>
                <a:lnTo>
                  <a:pt x="199" y="7"/>
                </a:lnTo>
                <a:moveTo>
                  <a:pt x="221" y="7"/>
                </a:moveTo>
                <a:lnTo>
                  <a:pt x="231" y="7"/>
                </a:lnTo>
                <a:moveTo>
                  <a:pt x="253" y="7"/>
                </a:moveTo>
                <a:lnTo>
                  <a:pt x="263" y="7"/>
                </a:lnTo>
                <a:moveTo>
                  <a:pt x="286" y="7"/>
                </a:moveTo>
                <a:lnTo>
                  <a:pt x="293" y="7"/>
                </a:lnTo>
                <a:moveTo>
                  <a:pt x="317" y="7"/>
                </a:moveTo>
                <a:lnTo>
                  <a:pt x="325" y="7"/>
                </a:lnTo>
              </a:path>
            </a:pathLst>
          </a:custGeom>
          <a:noFill/>
          <a:ln w="9650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217" name="path"/>
          <p:cNvSpPr/>
          <p:nvPr/>
        </p:nvSpPr>
        <p:spPr>
          <a:xfrm>
            <a:off x="5996675" y="2265467"/>
            <a:ext cx="186444" cy="9645"/>
          </a:xfrm>
          <a:custGeom>
            <a:avLst/>
            <a:gdLst/>
            <a:ahLst/>
            <a:cxnLst/>
            <a:rect l="0" t="0" r="0" b="0"/>
            <a:pathLst>
              <a:path w="293" h="15">
                <a:moveTo>
                  <a:pt x="0" y="7"/>
                </a:moveTo>
                <a:lnTo>
                  <a:pt x="7" y="7"/>
                </a:lnTo>
                <a:moveTo>
                  <a:pt x="31" y="7"/>
                </a:moveTo>
                <a:lnTo>
                  <a:pt x="39" y="7"/>
                </a:lnTo>
                <a:moveTo>
                  <a:pt x="63" y="7"/>
                </a:moveTo>
                <a:lnTo>
                  <a:pt x="71" y="7"/>
                </a:lnTo>
                <a:moveTo>
                  <a:pt x="95" y="7"/>
                </a:moveTo>
                <a:lnTo>
                  <a:pt x="103" y="7"/>
                </a:lnTo>
                <a:moveTo>
                  <a:pt x="125" y="7"/>
                </a:moveTo>
                <a:lnTo>
                  <a:pt x="135" y="7"/>
                </a:lnTo>
                <a:moveTo>
                  <a:pt x="157" y="7"/>
                </a:moveTo>
                <a:lnTo>
                  <a:pt x="165" y="7"/>
                </a:lnTo>
                <a:moveTo>
                  <a:pt x="190" y="7"/>
                </a:moveTo>
                <a:lnTo>
                  <a:pt x="197" y="7"/>
                </a:lnTo>
                <a:moveTo>
                  <a:pt x="221" y="7"/>
                </a:moveTo>
                <a:lnTo>
                  <a:pt x="229" y="7"/>
                </a:lnTo>
                <a:moveTo>
                  <a:pt x="253" y="7"/>
                </a:moveTo>
                <a:lnTo>
                  <a:pt x="261" y="7"/>
                </a:lnTo>
                <a:moveTo>
                  <a:pt x="285" y="7"/>
                </a:moveTo>
                <a:lnTo>
                  <a:pt x="293" y="7"/>
                </a:lnTo>
              </a:path>
            </a:pathLst>
          </a:custGeom>
          <a:noFill/>
          <a:ln w="9650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218" name="path"/>
          <p:cNvSpPr/>
          <p:nvPr/>
        </p:nvSpPr>
        <p:spPr>
          <a:xfrm>
            <a:off x="4485730" y="2265467"/>
            <a:ext cx="24938" cy="9645"/>
          </a:xfrm>
          <a:custGeom>
            <a:avLst/>
            <a:gdLst/>
            <a:ahLst/>
            <a:cxnLst/>
            <a:rect l="0" t="0" r="0" b="0"/>
            <a:pathLst>
              <a:path w="39" h="15">
                <a:moveTo>
                  <a:pt x="0" y="7"/>
                </a:moveTo>
                <a:lnTo>
                  <a:pt x="7" y="7"/>
                </a:lnTo>
                <a:moveTo>
                  <a:pt x="31" y="7"/>
                </a:moveTo>
                <a:lnTo>
                  <a:pt x="39" y="7"/>
                </a:lnTo>
              </a:path>
            </a:pathLst>
          </a:custGeom>
          <a:noFill/>
          <a:ln w="9650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219" name="path"/>
          <p:cNvSpPr/>
          <p:nvPr/>
        </p:nvSpPr>
        <p:spPr>
          <a:xfrm>
            <a:off x="5572724" y="3780323"/>
            <a:ext cx="24938" cy="9645"/>
          </a:xfrm>
          <a:custGeom>
            <a:avLst/>
            <a:gdLst/>
            <a:ahLst/>
            <a:cxnLst/>
            <a:rect l="0" t="0" r="0" b="0"/>
            <a:pathLst>
              <a:path w="39" h="15">
                <a:moveTo>
                  <a:pt x="0" y="7"/>
                </a:moveTo>
                <a:lnTo>
                  <a:pt x="7" y="7"/>
                </a:lnTo>
                <a:moveTo>
                  <a:pt x="31" y="7"/>
                </a:moveTo>
                <a:lnTo>
                  <a:pt x="39" y="7"/>
                </a:lnTo>
              </a:path>
            </a:pathLst>
          </a:custGeom>
          <a:noFill/>
          <a:ln w="9650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220" name="rect"/>
          <p:cNvSpPr/>
          <p:nvPr/>
        </p:nvSpPr>
        <p:spPr>
          <a:xfrm>
            <a:off x="4504730" y="2862551"/>
            <a:ext cx="5146" cy="9645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221" name="rect"/>
          <p:cNvSpPr/>
          <p:nvPr/>
        </p:nvSpPr>
        <p:spPr>
          <a:xfrm>
            <a:off x="5552536" y="3780323"/>
            <a:ext cx="4749" cy="9645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textbox 1222"/>
          <p:cNvSpPr/>
          <p:nvPr/>
        </p:nvSpPr>
        <p:spPr>
          <a:xfrm>
            <a:off x="3246407" y="1678323"/>
            <a:ext cx="3790315" cy="31565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149"/>
              </a:lnSpc>
              <a:tabLst/>
            </a:pPr>
            <a:endParaRPr lang="Arial" altLang="Arial" sz="100" dirty="0"/>
          </a:p>
          <a:p>
            <a:pPr marL="13771" algn="l" rtl="0" eaLnBrk="0">
              <a:lnSpc>
                <a:spcPct val="95000"/>
              </a:lnSpc>
              <a:tabLst/>
            </a:pPr>
            <a:r>
              <a:rPr sz="210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NVQ</a:t>
            </a:r>
            <a:r>
              <a:rPr sz="210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介</a:t>
            </a:r>
            <a:r>
              <a:rPr sz="210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绍</a:t>
            </a:r>
            <a:endParaRPr lang="SimHei" altLang="SimHei" sz="2100" dirty="0"/>
          </a:p>
          <a:p>
            <a:pPr algn="l" rtl="0" eaLnBrk="0">
              <a:lnSpc>
                <a:spcPct val="109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9000"/>
              </a:lnSpc>
              <a:tabLst/>
            </a:pPr>
            <a:endParaRPr lang="Arial" altLang="Arial" sz="1000" dirty="0"/>
          </a:p>
          <a:p>
            <a:pPr marL="38925" algn="l" rtl="0" eaLnBrk="0">
              <a:lnSpc>
                <a:spcPct val="98000"/>
              </a:lnSpc>
              <a:spcBef>
                <a:spcPts val="636"/>
              </a:spcBef>
              <a:tabLst/>
            </a:pPr>
            <a:r>
              <a:rPr sz="2100" spc="7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总体介</a:t>
            </a:r>
            <a:r>
              <a:rPr sz="2100" spc="6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绍</a:t>
            </a:r>
            <a:endParaRPr lang="SimHei" altLang="SimHei" sz="2100" dirty="0"/>
          </a:p>
          <a:p>
            <a:pPr marL="19127" indent="-6427" algn="l" rtl="0" eaLnBrk="0">
              <a:lnSpc>
                <a:spcPct val="218000"/>
              </a:lnSpc>
              <a:spcBef>
                <a:spcPts val="39"/>
              </a:spcBef>
              <a:tabLst/>
            </a:pPr>
            <a:r>
              <a:rPr sz="2100" spc="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任职资格标准的内容及建立</a:t>
            </a:r>
            <a:r>
              <a:rPr sz="210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方法 </a:t>
            </a:r>
            <a:r>
              <a:rPr sz="2100" spc="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专业任职资格认证方</a:t>
            </a:r>
            <a:r>
              <a:rPr sz="210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法</a:t>
            </a:r>
            <a:endParaRPr lang="SimHei" altLang="SimHei" sz="21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5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6000"/>
              </a:lnSpc>
              <a:tabLst/>
            </a:pPr>
            <a:endParaRPr lang="Arial" altLang="Arial" sz="500" dirty="0"/>
          </a:p>
          <a:p>
            <a:pPr marL="20198" algn="l" rtl="0" eaLnBrk="0">
              <a:lnSpc>
                <a:spcPct val="94000"/>
              </a:lnSpc>
              <a:spcBef>
                <a:spcPts val="4"/>
              </a:spcBef>
              <a:tabLst/>
            </a:pPr>
            <a:r>
              <a:rPr sz="2100" spc="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干部任职资格认证</a:t>
            </a:r>
            <a:r>
              <a:rPr sz="210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方法</a:t>
            </a:r>
            <a:endParaRPr lang="SimHei" altLang="SimHei" sz="2100" dirty="0"/>
          </a:p>
        </p:txBody>
      </p:sp>
      <p:grpSp>
        <p:nvGrpSpPr>
          <p:cNvPr id="252" name="group 252"/>
          <p:cNvGrpSpPr/>
          <p:nvPr/>
        </p:nvGrpSpPr>
        <p:grpSpPr>
          <a:xfrm rot="21600000">
            <a:off x="844296" y="488226"/>
            <a:ext cx="7007734" cy="714105"/>
            <a:chOff x="0" y="0"/>
            <a:chExt cx="7007734" cy="714105"/>
          </a:xfrm>
        </p:grpSpPr>
        <p:pic>
          <p:nvPicPr>
            <p:cNvPr id="1223" name="picture 122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7007734" cy="714105"/>
            </a:xfrm>
            <a:prstGeom prst="rect">
              <a:avLst/>
            </a:prstGeom>
          </p:spPr>
        </p:pic>
        <p:sp>
          <p:nvSpPr>
            <p:cNvPr id="1224" name="textbox 1224"/>
            <p:cNvSpPr/>
            <p:nvPr/>
          </p:nvSpPr>
          <p:spPr>
            <a:xfrm>
              <a:off x="-12700" y="-12700"/>
              <a:ext cx="7033259" cy="79311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  <a:tabLst/>
              </a:pPr>
              <a:endParaRPr lang="Arial" altLang="Arial" sz="1000" dirty="0"/>
            </a:p>
            <a:p>
              <a:pPr marL="2952072" algn="l" rtl="0" eaLnBrk="0">
                <a:lnSpc>
                  <a:spcPct val="99000"/>
                </a:lnSpc>
                <a:spcBef>
                  <a:spcPts val="2"/>
                </a:spcBef>
                <a:tabLst/>
              </a:pPr>
              <a:r>
                <a:rPr sz="2800" spc="7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目   </a:t>
              </a:r>
              <a:r>
                <a:rPr sz="2800" spc="4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录</a:t>
              </a:r>
              <a:endParaRPr lang="SimSun" altLang="SimSun" sz="2800" dirty="0"/>
            </a:p>
          </p:txBody>
        </p:sp>
      </p:grpSp>
      <p:sp>
        <p:nvSpPr>
          <p:cNvPr id="1225" name="textbox 1225"/>
          <p:cNvSpPr/>
          <p:nvPr/>
        </p:nvSpPr>
        <p:spPr>
          <a:xfrm>
            <a:off x="1763122" y="1678323"/>
            <a:ext cx="1092835" cy="31572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4736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4000"/>
              </a:lnSpc>
              <a:tabLst/>
            </a:pPr>
            <a:r>
              <a:rPr sz="210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第一部分</a:t>
            </a:r>
            <a:endParaRPr lang="SimHei" altLang="SimHei" sz="2100" dirty="0"/>
          </a:p>
          <a:p>
            <a:pPr marL="12700" algn="l" rtl="0" eaLnBrk="0">
              <a:lnSpc>
                <a:spcPct val="223000"/>
              </a:lnSpc>
              <a:spcBef>
                <a:spcPts val="77"/>
              </a:spcBef>
              <a:tabLst/>
            </a:pPr>
            <a:r>
              <a:rPr sz="210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第二部分 第三部分 第四部分 第五部分</a:t>
            </a:r>
            <a:endParaRPr lang="SimHei" altLang="SimHei" sz="2100" dirty="0"/>
          </a:p>
        </p:txBody>
      </p:sp>
      <p:grpSp>
        <p:nvGrpSpPr>
          <p:cNvPr id="254" name="group 254"/>
          <p:cNvGrpSpPr/>
          <p:nvPr/>
        </p:nvGrpSpPr>
        <p:grpSpPr>
          <a:xfrm rot="21600000">
            <a:off x="2558" y="478761"/>
            <a:ext cx="782895" cy="749555"/>
            <a:chOff x="0" y="0"/>
            <a:chExt cx="782895" cy="749555"/>
          </a:xfrm>
        </p:grpSpPr>
        <p:pic>
          <p:nvPicPr>
            <p:cNvPr id="1227" name="picture 12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782895" cy="640791"/>
            </a:xfrm>
            <a:prstGeom prst="rect">
              <a:avLst/>
            </a:prstGeom>
          </p:spPr>
        </p:pic>
        <p:sp>
          <p:nvSpPr>
            <p:cNvPr id="1228" name="textbox 1228"/>
            <p:cNvSpPr/>
            <p:nvPr/>
          </p:nvSpPr>
          <p:spPr>
            <a:xfrm>
              <a:off x="215583" y="624404"/>
              <a:ext cx="470534" cy="15240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3341"/>
                </a:lnSpc>
                <a:tabLst/>
              </a:pPr>
              <a:endParaRPr lang="Arial" altLang="Arial" sz="100" dirty="0"/>
            </a:p>
            <a:p>
              <a:pPr marL="12700" algn="l" rtl="0" eaLnBrk="0">
                <a:lnSpc>
                  <a:spcPts val="996"/>
                </a:lnSpc>
                <a:tabLst/>
              </a:pPr>
              <a:r>
                <a:rPr sz="800" spc="8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华为技</a:t>
              </a:r>
              <a:r>
                <a:rPr sz="800" spc="6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术</a:t>
              </a:r>
              <a:endParaRPr lang="SimSun" altLang="SimSun" sz="800" dirty="0"/>
            </a:p>
          </p:txBody>
        </p:sp>
      </p:grpSp>
      <p:pic>
        <p:nvPicPr>
          <p:cNvPr id="1229" name="picture 12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86975" y="4523052"/>
            <a:ext cx="910837" cy="432584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" name="picture 12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9144000" cy="64563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7"/>
          <p:cNvSpPr/>
          <p:nvPr/>
        </p:nvSpPr>
        <p:spPr>
          <a:xfrm>
            <a:off x="2807646" y="2539567"/>
            <a:ext cx="3984625" cy="14617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204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4000"/>
              </a:lnSpc>
              <a:tabLst/>
            </a:pPr>
            <a:r>
              <a:rPr sz="2000" spc="-5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一、  建立专业任职资格体系的目</a:t>
            </a:r>
            <a:r>
              <a:rPr sz="2000" spc="-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的</a:t>
            </a:r>
            <a:endParaRPr lang="SimHei" altLang="SimHei" sz="2000" dirty="0"/>
          </a:p>
          <a:p>
            <a:pPr marL="12700" algn="l" rtl="0" eaLnBrk="0">
              <a:lnSpc>
                <a:spcPts val="3010"/>
              </a:lnSpc>
              <a:tabLst/>
            </a:pPr>
            <a:r>
              <a:rPr sz="2000" spc="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二 、华为任职资格体系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的组成</a:t>
            </a:r>
            <a:endParaRPr lang="SimHei" altLang="SimHei" sz="2000" dirty="0"/>
          </a:p>
          <a:p>
            <a:pPr marL="13723" algn="l" rtl="0" eaLnBrk="0">
              <a:lnSpc>
                <a:spcPct val="95000"/>
              </a:lnSpc>
              <a:spcBef>
                <a:spcPts val="992"/>
              </a:spcBef>
              <a:tabLst/>
            </a:pPr>
            <a:r>
              <a:rPr sz="200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三 、资格级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别</a:t>
            </a:r>
            <a:endParaRPr lang="SimHei" altLang="SimHei" sz="2000" dirty="0"/>
          </a:p>
          <a:p>
            <a:pPr algn="l" rtl="0" eaLnBrk="0">
              <a:lnSpc>
                <a:spcPct val="101000"/>
              </a:lnSpc>
              <a:tabLst/>
            </a:pPr>
            <a:endParaRPr lang="Arial" altLang="Arial" sz="600" dirty="0"/>
          </a:p>
          <a:p>
            <a:pPr marL="23704" algn="l" rtl="0" eaLnBrk="0">
              <a:lnSpc>
                <a:spcPct val="95000"/>
              </a:lnSpc>
              <a:spcBef>
                <a:spcPts val="4"/>
              </a:spcBef>
              <a:tabLst/>
            </a:pPr>
            <a:r>
              <a:rPr sz="200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四 、资</a:t>
            </a:r>
            <a:r>
              <a:rPr sz="200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格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应用</a:t>
            </a:r>
            <a:endParaRPr lang="SimHei" altLang="SimHei" sz="2000" dirty="0"/>
          </a:p>
        </p:txBody>
      </p:sp>
      <p:sp>
        <p:nvSpPr>
          <p:cNvPr id="58" name="textbox 58"/>
          <p:cNvSpPr/>
          <p:nvPr/>
        </p:nvSpPr>
        <p:spPr>
          <a:xfrm>
            <a:off x="3898763" y="4078149"/>
            <a:ext cx="4003675" cy="11944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440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4000"/>
              </a:lnSpc>
              <a:tabLst/>
            </a:pPr>
            <a:r>
              <a:rPr sz="2200" spc="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任职资格标准的内容及建立方</a:t>
            </a:r>
            <a:r>
              <a:rPr sz="220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法</a:t>
            </a:r>
            <a:endParaRPr lang="SimHei" altLang="SimHei" sz="2200" dirty="0"/>
          </a:p>
          <a:p>
            <a:pPr marL="19491" algn="l" rtl="0" eaLnBrk="0">
              <a:lnSpc>
                <a:spcPts val="3343"/>
              </a:lnSpc>
              <a:tabLst/>
            </a:pPr>
            <a:r>
              <a:rPr sz="2200" spc="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专业任职资格认证方</a:t>
            </a:r>
            <a:r>
              <a:rPr sz="2200" spc="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法</a:t>
            </a:r>
            <a:endParaRPr lang="SimHei" altLang="SimHei" sz="22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900" dirty="0"/>
          </a:p>
          <a:p>
            <a:pPr marL="20622" algn="l" rtl="0" eaLnBrk="0">
              <a:lnSpc>
                <a:spcPct val="95000"/>
              </a:lnSpc>
              <a:spcBef>
                <a:spcPts val="1"/>
              </a:spcBef>
              <a:tabLst/>
            </a:pPr>
            <a:r>
              <a:rPr sz="2200" spc="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干部任职资格认证方</a:t>
            </a:r>
            <a:r>
              <a:rPr sz="2200" spc="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法</a:t>
            </a:r>
            <a:endParaRPr lang="SimHei" altLang="SimHei" sz="2200" dirty="0"/>
          </a:p>
        </p:txBody>
      </p:sp>
      <p:sp>
        <p:nvSpPr>
          <p:cNvPr id="59" name="rect"/>
          <p:cNvSpPr/>
          <p:nvPr/>
        </p:nvSpPr>
        <p:spPr>
          <a:xfrm>
            <a:off x="2768438" y="598927"/>
            <a:ext cx="4322626" cy="9002"/>
          </a:xfrm>
          <a:prstGeom prst="rect">
            <a:avLst/>
          </a:prstGeom>
          <a:solidFill>
            <a:srgbClr val="000000">
              <a:alpha val="98431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60" name="picture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96886" y="925795"/>
            <a:ext cx="7404400" cy="26108"/>
          </a:xfrm>
          <a:prstGeom prst="rect">
            <a:avLst/>
          </a:prstGeom>
        </p:spPr>
      </p:pic>
      <p:grpSp>
        <p:nvGrpSpPr>
          <p:cNvPr id="26" name="group 26"/>
          <p:cNvGrpSpPr/>
          <p:nvPr/>
        </p:nvGrpSpPr>
        <p:grpSpPr>
          <a:xfrm rot="21600000">
            <a:off x="2768438" y="598927"/>
            <a:ext cx="4375643" cy="715686"/>
            <a:chOff x="0" y="0"/>
            <a:chExt cx="4375643" cy="715686"/>
          </a:xfrm>
        </p:grpSpPr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4375643" cy="715686"/>
            </a:xfrm>
            <a:prstGeom prst="rect">
              <a:avLst/>
            </a:prstGeom>
          </p:spPr>
        </p:pic>
        <p:sp>
          <p:nvSpPr>
            <p:cNvPr id="62" name="textbox 62"/>
            <p:cNvSpPr/>
            <p:nvPr/>
          </p:nvSpPr>
          <p:spPr>
            <a:xfrm>
              <a:off x="-12700" y="-12700"/>
              <a:ext cx="4401184" cy="78740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8000"/>
                </a:lnSpc>
                <a:tabLst/>
              </a:pPr>
              <a:endParaRPr lang="Arial" altLang="Arial" sz="1000" dirty="0"/>
            </a:p>
            <a:p>
              <a:pPr marL="1403246" algn="l" rtl="0" eaLnBrk="0">
                <a:lnSpc>
                  <a:spcPts val="2926"/>
                </a:lnSpc>
                <a:tabLst/>
              </a:pPr>
              <a:r>
                <a:rPr sz="2400" spc="-4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目      </a:t>
              </a:r>
              <a:r>
                <a:rPr sz="2400" spc="-1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录</a:t>
              </a:r>
              <a:endParaRPr lang="SimSun" altLang="SimSun" sz="2400" dirty="0"/>
            </a:p>
          </p:txBody>
        </p:sp>
      </p:grpSp>
      <p:pic>
        <p:nvPicPr>
          <p:cNvPr id="63" name="picture 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2768438" y="598927"/>
            <a:ext cx="4322626" cy="663640"/>
          </a:xfrm>
          <a:prstGeom prst="rect">
            <a:avLst/>
          </a:prstGeom>
        </p:spPr>
      </p:pic>
      <p:sp>
        <p:nvSpPr>
          <p:cNvPr id="64" name="textbox 64"/>
          <p:cNvSpPr/>
          <p:nvPr/>
        </p:nvSpPr>
        <p:spPr>
          <a:xfrm>
            <a:off x="2331518" y="4078149"/>
            <a:ext cx="1153160" cy="11950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440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4000"/>
              </a:lnSpc>
              <a:tabLst/>
            </a:pPr>
            <a:r>
              <a:rPr sz="2200" spc="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第三部</a:t>
            </a:r>
            <a:r>
              <a:rPr sz="2200" spc="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分</a:t>
            </a:r>
            <a:endParaRPr lang="SimHei" altLang="SimHei" sz="2200" dirty="0"/>
          </a:p>
          <a:p>
            <a:pPr marL="12700" algn="l" rtl="0" eaLnBrk="0">
              <a:lnSpc>
                <a:spcPct val="132000"/>
              </a:lnSpc>
              <a:spcBef>
                <a:spcPts val="15"/>
              </a:spcBef>
              <a:tabLst/>
            </a:pPr>
            <a:r>
              <a:rPr sz="2200" spc="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第四部</a:t>
            </a:r>
            <a:r>
              <a:rPr sz="2200" spc="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分</a:t>
            </a:r>
            <a:r>
              <a:rPr sz="220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200" spc="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第五部</a:t>
            </a:r>
            <a:r>
              <a:rPr sz="2200" spc="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分</a:t>
            </a:r>
            <a:endParaRPr lang="SimHei" altLang="SimHei" sz="2200" dirty="0"/>
          </a:p>
        </p:txBody>
      </p:sp>
      <p:sp>
        <p:nvSpPr>
          <p:cNvPr id="66" name="textbox 66"/>
          <p:cNvSpPr/>
          <p:nvPr/>
        </p:nvSpPr>
        <p:spPr>
          <a:xfrm>
            <a:off x="3926472" y="1683264"/>
            <a:ext cx="1189355" cy="7486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439"/>
              </a:lnSpc>
              <a:tabLst/>
            </a:pPr>
            <a:endParaRPr lang="Arial" altLang="Arial" sz="100" dirty="0"/>
          </a:p>
          <a:p>
            <a:pPr marL="129010" algn="l" rtl="0" eaLnBrk="0">
              <a:lnSpc>
                <a:spcPct val="84000"/>
              </a:lnSpc>
              <a:tabLst/>
            </a:pPr>
            <a:r>
              <a:rPr sz="220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NVQ</a:t>
            </a:r>
            <a:r>
              <a:rPr sz="2200" spc="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介</a:t>
            </a:r>
            <a:r>
              <a:rPr sz="2200" spc="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绍</a:t>
            </a:r>
            <a:endParaRPr lang="SimHei" altLang="SimHei" sz="2200" dirty="0"/>
          </a:p>
          <a:p>
            <a:pPr marL="12700" algn="l" rtl="0" eaLnBrk="0">
              <a:lnSpc>
                <a:spcPts val="3467"/>
              </a:lnSpc>
              <a:tabLst/>
            </a:pPr>
            <a:r>
              <a:rPr sz="230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总体介绍</a:t>
            </a:r>
            <a:endParaRPr lang="SimHei" altLang="SimHei" sz="2300" dirty="0"/>
          </a:p>
        </p:txBody>
      </p:sp>
      <p:sp>
        <p:nvSpPr>
          <p:cNvPr id="67" name="textbox 67"/>
          <p:cNvSpPr/>
          <p:nvPr/>
        </p:nvSpPr>
        <p:spPr>
          <a:xfrm>
            <a:off x="2331518" y="1683264"/>
            <a:ext cx="1153160" cy="7493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439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4000"/>
              </a:lnSpc>
              <a:tabLst/>
            </a:pPr>
            <a:r>
              <a:rPr sz="2200" spc="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第一部</a:t>
            </a:r>
            <a:r>
              <a:rPr sz="2200" spc="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分</a:t>
            </a:r>
            <a:endParaRPr lang="SimHei" altLang="SimHei" sz="2200" dirty="0"/>
          </a:p>
          <a:p>
            <a:pPr marL="12700" algn="l" rtl="0" eaLnBrk="0">
              <a:lnSpc>
                <a:spcPts val="3470"/>
              </a:lnSpc>
              <a:tabLst/>
            </a:pPr>
            <a:r>
              <a:rPr sz="2200" spc="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第二部</a:t>
            </a:r>
            <a:r>
              <a:rPr sz="2200" spc="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分</a:t>
            </a:r>
            <a:endParaRPr lang="SimHei" altLang="SimHei" sz="2200" dirty="0"/>
          </a:p>
        </p:txBody>
      </p:sp>
      <p:grpSp>
        <p:nvGrpSpPr>
          <p:cNvPr id="28" name="group 28"/>
          <p:cNvGrpSpPr/>
          <p:nvPr/>
        </p:nvGrpSpPr>
        <p:grpSpPr>
          <a:xfrm rot="21600000">
            <a:off x="307503" y="569139"/>
            <a:ext cx="827210" cy="792129"/>
            <a:chOff x="0" y="0"/>
            <a:chExt cx="827210" cy="792129"/>
          </a:xfrm>
        </p:grpSpPr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0" y="0"/>
              <a:ext cx="827210" cy="677186"/>
            </a:xfrm>
            <a:prstGeom prst="rect">
              <a:avLst/>
            </a:prstGeom>
          </p:spPr>
        </p:pic>
        <p:sp>
          <p:nvSpPr>
            <p:cNvPr id="69" name="textbox 69"/>
            <p:cNvSpPr/>
            <p:nvPr/>
          </p:nvSpPr>
          <p:spPr>
            <a:xfrm>
              <a:off x="228505" y="660591"/>
              <a:ext cx="495300" cy="16065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5014"/>
                </a:lnSpc>
                <a:tabLst/>
              </a:pPr>
              <a:endParaRPr lang="Arial" altLang="Arial" sz="100" dirty="0"/>
            </a:p>
            <a:p>
              <a:pPr marL="12700" algn="l" rtl="0" eaLnBrk="0">
                <a:lnSpc>
                  <a:spcPct val="98000"/>
                </a:lnSpc>
                <a:tabLst/>
              </a:pPr>
              <a:r>
                <a:rPr sz="900" spc="3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华为技</a:t>
              </a:r>
              <a:r>
                <a:rPr sz="900" spc="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术</a:t>
              </a:r>
              <a:endParaRPr lang="SimSun" altLang="SimSun" sz="900" dirty="0"/>
            </a:p>
          </p:txBody>
        </p:sp>
      </p:grpSp>
      <p:pic>
        <p:nvPicPr>
          <p:cNvPr id="70" name="picture 7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089670" y="2282445"/>
            <a:ext cx="817308" cy="38846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ath"/>
          <p:cNvSpPr/>
          <p:nvPr/>
        </p:nvSpPr>
        <p:spPr>
          <a:xfrm>
            <a:off x="5477841" y="3304378"/>
            <a:ext cx="1208263" cy="288500"/>
          </a:xfrm>
          <a:custGeom>
            <a:avLst/>
            <a:gdLst/>
            <a:ahLst/>
            <a:cxnLst/>
            <a:rect l="0" t="0" r="0" b="0"/>
            <a:pathLst>
              <a:path w="1902" h="454">
                <a:moveTo>
                  <a:pt x="7" y="228"/>
                </a:moveTo>
                <a:cubicBezTo>
                  <a:pt x="7" y="106"/>
                  <a:pt x="430" y="7"/>
                  <a:pt x="950" y="7"/>
                </a:cubicBezTo>
                <a:cubicBezTo>
                  <a:pt x="1473" y="7"/>
                  <a:pt x="1895" y="106"/>
                  <a:pt x="1895" y="228"/>
                </a:cubicBezTo>
                <a:cubicBezTo>
                  <a:pt x="1895" y="349"/>
                  <a:pt x="1473" y="447"/>
                  <a:pt x="950" y="447"/>
                </a:cubicBezTo>
                <a:cubicBezTo>
                  <a:pt x="430" y="447"/>
                  <a:pt x="7" y="349"/>
                  <a:pt x="7" y="228"/>
                </a:cubicBezTo>
              </a:path>
            </a:pathLst>
          </a:custGeom>
          <a:solidFill>
            <a:srgbClr val="808080">
              <a:alpha val="100000"/>
            </a:srgbClr>
          </a:solidFill>
          <a:ln w="9006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2" name="path"/>
          <p:cNvSpPr/>
          <p:nvPr/>
        </p:nvSpPr>
        <p:spPr>
          <a:xfrm>
            <a:off x="3433238" y="3304378"/>
            <a:ext cx="1208299" cy="288500"/>
          </a:xfrm>
          <a:custGeom>
            <a:avLst/>
            <a:gdLst/>
            <a:ahLst/>
            <a:cxnLst/>
            <a:rect l="0" t="0" r="0" b="0"/>
            <a:pathLst>
              <a:path w="1902" h="454">
                <a:moveTo>
                  <a:pt x="7" y="228"/>
                </a:moveTo>
                <a:cubicBezTo>
                  <a:pt x="7" y="106"/>
                  <a:pt x="430" y="7"/>
                  <a:pt x="950" y="7"/>
                </a:cubicBezTo>
                <a:cubicBezTo>
                  <a:pt x="1472" y="7"/>
                  <a:pt x="1895" y="106"/>
                  <a:pt x="1895" y="228"/>
                </a:cubicBezTo>
                <a:cubicBezTo>
                  <a:pt x="1895" y="349"/>
                  <a:pt x="1472" y="447"/>
                  <a:pt x="950" y="447"/>
                </a:cubicBezTo>
                <a:cubicBezTo>
                  <a:pt x="430" y="447"/>
                  <a:pt x="7" y="349"/>
                  <a:pt x="7" y="228"/>
                </a:cubicBezTo>
              </a:path>
            </a:pathLst>
          </a:custGeom>
          <a:solidFill>
            <a:srgbClr val="808080">
              <a:alpha val="100000"/>
            </a:srgbClr>
          </a:solidFill>
          <a:ln w="9006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3" name="path"/>
          <p:cNvSpPr/>
          <p:nvPr/>
        </p:nvSpPr>
        <p:spPr>
          <a:xfrm>
            <a:off x="4502848" y="4375600"/>
            <a:ext cx="1207523" cy="288537"/>
          </a:xfrm>
          <a:custGeom>
            <a:avLst/>
            <a:gdLst/>
            <a:ahLst/>
            <a:cxnLst/>
            <a:rect l="0" t="0" r="0" b="0"/>
            <a:pathLst>
              <a:path w="1901" h="454">
                <a:moveTo>
                  <a:pt x="7" y="227"/>
                </a:moveTo>
                <a:cubicBezTo>
                  <a:pt x="7" y="105"/>
                  <a:pt x="430" y="7"/>
                  <a:pt x="950" y="7"/>
                </a:cubicBezTo>
                <a:cubicBezTo>
                  <a:pt x="1471" y="7"/>
                  <a:pt x="1894" y="105"/>
                  <a:pt x="1894" y="227"/>
                </a:cubicBezTo>
                <a:cubicBezTo>
                  <a:pt x="1894" y="347"/>
                  <a:pt x="1471" y="447"/>
                  <a:pt x="950" y="447"/>
                </a:cubicBezTo>
                <a:cubicBezTo>
                  <a:pt x="430" y="447"/>
                  <a:pt x="7" y="347"/>
                  <a:pt x="7" y="227"/>
                </a:cubicBezTo>
              </a:path>
            </a:pathLst>
          </a:custGeom>
          <a:solidFill>
            <a:srgbClr val="808080">
              <a:alpha val="100000"/>
            </a:srgbClr>
          </a:solidFill>
          <a:ln w="9006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4" name="path"/>
          <p:cNvSpPr/>
          <p:nvPr/>
        </p:nvSpPr>
        <p:spPr>
          <a:xfrm>
            <a:off x="4502848" y="4834563"/>
            <a:ext cx="1207523" cy="284919"/>
          </a:xfrm>
          <a:custGeom>
            <a:avLst/>
            <a:gdLst/>
            <a:ahLst/>
            <a:cxnLst/>
            <a:rect l="0" t="0" r="0" b="0"/>
            <a:pathLst>
              <a:path w="1901" h="448">
                <a:moveTo>
                  <a:pt x="7" y="224"/>
                </a:moveTo>
                <a:cubicBezTo>
                  <a:pt x="7" y="103"/>
                  <a:pt x="430" y="7"/>
                  <a:pt x="950" y="7"/>
                </a:cubicBezTo>
                <a:cubicBezTo>
                  <a:pt x="1471" y="7"/>
                  <a:pt x="1894" y="103"/>
                  <a:pt x="1894" y="224"/>
                </a:cubicBezTo>
                <a:cubicBezTo>
                  <a:pt x="1894" y="343"/>
                  <a:pt x="1471" y="441"/>
                  <a:pt x="950" y="441"/>
                </a:cubicBezTo>
                <a:cubicBezTo>
                  <a:pt x="430" y="441"/>
                  <a:pt x="7" y="343"/>
                  <a:pt x="7" y="224"/>
                </a:cubicBezTo>
              </a:path>
            </a:pathLst>
          </a:custGeom>
          <a:solidFill>
            <a:srgbClr val="808080">
              <a:alpha val="100000"/>
            </a:srgbClr>
          </a:solidFill>
          <a:ln w="9006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5" name="path"/>
          <p:cNvSpPr/>
          <p:nvPr/>
        </p:nvSpPr>
        <p:spPr>
          <a:xfrm>
            <a:off x="3433238" y="3873339"/>
            <a:ext cx="1208299" cy="284919"/>
          </a:xfrm>
          <a:custGeom>
            <a:avLst/>
            <a:gdLst/>
            <a:ahLst/>
            <a:cxnLst/>
            <a:rect l="0" t="0" r="0" b="0"/>
            <a:pathLst>
              <a:path w="1902" h="448">
                <a:moveTo>
                  <a:pt x="7" y="224"/>
                </a:moveTo>
                <a:cubicBezTo>
                  <a:pt x="7" y="103"/>
                  <a:pt x="430" y="7"/>
                  <a:pt x="950" y="7"/>
                </a:cubicBezTo>
                <a:cubicBezTo>
                  <a:pt x="1472" y="7"/>
                  <a:pt x="1895" y="103"/>
                  <a:pt x="1895" y="224"/>
                </a:cubicBezTo>
                <a:cubicBezTo>
                  <a:pt x="1895" y="343"/>
                  <a:pt x="1472" y="441"/>
                  <a:pt x="950" y="441"/>
                </a:cubicBezTo>
                <a:cubicBezTo>
                  <a:pt x="430" y="441"/>
                  <a:pt x="7" y="343"/>
                  <a:pt x="7" y="224"/>
                </a:cubicBezTo>
              </a:path>
            </a:pathLst>
          </a:custGeom>
          <a:solidFill>
            <a:srgbClr val="808080">
              <a:alpha val="100000"/>
            </a:srgbClr>
          </a:solidFill>
          <a:ln w="9006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6" name="path"/>
          <p:cNvSpPr/>
          <p:nvPr/>
        </p:nvSpPr>
        <p:spPr>
          <a:xfrm>
            <a:off x="5459222" y="4159013"/>
            <a:ext cx="361763" cy="236577"/>
          </a:xfrm>
          <a:custGeom>
            <a:avLst/>
            <a:gdLst/>
            <a:ahLst/>
            <a:cxnLst/>
            <a:rect l="0" t="0" r="0" b="0"/>
            <a:pathLst>
              <a:path w="569" h="372">
                <a:moveTo>
                  <a:pt x="3" y="366"/>
                </a:moveTo>
                <a:lnTo>
                  <a:pt x="565" y="5"/>
                </a:lnTo>
              </a:path>
            </a:pathLst>
          </a:custGeom>
          <a:noFill/>
          <a:ln w="9006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7" name="path"/>
          <p:cNvSpPr/>
          <p:nvPr/>
        </p:nvSpPr>
        <p:spPr>
          <a:xfrm>
            <a:off x="5477841" y="3866141"/>
            <a:ext cx="1208263" cy="285805"/>
          </a:xfrm>
          <a:custGeom>
            <a:avLst/>
            <a:gdLst/>
            <a:ahLst/>
            <a:cxnLst/>
            <a:rect l="0" t="0" r="0" b="0"/>
            <a:pathLst>
              <a:path w="1902" h="450">
                <a:moveTo>
                  <a:pt x="7" y="224"/>
                </a:moveTo>
                <a:cubicBezTo>
                  <a:pt x="7" y="103"/>
                  <a:pt x="430" y="7"/>
                  <a:pt x="950" y="7"/>
                </a:cubicBezTo>
                <a:cubicBezTo>
                  <a:pt x="1473" y="7"/>
                  <a:pt x="1895" y="103"/>
                  <a:pt x="1895" y="224"/>
                </a:cubicBezTo>
                <a:cubicBezTo>
                  <a:pt x="1895" y="346"/>
                  <a:pt x="1473" y="442"/>
                  <a:pt x="950" y="442"/>
                </a:cubicBezTo>
                <a:cubicBezTo>
                  <a:pt x="430" y="442"/>
                  <a:pt x="7" y="346"/>
                  <a:pt x="7" y="224"/>
                </a:cubicBezTo>
              </a:path>
            </a:pathLst>
          </a:custGeom>
          <a:solidFill>
            <a:srgbClr val="808080">
              <a:alpha val="100000"/>
            </a:srgbClr>
          </a:solidFill>
          <a:ln w="9006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8" name="path"/>
          <p:cNvSpPr/>
          <p:nvPr/>
        </p:nvSpPr>
        <p:spPr>
          <a:xfrm>
            <a:off x="4439900" y="4159010"/>
            <a:ext cx="362860" cy="236583"/>
          </a:xfrm>
          <a:custGeom>
            <a:avLst/>
            <a:gdLst/>
            <a:ahLst/>
            <a:cxnLst/>
            <a:rect l="0" t="0" r="0" b="0"/>
            <a:pathLst>
              <a:path w="571" h="372">
                <a:moveTo>
                  <a:pt x="567" y="366"/>
                </a:moveTo>
                <a:lnTo>
                  <a:pt x="3" y="5"/>
                </a:lnTo>
              </a:path>
            </a:pathLst>
          </a:custGeom>
          <a:noFill/>
          <a:ln w="9006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9" name="rect"/>
          <p:cNvSpPr/>
          <p:nvPr/>
        </p:nvSpPr>
        <p:spPr>
          <a:xfrm>
            <a:off x="6147293" y="3628057"/>
            <a:ext cx="9011" cy="244357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0" name="rect"/>
          <p:cNvSpPr/>
          <p:nvPr/>
        </p:nvSpPr>
        <p:spPr>
          <a:xfrm>
            <a:off x="5115774" y="4697507"/>
            <a:ext cx="9010" cy="129819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1" name="rect"/>
          <p:cNvSpPr/>
          <p:nvPr/>
        </p:nvSpPr>
        <p:spPr>
          <a:xfrm>
            <a:off x="4044354" y="3628057"/>
            <a:ext cx="9010" cy="244357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2" name="rect"/>
          <p:cNvSpPr/>
          <p:nvPr/>
        </p:nvSpPr>
        <p:spPr>
          <a:xfrm>
            <a:off x="4044354" y="3053670"/>
            <a:ext cx="9010" cy="244357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3" name="path"/>
          <p:cNvSpPr/>
          <p:nvPr/>
        </p:nvSpPr>
        <p:spPr>
          <a:xfrm>
            <a:off x="6169831" y="3053670"/>
            <a:ext cx="9010" cy="244357"/>
          </a:xfrm>
          <a:custGeom>
            <a:avLst/>
            <a:gdLst/>
            <a:ahLst/>
            <a:cxnLst/>
            <a:rect l="0" t="0" r="0" b="0"/>
            <a:pathLst>
              <a:path w="14" h="384">
                <a:moveTo>
                  <a:pt x="7" y="384"/>
                </a:moveTo>
                <a:lnTo>
                  <a:pt x="7" y="0"/>
                </a:lnTo>
              </a:path>
            </a:pathLst>
          </a:custGeom>
          <a:noFill/>
          <a:ln w="9006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4" name="path"/>
          <p:cNvSpPr/>
          <p:nvPr/>
        </p:nvSpPr>
        <p:spPr>
          <a:xfrm>
            <a:off x="3433238" y="2735380"/>
            <a:ext cx="1208299" cy="287651"/>
          </a:xfrm>
          <a:custGeom>
            <a:avLst/>
            <a:gdLst/>
            <a:ahLst/>
            <a:cxnLst/>
            <a:rect l="0" t="0" r="0" b="0"/>
            <a:pathLst>
              <a:path w="1902" h="452">
                <a:moveTo>
                  <a:pt x="7" y="227"/>
                </a:moveTo>
                <a:cubicBezTo>
                  <a:pt x="7" y="105"/>
                  <a:pt x="430" y="7"/>
                  <a:pt x="950" y="7"/>
                </a:cubicBezTo>
                <a:cubicBezTo>
                  <a:pt x="1472" y="7"/>
                  <a:pt x="1895" y="105"/>
                  <a:pt x="1895" y="227"/>
                </a:cubicBezTo>
                <a:cubicBezTo>
                  <a:pt x="1895" y="347"/>
                  <a:pt x="1472" y="445"/>
                  <a:pt x="950" y="445"/>
                </a:cubicBezTo>
                <a:cubicBezTo>
                  <a:pt x="430" y="445"/>
                  <a:pt x="7" y="347"/>
                  <a:pt x="7" y="227"/>
                </a:cubicBezTo>
              </a:path>
            </a:pathLst>
          </a:custGeom>
          <a:solidFill>
            <a:srgbClr val="808080">
              <a:alpha val="100000"/>
            </a:srgbClr>
          </a:solidFill>
          <a:ln w="9006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85" name="table 85"/>
          <p:cNvGraphicFramePr>
            <a:graphicFrameLocks noGrp="1"/>
          </p:cNvGraphicFramePr>
          <p:nvPr/>
        </p:nvGraphicFramePr>
        <p:xfrm>
          <a:off x="1204793" y="2510769"/>
          <a:ext cx="6283323" cy="2709542"/>
        </p:xfrm>
        <a:graphic>
          <a:graphicData uri="http://schemas.openxmlformats.org/drawingml/2006/table">
            <a:tbl>
              <a:tblPr/>
              <a:tblGrid>
                <a:gridCol w="1226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6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9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9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6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43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976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578330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400" spc="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领导</a:t>
                      </a:r>
                      <a:r>
                        <a:rPr sz="1400" spc="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者</a:t>
                      </a:r>
                      <a:endParaRPr lang="SimSun" altLang="SimSun" sz="1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79489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49165" algn="l" rtl="0" eaLnBrk="0">
                        <a:lnSpc>
                          <a:spcPct val="99000"/>
                        </a:lnSpc>
                        <a:tabLst/>
                      </a:pPr>
                      <a:r>
                        <a:rPr sz="140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专业/技术</a:t>
                      </a:r>
                      <a:r>
                        <a:rPr sz="140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类</a:t>
                      </a:r>
                      <a:endParaRPr lang="SimSun" altLang="SimSun" sz="1400" dirty="0"/>
                    </a:p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lang="Arial" altLang="Arial" sz="500" dirty="0"/>
                    </a:p>
                    <a:p>
                      <a:pPr algn="l" rtl="0" eaLnBrk="0">
                        <a:lnSpc>
                          <a:spcPts val="1659"/>
                        </a:lnSpc>
                        <a:spcBef>
                          <a:spcPts val="5"/>
                        </a:spcBef>
                        <a:tabLst>
                          <a:tab pos="226695" algn="l"/>
                        </a:tabLst>
                      </a:pPr>
                      <a:r>
                        <a:rPr sz="1300" spc="0" dirty="0">
                          <a:solidFill>
                            <a:srgbClr val="D9D9D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	</a:t>
                      </a:r>
                      <a:r>
                        <a:rPr sz="1300" spc="-10" dirty="0">
                          <a:solidFill>
                            <a:srgbClr val="D9D9D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资深专</a:t>
                      </a:r>
                      <a:r>
                        <a:rPr sz="1300" spc="0" dirty="0">
                          <a:solidFill>
                            <a:srgbClr val="D9D9D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家  </a:t>
                      </a:r>
                      <a:endParaRPr lang="SimSun" altLang="SimSun" sz="13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2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1348523" algn="l" rtl="0" eaLnBrk="0">
                        <a:lnSpc>
                          <a:spcPct val="99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400" spc="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管理</a:t>
                      </a:r>
                      <a:r>
                        <a:rPr sz="1400" spc="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者</a:t>
                      </a:r>
                      <a:endParaRPr lang="SimSun" altLang="SimSun" sz="1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7655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21703" algn="l" rtl="0" eaLnBrk="0">
                        <a:lnSpc>
                          <a:spcPct val="99000"/>
                        </a:lnSpc>
                        <a:tabLst/>
                      </a:pPr>
                      <a:r>
                        <a:rPr sz="1400" spc="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高级专</a:t>
                      </a:r>
                      <a:r>
                        <a:rPr sz="1400" spc="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家</a:t>
                      </a:r>
                      <a:endParaRPr lang="SimSun" altLang="SimSun" sz="1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7465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345524" algn="l" rtl="0" eaLnBrk="0">
                        <a:lnSpc>
                          <a:spcPct val="100000"/>
                        </a:lnSpc>
                        <a:tabLst/>
                      </a:pPr>
                      <a:r>
                        <a:rPr sz="1400" spc="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监督</a:t>
                      </a:r>
                      <a:r>
                        <a:rPr sz="1400" spc="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者</a:t>
                      </a:r>
                      <a:endParaRPr lang="SimSun" altLang="SimSun" sz="1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305814" algn="l" rtl="0" eaLnBrk="0">
                        <a:lnSpc>
                          <a:spcPct val="100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400" spc="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专</a:t>
                      </a:r>
                      <a:r>
                        <a:rPr sz="1400" spc="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家</a:t>
                      </a:r>
                      <a:endParaRPr lang="SimSun" altLang="SimSun" sz="1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3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8112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213483" algn="l" rtl="0" eaLnBrk="0">
                        <a:lnSpc>
                          <a:spcPct val="100000"/>
                        </a:lnSpc>
                        <a:tabLst/>
                      </a:pPr>
                      <a:r>
                        <a:rPr sz="140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有经验</a:t>
                      </a:r>
                      <a:r>
                        <a:rPr sz="1400" spc="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者</a:t>
                      </a:r>
                      <a:endParaRPr lang="SimSun" altLang="SimSun" sz="1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625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2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6397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257057" algn="l" rtl="0" eaLnBrk="0">
                        <a:lnSpc>
                          <a:spcPct val="99000"/>
                        </a:lnSpc>
                        <a:tabLst/>
                      </a:pPr>
                      <a:r>
                        <a:rPr sz="140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初做</a:t>
                      </a:r>
                      <a:r>
                        <a:rPr sz="1400" spc="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者</a:t>
                      </a:r>
                      <a:endParaRPr lang="SimSun" altLang="SimSun" sz="1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6" name="textbox 86"/>
          <p:cNvSpPr/>
          <p:nvPr/>
        </p:nvSpPr>
        <p:spPr>
          <a:xfrm>
            <a:off x="1169216" y="1367696"/>
            <a:ext cx="4919979" cy="9029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922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4000"/>
              </a:lnSpc>
              <a:tabLst/>
            </a:pPr>
            <a:r>
              <a:rPr sz="210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1. 建立员工职业发展通道，促进</a:t>
            </a:r>
            <a:r>
              <a:rPr sz="210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员工进行</a:t>
            </a:r>
            <a:endParaRPr lang="SimHei" altLang="SimHei" sz="2100" dirty="0"/>
          </a:p>
          <a:p>
            <a:pPr marL="353476" algn="l" rtl="0" eaLnBrk="0">
              <a:lnSpc>
                <a:spcPts val="4792"/>
              </a:lnSpc>
              <a:tabLst/>
            </a:pPr>
            <a:r>
              <a:rPr sz="2100" spc="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有效培</a:t>
            </a:r>
            <a:r>
              <a:rPr sz="210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训和自我提高</a:t>
            </a:r>
            <a:endParaRPr lang="SimHei" altLang="SimHei" sz="2100" dirty="0"/>
          </a:p>
        </p:txBody>
      </p:sp>
      <p:pic>
        <p:nvPicPr>
          <p:cNvPr id="87" name="picture 8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023649" y="472822"/>
            <a:ext cx="7118036" cy="574387"/>
          </a:xfrm>
          <a:prstGeom prst="rect">
            <a:avLst/>
          </a:prstGeom>
        </p:spPr>
      </p:pic>
      <p:pic>
        <p:nvPicPr>
          <p:cNvPr id="88" name="picture 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612080" y="472822"/>
            <a:ext cx="5560855" cy="626802"/>
          </a:xfrm>
          <a:prstGeom prst="rect">
            <a:avLst/>
          </a:prstGeom>
        </p:spPr>
      </p:pic>
      <p:sp>
        <p:nvSpPr>
          <p:cNvPr id="89" name="textbox 89"/>
          <p:cNvSpPr/>
          <p:nvPr/>
        </p:nvSpPr>
        <p:spPr>
          <a:xfrm>
            <a:off x="1010949" y="460122"/>
            <a:ext cx="7143750" cy="6407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  <a:tabLst/>
            </a:pPr>
            <a:endParaRPr lang="Arial" altLang="Arial" sz="1000" dirty="0"/>
          </a:p>
          <a:p>
            <a:pPr marL="1138245" algn="l" rtl="0" eaLnBrk="0">
              <a:lnSpc>
                <a:spcPct val="96000"/>
              </a:lnSpc>
              <a:spcBef>
                <a:spcPts val="2"/>
              </a:spcBef>
              <a:tabLst/>
            </a:pPr>
            <a:r>
              <a:rPr sz="2300" spc="50" dirty="0">
                <a:solidFill>
                  <a:srgbClr val="000000">
                    <a:alpha val="100000"/>
                  </a:srgbClr>
                </a:solidFill>
                <a:latin typeface="NSimSun"/>
                <a:ea typeface="NSimSun"/>
                <a:cs typeface="NSimSun"/>
              </a:rPr>
              <a:t>一、建立专业任职资格体系</a:t>
            </a:r>
            <a:r>
              <a:rPr sz="2300" spc="10" dirty="0">
                <a:solidFill>
                  <a:srgbClr val="000000">
                    <a:alpha val="100000"/>
                  </a:srgbClr>
                </a:solidFill>
                <a:latin typeface="NSimSun"/>
                <a:ea typeface="NSimSun"/>
                <a:cs typeface="NSimSun"/>
              </a:rPr>
              <a:t>的</a:t>
            </a:r>
            <a:r>
              <a:rPr sz="2300" spc="0" dirty="0">
                <a:solidFill>
                  <a:srgbClr val="000000">
                    <a:alpha val="100000"/>
                  </a:srgbClr>
                </a:solidFill>
                <a:latin typeface="NSimSun"/>
                <a:ea typeface="NSimSun"/>
                <a:cs typeface="NSimSun"/>
              </a:rPr>
              <a:t>目的</a:t>
            </a:r>
            <a:endParaRPr lang="NSimSun" altLang="NSimSun" sz="2300" dirty="0"/>
          </a:p>
        </p:txBody>
      </p:sp>
      <p:sp>
        <p:nvSpPr>
          <p:cNvPr id="90" name="textbox 90"/>
          <p:cNvSpPr/>
          <p:nvPr/>
        </p:nvSpPr>
        <p:spPr>
          <a:xfrm>
            <a:off x="1530985" y="6453784"/>
            <a:ext cx="5659754" cy="19303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602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2000"/>
              </a:lnSpc>
              <a:tabLst/>
            </a:pPr>
            <a:r>
              <a:rPr sz="120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关注公众号： </a:t>
            </a:r>
            <a:r>
              <a:rPr sz="1200" spc="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HR</a:t>
            </a:r>
            <a:r>
              <a:rPr sz="120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管理世界(微信搜索</a:t>
            </a:r>
            <a:r>
              <a:rPr sz="1200" spc="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ID</a:t>
            </a:r>
            <a:r>
              <a:rPr sz="120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：</a:t>
            </a:r>
            <a:r>
              <a:rPr sz="1200" spc="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hrgLsj</a:t>
            </a:r>
            <a:r>
              <a:rPr sz="1200" spc="1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进入</a:t>
            </a:r>
            <a:r>
              <a:rPr sz="12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)  免费下载海量名企管理资料</a:t>
            </a:r>
            <a:endParaRPr lang="SimSun" altLang="SimSun" sz="1200" dirty="0"/>
          </a:p>
        </p:txBody>
      </p:sp>
      <p:grpSp>
        <p:nvGrpSpPr>
          <p:cNvPr id="30" name="group 30"/>
          <p:cNvGrpSpPr/>
          <p:nvPr/>
        </p:nvGrpSpPr>
        <p:grpSpPr>
          <a:xfrm rot="21600000">
            <a:off x="168508" y="436058"/>
            <a:ext cx="795695" cy="709840"/>
            <a:chOff x="0" y="0"/>
            <a:chExt cx="795695" cy="709840"/>
          </a:xfrm>
        </p:grpSpPr>
        <p:pic>
          <p:nvPicPr>
            <p:cNvPr id="91" name="picture 9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795695" cy="691619"/>
            </a:xfrm>
            <a:prstGeom prst="rect">
              <a:avLst/>
            </a:prstGeom>
          </p:spPr>
        </p:pic>
        <p:sp>
          <p:nvSpPr>
            <p:cNvPr id="92" name="textbox 92"/>
            <p:cNvSpPr/>
            <p:nvPr/>
          </p:nvSpPr>
          <p:spPr>
            <a:xfrm>
              <a:off x="-12700" y="-12700"/>
              <a:ext cx="821689" cy="75120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2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33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33000"/>
                </a:lnSpc>
                <a:tabLst/>
              </a:pPr>
              <a:endParaRPr lang="Arial" altLang="Arial" sz="1000" dirty="0"/>
            </a:p>
            <a:p>
              <a:pPr marL="237561" algn="l" rtl="0" eaLnBrk="0">
                <a:lnSpc>
                  <a:spcPct val="96000"/>
                </a:lnSpc>
                <a:spcBef>
                  <a:spcPts val="2"/>
                </a:spcBef>
                <a:tabLst/>
              </a:pPr>
              <a:r>
                <a:rPr sz="900" spc="1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华为</a:t>
              </a:r>
              <a:r>
                <a:rPr sz="900" spc="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技术</a:t>
              </a:r>
              <a:endParaRPr lang="SimSun" altLang="SimSun" sz="900" dirty="0"/>
            </a:p>
          </p:txBody>
        </p:sp>
      </p:grpSp>
      <p:sp>
        <p:nvSpPr>
          <p:cNvPr id="93" name="textbox 93"/>
          <p:cNvSpPr/>
          <p:nvPr/>
        </p:nvSpPr>
        <p:spPr>
          <a:xfrm>
            <a:off x="1641076" y="3048726"/>
            <a:ext cx="300990" cy="17887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210"/>
              </a:lnSpc>
              <a:tabLst/>
            </a:pPr>
            <a:endParaRPr lang="Arial" altLang="Arial" sz="100" dirty="0"/>
          </a:p>
          <a:p>
            <a:pPr marL="17198" algn="l" rtl="0" eaLnBrk="0">
              <a:lnSpc>
                <a:spcPct val="88000"/>
              </a:lnSpc>
              <a:tabLst/>
            </a:pPr>
            <a:r>
              <a:rPr sz="140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5</a:t>
            </a:r>
            <a:r>
              <a:rPr sz="140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级</a:t>
            </a:r>
            <a:endParaRPr lang="SimSun" altLang="SimSun" sz="1400" dirty="0"/>
          </a:p>
          <a:p>
            <a:pPr marL="17198" indent="-4498" algn="l" rtl="0" eaLnBrk="0">
              <a:lnSpc>
                <a:spcPct val="257000"/>
              </a:lnSpc>
              <a:spcBef>
                <a:spcPts val="4"/>
              </a:spcBef>
              <a:tabLst/>
            </a:pPr>
            <a:r>
              <a:rPr sz="140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4</a:t>
            </a:r>
            <a:r>
              <a:rPr sz="140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级</a:t>
            </a:r>
            <a:r>
              <a:rPr sz="140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3</a:t>
            </a:r>
            <a:r>
              <a:rPr sz="140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级</a:t>
            </a:r>
            <a:endParaRPr lang="SimSun" altLang="SimSun" sz="1400" dirty="0"/>
          </a:p>
          <a:p>
            <a:pPr algn="l" rtl="0" eaLnBrk="0">
              <a:lnSpc>
                <a:spcPct val="139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7000"/>
              </a:lnSpc>
              <a:tabLst/>
            </a:pPr>
            <a:endParaRPr lang="Arial" altLang="Arial" sz="300" dirty="0"/>
          </a:p>
          <a:p>
            <a:pPr marL="15699" algn="l" rtl="0" eaLnBrk="0">
              <a:lnSpc>
                <a:spcPct val="100000"/>
              </a:lnSpc>
              <a:spcBef>
                <a:spcPts val="1"/>
              </a:spcBef>
              <a:tabLst/>
            </a:pPr>
            <a:r>
              <a:rPr sz="140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2</a:t>
            </a:r>
            <a:r>
              <a:rPr sz="140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级</a:t>
            </a:r>
            <a:endParaRPr lang="SimSun" altLang="SimSun" sz="1400" dirty="0"/>
          </a:p>
        </p:txBody>
      </p:sp>
      <p:sp>
        <p:nvSpPr>
          <p:cNvPr id="94" name="path"/>
          <p:cNvSpPr/>
          <p:nvPr/>
        </p:nvSpPr>
        <p:spPr>
          <a:xfrm>
            <a:off x="1544509" y="3787664"/>
            <a:ext cx="2240262" cy="51418"/>
          </a:xfrm>
          <a:custGeom>
            <a:avLst/>
            <a:gdLst/>
            <a:ahLst/>
            <a:cxnLst/>
            <a:rect l="0" t="0" r="0" b="0"/>
            <a:pathLst>
              <a:path w="3527" h="80">
                <a:moveTo>
                  <a:pt x="3520" y="0"/>
                </a:moveTo>
                <a:lnTo>
                  <a:pt x="3520" y="80"/>
                </a:lnTo>
                <a:moveTo>
                  <a:pt x="1799" y="0"/>
                </a:moveTo>
                <a:lnTo>
                  <a:pt x="1799" y="80"/>
                </a:lnTo>
                <a:moveTo>
                  <a:pt x="7" y="0"/>
                </a:moveTo>
                <a:lnTo>
                  <a:pt x="7" y="80"/>
                </a:lnTo>
              </a:path>
            </a:pathLst>
          </a:custGeom>
          <a:noFill/>
          <a:ln w="9006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5" name="textbox 95"/>
          <p:cNvSpPr/>
          <p:nvPr/>
        </p:nvSpPr>
        <p:spPr>
          <a:xfrm>
            <a:off x="3751654" y="2509516"/>
            <a:ext cx="577850" cy="2374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709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9000"/>
              </a:lnSpc>
              <a:tabLst/>
            </a:pPr>
            <a:r>
              <a:rPr sz="140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管理</a:t>
            </a:r>
            <a:r>
              <a:rPr sz="140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类</a:t>
            </a:r>
            <a:endParaRPr lang="SimSun" altLang="SimSun" sz="1400" dirty="0"/>
          </a:p>
        </p:txBody>
      </p:sp>
      <p:sp>
        <p:nvSpPr>
          <p:cNvPr id="96" name="textbox 96"/>
          <p:cNvSpPr/>
          <p:nvPr/>
        </p:nvSpPr>
        <p:spPr>
          <a:xfrm>
            <a:off x="1655696" y="5055962"/>
            <a:ext cx="286384" cy="2393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382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100000"/>
              </a:lnSpc>
              <a:tabLst/>
            </a:pPr>
            <a:r>
              <a:rPr sz="140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1级</a:t>
            </a:r>
            <a:endParaRPr lang="SimSun" altLang="SimSun" sz="1400" dirty="0"/>
          </a:p>
        </p:txBody>
      </p:sp>
      <p:pic>
        <p:nvPicPr>
          <p:cNvPr id="97" name="picture 9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670283" y="3454940"/>
            <a:ext cx="816495" cy="44183"/>
          </a:xfrm>
          <a:prstGeom prst="rect">
            <a:avLst/>
          </a:prstGeom>
        </p:spPr>
      </p:pic>
      <p:sp>
        <p:nvSpPr>
          <p:cNvPr id="98" name="rect"/>
          <p:cNvSpPr/>
          <p:nvPr/>
        </p:nvSpPr>
        <p:spPr>
          <a:xfrm>
            <a:off x="4688387" y="4038335"/>
            <a:ext cx="781398" cy="9002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99" name="picture 9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4670283" y="4020321"/>
            <a:ext cx="816495" cy="44183"/>
          </a:xfrm>
          <a:prstGeom prst="rect">
            <a:avLst/>
          </a:prstGeom>
        </p:spPr>
      </p:pic>
      <p:sp>
        <p:nvSpPr>
          <p:cNvPr id="100" name="path"/>
          <p:cNvSpPr/>
          <p:nvPr/>
        </p:nvSpPr>
        <p:spPr>
          <a:xfrm>
            <a:off x="2488402" y="5248455"/>
            <a:ext cx="17121" cy="84749"/>
          </a:xfrm>
          <a:custGeom>
            <a:avLst/>
            <a:gdLst/>
            <a:ahLst/>
            <a:cxnLst/>
            <a:rect l="0" t="0" r="0" b="0"/>
            <a:pathLst>
              <a:path w="26" h="133">
                <a:moveTo>
                  <a:pt x="13" y="133"/>
                </a:moveTo>
                <a:lnTo>
                  <a:pt x="13" y="119"/>
                </a:lnTo>
                <a:moveTo>
                  <a:pt x="13" y="73"/>
                </a:moveTo>
                <a:lnTo>
                  <a:pt x="13" y="59"/>
                </a:lnTo>
                <a:moveTo>
                  <a:pt x="13" y="15"/>
                </a:moveTo>
                <a:lnTo>
                  <a:pt x="13" y="0"/>
                </a:lnTo>
              </a:path>
            </a:pathLst>
          </a:custGeom>
          <a:noFill/>
          <a:ln w="17113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1" name="rect"/>
          <p:cNvSpPr/>
          <p:nvPr/>
        </p:nvSpPr>
        <p:spPr>
          <a:xfrm>
            <a:off x="7085340" y="3787664"/>
            <a:ext cx="9011" cy="51418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2" name="rect"/>
          <p:cNvSpPr/>
          <p:nvPr/>
        </p:nvSpPr>
        <p:spPr>
          <a:xfrm>
            <a:off x="4662453" y="3787664"/>
            <a:ext cx="9010" cy="51418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3" name="path"/>
          <p:cNvSpPr/>
          <p:nvPr/>
        </p:nvSpPr>
        <p:spPr>
          <a:xfrm>
            <a:off x="5850990" y="3787664"/>
            <a:ext cx="9010" cy="51418"/>
          </a:xfrm>
          <a:custGeom>
            <a:avLst/>
            <a:gdLst/>
            <a:ahLst/>
            <a:cxnLst/>
            <a:rect l="0" t="0" r="0" b="0"/>
            <a:pathLst>
              <a:path w="14" h="80">
                <a:moveTo>
                  <a:pt x="7" y="0"/>
                </a:moveTo>
                <a:lnTo>
                  <a:pt x="7" y="80"/>
                </a:lnTo>
              </a:path>
            </a:pathLst>
          </a:custGeom>
          <a:noFill/>
          <a:ln w="9006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4" name="path"/>
          <p:cNvSpPr/>
          <p:nvPr/>
        </p:nvSpPr>
        <p:spPr>
          <a:xfrm>
            <a:off x="4931047" y="2698392"/>
            <a:ext cx="9011" cy="50495"/>
          </a:xfrm>
          <a:custGeom>
            <a:avLst/>
            <a:gdLst/>
            <a:ahLst/>
            <a:cxnLst/>
            <a:rect l="0" t="0" r="0" b="0"/>
            <a:pathLst>
              <a:path w="14" h="79">
                <a:moveTo>
                  <a:pt x="7" y="0"/>
                </a:moveTo>
                <a:lnTo>
                  <a:pt x="7" y="79"/>
                </a:lnTo>
              </a:path>
            </a:pathLst>
          </a:custGeom>
          <a:noFill/>
          <a:ln w="9006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5" name="path"/>
          <p:cNvSpPr/>
          <p:nvPr/>
        </p:nvSpPr>
        <p:spPr>
          <a:xfrm>
            <a:off x="1812142" y="2698392"/>
            <a:ext cx="9010" cy="50495"/>
          </a:xfrm>
          <a:custGeom>
            <a:avLst/>
            <a:gdLst/>
            <a:ahLst/>
            <a:cxnLst/>
            <a:rect l="0" t="0" r="0" b="0"/>
            <a:pathLst>
              <a:path w="14" h="79">
                <a:moveTo>
                  <a:pt x="7" y="0"/>
                </a:moveTo>
                <a:lnTo>
                  <a:pt x="7" y="79"/>
                </a:lnTo>
              </a:path>
            </a:pathLst>
          </a:custGeom>
          <a:noFill/>
          <a:ln w="9006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6" name="rect"/>
          <p:cNvSpPr/>
          <p:nvPr/>
        </p:nvSpPr>
        <p:spPr>
          <a:xfrm>
            <a:off x="2952023" y="2698392"/>
            <a:ext cx="9010" cy="50495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7" name="path"/>
          <p:cNvSpPr/>
          <p:nvPr/>
        </p:nvSpPr>
        <p:spPr>
          <a:xfrm>
            <a:off x="4044354" y="2698392"/>
            <a:ext cx="9010" cy="50495"/>
          </a:xfrm>
          <a:custGeom>
            <a:avLst/>
            <a:gdLst/>
            <a:ahLst/>
            <a:cxnLst/>
            <a:rect l="0" t="0" r="0" b="0"/>
            <a:pathLst>
              <a:path w="14" h="79">
                <a:moveTo>
                  <a:pt x="7" y="0"/>
                </a:moveTo>
                <a:lnTo>
                  <a:pt x="7" y="79"/>
                </a:lnTo>
              </a:path>
            </a:pathLst>
          </a:custGeom>
          <a:noFill/>
          <a:ln w="9006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8" name="rect"/>
          <p:cNvSpPr/>
          <p:nvPr/>
        </p:nvSpPr>
        <p:spPr>
          <a:xfrm>
            <a:off x="7353935" y="2698392"/>
            <a:ext cx="9010" cy="50495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ath"/>
          <p:cNvSpPr/>
          <p:nvPr/>
        </p:nvSpPr>
        <p:spPr>
          <a:xfrm>
            <a:off x="1426986" y="3881759"/>
            <a:ext cx="7126974" cy="2330181"/>
          </a:xfrm>
          <a:custGeom>
            <a:avLst/>
            <a:gdLst/>
            <a:ahLst/>
            <a:cxnLst/>
            <a:rect l="0" t="0" r="0" b="0"/>
            <a:pathLst>
              <a:path w="11223" h="3669">
                <a:moveTo>
                  <a:pt x="0" y="3669"/>
                </a:moveTo>
                <a:lnTo>
                  <a:pt x="2908" y="3669"/>
                </a:lnTo>
                <a:lnTo>
                  <a:pt x="2908" y="2527"/>
                </a:lnTo>
                <a:lnTo>
                  <a:pt x="0" y="2527"/>
                </a:lnTo>
                <a:lnTo>
                  <a:pt x="0" y="3669"/>
                </a:lnTo>
                <a:close/>
              </a:path>
              <a:path w="11223" h="3669">
                <a:moveTo>
                  <a:pt x="4254" y="2490"/>
                </a:moveTo>
                <a:lnTo>
                  <a:pt x="7164" y="2490"/>
                </a:lnTo>
                <a:lnTo>
                  <a:pt x="7164" y="1347"/>
                </a:lnTo>
                <a:lnTo>
                  <a:pt x="4254" y="1347"/>
                </a:lnTo>
                <a:lnTo>
                  <a:pt x="4254" y="2490"/>
                </a:lnTo>
                <a:close/>
              </a:path>
              <a:path w="11223" h="3669">
                <a:moveTo>
                  <a:pt x="2200" y="3150"/>
                </a:moveTo>
                <a:lnTo>
                  <a:pt x="5107" y="3150"/>
                </a:lnTo>
                <a:lnTo>
                  <a:pt x="5107" y="2006"/>
                </a:lnTo>
                <a:lnTo>
                  <a:pt x="2200" y="2006"/>
                </a:lnTo>
                <a:lnTo>
                  <a:pt x="2200" y="3150"/>
                </a:lnTo>
                <a:close/>
              </a:path>
              <a:path w="11223" h="3669">
                <a:moveTo>
                  <a:pt x="6236" y="1802"/>
                </a:moveTo>
                <a:lnTo>
                  <a:pt x="9145" y="1802"/>
                </a:lnTo>
                <a:lnTo>
                  <a:pt x="9145" y="655"/>
                </a:lnTo>
                <a:lnTo>
                  <a:pt x="6236" y="655"/>
                </a:lnTo>
                <a:lnTo>
                  <a:pt x="6236" y="1802"/>
                </a:lnTo>
                <a:close/>
              </a:path>
              <a:path w="11223" h="3669">
                <a:moveTo>
                  <a:pt x="8313" y="1142"/>
                </a:moveTo>
                <a:lnTo>
                  <a:pt x="11223" y="1142"/>
                </a:lnTo>
                <a:lnTo>
                  <a:pt x="11223" y="0"/>
                </a:lnTo>
                <a:lnTo>
                  <a:pt x="8313" y="0"/>
                </a:lnTo>
                <a:lnTo>
                  <a:pt x="8313" y="1142"/>
                </a:lnTo>
                <a:close/>
              </a:path>
            </a:pathLst>
          </a:custGeom>
          <a:solidFill>
            <a:srgbClr val="FFCF9B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10" name="picture 1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55810" y="261646"/>
            <a:ext cx="7933313" cy="615394"/>
          </a:xfrm>
          <a:prstGeom prst="rect">
            <a:avLst/>
          </a:prstGeom>
        </p:spPr>
      </p:pic>
      <p:pic>
        <p:nvPicPr>
          <p:cNvPr id="111" name="picture 1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727235" y="261646"/>
            <a:ext cx="5958080" cy="671551"/>
          </a:xfrm>
          <a:prstGeom prst="rect">
            <a:avLst/>
          </a:prstGeom>
        </p:spPr>
      </p:pic>
      <p:sp>
        <p:nvSpPr>
          <p:cNvPr id="112" name="textbox 112"/>
          <p:cNvSpPr/>
          <p:nvPr/>
        </p:nvSpPr>
        <p:spPr>
          <a:xfrm>
            <a:off x="943110" y="248946"/>
            <a:ext cx="7959090" cy="6832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8138"/>
              </a:lnSpc>
              <a:tabLst/>
            </a:pPr>
            <a:endParaRPr lang="Arial" altLang="Arial" sz="100" dirty="0"/>
          </a:p>
          <a:p>
            <a:pPr marL="1359606" algn="l" rtl="0" eaLnBrk="0">
              <a:lnSpc>
                <a:spcPct val="98000"/>
              </a:lnSpc>
              <a:tabLst/>
            </a:pPr>
            <a:r>
              <a:rPr sz="2400" spc="110" dirty="0">
                <a:solidFill>
                  <a:srgbClr val="000000">
                    <a:alpha val="100000"/>
                  </a:srgbClr>
                </a:solidFill>
                <a:latin typeface="NSimSun"/>
                <a:ea typeface="NSimSun"/>
                <a:cs typeface="NSimSun"/>
              </a:rPr>
              <a:t>一、建立专业任职资格体系的目</a:t>
            </a:r>
            <a:r>
              <a:rPr sz="2400" spc="70" dirty="0">
                <a:solidFill>
                  <a:srgbClr val="000000">
                    <a:alpha val="100000"/>
                  </a:srgbClr>
                </a:solidFill>
                <a:latin typeface="NSimSun"/>
                <a:ea typeface="NSimSun"/>
                <a:cs typeface="NSimSun"/>
              </a:rPr>
              <a:t>的</a:t>
            </a:r>
            <a:endParaRPr lang="NSimSun" altLang="NSimSun" sz="2400" dirty="0"/>
          </a:p>
        </p:txBody>
      </p:sp>
      <p:sp>
        <p:nvSpPr>
          <p:cNvPr id="113" name="textbox 113"/>
          <p:cNvSpPr/>
          <p:nvPr/>
        </p:nvSpPr>
        <p:spPr>
          <a:xfrm>
            <a:off x="961283" y="1736444"/>
            <a:ext cx="5394959" cy="8832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721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6000"/>
              </a:lnSpc>
              <a:tabLst/>
            </a:pPr>
            <a:r>
              <a:rPr sz="200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2、 </a:t>
            </a:r>
            <a:r>
              <a:rPr sz="2000" spc="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促进专业工作的规范化</a:t>
            </a:r>
            <a:r>
              <a:rPr sz="2000" spc="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、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标准化，提高专业</a:t>
            </a:r>
            <a:endParaRPr lang="SimHei" altLang="SimHei" sz="2000" dirty="0"/>
          </a:p>
          <a:p>
            <a:pPr marL="13746" algn="l" rtl="0" eaLnBrk="0">
              <a:lnSpc>
                <a:spcPts val="4693"/>
              </a:lnSpc>
              <a:tabLst/>
            </a:pPr>
            <a:r>
              <a:rPr sz="2000" spc="6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人员的职业化水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平</a:t>
            </a:r>
            <a:endParaRPr lang="SimHei" altLang="SimHei" sz="2000" dirty="0"/>
          </a:p>
        </p:txBody>
      </p:sp>
      <p:pic>
        <p:nvPicPr>
          <p:cNvPr id="114" name="picture 1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719021" y="3615193"/>
            <a:ext cx="1364698" cy="1859607"/>
          </a:xfrm>
          <a:prstGeom prst="rect">
            <a:avLst/>
          </a:prstGeom>
        </p:spPr>
      </p:pic>
      <p:sp>
        <p:nvSpPr>
          <p:cNvPr id="116" name="rect"/>
          <p:cNvSpPr/>
          <p:nvPr/>
        </p:nvSpPr>
        <p:spPr>
          <a:xfrm>
            <a:off x="7333303" y="1681036"/>
            <a:ext cx="27999" cy="2144684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17" name="path"/>
          <p:cNvSpPr/>
          <p:nvPr/>
        </p:nvSpPr>
        <p:spPr>
          <a:xfrm>
            <a:off x="7317219" y="1591264"/>
            <a:ext cx="491640" cy="1762026"/>
          </a:xfrm>
          <a:custGeom>
            <a:avLst/>
            <a:gdLst/>
            <a:ahLst/>
            <a:cxnLst/>
            <a:rect l="0" t="0" r="0" b="0"/>
            <a:pathLst>
              <a:path w="774" h="2774">
                <a:moveTo>
                  <a:pt x="97" y="0"/>
                </a:moveTo>
                <a:lnTo>
                  <a:pt x="0" y="2774"/>
                </a:lnTo>
                <a:lnTo>
                  <a:pt x="774" y="1417"/>
                </a:lnTo>
                <a:lnTo>
                  <a:pt x="97" y="0"/>
                </a:lnTo>
                <a:close/>
              </a:path>
            </a:pathLst>
          </a:custGeom>
          <a:solidFill>
            <a:srgbClr val="FF6D50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32" name="group 32"/>
          <p:cNvGrpSpPr/>
          <p:nvPr/>
        </p:nvGrpSpPr>
        <p:grpSpPr>
          <a:xfrm rot="21600000">
            <a:off x="2896" y="283199"/>
            <a:ext cx="886299" cy="750209"/>
            <a:chOff x="0" y="0"/>
            <a:chExt cx="886299" cy="750209"/>
          </a:xfrm>
        </p:grpSpPr>
        <p:pic>
          <p:nvPicPr>
            <p:cNvPr id="118" name="picture 1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0" y="0"/>
              <a:ext cx="886299" cy="725533"/>
            </a:xfrm>
            <a:prstGeom prst="rect">
              <a:avLst/>
            </a:prstGeom>
          </p:spPr>
        </p:pic>
        <p:sp>
          <p:nvSpPr>
            <p:cNvPr id="119" name="textbox 119"/>
            <p:cNvSpPr/>
            <p:nvPr/>
          </p:nvSpPr>
          <p:spPr>
            <a:xfrm>
              <a:off x="-12700" y="-12700"/>
              <a:ext cx="911860" cy="79375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4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4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4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5000"/>
                </a:lnSpc>
                <a:tabLst/>
              </a:pPr>
              <a:endParaRPr lang="Arial" altLang="Arial" sz="1000" dirty="0"/>
            </a:p>
            <a:p>
              <a:pPr marL="271134" algn="l" rtl="0" eaLnBrk="0">
                <a:lnSpc>
                  <a:spcPct val="95000"/>
                </a:lnSpc>
                <a:spcBef>
                  <a:spcPts val="2"/>
                </a:spcBef>
                <a:tabLst/>
              </a:pPr>
              <a:r>
                <a:rPr sz="1000" spc="-1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华为技术</a:t>
              </a:r>
              <a:endParaRPr lang="SimSun" altLang="SimSun" sz="1000" dirty="0"/>
            </a:p>
          </p:txBody>
        </p:sp>
      </p:grpSp>
      <p:sp>
        <p:nvSpPr>
          <p:cNvPr id="120" name="textbox 120"/>
          <p:cNvSpPr/>
          <p:nvPr/>
        </p:nvSpPr>
        <p:spPr>
          <a:xfrm>
            <a:off x="7331831" y="2261235"/>
            <a:ext cx="534669" cy="3213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924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7000"/>
              </a:lnSpc>
              <a:tabLst/>
            </a:pP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专家</a:t>
            </a:r>
            <a:endParaRPr lang="SimHei" altLang="SimHei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1718</Words>
  <Application>Microsoft Office PowerPoint</Application>
  <PresentationFormat>全屏显示(4:3)</PresentationFormat>
  <Paragraphs>1164</Paragraphs>
  <Slides>64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64</vt:i4>
      </vt:variant>
    </vt:vector>
  </HeadingPairs>
  <TitlesOfParts>
    <vt:vector size="70" baseType="lpstr">
      <vt:lpstr>SimHei</vt:lpstr>
      <vt:lpstr>SimSun</vt:lpstr>
      <vt:lpstr>NSimSun</vt:lpstr>
      <vt:lpstr>Arial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尹 小凤</cp:lastModifiedBy>
  <cp:revision>1</cp:revision>
  <dcterms:modified xsi:type="dcterms:W3CDTF">2023-01-05T01:57:59Z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wqlLaW5nc29mdCBQREYgdG8gV1BTIDgw</vt:lpwstr>
  </property>
  <property fmtid="{D5CDD505-2E9C-101B-9397-08002B2CF9AE}" pid="3" name="Created">
    <vt:filetime>2023-01-05T09:32:16Z</vt:filetime>
  </property>
  <property fmtid="{D5CDD505-2E9C-101B-9397-08002B2CF9AE}" pid="4" name="UsrData">
    <vt:lpwstr>63b62883e81707001597e87d</vt:lpwstr>
  </property>
</Properties>
</file>