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497" autoAdjust="0"/>
  </p:normalViewPr>
  <p:slideViewPr>
    <p:cSldViewPr snapToGrid="0">
      <p:cViewPr varScale="1">
        <p:scale>
          <a:sx n="80" d="100"/>
          <a:sy n="80" d="100"/>
        </p:scale>
        <p:origin x="10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8.pn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56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8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8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28.png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8.png"/><Relationship Id="rId5" Type="http://schemas.openxmlformats.org/officeDocument/2006/relationships/image" Target="../media/image88.png"/><Relationship Id="rId10" Type="http://schemas.openxmlformats.org/officeDocument/2006/relationships/image" Target="../media/image18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26.png"/><Relationship Id="rId4" Type="http://schemas.openxmlformats.org/officeDocument/2006/relationships/image" Target="../media/image9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7.png"/><Relationship Id="rId7" Type="http://schemas.openxmlformats.org/officeDocument/2006/relationships/image" Target="../media/image7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83.png"/><Relationship Id="rId10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6.png"/><Relationship Id="rId4" Type="http://schemas.openxmlformats.org/officeDocument/2006/relationships/image" Target="../media/image8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10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4.png"/><Relationship Id="rId4" Type="http://schemas.openxmlformats.org/officeDocument/2006/relationships/image" Target="../media/image9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9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8.png"/><Relationship Id="rId4" Type="http://schemas.openxmlformats.org/officeDocument/2006/relationships/image" Target="../media/image8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0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9.png"/><Relationship Id="rId4" Type="http://schemas.openxmlformats.org/officeDocument/2006/relationships/image" Target="../media/image8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9.png"/><Relationship Id="rId4" Type="http://schemas.openxmlformats.org/officeDocument/2006/relationships/image" Target="../media/image8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6.png"/><Relationship Id="rId4" Type="http://schemas.openxmlformats.org/officeDocument/2006/relationships/image" Target="../media/image7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5" Type="http://schemas.openxmlformats.org/officeDocument/2006/relationships/image" Target="../media/image8.png"/><Relationship Id="rId4" Type="http://schemas.openxmlformats.org/officeDocument/2006/relationships/image" Target="../media/image8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16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88.png"/><Relationship Id="rId4" Type="http://schemas.openxmlformats.org/officeDocument/2006/relationships/image" Target="../media/image8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2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95.png"/><Relationship Id="rId4" Type="http://schemas.openxmlformats.org/officeDocument/2006/relationships/image" Target="../media/image8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9.png"/><Relationship Id="rId4" Type="http://schemas.openxmlformats.org/officeDocument/2006/relationships/image" Target="../media/image8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116.png"/><Relationship Id="rId7" Type="http://schemas.openxmlformats.org/officeDocument/2006/relationships/image" Target="../media/image1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8.png"/><Relationship Id="rId5" Type="http://schemas.openxmlformats.org/officeDocument/2006/relationships/image" Target="../media/image117.png"/><Relationship Id="rId4" Type="http://schemas.openxmlformats.org/officeDocument/2006/relationships/image" Target="../media/image118.png"/><Relationship Id="rId9" Type="http://schemas.openxmlformats.org/officeDocument/2006/relationships/image" Target="../media/image8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89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28600" y="2895600"/>
            <a:ext cx="8763000" cy="1646300"/>
          </a:xfrm>
          <a:prstGeom prst="rect">
            <a:avLst/>
          </a:prstGeom>
        </p:spPr>
      </p:pic>
      <p:sp>
        <p:nvSpPr>
          <p:cNvPr id="2" name="textbox 2"/>
          <p:cNvSpPr/>
          <p:nvPr/>
        </p:nvSpPr>
        <p:spPr>
          <a:xfrm>
            <a:off x="2125016" y="1517314"/>
            <a:ext cx="5537834" cy="7207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68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48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绩效管理与绩</a:t>
            </a:r>
            <a:r>
              <a:rPr sz="48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效</a:t>
            </a:r>
            <a:r>
              <a:rPr sz="4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考核</a:t>
            </a:r>
            <a:endParaRPr lang="SimSun" altLang="SimSun" sz="4800" dirty="0"/>
          </a:p>
        </p:txBody>
      </p:sp>
      <p:sp>
        <p:nvSpPr>
          <p:cNvPr id="3" name="textbox 3"/>
          <p:cNvSpPr/>
          <p:nvPr/>
        </p:nvSpPr>
        <p:spPr>
          <a:xfrm>
            <a:off x="3831785" y="4440171"/>
            <a:ext cx="2832735" cy="4260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69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7000"/>
              </a:lnSpc>
              <a:tabLst/>
            </a:pPr>
            <a:r>
              <a:rPr sz="2700" spc="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华为技术有限公</a:t>
            </a:r>
            <a:r>
              <a:rPr sz="27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司</a:t>
            </a:r>
            <a:endParaRPr lang="SimSun" altLang="SimSun" sz="2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pic>
        <p:nvPicPr>
          <p:cNvPr id="147" name="picture 1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 rot="21600000">
            <a:off x="1438777" y="2665087"/>
            <a:ext cx="3827043" cy="1497083"/>
            <a:chOff x="0" y="0"/>
            <a:chExt cx="3827043" cy="1497083"/>
          </a:xfrm>
        </p:grpSpPr>
        <p:sp>
          <p:nvSpPr>
            <p:cNvPr id="148" name="path"/>
            <p:cNvSpPr/>
            <p:nvPr/>
          </p:nvSpPr>
          <p:spPr>
            <a:xfrm>
              <a:off x="0" y="0"/>
              <a:ext cx="3827043" cy="1497083"/>
            </a:xfrm>
            <a:custGeom>
              <a:avLst/>
              <a:gdLst/>
              <a:ahLst/>
              <a:cxnLst/>
              <a:rect l="0" t="0" r="0" b="0"/>
              <a:pathLst>
                <a:path w="6026" h="2357">
                  <a:moveTo>
                    <a:pt x="555" y="721"/>
                  </a:moveTo>
                  <a:cubicBezTo>
                    <a:pt x="486" y="470"/>
                    <a:pt x="845" y="238"/>
                    <a:pt x="1358" y="204"/>
                  </a:cubicBezTo>
                  <a:cubicBezTo>
                    <a:pt x="1566" y="190"/>
                    <a:pt x="1778" y="211"/>
                    <a:pt x="1959" y="263"/>
                  </a:cubicBezTo>
                  <a:lnTo>
                    <a:pt x="1959" y="263"/>
                  </a:lnTo>
                  <a:cubicBezTo>
                    <a:pt x="2151" y="85"/>
                    <a:pt x="2599" y="18"/>
                    <a:pt x="2961" y="112"/>
                  </a:cubicBezTo>
                  <a:cubicBezTo>
                    <a:pt x="3024" y="129"/>
                    <a:pt x="3082" y="150"/>
                    <a:pt x="3133" y="174"/>
                  </a:cubicBezTo>
                  <a:lnTo>
                    <a:pt x="3133" y="174"/>
                  </a:lnTo>
                  <a:cubicBezTo>
                    <a:pt x="3282" y="27"/>
                    <a:pt x="3646" y="-31"/>
                    <a:pt x="3946" y="41"/>
                  </a:cubicBezTo>
                  <a:cubicBezTo>
                    <a:pt x="4029" y="61"/>
                    <a:pt x="4101" y="91"/>
                    <a:pt x="4157" y="127"/>
                  </a:cubicBezTo>
                  <a:lnTo>
                    <a:pt x="4157" y="127"/>
                  </a:lnTo>
                  <a:cubicBezTo>
                    <a:pt x="4398" y="-11"/>
                    <a:pt x="4824" y="-28"/>
                    <a:pt x="5108" y="88"/>
                  </a:cubicBezTo>
                  <a:cubicBezTo>
                    <a:pt x="5227" y="138"/>
                    <a:pt x="5308" y="206"/>
                    <a:pt x="5336" y="281"/>
                  </a:cubicBezTo>
                  <a:lnTo>
                    <a:pt x="5336" y="281"/>
                  </a:lnTo>
                  <a:cubicBezTo>
                    <a:pt x="5730" y="334"/>
                    <a:pt x="5963" y="534"/>
                    <a:pt x="5856" y="728"/>
                  </a:cubicBezTo>
                  <a:cubicBezTo>
                    <a:pt x="5847" y="744"/>
                    <a:pt x="5835" y="760"/>
                    <a:pt x="5822" y="776"/>
                  </a:cubicBezTo>
                  <a:lnTo>
                    <a:pt x="5822" y="776"/>
                  </a:lnTo>
                  <a:cubicBezTo>
                    <a:pt x="6138" y="978"/>
                    <a:pt x="6061" y="1267"/>
                    <a:pt x="5649" y="1422"/>
                  </a:cubicBezTo>
                  <a:cubicBezTo>
                    <a:pt x="5521" y="1470"/>
                    <a:pt x="5369" y="1502"/>
                    <a:pt x="5209" y="1513"/>
                  </a:cubicBezTo>
                  <a:lnTo>
                    <a:pt x="5209" y="1513"/>
                  </a:lnTo>
                  <a:cubicBezTo>
                    <a:pt x="5205" y="1730"/>
                    <a:pt x="4843" y="1905"/>
                    <a:pt x="4399" y="1903"/>
                  </a:cubicBezTo>
                  <a:cubicBezTo>
                    <a:pt x="4251" y="1902"/>
                    <a:pt x="4106" y="1882"/>
                    <a:pt x="3980" y="1843"/>
                  </a:cubicBezTo>
                  <a:lnTo>
                    <a:pt x="3980" y="1843"/>
                  </a:lnTo>
                  <a:cubicBezTo>
                    <a:pt x="3830" y="2087"/>
                    <a:pt x="3306" y="2224"/>
                    <a:pt x="2811" y="2151"/>
                  </a:cubicBezTo>
                  <a:cubicBezTo>
                    <a:pt x="2603" y="2120"/>
                    <a:pt x="2423" y="2054"/>
                    <a:pt x="2303" y="1966"/>
                  </a:cubicBezTo>
                  <a:lnTo>
                    <a:pt x="2303" y="1966"/>
                  </a:lnTo>
                  <a:cubicBezTo>
                    <a:pt x="1795" y="2116"/>
                    <a:pt x="1136" y="2035"/>
                    <a:pt x="831" y="1786"/>
                  </a:cubicBezTo>
                  <a:cubicBezTo>
                    <a:pt x="828" y="1782"/>
                    <a:pt x="824" y="1779"/>
                    <a:pt x="820" y="1776"/>
                  </a:cubicBezTo>
                  <a:lnTo>
                    <a:pt x="820" y="1776"/>
                  </a:lnTo>
                  <a:cubicBezTo>
                    <a:pt x="488" y="1795"/>
                    <a:pt x="187" y="1679"/>
                    <a:pt x="148" y="1517"/>
                  </a:cubicBezTo>
                  <a:cubicBezTo>
                    <a:pt x="127" y="1430"/>
                    <a:pt x="186" y="1344"/>
                    <a:pt x="307" y="1280"/>
                  </a:cubicBezTo>
                  <a:lnTo>
                    <a:pt x="307" y="1280"/>
                  </a:lnTo>
                  <a:cubicBezTo>
                    <a:pt x="20" y="1197"/>
                    <a:pt x="-76" y="1015"/>
                    <a:pt x="92" y="873"/>
                  </a:cubicBezTo>
                  <a:cubicBezTo>
                    <a:pt x="189" y="792"/>
                    <a:pt x="359" y="738"/>
                    <a:pt x="550" y="728"/>
                  </a:cubicBezTo>
                  <a:lnTo>
                    <a:pt x="555" y="721"/>
                  </a:lnTo>
                  <a:close/>
                </a:path>
                <a:path w="6026" h="2357">
                  <a:moveTo>
                    <a:pt x="1293" y="2177"/>
                  </a:moveTo>
                  <a:cubicBezTo>
                    <a:pt x="1293" y="2277"/>
                    <a:pt x="1213" y="2357"/>
                    <a:pt x="1113" y="2357"/>
                  </a:cubicBezTo>
                  <a:cubicBezTo>
                    <a:pt x="1014" y="2357"/>
                    <a:pt x="933" y="2277"/>
                    <a:pt x="933" y="2177"/>
                  </a:cubicBezTo>
                  <a:cubicBezTo>
                    <a:pt x="933" y="2078"/>
                    <a:pt x="1014" y="1997"/>
                    <a:pt x="1113" y="1997"/>
                  </a:cubicBezTo>
                  <a:cubicBezTo>
                    <a:pt x="1213" y="1997"/>
                    <a:pt x="1293" y="2078"/>
                    <a:pt x="1293" y="2177"/>
                  </a:cubicBezTo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9" name="path"/>
            <p:cNvSpPr/>
            <p:nvPr/>
          </p:nvSpPr>
          <p:spPr>
            <a:xfrm>
              <a:off x="1582" y="1582"/>
              <a:ext cx="3823877" cy="1381686"/>
            </a:xfrm>
            <a:custGeom>
              <a:avLst/>
              <a:gdLst/>
              <a:ahLst/>
              <a:cxnLst/>
              <a:rect l="0" t="0" r="0" b="0"/>
              <a:pathLst>
                <a:path w="6021" h="2175">
                  <a:moveTo>
                    <a:pt x="553" y="718"/>
                  </a:moveTo>
                  <a:cubicBezTo>
                    <a:pt x="483" y="467"/>
                    <a:pt x="843" y="235"/>
                    <a:pt x="1356" y="201"/>
                  </a:cubicBezTo>
                  <a:cubicBezTo>
                    <a:pt x="1564" y="187"/>
                    <a:pt x="1775" y="208"/>
                    <a:pt x="1956" y="260"/>
                  </a:cubicBezTo>
                  <a:lnTo>
                    <a:pt x="1956" y="260"/>
                  </a:lnTo>
                  <a:cubicBezTo>
                    <a:pt x="2148" y="83"/>
                    <a:pt x="2597" y="16"/>
                    <a:pt x="2958" y="110"/>
                  </a:cubicBezTo>
                  <a:cubicBezTo>
                    <a:pt x="3021" y="126"/>
                    <a:pt x="3079" y="147"/>
                    <a:pt x="3130" y="172"/>
                  </a:cubicBezTo>
                  <a:lnTo>
                    <a:pt x="3130" y="172"/>
                  </a:lnTo>
                  <a:cubicBezTo>
                    <a:pt x="3280" y="25"/>
                    <a:pt x="3644" y="-34"/>
                    <a:pt x="3943" y="38"/>
                  </a:cubicBezTo>
                  <a:cubicBezTo>
                    <a:pt x="4026" y="59"/>
                    <a:pt x="4098" y="88"/>
                    <a:pt x="4155" y="124"/>
                  </a:cubicBezTo>
                  <a:lnTo>
                    <a:pt x="4155" y="124"/>
                  </a:lnTo>
                  <a:cubicBezTo>
                    <a:pt x="4396" y="-14"/>
                    <a:pt x="4821" y="-31"/>
                    <a:pt x="5105" y="86"/>
                  </a:cubicBezTo>
                  <a:cubicBezTo>
                    <a:pt x="5225" y="135"/>
                    <a:pt x="5305" y="203"/>
                    <a:pt x="5333" y="279"/>
                  </a:cubicBezTo>
                  <a:lnTo>
                    <a:pt x="5333" y="279"/>
                  </a:lnTo>
                  <a:cubicBezTo>
                    <a:pt x="5728" y="332"/>
                    <a:pt x="5961" y="531"/>
                    <a:pt x="5853" y="725"/>
                  </a:cubicBezTo>
                  <a:cubicBezTo>
                    <a:pt x="5844" y="742"/>
                    <a:pt x="5833" y="757"/>
                    <a:pt x="5819" y="773"/>
                  </a:cubicBezTo>
                  <a:lnTo>
                    <a:pt x="5819" y="773"/>
                  </a:lnTo>
                  <a:cubicBezTo>
                    <a:pt x="6136" y="975"/>
                    <a:pt x="6058" y="1264"/>
                    <a:pt x="5646" y="1419"/>
                  </a:cubicBezTo>
                  <a:cubicBezTo>
                    <a:pt x="5518" y="1468"/>
                    <a:pt x="5366" y="1499"/>
                    <a:pt x="5206" y="1510"/>
                  </a:cubicBezTo>
                  <a:lnTo>
                    <a:pt x="5206" y="1510"/>
                  </a:lnTo>
                  <a:cubicBezTo>
                    <a:pt x="5203" y="1727"/>
                    <a:pt x="4840" y="1902"/>
                    <a:pt x="4396" y="1900"/>
                  </a:cubicBezTo>
                  <a:cubicBezTo>
                    <a:pt x="4248" y="1900"/>
                    <a:pt x="4103" y="1879"/>
                    <a:pt x="3977" y="1841"/>
                  </a:cubicBezTo>
                  <a:lnTo>
                    <a:pt x="3977" y="1841"/>
                  </a:lnTo>
                  <a:cubicBezTo>
                    <a:pt x="3827" y="2084"/>
                    <a:pt x="3304" y="2222"/>
                    <a:pt x="2808" y="2148"/>
                  </a:cubicBezTo>
                  <a:cubicBezTo>
                    <a:pt x="2600" y="2117"/>
                    <a:pt x="2421" y="2052"/>
                    <a:pt x="2300" y="1963"/>
                  </a:cubicBezTo>
                  <a:lnTo>
                    <a:pt x="2300" y="1963"/>
                  </a:lnTo>
                  <a:cubicBezTo>
                    <a:pt x="1793" y="2113"/>
                    <a:pt x="1134" y="2033"/>
                    <a:pt x="829" y="1783"/>
                  </a:cubicBezTo>
                  <a:cubicBezTo>
                    <a:pt x="825" y="1780"/>
                    <a:pt x="821" y="1777"/>
                    <a:pt x="817" y="1774"/>
                  </a:cubicBezTo>
                  <a:lnTo>
                    <a:pt x="817" y="1774"/>
                  </a:lnTo>
                  <a:cubicBezTo>
                    <a:pt x="485" y="1793"/>
                    <a:pt x="184" y="1676"/>
                    <a:pt x="145" y="1514"/>
                  </a:cubicBezTo>
                  <a:cubicBezTo>
                    <a:pt x="125" y="1428"/>
                    <a:pt x="183" y="1341"/>
                    <a:pt x="305" y="1277"/>
                  </a:cubicBezTo>
                  <a:lnTo>
                    <a:pt x="305" y="1277"/>
                  </a:lnTo>
                  <a:cubicBezTo>
                    <a:pt x="17" y="1194"/>
                    <a:pt x="-78" y="1012"/>
                    <a:pt x="89" y="871"/>
                  </a:cubicBezTo>
                  <a:cubicBezTo>
                    <a:pt x="186" y="789"/>
                    <a:pt x="357" y="735"/>
                    <a:pt x="548" y="725"/>
                  </a:cubicBezTo>
                  <a:lnTo>
                    <a:pt x="553" y="718"/>
                  </a:lnTo>
                  <a:close/>
                </a:path>
              </a:pathLst>
            </a:custGeom>
            <a:noFill/>
            <a:ln w="9534" cap="flat"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group 32"/>
          <p:cNvGrpSpPr/>
          <p:nvPr/>
        </p:nvGrpSpPr>
        <p:grpSpPr>
          <a:xfrm rot="21600000">
            <a:off x="1633532" y="2736527"/>
            <a:ext cx="3505336" cy="1176283"/>
            <a:chOff x="0" y="0"/>
            <a:chExt cx="3505336" cy="1176283"/>
          </a:xfrm>
        </p:grpSpPr>
        <p:sp>
          <p:nvSpPr>
            <p:cNvPr id="150" name="path"/>
            <p:cNvSpPr/>
            <p:nvPr/>
          </p:nvSpPr>
          <p:spPr>
            <a:xfrm>
              <a:off x="0" y="0"/>
              <a:ext cx="3505336" cy="1176283"/>
            </a:xfrm>
            <a:custGeom>
              <a:avLst/>
              <a:gdLst/>
              <a:ahLst/>
              <a:cxnLst/>
              <a:rect l="0" t="0" r="0" b="0"/>
              <a:pathLst>
                <a:path w="5520" h="1852">
                  <a:moveTo>
                    <a:pt x="359" y="1199"/>
                  </a:moveTo>
                  <a:cubicBezTo>
                    <a:pt x="236" y="1204"/>
                    <a:pt x="113" y="1190"/>
                    <a:pt x="7" y="1159"/>
                  </a:cubicBezTo>
                  <a:moveTo>
                    <a:pt x="669" y="1635"/>
                  </a:moveTo>
                  <a:cubicBezTo>
                    <a:pt x="620" y="1645"/>
                    <a:pt x="568" y="1651"/>
                    <a:pt x="515" y="1654"/>
                  </a:cubicBezTo>
                  <a:moveTo>
                    <a:pt x="1996" y="1844"/>
                  </a:moveTo>
                  <a:cubicBezTo>
                    <a:pt x="1958" y="1817"/>
                    <a:pt x="1927" y="1788"/>
                    <a:pt x="1903" y="1757"/>
                  </a:cubicBezTo>
                  <a:moveTo>
                    <a:pt x="3711" y="1628"/>
                  </a:moveTo>
                  <a:cubicBezTo>
                    <a:pt x="3705" y="1660"/>
                    <a:pt x="3693" y="1692"/>
                    <a:pt x="3674" y="1723"/>
                  </a:cubicBezTo>
                  <a:moveTo>
                    <a:pt x="4447" y="1038"/>
                  </a:moveTo>
                  <a:cubicBezTo>
                    <a:pt x="4726" y="1104"/>
                    <a:pt x="4901" y="1243"/>
                    <a:pt x="4899" y="1394"/>
                  </a:cubicBezTo>
                  <a:moveTo>
                    <a:pt x="5512" y="658"/>
                  </a:moveTo>
                  <a:cubicBezTo>
                    <a:pt x="5467" y="709"/>
                    <a:pt x="5398" y="755"/>
                    <a:pt x="5311" y="791"/>
                  </a:cubicBezTo>
                  <a:moveTo>
                    <a:pt x="5030" y="161"/>
                  </a:moveTo>
                  <a:cubicBezTo>
                    <a:pt x="5037" y="182"/>
                    <a:pt x="5041" y="203"/>
                    <a:pt x="5040" y="224"/>
                  </a:cubicBezTo>
                  <a:moveTo>
                    <a:pt x="3746" y="88"/>
                  </a:moveTo>
                  <a:cubicBezTo>
                    <a:pt x="3772" y="58"/>
                    <a:pt x="3807" y="31"/>
                    <a:pt x="3849" y="7"/>
                  </a:cubicBezTo>
                  <a:moveTo>
                    <a:pt x="2782" y="126"/>
                  </a:moveTo>
                  <a:cubicBezTo>
                    <a:pt x="2793" y="102"/>
                    <a:pt x="2810" y="79"/>
                    <a:pt x="2832" y="57"/>
                  </a:cubicBezTo>
                  <a:moveTo>
                    <a:pt x="1651" y="150"/>
                  </a:moveTo>
                  <a:cubicBezTo>
                    <a:pt x="1717" y="168"/>
                    <a:pt x="1778" y="191"/>
                    <a:pt x="1832" y="217"/>
                  </a:cubicBezTo>
                  <a:moveTo>
                    <a:pt x="280" y="679"/>
                  </a:moveTo>
                  <a:cubicBezTo>
                    <a:pt x="266" y="656"/>
                    <a:pt x="255" y="633"/>
                    <a:pt x="249" y="609"/>
                  </a:cubicBezTo>
                </a:path>
              </a:pathLst>
            </a:custGeom>
            <a:noFill/>
            <a:ln w="9534" cap="flat"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1" name="textbox 151"/>
            <p:cNvSpPr/>
            <p:nvPr/>
          </p:nvSpPr>
          <p:spPr>
            <a:xfrm>
              <a:off x="-12700" y="-12700"/>
              <a:ext cx="3531234" cy="124396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3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33000"/>
                </a:lnSpc>
                <a:tabLst/>
              </a:pPr>
              <a:endParaRPr lang="Arial" altLang="Arial" sz="1000" dirty="0"/>
            </a:p>
            <a:p>
              <a:pPr marL="876231" algn="l" rtl="0" eaLnBrk="0">
                <a:lnSpc>
                  <a:spcPct val="95000"/>
                </a:lnSpc>
                <a:spcBef>
                  <a:spcPts val="4"/>
                </a:spcBef>
                <a:tabLst/>
              </a:pPr>
              <a:r>
                <a:rPr sz="2400" spc="-5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团队的省</a:t>
              </a:r>
              <a:r>
                <a:rPr sz="2400" spc="-4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思</a:t>
              </a:r>
              <a:endParaRPr lang="SimSun" altLang="SimSun" sz="2400" dirty="0"/>
            </a:p>
          </p:txBody>
        </p:sp>
      </p:grpSp>
      <p:sp>
        <p:nvSpPr>
          <p:cNvPr id="152" name="textbox 152"/>
          <p:cNvSpPr/>
          <p:nvPr/>
        </p:nvSpPr>
        <p:spPr>
          <a:xfrm>
            <a:off x="1173252" y="1314403"/>
            <a:ext cx="2249804" cy="6680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25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4400" spc="-2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案例讨</a:t>
            </a:r>
            <a:r>
              <a:rPr sz="4400" spc="-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论</a:t>
            </a:r>
            <a:endParaRPr lang="SimSun" altLang="SimSun" sz="4400" dirty="0"/>
          </a:p>
        </p:txBody>
      </p:sp>
      <p:sp>
        <p:nvSpPr>
          <p:cNvPr id="155" name="path"/>
          <p:cNvSpPr/>
          <p:nvPr/>
        </p:nvSpPr>
        <p:spPr>
          <a:xfrm>
            <a:off x="2026978" y="3928803"/>
            <a:ext cx="238134" cy="238134"/>
          </a:xfrm>
          <a:custGeom>
            <a:avLst/>
            <a:gdLst/>
            <a:ahLst/>
            <a:cxnLst/>
            <a:rect l="0" t="0" r="0" b="0"/>
            <a:pathLst>
              <a:path w="375" h="375">
                <a:moveTo>
                  <a:pt x="367" y="187"/>
                </a:moveTo>
                <a:cubicBezTo>
                  <a:pt x="367" y="286"/>
                  <a:pt x="286" y="367"/>
                  <a:pt x="187" y="367"/>
                </a:cubicBezTo>
                <a:cubicBezTo>
                  <a:pt x="88" y="367"/>
                  <a:pt x="7" y="286"/>
                  <a:pt x="7" y="187"/>
                </a:cubicBezTo>
                <a:cubicBezTo>
                  <a:pt x="7" y="88"/>
                  <a:pt x="88" y="7"/>
                  <a:pt x="187" y="7"/>
                </a:cubicBezTo>
                <a:cubicBezTo>
                  <a:pt x="286" y="7"/>
                  <a:pt x="367" y="88"/>
                  <a:pt x="367" y="187"/>
                </a:cubicBezTo>
              </a:path>
            </a:pathLst>
          </a:custGeom>
          <a:noFill/>
          <a:ln w="9534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4" name="group 34"/>
          <p:cNvGrpSpPr/>
          <p:nvPr/>
        </p:nvGrpSpPr>
        <p:grpSpPr>
          <a:xfrm rot="21600000">
            <a:off x="1802061" y="4118414"/>
            <a:ext cx="161934" cy="161934"/>
            <a:chOff x="0" y="0"/>
            <a:chExt cx="161934" cy="161934"/>
          </a:xfrm>
        </p:grpSpPr>
        <p:sp>
          <p:nvSpPr>
            <p:cNvPr id="156" name="path"/>
            <p:cNvSpPr/>
            <p:nvPr/>
          </p:nvSpPr>
          <p:spPr>
            <a:xfrm>
              <a:off x="4767" y="4767"/>
              <a:ext cx="152400" cy="152400"/>
            </a:xfrm>
            <a:custGeom>
              <a:avLst/>
              <a:gdLst/>
              <a:ahLst/>
              <a:cxnLst/>
              <a:rect l="0" t="0" r="0" b="0"/>
              <a:pathLst>
                <a:path w="240" h="240">
                  <a:moveTo>
                    <a:pt x="240" y="120"/>
                  </a:moveTo>
                  <a:cubicBezTo>
                    <a:pt x="240" y="186"/>
                    <a:pt x="186" y="240"/>
                    <a:pt x="120" y="240"/>
                  </a:cubicBezTo>
                  <a:cubicBezTo>
                    <a:pt x="53" y="240"/>
                    <a:pt x="0" y="186"/>
                    <a:pt x="0" y="120"/>
                  </a:cubicBezTo>
                  <a:cubicBezTo>
                    <a:pt x="0" y="53"/>
                    <a:pt x="53" y="0"/>
                    <a:pt x="120" y="0"/>
                  </a:cubicBezTo>
                  <a:cubicBezTo>
                    <a:pt x="186" y="0"/>
                    <a:pt x="240" y="53"/>
                    <a:pt x="240" y="120"/>
                  </a:cubicBezTo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7" name="path"/>
            <p:cNvSpPr/>
            <p:nvPr/>
          </p:nvSpPr>
          <p:spPr>
            <a:xfrm>
              <a:off x="0" y="0"/>
              <a:ext cx="161934" cy="161934"/>
            </a:xfrm>
            <a:custGeom>
              <a:avLst/>
              <a:gdLst/>
              <a:ahLst/>
              <a:cxnLst/>
              <a:rect l="0" t="0" r="0" b="0"/>
              <a:pathLst>
                <a:path w="255" h="255">
                  <a:moveTo>
                    <a:pt x="247" y="127"/>
                  </a:moveTo>
                  <a:cubicBezTo>
                    <a:pt x="247" y="193"/>
                    <a:pt x="193" y="247"/>
                    <a:pt x="127" y="247"/>
                  </a:cubicBezTo>
                  <a:cubicBezTo>
                    <a:pt x="61" y="247"/>
                    <a:pt x="7" y="193"/>
                    <a:pt x="7" y="127"/>
                  </a:cubicBezTo>
                  <a:cubicBezTo>
                    <a:pt x="7" y="61"/>
                    <a:pt x="61" y="7"/>
                    <a:pt x="127" y="7"/>
                  </a:cubicBezTo>
                  <a:cubicBezTo>
                    <a:pt x="193" y="7"/>
                    <a:pt x="247" y="61"/>
                    <a:pt x="247" y="127"/>
                  </a:cubicBezTo>
                </a:path>
              </a:pathLst>
            </a:custGeom>
            <a:noFill/>
            <a:ln w="9534" cap="flat"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group 36"/>
          <p:cNvGrpSpPr/>
          <p:nvPr/>
        </p:nvGrpSpPr>
        <p:grpSpPr>
          <a:xfrm rot="21600000">
            <a:off x="1643057" y="4270052"/>
            <a:ext cx="85734" cy="85734"/>
            <a:chOff x="0" y="0"/>
            <a:chExt cx="85734" cy="85734"/>
          </a:xfrm>
        </p:grpSpPr>
        <p:sp>
          <p:nvSpPr>
            <p:cNvPr id="158" name="path"/>
            <p:cNvSpPr/>
            <p:nvPr/>
          </p:nvSpPr>
          <p:spPr>
            <a:xfrm>
              <a:off x="4767" y="4767"/>
              <a:ext cx="76200" cy="76200"/>
            </a:xfrm>
            <a:custGeom>
              <a:avLst/>
              <a:gdLst/>
              <a:ahLst/>
              <a:cxnLst/>
              <a:rect l="0" t="0" r="0" b="0"/>
              <a:pathLst>
                <a:path w="120" h="120">
                  <a:moveTo>
                    <a:pt x="120" y="60"/>
                  </a:moveTo>
                  <a:cubicBezTo>
                    <a:pt x="120" y="93"/>
                    <a:pt x="93" y="120"/>
                    <a:pt x="60" y="120"/>
                  </a:cubicBezTo>
                  <a:cubicBezTo>
                    <a:pt x="26" y="120"/>
                    <a:pt x="0" y="93"/>
                    <a:pt x="0" y="60"/>
                  </a:cubicBezTo>
                  <a:cubicBezTo>
                    <a:pt x="0" y="26"/>
                    <a:pt x="26" y="0"/>
                    <a:pt x="60" y="0"/>
                  </a:cubicBezTo>
                  <a:cubicBezTo>
                    <a:pt x="93" y="0"/>
                    <a:pt x="120" y="26"/>
                    <a:pt x="120" y="60"/>
                  </a:cubicBezTo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9" name="path"/>
            <p:cNvSpPr/>
            <p:nvPr/>
          </p:nvSpPr>
          <p:spPr>
            <a:xfrm>
              <a:off x="0" y="0"/>
              <a:ext cx="85734" cy="85734"/>
            </a:xfrm>
            <a:custGeom>
              <a:avLst/>
              <a:gdLst/>
              <a:ahLst/>
              <a:cxnLst/>
              <a:rect l="0" t="0" r="0" b="0"/>
              <a:pathLst>
                <a:path w="135" h="135">
                  <a:moveTo>
                    <a:pt x="127" y="67"/>
                  </a:moveTo>
                  <a:cubicBezTo>
                    <a:pt x="127" y="100"/>
                    <a:pt x="100" y="127"/>
                    <a:pt x="67" y="127"/>
                  </a:cubicBezTo>
                  <a:cubicBezTo>
                    <a:pt x="34" y="127"/>
                    <a:pt x="7" y="100"/>
                    <a:pt x="7" y="67"/>
                  </a:cubicBezTo>
                  <a:cubicBezTo>
                    <a:pt x="7" y="34"/>
                    <a:pt x="34" y="7"/>
                    <a:pt x="67" y="7"/>
                  </a:cubicBezTo>
                  <a:cubicBezTo>
                    <a:pt x="100" y="7"/>
                    <a:pt x="127" y="34"/>
                    <a:pt x="127" y="67"/>
                  </a:cubicBezTo>
                </a:path>
              </a:pathLst>
            </a:custGeom>
            <a:noFill/>
            <a:ln w="9534" cap="flat"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1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sp>
        <p:nvSpPr>
          <p:cNvPr id="161" name="textbox 161"/>
          <p:cNvSpPr/>
          <p:nvPr/>
        </p:nvSpPr>
        <p:spPr>
          <a:xfrm>
            <a:off x="1150929" y="1431075"/>
            <a:ext cx="7682230" cy="43789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795"/>
              </a:lnSpc>
              <a:tabLst/>
            </a:pPr>
            <a:endParaRPr lang="Arial" altLang="Arial" sz="100" dirty="0"/>
          </a:p>
          <a:p>
            <a:pPr marL="30098" algn="l" rtl="0" eaLnBrk="0">
              <a:lnSpc>
                <a:spcPct val="95000"/>
              </a:lnSpc>
              <a:tabLst/>
            </a:pPr>
            <a:r>
              <a:rPr sz="3600" spc="2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案例讨</a:t>
            </a:r>
            <a:r>
              <a:rPr sz="3600" spc="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论</a:t>
            </a:r>
            <a:endParaRPr lang="SimSun" altLang="SimSun" sz="3600" dirty="0"/>
          </a:p>
          <a:p>
            <a:pPr marL="35617" algn="l" rtl="0" eaLnBrk="0">
              <a:lnSpc>
                <a:spcPct val="93000"/>
              </a:lnSpc>
              <a:spcBef>
                <a:spcPts val="1657"/>
              </a:spcBef>
              <a:tabLst/>
            </a:pPr>
            <a:r>
              <a:rPr sz="2100" i="1" spc="100" dirty="0">
                <a:solidFill>
                  <a:srgbClr val="5B5249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问题</a:t>
            </a:r>
            <a:r>
              <a:rPr sz="2000" spc="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：</a:t>
            </a:r>
            <a:endParaRPr lang="SimSun" altLang="SimSun" sz="2000" dirty="0"/>
          </a:p>
          <a:p>
            <a:pPr marL="477106" indent="-438399" algn="l" rtl="0" eaLnBrk="0">
              <a:lnSpc>
                <a:spcPct val="102000"/>
              </a:lnSpc>
              <a:spcBef>
                <a:spcPts val="835"/>
              </a:spcBef>
              <a:tabLst/>
            </a:pPr>
            <a:r>
              <a:rPr sz="2000" spc="-2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sz="20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、导师对“作者”的评价标准是什么？你</a:t>
            </a:r>
            <a:r>
              <a:rPr sz="20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是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否同意导师对“作者”  </a:t>
            </a:r>
            <a:r>
              <a:rPr sz="2000" spc="-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和其他同事的评价结果？ 为什么</a:t>
            </a:r>
            <a:r>
              <a:rPr sz="20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？</a:t>
            </a:r>
            <a:endParaRPr lang="SimSun" altLang="SimSun" sz="2000" dirty="0"/>
          </a:p>
          <a:p>
            <a:pPr marL="13987" algn="l" rtl="0" eaLnBrk="0">
              <a:lnSpc>
                <a:spcPct val="96000"/>
              </a:lnSpc>
              <a:spcBef>
                <a:spcPts val="865"/>
              </a:spcBef>
              <a:tabLst/>
            </a:pPr>
            <a:r>
              <a:rPr sz="2000" spc="-6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sz="2000" spc="-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、什么叫绩效？对于管理者而言， 他的绩效又是</a:t>
            </a:r>
            <a:r>
              <a:rPr sz="2000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什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么？</a:t>
            </a:r>
            <a:endParaRPr lang="SimSun" altLang="SimSun" sz="2000" dirty="0"/>
          </a:p>
          <a:p>
            <a:pPr marL="479166" indent="-460028" algn="l" rtl="0" eaLnBrk="0">
              <a:lnSpc>
                <a:spcPct val="107000"/>
              </a:lnSpc>
              <a:spcBef>
                <a:spcPts val="760"/>
              </a:spcBef>
              <a:tabLst/>
            </a:pPr>
            <a:r>
              <a:rPr sz="2000" spc="1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sz="20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、公司有些主管对员工的考核主要采用“排大队”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的方法，即“每 </a:t>
            </a:r>
            <a:r>
              <a:rPr sz="20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到季度末的时候，将部门里所有员工依照其对部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门的贡献进行排 </a:t>
            </a:r>
            <a:r>
              <a:rPr sz="20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队，依据排队结果确定“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ABCD</a:t>
            </a:r>
            <a:r>
              <a:rPr sz="2000" spc="1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”</a:t>
            </a:r>
            <a:r>
              <a:rPr sz="20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。对此，你如何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看待？绩效考  </a:t>
            </a:r>
            <a:r>
              <a:rPr sz="20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核究竟是“人与标准”比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，还是“人与人”比？</a:t>
            </a:r>
            <a:endParaRPr lang="SimSun" altLang="SimSun" sz="2000" dirty="0"/>
          </a:p>
          <a:p>
            <a:pPr marL="12700" algn="l" rtl="0" eaLnBrk="0">
              <a:lnSpc>
                <a:spcPts val="2456"/>
              </a:lnSpc>
              <a:spcBef>
                <a:spcPts val="858"/>
              </a:spcBef>
              <a:tabLst/>
            </a:pPr>
            <a:r>
              <a:rPr sz="2000" spc="-1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4</a:t>
            </a:r>
            <a:r>
              <a:rPr sz="20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、有人认为“绩效管理</a:t>
            </a:r>
            <a:r>
              <a:rPr sz="2000" spc="-1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sz="20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绩效考核”，对此你是如何看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待的？</a:t>
            </a:r>
            <a:endParaRPr lang="SimSun" altLang="SimSun" sz="2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500" dirty="0"/>
          </a:p>
          <a:p>
            <a:pPr marL="20955" algn="l" rtl="0" eaLnBrk="0">
              <a:lnSpc>
                <a:spcPct val="95000"/>
              </a:lnSpc>
              <a:spcBef>
                <a:spcPts val="3"/>
              </a:spcBef>
              <a:tabLst/>
            </a:pPr>
            <a:r>
              <a:rPr sz="2000" spc="-6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5</a:t>
            </a:r>
            <a:r>
              <a:rPr sz="2000" spc="-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、如果让你来评价， 你会给他们什么样的评</a:t>
            </a:r>
            <a:r>
              <a:rPr sz="2000" spc="-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价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结果？</a:t>
            </a:r>
            <a:endParaRPr lang="SimSun" altLang="SimSun" sz="2000" dirty="0"/>
          </a:p>
        </p:txBody>
      </p:sp>
      <p:pic>
        <p:nvPicPr>
          <p:cNvPr id="162" name="picture 1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1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sp>
        <p:nvSpPr>
          <p:cNvPr id="165" name="textbox 165"/>
          <p:cNvSpPr/>
          <p:nvPr/>
        </p:nvSpPr>
        <p:spPr>
          <a:xfrm>
            <a:off x="1166039" y="1431075"/>
            <a:ext cx="7634605" cy="54178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75"/>
              </a:lnSpc>
              <a:tabLst/>
            </a:pPr>
            <a:endParaRPr lang="Arial" altLang="Arial" sz="100" dirty="0"/>
          </a:p>
          <a:p>
            <a:pPr marL="18651" algn="l" rtl="0" eaLnBrk="0">
              <a:lnSpc>
                <a:spcPct val="95000"/>
              </a:lnSpc>
              <a:tabLst/>
            </a:pPr>
            <a:r>
              <a:rPr sz="3600" spc="2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绩效管理概</a:t>
            </a:r>
            <a:r>
              <a:rPr sz="3600" spc="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念</a:t>
            </a:r>
            <a:endParaRPr lang="SimSun" altLang="SimSun" sz="3600" dirty="0"/>
          </a:p>
          <a:p>
            <a:pPr marL="12700" algn="l" rtl="0" eaLnBrk="0">
              <a:lnSpc>
                <a:spcPct val="95000"/>
              </a:lnSpc>
              <a:spcBef>
                <a:spcPts val="1424"/>
              </a:spcBef>
              <a:tabLst>
                <a:tab pos="144779" algn="l"/>
              </a:tabLst>
            </a:pP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sz="2400" spc="1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  “</a:t>
            </a:r>
            <a:r>
              <a:rPr sz="24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不论你是工程师、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经理人或是特殊教育的老师，你</a:t>
            </a:r>
            <a:endParaRPr lang="SimSun" altLang="SimSun" sz="2400" dirty="0"/>
          </a:p>
          <a:p>
            <a:pPr marL="462824" indent="25019" algn="l" rtl="0" eaLnBrk="0">
              <a:lnSpc>
                <a:spcPct val="90000"/>
              </a:lnSpc>
              <a:spcBef>
                <a:spcPts val="27"/>
              </a:spcBef>
              <a:tabLst/>
            </a:pPr>
            <a:r>
              <a:rPr sz="24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的成就必须依赖别人跟你的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合作。就像是一个篮球球 </a:t>
            </a:r>
            <a:r>
              <a:rPr sz="24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员那样，任何的得分都必须靠球员之间缜密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的配合。 </a:t>
            </a:r>
            <a:r>
              <a:rPr sz="24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好的篮球球员如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Jordan</a:t>
            </a:r>
            <a:r>
              <a:rPr sz="24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，除了他精湛的球技之外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，更 </a:t>
            </a:r>
            <a:r>
              <a:rPr sz="24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重要是他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与队员间良好的默契，以及乐于与队员共同 </a:t>
            </a:r>
            <a:r>
              <a:rPr sz="2400" spc="-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追求卓越的精神</a:t>
            </a:r>
            <a:r>
              <a:rPr sz="24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2400" dirty="0"/>
          </a:p>
          <a:p>
            <a:pPr algn="l" rtl="0" eaLnBrk="0">
              <a:lnSpc>
                <a:spcPct val="125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5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86000"/>
              </a:lnSpc>
              <a:spcBef>
                <a:spcPts val="731"/>
              </a:spcBef>
              <a:tabLst>
                <a:tab pos="144779" algn="l"/>
              </a:tabLst>
            </a:pP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4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“人生就像一局桥牌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，能够把一手烂牌打到最好，就</a:t>
            </a:r>
            <a:endParaRPr lang="SimSun" altLang="SimSun" sz="2400" dirty="0"/>
          </a:p>
          <a:p>
            <a:pPr marL="467723" algn="l" rtl="0" eaLnBrk="0">
              <a:lnSpc>
                <a:spcPct val="95000"/>
              </a:lnSpc>
              <a:spcBef>
                <a:spcPts val="20"/>
              </a:spcBef>
              <a:tabLst/>
            </a:pPr>
            <a:r>
              <a:rPr sz="24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是成功。”</a:t>
            </a:r>
            <a:endParaRPr lang="SimSun" altLang="SimSun" sz="2400" dirty="0"/>
          </a:p>
          <a:p>
            <a:pPr algn="l" rtl="0" eaLnBrk="0">
              <a:lnSpc>
                <a:spcPct val="120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1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89000"/>
              </a:lnSpc>
              <a:spcBef>
                <a:spcPts val="727"/>
              </a:spcBef>
              <a:tabLst>
                <a:tab pos="144779" algn="l"/>
              </a:tabLst>
            </a:pP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4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“人生也像是一张牌，不论你是一张黑桃老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K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还是红</a:t>
            </a:r>
            <a:endParaRPr lang="SimSun" altLang="SimSun" sz="2400" dirty="0"/>
          </a:p>
          <a:p>
            <a:pPr marL="467723" algn="l" rtl="0" eaLnBrk="0">
              <a:lnSpc>
                <a:spcPct val="95000"/>
              </a:lnSpc>
              <a:spcBef>
                <a:spcPts val="11"/>
              </a:spcBef>
              <a:tabLst/>
            </a:pPr>
            <a:r>
              <a:rPr sz="24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心小三，重要的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是，你是不是在一组同花顺里面。”</a:t>
            </a:r>
            <a:endParaRPr lang="SimSun" altLang="SimSun" sz="2400" dirty="0"/>
          </a:p>
          <a:p>
            <a:pPr algn="l" rtl="0" eaLnBrk="0">
              <a:lnSpc>
                <a:spcPct val="111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6000"/>
              </a:lnSpc>
              <a:tabLst/>
            </a:pPr>
            <a:endParaRPr lang="Arial" altLang="Arial" sz="300" dirty="0"/>
          </a:p>
        </p:txBody>
      </p:sp>
      <p:pic>
        <p:nvPicPr>
          <p:cNvPr id="166" name="picture 1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78739" y="5852839"/>
            <a:ext cx="132543" cy="151085"/>
          </a:xfrm>
          <a:prstGeom prst="rect">
            <a:avLst/>
          </a:prstGeom>
        </p:spPr>
      </p:pic>
      <p:pic>
        <p:nvPicPr>
          <p:cNvPr id="167" name="picture 1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78739" y="4727238"/>
            <a:ext cx="132543" cy="151085"/>
          </a:xfrm>
          <a:prstGeom prst="rect">
            <a:avLst/>
          </a:prstGeom>
        </p:spPr>
      </p:pic>
      <p:pic>
        <p:nvPicPr>
          <p:cNvPr id="168" name="picture 1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78739" y="2256834"/>
            <a:ext cx="132543" cy="151085"/>
          </a:xfrm>
          <a:prstGeom prst="rect">
            <a:avLst/>
          </a:prstGeom>
        </p:spPr>
      </p:pic>
      <p:pic>
        <p:nvPicPr>
          <p:cNvPr id="169" name="picture 1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1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pic>
        <p:nvPicPr>
          <p:cNvPr id="171" name="picture 1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graphicFrame>
        <p:nvGraphicFramePr>
          <p:cNvPr id="172" name="table 172"/>
          <p:cNvGraphicFramePr>
            <a:graphicFrameLocks noGrp="1"/>
          </p:cNvGraphicFramePr>
          <p:nvPr/>
        </p:nvGraphicFramePr>
        <p:xfrm>
          <a:off x="833432" y="4795832"/>
          <a:ext cx="7642225" cy="1371600"/>
        </p:xfrm>
        <a:graphic>
          <a:graphicData uri="http://schemas.openxmlformats.org/drawingml/2006/table">
            <a:tbl>
              <a:tblPr/>
              <a:tblGrid>
                <a:gridCol w="764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270785" indent="-246583" algn="l" rtl="0" eaLnBrk="0">
                        <a:lnSpc>
                          <a:spcPct val="96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8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8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与”事“</a:t>
                      </a:r>
                      <a:r>
                        <a:rPr sz="18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有关的：工作管理能力群、认知能力群，都有较佳的表现，平均指 </a:t>
                      </a:r>
                      <a:r>
                        <a:rPr sz="1800" spc="-3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数</a:t>
                      </a:r>
                      <a:r>
                        <a:rPr sz="1800" spc="-3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53</a:t>
                      </a:r>
                      <a:r>
                        <a:rPr sz="18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800" dirty="0"/>
                    </a:p>
                    <a:p>
                      <a:pPr marL="62302" algn="l" rtl="0" eaLnBrk="0">
                        <a:lnSpc>
                          <a:spcPts val="2176"/>
                        </a:lnSpc>
                        <a:spcBef>
                          <a:spcPts val="126"/>
                        </a:spcBef>
                        <a:tabLst/>
                      </a:pPr>
                      <a:r>
                        <a:rPr sz="1800" spc="-4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800" spc="-4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与“人”有关的：沟通能力群、领导能力群，平均指数为</a:t>
                      </a:r>
                      <a:r>
                        <a:rPr sz="1800" spc="-4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8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r>
                        <a:rPr sz="18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，显得较弱。</a:t>
                      </a:r>
                      <a:endParaRPr lang="NSimSun" altLang="NSimSun" sz="1800" dirty="0"/>
                    </a:p>
                    <a:p>
                      <a:pPr marL="214702" algn="l" rtl="0" eaLnBrk="0">
                        <a:lnSpc>
                          <a:spcPts val="2183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800" spc="-6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800" spc="-6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美国、新加坡企业的经理则在两方面平衡</a:t>
                      </a:r>
                      <a:r>
                        <a:rPr sz="1800" spc="-4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发</a:t>
                      </a:r>
                      <a:r>
                        <a:rPr sz="18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展。</a:t>
                      </a:r>
                      <a:endParaRPr lang="NSimSun" altLang="NSimSun" sz="18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3" name="table 173"/>
          <p:cNvGraphicFramePr>
            <a:graphicFrameLocks noGrp="1"/>
          </p:cNvGraphicFramePr>
          <p:nvPr/>
        </p:nvGraphicFramePr>
        <p:xfrm>
          <a:off x="2368131" y="2663873"/>
          <a:ext cx="4089399" cy="2094289"/>
        </p:xfrm>
        <a:graphic>
          <a:graphicData uri="http://schemas.openxmlformats.org/drawingml/2006/table">
            <a:tbl>
              <a:tblPr/>
              <a:tblGrid>
                <a:gridCol w="2261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9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6967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6" algn="l" rtl="0" eaLnBrk="0">
                        <a:lnSpc>
                          <a:spcPct val="96000"/>
                        </a:lnSpc>
                        <a:tabLst>
                          <a:tab pos="113029" algn="l"/>
                        </a:tabLst>
                      </a:pPr>
                      <a:r>
                        <a:rPr sz="20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	</a:t>
                      </a:r>
                      <a:r>
                        <a:rPr sz="2000" spc="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目</a:t>
                      </a:r>
                      <a:r>
                        <a:rPr sz="20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标与标准设定</a:t>
                      </a:r>
                      <a:endParaRPr lang="SimSun" altLang="SimSun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44437" algn="l" rtl="0" eaLnBrk="0">
                        <a:lnSpc>
                          <a:spcPct val="9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20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最突</a:t>
                      </a:r>
                      <a:r>
                        <a:rPr sz="20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出</a:t>
                      </a:r>
                      <a:endParaRPr lang="SimSun" altLang="SimSun" sz="2000" dirty="0"/>
                    </a:p>
                  </a:txBody>
                  <a:tcPr marL="0" marR="0" marT="6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88075" algn="l" rtl="0" eaLnBrk="0">
                        <a:lnSpc>
                          <a:spcPct val="7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20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Times New Roman" altLang="Times New Roman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0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6" algn="l" rtl="0" eaLnBrk="0">
                        <a:lnSpc>
                          <a:spcPct val="96000"/>
                        </a:lnSpc>
                        <a:spcBef>
                          <a:spcPts val="3"/>
                        </a:spcBef>
                        <a:tabLst>
                          <a:tab pos="113029" algn="l"/>
                        </a:tabLst>
                      </a:pPr>
                      <a:r>
                        <a:rPr sz="20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	</a:t>
                      </a:r>
                      <a:r>
                        <a:rPr sz="20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计</a:t>
                      </a:r>
                      <a:r>
                        <a:rPr sz="20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划与工作安排</a:t>
                      </a:r>
                      <a:endParaRPr lang="SimSun" altLang="SimSun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289620" algn="l" rtl="0" eaLnBrk="0">
                        <a:lnSpc>
                          <a:spcPct val="77000"/>
                        </a:lnSpc>
                        <a:tabLst/>
                      </a:pPr>
                      <a:r>
                        <a:rPr sz="20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sz="20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Times New Roman" altLang="Times New Roman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5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6" algn="l" rtl="0" eaLnBrk="0">
                        <a:lnSpc>
                          <a:spcPct val="96000"/>
                        </a:lnSpc>
                        <a:spcBef>
                          <a:spcPts val="3"/>
                        </a:spcBef>
                        <a:tabLst>
                          <a:tab pos="113029" algn="l"/>
                        </a:tabLst>
                      </a:pPr>
                      <a:r>
                        <a:rPr sz="20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	</a:t>
                      </a:r>
                      <a:r>
                        <a:rPr sz="20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决</a:t>
                      </a:r>
                      <a:r>
                        <a:rPr sz="20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策与风险衡量</a:t>
                      </a:r>
                      <a:endParaRPr lang="SimSun" altLang="SimSun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290908" algn="l" rtl="0" eaLnBrk="0">
                        <a:lnSpc>
                          <a:spcPct val="7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20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Times New Roman" altLang="Times New Roman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0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6" algn="l" rtl="0" eaLnBrk="0">
                        <a:lnSpc>
                          <a:spcPct val="96000"/>
                        </a:lnSpc>
                        <a:tabLst>
                          <a:tab pos="113029" algn="l"/>
                        </a:tabLst>
                      </a:pPr>
                      <a:r>
                        <a:rPr sz="20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	</a:t>
                      </a:r>
                      <a:r>
                        <a:rPr sz="20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倾</a:t>
                      </a:r>
                      <a:r>
                        <a:rPr sz="20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听与组织信息</a:t>
                      </a:r>
                      <a:endParaRPr lang="SimSun" altLang="SimSun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368515" algn="l" rtl="0" eaLnBrk="0">
                        <a:lnSpc>
                          <a:spcPct val="96000"/>
                        </a:lnSpc>
                        <a:tabLst/>
                      </a:pPr>
                      <a:r>
                        <a:rPr sz="20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最</a:t>
                      </a:r>
                      <a:r>
                        <a:rPr sz="20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弱</a:t>
                      </a:r>
                      <a:endParaRPr lang="SimSun" altLang="SimSun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283955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2000" spc="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sz="20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Times New Roman" altLang="Times New Roman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0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  <a:tabLst/>
                      </a:pPr>
                      <a:endParaRPr lang="Arial" altLang="Arial" sz="300" dirty="0"/>
                    </a:p>
                    <a:p>
                      <a:pPr algn="l" rtl="0" eaLnBrk="0">
                        <a:lnSpc>
                          <a:spcPct val="96000"/>
                        </a:lnSpc>
                        <a:spcBef>
                          <a:spcPts val="2"/>
                        </a:spcBef>
                        <a:tabLst>
                          <a:tab pos="113029" algn="l"/>
                        </a:tabLst>
                      </a:pPr>
                      <a:r>
                        <a:rPr sz="20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	</a:t>
                      </a:r>
                      <a:r>
                        <a:rPr sz="20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清</a:t>
                      </a:r>
                      <a:r>
                        <a:rPr sz="20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晰思考与分析</a:t>
                      </a:r>
                      <a:endParaRPr lang="SimSun" altLang="SimSun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289105" algn="l" rtl="0" eaLnBrk="0">
                        <a:lnSpc>
                          <a:spcPct val="77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20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sz="20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Times New Roman" altLang="Times New Roman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8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6" algn="l" rtl="0" eaLnBrk="0">
                        <a:lnSpc>
                          <a:spcPct val="84000"/>
                        </a:lnSpc>
                        <a:spcBef>
                          <a:spcPts val="3"/>
                        </a:spcBef>
                        <a:tabLst>
                          <a:tab pos="113029" algn="l"/>
                        </a:tabLst>
                      </a:pPr>
                      <a:r>
                        <a:rPr sz="20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	</a:t>
                      </a:r>
                      <a:r>
                        <a:rPr sz="20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评</a:t>
                      </a:r>
                      <a:r>
                        <a:rPr sz="20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估部署与绩效</a:t>
                      </a:r>
                      <a:endParaRPr lang="SimSun" altLang="SimSun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289105" algn="l" rtl="0" eaLnBrk="0">
                        <a:lnSpc>
                          <a:spcPct val="69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20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sz="20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Times New Roman" altLang="Times New Roman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74" name="picture 1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368157" y="4583054"/>
            <a:ext cx="113489" cy="133035"/>
          </a:xfrm>
          <a:prstGeom prst="rect">
            <a:avLst/>
          </a:prstGeom>
        </p:spPr>
      </p:pic>
      <p:pic>
        <p:nvPicPr>
          <p:cNvPr id="175" name="picture 1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368131" y="4221105"/>
            <a:ext cx="113290" cy="132835"/>
          </a:xfrm>
          <a:prstGeom prst="rect">
            <a:avLst/>
          </a:prstGeom>
        </p:spPr>
      </p:pic>
      <p:pic>
        <p:nvPicPr>
          <p:cNvPr id="176" name="picture 1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368157" y="3848635"/>
            <a:ext cx="113489" cy="133068"/>
          </a:xfrm>
          <a:prstGeom prst="rect">
            <a:avLst/>
          </a:prstGeom>
        </p:spPr>
      </p:pic>
      <p:pic>
        <p:nvPicPr>
          <p:cNvPr id="177" name="picture 1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2368157" y="3486431"/>
            <a:ext cx="113489" cy="133068"/>
          </a:xfrm>
          <a:prstGeom prst="rect">
            <a:avLst/>
          </a:prstGeom>
        </p:spPr>
      </p:pic>
      <p:pic>
        <p:nvPicPr>
          <p:cNvPr id="178" name="picture 1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2368157" y="3123846"/>
            <a:ext cx="113489" cy="133068"/>
          </a:xfrm>
          <a:prstGeom prst="rect">
            <a:avLst/>
          </a:prstGeom>
        </p:spPr>
      </p:pic>
      <p:pic>
        <p:nvPicPr>
          <p:cNvPr id="179" name="picture 17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2368157" y="2751990"/>
            <a:ext cx="113489" cy="133068"/>
          </a:xfrm>
          <a:prstGeom prst="rect">
            <a:avLst/>
          </a:prstGeom>
        </p:spPr>
      </p:pic>
      <p:sp>
        <p:nvSpPr>
          <p:cNvPr id="180" name="textbox 180"/>
          <p:cNvSpPr/>
          <p:nvPr/>
        </p:nvSpPr>
        <p:spPr>
          <a:xfrm>
            <a:off x="1186669" y="1548019"/>
            <a:ext cx="4912995" cy="10693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60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7000"/>
              </a:lnSpc>
              <a:tabLst/>
            </a:pPr>
            <a:r>
              <a:rPr sz="2700" spc="5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引言：经理人的十二项管理能</a:t>
            </a:r>
            <a:r>
              <a:rPr sz="2700" spc="3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力</a:t>
            </a:r>
            <a:endParaRPr lang="SimSun" altLang="SimSun" sz="27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500" dirty="0"/>
          </a:p>
          <a:p>
            <a:pPr algn="r" rtl="0" eaLnBrk="0">
              <a:lnSpc>
                <a:spcPct val="98000"/>
              </a:lnSpc>
              <a:spcBef>
                <a:spcPts val="3"/>
              </a:spcBef>
              <a:tabLst/>
            </a:pPr>
            <a:r>
              <a:rPr sz="2400" spc="-1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亚洲经理人管理能力调查结果</a:t>
            </a:r>
            <a:r>
              <a:rPr sz="2700" spc="-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：</a:t>
            </a:r>
            <a:endParaRPr lang="SimSun" altLang="SimSun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1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sp>
        <p:nvSpPr>
          <p:cNvPr id="183" name="textbox 183"/>
          <p:cNvSpPr/>
          <p:nvPr/>
        </p:nvSpPr>
        <p:spPr>
          <a:xfrm>
            <a:off x="1151625" y="4788058"/>
            <a:ext cx="7067550" cy="20605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47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2400" spc="-1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况下，绩效有它不同的含义</a:t>
            </a:r>
            <a:r>
              <a:rPr sz="24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：</a:t>
            </a:r>
            <a:endParaRPr lang="SimSun" altLang="SimSun" sz="2400" dirty="0"/>
          </a:p>
          <a:p>
            <a:pPr marL="186495" algn="l" rtl="0" eaLnBrk="0">
              <a:lnSpc>
                <a:spcPct val="99000"/>
              </a:lnSpc>
              <a:spcBef>
                <a:spcPts val="197"/>
              </a:spcBef>
              <a:tabLst/>
            </a:pPr>
            <a:r>
              <a:rPr sz="2400" spc="-3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sz="24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、绩效</a:t>
            </a:r>
            <a:r>
              <a:rPr sz="2400" spc="-3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sz="24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完成了</a:t>
            </a:r>
            <a:r>
              <a:rPr sz="24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工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作任务</a:t>
            </a:r>
            <a:endParaRPr lang="SimSun" altLang="SimSun" sz="2400" dirty="0"/>
          </a:p>
          <a:p>
            <a:pPr marL="157166" algn="l" rtl="0" eaLnBrk="0">
              <a:lnSpc>
                <a:spcPts val="2924"/>
              </a:lnSpc>
              <a:tabLst/>
            </a:pPr>
            <a:r>
              <a:rPr sz="2400" spc="-1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sz="24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、绩效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结果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+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过程</a:t>
            </a:r>
            <a:endParaRPr lang="SimSun" altLang="SimSun" sz="2400" dirty="0"/>
          </a:p>
          <a:p>
            <a:pPr marL="98425" indent="64857" algn="l" rtl="0" eaLnBrk="0">
              <a:lnSpc>
                <a:spcPct val="87000"/>
              </a:lnSpc>
              <a:spcBef>
                <a:spcPts val="20"/>
              </a:spcBef>
              <a:tabLst/>
            </a:pPr>
            <a:r>
              <a:rPr sz="2400" spc="10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sz="2400" spc="10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、绩效</a:t>
            </a:r>
            <a:r>
              <a:rPr sz="2400" spc="10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sz="2400" spc="10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做了什么(实际收益) </a:t>
            </a:r>
            <a:r>
              <a:rPr sz="2400" spc="10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+</a:t>
            </a:r>
            <a:r>
              <a:rPr sz="2400" spc="10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能做什么(预</a:t>
            </a:r>
            <a:r>
              <a:rPr sz="24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期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收 </a:t>
            </a:r>
            <a:r>
              <a:rPr sz="2400" spc="-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益)</a:t>
            </a:r>
            <a:endParaRPr lang="SimSun" altLang="SimSun" sz="2400" dirty="0"/>
          </a:p>
          <a:p>
            <a:pPr algn="l" rtl="0" eaLnBrk="0">
              <a:lnSpc>
                <a:spcPct val="100000"/>
              </a:lnSpc>
              <a:tabLst/>
            </a:pPr>
            <a:endParaRPr lang="Arial" altLang="Arial" sz="600" dirty="0"/>
          </a:p>
        </p:txBody>
      </p:sp>
      <p:pic>
        <p:nvPicPr>
          <p:cNvPr id="184" name="picture 1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57200" y="0"/>
            <a:ext cx="8686800" cy="1219200"/>
          </a:xfrm>
          <a:prstGeom prst="rect">
            <a:avLst/>
          </a:prstGeom>
        </p:spPr>
      </p:pic>
      <p:sp>
        <p:nvSpPr>
          <p:cNvPr id="185" name="textbox 185"/>
          <p:cNvSpPr/>
          <p:nvPr/>
        </p:nvSpPr>
        <p:spPr>
          <a:xfrm>
            <a:off x="1004863" y="2594133"/>
            <a:ext cx="6092190" cy="14674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656"/>
              </a:lnSpc>
              <a:tabLst/>
            </a:pPr>
            <a:endParaRPr lang="Arial" altLang="Arial" sz="100" dirty="0"/>
          </a:p>
          <a:p>
            <a:pPr marL="519224" algn="l" rtl="0" eaLnBrk="0">
              <a:lnSpc>
                <a:spcPct val="95000"/>
              </a:lnSpc>
              <a:tabLst/>
            </a:pPr>
            <a:r>
              <a:rPr sz="24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所谓绩效，简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单的讲就是事物</a:t>
            </a:r>
            <a:endParaRPr lang="SimSun" altLang="SimSun" sz="2400" dirty="0"/>
          </a:p>
          <a:p>
            <a:pPr marL="165100" algn="l" rtl="0" eaLnBrk="0">
              <a:lnSpc>
                <a:spcPct val="95000"/>
              </a:lnSpc>
              <a:spcBef>
                <a:spcPts val="129"/>
              </a:spcBef>
              <a:tabLst/>
            </a:pPr>
            <a:r>
              <a:rPr sz="24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(狭义上：业务运作过程)中所表现出的状</a:t>
            </a:r>
            <a:r>
              <a:rPr sz="24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态</a:t>
            </a:r>
            <a:endParaRPr lang="SimSun" altLang="SimSun" sz="2400" dirty="0"/>
          </a:p>
          <a:p>
            <a:pPr marL="155800" indent="81098" algn="l" rtl="0" eaLnBrk="0">
              <a:lnSpc>
                <a:spcPct val="97000"/>
              </a:lnSpc>
              <a:spcBef>
                <a:spcPts val="177"/>
              </a:spcBef>
              <a:tabLst/>
            </a:pPr>
            <a:r>
              <a:rPr sz="24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或结果，可通过客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观的考核和主观的评估等 </a:t>
            </a:r>
            <a:r>
              <a:rPr sz="2400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评价方法表现出来。</a:t>
            </a:r>
            <a:endParaRPr lang="SimSun" altLang="SimSun" sz="2400" dirty="0"/>
          </a:p>
        </p:txBody>
      </p:sp>
      <p:pic>
        <p:nvPicPr>
          <p:cNvPr id="186" name="picture 1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096161" y="988231"/>
            <a:ext cx="4047838" cy="1232333"/>
          </a:xfrm>
          <a:prstGeom prst="rect">
            <a:avLst/>
          </a:prstGeom>
        </p:spPr>
      </p:pic>
      <p:sp>
        <p:nvSpPr>
          <p:cNvPr id="187" name="textbox 187"/>
          <p:cNvSpPr/>
          <p:nvPr/>
        </p:nvSpPr>
        <p:spPr>
          <a:xfrm>
            <a:off x="1764301" y="4425474"/>
            <a:ext cx="5196204" cy="3727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47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24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绩效的含义是非常丰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富的，在不同的情</a:t>
            </a:r>
            <a:endParaRPr lang="SimSun" altLang="SimSun" sz="2400" dirty="0"/>
          </a:p>
        </p:txBody>
      </p:sp>
      <p:sp>
        <p:nvSpPr>
          <p:cNvPr id="188" name="textbox 188"/>
          <p:cNvSpPr/>
          <p:nvPr/>
        </p:nvSpPr>
        <p:spPr>
          <a:xfrm>
            <a:off x="1169371" y="1485319"/>
            <a:ext cx="2071370" cy="4921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40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3200" spc="3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绩效的</a:t>
            </a:r>
            <a:r>
              <a:rPr sz="3200" spc="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含</a:t>
            </a:r>
            <a:r>
              <a:rPr sz="3200" spc="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义</a:t>
            </a:r>
            <a:endParaRPr lang="SimSun" altLang="SimSun" sz="3200" dirty="0"/>
          </a:p>
        </p:txBody>
      </p:sp>
      <p:sp>
        <p:nvSpPr>
          <p:cNvPr id="189" name="rect"/>
          <p:cNvSpPr/>
          <p:nvPr/>
        </p:nvSpPr>
        <p:spPr>
          <a:xfrm>
            <a:off x="304800" y="457200"/>
            <a:ext cx="2514600" cy="304800"/>
          </a:xfrm>
          <a:prstGeom prst="rect">
            <a:avLst/>
          </a:prstGeom>
          <a:solidFill>
            <a:srgbClr val="FAC164">
              <a:alpha val="49803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0" name="textbox 190"/>
          <p:cNvSpPr/>
          <p:nvPr/>
        </p:nvSpPr>
        <p:spPr>
          <a:xfrm>
            <a:off x="6207352" y="1519441"/>
            <a:ext cx="1577975" cy="3733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55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24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什么是绩</a:t>
            </a:r>
            <a:r>
              <a:rPr sz="24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效</a:t>
            </a:r>
            <a:endParaRPr lang="SimSun" altLang="SimSun" sz="2400" dirty="0"/>
          </a:p>
        </p:txBody>
      </p:sp>
      <p:sp>
        <p:nvSpPr>
          <p:cNvPr id="191" name="textbox 191"/>
          <p:cNvSpPr/>
          <p:nvPr/>
        </p:nvSpPr>
        <p:spPr>
          <a:xfrm>
            <a:off x="5745451" y="6624119"/>
            <a:ext cx="2189479" cy="2311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453"/>
              </a:lnSpc>
              <a:tabLst/>
            </a:pPr>
            <a:endParaRPr lang="Arial" altLang="Arial" sz="100" dirty="0"/>
          </a:p>
        </p:txBody>
      </p:sp>
      <p:sp>
        <p:nvSpPr>
          <p:cNvPr id="192" name="rect"/>
          <p:cNvSpPr/>
          <p:nvPr/>
        </p:nvSpPr>
        <p:spPr>
          <a:xfrm>
            <a:off x="6097142" y="2619882"/>
            <a:ext cx="135509" cy="135509"/>
          </a:xfrm>
          <a:prstGeom prst="rect">
            <a:avLst/>
          </a:prstGeom>
          <a:solidFill>
            <a:srgbClr val="C4D7E9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3" name="rect"/>
          <p:cNvSpPr/>
          <p:nvPr/>
        </p:nvSpPr>
        <p:spPr>
          <a:xfrm>
            <a:off x="6092375" y="2615115"/>
            <a:ext cx="145043" cy="145043"/>
          </a:xfrm>
          <a:prstGeom prst="rect">
            <a:avLst/>
          </a:prstGeom>
          <a:solidFill>
            <a:srgbClr val="C4D7E9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textbox 194"/>
          <p:cNvSpPr/>
          <p:nvPr/>
        </p:nvSpPr>
        <p:spPr>
          <a:xfrm>
            <a:off x="5554179" y="2594133"/>
            <a:ext cx="1234439" cy="3740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28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24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运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动过程</a:t>
            </a:r>
            <a:endParaRPr lang="SimSun" altLang="SimSun" sz="2400" dirty="0"/>
          </a:p>
        </p:txBody>
      </p:sp>
      <p:grpSp>
        <p:nvGrpSpPr>
          <p:cNvPr id="38" name="group 38"/>
          <p:cNvGrpSpPr/>
          <p:nvPr/>
        </p:nvGrpSpPr>
        <p:grpSpPr>
          <a:xfrm rot="21600000">
            <a:off x="6300909" y="2306632"/>
            <a:ext cx="212734" cy="212734"/>
            <a:chOff x="0" y="0"/>
            <a:chExt cx="212734" cy="212734"/>
          </a:xfrm>
        </p:grpSpPr>
        <p:sp>
          <p:nvSpPr>
            <p:cNvPr id="195" name="path"/>
            <p:cNvSpPr/>
            <p:nvPr/>
          </p:nvSpPr>
          <p:spPr>
            <a:xfrm>
              <a:off x="4767" y="4767"/>
              <a:ext cx="203200" cy="203200"/>
            </a:xfrm>
            <a:custGeom>
              <a:avLst/>
              <a:gdLst/>
              <a:ahLst/>
              <a:cxnLst/>
              <a:rect l="0" t="0" r="0" b="0"/>
              <a:pathLst>
                <a:path w="320" h="320">
                  <a:moveTo>
                    <a:pt x="320" y="160"/>
                  </a:moveTo>
                  <a:cubicBezTo>
                    <a:pt x="320" y="248"/>
                    <a:pt x="248" y="320"/>
                    <a:pt x="160" y="320"/>
                  </a:cubicBezTo>
                  <a:cubicBezTo>
                    <a:pt x="71" y="320"/>
                    <a:pt x="0" y="248"/>
                    <a:pt x="0" y="160"/>
                  </a:cubicBezTo>
                  <a:cubicBezTo>
                    <a:pt x="0" y="71"/>
                    <a:pt x="71" y="0"/>
                    <a:pt x="160" y="0"/>
                  </a:cubicBezTo>
                  <a:cubicBezTo>
                    <a:pt x="248" y="0"/>
                    <a:pt x="320" y="71"/>
                    <a:pt x="320" y="160"/>
                  </a:cubicBezTo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96" name="path"/>
            <p:cNvSpPr/>
            <p:nvPr/>
          </p:nvSpPr>
          <p:spPr>
            <a:xfrm>
              <a:off x="0" y="0"/>
              <a:ext cx="212734" cy="212734"/>
            </a:xfrm>
            <a:custGeom>
              <a:avLst/>
              <a:gdLst/>
              <a:ahLst/>
              <a:cxnLst/>
              <a:rect l="0" t="0" r="0" b="0"/>
              <a:pathLst>
                <a:path w="335" h="335">
                  <a:moveTo>
                    <a:pt x="327" y="167"/>
                  </a:moveTo>
                  <a:cubicBezTo>
                    <a:pt x="327" y="255"/>
                    <a:pt x="255" y="327"/>
                    <a:pt x="167" y="327"/>
                  </a:cubicBezTo>
                  <a:cubicBezTo>
                    <a:pt x="79" y="327"/>
                    <a:pt x="7" y="255"/>
                    <a:pt x="7" y="167"/>
                  </a:cubicBezTo>
                  <a:cubicBezTo>
                    <a:pt x="7" y="79"/>
                    <a:pt x="79" y="7"/>
                    <a:pt x="167" y="7"/>
                  </a:cubicBezTo>
                  <a:cubicBezTo>
                    <a:pt x="255" y="7"/>
                    <a:pt x="327" y="79"/>
                    <a:pt x="327" y="167"/>
                  </a:cubicBezTo>
                </a:path>
              </a:pathLst>
            </a:custGeom>
            <a:noFill/>
            <a:ln w="9534" cap="flat"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group 40"/>
          <p:cNvGrpSpPr/>
          <p:nvPr/>
        </p:nvGrpSpPr>
        <p:grpSpPr>
          <a:xfrm rot="21600000">
            <a:off x="5928673" y="2872799"/>
            <a:ext cx="77352" cy="77352"/>
            <a:chOff x="0" y="0"/>
            <a:chExt cx="77352" cy="77352"/>
          </a:xfrm>
        </p:grpSpPr>
        <p:sp>
          <p:nvSpPr>
            <p:cNvPr id="197" name="path"/>
            <p:cNvSpPr/>
            <p:nvPr/>
          </p:nvSpPr>
          <p:spPr>
            <a:xfrm>
              <a:off x="4767" y="4767"/>
              <a:ext cx="67817" cy="67817"/>
            </a:xfrm>
            <a:custGeom>
              <a:avLst/>
              <a:gdLst/>
              <a:ahLst/>
              <a:cxnLst/>
              <a:rect l="0" t="0" r="0" b="0"/>
              <a:pathLst>
                <a:path w="106" h="106">
                  <a:moveTo>
                    <a:pt x="106" y="53"/>
                  </a:moveTo>
                  <a:cubicBezTo>
                    <a:pt x="106" y="82"/>
                    <a:pt x="82" y="106"/>
                    <a:pt x="53" y="106"/>
                  </a:cubicBezTo>
                  <a:cubicBezTo>
                    <a:pt x="23" y="106"/>
                    <a:pt x="0" y="82"/>
                    <a:pt x="0" y="53"/>
                  </a:cubicBezTo>
                  <a:cubicBezTo>
                    <a:pt x="0" y="23"/>
                    <a:pt x="23" y="0"/>
                    <a:pt x="53" y="0"/>
                  </a:cubicBezTo>
                  <a:cubicBezTo>
                    <a:pt x="82" y="0"/>
                    <a:pt x="106" y="23"/>
                    <a:pt x="106" y="53"/>
                  </a:cubicBezTo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98" name="path"/>
            <p:cNvSpPr/>
            <p:nvPr/>
          </p:nvSpPr>
          <p:spPr>
            <a:xfrm>
              <a:off x="0" y="0"/>
              <a:ext cx="77352" cy="77352"/>
            </a:xfrm>
            <a:custGeom>
              <a:avLst/>
              <a:gdLst/>
              <a:ahLst/>
              <a:cxnLst/>
              <a:rect l="0" t="0" r="0" b="0"/>
              <a:pathLst>
                <a:path w="121" h="121">
                  <a:moveTo>
                    <a:pt x="114" y="60"/>
                  </a:moveTo>
                  <a:cubicBezTo>
                    <a:pt x="114" y="90"/>
                    <a:pt x="90" y="114"/>
                    <a:pt x="60" y="114"/>
                  </a:cubicBezTo>
                  <a:cubicBezTo>
                    <a:pt x="31" y="114"/>
                    <a:pt x="7" y="90"/>
                    <a:pt x="7" y="60"/>
                  </a:cubicBezTo>
                  <a:cubicBezTo>
                    <a:pt x="7" y="31"/>
                    <a:pt x="31" y="7"/>
                    <a:pt x="60" y="7"/>
                  </a:cubicBezTo>
                  <a:cubicBezTo>
                    <a:pt x="90" y="7"/>
                    <a:pt x="114" y="31"/>
                    <a:pt x="114" y="60"/>
                  </a:cubicBezTo>
                </a:path>
              </a:pathLst>
            </a:custGeom>
            <a:noFill/>
            <a:ln w="9534" cap="flat"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1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sp>
        <p:nvSpPr>
          <p:cNvPr id="200" name="textbox 200"/>
          <p:cNvSpPr/>
          <p:nvPr/>
        </p:nvSpPr>
        <p:spPr>
          <a:xfrm>
            <a:off x="1153217" y="1485319"/>
            <a:ext cx="7408544" cy="36252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403"/>
              </a:lnSpc>
              <a:tabLst/>
            </a:pPr>
            <a:endParaRPr lang="Arial" altLang="Arial" sz="100" dirty="0"/>
          </a:p>
          <a:p>
            <a:pPr marL="30494" algn="l" rtl="0" eaLnBrk="0">
              <a:lnSpc>
                <a:spcPct val="96000"/>
              </a:lnSpc>
              <a:tabLst/>
            </a:pPr>
            <a:r>
              <a:rPr sz="3200" spc="3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管理者的绩</a:t>
            </a:r>
            <a:r>
              <a:rPr sz="3200" spc="2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效</a:t>
            </a:r>
            <a:r>
              <a:rPr sz="3200" spc="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观念</a:t>
            </a:r>
            <a:endParaRPr lang="SimSun" altLang="SimSun" sz="3200" dirty="0"/>
          </a:p>
          <a:p>
            <a:pPr marL="16982" algn="l" rtl="0" eaLnBrk="0">
              <a:lnSpc>
                <a:spcPct val="95000"/>
              </a:lnSpc>
              <a:spcBef>
                <a:spcPts val="1729"/>
              </a:spcBef>
              <a:tabLst/>
            </a:pPr>
            <a:r>
              <a:rPr sz="2400" spc="-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对于管理者而言，绩效包括三方面的含义</a:t>
            </a:r>
            <a:r>
              <a:rPr sz="2400" spc="-8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：</a:t>
            </a:r>
            <a:endParaRPr lang="SimSun" altLang="SimSun" sz="2400" dirty="0"/>
          </a:p>
          <a:p>
            <a:pPr marL="41991" algn="l" rtl="0" eaLnBrk="0">
              <a:lnSpc>
                <a:spcPct val="95000"/>
              </a:lnSpc>
              <a:spcBef>
                <a:spcPts val="708"/>
              </a:spcBef>
              <a:tabLst/>
            </a:pPr>
            <a:r>
              <a:rPr sz="2400" spc="-4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sz="2400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、管理者本人的绩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效</a:t>
            </a:r>
            <a:endParaRPr lang="SimSun" altLang="SimSun" sz="2400" dirty="0"/>
          </a:p>
          <a:p>
            <a:pPr marL="12700" algn="l" rtl="0" eaLnBrk="0">
              <a:lnSpc>
                <a:spcPct val="95000"/>
              </a:lnSpc>
              <a:spcBef>
                <a:spcPts val="719"/>
              </a:spcBef>
              <a:tabLst/>
            </a:pPr>
            <a:r>
              <a:rPr sz="2400" spc="-1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sz="24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、管理者所辖员工的绩效</a:t>
            </a:r>
            <a:endParaRPr lang="SimSun" altLang="SimSun" sz="2400" dirty="0"/>
          </a:p>
          <a:p>
            <a:pPr marL="18802" algn="l" rtl="0" eaLnBrk="0">
              <a:lnSpc>
                <a:spcPct val="95000"/>
              </a:lnSpc>
              <a:spcBef>
                <a:spcPts val="794"/>
              </a:spcBef>
              <a:tabLst/>
            </a:pPr>
            <a:r>
              <a:rPr sz="2400" spc="-2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sz="24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、管理者所辖部</a:t>
            </a:r>
            <a:r>
              <a:rPr sz="24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门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和流程的绩效</a:t>
            </a:r>
            <a:endParaRPr lang="SimSun" altLang="SimSun" sz="2400" dirty="0"/>
          </a:p>
          <a:p>
            <a:pPr algn="l" rtl="0" eaLnBrk="0">
              <a:lnSpc>
                <a:spcPct val="14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44000"/>
              </a:lnSpc>
              <a:tabLst/>
            </a:pPr>
            <a:endParaRPr lang="Arial" altLang="Arial" sz="1000" dirty="0"/>
          </a:p>
          <a:p>
            <a:pPr marL="391141" algn="l" rtl="0" eaLnBrk="0">
              <a:lnSpc>
                <a:spcPct val="95000"/>
              </a:lnSpc>
              <a:spcBef>
                <a:spcPts val="728"/>
              </a:spcBef>
              <a:tabLst/>
            </a:pPr>
            <a:r>
              <a:rPr sz="24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其核心是部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门和流程的绩效，管理者应通过改进绩效</a:t>
            </a:r>
            <a:endParaRPr lang="SimSun" altLang="SimSun" sz="2400" dirty="0"/>
          </a:p>
          <a:p>
            <a:pPr marL="481767" algn="l" rtl="0" eaLnBrk="0">
              <a:lnSpc>
                <a:spcPct val="95000"/>
              </a:lnSpc>
              <a:spcBef>
                <a:spcPts val="120"/>
              </a:spcBef>
              <a:tabLst/>
            </a:pPr>
            <a:r>
              <a:rPr sz="24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管理以实现部门的绩效改进(矢量和最大原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则)</a:t>
            </a:r>
            <a:endParaRPr lang="SimSun" altLang="SimSun" sz="2400" dirty="0"/>
          </a:p>
        </p:txBody>
      </p:sp>
      <p:pic>
        <p:nvPicPr>
          <p:cNvPr id="201" name="picture 2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graphicFrame>
        <p:nvGraphicFramePr>
          <p:cNvPr id="202" name="table 202"/>
          <p:cNvGraphicFramePr>
            <a:graphicFrameLocks noGrp="1"/>
          </p:cNvGraphicFramePr>
          <p:nvPr/>
        </p:nvGraphicFramePr>
        <p:xfrm>
          <a:off x="681032" y="5100632"/>
          <a:ext cx="7858125" cy="914400"/>
        </p:xfrm>
        <a:graphic>
          <a:graphicData uri="http://schemas.openxmlformats.org/drawingml/2006/table">
            <a:tbl>
              <a:tblPr/>
              <a:tblGrid>
                <a:gridCol w="785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7558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98113" indent="-24911" algn="l" rtl="0" eaLnBrk="0">
                        <a:lnSpc>
                          <a:spcPct val="101000"/>
                        </a:lnSpc>
                        <a:tabLst/>
                      </a:pPr>
                      <a:r>
                        <a:rPr sz="1800" spc="-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当你自己把事情完成时，你只是个技术员，当你通过别人的力量完</a:t>
                      </a:r>
                      <a:r>
                        <a:rPr sz="1800" spc="-3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成</a:t>
                      </a:r>
                      <a:r>
                        <a:rPr sz="18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任务时， </a:t>
                      </a:r>
                      <a:r>
                        <a:rPr sz="1800" spc="-3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你才是个经理人。   </a:t>
                      </a:r>
                      <a:r>
                        <a:rPr sz="1800" spc="-3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—— Lawrence         App</a:t>
                      </a:r>
                      <a:r>
                        <a:rPr sz="18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</a:t>
                      </a:r>
                      <a:r>
                        <a:rPr sz="18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ey</a:t>
                      </a:r>
                      <a:endParaRPr lang="Arial" altLang="Arial" sz="18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box 204"/>
          <p:cNvSpPr/>
          <p:nvPr/>
        </p:nvSpPr>
        <p:spPr>
          <a:xfrm>
            <a:off x="1734973" y="2603293"/>
            <a:ext cx="6856730" cy="18935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797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>
                <a:tab pos="132079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0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就目标及如何达到目标而达成共识，并增强</a:t>
            </a:r>
            <a:r>
              <a:rPr sz="20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员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工成功地达</a:t>
            </a:r>
            <a:endParaRPr lang="SimSun" altLang="SimSun" sz="2000" dirty="0"/>
          </a:p>
          <a:p>
            <a:pPr marL="471246" algn="l" rtl="0" eaLnBrk="0">
              <a:lnSpc>
                <a:spcPct val="96000"/>
              </a:lnSpc>
              <a:spcBef>
                <a:spcPts val="26"/>
              </a:spcBef>
              <a:tabLst/>
            </a:pPr>
            <a:r>
              <a:rPr sz="2000" spc="-1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到目标的管理方法</a:t>
            </a:r>
            <a:r>
              <a:rPr sz="2000" spc="-10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2000" dirty="0"/>
          </a:p>
          <a:p>
            <a:pPr marL="12700" algn="l" rtl="0" eaLnBrk="0">
              <a:lnSpc>
                <a:spcPct val="94000"/>
              </a:lnSpc>
              <a:spcBef>
                <a:spcPts val="695"/>
              </a:spcBef>
              <a:tabLst>
                <a:tab pos="132079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0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绩效管理不是简单的任务管理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 它特别强调沟通、辅导及</a:t>
            </a:r>
            <a:endParaRPr lang="SimSun" altLang="SimSun" sz="2000" dirty="0"/>
          </a:p>
          <a:p>
            <a:pPr marL="474336" algn="l" rtl="0" eaLnBrk="0">
              <a:lnSpc>
                <a:spcPct val="96000"/>
              </a:lnSpc>
              <a:spcBef>
                <a:spcPts val="1"/>
              </a:spcBef>
              <a:tabLst/>
            </a:pPr>
            <a:r>
              <a:rPr sz="2000" spc="-1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员工能力的提高</a:t>
            </a:r>
            <a:r>
              <a:rPr sz="2000" spc="-1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2000" dirty="0"/>
          </a:p>
          <a:p>
            <a:pPr algn="l" rtl="0" eaLnBrk="0">
              <a:lnSpc>
                <a:spcPct val="106000"/>
              </a:lnSpc>
              <a:tabLst/>
            </a:pPr>
            <a:endParaRPr lang="Arial" altLang="Arial" sz="500" dirty="0"/>
          </a:p>
          <a:p>
            <a:pPr marL="2088497" indent="-2075797" algn="l" rtl="0" eaLnBrk="0">
              <a:lnSpc>
                <a:spcPct val="87000"/>
              </a:lnSpc>
              <a:spcBef>
                <a:spcPts val="4"/>
              </a:spcBef>
              <a:tabLst>
                <a:tab pos="132079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0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绩效管理不仅强调结果导向，而且重视达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到目标的过程。 </a:t>
            </a:r>
            <a:r>
              <a:rPr sz="20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沟通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讨论</a:t>
            </a:r>
            <a:endParaRPr lang="SimSun" altLang="SimSun" sz="2000" dirty="0"/>
          </a:p>
        </p:txBody>
      </p:sp>
      <p:pic>
        <p:nvPicPr>
          <p:cNvPr id="205" name="picture 2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747673" y="4032525"/>
            <a:ext cx="119451" cy="140060"/>
          </a:xfrm>
          <a:prstGeom prst="rect">
            <a:avLst/>
          </a:prstGeom>
        </p:spPr>
      </p:pic>
      <p:pic>
        <p:nvPicPr>
          <p:cNvPr id="206" name="picture 2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747673" y="3374410"/>
            <a:ext cx="119451" cy="140060"/>
          </a:xfrm>
          <a:prstGeom prst="rect">
            <a:avLst/>
          </a:prstGeom>
        </p:spPr>
      </p:pic>
      <p:pic>
        <p:nvPicPr>
          <p:cNvPr id="207" name="picture 2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747673" y="2697119"/>
            <a:ext cx="119451" cy="140060"/>
          </a:xfrm>
          <a:prstGeom prst="rect">
            <a:avLst/>
          </a:prstGeom>
        </p:spPr>
      </p:pic>
      <p:pic>
        <p:nvPicPr>
          <p:cNvPr id="208" name="picture 2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pic>
        <p:nvPicPr>
          <p:cNvPr id="209" name="picture 2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sp>
        <p:nvSpPr>
          <p:cNvPr id="210" name="textbox 210"/>
          <p:cNvSpPr/>
          <p:nvPr/>
        </p:nvSpPr>
        <p:spPr>
          <a:xfrm>
            <a:off x="1169371" y="1485319"/>
            <a:ext cx="5847079" cy="10591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40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3200" spc="3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绩效管理的</a:t>
            </a:r>
            <a:r>
              <a:rPr sz="3200" spc="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含义</a:t>
            </a:r>
            <a:endParaRPr lang="SimSun" altLang="SimSun" sz="3200" dirty="0"/>
          </a:p>
          <a:p>
            <a:pPr algn="l" rtl="0" eaLnBrk="0">
              <a:lnSpc>
                <a:spcPct val="102000"/>
              </a:lnSpc>
              <a:tabLst/>
            </a:pPr>
            <a:endParaRPr lang="Arial" altLang="Arial" sz="1400" dirty="0"/>
          </a:p>
          <a:p>
            <a:pPr algn="l" rtl="0" eaLnBrk="0">
              <a:lnSpc>
                <a:spcPct val="13142"/>
              </a:lnSpc>
              <a:tabLst/>
            </a:pPr>
            <a:endParaRPr lang="Arial" altLang="Arial" sz="100" dirty="0"/>
          </a:p>
          <a:p>
            <a:pPr marL="378666" algn="l" rtl="0" eaLnBrk="0">
              <a:lnSpc>
                <a:spcPct val="95000"/>
              </a:lnSpc>
              <a:tabLst/>
            </a:pPr>
            <a:r>
              <a:rPr sz="2400" spc="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绩效管理就是管理者与员工双方(</a:t>
            </a:r>
            <a:r>
              <a:rPr sz="24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双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赢)</a:t>
            </a:r>
            <a:endParaRPr lang="SimSun" altLang="SimSun" sz="2400" dirty="0"/>
          </a:p>
        </p:txBody>
      </p:sp>
      <p:grpSp>
        <p:nvGrpSpPr>
          <p:cNvPr id="42" name="group 42"/>
          <p:cNvGrpSpPr/>
          <p:nvPr/>
        </p:nvGrpSpPr>
        <p:grpSpPr>
          <a:xfrm rot="21600000">
            <a:off x="2205032" y="4186232"/>
            <a:ext cx="1152534" cy="1152534"/>
            <a:chOff x="0" y="0"/>
            <a:chExt cx="1152534" cy="1152534"/>
          </a:xfrm>
        </p:grpSpPr>
        <p:grpSp>
          <p:nvGrpSpPr>
            <p:cNvPr id="44" name="group 44"/>
            <p:cNvGrpSpPr/>
            <p:nvPr/>
          </p:nvGrpSpPr>
          <p:grpSpPr>
            <a:xfrm rot="21600000">
              <a:off x="0" y="0"/>
              <a:ext cx="1152534" cy="1152534"/>
              <a:chOff x="0" y="0"/>
              <a:chExt cx="1152534" cy="1152534"/>
            </a:xfrm>
          </p:grpSpPr>
          <p:sp>
            <p:nvSpPr>
              <p:cNvPr id="211" name="path"/>
              <p:cNvSpPr/>
              <p:nvPr/>
            </p:nvSpPr>
            <p:spPr>
              <a:xfrm>
                <a:off x="4767" y="4767"/>
                <a:ext cx="1143000" cy="1143000"/>
              </a:xfrm>
              <a:custGeom>
                <a:avLst/>
                <a:gdLst/>
                <a:ahLst/>
                <a:cxnLst/>
                <a:rect l="0" t="0" r="0" b="0"/>
                <a:pathLst>
                  <a:path w="1800" h="1800">
                    <a:moveTo>
                      <a:pt x="0" y="900"/>
                    </a:moveTo>
                    <a:cubicBezTo>
                      <a:pt x="0" y="402"/>
                      <a:pt x="403" y="0"/>
                      <a:pt x="900" y="0"/>
                    </a:cubicBezTo>
                    <a:cubicBezTo>
                      <a:pt x="900" y="0"/>
                      <a:pt x="900" y="0"/>
                      <a:pt x="900" y="0"/>
                    </a:cubicBezTo>
                    <a:lnTo>
                      <a:pt x="900" y="0"/>
                    </a:lnTo>
                    <a:cubicBezTo>
                      <a:pt x="1397" y="0"/>
                      <a:pt x="1800" y="402"/>
                      <a:pt x="1800" y="900"/>
                    </a:cubicBezTo>
                    <a:cubicBezTo>
                      <a:pt x="1800" y="900"/>
                      <a:pt x="1800" y="900"/>
                      <a:pt x="1800" y="900"/>
                    </a:cubicBezTo>
                    <a:lnTo>
                      <a:pt x="1800" y="900"/>
                    </a:lnTo>
                    <a:cubicBezTo>
                      <a:pt x="1800" y="1396"/>
                      <a:pt x="1397" y="1800"/>
                      <a:pt x="900" y="1800"/>
                    </a:cubicBezTo>
                    <a:cubicBezTo>
                      <a:pt x="900" y="1800"/>
                      <a:pt x="900" y="1800"/>
                      <a:pt x="900" y="1800"/>
                    </a:cubicBezTo>
                    <a:lnTo>
                      <a:pt x="900" y="1800"/>
                    </a:lnTo>
                    <a:cubicBezTo>
                      <a:pt x="403" y="1800"/>
                      <a:pt x="0" y="1396"/>
                      <a:pt x="0" y="900"/>
                    </a:cubicBezTo>
                    <a:cubicBezTo>
                      <a:pt x="0" y="900"/>
                      <a:pt x="0" y="900"/>
                      <a:pt x="0" y="900"/>
                    </a:cubicBezTo>
                  </a:path>
                </a:pathLst>
              </a:custGeom>
              <a:solidFill>
                <a:srgbClr val="C9DDF1">
                  <a:alpha val="100000"/>
                </a:srgbClr>
              </a:solidFill>
              <a:ln cap="flat"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path"/>
              <p:cNvSpPr/>
              <p:nvPr/>
            </p:nvSpPr>
            <p:spPr>
              <a:xfrm>
                <a:off x="0" y="0"/>
                <a:ext cx="1152534" cy="1152534"/>
              </a:xfrm>
              <a:custGeom>
                <a:avLst/>
                <a:gdLst/>
                <a:ahLst/>
                <a:cxnLst/>
                <a:rect l="0" t="0" r="0" b="0"/>
                <a:pathLst>
                  <a:path w="1815" h="1815">
                    <a:moveTo>
                      <a:pt x="7" y="907"/>
                    </a:moveTo>
                    <a:cubicBezTo>
                      <a:pt x="7" y="410"/>
                      <a:pt x="410" y="7"/>
                      <a:pt x="907" y="7"/>
                    </a:cubicBezTo>
                    <a:cubicBezTo>
                      <a:pt x="907" y="7"/>
                      <a:pt x="907" y="7"/>
                      <a:pt x="907" y="7"/>
                    </a:cubicBezTo>
                    <a:lnTo>
                      <a:pt x="907" y="7"/>
                    </a:lnTo>
                    <a:cubicBezTo>
                      <a:pt x="1404" y="7"/>
                      <a:pt x="1807" y="410"/>
                      <a:pt x="1807" y="907"/>
                    </a:cubicBezTo>
                    <a:cubicBezTo>
                      <a:pt x="1807" y="907"/>
                      <a:pt x="1807" y="907"/>
                      <a:pt x="1807" y="907"/>
                    </a:cubicBezTo>
                    <a:lnTo>
                      <a:pt x="1807" y="907"/>
                    </a:lnTo>
                    <a:cubicBezTo>
                      <a:pt x="1807" y="1404"/>
                      <a:pt x="1404" y="1807"/>
                      <a:pt x="907" y="1807"/>
                    </a:cubicBezTo>
                    <a:cubicBezTo>
                      <a:pt x="907" y="1807"/>
                      <a:pt x="907" y="1807"/>
                      <a:pt x="907" y="1807"/>
                    </a:cubicBezTo>
                    <a:lnTo>
                      <a:pt x="907" y="1807"/>
                    </a:lnTo>
                    <a:cubicBezTo>
                      <a:pt x="410" y="1807"/>
                      <a:pt x="7" y="1404"/>
                      <a:pt x="7" y="907"/>
                    </a:cubicBezTo>
                    <a:cubicBezTo>
                      <a:pt x="7" y="907"/>
                      <a:pt x="7" y="907"/>
                      <a:pt x="7" y="907"/>
                    </a:cubicBezTo>
                  </a:path>
                </a:pathLst>
              </a:custGeom>
              <a:noFill/>
              <a:ln w="9534" cap="flat"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3" name="textbox 213"/>
            <p:cNvSpPr/>
            <p:nvPr/>
          </p:nvSpPr>
          <p:spPr>
            <a:xfrm>
              <a:off x="-12700" y="-12700"/>
              <a:ext cx="1178560" cy="121348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3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3000"/>
                </a:lnSpc>
                <a:tabLst/>
              </a:pPr>
              <a:endParaRPr lang="Arial" altLang="Arial" sz="1000" dirty="0"/>
            </a:p>
            <a:p>
              <a:pPr marL="339195" algn="l" rtl="0" eaLnBrk="0">
                <a:lnSpc>
                  <a:spcPct val="96000"/>
                </a:lnSpc>
                <a:spcBef>
                  <a:spcPts val="3"/>
                </a:spcBef>
                <a:tabLst/>
              </a:pPr>
              <a:r>
                <a:rPr sz="2000" spc="2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主</a:t>
              </a:r>
              <a:r>
                <a:rPr sz="2000" spc="1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管</a:t>
              </a:r>
              <a:endParaRPr lang="SimSun" altLang="SimSun" sz="2000" dirty="0"/>
            </a:p>
          </p:txBody>
        </p:sp>
      </p:grpSp>
      <p:grpSp>
        <p:nvGrpSpPr>
          <p:cNvPr id="46" name="group 46"/>
          <p:cNvGrpSpPr/>
          <p:nvPr/>
        </p:nvGrpSpPr>
        <p:grpSpPr>
          <a:xfrm rot="21600000">
            <a:off x="5253032" y="4186232"/>
            <a:ext cx="1152534" cy="1152534"/>
            <a:chOff x="0" y="0"/>
            <a:chExt cx="1152534" cy="1152534"/>
          </a:xfrm>
        </p:grpSpPr>
        <p:grpSp>
          <p:nvGrpSpPr>
            <p:cNvPr id="48" name="group 48"/>
            <p:cNvGrpSpPr/>
            <p:nvPr/>
          </p:nvGrpSpPr>
          <p:grpSpPr>
            <a:xfrm rot="21600000">
              <a:off x="0" y="0"/>
              <a:ext cx="1152534" cy="1152534"/>
              <a:chOff x="0" y="0"/>
              <a:chExt cx="1152534" cy="1152534"/>
            </a:xfrm>
          </p:grpSpPr>
          <p:sp>
            <p:nvSpPr>
              <p:cNvPr id="214" name="path"/>
              <p:cNvSpPr/>
              <p:nvPr/>
            </p:nvSpPr>
            <p:spPr>
              <a:xfrm>
                <a:off x="4767" y="4767"/>
                <a:ext cx="1143000" cy="1143000"/>
              </a:xfrm>
              <a:custGeom>
                <a:avLst/>
                <a:gdLst/>
                <a:ahLst/>
                <a:cxnLst/>
                <a:rect l="0" t="0" r="0" b="0"/>
                <a:pathLst>
                  <a:path w="1800" h="1800">
                    <a:moveTo>
                      <a:pt x="0" y="900"/>
                    </a:moveTo>
                    <a:cubicBezTo>
                      <a:pt x="0" y="402"/>
                      <a:pt x="402" y="0"/>
                      <a:pt x="900" y="0"/>
                    </a:cubicBezTo>
                    <a:cubicBezTo>
                      <a:pt x="900" y="0"/>
                      <a:pt x="900" y="0"/>
                      <a:pt x="900" y="0"/>
                    </a:cubicBezTo>
                    <a:lnTo>
                      <a:pt x="900" y="0"/>
                    </a:lnTo>
                    <a:cubicBezTo>
                      <a:pt x="1396" y="0"/>
                      <a:pt x="1800" y="402"/>
                      <a:pt x="1800" y="900"/>
                    </a:cubicBezTo>
                    <a:cubicBezTo>
                      <a:pt x="1800" y="900"/>
                      <a:pt x="1800" y="900"/>
                      <a:pt x="1800" y="900"/>
                    </a:cubicBezTo>
                    <a:lnTo>
                      <a:pt x="1800" y="900"/>
                    </a:lnTo>
                    <a:cubicBezTo>
                      <a:pt x="1800" y="1396"/>
                      <a:pt x="1396" y="1800"/>
                      <a:pt x="900" y="1800"/>
                    </a:cubicBezTo>
                    <a:cubicBezTo>
                      <a:pt x="900" y="1800"/>
                      <a:pt x="900" y="1800"/>
                      <a:pt x="900" y="1800"/>
                    </a:cubicBezTo>
                    <a:lnTo>
                      <a:pt x="900" y="1800"/>
                    </a:lnTo>
                    <a:cubicBezTo>
                      <a:pt x="402" y="1800"/>
                      <a:pt x="0" y="1396"/>
                      <a:pt x="0" y="900"/>
                    </a:cubicBezTo>
                    <a:cubicBezTo>
                      <a:pt x="0" y="900"/>
                      <a:pt x="0" y="900"/>
                      <a:pt x="0" y="900"/>
                    </a:cubicBezTo>
                  </a:path>
                </a:pathLst>
              </a:custGeom>
              <a:solidFill>
                <a:srgbClr val="C9DDF1">
                  <a:alpha val="100000"/>
                </a:srgbClr>
              </a:solidFill>
              <a:ln cap="flat"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5" name="path"/>
              <p:cNvSpPr/>
              <p:nvPr/>
            </p:nvSpPr>
            <p:spPr>
              <a:xfrm>
                <a:off x="0" y="0"/>
                <a:ext cx="1152534" cy="1152534"/>
              </a:xfrm>
              <a:custGeom>
                <a:avLst/>
                <a:gdLst/>
                <a:ahLst/>
                <a:cxnLst/>
                <a:rect l="0" t="0" r="0" b="0"/>
                <a:pathLst>
                  <a:path w="1815" h="1815">
                    <a:moveTo>
                      <a:pt x="7" y="907"/>
                    </a:moveTo>
                    <a:cubicBezTo>
                      <a:pt x="7" y="410"/>
                      <a:pt x="410" y="7"/>
                      <a:pt x="907" y="7"/>
                    </a:cubicBezTo>
                    <a:cubicBezTo>
                      <a:pt x="907" y="7"/>
                      <a:pt x="907" y="7"/>
                      <a:pt x="907" y="7"/>
                    </a:cubicBezTo>
                    <a:lnTo>
                      <a:pt x="907" y="7"/>
                    </a:lnTo>
                    <a:cubicBezTo>
                      <a:pt x="1404" y="7"/>
                      <a:pt x="1807" y="410"/>
                      <a:pt x="1807" y="907"/>
                    </a:cubicBezTo>
                    <a:cubicBezTo>
                      <a:pt x="1807" y="907"/>
                      <a:pt x="1807" y="907"/>
                      <a:pt x="1807" y="907"/>
                    </a:cubicBezTo>
                    <a:lnTo>
                      <a:pt x="1807" y="907"/>
                    </a:lnTo>
                    <a:cubicBezTo>
                      <a:pt x="1807" y="1404"/>
                      <a:pt x="1404" y="1807"/>
                      <a:pt x="907" y="1807"/>
                    </a:cubicBezTo>
                    <a:cubicBezTo>
                      <a:pt x="907" y="1807"/>
                      <a:pt x="907" y="1807"/>
                      <a:pt x="907" y="1807"/>
                    </a:cubicBezTo>
                    <a:lnTo>
                      <a:pt x="907" y="1807"/>
                    </a:lnTo>
                    <a:cubicBezTo>
                      <a:pt x="410" y="1807"/>
                      <a:pt x="7" y="1404"/>
                      <a:pt x="7" y="907"/>
                    </a:cubicBezTo>
                    <a:cubicBezTo>
                      <a:pt x="7" y="907"/>
                      <a:pt x="7" y="907"/>
                      <a:pt x="7" y="907"/>
                    </a:cubicBezTo>
                  </a:path>
                </a:pathLst>
              </a:custGeom>
              <a:noFill/>
              <a:ln w="9534" cap="flat"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6" name="textbox 216"/>
            <p:cNvSpPr/>
            <p:nvPr/>
          </p:nvSpPr>
          <p:spPr>
            <a:xfrm>
              <a:off x="-12700" y="-12700"/>
              <a:ext cx="1178560" cy="121538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3000"/>
                </a:lnSpc>
                <a:tabLst/>
              </a:pPr>
              <a:endParaRPr lang="Arial" altLang="Arial" sz="1000" dirty="0"/>
            </a:p>
            <a:p>
              <a:pPr marL="350352" algn="l" rtl="0" eaLnBrk="0">
                <a:lnSpc>
                  <a:spcPct val="97000"/>
                </a:lnSpc>
                <a:spcBef>
                  <a:spcPts val="6"/>
                </a:spcBef>
                <a:tabLst/>
              </a:pPr>
              <a:r>
                <a:rPr sz="2000" spc="-1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员工</a:t>
              </a:r>
              <a:endParaRPr lang="SimSun" altLang="SimSun" sz="2000" dirty="0"/>
            </a:p>
          </p:txBody>
        </p:sp>
      </p:grpSp>
      <p:sp>
        <p:nvSpPr>
          <p:cNvPr id="217" name="textbox 217"/>
          <p:cNvSpPr/>
          <p:nvPr/>
        </p:nvSpPr>
        <p:spPr>
          <a:xfrm>
            <a:off x="2361447" y="5703363"/>
            <a:ext cx="3611245" cy="3181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79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20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摒弃一个误区，确立一个</a:t>
            </a:r>
            <a:r>
              <a:rPr sz="20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关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注点</a:t>
            </a:r>
            <a:endParaRPr lang="SimSun" altLang="SimSun" sz="2000" dirty="0"/>
          </a:p>
        </p:txBody>
      </p:sp>
      <p:grpSp>
        <p:nvGrpSpPr>
          <p:cNvPr id="50" name="group 50"/>
          <p:cNvGrpSpPr/>
          <p:nvPr/>
        </p:nvGrpSpPr>
        <p:grpSpPr>
          <a:xfrm rot="21600000">
            <a:off x="3502595" y="4491806"/>
            <a:ext cx="1757808" cy="465186"/>
            <a:chOff x="0" y="0"/>
            <a:chExt cx="1757808" cy="465186"/>
          </a:xfrm>
        </p:grpSpPr>
        <p:sp>
          <p:nvSpPr>
            <p:cNvPr id="219" name="path"/>
            <p:cNvSpPr/>
            <p:nvPr/>
          </p:nvSpPr>
          <p:spPr>
            <a:xfrm>
              <a:off x="2604" y="3993"/>
              <a:ext cx="1752600" cy="457200"/>
            </a:xfrm>
            <a:custGeom>
              <a:avLst/>
              <a:gdLst/>
              <a:ahLst/>
              <a:cxnLst/>
              <a:rect l="0" t="0" r="0" b="0"/>
              <a:pathLst>
                <a:path w="2760" h="720">
                  <a:moveTo>
                    <a:pt x="0" y="360"/>
                  </a:moveTo>
                  <a:lnTo>
                    <a:pt x="552" y="0"/>
                  </a:lnTo>
                  <a:lnTo>
                    <a:pt x="552" y="180"/>
                  </a:lnTo>
                  <a:lnTo>
                    <a:pt x="2207" y="180"/>
                  </a:lnTo>
                  <a:lnTo>
                    <a:pt x="2207" y="0"/>
                  </a:lnTo>
                  <a:lnTo>
                    <a:pt x="2760" y="360"/>
                  </a:lnTo>
                  <a:lnTo>
                    <a:pt x="2207" y="720"/>
                  </a:lnTo>
                  <a:lnTo>
                    <a:pt x="2207" y="540"/>
                  </a:lnTo>
                  <a:lnTo>
                    <a:pt x="552" y="540"/>
                  </a:lnTo>
                  <a:lnTo>
                    <a:pt x="552" y="720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20" name="path"/>
            <p:cNvSpPr/>
            <p:nvPr/>
          </p:nvSpPr>
          <p:spPr>
            <a:xfrm>
              <a:off x="0" y="0"/>
              <a:ext cx="1757808" cy="465186"/>
            </a:xfrm>
            <a:custGeom>
              <a:avLst/>
              <a:gdLst/>
              <a:ahLst/>
              <a:cxnLst/>
              <a:rect l="0" t="0" r="0" b="0"/>
              <a:pathLst>
                <a:path w="2768" h="732">
                  <a:moveTo>
                    <a:pt x="4" y="366"/>
                  </a:moveTo>
                  <a:lnTo>
                    <a:pt x="556" y="6"/>
                  </a:lnTo>
                  <a:lnTo>
                    <a:pt x="556" y="186"/>
                  </a:lnTo>
                  <a:lnTo>
                    <a:pt x="2212" y="186"/>
                  </a:lnTo>
                  <a:lnTo>
                    <a:pt x="2212" y="6"/>
                  </a:lnTo>
                  <a:lnTo>
                    <a:pt x="2764" y="366"/>
                  </a:lnTo>
                  <a:lnTo>
                    <a:pt x="2212" y="726"/>
                  </a:lnTo>
                  <a:lnTo>
                    <a:pt x="2212" y="546"/>
                  </a:lnTo>
                  <a:lnTo>
                    <a:pt x="556" y="546"/>
                  </a:lnTo>
                  <a:lnTo>
                    <a:pt x="556" y="726"/>
                  </a:lnTo>
                  <a:lnTo>
                    <a:pt x="4" y="366"/>
                  </a:lnTo>
                  <a:close/>
                </a:path>
              </a:pathLst>
            </a:custGeom>
            <a:noFill/>
            <a:ln w="9534" cap="flat"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22" name="textbox 222"/>
          <p:cNvSpPr/>
          <p:nvPr/>
        </p:nvSpPr>
        <p:spPr>
          <a:xfrm>
            <a:off x="3812831" y="4940093"/>
            <a:ext cx="1042669" cy="3194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31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辅导培训</a:t>
            </a:r>
            <a:endParaRPr lang="SimSun" altLang="SimSun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pic>
        <p:nvPicPr>
          <p:cNvPr id="224" name="picture 2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sp>
        <p:nvSpPr>
          <p:cNvPr id="225" name="textbox 225"/>
          <p:cNvSpPr/>
          <p:nvPr/>
        </p:nvSpPr>
        <p:spPr>
          <a:xfrm>
            <a:off x="1143987" y="2187445"/>
            <a:ext cx="3537584" cy="31324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20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2000"/>
              </a:lnSpc>
              <a:tabLst/>
            </a:pPr>
            <a:r>
              <a:rPr sz="2900" i="1" spc="270" dirty="0">
                <a:solidFill>
                  <a:srgbClr val="5B5249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三效(笑)</a:t>
            </a:r>
            <a:r>
              <a:rPr sz="2900" i="1" spc="250" dirty="0">
                <a:solidFill>
                  <a:srgbClr val="5B5249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：</a:t>
            </a:r>
            <a:endParaRPr lang="NSimSun" altLang="NSimSun" sz="2900" dirty="0"/>
          </a:p>
          <a:p>
            <a:pPr algn="l" rtl="0" eaLnBrk="0">
              <a:lnSpc>
                <a:spcPct val="111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1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1000"/>
              </a:lnSpc>
              <a:tabLst/>
            </a:pPr>
            <a:endParaRPr lang="Arial" altLang="Arial" sz="1000" dirty="0"/>
          </a:p>
          <a:p>
            <a:pPr marL="34751" algn="l" rtl="0" eaLnBrk="0">
              <a:lnSpc>
                <a:spcPct val="95000"/>
              </a:lnSpc>
              <a:spcBef>
                <a:spcPts val="721"/>
              </a:spcBef>
              <a:tabLst>
                <a:tab pos="177800" algn="l"/>
              </a:tabLst>
            </a:pP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	</a:t>
            </a:r>
            <a:r>
              <a:rPr sz="2400" spc="-10" dirty="0">
                <a:solidFill>
                  <a:srgbClr val="5B5249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  效率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：资源利用最小化</a:t>
            </a:r>
            <a:endParaRPr lang="NSimSun" altLang="NSimSun" sz="2400" dirty="0"/>
          </a:p>
          <a:p>
            <a:pPr marL="34751" algn="l" rtl="0" eaLnBrk="0">
              <a:lnSpc>
                <a:spcPct val="84000"/>
              </a:lnSpc>
              <a:spcBef>
                <a:spcPts val="703"/>
              </a:spcBef>
              <a:tabLst>
                <a:tab pos="177800" algn="l"/>
              </a:tabLst>
            </a:pP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	</a:t>
            </a:r>
            <a:r>
              <a:rPr sz="2400" spc="-10" dirty="0">
                <a:solidFill>
                  <a:srgbClr val="5B5249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  效果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：在满足效率的前</a:t>
            </a:r>
            <a:endParaRPr lang="NSimSun" altLang="NSimSun" sz="2400" dirty="0"/>
          </a:p>
          <a:p>
            <a:pPr marL="324171" indent="13" algn="l" rtl="0" eaLnBrk="0">
              <a:lnSpc>
                <a:spcPct val="126000"/>
              </a:lnSpc>
              <a:spcBef>
                <a:spcPts val="4"/>
              </a:spcBef>
              <a:tabLst/>
            </a:pPr>
            <a:r>
              <a:rPr sz="2400" spc="-10" dirty="0">
                <a:solidFill>
                  <a:srgbClr val="5B5249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提下，追求结果的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最大 </a:t>
            </a:r>
            <a:r>
              <a:rPr sz="2400" spc="-110" dirty="0">
                <a:solidFill>
                  <a:srgbClr val="5B5249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化。</a:t>
            </a:r>
            <a:endParaRPr lang="NSimSun" altLang="NSimSun" sz="2400" dirty="0"/>
          </a:p>
          <a:p>
            <a:pPr marL="34751" algn="l" rtl="0" eaLnBrk="0">
              <a:lnSpc>
                <a:spcPct val="95000"/>
              </a:lnSpc>
              <a:spcBef>
                <a:spcPts val="701"/>
              </a:spcBef>
              <a:tabLst>
                <a:tab pos="177800" algn="l"/>
              </a:tabLst>
            </a:pP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	</a:t>
            </a:r>
            <a:r>
              <a:rPr sz="2400" spc="-10" dirty="0">
                <a:solidFill>
                  <a:srgbClr val="5B5249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  笑容：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良好的组织气氛</a:t>
            </a:r>
            <a:endParaRPr lang="NSimSun" altLang="NSimSun" sz="2400" dirty="0"/>
          </a:p>
        </p:txBody>
      </p:sp>
      <p:pic>
        <p:nvPicPr>
          <p:cNvPr id="226" name="picture 2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78739" y="5053833"/>
            <a:ext cx="143302" cy="168025"/>
          </a:xfrm>
          <a:prstGeom prst="rect">
            <a:avLst/>
          </a:prstGeom>
        </p:spPr>
      </p:pic>
      <p:pic>
        <p:nvPicPr>
          <p:cNvPr id="227" name="picture 2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78739" y="3737478"/>
            <a:ext cx="143302" cy="168025"/>
          </a:xfrm>
          <a:prstGeom prst="rect">
            <a:avLst/>
          </a:prstGeom>
        </p:spPr>
      </p:pic>
      <p:pic>
        <p:nvPicPr>
          <p:cNvPr id="228" name="picture 2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78739" y="3298820"/>
            <a:ext cx="143302" cy="168025"/>
          </a:xfrm>
          <a:prstGeom prst="rect">
            <a:avLst/>
          </a:prstGeom>
        </p:spPr>
      </p:pic>
      <p:grpSp>
        <p:nvGrpSpPr>
          <p:cNvPr id="52" name="group 52"/>
          <p:cNvGrpSpPr/>
          <p:nvPr/>
        </p:nvGrpSpPr>
        <p:grpSpPr>
          <a:xfrm rot="21600000">
            <a:off x="5072825" y="2636901"/>
            <a:ext cx="922398" cy="2821994"/>
            <a:chOff x="0" y="0"/>
            <a:chExt cx="922398" cy="2821994"/>
          </a:xfrm>
        </p:grpSpPr>
        <p:sp>
          <p:nvSpPr>
            <p:cNvPr id="229" name="path"/>
            <p:cNvSpPr/>
            <p:nvPr/>
          </p:nvSpPr>
          <p:spPr>
            <a:xfrm>
              <a:off x="3999" y="0"/>
              <a:ext cx="914400" cy="2819400"/>
            </a:xfrm>
            <a:custGeom>
              <a:avLst/>
              <a:gdLst/>
              <a:ahLst/>
              <a:cxnLst/>
              <a:rect l="0" t="0" r="0" b="0"/>
              <a:pathLst>
                <a:path w="1440" h="4440">
                  <a:moveTo>
                    <a:pt x="0" y="3329"/>
                  </a:moveTo>
                  <a:lnTo>
                    <a:pt x="360" y="3329"/>
                  </a:lnTo>
                  <a:lnTo>
                    <a:pt x="360" y="0"/>
                  </a:lnTo>
                  <a:lnTo>
                    <a:pt x="1080" y="0"/>
                  </a:lnTo>
                  <a:lnTo>
                    <a:pt x="1080" y="3329"/>
                  </a:lnTo>
                  <a:lnTo>
                    <a:pt x="1440" y="3329"/>
                  </a:lnTo>
                  <a:lnTo>
                    <a:pt x="720" y="4440"/>
                  </a:lnTo>
                  <a:lnTo>
                    <a:pt x="0" y="3329"/>
                  </a:lnTo>
                  <a:close/>
                </a:path>
              </a:pathLst>
            </a:custGeom>
            <a:solidFill>
              <a:srgbClr val="CEC8BA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30" name="path"/>
            <p:cNvSpPr/>
            <p:nvPr/>
          </p:nvSpPr>
          <p:spPr>
            <a:xfrm>
              <a:off x="0" y="2111955"/>
              <a:ext cx="922398" cy="710038"/>
            </a:xfrm>
            <a:custGeom>
              <a:avLst/>
              <a:gdLst/>
              <a:ahLst/>
              <a:cxnLst/>
              <a:rect l="0" t="0" r="0" b="0"/>
              <a:pathLst>
                <a:path w="1452" h="1118">
                  <a:moveTo>
                    <a:pt x="1446" y="4"/>
                  </a:moveTo>
                  <a:lnTo>
                    <a:pt x="726" y="1114"/>
                  </a:lnTo>
                  <a:lnTo>
                    <a:pt x="6" y="4"/>
                  </a:lnTo>
                </a:path>
              </a:pathLst>
            </a:custGeom>
            <a:noFill/>
            <a:ln w="9534" cap="flat"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31" name="textbox 231"/>
            <p:cNvSpPr/>
            <p:nvPr/>
          </p:nvSpPr>
          <p:spPr>
            <a:xfrm>
              <a:off x="342231" y="621620"/>
              <a:ext cx="281304" cy="969644"/>
            </a:xfrm>
            <a:prstGeom prst="rect">
              <a:avLst/>
            </a:prstGeom>
          </p:spPr>
          <p:txBody>
            <a:bodyPr vert="eaVert" wrap="square" lIns="0" tIns="0" rIns="0" bIns="0"/>
            <a:lstStyle/>
            <a:p>
              <a:pPr algn="l" rtl="0" eaLnBrk="0">
                <a:lnSpc>
                  <a:spcPct val="90173"/>
                </a:lnSpc>
                <a:tabLst/>
              </a:pPr>
              <a:endParaRPr lang="Arial" altLang="Arial" sz="100" dirty="0"/>
            </a:p>
            <a:p>
              <a:pPr marL="12700" algn="l" rtl="0" eaLnBrk="0">
                <a:lnSpc>
                  <a:spcPct val="91000"/>
                </a:lnSpc>
                <a:tabLst/>
              </a:pPr>
              <a:r>
                <a:rPr sz="1800" spc="60" dirty="0">
                  <a:solidFill>
                    <a:srgbClr val="FFFFFF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资源利</a:t>
              </a:r>
              <a:r>
                <a:rPr sz="1800" spc="50" dirty="0">
                  <a:solidFill>
                    <a:srgbClr val="FFFFFF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用</a:t>
              </a:r>
              <a:endParaRPr lang="SimSun" altLang="SimSun" sz="1800" dirty="0"/>
            </a:p>
          </p:txBody>
        </p:sp>
      </p:grpSp>
      <p:grpSp>
        <p:nvGrpSpPr>
          <p:cNvPr id="54" name="group 54"/>
          <p:cNvGrpSpPr/>
          <p:nvPr/>
        </p:nvGrpSpPr>
        <p:grpSpPr>
          <a:xfrm rot="21600000">
            <a:off x="7447599" y="2563011"/>
            <a:ext cx="846450" cy="2897988"/>
            <a:chOff x="0" y="0"/>
            <a:chExt cx="846450" cy="2897988"/>
          </a:xfrm>
        </p:grpSpPr>
        <p:sp>
          <p:nvSpPr>
            <p:cNvPr id="232" name="path"/>
            <p:cNvSpPr/>
            <p:nvPr/>
          </p:nvSpPr>
          <p:spPr>
            <a:xfrm>
              <a:off x="4125" y="2388"/>
              <a:ext cx="838200" cy="2895600"/>
            </a:xfrm>
            <a:custGeom>
              <a:avLst/>
              <a:gdLst/>
              <a:ahLst/>
              <a:cxnLst/>
              <a:rect l="0" t="0" r="0" b="0"/>
              <a:pathLst>
                <a:path w="1320" h="4560">
                  <a:moveTo>
                    <a:pt x="0" y="1140"/>
                  </a:moveTo>
                  <a:lnTo>
                    <a:pt x="660" y="0"/>
                  </a:lnTo>
                  <a:lnTo>
                    <a:pt x="1320" y="1140"/>
                  </a:lnTo>
                  <a:lnTo>
                    <a:pt x="990" y="1140"/>
                  </a:lnTo>
                  <a:lnTo>
                    <a:pt x="990" y="4560"/>
                  </a:lnTo>
                  <a:lnTo>
                    <a:pt x="330" y="4560"/>
                  </a:lnTo>
                  <a:lnTo>
                    <a:pt x="330" y="1140"/>
                  </a:lnTo>
                  <a:lnTo>
                    <a:pt x="0" y="1140"/>
                  </a:lnTo>
                  <a:close/>
                </a:path>
              </a:pathLst>
            </a:custGeom>
            <a:solidFill>
              <a:srgbClr val="CEC8BA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33" name="path"/>
            <p:cNvSpPr/>
            <p:nvPr/>
          </p:nvSpPr>
          <p:spPr>
            <a:xfrm>
              <a:off x="0" y="0"/>
              <a:ext cx="846450" cy="728677"/>
            </a:xfrm>
            <a:custGeom>
              <a:avLst/>
              <a:gdLst/>
              <a:ahLst/>
              <a:cxnLst/>
              <a:rect l="0" t="0" r="0" b="0"/>
              <a:pathLst>
                <a:path w="1332" h="1147">
                  <a:moveTo>
                    <a:pt x="6" y="1143"/>
                  </a:moveTo>
                  <a:lnTo>
                    <a:pt x="666" y="3"/>
                  </a:lnTo>
                  <a:lnTo>
                    <a:pt x="1326" y="1143"/>
                  </a:lnTo>
                </a:path>
              </a:pathLst>
            </a:custGeom>
            <a:noFill/>
            <a:ln w="9534" cap="flat"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34" name="textbox 234"/>
            <p:cNvSpPr/>
            <p:nvPr/>
          </p:nvSpPr>
          <p:spPr>
            <a:xfrm>
              <a:off x="270267" y="705035"/>
              <a:ext cx="280670" cy="960119"/>
            </a:xfrm>
            <a:prstGeom prst="rect">
              <a:avLst/>
            </a:prstGeom>
          </p:spPr>
          <p:txBody>
            <a:bodyPr vert="eaVert" wrap="square" lIns="0" tIns="0" rIns="0" bIns="0"/>
            <a:lstStyle/>
            <a:p>
              <a:pPr algn="l" rtl="0" eaLnBrk="0">
                <a:lnSpc>
                  <a:spcPct val="89883"/>
                </a:lnSpc>
                <a:tabLst/>
              </a:pPr>
              <a:endParaRPr lang="Arial" altLang="Arial" sz="100" dirty="0"/>
            </a:p>
            <a:p>
              <a:pPr marL="12700" algn="l" rtl="0" eaLnBrk="0">
                <a:lnSpc>
                  <a:spcPct val="91000"/>
                </a:lnSpc>
                <a:tabLst/>
              </a:pPr>
              <a:r>
                <a:rPr sz="1800" spc="40" dirty="0">
                  <a:solidFill>
                    <a:srgbClr val="FFFFFF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目标实</a:t>
              </a:r>
              <a:r>
                <a:rPr sz="1800" spc="30" dirty="0">
                  <a:solidFill>
                    <a:srgbClr val="FFFFFF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现</a:t>
              </a:r>
              <a:endParaRPr lang="SimSun" altLang="SimSun" sz="1800" dirty="0"/>
            </a:p>
          </p:txBody>
        </p:sp>
      </p:grpSp>
      <p:sp>
        <p:nvSpPr>
          <p:cNvPr id="235" name="path"/>
          <p:cNvSpPr/>
          <p:nvPr/>
        </p:nvSpPr>
        <p:spPr>
          <a:xfrm>
            <a:off x="5076825" y="2632133"/>
            <a:ext cx="914400" cy="2124084"/>
          </a:xfrm>
          <a:custGeom>
            <a:avLst/>
            <a:gdLst/>
            <a:ahLst/>
            <a:cxnLst/>
            <a:rect l="0" t="0" r="0" b="0"/>
            <a:pathLst>
              <a:path w="1440" h="3345">
                <a:moveTo>
                  <a:pt x="0" y="3337"/>
                </a:moveTo>
                <a:lnTo>
                  <a:pt x="360" y="3337"/>
                </a:lnTo>
                <a:lnTo>
                  <a:pt x="360" y="7"/>
                </a:lnTo>
                <a:lnTo>
                  <a:pt x="1080" y="7"/>
                </a:lnTo>
                <a:lnTo>
                  <a:pt x="1080" y="3337"/>
                </a:lnTo>
                <a:lnTo>
                  <a:pt x="1440" y="3337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6" name="textbox 236"/>
          <p:cNvSpPr/>
          <p:nvPr/>
        </p:nvSpPr>
        <p:spPr>
          <a:xfrm>
            <a:off x="1167621" y="1548019"/>
            <a:ext cx="4842509" cy="4260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60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7000"/>
              </a:lnSpc>
              <a:tabLst/>
            </a:pPr>
            <a:r>
              <a:rPr sz="2700" spc="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管理者运用绩效管理追求什</a:t>
            </a:r>
            <a:r>
              <a:rPr sz="2700" spc="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么？</a:t>
            </a:r>
            <a:endParaRPr lang="SimSun" altLang="SimSun" sz="2700" dirty="0"/>
          </a:p>
        </p:txBody>
      </p:sp>
      <p:sp>
        <p:nvSpPr>
          <p:cNvPr id="237" name="path"/>
          <p:cNvSpPr/>
          <p:nvPr/>
        </p:nvSpPr>
        <p:spPr>
          <a:xfrm>
            <a:off x="7656507" y="3289300"/>
            <a:ext cx="428634" cy="2176467"/>
          </a:xfrm>
          <a:custGeom>
            <a:avLst/>
            <a:gdLst/>
            <a:ahLst/>
            <a:cxnLst/>
            <a:rect l="0" t="0" r="0" b="0"/>
            <a:pathLst>
              <a:path w="675" h="3427">
                <a:moveTo>
                  <a:pt x="667" y="0"/>
                </a:moveTo>
                <a:lnTo>
                  <a:pt x="667" y="3420"/>
                </a:lnTo>
                <a:lnTo>
                  <a:pt x="7" y="3420"/>
                </a:lnTo>
                <a:lnTo>
                  <a:pt x="7" y="0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9" name="textbox 239"/>
          <p:cNvSpPr/>
          <p:nvPr/>
        </p:nvSpPr>
        <p:spPr>
          <a:xfrm>
            <a:off x="5057165" y="1984222"/>
            <a:ext cx="3434715" cy="2857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12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手段：效率         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结果：效果</a:t>
            </a:r>
            <a:endParaRPr lang="SimSun" altLang="SimSun" sz="1800" dirty="0"/>
          </a:p>
        </p:txBody>
      </p:sp>
      <p:sp>
        <p:nvSpPr>
          <p:cNvPr id="240" name="textbox 240"/>
          <p:cNvSpPr/>
          <p:nvPr/>
        </p:nvSpPr>
        <p:spPr>
          <a:xfrm>
            <a:off x="5868427" y="3521285"/>
            <a:ext cx="1772285" cy="2863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207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8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低浪费   高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成就</a:t>
            </a:r>
            <a:endParaRPr lang="SimSun" altLang="SimSun" sz="1800" dirty="0"/>
          </a:p>
        </p:txBody>
      </p:sp>
      <p:sp>
        <p:nvSpPr>
          <p:cNvPr id="242" name="textbox 242"/>
          <p:cNvSpPr/>
          <p:nvPr/>
        </p:nvSpPr>
        <p:spPr>
          <a:xfrm>
            <a:off x="6582102" y="3211404"/>
            <a:ext cx="430530" cy="2851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21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100000"/>
              </a:lnSpc>
              <a:tabLst/>
            </a:pPr>
            <a:r>
              <a:rPr sz="1700" spc="-1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目标</a:t>
            </a:r>
            <a:endParaRPr lang="SimSun" altLang="SimSun" sz="1700" dirty="0"/>
          </a:p>
        </p:txBody>
      </p:sp>
      <p:grpSp>
        <p:nvGrpSpPr>
          <p:cNvPr id="56" name="group 56"/>
          <p:cNvGrpSpPr/>
          <p:nvPr/>
        </p:nvGrpSpPr>
        <p:grpSpPr>
          <a:xfrm rot="21600000">
            <a:off x="6549828" y="3578028"/>
            <a:ext cx="387742" cy="159142"/>
            <a:chOff x="0" y="0"/>
            <a:chExt cx="387742" cy="159142"/>
          </a:xfrm>
        </p:grpSpPr>
        <p:sp>
          <p:nvSpPr>
            <p:cNvPr id="243" name="path"/>
            <p:cNvSpPr/>
            <p:nvPr/>
          </p:nvSpPr>
          <p:spPr>
            <a:xfrm>
              <a:off x="3371" y="3371"/>
              <a:ext cx="381000" cy="152400"/>
            </a:xfrm>
            <a:custGeom>
              <a:avLst/>
              <a:gdLst/>
              <a:ahLst/>
              <a:cxnLst/>
              <a:rect l="0" t="0" r="0" b="0"/>
              <a:pathLst>
                <a:path w="600" h="240">
                  <a:moveTo>
                    <a:pt x="0" y="120"/>
                  </a:moveTo>
                  <a:lnTo>
                    <a:pt x="120" y="0"/>
                  </a:lnTo>
                  <a:lnTo>
                    <a:pt x="120" y="60"/>
                  </a:lnTo>
                  <a:lnTo>
                    <a:pt x="480" y="60"/>
                  </a:lnTo>
                  <a:lnTo>
                    <a:pt x="480" y="0"/>
                  </a:lnTo>
                  <a:lnTo>
                    <a:pt x="600" y="120"/>
                  </a:lnTo>
                  <a:lnTo>
                    <a:pt x="480" y="240"/>
                  </a:lnTo>
                  <a:lnTo>
                    <a:pt x="480" y="180"/>
                  </a:lnTo>
                  <a:lnTo>
                    <a:pt x="120" y="180"/>
                  </a:lnTo>
                  <a:lnTo>
                    <a:pt x="120" y="24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4" name="path"/>
            <p:cNvSpPr/>
            <p:nvPr/>
          </p:nvSpPr>
          <p:spPr>
            <a:xfrm>
              <a:off x="0" y="0"/>
              <a:ext cx="387742" cy="159142"/>
            </a:xfrm>
            <a:custGeom>
              <a:avLst/>
              <a:gdLst/>
              <a:ahLst/>
              <a:cxnLst/>
              <a:rect l="0" t="0" r="0" b="0"/>
              <a:pathLst>
                <a:path w="610" h="250">
                  <a:moveTo>
                    <a:pt x="5" y="125"/>
                  </a:moveTo>
                  <a:lnTo>
                    <a:pt x="125" y="5"/>
                  </a:lnTo>
                  <a:moveTo>
                    <a:pt x="485" y="5"/>
                  </a:moveTo>
                  <a:lnTo>
                    <a:pt x="605" y="125"/>
                  </a:lnTo>
                  <a:lnTo>
                    <a:pt x="485" y="245"/>
                  </a:lnTo>
                  <a:moveTo>
                    <a:pt x="125" y="245"/>
                  </a:moveTo>
                  <a:lnTo>
                    <a:pt x="5" y="125"/>
                  </a:lnTo>
                </a:path>
              </a:pathLst>
            </a:custGeom>
            <a:noFill/>
            <a:ln w="9534" cap="flat"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45" name="path"/>
          <p:cNvSpPr/>
          <p:nvPr/>
        </p:nvSpPr>
        <p:spPr>
          <a:xfrm>
            <a:off x="6624632" y="3581400"/>
            <a:ext cx="238134" cy="152400"/>
          </a:xfrm>
          <a:custGeom>
            <a:avLst/>
            <a:gdLst/>
            <a:ahLst/>
            <a:cxnLst/>
            <a:rect l="0" t="0" r="0" b="0"/>
            <a:pathLst>
              <a:path w="375" h="240">
                <a:moveTo>
                  <a:pt x="7" y="0"/>
                </a:moveTo>
                <a:lnTo>
                  <a:pt x="7" y="60"/>
                </a:lnTo>
                <a:lnTo>
                  <a:pt x="367" y="60"/>
                </a:lnTo>
                <a:lnTo>
                  <a:pt x="367" y="0"/>
                </a:lnTo>
                <a:moveTo>
                  <a:pt x="367" y="240"/>
                </a:moveTo>
                <a:lnTo>
                  <a:pt x="367" y="180"/>
                </a:lnTo>
                <a:lnTo>
                  <a:pt x="7" y="180"/>
                </a:lnTo>
                <a:lnTo>
                  <a:pt x="7" y="240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6" name="rect"/>
          <p:cNvSpPr/>
          <p:nvPr/>
        </p:nvSpPr>
        <p:spPr>
          <a:xfrm>
            <a:off x="7451725" y="3284532"/>
            <a:ext cx="209550" cy="9534"/>
          </a:xfrm>
          <a:prstGeom prst="rect">
            <a:avLst/>
          </a:prstGeom>
          <a:solidFill>
            <a:srgbClr val="5B5249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7" name="rect"/>
          <p:cNvSpPr/>
          <p:nvPr/>
        </p:nvSpPr>
        <p:spPr>
          <a:xfrm>
            <a:off x="8080375" y="3284532"/>
            <a:ext cx="209550" cy="9534"/>
          </a:xfrm>
          <a:prstGeom prst="rect">
            <a:avLst/>
          </a:prstGeom>
          <a:solidFill>
            <a:srgbClr val="5B5249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2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144000" cy="6857998"/>
          </a:xfrm>
          <a:prstGeom prst="rect">
            <a:avLst/>
          </a:prstGeom>
        </p:spPr>
      </p:pic>
      <p:sp>
        <p:nvSpPr>
          <p:cNvPr id="249" name="textbox 249"/>
          <p:cNvSpPr/>
          <p:nvPr/>
        </p:nvSpPr>
        <p:spPr>
          <a:xfrm>
            <a:off x="2987916" y="4468704"/>
            <a:ext cx="5934709" cy="12769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208"/>
              </a:lnSpc>
              <a:tabLst/>
            </a:pPr>
            <a:endParaRPr lang="Arial" altLang="Arial" sz="100" dirty="0"/>
          </a:p>
          <a:p>
            <a:pPr marL="12726" algn="l" rtl="0" eaLnBrk="0">
              <a:lnSpc>
                <a:spcPct val="95000"/>
              </a:lnSpc>
              <a:tabLst>
                <a:tab pos="84455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分析任务的要求和</a:t>
            </a:r>
            <a:r>
              <a:rPr sz="18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员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工的能力</a:t>
            </a:r>
            <a:endParaRPr lang="SimSun" altLang="SimSun" sz="1800" dirty="0"/>
          </a:p>
          <a:p>
            <a:pPr marL="12700" algn="l" rtl="0" eaLnBrk="0">
              <a:lnSpc>
                <a:spcPct val="95000"/>
              </a:lnSpc>
              <a:spcBef>
                <a:spcPts val="578"/>
              </a:spcBef>
              <a:tabLst>
                <a:tab pos="83819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分析个人能力是否达到工作要</a:t>
            </a:r>
            <a:r>
              <a:rPr sz="18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求</a:t>
            </a:r>
            <a:endParaRPr lang="SimSun" altLang="SimSun" sz="1800" dirty="0"/>
          </a:p>
          <a:p>
            <a:pPr algn="l" rtl="0" eaLnBrk="0">
              <a:lnSpc>
                <a:spcPct val="122000"/>
              </a:lnSpc>
              <a:tabLst/>
            </a:pPr>
            <a:endParaRPr lang="Arial" altLang="Arial" sz="400" dirty="0"/>
          </a:p>
          <a:p>
            <a:pPr marL="12726" indent="-26" algn="l" rtl="0" eaLnBrk="0">
              <a:lnSpc>
                <a:spcPct val="106000"/>
              </a:lnSpc>
              <a:spcBef>
                <a:spcPts val="4"/>
              </a:spcBef>
              <a:tabLst>
                <a:tab pos="83819" algn="l"/>
                <a:tab pos="84455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	</a:t>
            </a:r>
            <a:r>
              <a:rPr sz="1800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向员工阐明任务的要求，必要是传授具体的知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识和技能。 		</a:t>
            </a:r>
            <a:r>
              <a:rPr sz="18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检查工作过程，给予支持，评</a:t>
            </a:r>
            <a:r>
              <a:rPr sz="18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价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最后结果。</a:t>
            </a:r>
            <a:endParaRPr lang="SimSun" altLang="SimSun" sz="1800" dirty="0"/>
          </a:p>
        </p:txBody>
      </p:sp>
      <p:pic>
        <p:nvPicPr>
          <p:cNvPr id="250" name="picture 2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00643" y="5588298"/>
            <a:ext cx="71878" cy="81934"/>
          </a:xfrm>
          <a:prstGeom prst="rect">
            <a:avLst/>
          </a:prstGeom>
        </p:spPr>
      </p:pic>
      <p:pic>
        <p:nvPicPr>
          <p:cNvPr id="251" name="picture 2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000616" y="5263959"/>
            <a:ext cx="71694" cy="81724"/>
          </a:xfrm>
          <a:prstGeom prst="rect">
            <a:avLst/>
          </a:prstGeom>
        </p:spPr>
      </p:pic>
      <p:pic>
        <p:nvPicPr>
          <p:cNvPr id="252" name="picture 2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000616" y="4930330"/>
            <a:ext cx="71694" cy="81724"/>
          </a:xfrm>
          <a:prstGeom prst="rect">
            <a:avLst/>
          </a:prstGeom>
        </p:spPr>
      </p:pic>
      <p:pic>
        <p:nvPicPr>
          <p:cNvPr id="253" name="picture 2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00643" y="4596110"/>
            <a:ext cx="71878" cy="81933"/>
          </a:xfrm>
          <a:prstGeom prst="rect">
            <a:avLst/>
          </a:prstGeom>
        </p:spPr>
      </p:pic>
      <p:sp>
        <p:nvSpPr>
          <p:cNvPr id="254" name="textbox 254"/>
          <p:cNvSpPr/>
          <p:nvPr/>
        </p:nvSpPr>
        <p:spPr>
          <a:xfrm>
            <a:off x="92881" y="1485319"/>
            <a:ext cx="4787265" cy="15443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403"/>
              </a:lnSpc>
              <a:tabLst/>
            </a:pPr>
            <a:endParaRPr lang="Arial" altLang="Arial" sz="100" dirty="0"/>
          </a:p>
          <a:p>
            <a:pPr algn="r" rtl="0" eaLnBrk="0">
              <a:lnSpc>
                <a:spcPct val="96000"/>
              </a:lnSpc>
              <a:tabLst/>
            </a:pPr>
            <a:r>
              <a:rPr sz="3200" spc="3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绩效管理的四大</a:t>
            </a:r>
            <a:r>
              <a:rPr sz="3200" spc="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领域</a:t>
            </a:r>
            <a:endParaRPr lang="SimSun" altLang="SimSun" sz="3200" dirty="0"/>
          </a:p>
          <a:p>
            <a:pPr algn="l" rtl="0" eaLnBrk="0">
              <a:lnSpc>
                <a:spcPct val="11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9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9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4000"/>
              </a:lnSpc>
              <a:tabLst/>
            </a:pPr>
            <a:endParaRPr lang="Arial" altLang="Arial" sz="400" dirty="0"/>
          </a:p>
          <a:p>
            <a:pPr marL="12700" algn="l" rtl="0" eaLnBrk="0">
              <a:lnSpc>
                <a:spcPct val="95000"/>
              </a:lnSpc>
              <a:spcBef>
                <a:spcPts val="1"/>
              </a:spcBef>
              <a:tabLst/>
            </a:pPr>
            <a:r>
              <a:rPr sz="1800" spc="40" dirty="0"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管理者的作</a:t>
            </a:r>
            <a:r>
              <a:rPr sz="1800" spc="0" dirty="0"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用</a:t>
            </a:r>
            <a:endParaRPr lang="SimSun" altLang="SimSun" sz="1800" dirty="0"/>
          </a:p>
        </p:txBody>
      </p:sp>
      <p:sp>
        <p:nvSpPr>
          <p:cNvPr id="255" name="textbox 255"/>
          <p:cNvSpPr/>
          <p:nvPr/>
        </p:nvSpPr>
        <p:spPr>
          <a:xfrm>
            <a:off x="2987916" y="2494762"/>
            <a:ext cx="2304414" cy="12776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48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3000"/>
              </a:lnSpc>
              <a:tabLst>
                <a:tab pos="83819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保证员工有任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务</a:t>
            </a:r>
            <a:endParaRPr lang="SimSun" altLang="SimSun" sz="1800" dirty="0"/>
          </a:p>
          <a:p>
            <a:pPr marL="12700" algn="l" rtl="0" eaLnBrk="0">
              <a:lnSpc>
                <a:spcPct val="124000"/>
              </a:lnSpc>
              <a:spcBef>
                <a:spcPts val="25"/>
              </a:spcBef>
              <a:tabLst>
                <a:tab pos="83819" algn="l"/>
                <a:tab pos="84455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按要求的标</a:t>
            </a:r>
            <a:r>
              <a:rPr sz="18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准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做    		</a:t>
            </a:r>
            <a:r>
              <a:rPr sz="18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在规定的时间内完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成 	</a:t>
            </a:r>
            <a:r>
              <a:rPr sz="18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使工作趋于熟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练化</a:t>
            </a:r>
            <a:endParaRPr lang="SimSun" altLang="SimSun" sz="1800" dirty="0"/>
          </a:p>
        </p:txBody>
      </p:sp>
      <p:pic>
        <p:nvPicPr>
          <p:cNvPr id="256" name="picture 2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000616" y="3613975"/>
            <a:ext cx="71694" cy="81724"/>
          </a:xfrm>
          <a:prstGeom prst="rect">
            <a:avLst/>
          </a:prstGeom>
        </p:spPr>
      </p:pic>
      <p:pic>
        <p:nvPicPr>
          <p:cNvPr id="257" name="picture 2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000643" y="3280136"/>
            <a:ext cx="71878" cy="81934"/>
          </a:xfrm>
          <a:prstGeom prst="rect">
            <a:avLst/>
          </a:prstGeom>
        </p:spPr>
      </p:pic>
      <p:pic>
        <p:nvPicPr>
          <p:cNvPr id="258" name="picture 2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000616" y="2955734"/>
            <a:ext cx="71694" cy="81724"/>
          </a:xfrm>
          <a:prstGeom prst="rect">
            <a:avLst/>
          </a:prstGeom>
        </p:spPr>
      </p:pic>
      <p:pic>
        <p:nvPicPr>
          <p:cNvPr id="259" name="picture 2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000616" y="2622105"/>
            <a:ext cx="71694" cy="81724"/>
          </a:xfrm>
          <a:prstGeom prst="rect">
            <a:avLst/>
          </a:prstGeom>
        </p:spPr>
      </p:pic>
      <p:sp>
        <p:nvSpPr>
          <p:cNvPr id="260" name="textbox 260"/>
          <p:cNvSpPr/>
          <p:nvPr/>
        </p:nvSpPr>
        <p:spPr>
          <a:xfrm>
            <a:off x="6324600" y="1600200"/>
            <a:ext cx="914400" cy="718819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  <a:tabLst/>
            </a:pPr>
            <a:endParaRPr lang="Arial" altLang="Arial" sz="600" dirty="0"/>
          </a:p>
          <a:p>
            <a:pPr marL="242253" algn="l" rtl="0" eaLnBrk="0">
              <a:lnSpc>
                <a:spcPct val="83000"/>
              </a:lnSpc>
              <a:spcBef>
                <a:spcPts val="1"/>
              </a:spcBef>
              <a:tabLst/>
            </a:pP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职业</a:t>
            </a:r>
            <a:endParaRPr lang="SimSun" altLang="SimSun" sz="1800" dirty="0"/>
          </a:p>
          <a:p>
            <a:pPr marL="241337" algn="l" rtl="0" eaLnBrk="0">
              <a:lnSpc>
                <a:spcPts val="2358"/>
              </a:lnSpc>
              <a:tabLst/>
            </a:pP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领域</a:t>
            </a:r>
            <a:endParaRPr lang="SimSun" altLang="SimSun" sz="1800" dirty="0"/>
          </a:p>
        </p:txBody>
      </p:sp>
      <p:sp>
        <p:nvSpPr>
          <p:cNvPr id="261" name="textbox 261"/>
          <p:cNvSpPr/>
          <p:nvPr/>
        </p:nvSpPr>
        <p:spPr>
          <a:xfrm>
            <a:off x="7239000" y="1600200"/>
            <a:ext cx="914400" cy="718819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  <a:tabLst/>
            </a:pPr>
            <a:endParaRPr lang="Arial" altLang="Arial" sz="600" dirty="0"/>
          </a:p>
          <a:p>
            <a:pPr marL="244185" algn="l" rtl="0" eaLnBrk="0">
              <a:lnSpc>
                <a:spcPct val="83000"/>
              </a:lnSpc>
              <a:spcBef>
                <a:spcPts val="1"/>
              </a:spcBef>
              <a:tabLst/>
            </a:pP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生活</a:t>
            </a:r>
            <a:endParaRPr lang="SimSun" altLang="SimSun" sz="1800" dirty="0"/>
          </a:p>
          <a:p>
            <a:pPr marL="242354" algn="l" rtl="0" eaLnBrk="0">
              <a:lnSpc>
                <a:spcPts val="2358"/>
              </a:lnSpc>
              <a:tabLst/>
            </a:pP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领域</a:t>
            </a:r>
            <a:endParaRPr lang="SimSun" altLang="SimSun" sz="1800" dirty="0"/>
          </a:p>
        </p:txBody>
      </p:sp>
      <p:sp>
        <p:nvSpPr>
          <p:cNvPr id="262" name="textbox 262"/>
          <p:cNvSpPr/>
          <p:nvPr/>
        </p:nvSpPr>
        <p:spPr>
          <a:xfrm>
            <a:off x="7239000" y="914400"/>
            <a:ext cx="914400" cy="718819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3000"/>
              </a:lnSpc>
              <a:tabLst/>
            </a:pPr>
            <a:endParaRPr lang="Arial" altLang="Arial" sz="600" dirty="0"/>
          </a:p>
          <a:p>
            <a:pPr marL="246016" algn="l" rtl="0" eaLnBrk="0">
              <a:lnSpc>
                <a:spcPct val="83000"/>
              </a:lnSpc>
              <a:tabLst/>
            </a:pPr>
            <a:r>
              <a:rPr sz="18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</a:t>
            </a: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效</a:t>
            </a:r>
            <a:endParaRPr lang="SimSun" altLang="SimSun" sz="1800" dirty="0"/>
          </a:p>
          <a:p>
            <a:pPr marL="242354" algn="l" rtl="0" eaLnBrk="0">
              <a:lnSpc>
                <a:spcPts val="2359"/>
              </a:lnSpc>
              <a:tabLst/>
            </a:pP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领域</a:t>
            </a:r>
            <a:endParaRPr lang="SimSun" altLang="SimSun" sz="1800" dirty="0"/>
          </a:p>
        </p:txBody>
      </p:sp>
      <p:graphicFrame>
        <p:nvGraphicFramePr>
          <p:cNvPr id="263" name="table 263"/>
          <p:cNvGraphicFramePr>
            <a:graphicFrameLocks noGrp="1"/>
          </p:cNvGraphicFramePr>
          <p:nvPr/>
        </p:nvGraphicFramePr>
        <p:xfrm>
          <a:off x="6319832" y="909632"/>
          <a:ext cx="1838324" cy="1381123"/>
        </p:xfrm>
        <a:graphic>
          <a:graphicData uri="http://schemas.openxmlformats.org/drawingml/2006/table">
            <a:tbl>
              <a:tblPr/>
              <a:tblGrid>
                <a:gridCol w="918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02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700" dirty="0"/>
                    </a:p>
                    <a:p>
                      <a:pPr algn="l" rtl="0" eaLnBrk="0">
                        <a:lnSpc>
                          <a:spcPct val="6787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49767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1800" spc="-3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活</a:t>
                      </a:r>
                      <a:r>
                        <a:rPr sz="18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动</a:t>
                      </a:r>
                      <a:endParaRPr lang="SimSun" altLang="SimSun" sz="18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AB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8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" name="textbox 266"/>
          <p:cNvSpPr/>
          <p:nvPr/>
        </p:nvSpPr>
        <p:spPr>
          <a:xfrm>
            <a:off x="92881" y="4460449"/>
            <a:ext cx="1423035" cy="2863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20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8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管理者的能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力</a:t>
            </a:r>
            <a:endParaRPr lang="SimSun" altLang="SimSun" sz="1800" dirty="0"/>
          </a:p>
        </p:txBody>
      </p:sp>
      <p:sp>
        <p:nvSpPr>
          <p:cNvPr id="267" name="textbox 267"/>
          <p:cNvSpPr/>
          <p:nvPr/>
        </p:nvSpPr>
        <p:spPr>
          <a:xfrm>
            <a:off x="6553237" y="1270844"/>
            <a:ext cx="474344" cy="287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7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领域</a:t>
            </a:r>
            <a:endParaRPr lang="SimSun" altLang="SimSun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2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76400" cy="6857998"/>
          </a:xfrm>
          <a:prstGeom prst="rect">
            <a:avLst/>
          </a:prstGeom>
        </p:spPr>
      </p:pic>
      <p:sp>
        <p:nvSpPr>
          <p:cNvPr id="269" name="textbox 269"/>
          <p:cNvSpPr/>
          <p:nvPr/>
        </p:nvSpPr>
        <p:spPr>
          <a:xfrm>
            <a:off x="1300527" y="4816268"/>
            <a:ext cx="6795769" cy="2032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5679"/>
              </a:lnSpc>
              <a:tabLst/>
            </a:pPr>
            <a:endParaRPr lang="Arial" altLang="Arial" sz="100" dirty="0"/>
          </a:p>
          <a:p>
            <a:pPr marL="1701715" indent="-26" algn="l" rtl="0" eaLnBrk="0">
              <a:lnSpc>
                <a:spcPct val="104000"/>
              </a:lnSpc>
              <a:tabLst>
                <a:tab pos="1784350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	</a:t>
            </a:r>
            <a:r>
              <a:rPr sz="20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明确规定你所期望的员工应达到的绩</a:t>
            </a:r>
            <a:r>
              <a:rPr sz="20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效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水平 	</a:t>
            </a:r>
            <a:r>
              <a:rPr sz="20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诊断员工在绩效上出现问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题的原因</a:t>
            </a:r>
            <a:endParaRPr lang="SimSun" altLang="SimSun" sz="2000" dirty="0"/>
          </a:p>
          <a:p>
            <a:pPr marL="1701715" indent="-26" algn="l" rtl="0" eaLnBrk="0">
              <a:lnSpc>
                <a:spcPct val="103000"/>
              </a:lnSpc>
              <a:spcBef>
                <a:spcPts val="314"/>
              </a:spcBef>
              <a:tabLst>
                <a:tab pos="1784350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	</a:t>
            </a:r>
            <a:r>
              <a:rPr sz="2000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提供支持与适度的挑战， 使员工得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到学习  	</a:t>
            </a:r>
            <a:r>
              <a:rPr sz="20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和员工一起总结经验，使其获得最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大收益</a:t>
            </a:r>
            <a:endParaRPr lang="SimSun" altLang="SimSun" sz="2000" dirty="0"/>
          </a:p>
          <a:p>
            <a:pPr algn="l" rtl="0" eaLnBrk="0">
              <a:lnSpc>
                <a:spcPct val="14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4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6000"/>
              </a:lnSpc>
              <a:tabLst/>
            </a:pPr>
            <a:endParaRPr lang="Arial" altLang="Arial" sz="300" dirty="0"/>
          </a:p>
        </p:txBody>
      </p:sp>
      <p:pic>
        <p:nvPicPr>
          <p:cNvPr id="270" name="picture 2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02243" y="5966567"/>
            <a:ext cx="82908" cy="94507"/>
          </a:xfrm>
          <a:prstGeom prst="rect">
            <a:avLst/>
          </a:prstGeom>
        </p:spPr>
      </p:pic>
      <p:pic>
        <p:nvPicPr>
          <p:cNvPr id="271" name="picture 2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002216" y="5633084"/>
            <a:ext cx="82724" cy="94297"/>
          </a:xfrm>
          <a:prstGeom prst="rect">
            <a:avLst/>
          </a:prstGeom>
        </p:spPr>
      </p:pic>
      <p:pic>
        <p:nvPicPr>
          <p:cNvPr id="272" name="picture 2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02243" y="5298802"/>
            <a:ext cx="82908" cy="94507"/>
          </a:xfrm>
          <a:prstGeom prst="rect">
            <a:avLst/>
          </a:prstGeom>
        </p:spPr>
      </p:pic>
      <p:pic>
        <p:nvPicPr>
          <p:cNvPr id="273" name="picture 2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002216" y="4955857"/>
            <a:ext cx="82724" cy="94297"/>
          </a:xfrm>
          <a:prstGeom prst="rect">
            <a:avLst/>
          </a:prstGeom>
        </p:spPr>
      </p:pic>
      <p:pic>
        <p:nvPicPr>
          <p:cNvPr id="274" name="picture 2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28725" y="0"/>
            <a:ext cx="7915275" cy="1219200"/>
          </a:xfrm>
          <a:prstGeom prst="rect">
            <a:avLst/>
          </a:prstGeom>
        </p:spPr>
      </p:pic>
      <p:sp>
        <p:nvSpPr>
          <p:cNvPr id="275" name="textbox 275"/>
          <p:cNvSpPr/>
          <p:nvPr/>
        </p:nvSpPr>
        <p:spPr>
          <a:xfrm>
            <a:off x="2989516" y="2803573"/>
            <a:ext cx="4343400" cy="13284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286"/>
              </a:lnSpc>
              <a:tabLst/>
            </a:pPr>
            <a:endParaRPr lang="Arial" altLang="Arial" sz="100" dirty="0"/>
          </a:p>
          <a:p>
            <a:pPr marL="12726" algn="l" rtl="0" eaLnBrk="0">
              <a:lnSpc>
                <a:spcPct val="96000"/>
              </a:lnSpc>
              <a:tabLst>
                <a:tab pos="95250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0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保证目前的绩效令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人满意</a:t>
            </a:r>
            <a:endParaRPr lang="SimSun" altLang="SimSun" sz="2000" dirty="0"/>
          </a:p>
          <a:p>
            <a:pPr marL="12726" algn="l" rtl="0" eaLnBrk="0">
              <a:lnSpc>
                <a:spcPct val="96000"/>
              </a:lnSpc>
              <a:spcBef>
                <a:spcPts val="335"/>
              </a:spcBef>
              <a:tabLst>
                <a:tab pos="95250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0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分析绩效下降</a:t>
            </a:r>
            <a:r>
              <a:rPr sz="20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原因</a:t>
            </a:r>
            <a:endParaRPr lang="SimSun" altLang="SimSun" sz="2000" dirty="0"/>
          </a:p>
          <a:p>
            <a:pPr marL="12726" indent="-26" algn="l" rtl="0" eaLnBrk="0">
              <a:lnSpc>
                <a:spcPct val="103000"/>
              </a:lnSpc>
              <a:spcBef>
                <a:spcPts val="380"/>
              </a:spcBef>
              <a:tabLst>
                <a:tab pos="95250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	</a:t>
            </a:r>
            <a:r>
              <a:rPr sz="20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激发员工提高自身技能</a:t>
            </a:r>
            <a:r>
              <a:rPr sz="20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和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水平的动机 	</a:t>
            </a:r>
            <a:r>
              <a:rPr sz="20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为员工的学习和发展创</a:t>
            </a:r>
            <a:r>
              <a:rPr sz="20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造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更多的机会</a:t>
            </a:r>
            <a:endParaRPr lang="SimSun" altLang="SimSun" sz="2000" dirty="0"/>
          </a:p>
        </p:txBody>
      </p:sp>
      <p:pic>
        <p:nvPicPr>
          <p:cNvPr id="276" name="picture 2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02243" y="3954253"/>
            <a:ext cx="82908" cy="94507"/>
          </a:xfrm>
          <a:prstGeom prst="rect">
            <a:avLst/>
          </a:prstGeom>
        </p:spPr>
      </p:pic>
      <p:pic>
        <p:nvPicPr>
          <p:cNvPr id="277" name="picture 27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002216" y="3620452"/>
            <a:ext cx="82724" cy="94297"/>
          </a:xfrm>
          <a:prstGeom prst="rect">
            <a:avLst/>
          </a:prstGeom>
        </p:spPr>
      </p:pic>
      <p:pic>
        <p:nvPicPr>
          <p:cNvPr id="278" name="picture 2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002243" y="3277089"/>
            <a:ext cx="82908" cy="94507"/>
          </a:xfrm>
          <a:prstGeom prst="rect">
            <a:avLst/>
          </a:prstGeom>
        </p:spPr>
      </p:pic>
      <p:pic>
        <p:nvPicPr>
          <p:cNvPr id="279" name="picture 27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002243" y="2942952"/>
            <a:ext cx="82908" cy="94507"/>
          </a:xfrm>
          <a:prstGeom prst="rect">
            <a:avLst/>
          </a:prstGeom>
        </p:spPr>
      </p:pic>
      <p:graphicFrame>
        <p:nvGraphicFramePr>
          <p:cNvPr id="280" name="table 280"/>
          <p:cNvGraphicFramePr>
            <a:graphicFrameLocks noGrp="1"/>
          </p:cNvGraphicFramePr>
          <p:nvPr/>
        </p:nvGraphicFramePr>
        <p:xfrm>
          <a:off x="6319832" y="909632"/>
          <a:ext cx="1838324" cy="1381123"/>
        </p:xfrm>
        <a:graphic>
          <a:graphicData uri="http://schemas.openxmlformats.org/drawingml/2006/table">
            <a:tbl>
              <a:tblPr/>
              <a:tblGrid>
                <a:gridCol w="918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02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249767" algn="l" rtl="0" eaLnBrk="0">
                        <a:lnSpc>
                          <a:spcPct val="83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800" spc="-3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活</a:t>
                      </a:r>
                      <a:r>
                        <a:rPr sz="18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动</a:t>
                      </a:r>
                      <a:endParaRPr lang="SimSun" altLang="SimSun" sz="1800" dirty="0"/>
                    </a:p>
                    <a:p>
                      <a:pPr marL="246105" algn="l" rtl="0" eaLnBrk="0">
                        <a:lnSpc>
                          <a:spcPts val="2359"/>
                        </a:lnSpc>
                        <a:tabLst/>
                      </a:pPr>
                      <a:r>
                        <a:rPr sz="18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领域</a:t>
                      </a:r>
                      <a:endParaRPr lang="SimSun" altLang="SimSun" sz="18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246339" algn="l" rtl="0" eaLnBrk="0">
                        <a:lnSpc>
                          <a:spcPct val="83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800" spc="-3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绩</a:t>
                      </a:r>
                      <a:r>
                        <a:rPr sz="18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效</a:t>
                      </a:r>
                      <a:endParaRPr lang="SimSun" altLang="SimSun" sz="1800" dirty="0"/>
                    </a:p>
                    <a:p>
                      <a:pPr marL="242676" algn="l" rtl="0" eaLnBrk="0">
                        <a:lnSpc>
                          <a:spcPts val="2359"/>
                        </a:lnSpc>
                        <a:tabLst/>
                      </a:pPr>
                      <a:r>
                        <a:rPr sz="18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领域</a:t>
                      </a:r>
                      <a:endParaRPr lang="SimSun" altLang="SimSun" sz="18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A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8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247020" algn="l" rtl="0" eaLnBrk="0">
                        <a:lnSpc>
                          <a:spcPct val="83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8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职业</a:t>
                      </a:r>
                      <a:endParaRPr lang="SimSun" altLang="SimSun" sz="1800" dirty="0"/>
                    </a:p>
                    <a:p>
                      <a:pPr marL="246105" algn="l" rtl="0" eaLnBrk="0">
                        <a:lnSpc>
                          <a:spcPts val="2358"/>
                        </a:lnSpc>
                        <a:tabLst/>
                      </a:pPr>
                      <a:r>
                        <a:rPr sz="18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领域</a:t>
                      </a:r>
                      <a:endParaRPr lang="SimSun" altLang="SimSun" sz="18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244507" algn="l" rtl="0" eaLnBrk="0">
                        <a:lnSpc>
                          <a:spcPct val="83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8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生活</a:t>
                      </a:r>
                      <a:endParaRPr lang="SimSun" altLang="SimSun" sz="1800" dirty="0"/>
                    </a:p>
                    <a:p>
                      <a:pPr marL="242676" algn="l" rtl="0" eaLnBrk="0">
                        <a:lnSpc>
                          <a:spcPts val="2358"/>
                        </a:lnSpc>
                        <a:tabLst/>
                      </a:pPr>
                      <a:r>
                        <a:rPr sz="18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领域</a:t>
                      </a:r>
                      <a:endParaRPr lang="SimSun" altLang="SimSun" sz="18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8" name="group 58"/>
          <p:cNvGrpSpPr/>
          <p:nvPr/>
        </p:nvGrpSpPr>
        <p:grpSpPr>
          <a:xfrm rot="21600000">
            <a:off x="276225" y="2324100"/>
            <a:ext cx="2038350" cy="1200150"/>
            <a:chOff x="0" y="0"/>
            <a:chExt cx="2038350" cy="1200150"/>
          </a:xfrm>
        </p:grpSpPr>
        <p:pic>
          <p:nvPicPr>
            <p:cNvPr id="281" name="picture 28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0" y="0"/>
              <a:ext cx="2038350" cy="1200150"/>
            </a:xfrm>
            <a:prstGeom prst="rect">
              <a:avLst/>
            </a:prstGeom>
          </p:spPr>
        </p:pic>
        <p:sp>
          <p:nvSpPr>
            <p:cNvPr id="282" name="textbox 282"/>
            <p:cNvSpPr/>
            <p:nvPr/>
          </p:nvSpPr>
          <p:spPr>
            <a:xfrm>
              <a:off x="-12700" y="-12700"/>
              <a:ext cx="2063750" cy="125730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0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30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31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9952"/>
                </a:lnSpc>
                <a:tabLst/>
              </a:pPr>
              <a:endParaRPr lang="Arial" altLang="Arial" sz="100" dirty="0"/>
            </a:p>
            <a:p>
              <a:pPr marL="147173" algn="l" rtl="0" eaLnBrk="0">
                <a:lnSpc>
                  <a:spcPct val="95000"/>
                </a:lnSpc>
                <a:tabLst/>
              </a:pPr>
              <a:r>
                <a:rPr sz="1800" spc="40" dirty="0">
                  <a:solidFill>
                    <a:srgbClr val="FFFFFF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管理者的作</a:t>
              </a:r>
              <a:r>
                <a:rPr sz="1800" spc="0" dirty="0">
                  <a:solidFill>
                    <a:srgbClr val="FFFFFF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用</a:t>
              </a:r>
              <a:endParaRPr lang="SimSun" altLang="SimSun" sz="1800" dirty="0"/>
            </a:p>
          </p:txBody>
        </p:sp>
      </p:grpSp>
      <p:grpSp>
        <p:nvGrpSpPr>
          <p:cNvPr id="60" name="group 60"/>
          <p:cNvGrpSpPr/>
          <p:nvPr/>
        </p:nvGrpSpPr>
        <p:grpSpPr>
          <a:xfrm rot="21600000">
            <a:off x="352425" y="4305300"/>
            <a:ext cx="2038350" cy="1123950"/>
            <a:chOff x="0" y="0"/>
            <a:chExt cx="2038350" cy="1123950"/>
          </a:xfrm>
        </p:grpSpPr>
        <p:pic>
          <p:nvPicPr>
            <p:cNvPr id="283" name="picture 28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600000">
              <a:off x="0" y="0"/>
              <a:ext cx="2038350" cy="1123950"/>
            </a:xfrm>
            <a:prstGeom prst="rect">
              <a:avLst/>
            </a:prstGeom>
          </p:spPr>
        </p:pic>
        <p:sp>
          <p:nvSpPr>
            <p:cNvPr id="284" name="textbox 284"/>
            <p:cNvSpPr/>
            <p:nvPr/>
          </p:nvSpPr>
          <p:spPr>
            <a:xfrm>
              <a:off x="-12700" y="-12700"/>
              <a:ext cx="2063750" cy="118110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23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23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9094"/>
                </a:lnSpc>
                <a:tabLst/>
              </a:pPr>
              <a:endParaRPr lang="Arial" altLang="Arial" sz="100" dirty="0"/>
            </a:p>
            <a:p>
              <a:pPr marL="147491" algn="l" rtl="0" eaLnBrk="0">
                <a:lnSpc>
                  <a:spcPct val="95000"/>
                </a:lnSpc>
                <a:tabLst/>
              </a:pPr>
              <a:r>
                <a:rPr sz="1800" spc="4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管理者的</a:t>
              </a:r>
              <a:r>
                <a:rPr sz="1800" spc="2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能</a:t>
              </a:r>
              <a:r>
                <a:rPr sz="1800" spc="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力</a:t>
              </a:r>
              <a:endParaRPr lang="SimSun" altLang="SimSun" sz="1800" dirty="0"/>
            </a:p>
          </p:txBody>
        </p:sp>
      </p:grpSp>
      <p:sp>
        <p:nvSpPr>
          <p:cNvPr id="285" name="textbox 285"/>
          <p:cNvSpPr/>
          <p:nvPr/>
        </p:nvSpPr>
        <p:spPr>
          <a:xfrm>
            <a:off x="1474425" y="1485319"/>
            <a:ext cx="3710940" cy="4921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40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3200" spc="3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绩效管理的四大</a:t>
            </a:r>
            <a:r>
              <a:rPr sz="3200" spc="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领域</a:t>
            </a:r>
            <a:endParaRPr lang="SimSun" altLang="SimSun" sz="3200" dirty="0"/>
          </a:p>
        </p:txBody>
      </p:sp>
      <p:sp>
        <p:nvSpPr>
          <p:cNvPr id="286" name="rect"/>
          <p:cNvSpPr/>
          <p:nvPr/>
        </p:nvSpPr>
        <p:spPr>
          <a:xfrm>
            <a:off x="304800" y="457200"/>
            <a:ext cx="2514600" cy="304800"/>
          </a:xfrm>
          <a:prstGeom prst="rect">
            <a:avLst/>
          </a:prstGeom>
          <a:solidFill>
            <a:srgbClr val="FAC164">
              <a:alpha val="49803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87" name="picture 28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380958" y="4262432"/>
            <a:ext cx="8763041" cy="857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sp>
        <p:nvSpPr>
          <p:cNvPr id="5" name="textbox 5"/>
          <p:cNvSpPr/>
          <p:nvPr/>
        </p:nvSpPr>
        <p:spPr>
          <a:xfrm>
            <a:off x="1171002" y="1314403"/>
            <a:ext cx="6764019" cy="55340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25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4400" spc="-4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提</a:t>
            </a:r>
            <a:r>
              <a:rPr sz="4400" spc="-3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纲</a:t>
            </a:r>
            <a:endParaRPr lang="SimSun" altLang="SimSun" sz="4400" dirty="0"/>
          </a:p>
          <a:p>
            <a:pPr marL="14137" indent="26" algn="l" rtl="0" eaLnBrk="0">
              <a:lnSpc>
                <a:spcPct val="122000"/>
              </a:lnSpc>
              <a:spcBef>
                <a:spcPts val="563"/>
              </a:spcBef>
              <a:tabLst>
                <a:tab pos="190500" algn="l"/>
              </a:tabLst>
            </a:pPr>
            <a:r>
              <a:rPr sz="32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32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一、企业价值链与价值评价体</a:t>
            </a:r>
            <a:r>
              <a:rPr sz="32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系</a:t>
            </a:r>
            <a:r>
              <a:rPr sz="32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	</a:t>
            </a:r>
            <a:r>
              <a:rPr sz="32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二、评价过程中种种问题透</a:t>
            </a:r>
            <a:r>
              <a:rPr sz="32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视</a:t>
            </a:r>
            <a:r>
              <a:rPr sz="32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	</a:t>
            </a:r>
            <a:r>
              <a:rPr sz="3200" spc="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三、绩效、绩效管理概</a:t>
            </a:r>
            <a:r>
              <a:rPr sz="32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念</a:t>
            </a:r>
            <a:r>
              <a:rPr sz="32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    	</a:t>
            </a:r>
            <a:r>
              <a:rPr sz="3200" spc="8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四、绩效管理体</a:t>
            </a:r>
            <a:r>
              <a:rPr sz="32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系</a:t>
            </a:r>
            <a:endParaRPr lang="SimSun" altLang="SimSun" sz="3200" dirty="0"/>
          </a:p>
          <a:p>
            <a:pPr marL="1150406" algn="l" rtl="0" eaLnBrk="0">
              <a:lnSpc>
                <a:spcPct val="83000"/>
              </a:lnSpc>
              <a:spcBef>
                <a:spcPts val="655"/>
              </a:spcBef>
              <a:tabLst>
                <a:tab pos="1281430" algn="l"/>
              </a:tabLst>
            </a:pP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400" spc="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绩效目标体</a:t>
            </a:r>
            <a:r>
              <a:rPr sz="24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系</a:t>
            </a:r>
            <a:endParaRPr lang="SimSun" altLang="SimSun" sz="2400" dirty="0"/>
          </a:p>
          <a:p>
            <a:pPr marL="1150406" algn="l" rtl="0" eaLnBrk="0">
              <a:lnSpc>
                <a:spcPts val="3530"/>
              </a:lnSpc>
              <a:tabLst>
                <a:tab pos="1281430" algn="l"/>
              </a:tabLst>
            </a:pP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400" spc="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绩效管理程</a:t>
            </a:r>
            <a:r>
              <a:rPr sz="24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序</a:t>
            </a:r>
            <a:endParaRPr lang="SimSun" altLang="SimSun" sz="2400" dirty="0"/>
          </a:p>
          <a:p>
            <a:pPr marL="1150406" algn="l" rtl="0" eaLnBrk="0">
              <a:lnSpc>
                <a:spcPts val="3452"/>
              </a:lnSpc>
              <a:tabLst>
                <a:tab pos="1281430" algn="l"/>
              </a:tabLst>
            </a:pP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400" spc="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绩效考核制</a:t>
            </a:r>
            <a:r>
              <a:rPr sz="24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度</a:t>
            </a:r>
            <a:endParaRPr lang="SimSun" altLang="SimSun" sz="2400" dirty="0"/>
          </a:p>
          <a:p>
            <a:pPr marL="1150406" algn="l" rtl="0" eaLnBrk="0">
              <a:lnSpc>
                <a:spcPct val="95000"/>
              </a:lnSpc>
              <a:spcBef>
                <a:spcPts val="1051"/>
              </a:spcBef>
              <a:tabLst>
                <a:tab pos="1281430" algn="l"/>
              </a:tabLst>
            </a:pP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4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绩效管理组织与责任体</a:t>
            </a:r>
            <a:r>
              <a:rPr sz="24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系</a:t>
            </a:r>
            <a:endParaRPr lang="SimSun" altLang="SimSun" sz="2400" dirty="0"/>
          </a:p>
          <a:p>
            <a:pPr algn="l" rtl="0" eaLnBrk="0">
              <a:lnSpc>
                <a:spcPct val="13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3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7000"/>
              </a:lnSpc>
              <a:tabLst/>
            </a:pPr>
            <a:endParaRPr lang="Arial" altLang="Arial" sz="300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21408" y="5935607"/>
            <a:ext cx="131377" cy="154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21408" y="5496822"/>
            <a:ext cx="131377" cy="1540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21408" y="5058291"/>
            <a:ext cx="131377" cy="15404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321408" y="4609981"/>
            <a:ext cx="131377" cy="15404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85139" y="4104938"/>
            <a:ext cx="176663" cy="20137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85139" y="3522897"/>
            <a:ext cx="176663" cy="2013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185166" y="2931503"/>
            <a:ext cx="176846" cy="20158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185166" y="2349462"/>
            <a:ext cx="176846" cy="20158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2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144000" cy="6857998"/>
          </a:xfrm>
          <a:prstGeom prst="rect">
            <a:avLst/>
          </a:prstGeom>
        </p:spPr>
      </p:pic>
      <p:sp>
        <p:nvSpPr>
          <p:cNvPr id="289" name="textbox 289"/>
          <p:cNvSpPr/>
          <p:nvPr/>
        </p:nvSpPr>
        <p:spPr>
          <a:xfrm>
            <a:off x="397998" y="1485319"/>
            <a:ext cx="5243195" cy="53632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403"/>
              </a:lnSpc>
              <a:tabLst/>
            </a:pPr>
            <a:endParaRPr lang="Arial" altLang="Arial" sz="100" dirty="0"/>
          </a:p>
          <a:p>
            <a:pPr marL="784072" algn="l" rtl="0" eaLnBrk="0">
              <a:lnSpc>
                <a:spcPct val="96000"/>
              </a:lnSpc>
              <a:tabLst/>
            </a:pPr>
            <a:r>
              <a:rPr sz="3200" spc="3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绩效管理的四大</a:t>
            </a:r>
            <a:r>
              <a:rPr sz="3200" spc="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领域</a:t>
            </a:r>
            <a:endParaRPr lang="SimSun" altLang="SimSun" sz="3200" dirty="0"/>
          </a:p>
          <a:p>
            <a:pPr algn="l" rtl="0" eaLnBrk="0">
              <a:lnSpc>
                <a:spcPct val="11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5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5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5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5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95000"/>
              </a:lnSpc>
              <a:spcBef>
                <a:spcPts val="548"/>
              </a:spcBef>
              <a:tabLst/>
            </a:pPr>
            <a:r>
              <a:rPr sz="1800" spc="40" dirty="0"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管理者的作</a:t>
            </a:r>
            <a:r>
              <a:rPr sz="1800" spc="0" dirty="0"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用</a:t>
            </a:r>
            <a:endParaRPr lang="SimSun" altLang="SimSun" sz="1800" dirty="0"/>
          </a:p>
          <a:p>
            <a:pPr algn="l" rtl="0" eaLnBrk="0">
              <a:lnSpc>
                <a:spcPct val="106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6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6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6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6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6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6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6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6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marL="89217" algn="l" rtl="0" eaLnBrk="0">
              <a:lnSpc>
                <a:spcPct val="95000"/>
              </a:lnSpc>
              <a:spcBef>
                <a:spcPts val="540"/>
              </a:spcBef>
              <a:tabLst/>
            </a:pPr>
            <a:r>
              <a:rPr sz="18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管理者的</a:t>
            </a:r>
            <a:r>
              <a:rPr sz="18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能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力</a:t>
            </a:r>
            <a:endParaRPr lang="SimSun" altLang="SimSun" sz="18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9000"/>
              </a:lnSpc>
              <a:tabLst/>
            </a:pPr>
            <a:endParaRPr lang="Arial" altLang="Arial" sz="300" dirty="0"/>
          </a:p>
        </p:txBody>
      </p:sp>
      <p:sp>
        <p:nvSpPr>
          <p:cNvPr id="290" name="textbox 290"/>
          <p:cNvSpPr/>
          <p:nvPr/>
        </p:nvSpPr>
        <p:spPr>
          <a:xfrm>
            <a:off x="2836889" y="4380658"/>
            <a:ext cx="5487670" cy="15957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28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>
                <a:tab pos="95250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000" spc="-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了解员工内在的需求和动</a:t>
            </a:r>
            <a:r>
              <a:rPr sz="20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机</a:t>
            </a:r>
            <a:endParaRPr lang="SimSun" altLang="SimSun" sz="2000" dirty="0"/>
          </a:p>
          <a:p>
            <a:pPr marL="12700" algn="l" rtl="0" eaLnBrk="0">
              <a:lnSpc>
                <a:spcPct val="84000"/>
              </a:lnSpc>
              <a:spcBef>
                <a:spcPts val="1095"/>
              </a:spcBef>
              <a:tabLst>
                <a:tab pos="95250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0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现实地评价其职业发展愿望与自身能力是否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相称</a:t>
            </a:r>
            <a:endParaRPr lang="SimSun" altLang="SimSun" sz="2000" dirty="0"/>
          </a:p>
          <a:p>
            <a:pPr marL="12700" algn="l" rtl="0" eaLnBrk="0">
              <a:lnSpc>
                <a:spcPts val="3304"/>
              </a:lnSpc>
              <a:tabLst>
                <a:tab pos="95250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0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在本组织内和广阔的就业市场中，为他们的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职业</a:t>
            </a:r>
            <a:endParaRPr lang="SimSun" altLang="SimSun" sz="2000" dirty="0"/>
          </a:p>
          <a:p>
            <a:pPr algn="l" rtl="0" eaLnBrk="0">
              <a:lnSpc>
                <a:spcPct val="101000"/>
              </a:lnSpc>
              <a:tabLst/>
            </a:pPr>
            <a:endParaRPr lang="Arial" altLang="Arial" sz="1100" dirty="0"/>
          </a:p>
          <a:p>
            <a:pPr algn="l" rtl="0" eaLnBrk="0">
              <a:lnSpc>
                <a:spcPct val="10136"/>
              </a:lnSpc>
              <a:tabLst/>
            </a:pPr>
            <a:endParaRPr lang="Arial" altLang="Arial" sz="100" dirty="0"/>
          </a:p>
          <a:p>
            <a:pPr marL="70178" algn="l" rtl="0" eaLnBrk="0">
              <a:lnSpc>
                <a:spcPct val="96000"/>
              </a:lnSpc>
              <a:tabLst/>
            </a:pPr>
            <a:r>
              <a:rPr sz="20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生涯发展设计最佳途径和制定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实现谋略</a:t>
            </a:r>
            <a:endParaRPr lang="SimSun" altLang="SimSun" sz="2000" dirty="0"/>
          </a:p>
        </p:txBody>
      </p:sp>
      <p:pic>
        <p:nvPicPr>
          <p:cNvPr id="291" name="picture 2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849589" y="5369032"/>
            <a:ext cx="82908" cy="94507"/>
          </a:xfrm>
          <a:prstGeom prst="rect">
            <a:avLst/>
          </a:prstGeom>
        </p:spPr>
      </p:pic>
      <p:pic>
        <p:nvPicPr>
          <p:cNvPr id="292" name="picture 2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849589" y="4949297"/>
            <a:ext cx="82908" cy="94507"/>
          </a:xfrm>
          <a:prstGeom prst="rect">
            <a:avLst/>
          </a:prstGeom>
        </p:spPr>
      </p:pic>
      <p:pic>
        <p:nvPicPr>
          <p:cNvPr id="293" name="picture 2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849589" y="4520038"/>
            <a:ext cx="82908" cy="94507"/>
          </a:xfrm>
          <a:prstGeom prst="rect">
            <a:avLst/>
          </a:prstGeom>
        </p:spPr>
      </p:pic>
      <p:sp>
        <p:nvSpPr>
          <p:cNvPr id="294" name="textbox 294"/>
          <p:cNvSpPr/>
          <p:nvPr/>
        </p:nvSpPr>
        <p:spPr>
          <a:xfrm>
            <a:off x="2836862" y="2228262"/>
            <a:ext cx="3961765" cy="15963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8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4000"/>
              </a:lnSpc>
              <a:tabLst>
                <a:tab pos="95250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000" spc="-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挖掘员工个人职业发展的</a:t>
            </a:r>
            <a:r>
              <a:rPr sz="20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潜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力</a:t>
            </a:r>
            <a:endParaRPr lang="SimSun" altLang="SimSun" sz="2000" dirty="0"/>
          </a:p>
          <a:p>
            <a:pPr marL="12700" indent="26" algn="l" rtl="0" eaLnBrk="0">
              <a:lnSpc>
                <a:spcPct val="145000"/>
              </a:lnSpc>
              <a:tabLst>
                <a:tab pos="95250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000" spc="-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对员工在职业生涯的抉择提</a:t>
            </a:r>
            <a:r>
              <a:rPr sz="20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出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建议 	</a:t>
            </a:r>
            <a:r>
              <a:rPr sz="2000" spc="-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帮助员工做出最适当的选</a:t>
            </a:r>
            <a:r>
              <a:rPr sz="20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择</a:t>
            </a:r>
            <a:endParaRPr lang="SimSun" altLang="SimSun" sz="20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800" dirty="0"/>
          </a:p>
          <a:p>
            <a:pPr marL="12700" algn="l" rtl="0" eaLnBrk="0">
              <a:lnSpc>
                <a:spcPct val="96000"/>
              </a:lnSpc>
              <a:spcBef>
                <a:spcPts val="1"/>
              </a:spcBef>
              <a:tabLst>
                <a:tab pos="95250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000" spc="-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支持员工达到预期目</a:t>
            </a:r>
            <a:r>
              <a:rPr sz="2000" spc="-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</a:t>
            </a:r>
            <a:endParaRPr lang="SimSun" altLang="SimSun" sz="2000" dirty="0"/>
          </a:p>
        </p:txBody>
      </p:sp>
      <p:pic>
        <p:nvPicPr>
          <p:cNvPr id="295" name="picture 29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849562" y="3645852"/>
            <a:ext cx="82724" cy="94297"/>
          </a:xfrm>
          <a:prstGeom prst="rect">
            <a:avLst/>
          </a:prstGeom>
        </p:spPr>
      </p:pic>
      <p:pic>
        <p:nvPicPr>
          <p:cNvPr id="296" name="picture 29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849562" y="3216592"/>
            <a:ext cx="82724" cy="94297"/>
          </a:xfrm>
          <a:prstGeom prst="rect">
            <a:avLst/>
          </a:prstGeom>
        </p:spPr>
      </p:pic>
      <p:pic>
        <p:nvPicPr>
          <p:cNvPr id="297" name="picture 2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849589" y="2796902"/>
            <a:ext cx="82908" cy="94507"/>
          </a:xfrm>
          <a:prstGeom prst="rect">
            <a:avLst/>
          </a:prstGeom>
        </p:spPr>
      </p:pic>
      <p:pic>
        <p:nvPicPr>
          <p:cNvPr id="298" name="picture 29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849562" y="2367851"/>
            <a:ext cx="82724" cy="94297"/>
          </a:xfrm>
          <a:prstGeom prst="rect">
            <a:avLst/>
          </a:prstGeom>
        </p:spPr>
      </p:pic>
      <p:sp>
        <p:nvSpPr>
          <p:cNvPr id="299" name="textbox 299"/>
          <p:cNvSpPr/>
          <p:nvPr/>
        </p:nvSpPr>
        <p:spPr>
          <a:xfrm>
            <a:off x="7239000" y="914400"/>
            <a:ext cx="914400" cy="718819"/>
          </a:xfrm>
          <a:prstGeom prst="rect">
            <a:avLst/>
          </a:prstGeom>
          <a:solidFill>
            <a:srgbClr val="B2BAB5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3000"/>
              </a:lnSpc>
              <a:tabLst/>
            </a:pPr>
            <a:endParaRPr lang="Arial" altLang="Arial" sz="600" dirty="0"/>
          </a:p>
          <a:p>
            <a:pPr marL="246016" algn="l" rtl="0" eaLnBrk="0">
              <a:lnSpc>
                <a:spcPct val="83000"/>
              </a:lnSpc>
              <a:tabLst/>
            </a:pPr>
            <a:r>
              <a:rPr sz="18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</a:t>
            </a: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效</a:t>
            </a:r>
            <a:endParaRPr lang="SimSun" altLang="SimSun" sz="1800" dirty="0"/>
          </a:p>
          <a:p>
            <a:pPr marL="242354" algn="l" rtl="0" eaLnBrk="0">
              <a:lnSpc>
                <a:spcPts val="2359"/>
              </a:lnSpc>
              <a:tabLst/>
            </a:pP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领域</a:t>
            </a:r>
            <a:endParaRPr lang="SimSun" altLang="SimSun" sz="1800" dirty="0"/>
          </a:p>
        </p:txBody>
      </p:sp>
      <p:sp>
        <p:nvSpPr>
          <p:cNvPr id="300" name="textbox 300"/>
          <p:cNvSpPr/>
          <p:nvPr/>
        </p:nvSpPr>
        <p:spPr>
          <a:xfrm>
            <a:off x="6324600" y="1600200"/>
            <a:ext cx="914400" cy="718819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  <a:tabLst/>
            </a:pPr>
            <a:endParaRPr lang="Arial" altLang="Arial" sz="600" dirty="0"/>
          </a:p>
          <a:p>
            <a:pPr marL="242253" algn="l" rtl="0" eaLnBrk="0">
              <a:lnSpc>
                <a:spcPct val="83000"/>
              </a:lnSpc>
              <a:spcBef>
                <a:spcPts val="1"/>
              </a:spcBef>
              <a:tabLst/>
            </a:pP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职业</a:t>
            </a:r>
            <a:endParaRPr lang="SimSun" altLang="SimSun" sz="1800" dirty="0"/>
          </a:p>
          <a:p>
            <a:pPr marL="241337" algn="l" rtl="0" eaLnBrk="0">
              <a:lnSpc>
                <a:spcPts val="2358"/>
              </a:lnSpc>
              <a:tabLst/>
            </a:pP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领域</a:t>
            </a:r>
            <a:endParaRPr lang="SimSun" altLang="SimSun" sz="1800" dirty="0"/>
          </a:p>
        </p:txBody>
      </p:sp>
      <p:sp>
        <p:nvSpPr>
          <p:cNvPr id="301" name="textbox 301"/>
          <p:cNvSpPr/>
          <p:nvPr/>
        </p:nvSpPr>
        <p:spPr>
          <a:xfrm>
            <a:off x="7239000" y="1600200"/>
            <a:ext cx="914400" cy="718819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  <a:tabLst/>
            </a:pPr>
            <a:endParaRPr lang="Arial" altLang="Arial" sz="600" dirty="0"/>
          </a:p>
          <a:p>
            <a:pPr marL="244185" algn="l" rtl="0" eaLnBrk="0">
              <a:lnSpc>
                <a:spcPct val="83000"/>
              </a:lnSpc>
              <a:spcBef>
                <a:spcPts val="1"/>
              </a:spcBef>
              <a:tabLst/>
            </a:pP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生活</a:t>
            </a:r>
            <a:endParaRPr lang="SimSun" altLang="SimSun" sz="1800" dirty="0"/>
          </a:p>
          <a:p>
            <a:pPr marL="242354" algn="l" rtl="0" eaLnBrk="0">
              <a:lnSpc>
                <a:spcPts val="2358"/>
              </a:lnSpc>
              <a:tabLst/>
            </a:pP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领域</a:t>
            </a:r>
            <a:endParaRPr lang="SimSun" altLang="SimSun" sz="1800" dirty="0"/>
          </a:p>
        </p:txBody>
      </p:sp>
      <p:graphicFrame>
        <p:nvGraphicFramePr>
          <p:cNvPr id="302" name="table 302"/>
          <p:cNvGraphicFramePr>
            <a:graphicFrameLocks noGrp="1"/>
          </p:cNvGraphicFramePr>
          <p:nvPr/>
        </p:nvGraphicFramePr>
        <p:xfrm>
          <a:off x="6319832" y="909632"/>
          <a:ext cx="1838324" cy="1381123"/>
        </p:xfrm>
        <a:graphic>
          <a:graphicData uri="http://schemas.openxmlformats.org/drawingml/2006/table">
            <a:tbl>
              <a:tblPr/>
              <a:tblGrid>
                <a:gridCol w="918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02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700" dirty="0"/>
                    </a:p>
                    <a:p>
                      <a:pPr algn="l" rtl="0" eaLnBrk="0">
                        <a:lnSpc>
                          <a:spcPct val="6787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49767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1800" spc="-3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活</a:t>
                      </a:r>
                      <a:r>
                        <a:rPr sz="18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动</a:t>
                      </a:r>
                      <a:endParaRPr lang="SimSun" altLang="SimSun" sz="18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8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3" name="textbox 303"/>
          <p:cNvSpPr/>
          <p:nvPr/>
        </p:nvSpPr>
        <p:spPr>
          <a:xfrm>
            <a:off x="5745451" y="6624119"/>
            <a:ext cx="2189479" cy="2311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453"/>
              </a:lnSpc>
              <a:tabLst/>
            </a:pPr>
            <a:endParaRPr lang="Arial" altLang="Arial" sz="100" dirty="0"/>
          </a:p>
        </p:txBody>
      </p:sp>
      <p:sp>
        <p:nvSpPr>
          <p:cNvPr id="304" name="textbox 304"/>
          <p:cNvSpPr/>
          <p:nvPr/>
        </p:nvSpPr>
        <p:spPr>
          <a:xfrm>
            <a:off x="6553237" y="1270844"/>
            <a:ext cx="474344" cy="287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7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领域</a:t>
            </a:r>
            <a:endParaRPr lang="SimSun" altLang="SimSun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box 305"/>
          <p:cNvSpPr/>
          <p:nvPr/>
        </p:nvSpPr>
        <p:spPr>
          <a:xfrm>
            <a:off x="2760662" y="2396265"/>
            <a:ext cx="6250940" cy="44589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170"/>
              </a:lnSpc>
              <a:tabLst/>
            </a:pPr>
            <a:endParaRPr lang="Arial" altLang="Arial" sz="100" dirty="0"/>
          </a:p>
          <a:p>
            <a:pPr marL="12726" algn="l" rtl="0" eaLnBrk="0">
              <a:lnSpc>
                <a:spcPct val="85000"/>
              </a:lnSpc>
              <a:tabLst>
                <a:tab pos="95250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0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弄清楚问题的实质及其对员工个人和组织</a:t>
            </a:r>
            <a:r>
              <a:rPr sz="20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效的影响</a:t>
            </a:r>
            <a:endParaRPr lang="SimSun" altLang="SimSun" sz="2000" dirty="0"/>
          </a:p>
          <a:p>
            <a:pPr marL="12700" algn="l" rtl="0" eaLnBrk="0">
              <a:lnSpc>
                <a:spcPts val="3379"/>
              </a:lnSpc>
              <a:tabLst>
                <a:tab pos="95250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000" spc="-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协调员工个人与组织的利</a:t>
            </a:r>
            <a:r>
              <a:rPr sz="20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益</a:t>
            </a:r>
            <a:endParaRPr lang="SimSun" altLang="SimSun" sz="2000" dirty="0"/>
          </a:p>
          <a:p>
            <a:pPr marL="12700" algn="l" rtl="0" eaLnBrk="0">
              <a:lnSpc>
                <a:spcPct val="96000"/>
              </a:lnSpc>
              <a:spcBef>
                <a:spcPts val="1279"/>
              </a:spcBef>
              <a:tabLst>
                <a:tab pos="95250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000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策划如何帮助员工达到预期生活</a:t>
            </a:r>
            <a:r>
              <a:rPr sz="20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目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标和方案</a:t>
            </a:r>
            <a:endParaRPr lang="SimSun" altLang="SimSun" sz="2000" dirty="0"/>
          </a:p>
          <a:p>
            <a:pPr marL="13830" indent="-1104" algn="l" rtl="0" eaLnBrk="0">
              <a:lnSpc>
                <a:spcPct val="90000"/>
              </a:lnSpc>
              <a:spcBef>
                <a:spcPts val="1237"/>
              </a:spcBef>
              <a:tabLst>
                <a:tab pos="95250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	</a:t>
            </a:r>
            <a:r>
              <a:rPr sz="20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在适当的时候，用感情表达方式，表明自己对</a:t>
            </a:r>
            <a:r>
              <a:rPr sz="20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员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工的支 持</a:t>
            </a:r>
            <a:endParaRPr lang="SimSun" altLang="SimSun" sz="2000" dirty="0"/>
          </a:p>
          <a:p>
            <a:pPr algn="l" rtl="0" eaLnBrk="0">
              <a:lnSpc>
                <a:spcPct val="119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0000"/>
              </a:lnSpc>
              <a:tabLst/>
            </a:pPr>
            <a:endParaRPr lang="Arial" altLang="Arial" sz="1000" dirty="0"/>
          </a:p>
          <a:p>
            <a:pPr marL="165380" algn="l" rtl="0" eaLnBrk="0">
              <a:lnSpc>
                <a:spcPct val="96000"/>
              </a:lnSpc>
              <a:spcBef>
                <a:spcPts val="610"/>
              </a:spcBef>
              <a:tabLst>
                <a:tab pos="248284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000" spc="-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倾听和了解员工的</a:t>
            </a:r>
            <a:r>
              <a:rPr sz="2000" spc="-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需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求</a:t>
            </a:r>
            <a:endParaRPr lang="SimSun" altLang="SimSun" sz="2000" dirty="0"/>
          </a:p>
          <a:p>
            <a:pPr marL="165354" algn="l" rtl="0" eaLnBrk="0">
              <a:lnSpc>
                <a:spcPct val="84000"/>
              </a:lnSpc>
              <a:spcBef>
                <a:spcPts val="1087"/>
              </a:spcBef>
              <a:tabLst>
                <a:tab pos="247650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000" spc="-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弄清楚你所能提供帮助的边</a:t>
            </a:r>
            <a:r>
              <a:rPr sz="20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界</a:t>
            </a:r>
            <a:endParaRPr lang="SimSun" altLang="SimSun" sz="2000" dirty="0"/>
          </a:p>
          <a:p>
            <a:pPr marL="165380" algn="l" rtl="0" eaLnBrk="0">
              <a:lnSpc>
                <a:spcPts val="3305"/>
              </a:lnSpc>
              <a:tabLst>
                <a:tab pos="248284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000" spc="-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让员工思考他们所面临的问</a:t>
            </a:r>
            <a:r>
              <a:rPr sz="20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题</a:t>
            </a:r>
            <a:endParaRPr lang="SimSun" altLang="SimSun" sz="2000" dirty="0"/>
          </a:p>
          <a:p>
            <a:pPr marL="165380" algn="l" rtl="0" eaLnBrk="0">
              <a:lnSpc>
                <a:spcPct val="96000"/>
              </a:lnSpc>
              <a:spcBef>
                <a:spcPts val="1345"/>
              </a:spcBef>
              <a:tabLst>
                <a:tab pos="248284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0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帮助员工找出其自己认为处理这些问题的最佳方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法</a:t>
            </a:r>
            <a:endParaRPr lang="SimSun" altLang="SimSun" sz="20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7000"/>
              </a:lnSpc>
              <a:tabLst/>
            </a:pPr>
            <a:endParaRPr lang="Arial" altLang="Arial" sz="300" dirty="0"/>
          </a:p>
        </p:txBody>
      </p:sp>
      <p:pic>
        <p:nvPicPr>
          <p:cNvPr id="306" name="picture 3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926043" y="6103410"/>
            <a:ext cx="82908" cy="94507"/>
          </a:xfrm>
          <a:prstGeom prst="rect">
            <a:avLst/>
          </a:prstGeom>
        </p:spPr>
      </p:pic>
      <p:pic>
        <p:nvPicPr>
          <p:cNvPr id="307" name="picture 3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926043" y="5674150"/>
            <a:ext cx="82908" cy="94507"/>
          </a:xfrm>
          <a:prstGeom prst="rect">
            <a:avLst/>
          </a:prstGeom>
        </p:spPr>
      </p:pic>
      <p:pic>
        <p:nvPicPr>
          <p:cNvPr id="308" name="picture 3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26016" y="5254561"/>
            <a:ext cx="82724" cy="94297"/>
          </a:xfrm>
          <a:prstGeom prst="rect">
            <a:avLst/>
          </a:prstGeom>
        </p:spPr>
      </p:pic>
      <p:pic>
        <p:nvPicPr>
          <p:cNvPr id="309" name="picture 3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926043" y="4825091"/>
            <a:ext cx="82908" cy="94507"/>
          </a:xfrm>
          <a:prstGeom prst="rect">
            <a:avLst/>
          </a:prstGeom>
        </p:spPr>
      </p:pic>
      <p:pic>
        <p:nvPicPr>
          <p:cNvPr id="310" name="picture 3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773389" y="3833221"/>
            <a:ext cx="82908" cy="94507"/>
          </a:xfrm>
          <a:prstGeom prst="rect">
            <a:avLst/>
          </a:prstGeom>
        </p:spPr>
      </p:pic>
      <p:pic>
        <p:nvPicPr>
          <p:cNvPr id="311" name="picture 3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773362" y="3385248"/>
            <a:ext cx="82724" cy="94297"/>
          </a:xfrm>
          <a:prstGeom prst="rect">
            <a:avLst/>
          </a:prstGeom>
        </p:spPr>
      </p:pic>
      <p:pic>
        <p:nvPicPr>
          <p:cNvPr id="312" name="picture 3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773362" y="2965386"/>
            <a:ext cx="82724" cy="94297"/>
          </a:xfrm>
          <a:prstGeom prst="rect">
            <a:avLst/>
          </a:prstGeom>
        </p:spPr>
      </p:pic>
      <p:pic>
        <p:nvPicPr>
          <p:cNvPr id="313" name="picture 3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773389" y="2535917"/>
            <a:ext cx="82908" cy="94507"/>
          </a:xfrm>
          <a:prstGeom prst="rect">
            <a:avLst/>
          </a:prstGeom>
        </p:spPr>
      </p:pic>
      <p:sp>
        <p:nvSpPr>
          <p:cNvPr id="315" name="textbox 315"/>
          <p:cNvSpPr/>
          <p:nvPr/>
        </p:nvSpPr>
        <p:spPr>
          <a:xfrm>
            <a:off x="6324600" y="1600200"/>
            <a:ext cx="914400" cy="718819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  <a:tabLst/>
            </a:pPr>
            <a:endParaRPr lang="Arial" altLang="Arial" sz="600" dirty="0"/>
          </a:p>
          <a:p>
            <a:pPr marL="242253" algn="l" rtl="0" eaLnBrk="0">
              <a:lnSpc>
                <a:spcPct val="83000"/>
              </a:lnSpc>
              <a:spcBef>
                <a:spcPts val="1"/>
              </a:spcBef>
              <a:tabLst/>
            </a:pP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职业</a:t>
            </a:r>
            <a:endParaRPr lang="SimSun" altLang="SimSun" sz="1800" dirty="0"/>
          </a:p>
          <a:p>
            <a:pPr marL="241337" algn="l" rtl="0" eaLnBrk="0">
              <a:lnSpc>
                <a:spcPts val="2358"/>
              </a:lnSpc>
              <a:tabLst/>
            </a:pP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领域</a:t>
            </a:r>
            <a:endParaRPr lang="SimSun" altLang="SimSun" sz="1800" dirty="0"/>
          </a:p>
        </p:txBody>
      </p:sp>
      <p:sp>
        <p:nvSpPr>
          <p:cNvPr id="316" name="textbox 316"/>
          <p:cNvSpPr/>
          <p:nvPr/>
        </p:nvSpPr>
        <p:spPr>
          <a:xfrm>
            <a:off x="7239000" y="1600200"/>
            <a:ext cx="914400" cy="718819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  <a:tabLst/>
            </a:pPr>
            <a:endParaRPr lang="Arial" altLang="Arial" sz="600" dirty="0"/>
          </a:p>
          <a:p>
            <a:pPr marL="244185" algn="l" rtl="0" eaLnBrk="0">
              <a:lnSpc>
                <a:spcPct val="83000"/>
              </a:lnSpc>
              <a:spcBef>
                <a:spcPts val="1"/>
              </a:spcBef>
              <a:tabLst/>
            </a:pP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生活</a:t>
            </a:r>
            <a:endParaRPr lang="SimSun" altLang="SimSun" sz="1800" dirty="0"/>
          </a:p>
          <a:p>
            <a:pPr marL="242354" algn="l" rtl="0" eaLnBrk="0">
              <a:lnSpc>
                <a:spcPts val="2358"/>
              </a:lnSpc>
              <a:tabLst/>
            </a:pP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领域</a:t>
            </a:r>
            <a:endParaRPr lang="SimSun" altLang="SimSun" sz="1800" dirty="0"/>
          </a:p>
        </p:txBody>
      </p:sp>
      <p:graphicFrame>
        <p:nvGraphicFramePr>
          <p:cNvPr id="317" name="table 317"/>
          <p:cNvGraphicFramePr>
            <a:graphicFrameLocks noGrp="1"/>
          </p:cNvGraphicFramePr>
          <p:nvPr/>
        </p:nvGraphicFramePr>
        <p:xfrm>
          <a:off x="6319832" y="909632"/>
          <a:ext cx="1838324" cy="1381123"/>
        </p:xfrm>
        <a:graphic>
          <a:graphicData uri="http://schemas.openxmlformats.org/drawingml/2006/table">
            <a:tbl>
              <a:tblPr/>
              <a:tblGrid>
                <a:gridCol w="918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02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700" dirty="0"/>
                    </a:p>
                    <a:p>
                      <a:pPr algn="l" rtl="0" eaLnBrk="0">
                        <a:lnSpc>
                          <a:spcPct val="6787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49767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1800" spc="-3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活</a:t>
                      </a:r>
                      <a:r>
                        <a:rPr sz="18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动</a:t>
                      </a:r>
                      <a:endParaRPr lang="SimSun" altLang="SimSun" sz="18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700" dirty="0"/>
                    </a:p>
                    <a:p>
                      <a:pPr algn="l" rtl="0" eaLnBrk="0">
                        <a:lnSpc>
                          <a:spcPct val="6787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46339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1800" spc="-3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绩</a:t>
                      </a:r>
                      <a:r>
                        <a:rPr sz="18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效</a:t>
                      </a:r>
                      <a:endParaRPr lang="SimSun" altLang="SimSun" sz="18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A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8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8" name="textbox 318"/>
          <p:cNvSpPr/>
          <p:nvPr/>
        </p:nvSpPr>
        <p:spPr>
          <a:xfrm>
            <a:off x="788036" y="1332811"/>
            <a:ext cx="3710304" cy="4921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032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3200" spc="3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绩效管理的四大</a:t>
            </a:r>
            <a:r>
              <a:rPr sz="3200" spc="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领域</a:t>
            </a:r>
            <a:endParaRPr lang="SimSun" altLang="SimSun" sz="3200" dirty="0"/>
          </a:p>
        </p:txBody>
      </p:sp>
      <p:sp>
        <p:nvSpPr>
          <p:cNvPr id="320" name="textbox 320"/>
          <p:cNvSpPr/>
          <p:nvPr/>
        </p:nvSpPr>
        <p:spPr>
          <a:xfrm>
            <a:off x="397998" y="2896064"/>
            <a:ext cx="1423035" cy="2863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20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800" spc="40" dirty="0"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管理者的作</a:t>
            </a:r>
            <a:r>
              <a:rPr sz="1800" spc="0" dirty="0"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用</a:t>
            </a:r>
            <a:endParaRPr lang="SimSun" altLang="SimSun" sz="1800" dirty="0"/>
          </a:p>
        </p:txBody>
      </p:sp>
      <p:sp>
        <p:nvSpPr>
          <p:cNvPr id="321" name="textbox 321"/>
          <p:cNvSpPr/>
          <p:nvPr/>
        </p:nvSpPr>
        <p:spPr>
          <a:xfrm>
            <a:off x="474516" y="5070938"/>
            <a:ext cx="1421130" cy="2863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20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8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管理者的</a:t>
            </a:r>
            <a:r>
              <a:rPr sz="18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能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力</a:t>
            </a:r>
            <a:endParaRPr lang="SimSun" altLang="SimSun" sz="1800" dirty="0"/>
          </a:p>
        </p:txBody>
      </p:sp>
      <p:sp>
        <p:nvSpPr>
          <p:cNvPr id="322" name="textbox 322"/>
          <p:cNvSpPr/>
          <p:nvPr/>
        </p:nvSpPr>
        <p:spPr>
          <a:xfrm>
            <a:off x="6553237" y="1270844"/>
            <a:ext cx="1390014" cy="287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7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领域 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领域</a:t>
            </a:r>
            <a:endParaRPr lang="SimSun" altLang="SimSun" sz="1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picture 3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pic>
        <p:nvPicPr>
          <p:cNvPr id="324" name="picture 3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sp>
        <p:nvSpPr>
          <p:cNvPr id="325" name="textbox 325"/>
          <p:cNvSpPr/>
          <p:nvPr/>
        </p:nvSpPr>
        <p:spPr>
          <a:xfrm>
            <a:off x="1166039" y="1485319"/>
            <a:ext cx="3303904" cy="10591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403"/>
              </a:lnSpc>
              <a:tabLst/>
            </a:pPr>
            <a:endParaRPr lang="Arial" altLang="Arial" sz="100" dirty="0"/>
          </a:p>
          <a:p>
            <a:pPr marL="16032" algn="l" rtl="0" eaLnBrk="0">
              <a:lnSpc>
                <a:spcPct val="96000"/>
              </a:lnSpc>
              <a:tabLst/>
            </a:pPr>
            <a:r>
              <a:rPr sz="3200" spc="3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绩效管理概念</a:t>
            </a:r>
            <a:r>
              <a:rPr sz="3200" spc="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小结</a:t>
            </a:r>
            <a:endParaRPr lang="SimSun" altLang="SimSun" sz="3200" dirty="0"/>
          </a:p>
          <a:p>
            <a:pPr algn="l" rtl="0" eaLnBrk="0">
              <a:lnSpc>
                <a:spcPct val="102000"/>
              </a:lnSpc>
              <a:tabLst/>
            </a:pPr>
            <a:endParaRPr lang="Arial" altLang="Arial" sz="1400" dirty="0"/>
          </a:p>
          <a:p>
            <a:pPr algn="l" rtl="0" eaLnBrk="0">
              <a:lnSpc>
                <a:spcPct val="1314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>
                <a:tab pos="144779" algn="l"/>
              </a:tabLst>
            </a:pP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4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绩效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管理的一二三四</a:t>
            </a:r>
            <a:endParaRPr lang="SimSun" altLang="SimSun" sz="2400" dirty="0"/>
          </a:p>
        </p:txBody>
      </p:sp>
      <p:pic>
        <p:nvPicPr>
          <p:cNvPr id="326" name="picture 3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78739" y="2295188"/>
            <a:ext cx="132543" cy="15108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picture 3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sp>
        <p:nvSpPr>
          <p:cNvPr id="329" name="textbox 329"/>
          <p:cNvSpPr/>
          <p:nvPr/>
        </p:nvSpPr>
        <p:spPr>
          <a:xfrm>
            <a:off x="1160579" y="1485319"/>
            <a:ext cx="6774180" cy="53632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821"/>
              </a:lnSpc>
              <a:tabLst/>
            </a:pPr>
            <a:endParaRPr lang="Arial" altLang="Arial" sz="100" dirty="0"/>
          </a:p>
          <a:p>
            <a:pPr marL="16569" algn="l" rtl="0" eaLnBrk="0">
              <a:lnSpc>
                <a:spcPct val="96000"/>
              </a:lnSpc>
              <a:tabLst/>
            </a:pPr>
            <a:r>
              <a:rPr sz="3200" spc="-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提</a:t>
            </a:r>
            <a:r>
              <a:rPr sz="3200" spc="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纲</a:t>
            </a:r>
            <a:endParaRPr lang="SimSun" altLang="SimSun" sz="3200" dirty="0"/>
          </a:p>
          <a:p>
            <a:pPr marL="21492" algn="l" rtl="0" eaLnBrk="0">
              <a:lnSpc>
                <a:spcPct val="85000"/>
              </a:lnSpc>
              <a:spcBef>
                <a:spcPts val="1907"/>
              </a:spcBef>
              <a:tabLst/>
            </a:pPr>
            <a:r>
              <a:rPr sz="3200" spc="-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一、 </a:t>
            </a:r>
            <a:r>
              <a:rPr sz="2700" spc="-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企业价值链与价值评价</a:t>
            </a:r>
            <a:r>
              <a:rPr sz="27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体</a:t>
            </a:r>
            <a:r>
              <a:rPr sz="27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系</a:t>
            </a:r>
            <a:endParaRPr lang="SimSun" altLang="SimSun" sz="2700" dirty="0"/>
          </a:p>
          <a:p>
            <a:pPr marL="18348" algn="l" rtl="0" eaLnBrk="0">
              <a:lnSpc>
                <a:spcPct val="97000"/>
              </a:lnSpc>
              <a:spcBef>
                <a:spcPts val="418"/>
              </a:spcBef>
              <a:tabLst/>
            </a:pPr>
            <a:r>
              <a:rPr sz="2700" spc="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二、评价过程中种种问题透</a:t>
            </a:r>
            <a:r>
              <a:rPr sz="27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视</a:t>
            </a:r>
            <a:endParaRPr lang="SimSun" altLang="SimSun" sz="2700" dirty="0"/>
          </a:p>
          <a:p>
            <a:pPr marL="12700" algn="l" rtl="0" eaLnBrk="0">
              <a:lnSpc>
                <a:spcPct val="97000"/>
              </a:lnSpc>
              <a:spcBef>
                <a:spcPts val="560"/>
              </a:spcBef>
              <a:tabLst/>
            </a:pPr>
            <a:r>
              <a:rPr sz="2700" spc="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三、绩效、绩效管理概</a:t>
            </a:r>
            <a:r>
              <a:rPr sz="27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论</a:t>
            </a:r>
            <a:endParaRPr lang="SimSun" altLang="SimSun" sz="2700" dirty="0"/>
          </a:p>
          <a:p>
            <a:pPr marL="845403" indent="-799515" algn="l" rtl="0" eaLnBrk="0">
              <a:lnSpc>
                <a:spcPct val="107000"/>
              </a:lnSpc>
              <a:spcBef>
                <a:spcPts val="636"/>
              </a:spcBef>
              <a:tabLst/>
            </a:pPr>
            <a:r>
              <a:rPr sz="27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四、绩效管理</a:t>
            </a:r>
            <a:r>
              <a:rPr sz="27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体</a:t>
            </a:r>
            <a:r>
              <a:rPr sz="27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系                       </a:t>
            </a:r>
            <a:r>
              <a:rPr sz="24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绩效目标体系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                       </a:t>
            </a:r>
            <a:r>
              <a:rPr sz="24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绩效管理体系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                       </a:t>
            </a:r>
            <a:r>
              <a:rPr sz="24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绩效管理程序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                       </a:t>
            </a:r>
            <a:r>
              <a:rPr sz="24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绩效考核制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度</a:t>
            </a:r>
            <a:endParaRPr lang="SimSun" altLang="SimSun" sz="2400" dirty="0"/>
          </a:p>
          <a:p>
            <a:pPr marL="845420" algn="l" rtl="0" eaLnBrk="0">
              <a:lnSpc>
                <a:spcPct val="95000"/>
              </a:lnSpc>
              <a:spcBef>
                <a:spcPts val="420"/>
              </a:spcBef>
              <a:tabLst/>
            </a:pPr>
            <a:r>
              <a:rPr sz="24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绩效管理组织与责任体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系</a:t>
            </a:r>
            <a:endParaRPr lang="SimSun" altLang="SimSun" sz="2400" dirty="0"/>
          </a:p>
          <a:p>
            <a:pPr algn="l" rtl="0" eaLnBrk="0">
              <a:lnSpc>
                <a:spcPct val="120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1000"/>
              </a:lnSpc>
              <a:tabLst/>
            </a:pPr>
            <a:endParaRPr lang="Arial" altLang="Arial" sz="1000" dirty="0"/>
          </a:p>
        </p:txBody>
      </p:sp>
      <p:pic>
        <p:nvPicPr>
          <p:cNvPr id="330" name="picture 3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picture 3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pic>
        <p:nvPicPr>
          <p:cNvPr id="332" name="picture 3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grpSp>
        <p:nvGrpSpPr>
          <p:cNvPr id="62" name="group 62"/>
          <p:cNvGrpSpPr/>
          <p:nvPr/>
        </p:nvGrpSpPr>
        <p:grpSpPr>
          <a:xfrm rot="21600000">
            <a:off x="1066800" y="2438400"/>
            <a:ext cx="2514600" cy="2895600"/>
            <a:chOff x="0" y="0"/>
            <a:chExt cx="2514600" cy="2895600"/>
          </a:xfrm>
        </p:grpSpPr>
        <p:sp>
          <p:nvSpPr>
            <p:cNvPr id="333" name="path"/>
            <p:cNvSpPr/>
            <p:nvPr/>
          </p:nvSpPr>
          <p:spPr>
            <a:xfrm>
              <a:off x="0" y="0"/>
              <a:ext cx="2514600" cy="2895600"/>
            </a:xfrm>
            <a:custGeom>
              <a:avLst/>
              <a:gdLst/>
              <a:ahLst/>
              <a:cxnLst/>
              <a:rect l="0" t="0" r="0" b="0"/>
              <a:pathLst>
                <a:path w="3960" h="4560">
                  <a:moveTo>
                    <a:pt x="0" y="4560"/>
                  </a:moveTo>
                  <a:lnTo>
                    <a:pt x="3960" y="4560"/>
                  </a:lnTo>
                  <a:lnTo>
                    <a:pt x="3960" y="0"/>
                  </a:lnTo>
                  <a:lnTo>
                    <a:pt x="0" y="0"/>
                  </a:lnTo>
                  <a:lnTo>
                    <a:pt x="0" y="456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34" name="path"/>
            <p:cNvSpPr/>
            <p:nvPr/>
          </p:nvSpPr>
          <p:spPr>
            <a:xfrm>
              <a:off x="76200" y="846201"/>
              <a:ext cx="2286000" cy="1896998"/>
            </a:xfrm>
            <a:custGeom>
              <a:avLst/>
              <a:gdLst/>
              <a:ahLst/>
              <a:cxnLst/>
              <a:rect l="0" t="0" r="0" b="0"/>
              <a:pathLst>
                <a:path w="3600" h="2987">
                  <a:moveTo>
                    <a:pt x="70" y="719"/>
                  </a:moveTo>
                  <a:lnTo>
                    <a:pt x="3550" y="719"/>
                  </a:lnTo>
                  <a:lnTo>
                    <a:pt x="3550" y="0"/>
                  </a:lnTo>
                  <a:lnTo>
                    <a:pt x="70" y="0"/>
                  </a:lnTo>
                  <a:lnTo>
                    <a:pt x="70" y="719"/>
                  </a:lnTo>
                  <a:close/>
                </a:path>
                <a:path w="3600" h="2987">
                  <a:moveTo>
                    <a:pt x="0" y="1667"/>
                  </a:moveTo>
                  <a:lnTo>
                    <a:pt x="3600" y="1667"/>
                  </a:lnTo>
                  <a:lnTo>
                    <a:pt x="3600" y="1187"/>
                  </a:lnTo>
                  <a:lnTo>
                    <a:pt x="0" y="1187"/>
                  </a:lnTo>
                  <a:lnTo>
                    <a:pt x="0" y="1667"/>
                  </a:lnTo>
                  <a:close/>
                </a:path>
                <a:path w="3600" h="2987">
                  <a:moveTo>
                    <a:pt x="0" y="2987"/>
                  </a:moveTo>
                  <a:lnTo>
                    <a:pt x="3480" y="2987"/>
                  </a:lnTo>
                  <a:lnTo>
                    <a:pt x="3480" y="2387"/>
                  </a:lnTo>
                  <a:lnTo>
                    <a:pt x="0" y="2387"/>
                  </a:lnTo>
                  <a:lnTo>
                    <a:pt x="0" y="2987"/>
                  </a:lnTo>
                  <a:close/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35" name="path"/>
          <p:cNvSpPr/>
          <p:nvPr/>
        </p:nvSpPr>
        <p:spPr>
          <a:xfrm>
            <a:off x="1187450" y="3279833"/>
            <a:ext cx="2214567" cy="466734"/>
          </a:xfrm>
          <a:custGeom>
            <a:avLst/>
            <a:gdLst/>
            <a:ahLst/>
            <a:cxnLst/>
            <a:rect l="0" t="0" r="0" b="0"/>
            <a:pathLst>
              <a:path w="3487" h="735">
                <a:moveTo>
                  <a:pt x="0" y="727"/>
                </a:moveTo>
                <a:lnTo>
                  <a:pt x="3480" y="727"/>
                </a:lnTo>
                <a:lnTo>
                  <a:pt x="3480" y="7"/>
                </a:lnTo>
                <a:lnTo>
                  <a:pt x="0" y="7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36" name="table 336"/>
          <p:cNvGraphicFramePr>
            <a:graphicFrameLocks noGrp="1"/>
          </p:cNvGraphicFramePr>
          <p:nvPr/>
        </p:nvGraphicFramePr>
        <p:xfrm>
          <a:off x="1066800" y="2433632"/>
          <a:ext cx="2519045" cy="2895600"/>
        </p:xfrm>
        <a:graphic>
          <a:graphicData uri="http://schemas.openxmlformats.org/drawingml/2006/table">
            <a:tbl>
              <a:tblPr/>
              <a:tblGrid>
                <a:gridCol w="2519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956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36769" algn="l" rtl="0" eaLnBrk="0">
                        <a:lnSpc>
                          <a:spcPct val="9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2000" spc="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公司业务重点</a:t>
                      </a:r>
                      <a:r>
                        <a:rPr sz="20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与</a:t>
                      </a:r>
                      <a:r>
                        <a:rPr sz="20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KPI</a:t>
                      </a:r>
                      <a:endParaRPr lang="Times New Roman" altLang="Times New Roman" sz="2000" dirty="0"/>
                    </a:p>
                  </a:txBody>
                  <a:tcPr marL="0" marR="0" marT="0" marB="0">
                    <a:lnL>
                      <a:noFill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7" name="table 337"/>
          <p:cNvGraphicFramePr>
            <a:graphicFrameLocks noGrp="1"/>
          </p:cNvGraphicFramePr>
          <p:nvPr/>
        </p:nvGraphicFramePr>
        <p:xfrm>
          <a:off x="5405432" y="3271832"/>
          <a:ext cx="2747644" cy="2057400"/>
        </p:xfrm>
        <a:graphic>
          <a:graphicData uri="http://schemas.openxmlformats.org/drawingml/2006/table">
            <a:tbl>
              <a:tblPr/>
              <a:tblGrid>
                <a:gridCol w="2747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574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8" name="rect"/>
          <p:cNvSpPr/>
          <p:nvPr/>
        </p:nvSpPr>
        <p:spPr>
          <a:xfrm>
            <a:off x="4800600" y="2362200"/>
            <a:ext cx="2819400" cy="381000"/>
          </a:xfrm>
          <a:prstGeom prst="rect">
            <a:avLst/>
          </a:prstGeom>
          <a:solidFill>
            <a:srgbClr val="C9DDF1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9" name="rect"/>
          <p:cNvSpPr/>
          <p:nvPr/>
        </p:nvSpPr>
        <p:spPr>
          <a:xfrm>
            <a:off x="7615232" y="2362200"/>
            <a:ext cx="9534" cy="381000"/>
          </a:xfrm>
          <a:prstGeom prst="rect">
            <a:avLst/>
          </a:prstGeom>
          <a:solidFill>
            <a:srgbClr val="5B5249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0" name="textbox 340"/>
          <p:cNvSpPr/>
          <p:nvPr/>
        </p:nvSpPr>
        <p:spPr>
          <a:xfrm>
            <a:off x="3551173" y="2349500"/>
            <a:ext cx="4106545" cy="4546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  <a:tabLst/>
            </a:pPr>
            <a:endParaRPr lang="Arial" altLang="Arial" sz="500" dirty="0"/>
          </a:p>
          <a:p>
            <a:pPr marL="12700" algn="l" rtl="0" eaLnBrk="0">
              <a:lnSpc>
                <a:spcPct val="96000"/>
              </a:lnSpc>
              <a:spcBef>
                <a:spcPts val="3"/>
              </a:spcBef>
              <a:tabLst>
                <a:tab pos="1244600" algn="l"/>
              </a:tabLst>
            </a:pPr>
            <a:r>
              <a:rPr sz="2000" strike="sngStrike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000" spc="-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2000" u="sng" spc="-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绩效管理组织与责任体</a:t>
            </a:r>
            <a:r>
              <a:rPr sz="2000" u="sng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系</a:t>
            </a:r>
            <a:endParaRPr lang="SimSun" altLang="SimSun" sz="2000" dirty="0"/>
          </a:p>
        </p:txBody>
      </p:sp>
      <p:sp>
        <p:nvSpPr>
          <p:cNvPr id="341" name="path"/>
          <p:cNvSpPr/>
          <p:nvPr/>
        </p:nvSpPr>
        <p:spPr>
          <a:xfrm>
            <a:off x="4795832" y="2362200"/>
            <a:ext cx="9534" cy="381000"/>
          </a:xfrm>
          <a:custGeom>
            <a:avLst/>
            <a:gdLst/>
            <a:ahLst/>
            <a:cxnLst/>
            <a:rect l="0" t="0" r="0" b="0"/>
            <a:pathLst>
              <a:path w="15" h="600">
                <a:moveTo>
                  <a:pt x="7" y="0"/>
                </a:moveTo>
                <a:lnTo>
                  <a:pt x="7" y="600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64" name="group 64"/>
          <p:cNvGrpSpPr/>
          <p:nvPr/>
        </p:nvGrpSpPr>
        <p:grpSpPr>
          <a:xfrm rot="21600000">
            <a:off x="3919532" y="3711633"/>
            <a:ext cx="1233559" cy="1162059"/>
            <a:chOff x="0" y="0"/>
            <a:chExt cx="1233559" cy="1162059"/>
          </a:xfrm>
        </p:grpSpPr>
        <p:grpSp>
          <p:nvGrpSpPr>
            <p:cNvPr id="66" name="group 66"/>
            <p:cNvGrpSpPr/>
            <p:nvPr/>
          </p:nvGrpSpPr>
          <p:grpSpPr>
            <a:xfrm rot="21600000">
              <a:off x="0" y="0"/>
              <a:ext cx="1233559" cy="1162059"/>
              <a:chOff x="0" y="0"/>
              <a:chExt cx="1233559" cy="1162059"/>
            </a:xfrm>
          </p:grpSpPr>
          <p:sp>
            <p:nvSpPr>
              <p:cNvPr id="342" name="path"/>
              <p:cNvSpPr/>
              <p:nvPr/>
            </p:nvSpPr>
            <p:spPr>
              <a:xfrm>
                <a:off x="4767" y="4767"/>
                <a:ext cx="1224025" cy="1152525"/>
              </a:xfrm>
              <a:custGeom>
                <a:avLst/>
                <a:gdLst/>
                <a:ahLst/>
                <a:cxnLst/>
                <a:rect l="0" t="0" r="0" b="0"/>
                <a:pathLst>
                  <a:path w="1927" h="1815">
                    <a:moveTo>
                      <a:pt x="0" y="907"/>
                    </a:moveTo>
                    <a:cubicBezTo>
                      <a:pt x="0" y="406"/>
                      <a:pt x="431" y="0"/>
                      <a:pt x="963" y="0"/>
                    </a:cubicBezTo>
                    <a:cubicBezTo>
                      <a:pt x="963" y="0"/>
                      <a:pt x="963" y="0"/>
                      <a:pt x="963" y="0"/>
                    </a:cubicBezTo>
                    <a:lnTo>
                      <a:pt x="963" y="0"/>
                    </a:lnTo>
                    <a:cubicBezTo>
                      <a:pt x="1495" y="0"/>
                      <a:pt x="1927" y="406"/>
                      <a:pt x="1927" y="907"/>
                    </a:cubicBezTo>
                    <a:cubicBezTo>
                      <a:pt x="1927" y="907"/>
                      <a:pt x="1927" y="907"/>
                      <a:pt x="1927" y="907"/>
                    </a:cubicBezTo>
                    <a:lnTo>
                      <a:pt x="1927" y="907"/>
                    </a:lnTo>
                    <a:cubicBezTo>
                      <a:pt x="1927" y="1408"/>
                      <a:pt x="1495" y="1815"/>
                      <a:pt x="963" y="1815"/>
                    </a:cubicBezTo>
                    <a:cubicBezTo>
                      <a:pt x="963" y="1815"/>
                      <a:pt x="963" y="1815"/>
                      <a:pt x="963" y="1815"/>
                    </a:cubicBezTo>
                    <a:lnTo>
                      <a:pt x="963" y="1815"/>
                    </a:lnTo>
                    <a:cubicBezTo>
                      <a:pt x="431" y="1815"/>
                      <a:pt x="0" y="1408"/>
                      <a:pt x="0" y="907"/>
                    </a:cubicBezTo>
                    <a:cubicBezTo>
                      <a:pt x="0" y="907"/>
                      <a:pt x="0" y="907"/>
                      <a:pt x="0" y="907"/>
                    </a:cubicBezTo>
                  </a:path>
                </a:pathLst>
              </a:custGeom>
              <a:solidFill>
                <a:srgbClr val="C9DDF1">
                  <a:alpha val="100000"/>
                </a:srgbClr>
              </a:solidFill>
              <a:ln cap="flat"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3" name="path"/>
              <p:cNvSpPr/>
              <p:nvPr/>
            </p:nvSpPr>
            <p:spPr>
              <a:xfrm>
                <a:off x="0" y="0"/>
                <a:ext cx="1233559" cy="1162059"/>
              </a:xfrm>
              <a:custGeom>
                <a:avLst/>
                <a:gdLst/>
                <a:ahLst/>
                <a:cxnLst/>
                <a:rect l="0" t="0" r="0" b="0"/>
                <a:pathLst>
                  <a:path w="1942" h="1830">
                    <a:moveTo>
                      <a:pt x="7" y="914"/>
                    </a:moveTo>
                    <a:cubicBezTo>
                      <a:pt x="7" y="413"/>
                      <a:pt x="438" y="7"/>
                      <a:pt x="971" y="7"/>
                    </a:cubicBezTo>
                    <a:cubicBezTo>
                      <a:pt x="971" y="7"/>
                      <a:pt x="971" y="7"/>
                      <a:pt x="971" y="7"/>
                    </a:cubicBezTo>
                    <a:lnTo>
                      <a:pt x="971" y="7"/>
                    </a:lnTo>
                    <a:cubicBezTo>
                      <a:pt x="1503" y="7"/>
                      <a:pt x="1935" y="413"/>
                      <a:pt x="1935" y="914"/>
                    </a:cubicBezTo>
                    <a:cubicBezTo>
                      <a:pt x="1935" y="914"/>
                      <a:pt x="1935" y="914"/>
                      <a:pt x="1935" y="914"/>
                    </a:cubicBezTo>
                    <a:lnTo>
                      <a:pt x="1935" y="914"/>
                    </a:lnTo>
                    <a:cubicBezTo>
                      <a:pt x="1935" y="1416"/>
                      <a:pt x="1503" y="1822"/>
                      <a:pt x="971" y="1822"/>
                    </a:cubicBezTo>
                    <a:cubicBezTo>
                      <a:pt x="971" y="1822"/>
                      <a:pt x="971" y="1822"/>
                      <a:pt x="971" y="1822"/>
                    </a:cubicBezTo>
                    <a:lnTo>
                      <a:pt x="971" y="1822"/>
                    </a:lnTo>
                    <a:cubicBezTo>
                      <a:pt x="438" y="1822"/>
                      <a:pt x="7" y="1416"/>
                      <a:pt x="7" y="914"/>
                    </a:cubicBezTo>
                    <a:cubicBezTo>
                      <a:pt x="7" y="914"/>
                      <a:pt x="7" y="914"/>
                      <a:pt x="7" y="914"/>
                    </a:cubicBezTo>
                  </a:path>
                </a:pathLst>
              </a:custGeom>
              <a:noFill/>
              <a:ln w="9534" cap="flat"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4" name="textbox 344"/>
            <p:cNvSpPr/>
            <p:nvPr/>
          </p:nvSpPr>
          <p:spPr>
            <a:xfrm>
              <a:off x="-12700" y="-12700"/>
              <a:ext cx="1259205" cy="118808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76000"/>
                </a:lnSpc>
                <a:tabLst/>
              </a:pPr>
              <a:endParaRPr lang="Arial" altLang="Arial" sz="1000" dirty="0"/>
            </a:p>
            <a:p>
              <a:pPr marL="348319" algn="l" rtl="0" eaLnBrk="0">
                <a:lnSpc>
                  <a:spcPct val="83000"/>
                </a:lnSpc>
                <a:spcBef>
                  <a:spcPts val="1"/>
                </a:spcBef>
                <a:tabLst/>
              </a:pPr>
              <a:r>
                <a:rPr sz="2400" spc="-4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绩</a:t>
              </a:r>
              <a:r>
                <a:rPr sz="2400" spc="-3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效</a:t>
              </a:r>
              <a:endParaRPr lang="SimSun" altLang="SimSun" sz="2400" dirty="0"/>
            </a:p>
            <a:p>
              <a:pPr marL="349540" algn="l" rtl="0" eaLnBrk="0">
                <a:lnSpc>
                  <a:spcPts val="2930"/>
                </a:lnSpc>
                <a:tabLst/>
              </a:pPr>
              <a:r>
                <a:rPr sz="2400" spc="-4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管</a:t>
              </a:r>
              <a:r>
                <a:rPr sz="2400" spc="-3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理</a:t>
              </a:r>
              <a:endParaRPr lang="SimSun" altLang="SimSun" sz="2400" dirty="0"/>
            </a:p>
          </p:txBody>
        </p:sp>
      </p:grpSp>
      <p:sp>
        <p:nvSpPr>
          <p:cNvPr id="345" name="textbox 345"/>
          <p:cNvSpPr/>
          <p:nvPr/>
        </p:nvSpPr>
        <p:spPr>
          <a:xfrm>
            <a:off x="1169371" y="1485319"/>
            <a:ext cx="3300729" cy="4921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40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3200" spc="3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绩效管理体系</a:t>
            </a:r>
            <a:r>
              <a:rPr sz="3200" spc="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架构</a:t>
            </a:r>
            <a:endParaRPr lang="SimSun" altLang="SimSun" sz="3200" dirty="0"/>
          </a:p>
        </p:txBody>
      </p:sp>
      <p:sp>
        <p:nvSpPr>
          <p:cNvPr id="346" name="textbox 346"/>
          <p:cNvSpPr/>
          <p:nvPr/>
        </p:nvSpPr>
        <p:spPr>
          <a:xfrm>
            <a:off x="5638800" y="3352800"/>
            <a:ext cx="2286000" cy="581659"/>
          </a:xfrm>
          <a:prstGeom prst="rect">
            <a:avLst/>
          </a:prstGeom>
          <a:solidFill>
            <a:srgbClr val="C9DDF1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  <a:tabLst/>
            </a:pPr>
            <a:endParaRPr lang="Arial" altLang="Arial" sz="900" dirty="0"/>
          </a:p>
          <a:p>
            <a:pPr marL="10390" algn="l" rtl="0" eaLnBrk="0">
              <a:lnSpc>
                <a:spcPct val="96000"/>
              </a:lnSpc>
              <a:spcBef>
                <a:spcPts val="4"/>
              </a:spcBef>
              <a:tabLst/>
            </a:pPr>
            <a:r>
              <a:rPr sz="2000" u="sng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高层管理者绩效考核</a:t>
            </a:r>
            <a:endParaRPr lang="SimSun" altLang="SimSun" sz="2000" dirty="0"/>
          </a:p>
        </p:txBody>
      </p:sp>
      <p:graphicFrame>
        <p:nvGraphicFramePr>
          <p:cNvPr id="347" name="table 347"/>
          <p:cNvGraphicFramePr>
            <a:graphicFrameLocks noGrp="1"/>
          </p:cNvGraphicFramePr>
          <p:nvPr/>
        </p:nvGraphicFramePr>
        <p:xfrm>
          <a:off x="1143000" y="4795832"/>
          <a:ext cx="2219325" cy="381000"/>
        </p:xfrm>
        <a:graphic>
          <a:graphicData uri="http://schemas.openxmlformats.org/drawingml/2006/table">
            <a:tbl>
              <a:tblPr/>
              <a:tblGrid>
                <a:gridCol w="221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36203" algn="l" rtl="0" eaLnBrk="0">
                        <a:lnSpc>
                          <a:spcPct val="96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20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岗位业务</a:t>
                      </a:r>
                      <a:r>
                        <a:rPr sz="20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重点与</a:t>
                      </a:r>
                      <a:r>
                        <a:rPr sz="20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KPI</a:t>
                      </a:r>
                      <a:endParaRPr lang="Times New Roman" altLang="Times New Roman" sz="2000" dirty="0"/>
                    </a:p>
                  </a:txBody>
                  <a:tcPr marL="0" marR="0" marT="0" marB="0">
                    <a:lnL>
                      <a:noFill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8" name="group 68"/>
          <p:cNvGrpSpPr/>
          <p:nvPr/>
        </p:nvGrpSpPr>
        <p:grpSpPr>
          <a:xfrm rot="21600000">
            <a:off x="4135432" y="6232520"/>
            <a:ext cx="1089034" cy="625478"/>
            <a:chOff x="0" y="0"/>
            <a:chExt cx="1089034" cy="625478"/>
          </a:xfrm>
        </p:grpSpPr>
        <p:pic>
          <p:nvPicPr>
            <p:cNvPr id="348" name="picture 3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1089034" cy="625478"/>
            </a:xfrm>
            <a:prstGeom prst="rect">
              <a:avLst/>
            </a:prstGeom>
          </p:spPr>
        </p:pic>
        <p:sp>
          <p:nvSpPr>
            <p:cNvPr id="349" name="textbox 349"/>
            <p:cNvSpPr/>
            <p:nvPr/>
          </p:nvSpPr>
          <p:spPr>
            <a:xfrm>
              <a:off x="-12700" y="-12700"/>
              <a:ext cx="1115060" cy="67818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8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6498"/>
                </a:lnSpc>
                <a:tabLst/>
              </a:pPr>
              <a:endParaRPr lang="Arial" altLang="Arial" sz="100" dirty="0"/>
            </a:p>
            <a:p>
              <a:pPr marL="179568" algn="l" rtl="0" eaLnBrk="0">
                <a:lnSpc>
                  <a:spcPct val="100000"/>
                </a:lnSpc>
                <a:tabLst/>
              </a:pPr>
              <a:r>
                <a:rPr sz="1500" spc="6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结果反</a:t>
              </a:r>
              <a:r>
                <a:rPr sz="1500" spc="2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馈</a:t>
              </a:r>
              <a:endParaRPr lang="SimSun" altLang="SimSun" sz="1500" dirty="0"/>
            </a:p>
          </p:txBody>
        </p:sp>
      </p:grpSp>
      <p:graphicFrame>
        <p:nvGraphicFramePr>
          <p:cNvPr id="351" name="table 351"/>
          <p:cNvGraphicFramePr>
            <a:graphicFrameLocks noGrp="1"/>
          </p:cNvGraphicFramePr>
          <p:nvPr/>
        </p:nvGraphicFramePr>
        <p:xfrm>
          <a:off x="1143000" y="4033832"/>
          <a:ext cx="2290445" cy="314262"/>
        </p:xfrm>
        <a:graphic>
          <a:graphicData uri="http://schemas.openxmlformats.org/drawingml/2006/table">
            <a:tbl>
              <a:tblPr/>
              <a:tblGrid>
                <a:gridCol w="2290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49327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2000" spc="3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部门业务重</a:t>
                      </a:r>
                      <a:r>
                        <a:rPr sz="2000" spc="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点</a:t>
                      </a:r>
                      <a:r>
                        <a:rPr sz="20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与</a:t>
                      </a:r>
                      <a:r>
                        <a:rPr sz="20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KPI</a:t>
                      </a:r>
                      <a:endParaRPr lang="Times New Roman" altLang="Times New Roman" sz="2000" dirty="0"/>
                    </a:p>
                  </a:txBody>
                  <a:tcPr marL="0" marR="0" marT="0" marB="0">
                    <a:lnL>
                      <a:noFill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0" name="group 70"/>
          <p:cNvGrpSpPr/>
          <p:nvPr/>
        </p:nvGrpSpPr>
        <p:grpSpPr>
          <a:xfrm rot="21600000">
            <a:off x="2263833" y="5800720"/>
            <a:ext cx="1160408" cy="514359"/>
            <a:chOff x="0" y="0"/>
            <a:chExt cx="1160408" cy="514359"/>
          </a:xfrm>
        </p:grpSpPr>
        <p:grpSp>
          <p:nvGrpSpPr>
            <p:cNvPr id="72" name="group 72"/>
            <p:cNvGrpSpPr/>
            <p:nvPr/>
          </p:nvGrpSpPr>
          <p:grpSpPr>
            <a:xfrm rot="21600000">
              <a:off x="0" y="0"/>
              <a:ext cx="1160408" cy="514359"/>
              <a:chOff x="0" y="0"/>
              <a:chExt cx="1160408" cy="514359"/>
            </a:xfrm>
          </p:grpSpPr>
          <p:sp>
            <p:nvSpPr>
              <p:cNvPr id="352" name="path"/>
              <p:cNvSpPr/>
              <p:nvPr/>
            </p:nvSpPr>
            <p:spPr>
              <a:xfrm>
                <a:off x="4767" y="4767"/>
                <a:ext cx="1150873" cy="504825"/>
              </a:xfrm>
              <a:custGeom>
                <a:avLst/>
                <a:gdLst/>
                <a:ahLst/>
                <a:cxnLst/>
                <a:rect l="0" t="0" r="0" b="0"/>
                <a:pathLst>
                  <a:path w="1812" h="795">
                    <a:moveTo>
                      <a:pt x="0" y="397"/>
                    </a:moveTo>
                    <a:cubicBezTo>
                      <a:pt x="0" y="177"/>
                      <a:pt x="405" y="0"/>
                      <a:pt x="906" y="0"/>
                    </a:cubicBezTo>
                    <a:lnTo>
                      <a:pt x="906" y="0"/>
                    </a:lnTo>
                    <a:cubicBezTo>
                      <a:pt x="1406" y="0"/>
                      <a:pt x="1812" y="177"/>
                      <a:pt x="1812" y="397"/>
                    </a:cubicBezTo>
                    <a:cubicBezTo>
                      <a:pt x="1812" y="397"/>
                      <a:pt x="1812" y="397"/>
                      <a:pt x="1812" y="397"/>
                    </a:cubicBezTo>
                    <a:lnTo>
                      <a:pt x="1812" y="397"/>
                    </a:lnTo>
                    <a:cubicBezTo>
                      <a:pt x="1812" y="617"/>
                      <a:pt x="1406" y="795"/>
                      <a:pt x="906" y="795"/>
                    </a:cubicBezTo>
                    <a:cubicBezTo>
                      <a:pt x="906" y="795"/>
                      <a:pt x="906" y="795"/>
                      <a:pt x="906" y="795"/>
                    </a:cubicBezTo>
                    <a:lnTo>
                      <a:pt x="906" y="795"/>
                    </a:lnTo>
                    <a:cubicBezTo>
                      <a:pt x="405" y="795"/>
                      <a:pt x="0" y="617"/>
                      <a:pt x="0" y="397"/>
                    </a:cubicBezTo>
                    <a:cubicBezTo>
                      <a:pt x="0" y="397"/>
                      <a:pt x="0" y="397"/>
                      <a:pt x="0" y="397"/>
                    </a:cubicBezTo>
                  </a:path>
                </a:pathLst>
              </a:custGeom>
              <a:solidFill>
                <a:srgbClr val="C9DDF1">
                  <a:alpha val="100000"/>
                </a:srgbClr>
              </a:solidFill>
              <a:ln cap="flat"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3" name="path"/>
              <p:cNvSpPr/>
              <p:nvPr/>
            </p:nvSpPr>
            <p:spPr>
              <a:xfrm>
                <a:off x="0" y="0"/>
                <a:ext cx="1160408" cy="514359"/>
              </a:xfrm>
              <a:custGeom>
                <a:avLst/>
                <a:gdLst/>
                <a:ahLst/>
                <a:cxnLst/>
                <a:rect l="0" t="0" r="0" b="0"/>
                <a:pathLst>
                  <a:path w="1827" h="810">
                    <a:moveTo>
                      <a:pt x="7" y="405"/>
                    </a:moveTo>
                    <a:cubicBezTo>
                      <a:pt x="7" y="185"/>
                      <a:pt x="413" y="7"/>
                      <a:pt x="913" y="7"/>
                    </a:cubicBezTo>
                    <a:lnTo>
                      <a:pt x="913" y="7"/>
                    </a:lnTo>
                    <a:cubicBezTo>
                      <a:pt x="1414" y="7"/>
                      <a:pt x="1819" y="185"/>
                      <a:pt x="1819" y="405"/>
                    </a:cubicBezTo>
                    <a:cubicBezTo>
                      <a:pt x="1819" y="405"/>
                      <a:pt x="1819" y="405"/>
                      <a:pt x="1819" y="405"/>
                    </a:cubicBezTo>
                    <a:lnTo>
                      <a:pt x="1819" y="405"/>
                    </a:lnTo>
                    <a:cubicBezTo>
                      <a:pt x="1819" y="624"/>
                      <a:pt x="1414" y="802"/>
                      <a:pt x="913" y="802"/>
                    </a:cubicBezTo>
                    <a:cubicBezTo>
                      <a:pt x="913" y="802"/>
                      <a:pt x="913" y="802"/>
                      <a:pt x="913" y="802"/>
                    </a:cubicBezTo>
                    <a:lnTo>
                      <a:pt x="913" y="802"/>
                    </a:lnTo>
                    <a:cubicBezTo>
                      <a:pt x="413" y="802"/>
                      <a:pt x="7" y="624"/>
                      <a:pt x="7" y="405"/>
                    </a:cubicBezTo>
                    <a:cubicBezTo>
                      <a:pt x="7" y="405"/>
                      <a:pt x="7" y="405"/>
                      <a:pt x="7" y="405"/>
                    </a:cubicBezTo>
                  </a:path>
                </a:pathLst>
              </a:custGeom>
              <a:noFill/>
              <a:ln w="9534" cap="flat"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4" name="textbox 354"/>
            <p:cNvSpPr/>
            <p:nvPr/>
          </p:nvSpPr>
          <p:spPr>
            <a:xfrm>
              <a:off x="-12700" y="-12700"/>
              <a:ext cx="1186180" cy="56705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0000"/>
                </a:lnSpc>
                <a:tabLst/>
              </a:pPr>
              <a:endParaRPr lang="Arial" altLang="Arial" sz="1000" dirty="0"/>
            </a:p>
            <a:p>
              <a:pPr marL="205651" algn="l" rtl="0" eaLnBrk="0">
                <a:lnSpc>
                  <a:spcPct val="100000"/>
                </a:lnSpc>
                <a:spcBef>
                  <a:spcPts val="4"/>
                </a:spcBef>
                <a:tabLst/>
              </a:pPr>
              <a:r>
                <a:rPr sz="1500" spc="6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绩效目</a:t>
              </a:r>
              <a:r>
                <a:rPr sz="1500" spc="4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标</a:t>
              </a:r>
              <a:endParaRPr lang="SimSun" altLang="SimSun" sz="1500" dirty="0"/>
            </a:p>
          </p:txBody>
        </p:sp>
      </p:grpSp>
      <p:grpSp>
        <p:nvGrpSpPr>
          <p:cNvPr id="74" name="group 74"/>
          <p:cNvGrpSpPr/>
          <p:nvPr/>
        </p:nvGrpSpPr>
        <p:grpSpPr>
          <a:xfrm rot="21600000">
            <a:off x="5791258" y="5800720"/>
            <a:ext cx="1090558" cy="512771"/>
            <a:chOff x="0" y="0"/>
            <a:chExt cx="1090558" cy="512771"/>
          </a:xfrm>
        </p:grpSpPr>
        <p:grpSp>
          <p:nvGrpSpPr>
            <p:cNvPr id="76" name="group 76"/>
            <p:cNvGrpSpPr/>
            <p:nvPr/>
          </p:nvGrpSpPr>
          <p:grpSpPr>
            <a:xfrm rot="21600000">
              <a:off x="0" y="0"/>
              <a:ext cx="1090558" cy="512771"/>
              <a:chOff x="0" y="0"/>
              <a:chExt cx="1090558" cy="512771"/>
            </a:xfrm>
          </p:grpSpPr>
          <p:sp>
            <p:nvSpPr>
              <p:cNvPr id="355" name="path"/>
              <p:cNvSpPr/>
              <p:nvPr/>
            </p:nvSpPr>
            <p:spPr>
              <a:xfrm>
                <a:off x="4767" y="4767"/>
                <a:ext cx="1081024" cy="503237"/>
              </a:xfrm>
              <a:custGeom>
                <a:avLst/>
                <a:gdLst/>
                <a:ahLst/>
                <a:cxnLst/>
                <a:rect l="0" t="0" r="0" b="0"/>
                <a:pathLst>
                  <a:path w="1702" h="792">
                    <a:moveTo>
                      <a:pt x="0" y="396"/>
                    </a:moveTo>
                    <a:cubicBezTo>
                      <a:pt x="0" y="177"/>
                      <a:pt x="381" y="0"/>
                      <a:pt x="851" y="0"/>
                    </a:cubicBezTo>
                    <a:lnTo>
                      <a:pt x="851" y="0"/>
                    </a:lnTo>
                    <a:cubicBezTo>
                      <a:pt x="1321" y="0"/>
                      <a:pt x="1702" y="177"/>
                      <a:pt x="1702" y="396"/>
                    </a:cubicBezTo>
                    <a:cubicBezTo>
                      <a:pt x="1702" y="396"/>
                      <a:pt x="1702" y="396"/>
                      <a:pt x="1702" y="396"/>
                    </a:cubicBezTo>
                    <a:lnTo>
                      <a:pt x="1702" y="396"/>
                    </a:lnTo>
                    <a:cubicBezTo>
                      <a:pt x="1702" y="615"/>
                      <a:pt x="1321" y="792"/>
                      <a:pt x="851" y="792"/>
                    </a:cubicBezTo>
                    <a:cubicBezTo>
                      <a:pt x="851" y="792"/>
                      <a:pt x="851" y="792"/>
                      <a:pt x="851" y="792"/>
                    </a:cubicBezTo>
                    <a:lnTo>
                      <a:pt x="851" y="792"/>
                    </a:lnTo>
                    <a:cubicBezTo>
                      <a:pt x="381" y="792"/>
                      <a:pt x="0" y="615"/>
                      <a:pt x="0" y="396"/>
                    </a:cubicBezTo>
                    <a:cubicBezTo>
                      <a:pt x="0" y="396"/>
                      <a:pt x="0" y="396"/>
                      <a:pt x="0" y="396"/>
                    </a:cubicBezTo>
                  </a:path>
                </a:pathLst>
              </a:custGeom>
              <a:solidFill>
                <a:srgbClr val="C9DDF1">
                  <a:alpha val="100000"/>
                </a:srgbClr>
              </a:solidFill>
              <a:ln cap="flat"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6" name="path"/>
              <p:cNvSpPr/>
              <p:nvPr/>
            </p:nvSpPr>
            <p:spPr>
              <a:xfrm>
                <a:off x="0" y="0"/>
                <a:ext cx="1090558" cy="512771"/>
              </a:xfrm>
              <a:custGeom>
                <a:avLst/>
                <a:gdLst/>
                <a:ahLst/>
                <a:cxnLst/>
                <a:rect l="0" t="0" r="0" b="0"/>
                <a:pathLst>
                  <a:path w="1717" h="807">
                    <a:moveTo>
                      <a:pt x="7" y="403"/>
                    </a:moveTo>
                    <a:cubicBezTo>
                      <a:pt x="7" y="184"/>
                      <a:pt x="388" y="7"/>
                      <a:pt x="858" y="7"/>
                    </a:cubicBezTo>
                    <a:lnTo>
                      <a:pt x="858" y="7"/>
                    </a:lnTo>
                    <a:cubicBezTo>
                      <a:pt x="1328" y="7"/>
                      <a:pt x="1709" y="184"/>
                      <a:pt x="1709" y="403"/>
                    </a:cubicBezTo>
                    <a:cubicBezTo>
                      <a:pt x="1709" y="403"/>
                      <a:pt x="1709" y="403"/>
                      <a:pt x="1709" y="403"/>
                    </a:cubicBezTo>
                    <a:lnTo>
                      <a:pt x="1709" y="403"/>
                    </a:lnTo>
                    <a:cubicBezTo>
                      <a:pt x="1709" y="622"/>
                      <a:pt x="1328" y="800"/>
                      <a:pt x="858" y="800"/>
                    </a:cubicBezTo>
                    <a:cubicBezTo>
                      <a:pt x="858" y="800"/>
                      <a:pt x="858" y="800"/>
                      <a:pt x="858" y="800"/>
                    </a:cubicBezTo>
                    <a:lnTo>
                      <a:pt x="858" y="800"/>
                    </a:lnTo>
                    <a:cubicBezTo>
                      <a:pt x="388" y="800"/>
                      <a:pt x="7" y="622"/>
                      <a:pt x="7" y="403"/>
                    </a:cubicBezTo>
                    <a:cubicBezTo>
                      <a:pt x="7" y="403"/>
                      <a:pt x="7" y="403"/>
                      <a:pt x="7" y="403"/>
                    </a:cubicBezTo>
                  </a:path>
                </a:pathLst>
              </a:custGeom>
              <a:noFill/>
              <a:ln w="9534" cap="flat"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7" name="textbox 357"/>
            <p:cNvSpPr/>
            <p:nvPr/>
          </p:nvSpPr>
          <p:spPr>
            <a:xfrm>
              <a:off x="-12700" y="-12700"/>
              <a:ext cx="1116330" cy="56324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9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7228"/>
                </a:lnSpc>
                <a:tabLst/>
              </a:pPr>
              <a:endParaRPr lang="Arial" altLang="Arial" sz="100" dirty="0"/>
            </a:p>
            <a:p>
              <a:pPr marL="179870" algn="l" rtl="0" eaLnBrk="0">
                <a:lnSpc>
                  <a:spcPct val="99000"/>
                </a:lnSpc>
                <a:tabLst/>
              </a:pPr>
              <a:r>
                <a:rPr sz="1500" spc="6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绩效评</a:t>
              </a:r>
              <a:r>
                <a:rPr sz="1500" spc="3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价</a:t>
              </a:r>
              <a:endParaRPr lang="SimSun" altLang="SimSun" sz="1500" dirty="0"/>
            </a:p>
          </p:txBody>
        </p:sp>
      </p:grpSp>
      <p:sp>
        <p:nvSpPr>
          <p:cNvPr id="358" name="rect"/>
          <p:cNvSpPr/>
          <p:nvPr/>
        </p:nvSpPr>
        <p:spPr>
          <a:xfrm>
            <a:off x="5867400" y="4038600"/>
            <a:ext cx="1600200" cy="304800"/>
          </a:xfrm>
          <a:prstGeom prst="rect">
            <a:avLst/>
          </a:prstGeom>
          <a:solidFill>
            <a:srgbClr val="C9DDF1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59" name="table 359"/>
          <p:cNvGraphicFramePr>
            <a:graphicFrameLocks noGrp="1"/>
          </p:cNvGraphicFramePr>
          <p:nvPr/>
        </p:nvGraphicFramePr>
        <p:xfrm>
          <a:off x="5862632" y="4033832"/>
          <a:ext cx="1609725" cy="318199"/>
        </p:xfrm>
        <a:graphic>
          <a:graphicData uri="http://schemas.openxmlformats.org/drawingml/2006/table">
            <a:tbl>
              <a:tblPr/>
              <a:tblGrid>
                <a:gridCol w="160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95698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96189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2400" spc="-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中层管理者</a:t>
                      </a:r>
                      <a:endParaRPr lang="SimSun" altLang="SimSun" sz="2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8" name="group 78"/>
          <p:cNvGrpSpPr/>
          <p:nvPr/>
        </p:nvGrpSpPr>
        <p:grpSpPr>
          <a:xfrm rot="21600000">
            <a:off x="3991033" y="5368983"/>
            <a:ext cx="1162058" cy="441271"/>
            <a:chOff x="0" y="0"/>
            <a:chExt cx="1162058" cy="441271"/>
          </a:xfrm>
        </p:grpSpPr>
        <p:grpSp>
          <p:nvGrpSpPr>
            <p:cNvPr id="80" name="group 80"/>
            <p:cNvGrpSpPr/>
            <p:nvPr/>
          </p:nvGrpSpPr>
          <p:grpSpPr>
            <a:xfrm rot="21600000">
              <a:off x="0" y="0"/>
              <a:ext cx="1162058" cy="441271"/>
              <a:chOff x="0" y="0"/>
              <a:chExt cx="1162058" cy="441271"/>
            </a:xfrm>
          </p:grpSpPr>
          <p:sp>
            <p:nvSpPr>
              <p:cNvPr id="360" name="path"/>
              <p:cNvSpPr/>
              <p:nvPr/>
            </p:nvSpPr>
            <p:spPr>
              <a:xfrm>
                <a:off x="4767" y="4767"/>
                <a:ext cx="1152524" cy="431736"/>
              </a:xfrm>
              <a:custGeom>
                <a:avLst/>
                <a:gdLst/>
                <a:ahLst/>
                <a:cxnLst/>
                <a:rect l="0" t="0" r="0" b="0"/>
                <a:pathLst>
                  <a:path w="1814" h="679">
                    <a:moveTo>
                      <a:pt x="0" y="339"/>
                    </a:moveTo>
                    <a:cubicBezTo>
                      <a:pt x="0" y="152"/>
                      <a:pt x="406" y="0"/>
                      <a:pt x="907" y="0"/>
                    </a:cubicBezTo>
                    <a:lnTo>
                      <a:pt x="907" y="0"/>
                    </a:lnTo>
                    <a:cubicBezTo>
                      <a:pt x="1408" y="0"/>
                      <a:pt x="1814" y="152"/>
                      <a:pt x="1814" y="339"/>
                    </a:cubicBezTo>
                    <a:cubicBezTo>
                      <a:pt x="1814" y="339"/>
                      <a:pt x="1814" y="339"/>
                      <a:pt x="1814" y="339"/>
                    </a:cubicBezTo>
                    <a:lnTo>
                      <a:pt x="1814" y="339"/>
                    </a:lnTo>
                    <a:cubicBezTo>
                      <a:pt x="1814" y="527"/>
                      <a:pt x="1408" y="679"/>
                      <a:pt x="907" y="679"/>
                    </a:cubicBezTo>
                    <a:cubicBezTo>
                      <a:pt x="907" y="679"/>
                      <a:pt x="907" y="679"/>
                      <a:pt x="907" y="679"/>
                    </a:cubicBezTo>
                    <a:lnTo>
                      <a:pt x="907" y="679"/>
                    </a:lnTo>
                    <a:cubicBezTo>
                      <a:pt x="406" y="679"/>
                      <a:pt x="0" y="527"/>
                      <a:pt x="0" y="339"/>
                    </a:cubicBezTo>
                    <a:cubicBezTo>
                      <a:pt x="0" y="339"/>
                      <a:pt x="0" y="339"/>
                      <a:pt x="0" y="339"/>
                    </a:cubicBezTo>
                  </a:path>
                </a:pathLst>
              </a:custGeom>
              <a:solidFill>
                <a:srgbClr val="C9DDF1">
                  <a:alpha val="100000"/>
                </a:srgbClr>
              </a:solidFill>
              <a:ln cap="flat"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1" name="path"/>
              <p:cNvSpPr/>
              <p:nvPr/>
            </p:nvSpPr>
            <p:spPr>
              <a:xfrm>
                <a:off x="0" y="0"/>
                <a:ext cx="1162058" cy="441271"/>
              </a:xfrm>
              <a:custGeom>
                <a:avLst/>
                <a:gdLst/>
                <a:ahLst/>
                <a:cxnLst/>
                <a:rect l="0" t="0" r="0" b="0"/>
                <a:pathLst>
                  <a:path w="1830" h="694">
                    <a:moveTo>
                      <a:pt x="7" y="347"/>
                    </a:moveTo>
                    <a:cubicBezTo>
                      <a:pt x="7" y="159"/>
                      <a:pt x="413" y="7"/>
                      <a:pt x="914" y="7"/>
                    </a:cubicBezTo>
                    <a:lnTo>
                      <a:pt x="914" y="7"/>
                    </a:lnTo>
                    <a:cubicBezTo>
                      <a:pt x="1416" y="7"/>
                      <a:pt x="1822" y="159"/>
                      <a:pt x="1822" y="347"/>
                    </a:cubicBezTo>
                    <a:cubicBezTo>
                      <a:pt x="1822" y="347"/>
                      <a:pt x="1822" y="347"/>
                      <a:pt x="1822" y="347"/>
                    </a:cubicBezTo>
                    <a:lnTo>
                      <a:pt x="1822" y="347"/>
                    </a:lnTo>
                    <a:cubicBezTo>
                      <a:pt x="1822" y="535"/>
                      <a:pt x="1416" y="687"/>
                      <a:pt x="914" y="687"/>
                    </a:cubicBezTo>
                    <a:cubicBezTo>
                      <a:pt x="914" y="687"/>
                      <a:pt x="914" y="687"/>
                      <a:pt x="914" y="687"/>
                    </a:cubicBezTo>
                    <a:lnTo>
                      <a:pt x="914" y="687"/>
                    </a:lnTo>
                    <a:cubicBezTo>
                      <a:pt x="413" y="687"/>
                      <a:pt x="7" y="535"/>
                      <a:pt x="7" y="347"/>
                    </a:cubicBezTo>
                    <a:cubicBezTo>
                      <a:pt x="7" y="347"/>
                      <a:pt x="7" y="347"/>
                      <a:pt x="7" y="347"/>
                    </a:cubicBezTo>
                  </a:path>
                </a:pathLst>
              </a:custGeom>
              <a:noFill/>
              <a:ln w="9534" cap="flat"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62" name="textbox 362"/>
            <p:cNvSpPr/>
            <p:nvPr/>
          </p:nvSpPr>
          <p:spPr>
            <a:xfrm>
              <a:off x="-12700" y="-12700"/>
              <a:ext cx="1188085" cy="4940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  <a:tabLst/>
              </a:pPr>
              <a:endParaRPr lang="Arial" altLang="Arial" sz="900" dirty="0"/>
            </a:p>
            <a:p>
              <a:pPr marL="207555" algn="l" rtl="0" eaLnBrk="0">
                <a:lnSpc>
                  <a:spcPct val="100000"/>
                </a:lnSpc>
                <a:spcBef>
                  <a:spcPts val="6"/>
                </a:spcBef>
                <a:tabLst/>
              </a:pPr>
              <a:r>
                <a:rPr sz="1500" spc="6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绩效辅</a:t>
              </a:r>
              <a:r>
                <a:rPr sz="1500" spc="4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导</a:t>
              </a:r>
              <a:endParaRPr lang="SimSun" altLang="SimSun" sz="1500" dirty="0"/>
            </a:p>
          </p:txBody>
        </p:sp>
      </p:grpSp>
      <p:graphicFrame>
        <p:nvGraphicFramePr>
          <p:cNvPr id="363" name="table 363"/>
          <p:cNvGraphicFramePr>
            <a:graphicFrameLocks noGrp="1"/>
          </p:cNvGraphicFramePr>
          <p:nvPr/>
        </p:nvGraphicFramePr>
        <p:xfrm>
          <a:off x="5862632" y="4795832"/>
          <a:ext cx="1609725" cy="304800"/>
        </p:xfrm>
        <a:graphic>
          <a:graphicData uri="http://schemas.openxmlformats.org/drawingml/2006/table">
            <a:tbl>
              <a:tblPr/>
              <a:tblGrid>
                <a:gridCol w="160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100737" algn="l" rtl="0" eaLnBrk="0">
                        <a:lnSpc>
                          <a:spcPct val="97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400" spc="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基层员工绩效考</a:t>
                      </a:r>
                      <a:r>
                        <a:rPr sz="14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核</a:t>
                      </a:r>
                      <a:endParaRPr lang="SimSun" altLang="SimSun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4" name="rect"/>
          <p:cNvSpPr/>
          <p:nvPr/>
        </p:nvSpPr>
        <p:spPr>
          <a:xfrm>
            <a:off x="1403350" y="2636774"/>
            <a:ext cx="1600200" cy="304800"/>
          </a:xfrm>
          <a:prstGeom prst="rect">
            <a:avLst/>
          </a:prstGeom>
          <a:solidFill>
            <a:srgbClr val="C9DDF1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65" name="table 365"/>
          <p:cNvGraphicFramePr>
            <a:graphicFrameLocks noGrp="1"/>
          </p:cNvGraphicFramePr>
          <p:nvPr/>
        </p:nvGraphicFramePr>
        <p:xfrm>
          <a:off x="1403350" y="2632007"/>
          <a:ext cx="1604645" cy="314262"/>
        </p:xfrm>
        <a:graphic>
          <a:graphicData uri="http://schemas.openxmlformats.org/drawingml/2006/table">
            <a:tbl>
              <a:tblPr/>
              <a:tblGrid>
                <a:gridCol w="1604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50628" algn="l" rtl="0" eaLnBrk="0">
                        <a:lnSpc>
                          <a:spcPct val="9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2000" spc="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企业战略目</a:t>
                      </a:r>
                      <a:r>
                        <a:rPr sz="20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标</a:t>
                      </a:r>
                      <a:endParaRPr lang="SimSun" altLang="SimSun" sz="2000" dirty="0"/>
                    </a:p>
                  </a:txBody>
                  <a:tcPr marL="0" marR="0" marT="0" marB="0">
                    <a:lnL>
                      <a:noFill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67" name="picture 3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276600" y="6234226"/>
            <a:ext cx="793241" cy="369201"/>
          </a:xfrm>
          <a:prstGeom prst="rect">
            <a:avLst/>
          </a:prstGeom>
        </p:spPr>
      </p:pic>
      <p:pic>
        <p:nvPicPr>
          <p:cNvPr id="368" name="picture 3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146675" y="5654865"/>
            <a:ext cx="865123" cy="240538"/>
          </a:xfrm>
          <a:prstGeom prst="rect">
            <a:avLst/>
          </a:prstGeom>
        </p:spPr>
      </p:pic>
      <p:pic>
        <p:nvPicPr>
          <p:cNvPr id="369" name="picture 3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6588125" y="2781300"/>
            <a:ext cx="365506" cy="508508"/>
          </a:xfrm>
          <a:prstGeom prst="rect">
            <a:avLst/>
          </a:prstGeom>
        </p:spPr>
      </p:pic>
      <p:pic>
        <p:nvPicPr>
          <p:cNvPr id="370" name="picture 3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5219700" y="6231204"/>
            <a:ext cx="722502" cy="236613"/>
          </a:xfrm>
          <a:prstGeom prst="rect">
            <a:avLst/>
          </a:prstGeom>
        </p:spPr>
      </p:pic>
      <p:pic>
        <p:nvPicPr>
          <p:cNvPr id="371" name="picture 37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3058160" y="5634977"/>
            <a:ext cx="937513" cy="176783"/>
          </a:xfrm>
          <a:prstGeom prst="rect">
            <a:avLst/>
          </a:prstGeom>
        </p:spPr>
      </p:pic>
      <p:pic>
        <p:nvPicPr>
          <p:cNvPr id="372" name="picture 37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6765925" y="4365625"/>
            <a:ext cx="76200" cy="503173"/>
          </a:xfrm>
          <a:prstGeom prst="rect">
            <a:avLst/>
          </a:prstGeom>
        </p:spPr>
      </p:pic>
      <p:pic>
        <p:nvPicPr>
          <p:cNvPr id="373" name="picture 37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2230374" y="4292600"/>
            <a:ext cx="76200" cy="431800"/>
          </a:xfrm>
          <a:prstGeom prst="rect">
            <a:avLst/>
          </a:prstGeom>
        </p:spPr>
      </p:pic>
      <p:pic>
        <p:nvPicPr>
          <p:cNvPr id="374" name="picture 37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2230374" y="2924175"/>
            <a:ext cx="76200" cy="360299"/>
          </a:xfrm>
          <a:prstGeom prst="rect">
            <a:avLst/>
          </a:prstGeom>
        </p:spPr>
      </p:pic>
      <p:sp>
        <p:nvSpPr>
          <p:cNvPr id="375" name="rect"/>
          <p:cNvSpPr/>
          <p:nvPr/>
        </p:nvSpPr>
        <p:spPr>
          <a:xfrm>
            <a:off x="4800600" y="2357432"/>
            <a:ext cx="2819400" cy="9534"/>
          </a:xfrm>
          <a:prstGeom prst="rect">
            <a:avLst/>
          </a:prstGeom>
          <a:solidFill>
            <a:srgbClr val="5B5249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76" name="picture 37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2230374" y="3716273"/>
            <a:ext cx="76200" cy="287401"/>
          </a:xfrm>
          <a:prstGeom prst="rect">
            <a:avLst/>
          </a:prstGeom>
        </p:spPr>
      </p:pic>
      <p:sp>
        <p:nvSpPr>
          <p:cNvPr id="377" name="rect"/>
          <p:cNvSpPr/>
          <p:nvPr/>
        </p:nvSpPr>
        <p:spPr>
          <a:xfrm>
            <a:off x="8148632" y="3276600"/>
            <a:ext cx="9534" cy="2057400"/>
          </a:xfrm>
          <a:prstGeom prst="rect">
            <a:avLst/>
          </a:prstGeom>
          <a:solidFill>
            <a:srgbClr val="5B5249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78" name="picture 37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6765925" y="3933825"/>
            <a:ext cx="76200" cy="144398"/>
          </a:xfrm>
          <a:prstGeom prst="rect">
            <a:avLst/>
          </a:prstGeom>
        </p:spPr>
      </p:pic>
      <p:sp>
        <p:nvSpPr>
          <p:cNvPr id="379" name="rect"/>
          <p:cNvSpPr/>
          <p:nvPr/>
        </p:nvSpPr>
        <p:spPr>
          <a:xfrm>
            <a:off x="7920032" y="3352800"/>
            <a:ext cx="9534" cy="533400"/>
          </a:xfrm>
          <a:prstGeom prst="rect">
            <a:avLst/>
          </a:prstGeom>
          <a:solidFill>
            <a:srgbClr val="5B5249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picture 3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pic>
        <p:nvPicPr>
          <p:cNvPr id="381" name="picture 3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grpSp>
        <p:nvGrpSpPr>
          <p:cNvPr id="82" name="group 82"/>
          <p:cNvGrpSpPr/>
          <p:nvPr/>
        </p:nvGrpSpPr>
        <p:grpSpPr>
          <a:xfrm rot="21600000">
            <a:off x="1143000" y="2209800"/>
            <a:ext cx="2286000" cy="3657600"/>
            <a:chOff x="0" y="0"/>
            <a:chExt cx="2286000" cy="3657600"/>
          </a:xfrm>
        </p:grpSpPr>
        <p:sp>
          <p:nvSpPr>
            <p:cNvPr id="382" name="path"/>
            <p:cNvSpPr/>
            <p:nvPr/>
          </p:nvSpPr>
          <p:spPr>
            <a:xfrm>
              <a:off x="0" y="0"/>
              <a:ext cx="2286000" cy="3657600"/>
            </a:xfrm>
            <a:custGeom>
              <a:avLst/>
              <a:gdLst/>
              <a:ahLst/>
              <a:cxnLst/>
              <a:rect l="0" t="0" r="0" b="0"/>
              <a:pathLst>
                <a:path w="3600" h="5760">
                  <a:moveTo>
                    <a:pt x="0" y="5760"/>
                  </a:moveTo>
                  <a:lnTo>
                    <a:pt x="3600" y="5760"/>
                  </a:lnTo>
                  <a:lnTo>
                    <a:pt x="3600" y="0"/>
                  </a:lnTo>
                  <a:lnTo>
                    <a:pt x="0" y="0"/>
                  </a:lnTo>
                  <a:lnTo>
                    <a:pt x="0" y="576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83" name="path"/>
            <p:cNvSpPr/>
            <p:nvPr/>
          </p:nvSpPr>
          <p:spPr>
            <a:xfrm>
              <a:off x="152400" y="152400"/>
              <a:ext cx="1981200" cy="3200400"/>
            </a:xfrm>
            <a:custGeom>
              <a:avLst/>
              <a:gdLst/>
              <a:ahLst/>
              <a:cxnLst/>
              <a:rect l="0" t="0" r="0" b="0"/>
              <a:pathLst>
                <a:path w="3120" h="5040">
                  <a:moveTo>
                    <a:pt x="0" y="5040"/>
                  </a:moveTo>
                  <a:lnTo>
                    <a:pt x="3120" y="5040"/>
                  </a:lnTo>
                  <a:lnTo>
                    <a:pt x="3120" y="4200"/>
                  </a:lnTo>
                  <a:lnTo>
                    <a:pt x="0" y="4200"/>
                  </a:lnTo>
                  <a:lnTo>
                    <a:pt x="0" y="5040"/>
                  </a:lnTo>
                  <a:close/>
                </a:path>
                <a:path w="3120" h="5040">
                  <a:moveTo>
                    <a:pt x="0" y="3720"/>
                  </a:moveTo>
                  <a:lnTo>
                    <a:pt x="3120" y="3720"/>
                  </a:lnTo>
                  <a:lnTo>
                    <a:pt x="3120" y="2880"/>
                  </a:lnTo>
                  <a:lnTo>
                    <a:pt x="0" y="2880"/>
                  </a:lnTo>
                  <a:lnTo>
                    <a:pt x="0" y="3720"/>
                  </a:lnTo>
                  <a:close/>
                </a:path>
                <a:path w="3120" h="5040">
                  <a:moveTo>
                    <a:pt x="0" y="2160"/>
                  </a:moveTo>
                  <a:lnTo>
                    <a:pt x="3120" y="2160"/>
                  </a:lnTo>
                  <a:lnTo>
                    <a:pt x="3120" y="1320"/>
                  </a:lnTo>
                  <a:lnTo>
                    <a:pt x="0" y="1320"/>
                  </a:lnTo>
                  <a:lnTo>
                    <a:pt x="0" y="2160"/>
                  </a:lnTo>
                  <a:close/>
                </a:path>
                <a:path w="3120" h="5040">
                  <a:moveTo>
                    <a:pt x="0" y="840"/>
                  </a:moveTo>
                  <a:lnTo>
                    <a:pt x="3120" y="840"/>
                  </a:lnTo>
                  <a:lnTo>
                    <a:pt x="3120" y="0"/>
                  </a:lnTo>
                  <a:lnTo>
                    <a:pt x="0" y="0"/>
                  </a:lnTo>
                  <a:lnTo>
                    <a:pt x="0" y="840"/>
                  </a:lnTo>
                  <a:close/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84" name="path"/>
          <p:cNvSpPr/>
          <p:nvPr/>
        </p:nvSpPr>
        <p:spPr>
          <a:xfrm>
            <a:off x="1138232" y="2209800"/>
            <a:ext cx="2295534" cy="3657600"/>
          </a:xfrm>
          <a:custGeom>
            <a:avLst/>
            <a:gdLst/>
            <a:ahLst/>
            <a:cxnLst/>
            <a:rect l="0" t="0" r="0" b="0"/>
            <a:pathLst>
              <a:path w="3615" h="5760">
                <a:moveTo>
                  <a:pt x="3607" y="5760"/>
                </a:moveTo>
                <a:lnTo>
                  <a:pt x="3607" y="0"/>
                </a:lnTo>
                <a:moveTo>
                  <a:pt x="7" y="0"/>
                </a:moveTo>
                <a:lnTo>
                  <a:pt x="7" y="5760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85" name="textbox 385"/>
          <p:cNvSpPr/>
          <p:nvPr/>
        </p:nvSpPr>
        <p:spPr>
          <a:xfrm>
            <a:off x="1597523" y="2514810"/>
            <a:ext cx="1386205" cy="3742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68"/>
              </a:lnSpc>
              <a:tabLst/>
            </a:pPr>
            <a:endParaRPr lang="Arial" altLang="Arial" sz="100" dirty="0"/>
          </a:p>
          <a:p>
            <a:pPr marL="13615" algn="l" rtl="0" eaLnBrk="0">
              <a:lnSpc>
                <a:spcPct val="95000"/>
              </a:lnSpc>
              <a:tabLst/>
            </a:pP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企业战略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目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标</a:t>
            </a:r>
            <a:endParaRPr lang="SimSun" altLang="SimSun" sz="1800" dirty="0"/>
          </a:p>
          <a:p>
            <a:pPr algn="l" rtl="0" eaLnBrk="0">
              <a:lnSpc>
                <a:spcPct val="111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1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marL="17049" algn="l" rtl="0" eaLnBrk="0">
              <a:lnSpc>
                <a:spcPct val="95000"/>
              </a:lnSpc>
              <a:spcBef>
                <a:spcPts val="542"/>
              </a:spcBef>
              <a:tabLst/>
            </a:pP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公司业务重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点</a:t>
            </a:r>
            <a:endParaRPr lang="SimSun" altLang="SimSun" sz="1800" dirty="0"/>
          </a:p>
          <a:p>
            <a:pPr algn="l" rtl="0" eaLnBrk="0">
              <a:lnSpc>
                <a:spcPct val="10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9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9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9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95000"/>
              </a:lnSpc>
              <a:spcBef>
                <a:spcPts val="541"/>
              </a:spcBef>
              <a:tabLst/>
            </a:pP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部门业务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重点</a:t>
            </a:r>
            <a:endParaRPr lang="SimSun" altLang="SimSun" sz="18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700" dirty="0"/>
          </a:p>
          <a:p>
            <a:pPr marL="93278" indent="-58373" algn="l" rtl="0" eaLnBrk="0">
              <a:lnSpc>
                <a:spcPct val="261000"/>
              </a:lnSpc>
              <a:spcBef>
                <a:spcPts val="6"/>
              </a:spcBef>
              <a:tabLst/>
            </a:pPr>
            <a:r>
              <a:rPr sz="1800" spc="-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岗位业务重</a:t>
            </a: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点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20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组</a:t>
            </a:r>
            <a:r>
              <a:rPr sz="20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织</a:t>
            </a:r>
            <a:endParaRPr lang="SimSun" altLang="SimSun" sz="2000" dirty="0"/>
          </a:p>
        </p:txBody>
      </p:sp>
      <p:grpSp>
        <p:nvGrpSpPr>
          <p:cNvPr id="84" name="group 84"/>
          <p:cNvGrpSpPr/>
          <p:nvPr/>
        </p:nvGrpSpPr>
        <p:grpSpPr>
          <a:xfrm rot="21600000">
            <a:off x="3576632" y="3043232"/>
            <a:ext cx="1228734" cy="2752734"/>
            <a:chOff x="0" y="0"/>
            <a:chExt cx="1228734" cy="2752734"/>
          </a:xfrm>
        </p:grpSpPr>
        <p:sp>
          <p:nvSpPr>
            <p:cNvPr id="386" name="path"/>
            <p:cNvSpPr/>
            <p:nvPr/>
          </p:nvSpPr>
          <p:spPr>
            <a:xfrm>
              <a:off x="4767" y="4767"/>
              <a:ext cx="1219200" cy="2743200"/>
            </a:xfrm>
            <a:custGeom>
              <a:avLst/>
              <a:gdLst/>
              <a:ahLst/>
              <a:cxnLst/>
              <a:rect l="0" t="0" r="0" b="0"/>
              <a:pathLst>
                <a:path w="1920" h="4320">
                  <a:moveTo>
                    <a:pt x="0" y="2160"/>
                  </a:moveTo>
                  <a:cubicBezTo>
                    <a:pt x="0" y="966"/>
                    <a:pt x="429" y="0"/>
                    <a:pt x="960" y="0"/>
                  </a:cubicBezTo>
                  <a:cubicBezTo>
                    <a:pt x="960" y="0"/>
                    <a:pt x="960" y="0"/>
                    <a:pt x="960" y="0"/>
                  </a:cubicBezTo>
                  <a:lnTo>
                    <a:pt x="960" y="0"/>
                  </a:lnTo>
                  <a:cubicBezTo>
                    <a:pt x="1490" y="0"/>
                    <a:pt x="1920" y="966"/>
                    <a:pt x="1920" y="2160"/>
                  </a:cubicBezTo>
                  <a:lnTo>
                    <a:pt x="1920" y="2160"/>
                  </a:lnTo>
                  <a:cubicBezTo>
                    <a:pt x="1920" y="3352"/>
                    <a:pt x="1490" y="4320"/>
                    <a:pt x="960" y="4320"/>
                  </a:cubicBezTo>
                  <a:cubicBezTo>
                    <a:pt x="960" y="4320"/>
                    <a:pt x="960" y="4320"/>
                    <a:pt x="960" y="4320"/>
                  </a:cubicBezTo>
                  <a:lnTo>
                    <a:pt x="960" y="4320"/>
                  </a:lnTo>
                  <a:cubicBezTo>
                    <a:pt x="429" y="4320"/>
                    <a:pt x="0" y="3352"/>
                    <a:pt x="0" y="2160"/>
                  </a:cubicBezTo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87" name="path"/>
            <p:cNvSpPr/>
            <p:nvPr/>
          </p:nvSpPr>
          <p:spPr>
            <a:xfrm>
              <a:off x="0" y="0"/>
              <a:ext cx="1228734" cy="2752734"/>
            </a:xfrm>
            <a:custGeom>
              <a:avLst/>
              <a:gdLst/>
              <a:ahLst/>
              <a:cxnLst/>
              <a:rect l="0" t="0" r="0" b="0"/>
              <a:pathLst>
                <a:path w="1935" h="4335">
                  <a:moveTo>
                    <a:pt x="7" y="2167"/>
                  </a:moveTo>
                  <a:cubicBezTo>
                    <a:pt x="7" y="974"/>
                    <a:pt x="437" y="7"/>
                    <a:pt x="967" y="7"/>
                  </a:cubicBezTo>
                  <a:cubicBezTo>
                    <a:pt x="967" y="7"/>
                    <a:pt x="967" y="7"/>
                    <a:pt x="967" y="7"/>
                  </a:cubicBezTo>
                  <a:lnTo>
                    <a:pt x="967" y="7"/>
                  </a:lnTo>
                  <a:cubicBezTo>
                    <a:pt x="1497" y="7"/>
                    <a:pt x="1927" y="974"/>
                    <a:pt x="1927" y="2167"/>
                  </a:cubicBezTo>
                  <a:lnTo>
                    <a:pt x="1927" y="2167"/>
                  </a:lnTo>
                  <a:cubicBezTo>
                    <a:pt x="1927" y="3360"/>
                    <a:pt x="1497" y="4327"/>
                    <a:pt x="967" y="4327"/>
                  </a:cubicBezTo>
                  <a:cubicBezTo>
                    <a:pt x="967" y="4327"/>
                    <a:pt x="967" y="4327"/>
                    <a:pt x="967" y="4327"/>
                  </a:cubicBezTo>
                  <a:lnTo>
                    <a:pt x="967" y="4327"/>
                  </a:lnTo>
                  <a:cubicBezTo>
                    <a:pt x="437" y="4327"/>
                    <a:pt x="7" y="3360"/>
                    <a:pt x="7" y="2167"/>
                  </a:cubicBezTo>
                </a:path>
              </a:pathLst>
            </a:custGeom>
            <a:noFill/>
            <a:ln w="9534" cap="flat"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388" name="picture 3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352800" y="4457700"/>
            <a:ext cx="2743200" cy="76200"/>
          </a:xfrm>
          <a:prstGeom prst="rect">
            <a:avLst/>
          </a:prstGeom>
        </p:spPr>
      </p:pic>
      <p:sp>
        <p:nvSpPr>
          <p:cNvPr id="389" name="textbox 389"/>
          <p:cNvSpPr/>
          <p:nvPr/>
        </p:nvSpPr>
        <p:spPr>
          <a:xfrm>
            <a:off x="3519260" y="3030532"/>
            <a:ext cx="1299210" cy="2778760"/>
          </a:xfrm>
          <a:prstGeom prst="rect">
            <a:avLst/>
          </a:prstGeom>
        </p:spPr>
        <p:txBody>
          <a:bodyPr vert="eaVert" wrap="square" lIns="0" tIns="0" rIns="0" bIns="0"/>
          <a:lstStyle/>
          <a:p>
            <a:pPr algn="l" rtl="0" eaLnBrk="0">
              <a:lnSpc>
                <a:spcPct val="13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38000"/>
              </a:lnSpc>
              <a:tabLst/>
            </a:pPr>
            <a:endParaRPr lang="Arial" altLang="Arial" sz="1000" dirty="0"/>
          </a:p>
          <a:p>
            <a:pPr marL="677899" algn="l" rtl="0" eaLnBrk="0">
              <a:lnSpc>
                <a:spcPct val="90000"/>
              </a:lnSpc>
              <a:spcBef>
                <a:spcPts val="2"/>
              </a:spcBef>
              <a:tabLst/>
            </a:pP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绩效目标</a:t>
            </a:r>
            <a:endParaRPr lang="SimSun" altLang="SimSun" sz="2400" dirty="0"/>
          </a:p>
        </p:txBody>
      </p:sp>
      <p:pic>
        <p:nvPicPr>
          <p:cNvPr id="390" name="picture 3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172200" y="3962400"/>
            <a:ext cx="2438400" cy="914400"/>
          </a:xfrm>
          <a:prstGeom prst="rect">
            <a:avLst/>
          </a:prstGeom>
        </p:spPr>
      </p:pic>
      <p:graphicFrame>
        <p:nvGraphicFramePr>
          <p:cNvPr id="391" name="table 391"/>
          <p:cNvGraphicFramePr>
            <a:graphicFrameLocks noGrp="1"/>
          </p:cNvGraphicFramePr>
          <p:nvPr/>
        </p:nvGraphicFramePr>
        <p:xfrm>
          <a:off x="6167432" y="4338632"/>
          <a:ext cx="2447925" cy="533400"/>
        </p:xfrm>
        <a:graphic>
          <a:graphicData uri="http://schemas.openxmlformats.org/drawingml/2006/table">
            <a:tbl>
              <a:tblPr/>
              <a:tblGrid>
                <a:gridCol w="244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229142" algn="l" rtl="0" eaLnBrk="0">
                        <a:lnSpc>
                          <a:spcPct val="95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800" spc="-3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中层管理者绩</a:t>
                      </a:r>
                      <a:r>
                        <a:rPr sz="18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效</a:t>
                      </a:r>
                      <a:r>
                        <a:rPr sz="18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考核</a:t>
                      </a:r>
                      <a:endParaRPr lang="SimSun" altLang="SimSun" sz="18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2" name="rect"/>
          <p:cNvSpPr/>
          <p:nvPr/>
        </p:nvSpPr>
        <p:spPr>
          <a:xfrm>
            <a:off x="6172200" y="5257800"/>
            <a:ext cx="2438400" cy="533400"/>
          </a:xfrm>
          <a:prstGeom prst="rect">
            <a:avLst/>
          </a:prstGeom>
          <a:solidFill>
            <a:srgbClr val="C9DDF1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93" name="table 393"/>
          <p:cNvGraphicFramePr>
            <a:graphicFrameLocks noGrp="1"/>
          </p:cNvGraphicFramePr>
          <p:nvPr/>
        </p:nvGraphicFramePr>
        <p:xfrm>
          <a:off x="6167432" y="5253032"/>
          <a:ext cx="2447925" cy="533400"/>
        </p:xfrm>
        <a:graphic>
          <a:graphicData uri="http://schemas.openxmlformats.org/drawingml/2006/table">
            <a:tbl>
              <a:tblPr/>
              <a:tblGrid>
                <a:gridCol w="244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207624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8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基层管理者</a:t>
                      </a:r>
                      <a:r>
                        <a:rPr sz="18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绩效考核</a:t>
                      </a:r>
                      <a:endParaRPr lang="SimSun" altLang="SimSun" sz="18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4" name="rect"/>
          <p:cNvSpPr/>
          <p:nvPr/>
        </p:nvSpPr>
        <p:spPr>
          <a:xfrm>
            <a:off x="6096000" y="3352800"/>
            <a:ext cx="2438400" cy="533400"/>
          </a:xfrm>
          <a:prstGeom prst="rect">
            <a:avLst/>
          </a:prstGeom>
          <a:solidFill>
            <a:srgbClr val="C9DDF1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95" name="table 395"/>
          <p:cNvGraphicFramePr>
            <a:graphicFrameLocks noGrp="1"/>
          </p:cNvGraphicFramePr>
          <p:nvPr/>
        </p:nvGraphicFramePr>
        <p:xfrm>
          <a:off x="6091232" y="3348032"/>
          <a:ext cx="2447925" cy="533400"/>
        </p:xfrm>
        <a:graphic>
          <a:graphicData uri="http://schemas.openxmlformats.org/drawingml/2006/table">
            <a:tbl>
              <a:tblPr/>
              <a:tblGrid>
                <a:gridCol w="244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2138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8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高层管理者</a:t>
                      </a:r>
                      <a:r>
                        <a:rPr sz="18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绩</a:t>
                      </a:r>
                      <a:r>
                        <a:rPr sz="18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效考核</a:t>
                      </a:r>
                      <a:endParaRPr lang="SimSun" altLang="SimSun" sz="18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6" name="path"/>
          <p:cNvSpPr/>
          <p:nvPr/>
        </p:nvSpPr>
        <p:spPr>
          <a:xfrm>
            <a:off x="1290632" y="4186232"/>
            <a:ext cx="1990734" cy="542934"/>
          </a:xfrm>
          <a:custGeom>
            <a:avLst/>
            <a:gdLst/>
            <a:ahLst/>
            <a:cxnLst/>
            <a:rect l="0" t="0" r="0" b="0"/>
            <a:pathLst>
              <a:path w="3135" h="855">
                <a:moveTo>
                  <a:pt x="7" y="847"/>
                </a:moveTo>
                <a:lnTo>
                  <a:pt x="3127" y="847"/>
                </a:lnTo>
                <a:lnTo>
                  <a:pt x="3127" y="7"/>
                </a:lnTo>
                <a:lnTo>
                  <a:pt x="7" y="7"/>
                </a:lnTo>
                <a:lnTo>
                  <a:pt x="7" y="847"/>
                </a:lnTo>
                <a:close/>
              </a:path>
            </a:pathLst>
          </a:custGeom>
          <a:noFill/>
          <a:ln w="9534" cap="flat"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7" name="path"/>
          <p:cNvSpPr/>
          <p:nvPr/>
        </p:nvSpPr>
        <p:spPr>
          <a:xfrm>
            <a:off x="1290632" y="5024432"/>
            <a:ext cx="1990734" cy="542934"/>
          </a:xfrm>
          <a:custGeom>
            <a:avLst/>
            <a:gdLst/>
            <a:ahLst/>
            <a:cxnLst/>
            <a:rect l="0" t="0" r="0" b="0"/>
            <a:pathLst>
              <a:path w="3135" h="855">
                <a:moveTo>
                  <a:pt x="7" y="847"/>
                </a:moveTo>
                <a:lnTo>
                  <a:pt x="3127" y="847"/>
                </a:lnTo>
                <a:lnTo>
                  <a:pt x="3127" y="7"/>
                </a:lnTo>
                <a:lnTo>
                  <a:pt x="7" y="7"/>
                </a:lnTo>
                <a:lnTo>
                  <a:pt x="7" y="847"/>
                </a:lnTo>
                <a:close/>
              </a:path>
            </a:pathLst>
          </a:custGeom>
          <a:noFill/>
          <a:ln w="9534" cap="flat"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8" name="path"/>
          <p:cNvSpPr/>
          <p:nvPr/>
        </p:nvSpPr>
        <p:spPr>
          <a:xfrm>
            <a:off x="1290632" y="3195632"/>
            <a:ext cx="1990734" cy="542934"/>
          </a:xfrm>
          <a:custGeom>
            <a:avLst/>
            <a:gdLst/>
            <a:ahLst/>
            <a:cxnLst/>
            <a:rect l="0" t="0" r="0" b="0"/>
            <a:pathLst>
              <a:path w="3135" h="855">
                <a:moveTo>
                  <a:pt x="7" y="847"/>
                </a:moveTo>
                <a:lnTo>
                  <a:pt x="3127" y="847"/>
                </a:lnTo>
                <a:lnTo>
                  <a:pt x="3127" y="7"/>
                </a:lnTo>
                <a:lnTo>
                  <a:pt x="7" y="7"/>
                </a:lnTo>
                <a:lnTo>
                  <a:pt x="7" y="847"/>
                </a:lnTo>
                <a:close/>
              </a:path>
            </a:pathLst>
          </a:custGeom>
          <a:noFill/>
          <a:ln w="9534" cap="flat"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9" name="path"/>
          <p:cNvSpPr/>
          <p:nvPr/>
        </p:nvSpPr>
        <p:spPr>
          <a:xfrm>
            <a:off x="1290632" y="2357432"/>
            <a:ext cx="1990734" cy="542934"/>
          </a:xfrm>
          <a:custGeom>
            <a:avLst/>
            <a:gdLst/>
            <a:ahLst/>
            <a:cxnLst/>
            <a:rect l="0" t="0" r="0" b="0"/>
            <a:pathLst>
              <a:path w="3135" h="855">
                <a:moveTo>
                  <a:pt x="7" y="847"/>
                </a:moveTo>
                <a:lnTo>
                  <a:pt x="3127" y="847"/>
                </a:lnTo>
                <a:lnTo>
                  <a:pt x="3127" y="7"/>
                </a:lnTo>
                <a:lnTo>
                  <a:pt x="7" y="7"/>
                </a:lnTo>
                <a:lnTo>
                  <a:pt x="7" y="847"/>
                </a:lnTo>
                <a:close/>
              </a:path>
            </a:pathLst>
          </a:custGeom>
          <a:noFill/>
          <a:ln w="9534" cap="flat"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1" name="textbox 401"/>
          <p:cNvSpPr/>
          <p:nvPr/>
        </p:nvSpPr>
        <p:spPr>
          <a:xfrm>
            <a:off x="1166210" y="1548019"/>
            <a:ext cx="2170429" cy="4273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39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8000"/>
              </a:lnSpc>
              <a:tabLst/>
            </a:pPr>
            <a:r>
              <a:rPr sz="2700" spc="12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绩效目标体</a:t>
            </a:r>
            <a:r>
              <a:rPr sz="2700" spc="8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系</a:t>
            </a:r>
            <a:endParaRPr lang="SimSun" altLang="SimSun" sz="2700" dirty="0"/>
          </a:p>
        </p:txBody>
      </p:sp>
      <p:pic>
        <p:nvPicPr>
          <p:cNvPr id="402" name="picture 4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352419" y="5327650"/>
            <a:ext cx="2667380" cy="192404"/>
          </a:xfrm>
          <a:prstGeom prst="rect">
            <a:avLst/>
          </a:prstGeom>
        </p:spPr>
      </p:pic>
      <p:sp>
        <p:nvSpPr>
          <p:cNvPr id="404" name="textbox 404"/>
          <p:cNvSpPr/>
          <p:nvPr/>
        </p:nvSpPr>
        <p:spPr>
          <a:xfrm>
            <a:off x="4880219" y="4222324"/>
            <a:ext cx="1301750" cy="2863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20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部门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Arial"/>
                <a:ea typeface="Arial"/>
                <a:cs typeface="Arial"/>
              </a:rPr>
              <a:t>KP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指标</a:t>
            </a:r>
            <a:endParaRPr lang="SimSun" altLang="SimSun" sz="1800" dirty="0"/>
          </a:p>
        </p:txBody>
      </p:sp>
      <p:pic>
        <p:nvPicPr>
          <p:cNvPr id="405" name="picture 4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352800" y="3543300"/>
            <a:ext cx="2743200" cy="76200"/>
          </a:xfrm>
          <a:prstGeom prst="rect">
            <a:avLst/>
          </a:prstGeom>
        </p:spPr>
      </p:pic>
      <p:sp>
        <p:nvSpPr>
          <p:cNvPr id="406" name="textbox 406"/>
          <p:cNvSpPr/>
          <p:nvPr/>
        </p:nvSpPr>
        <p:spPr>
          <a:xfrm>
            <a:off x="4671844" y="3346405"/>
            <a:ext cx="1296669" cy="287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7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公司</a:t>
            </a: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Arial"/>
                <a:ea typeface="Arial"/>
                <a:cs typeface="Arial"/>
              </a:rPr>
              <a:t>K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Arial"/>
                <a:ea typeface="Arial"/>
                <a:cs typeface="Arial"/>
              </a:rPr>
              <a:t>PI</a:t>
            </a: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指标</a:t>
            </a:r>
            <a:endParaRPr lang="SimSun" altLang="SimSun" sz="1800" dirty="0"/>
          </a:p>
        </p:txBody>
      </p:sp>
      <p:sp>
        <p:nvSpPr>
          <p:cNvPr id="407" name="textbox 407"/>
          <p:cNvSpPr/>
          <p:nvPr/>
        </p:nvSpPr>
        <p:spPr>
          <a:xfrm>
            <a:off x="4902424" y="5137994"/>
            <a:ext cx="1126489" cy="287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6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800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岗位</a:t>
            </a:r>
            <a:r>
              <a:rPr sz="1800" spc="-40" dirty="0">
                <a:solidFill>
                  <a:srgbClr val="5B5249">
                    <a:alpha val="100000"/>
                  </a:srgbClr>
                </a:solidFill>
                <a:latin typeface="Arial"/>
                <a:ea typeface="Arial"/>
                <a:cs typeface="Arial"/>
              </a:rPr>
              <a:t>PI</a:t>
            </a:r>
            <a:r>
              <a:rPr sz="1800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指标</a:t>
            </a:r>
            <a:endParaRPr lang="SimSun" altLang="SimSun" sz="1800" dirty="0"/>
          </a:p>
        </p:txBody>
      </p:sp>
      <p:sp>
        <p:nvSpPr>
          <p:cNvPr id="408" name="textbox 408"/>
          <p:cNvSpPr/>
          <p:nvPr/>
        </p:nvSpPr>
        <p:spPr>
          <a:xfrm>
            <a:off x="6632061" y="5855763"/>
            <a:ext cx="789305" cy="3181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79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20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任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职者</a:t>
            </a:r>
            <a:endParaRPr lang="SimSun" altLang="SimSun" sz="2000" dirty="0"/>
          </a:p>
        </p:txBody>
      </p:sp>
      <p:pic>
        <p:nvPicPr>
          <p:cNvPr id="409" name="picture 40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2247900" y="3733800"/>
            <a:ext cx="76200" cy="381000"/>
          </a:xfrm>
          <a:prstGeom prst="rect">
            <a:avLst/>
          </a:prstGeom>
        </p:spPr>
      </p:pic>
      <p:pic>
        <p:nvPicPr>
          <p:cNvPr id="410" name="picture 4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2247900" y="4724400"/>
            <a:ext cx="76200" cy="381000"/>
          </a:xfrm>
          <a:prstGeom prst="rect">
            <a:avLst/>
          </a:prstGeom>
        </p:spPr>
      </p:pic>
      <p:pic>
        <p:nvPicPr>
          <p:cNvPr id="411" name="picture 4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277100" y="4876800"/>
            <a:ext cx="76200" cy="381000"/>
          </a:xfrm>
          <a:prstGeom prst="rect">
            <a:avLst/>
          </a:prstGeom>
        </p:spPr>
      </p:pic>
      <p:pic>
        <p:nvPicPr>
          <p:cNvPr id="412" name="picture 4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2247900" y="2895600"/>
            <a:ext cx="76200" cy="304800"/>
          </a:xfrm>
          <a:prstGeom prst="rect">
            <a:avLst/>
          </a:prstGeom>
        </p:spPr>
      </p:pic>
      <p:sp>
        <p:nvSpPr>
          <p:cNvPr id="413" name="rect"/>
          <p:cNvSpPr/>
          <p:nvPr/>
        </p:nvSpPr>
        <p:spPr>
          <a:xfrm>
            <a:off x="1143000" y="5862632"/>
            <a:ext cx="2286000" cy="9534"/>
          </a:xfrm>
          <a:prstGeom prst="rect">
            <a:avLst/>
          </a:prstGeom>
          <a:solidFill>
            <a:srgbClr val="5B5249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14" name="path"/>
          <p:cNvSpPr/>
          <p:nvPr/>
        </p:nvSpPr>
        <p:spPr>
          <a:xfrm>
            <a:off x="1143000" y="2205032"/>
            <a:ext cx="2286000" cy="9534"/>
          </a:xfrm>
          <a:custGeom>
            <a:avLst/>
            <a:gdLst/>
            <a:ahLst/>
            <a:cxnLst/>
            <a:rect l="0" t="0" r="0" b="0"/>
            <a:pathLst>
              <a:path w="3600" h="15">
                <a:moveTo>
                  <a:pt x="3600" y="7"/>
                </a:moveTo>
                <a:lnTo>
                  <a:pt x="0" y="7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picture 4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28725" y="0"/>
            <a:ext cx="7915275" cy="1219200"/>
          </a:xfrm>
          <a:prstGeom prst="rect">
            <a:avLst/>
          </a:prstGeom>
        </p:spPr>
      </p:pic>
      <p:pic>
        <p:nvPicPr>
          <p:cNvPr id="416" name="picture 4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0"/>
            <a:ext cx="2819400" cy="6857998"/>
          </a:xfrm>
          <a:prstGeom prst="rect">
            <a:avLst/>
          </a:prstGeom>
        </p:spPr>
      </p:pic>
      <p:grpSp>
        <p:nvGrpSpPr>
          <p:cNvPr id="86" name="group 86"/>
          <p:cNvGrpSpPr/>
          <p:nvPr/>
        </p:nvGrpSpPr>
        <p:grpSpPr>
          <a:xfrm rot="21600000">
            <a:off x="923925" y="2009775"/>
            <a:ext cx="8220075" cy="3076575"/>
            <a:chOff x="0" y="0"/>
            <a:chExt cx="8220075" cy="3076575"/>
          </a:xfrm>
        </p:grpSpPr>
        <p:pic>
          <p:nvPicPr>
            <p:cNvPr id="417" name="picture 4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8220075" cy="3076575"/>
            </a:xfrm>
            <a:prstGeom prst="rect">
              <a:avLst/>
            </a:prstGeom>
          </p:spPr>
        </p:pic>
        <p:sp>
          <p:nvSpPr>
            <p:cNvPr id="418" name="textbox 418"/>
            <p:cNvSpPr/>
            <p:nvPr/>
          </p:nvSpPr>
          <p:spPr>
            <a:xfrm>
              <a:off x="-12700" y="-12700"/>
              <a:ext cx="8245475" cy="314452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1000"/>
                </a:lnSpc>
                <a:tabLst/>
              </a:pPr>
              <a:endParaRPr lang="Arial" altLang="Arial" sz="1000" dirty="0"/>
            </a:p>
            <a:p>
              <a:pPr marL="765140" algn="l" rtl="0" eaLnBrk="0">
                <a:lnSpc>
                  <a:spcPct val="96000"/>
                </a:lnSpc>
                <a:spcBef>
                  <a:spcPts val="2"/>
                </a:spcBef>
                <a:tabLst/>
              </a:pPr>
              <a:r>
                <a:rPr sz="3200" spc="1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步骤</a:t>
              </a:r>
              <a:r>
                <a:rPr sz="3200" spc="10" dirty="0">
                  <a:solidFill>
                    <a:srgbClr val="5B5249">
                      <a:alpha val="100000"/>
                    </a:srgbClr>
                  </a:solidFill>
                  <a:latin typeface="Times New Roman"/>
                  <a:ea typeface="Times New Roman"/>
                  <a:cs typeface="Times New Roman"/>
                </a:rPr>
                <a:t>1</a:t>
              </a:r>
              <a:r>
                <a:rPr sz="3200" spc="1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：确定</a:t>
              </a:r>
              <a:r>
                <a:rPr sz="3200" spc="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企业战略目标</a:t>
              </a:r>
              <a:endParaRPr lang="SimSun" altLang="SimSun" sz="3200" dirty="0"/>
            </a:p>
            <a:p>
              <a:pPr algn="l" rtl="0" eaLnBrk="0">
                <a:lnSpc>
                  <a:spcPct val="100000"/>
                </a:lnSpc>
                <a:tabLst/>
              </a:pPr>
              <a:endParaRPr lang="Arial" altLang="Arial" sz="1000" dirty="0"/>
            </a:p>
            <a:p>
              <a:pPr marL="721299" indent="39719" algn="l" rtl="0" eaLnBrk="0">
                <a:lnSpc>
                  <a:spcPct val="103000"/>
                </a:lnSpc>
                <a:spcBef>
                  <a:spcPts val="4"/>
                </a:spcBef>
                <a:tabLst/>
              </a:pPr>
              <a:r>
                <a:rPr sz="2400" spc="-1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是企业在其经营过</a:t>
              </a:r>
              <a:r>
                <a:rPr sz="2400" spc="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程中所要达到的市场竞争地位和管   </a:t>
              </a:r>
              <a:r>
                <a:rPr sz="2400" spc="-7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理绩效的目标，包括在行业中的领先地位、总体规模</a:t>
              </a:r>
              <a:r>
                <a:rPr sz="2400" spc="-1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、</a:t>
              </a:r>
              <a:r>
                <a:rPr sz="2400" spc="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  </a:t>
              </a:r>
              <a:r>
                <a:rPr sz="2400" spc="-7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竞争能力、分解能力、市场分额、收入和盈利增长率</a:t>
              </a:r>
              <a:r>
                <a:rPr sz="2400" spc="-1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、</a:t>
              </a:r>
              <a:r>
                <a:rPr sz="2400" spc="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  </a:t>
              </a:r>
              <a:r>
                <a:rPr sz="2400" spc="-1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投资回收率以及</a:t>
              </a:r>
              <a:r>
                <a:rPr sz="2400" spc="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企业形象等。没有稳固的战略，关键   </a:t>
              </a:r>
              <a:r>
                <a:rPr sz="2400" spc="-3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绩效领域和关键绩效指标也就成了无源之水</a:t>
              </a:r>
              <a:r>
                <a:rPr sz="2400" spc="-2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，</a:t>
              </a:r>
              <a:r>
                <a:rPr sz="2400" spc="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因此，   </a:t>
              </a:r>
              <a:r>
                <a:rPr sz="2400" spc="-2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明确的战略目标是企业战略有效实施的前提。</a:t>
              </a:r>
              <a:endParaRPr lang="SimSun" altLang="SimSun" sz="2400" dirty="0"/>
            </a:p>
          </p:txBody>
        </p:sp>
      </p:grpSp>
      <p:sp>
        <p:nvSpPr>
          <p:cNvPr id="419" name="textbox 419"/>
          <p:cNvSpPr/>
          <p:nvPr/>
        </p:nvSpPr>
        <p:spPr>
          <a:xfrm>
            <a:off x="1177753" y="1314403"/>
            <a:ext cx="3370579" cy="6680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25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4400" spc="-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绩效目标体系</a:t>
            </a:r>
            <a:endParaRPr lang="SimSun" altLang="SimSun" sz="4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picture 4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755002" cy="6857998"/>
          </a:xfrm>
          <a:prstGeom prst="rect">
            <a:avLst/>
          </a:prstGeom>
        </p:spPr>
      </p:pic>
      <p:sp>
        <p:nvSpPr>
          <p:cNvPr id="422" name="textbox 422"/>
          <p:cNvSpPr/>
          <p:nvPr/>
        </p:nvSpPr>
        <p:spPr>
          <a:xfrm>
            <a:off x="758545" y="1485319"/>
            <a:ext cx="4882515" cy="53632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821"/>
              </a:lnSpc>
              <a:tabLst/>
            </a:pPr>
            <a:endParaRPr lang="Arial" altLang="Arial" sz="100" dirty="0"/>
          </a:p>
          <a:p>
            <a:pPr marL="423526" algn="l" rtl="0" eaLnBrk="0">
              <a:lnSpc>
                <a:spcPct val="96000"/>
              </a:lnSpc>
              <a:tabLst/>
            </a:pPr>
            <a:r>
              <a:rPr sz="3200" spc="3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绩效目标</a:t>
            </a:r>
            <a:r>
              <a:rPr sz="3200" spc="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体</a:t>
            </a:r>
            <a:r>
              <a:rPr sz="3200" spc="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系</a:t>
            </a:r>
            <a:endParaRPr lang="SimSun" altLang="SimSun" sz="3200" dirty="0"/>
          </a:p>
          <a:p>
            <a:pPr marL="402378" algn="l" rtl="0" eaLnBrk="0">
              <a:lnSpc>
                <a:spcPct val="91000"/>
              </a:lnSpc>
              <a:spcBef>
                <a:spcPts val="1858"/>
              </a:spcBef>
              <a:tabLst/>
            </a:pPr>
            <a:r>
              <a:rPr sz="2900" i="1" spc="-120" dirty="0">
                <a:solidFill>
                  <a:srgbClr val="5B5249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步骤</a:t>
            </a:r>
            <a:r>
              <a:rPr sz="2700" i="1" spc="-12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sz="2900" i="1" spc="-120" dirty="0">
                <a:solidFill>
                  <a:srgbClr val="5B5249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：</a:t>
            </a:r>
            <a:r>
              <a:rPr sz="2900" spc="-120" dirty="0">
                <a:solidFill>
                  <a:srgbClr val="5B5249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 </a:t>
            </a:r>
            <a:r>
              <a:rPr sz="2900" i="1" spc="-120" dirty="0">
                <a:solidFill>
                  <a:srgbClr val="5B5249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确定公司业务重</a:t>
            </a:r>
            <a:r>
              <a:rPr sz="2900" i="1" spc="-70" dirty="0">
                <a:solidFill>
                  <a:srgbClr val="5B5249">
                    <a:alpha val="100000"/>
                  </a:srgbClr>
                </a:solidFill>
                <a:latin typeface="NSimSun"/>
                <a:ea typeface="NSimSun"/>
                <a:cs typeface="NSimSun"/>
              </a:rPr>
              <a:t>点</a:t>
            </a:r>
            <a:endParaRPr lang="NSimSun" altLang="NSimSun" sz="2900" dirty="0"/>
          </a:p>
          <a:p>
            <a:pPr algn="l" rtl="0" eaLnBrk="0">
              <a:lnSpc>
                <a:spcPct val="13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33000"/>
              </a:lnSpc>
              <a:tabLst/>
            </a:pPr>
            <a:endParaRPr lang="Arial" altLang="Arial" sz="1000" dirty="0"/>
          </a:p>
          <a:p>
            <a:pPr marL="471133" algn="l" rtl="0" eaLnBrk="0">
              <a:lnSpc>
                <a:spcPct val="95000"/>
              </a:lnSpc>
              <a:spcBef>
                <a:spcPts val="543"/>
              </a:spcBef>
              <a:tabLst/>
            </a:pP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利润增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长</a:t>
            </a:r>
            <a:endParaRPr lang="SimSun" altLang="SimSun" sz="18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95000"/>
              </a:lnSpc>
              <a:spcBef>
                <a:spcPts val="542"/>
              </a:spcBef>
              <a:tabLst/>
            </a:pP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产品开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发</a:t>
            </a:r>
            <a:endParaRPr lang="SimSun" altLang="SimSun" sz="1800" dirty="0"/>
          </a:p>
          <a:p>
            <a:pPr algn="l" rtl="0" eaLnBrk="0">
              <a:lnSpc>
                <a:spcPct val="10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9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9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9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9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9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9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9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7000"/>
              </a:lnSpc>
              <a:tabLst/>
            </a:pPr>
            <a:endParaRPr lang="Arial" altLang="Arial" sz="300" dirty="0"/>
          </a:p>
        </p:txBody>
      </p:sp>
      <p:pic>
        <p:nvPicPr>
          <p:cNvPr id="423" name="picture 4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grpSp>
        <p:nvGrpSpPr>
          <p:cNvPr id="88" name="group 88"/>
          <p:cNvGrpSpPr/>
          <p:nvPr/>
        </p:nvGrpSpPr>
        <p:grpSpPr>
          <a:xfrm rot="21600000">
            <a:off x="5724637" y="3616965"/>
            <a:ext cx="691924" cy="1354590"/>
            <a:chOff x="0" y="0"/>
            <a:chExt cx="691924" cy="1354590"/>
          </a:xfrm>
        </p:grpSpPr>
        <p:grpSp>
          <p:nvGrpSpPr>
            <p:cNvPr id="90" name="group 90"/>
            <p:cNvGrpSpPr/>
            <p:nvPr/>
          </p:nvGrpSpPr>
          <p:grpSpPr>
            <a:xfrm rot="21600000">
              <a:off x="0" y="0"/>
              <a:ext cx="691924" cy="1354590"/>
              <a:chOff x="0" y="0"/>
              <a:chExt cx="691924" cy="1354590"/>
            </a:xfrm>
          </p:grpSpPr>
          <p:sp>
            <p:nvSpPr>
              <p:cNvPr id="424" name="path"/>
              <p:cNvSpPr/>
              <p:nvPr/>
            </p:nvSpPr>
            <p:spPr>
              <a:xfrm>
                <a:off x="3443" y="3297"/>
                <a:ext cx="685038" cy="1347850"/>
              </a:xfrm>
              <a:custGeom>
                <a:avLst/>
                <a:gdLst/>
                <a:ahLst/>
                <a:cxnLst/>
                <a:rect l="0" t="0" r="0" b="0"/>
                <a:pathLst>
                  <a:path w="1078" h="2122">
                    <a:moveTo>
                      <a:pt x="1078" y="1126"/>
                    </a:moveTo>
                    <a:lnTo>
                      <a:pt x="38" y="2122"/>
                    </a:lnTo>
                    <a:lnTo>
                      <a:pt x="0" y="0"/>
                    </a:lnTo>
                    <a:lnTo>
                      <a:pt x="1078" y="1126"/>
                    </a:lnTo>
                    <a:close/>
                  </a:path>
                </a:pathLst>
              </a:custGeom>
              <a:solidFill>
                <a:srgbClr val="C9DDF1">
                  <a:alpha val="100000"/>
                </a:srgbClr>
              </a:solidFill>
              <a:ln cap="flat"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5" name="path"/>
              <p:cNvSpPr/>
              <p:nvPr/>
            </p:nvSpPr>
            <p:spPr>
              <a:xfrm>
                <a:off x="0" y="0"/>
                <a:ext cx="691924" cy="1354590"/>
              </a:xfrm>
              <a:custGeom>
                <a:avLst/>
                <a:gdLst/>
                <a:ahLst/>
                <a:cxnLst/>
                <a:rect l="0" t="0" r="0" b="0"/>
                <a:pathLst>
                  <a:path w="1089" h="2133">
                    <a:moveTo>
                      <a:pt x="1084" y="1131"/>
                    </a:moveTo>
                    <a:lnTo>
                      <a:pt x="44" y="2127"/>
                    </a:lnTo>
                    <a:moveTo>
                      <a:pt x="5" y="5"/>
                    </a:moveTo>
                    <a:lnTo>
                      <a:pt x="1084" y="1131"/>
                    </a:lnTo>
                  </a:path>
                </a:pathLst>
              </a:custGeom>
              <a:noFill/>
              <a:ln w="9534" cap="flat">
                <a:miter lim="8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6" name="textbox 426"/>
            <p:cNvSpPr/>
            <p:nvPr/>
          </p:nvSpPr>
          <p:spPr>
            <a:xfrm>
              <a:off x="-12700" y="-12699"/>
              <a:ext cx="717550" cy="141287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2000"/>
                </a:lnSpc>
                <a:tabLst/>
              </a:pPr>
              <a:endParaRPr lang="Arial" altLang="Arial" sz="1000" dirty="0"/>
            </a:p>
            <a:p>
              <a:pPr marL="104255" algn="l" rtl="0" eaLnBrk="0">
                <a:lnSpc>
                  <a:spcPct val="83000"/>
                </a:lnSpc>
                <a:spcBef>
                  <a:spcPts val="1"/>
                </a:spcBef>
                <a:tabLst/>
              </a:pPr>
              <a:r>
                <a:rPr sz="1800" spc="-4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战略</a:t>
              </a:r>
              <a:endParaRPr lang="SimSun" altLang="SimSun" sz="1800" dirty="0"/>
            </a:p>
            <a:p>
              <a:pPr marL="137247" algn="l" rtl="0" eaLnBrk="0">
                <a:lnSpc>
                  <a:spcPts val="2361"/>
                </a:lnSpc>
                <a:tabLst/>
              </a:pPr>
              <a:r>
                <a:rPr sz="1800" spc="-11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目</a:t>
              </a:r>
              <a:r>
                <a:rPr sz="1800" spc="-10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标</a:t>
              </a:r>
              <a:endParaRPr lang="SimSun" altLang="SimSun" sz="1800" dirty="0"/>
            </a:p>
          </p:txBody>
        </p:sp>
      </p:grpSp>
      <p:sp>
        <p:nvSpPr>
          <p:cNvPr id="427" name="textbox 427"/>
          <p:cNvSpPr/>
          <p:nvPr/>
        </p:nvSpPr>
        <p:spPr>
          <a:xfrm>
            <a:off x="2288711" y="4818589"/>
            <a:ext cx="2606039" cy="2863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20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8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管理改进      市场领</a:t>
            </a:r>
            <a:r>
              <a:rPr sz="18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先</a:t>
            </a:r>
            <a:endParaRPr lang="SimSun" altLang="SimSun" sz="1800" dirty="0"/>
          </a:p>
        </p:txBody>
      </p:sp>
      <p:sp>
        <p:nvSpPr>
          <p:cNvPr id="428" name="rect"/>
          <p:cNvSpPr/>
          <p:nvPr/>
        </p:nvSpPr>
        <p:spPr>
          <a:xfrm>
            <a:off x="685800" y="4262432"/>
            <a:ext cx="5029200" cy="9534"/>
          </a:xfrm>
          <a:prstGeom prst="rect">
            <a:avLst/>
          </a:prstGeom>
          <a:solidFill>
            <a:srgbClr val="5B5249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29" name="path"/>
          <p:cNvSpPr/>
          <p:nvPr/>
        </p:nvSpPr>
        <p:spPr>
          <a:xfrm>
            <a:off x="3653744" y="3426195"/>
            <a:ext cx="617311" cy="843807"/>
          </a:xfrm>
          <a:custGeom>
            <a:avLst/>
            <a:gdLst/>
            <a:ahLst/>
            <a:cxnLst/>
            <a:rect l="0" t="0" r="0" b="0"/>
            <a:pathLst>
              <a:path w="972" h="1328">
                <a:moveTo>
                  <a:pt x="966" y="1324"/>
                </a:moveTo>
                <a:lnTo>
                  <a:pt x="6" y="4"/>
                </a:lnTo>
              </a:path>
            </a:pathLst>
          </a:custGeom>
          <a:noFill/>
          <a:ln w="9534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30" name="path"/>
          <p:cNvSpPr/>
          <p:nvPr/>
        </p:nvSpPr>
        <p:spPr>
          <a:xfrm>
            <a:off x="1901144" y="3426195"/>
            <a:ext cx="617310" cy="843807"/>
          </a:xfrm>
          <a:custGeom>
            <a:avLst/>
            <a:gdLst/>
            <a:ahLst/>
            <a:cxnLst/>
            <a:rect l="0" t="0" r="0" b="0"/>
            <a:pathLst>
              <a:path w="972" h="1328">
                <a:moveTo>
                  <a:pt x="966" y="1324"/>
                </a:moveTo>
                <a:lnTo>
                  <a:pt x="6" y="4"/>
                </a:lnTo>
              </a:path>
            </a:pathLst>
          </a:custGeom>
          <a:noFill/>
          <a:ln w="9534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31" name="path"/>
          <p:cNvSpPr/>
          <p:nvPr/>
        </p:nvSpPr>
        <p:spPr>
          <a:xfrm>
            <a:off x="4036197" y="4263082"/>
            <a:ext cx="919204" cy="541635"/>
          </a:xfrm>
          <a:custGeom>
            <a:avLst/>
            <a:gdLst/>
            <a:ahLst/>
            <a:cxnLst/>
            <a:rect l="0" t="0" r="0" b="0"/>
            <a:pathLst>
              <a:path w="1447" h="852">
                <a:moveTo>
                  <a:pt x="1443" y="6"/>
                </a:moveTo>
                <a:lnTo>
                  <a:pt x="3" y="846"/>
                </a:lnTo>
              </a:path>
            </a:pathLst>
          </a:custGeom>
          <a:noFill/>
          <a:ln w="9534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32" name="path"/>
          <p:cNvSpPr/>
          <p:nvPr/>
        </p:nvSpPr>
        <p:spPr>
          <a:xfrm>
            <a:off x="2588397" y="4263082"/>
            <a:ext cx="919204" cy="541635"/>
          </a:xfrm>
          <a:custGeom>
            <a:avLst/>
            <a:gdLst/>
            <a:ahLst/>
            <a:cxnLst/>
            <a:rect l="0" t="0" r="0" b="0"/>
            <a:pathLst>
              <a:path w="1447" h="852">
                <a:moveTo>
                  <a:pt x="1443" y="6"/>
                </a:moveTo>
                <a:lnTo>
                  <a:pt x="3" y="846"/>
                </a:lnTo>
              </a:path>
            </a:pathLst>
          </a:custGeom>
          <a:noFill/>
          <a:ln w="9534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34" name="textbox 434"/>
          <p:cNvSpPr/>
          <p:nvPr/>
        </p:nvSpPr>
        <p:spPr>
          <a:xfrm>
            <a:off x="3277580" y="3063450"/>
            <a:ext cx="930910" cy="2863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20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客户满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意</a:t>
            </a:r>
            <a:endParaRPr lang="SimSun" altLang="SimSun" sz="1800" dirty="0"/>
          </a:p>
        </p:txBody>
      </p:sp>
      <p:sp>
        <p:nvSpPr>
          <p:cNvPr id="435" name="rect"/>
          <p:cNvSpPr/>
          <p:nvPr/>
        </p:nvSpPr>
        <p:spPr>
          <a:xfrm>
            <a:off x="5723314" y="3620175"/>
            <a:ext cx="34170" cy="1348025"/>
          </a:xfrm>
          <a:prstGeom prst="rect">
            <a:avLst/>
          </a:prstGeom>
          <a:solidFill>
            <a:srgbClr val="5B5249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picture 4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sp>
        <p:nvSpPr>
          <p:cNvPr id="437" name="textbox 437"/>
          <p:cNvSpPr/>
          <p:nvPr/>
        </p:nvSpPr>
        <p:spPr>
          <a:xfrm>
            <a:off x="1172466" y="1314403"/>
            <a:ext cx="7475219" cy="34798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253"/>
              </a:lnSpc>
              <a:tabLst/>
            </a:pPr>
            <a:endParaRPr lang="Arial" altLang="Arial" sz="100" dirty="0"/>
          </a:p>
          <a:p>
            <a:pPr marL="17986" algn="l" rtl="0" eaLnBrk="0">
              <a:lnSpc>
                <a:spcPct val="96000"/>
              </a:lnSpc>
              <a:tabLst/>
            </a:pPr>
            <a:r>
              <a:rPr sz="4400" spc="-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绩效目标体系</a:t>
            </a:r>
            <a:endParaRPr lang="SimSun" altLang="SimSun" sz="4400" dirty="0"/>
          </a:p>
          <a:p>
            <a:pPr marL="12700" algn="l" rtl="0" eaLnBrk="0">
              <a:lnSpc>
                <a:spcPct val="96000"/>
              </a:lnSpc>
              <a:spcBef>
                <a:spcPts val="1793"/>
              </a:spcBef>
              <a:tabLst>
                <a:tab pos="189229" algn="l"/>
              </a:tabLst>
            </a:pPr>
            <a:r>
              <a:rPr sz="32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3200" spc="10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步骤</a:t>
            </a:r>
            <a:r>
              <a:rPr sz="3200" spc="10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sz="3200" spc="10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：确</a:t>
            </a:r>
            <a:r>
              <a:rPr sz="32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定</a:t>
            </a:r>
            <a:r>
              <a:rPr sz="32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KPI</a:t>
            </a:r>
            <a:endParaRPr lang="Times New Roman" altLang="Times New Roman" sz="3200" dirty="0"/>
          </a:p>
          <a:p>
            <a:pPr marL="94205" algn="l" rtl="0" eaLnBrk="0">
              <a:lnSpc>
                <a:spcPct val="92000"/>
              </a:lnSpc>
              <a:spcBef>
                <a:spcPts val="1613"/>
              </a:spcBef>
              <a:tabLst/>
            </a:pPr>
            <a:r>
              <a:rPr sz="24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什么是</a:t>
            </a:r>
            <a:r>
              <a:rPr sz="2400" spc="-1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KPI  </a:t>
            </a:r>
            <a:r>
              <a:rPr sz="24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(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Key</a:t>
            </a:r>
            <a:r>
              <a:rPr sz="2400" spc="-1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Performance</a:t>
            </a:r>
            <a:r>
              <a:rPr sz="2400" spc="-1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Indicator</a:t>
            </a:r>
            <a:r>
              <a:rPr sz="2400" spc="-1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)?</a:t>
            </a:r>
            <a:endParaRPr lang="Times New Roman" altLang="Times New Roman" sz="2400" dirty="0"/>
          </a:p>
          <a:p>
            <a:pPr marL="460074" indent="-19915" algn="l" rtl="0" eaLnBrk="0">
              <a:lnSpc>
                <a:spcPct val="102000"/>
              </a:lnSpc>
              <a:spcBef>
                <a:spcPts val="650"/>
              </a:spcBef>
              <a:tabLst/>
            </a:pP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KPI</a:t>
            </a:r>
            <a:r>
              <a:rPr sz="2400" spc="-1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——</a:t>
            </a:r>
            <a:r>
              <a:rPr sz="24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关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键绩效指标，是衡量企业战略实施效果的 </a:t>
            </a:r>
            <a:r>
              <a:rPr sz="24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关键指标。其目的是将企业战略转化为内部</a:t>
            </a:r>
            <a:r>
              <a:rPr sz="24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和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活动， </a:t>
            </a:r>
            <a:r>
              <a:rPr sz="24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建立一种不断增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强企业核心竞争力和持续取得高效益 </a:t>
            </a:r>
            <a:r>
              <a:rPr sz="2400" spc="-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的机制</a:t>
            </a:r>
            <a:r>
              <a:rPr sz="2400" spc="-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2400" dirty="0"/>
          </a:p>
        </p:txBody>
      </p:sp>
      <p:pic>
        <p:nvPicPr>
          <p:cNvPr id="438" name="picture 4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85166" y="2349462"/>
            <a:ext cx="176846" cy="201586"/>
          </a:xfrm>
          <a:prstGeom prst="rect">
            <a:avLst/>
          </a:prstGeom>
        </p:spPr>
      </p:pic>
      <p:pic>
        <p:nvPicPr>
          <p:cNvPr id="439" name="picture 4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picture 4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sp>
        <p:nvSpPr>
          <p:cNvPr id="442" name="textbox 442"/>
          <p:cNvSpPr/>
          <p:nvPr/>
        </p:nvSpPr>
        <p:spPr>
          <a:xfrm>
            <a:off x="1177753" y="1314403"/>
            <a:ext cx="7423784" cy="46532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25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4400" spc="-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绩效目标体系</a:t>
            </a:r>
            <a:endParaRPr lang="SimSun" altLang="SimSun" sz="4400" dirty="0"/>
          </a:p>
          <a:p>
            <a:pPr marL="77185" algn="l" rtl="0" eaLnBrk="0">
              <a:lnSpc>
                <a:spcPct val="84000"/>
              </a:lnSpc>
              <a:spcBef>
                <a:spcPts val="1626"/>
              </a:spcBef>
              <a:tabLst>
                <a:tab pos="209550" algn="l"/>
              </a:tabLst>
            </a:pP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4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传统财务指标的局限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性</a:t>
            </a:r>
            <a:endParaRPr lang="SimSun" altLang="SimSun" sz="2400" dirty="0"/>
          </a:p>
          <a:p>
            <a:pPr marL="73985" algn="l" rtl="0" eaLnBrk="0">
              <a:lnSpc>
                <a:spcPts val="2724"/>
              </a:lnSpc>
              <a:tabLst>
                <a:tab pos="184150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000" spc="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只反映短期绩效，不反映长期</a:t>
            </a:r>
            <a:r>
              <a:rPr sz="20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效</a:t>
            </a:r>
            <a:endParaRPr lang="SimSun" altLang="SimSun" sz="2000" dirty="0"/>
          </a:p>
          <a:p>
            <a:pPr marL="73985" algn="l" rtl="0" eaLnBrk="0">
              <a:lnSpc>
                <a:spcPts val="2630"/>
              </a:lnSpc>
              <a:tabLst>
                <a:tab pos="184150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000" spc="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只反映最终结果，不反映关键</a:t>
            </a:r>
            <a:r>
              <a:rPr sz="20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过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程</a:t>
            </a:r>
            <a:endParaRPr lang="SimSun" altLang="SimSun" sz="2000" dirty="0"/>
          </a:p>
          <a:p>
            <a:pPr marL="73985" algn="l" rtl="0" eaLnBrk="0">
              <a:lnSpc>
                <a:spcPct val="114000"/>
              </a:lnSpc>
              <a:spcBef>
                <a:spcPts val="60"/>
              </a:spcBef>
              <a:tabLst>
                <a:tab pos="184150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0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只从财务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角度度量绩效， 而没有从客户角度度量绩效        	</a:t>
            </a:r>
            <a:r>
              <a:rPr sz="20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不能明确地将企业战略转为内部过程</a:t>
            </a:r>
            <a:r>
              <a:rPr sz="20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和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活动</a:t>
            </a:r>
            <a:endParaRPr lang="SimSun" altLang="SimSun" sz="2000" dirty="0"/>
          </a:p>
          <a:p>
            <a:pPr algn="l" rtl="0" eaLnBrk="0">
              <a:lnSpc>
                <a:spcPct val="100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1000"/>
              </a:lnSpc>
              <a:tabLst/>
            </a:pPr>
            <a:endParaRPr lang="Arial" altLang="Arial" sz="1000" dirty="0"/>
          </a:p>
          <a:p>
            <a:pPr marL="77185" algn="l" rtl="0" eaLnBrk="0">
              <a:lnSpc>
                <a:spcPct val="84000"/>
              </a:lnSpc>
              <a:spcBef>
                <a:spcPts val="731"/>
              </a:spcBef>
              <a:tabLst>
                <a:tab pos="209550" algn="l"/>
              </a:tabLst>
            </a:pP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sz="2400" spc="3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sz="2400" b="1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KPI</a:t>
            </a:r>
            <a:r>
              <a:rPr sz="24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与传统财务指标的联系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与区别</a:t>
            </a:r>
            <a:endParaRPr lang="SimSun" altLang="SimSun" sz="2400" dirty="0"/>
          </a:p>
          <a:p>
            <a:pPr marL="73985" algn="l" rtl="0" eaLnBrk="0">
              <a:lnSpc>
                <a:spcPts val="2648"/>
              </a:lnSpc>
              <a:tabLst>
                <a:tab pos="184150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000" spc="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尽量采用财务指标反映最终结</a:t>
            </a:r>
            <a:r>
              <a:rPr sz="20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果</a:t>
            </a:r>
            <a:endParaRPr lang="SimSun" altLang="SimSun" sz="2000" dirty="0"/>
          </a:p>
          <a:p>
            <a:pPr marL="73985" algn="l" rtl="0" eaLnBrk="0">
              <a:lnSpc>
                <a:spcPct val="114000"/>
              </a:lnSpc>
              <a:spcBef>
                <a:spcPts val="56"/>
              </a:spcBef>
              <a:tabLst>
                <a:tab pos="184150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0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按照企业战略有选择地采用财务指标牵引所期</a:t>
            </a:r>
            <a:r>
              <a:rPr sz="20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望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的行为和结果 	</a:t>
            </a:r>
            <a:r>
              <a:rPr sz="2000" spc="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尽量简化，构成考核指标的最</a:t>
            </a:r>
            <a:r>
              <a:rPr sz="20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小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集合</a:t>
            </a:r>
            <a:endParaRPr lang="SimSun" altLang="SimSun" sz="2000" dirty="0"/>
          </a:p>
          <a:p>
            <a:pPr marL="73985" algn="l" rtl="0" eaLnBrk="0">
              <a:lnSpc>
                <a:spcPct val="96000"/>
              </a:lnSpc>
              <a:spcBef>
                <a:spcPts val="407"/>
              </a:spcBef>
              <a:tabLst>
                <a:tab pos="184150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0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不仅考核最终结果，而且考核关键流</a:t>
            </a:r>
            <a:r>
              <a:rPr sz="20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程</a:t>
            </a:r>
            <a:endParaRPr lang="SimSun" altLang="SimSun" sz="2000" dirty="0"/>
          </a:p>
        </p:txBody>
      </p:sp>
      <p:pic>
        <p:nvPicPr>
          <p:cNvPr id="443" name="picture 4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51738" y="5757017"/>
            <a:ext cx="110483" cy="125939"/>
          </a:xfrm>
          <a:prstGeom prst="rect">
            <a:avLst/>
          </a:prstGeom>
        </p:spPr>
      </p:pic>
      <p:pic>
        <p:nvPicPr>
          <p:cNvPr id="444" name="picture 4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51738" y="5413800"/>
            <a:ext cx="110483" cy="125939"/>
          </a:xfrm>
          <a:prstGeom prst="rect">
            <a:avLst/>
          </a:prstGeom>
        </p:spPr>
      </p:pic>
      <p:pic>
        <p:nvPicPr>
          <p:cNvPr id="445" name="picture 4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51738" y="5080044"/>
            <a:ext cx="110483" cy="125939"/>
          </a:xfrm>
          <a:prstGeom prst="rect">
            <a:avLst/>
          </a:prstGeom>
        </p:spPr>
      </p:pic>
      <p:pic>
        <p:nvPicPr>
          <p:cNvPr id="446" name="picture 4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251738" y="4746034"/>
            <a:ext cx="110483" cy="125939"/>
          </a:xfrm>
          <a:prstGeom prst="rect">
            <a:avLst/>
          </a:prstGeom>
        </p:spPr>
      </p:pic>
      <p:pic>
        <p:nvPicPr>
          <p:cNvPr id="447" name="picture 4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54939" y="4377734"/>
            <a:ext cx="132543" cy="151085"/>
          </a:xfrm>
          <a:prstGeom prst="rect">
            <a:avLst/>
          </a:prstGeom>
        </p:spPr>
      </p:pic>
      <p:pic>
        <p:nvPicPr>
          <p:cNvPr id="448" name="picture 4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251738" y="3668185"/>
            <a:ext cx="110483" cy="125939"/>
          </a:xfrm>
          <a:prstGeom prst="rect">
            <a:avLst/>
          </a:prstGeom>
        </p:spPr>
      </p:pic>
      <p:pic>
        <p:nvPicPr>
          <p:cNvPr id="449" name="picture 4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251738" y="3334556"/>
            <a:ext cx="110483" cy="125939"/>
          </a:xfrm>
          <a:prstGeom prst="rect">
            <a:avLst/>
          </a:prstGeom>
        </p:spPr>
      </p:pic>
      <p:pic>
        <p:nvPicPr>
          <p:cNvPr id="450" name="picture 4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251738" y="3000800"/>
            <a:ext cx="110483" cy="125939"/>
          </a:xfrm>
          <a:prstGeom prst="rect">
            <a:avLst/>
          </a:prstGeom>
        </p:spPr>
      </p:pic>
      <p:pic>
        <p:nvPicPr>
          <p:cNvPr id="451" name="picture 4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251738" y="2666790"/>
            <a:ext cx="110483" cy="125939"/>
          </a:xfrm>
          <a:prstGeom prst="rect">
            <a:avLst/>
          </a:prstGeom>
        </p:spPr>
      </p:pic>
      <p:pic>
        <p:nvPicPr>
          <p:cNvPr id="452" name="picture 4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54939" y="2288838"/>
            <a:ext cx="132543" cy="151085"/>
          </a:xfrm>
          <a:prstGeom prst="rect">
            <a:avLst/>
          </a:prstGeom>
        </p:spPr>
      </p:pic>
      <p:pic>
        <p:nvPicPr>
          <p:cNvPr id="453" name="picture 4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th"/>
          <p:cNvSpPr/>
          <p:nvPr/>
        </p:nvSpPr>
        <p:spPr>
          <a:xfrm>
            <a:off x="1828800" y="2743200"/>
            <a:ext cx="4800600" cy="3352800"/>
          </a:xfrm>
          <a:custGeom>
            <a:avLst/>
            <a:gdLst/>
            <a:ahLst/>
            <a:cxnLst/>
            <a:rect l="0" t="0" r="0" b="0"/>
            <a:pathLst>
              <a:path w="7560" h="5280">
                <a:moveTo>
                  <a:pt x="0" y="5280"/>
                </a:moveTo>
                <a:lnTo>
                  <a:pt x="7560" y="5280"/>
                </a:lnTo>
                <a:lnTo>
                  <a:pt x="7560" y="4680"/>
                </a:lnTo>
                <a:lnTo>
                  <a:pt x="0" y="4680"/>
                </a:lnTo>
                <a:lnTo>
                  <a:pt x="0" y="5280"/>
                </a:lnTo>
                <a:close/>
              </a:path>
              <a:path w="7560" h="5280">
                <a:moveTo>
                  <a:pt x="600" y="4680"/>
                </a:moveTo>
                <a:lnTo>
                  <a:pt x="6960" y="4680"/>
                </a:lnTo>
                <a:lnTo>
                  <a:pt x="6960" y="4080"/>
                </a:lnTo>
                <a:lnTo>
                  <a:pt x="600" y="4080"/>
                </a:lnTo>
                <a:lnTo>
                  <a:pt x="600" y="4680"/>
                </a:lnTo>
                <a:close/>
              </a:path>
              <a:path w="7560" h="5280">
                <a:moveTo>
                  <a:pt x="1080" y="4080"/>
                </a:moveTo>
                <a:lnTo>
                  <a:pt x="6480" y="4080"/>
                </a:lnTo>
                <a:lnTo>
                  <a:pt x="6480" y="3480"/>
                </a:lnTo>
                <a:lnTo>
                  <a:pt x="1080" y="3480"/>
                </a:lnTo>
                <a:lnTo>
                  <a:pt x="1080" y="4080"/>
                </a:lnTo>
                <a:close/>
              </a:path>
              <a:path w="7560" h="5280">
                <a:moveTo>
                  <a:pt x="1920" y="3480"/>
                </a:moveTo>
                <a:lnTo>
                  <a:pt x="2640" y="3480"/>
                </a:lnTo>
                <a:lnTo>
                  <a:pt x="2640" y="600"/>
                </a:lnTo>
                <a:lnTo>
                  <a:pt x="1920" y="600"/>
                </a:lnTo>
                <a:lnTo>
                  <a:pt x="1920" y="3480"/>
                </a:lnTo>
                <a:close/>
              </a:path>
              <a:path w="7560" h="5280">
                <a:moveTo>
                  <a:pt x="2880" y="3480"/>
                </a:moveTo>
                <a:lnTo>
                  <a:pt x="3600" y="3480"/>
                </a:lnTo>
                <a:lnTo>
                  <a:pt x="3600" y="600"/>
                </a:lnTo>
                <a:lnTo>
                  <a:pt x="2880" y="600"/>
                </a:lnTo>
                <a:lnTo>
                  <a:pt x="2880" y="3480"/>
                </a:lnTo>
                <a:close/>
              </a:path>
              <a:path w="7560" h="5280">
                <a:moveTo>
                  <a:pt x="3840" y="3480"/>
                </a:moveTo>
                <a:lnTo>
                  <a:pt x="4560" y="3480"/>
                </a:lnTo>
                <a:lnTo>
                  <a:pt x="4560" y="600"/>
                </a:lnTo>
                <a:lnTo>
                  <a:pt x="3840" y="600"/>
                </a:lnTo>
                <a:lnTo>
                  <a:pt x="3840" y="3480"/>
                </a:lnTo>
                <a:close/>
              </a:path>
              <a:path w="7560" h="5280">
                <a:moveTo>
                  <a:pt x="4920" y="3480"/>
                </a:moveTo>
                <a:lnTo>
                  <a:pt x="5640" y="3480"/>
                </a:lnTo>
                <a:lnTo>
                  <a:pt x="5640" y="600"/>
                </a:lnTo>
                <a:lnTo>
                  <a:pt x="4920" y="600"/>
                </a:lnTo>
                <a:lnTo>
                  <a:pt x="4920" y="3480"/>
                </a:lnTo>
                <a:close/>
              </a:path>
              <a:path w="7560" h="5280">
                <a:moveTo>
                  <a:pt x="1440" y="600"/>
                </a:moveTo>
                <a:lnTo>
                  <a:pt x="6120" y="600"/>
                </a:lnTo>
                <a:lnTo>
                  <a:pt x="6120" y="0"/>
                </a:lnTo>
                <a:lnTo>
                  <a:pt x="1440" y="0"/>
                </a:lnTo>
                <a:lnTo>
                  <a:pt x="1440" y="600"/>
                </a:lnTo>
                <a:close/>
              </a:path>
            </a:pathLst>
          </a:custGeom>
          <a:solidFill>
            <a:srgbClr val="C9DDF1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sp>
        <p:nvSpPr>
          <p:cNvPr id="26" name="path"/>
          <p:cNvSpPr/>
          <p:nvPr/>
        </p:nvSpPr>
        <p:spPr>
          <a:xfrm>
            <a:off x="2209800" y="5329232"/>
            <a:ext cx="4038600" cy="9534"/>
          </a:xfrm>
          <a:custGeom>
            <a:avLst/>
            <a:gdLst/>
            <a:ahLst/>
            <a:cxnLst/>
            <a:rect l="0" t="0" r="0" b="0"/>
            <a:pathLst>
              <a:path w="6360" h="15">
                <a:moveTo>
                  <a:pt x="6360" y="7"/>
                </a:moveTo>
                <a:lnTo>
                  <a:pt x="0" y="7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" name="textbox 27"/>
          <p:cNvSpPr/>
          <p:nvPr/>
        </p:nvSpPr>
        <p:spPr>
          <a:xfrm>
            <a:off x="1811332" y="4940300"/>
            <a:ext cx="4836159" cy="11734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5000"/>
              </a:lnSpc>
              <a:tabLst/>
            </a:pPr>
            <a:endParaRPr lang="Arial" altLang="Arial" sz="600" dirty="0"/>
          </a:p>
          <a:p>
            <a:pPr marL="708034" algn="l" rtl="0" eaLnBrk="0">
              <a:lnSpc>
                <a:spcPct val="95000"/>
              </a:lnSpc>
              <a:spcBef>
                <a:spcPts val="1"/>
              </a:spcBef>
              <a:tabLst>
                <a:tab pos="1170305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职位管理与任职资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格管理   </a:t>
            </a:r>
            <a:endParaRPr lang="SimSun" altLang="SimSun" sz="1800" dirty="0"/>
          </a:p>
          <a:p>
            <a:pPr marL="403234" algn="l" rtl="0" eaLnBrk="0">
              <a:lnSpc>
                <a:spcPct val="99000"/>
              </a:lnSpc>
              <a:spcBef>
                <a:spcPts val="941"/>
              </a:spcBef>
              <a:tabLst>
                <a:tab pos="1743075" algn="l"/>
              </a:tabLst>
            </a:pPr>
            <a:r>
              <a:rPr sz="17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700" spc="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文化与价值</a:t>
            </a:r>
            <a:r>
              <a:rPr sz="1700" spc="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观</a:t>
            </a:r>
            <a:r>
              <a:rPr sz="17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        </a:t>
            </a:r>
            <a:endParaRPr lang="SimSun" altLang="SimSun" sz="1700" dirty="0"/>
          </a:p>
          <a:p>
            <a:pPr marL="12700" algn="l" rtl="0" eaLnBrk="0">
              <a:lnSpc>
                <a:spcPts val="3056"/>
              </a:lnSpc>
              <a:spcBef>
                <a:spcPts val="241"/>
              </a:spcBef>
              <a:tabLst>
                <a:tab pos="4822825" algn="l"/>
              </a:tabLst>
            </a:pPr>
            <a:r>
              <a:rPr sz="10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	</a:t>
            </a:r>
            <a:endParaRPr lang="Arial" altLang="Arial" sz="1000" dirty="0"/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824032" y="5712616"/>
            <a:ext cx="4810134" cy="388150"/>
          </a:xfrm>
          <a:prstGeom prst="rect">
            <a:avLst/>
          </a:prstGeom>
        </p:spPr>
      </p:pic>
      <p:sp>
        <p:nvSpPr>
          <p:cNvPr id="29" name="path"/>
          <p:cNvSpPr/>
          <p:nvPr/>
        </p:nvSpPr>
        <p:spPr>
          <a:xfrm>
            <a:off x="6243632" y="5334000"/>
            <a:ext cx="9534" cy="378616"/>
          </a:xfrm>
          <a:custGeom>
            <a:avLst/>
            <a:gdLst/>
            <a:ahLst/>
            <a:cxnLst/>
            <a:rect l="0" t="0" r="0" b="0"/>
            <a:pathLst>
              <a:path w="15" h="596">
                <a:moveTo>
                  <a:pt x="7" y="596"/>
                </a:moveTo>
                <a:lnTo>
                  <a:pt x="7" y="0"/>
                </a:lnTo>
              </a:path>
            </a:pathLst>
          </a:custGeom>
          <a:noFill/>
          <a:ln w="947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" name="path"/>
          <p:cNvSpPr/>
          <p:nvPr/>
        </p:nvSpPr>
        <p:spPr>
          <a:xfrm>
            <a:off x="2205032" y="5334000"/>
            <a:ext cx="9534" cy="378616"/>
          </a:xfrm>
          <a:custGeom>
            <a:avLst/>
            <a:gdLst/>
            <a:ahLst/>
            <a:cxnLst/>
            <a:rect l="0" t="0" r="0" b="0"/>
            <a:pathLst>
              <a:path w="15" h="596">
                <a:moveTo>
                  <a:pt x="7" y="0"/>
                </a:moveTo>
                <a:lnTo>
                  <a:pt x="7" y="596"/>
                </a:lnTo>
              </a:path>
            </a:pathLst>
          </a:custGeom>
          <a:noFill/>
          <a:ln w="947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" name="path"/>
          <p:cNvSpPr/>
          <p:nvPr/>
        </p:nvSpPr>
        <p:spPr>
          <a:xfrm>
            <a:off x="5938832" y="4953000"/>
            <a:ext cx="9534" cy="381000"/>
          </a:xfrm>
          <a:custGeom>
            <a:avLst/>
            <a:gdLst/>
            <a:ahLst/>
            <a:cxnLst/>
            <a:rect l="0" t="0" r="0" b="0"/>
            <a:pathLst>
              <a:path w="15" h="600">
                <a:moveTo>
                  <a:pt x="7" y="600"/>
                </a:moveTo>
                <a:lnTo>
                  <a:pt x="7" y="0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" name="path"/>
          <p:cNvSpPr/>
          <p:nvPr/>
        </p:nvSpPr>
        <p:spPr>
          <a:xfrm>
            <a:off x="2509832" y="4953000"/>
            <a:ext cx="9534" cy="381000"/>
          </a:xfrm>
          <a:custGeom>
            <a:avLst/>
            <a:gdLst/>
            <a:ahLst/>
            <a:cxnLst/>
            <a:rect l="0" t="0" r="0" b="0"/>
            <a:pathLst>
              <a:path w="15" h="600">
                <a:moveTo>
                  <a:pt x="7" y="0"/>
                </a:moveTo>
                <a:lnTo>
                  <a:pt x="7" y="600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" name="path"/>
          <p:cNvSpPr/>
          <p:nvPr/>
        </p:nvSpPr>
        <p:spPr>
          <a:xfrm>
            <a:off x="2514600" y="4948232"/>
            <a:ext cx="3429000" cy="9534"/>
          </a:xfrm>
          <a:custGeom>
            <a:avLst/>
            <a:gdLst/>
            <a:ahLst/>
            <a:cxnLst/>
            <a:rect l="0" t="0" r="0" b="0"/>
            <a:pathLst>
              <a:path w="5400" h="15">
                <a:moveTo>
                  <a:pt x="5400" y="7"/>
                </a:moveTo>
                <a:lnTo>
                  <a:pt x="0" y="7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4" name="table 34"/>
          <p:cNvGraphicFramePr>
            <a:graphicFrameLocks noGrp="1"/>
          </p:cNvGraphicFramePr>
          <p:nvPr/>
        </p:nvGraphicFramePr>
        <p:xfrm>
          <a:off x="3043232" y="3124200"/>
          <a:ext cx="2371723" cy="1828800"/>
        </p:xfrm>
        <a:graphic>
          <a:graphicData uri="http://schemas.openxmlformats.org/drawingml/2006/table">
            <a:tbl>
              <a:tblPr/>
              <a:tblGrid>
                <a:gridCol w="462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16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" name="textbox 35"/>
          <p:cNvSpPr/>
          <p:nvPr/>
        </p:nvSpPr>
        <p:spPr>
          <a:xfrm>
            <a:off x="3142003" y="3191847"/>
            <a:ext cx="2186939" cy="1786254"/>
          </a:xfrm>
          <a:prstGeom prst="rect">
            <a:avLst/>
          </a:prstGeom>
        </p:spPr>
        <p:txBody>
          <a:bodyPr vert="eaVert" wrap="square" lIns="0" tIns="0" rIns="0" bIns="0"/>
          <a:lstStyle/>
          <a:p>
            <a:pPr algn="l" rtl="0" eaLnBrk="0">
              <a:lnSpc>
                <a:spcPct val="8456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1000"/>
              </a:lnSpc>
              <a:tabLst/>
            </a:pPr>
            <a:r>
              <a:rPr sz="1800" spc="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报酬认可 (留</a:t>
            </a:r>
            <a:r>
              <a:rPr sz="18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)</a:t>
            </a:r>
            <a:endParaRPr lang="SimSun" altLang="SimSun" sz="1800" dirty="0"/>
          </a:p>
          <a:p>
            <a:pPr algn="l" rtl="0" eaLnBrk="0">
              <a:lnSpc>
                <a:spcPct val="116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7000"/>
              </a:lnSpc>
              <a:tabLst/>
            </a:pPr>
            <a:endParaRPr lang="Arial" altLang="Arial" sz="1000" dirty="0"/>
          </a:p>
          <a:p>
            <a:pPr marL="88918" algn="l" rtl="0" eaLnBrk="0">
              <a:lnSpc>
                <a:spcPct val="90000"/>
              </a:lnSpc>
              <a:spcBef>
                <a:spcPts val="560"/>
              </a:spcBef>
              <a:tabLst/>
            </a:pPr>
            <a:r>
              <a:rPr sz="1800" spc="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绩效管理 (用</a:t>
            </a:r>
            <a:r>
              <a:rPr sz="18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)</a:t>
            </a:r>
            <a:endParaRPr lang="SimSun" altLang="SimSun" sz="1800" dirty="0"/>
          </a:p>
          <a:p>
            <a:pPr algn="l" rtl="0" eaLnBrk="0">
              <a:lnSpc>
                <a:spcPct val="137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90000"/>
              </a:lnSpc>
              <a:spcBef>
                <a:spcPts val="561"/>
              </a:spcBef>
              <a:tabLst/>
            </a:pPr>
            <a:r>
              <a:rPr sz="1800" spc="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培训开发 (育</a:t>
            </a:r>
            <a:r>
              <a:rPr sz="18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)</a:t>
            </a:r>
            <a:endParaRPr lang="SimSun" altLang="SimSun" sz="1800" dirty="0"/>
          </a:p>
          <a:p>
            <a:pPr algn="l" rtl="0" eaLnBrk="0">
              <a:lnSpc>
                <a:spcPct val="11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400" dirty="0"/>
          </a:p>
          <a:p>
            <a:pPr marL="12718" algn="l" rtl="0" eaLnBrk="0">
              <a:lnSpc>
                <a:spcPct val="91000"/>
              </a:lnSpc>
              <a:spcBef>
                <a:spcPts val="3"/>
              </a:spcBef>
              <a:tabLst/>
            </a:pPr>
            <a:r>
              <a:rPr sz="1800" spc="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招聘选拔 (选</a:t>
            </a:r>
            <a:r>
              <a:rPr sz="18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)</a:t>
            </a:r>
            <a:endParaRPr lang="SimSun" altLang="SimSun" sz="1800" dirty="0"/>
          </a:p>
        </p:txBody>
      </p:sp>
      <p:graphicFrame>
        <p:nvGraphicFramePr>
          <p:cNvPr id="36" name="table 36"/>
          <p:cNvGraphicFramePr>
            <a:graphicFrameLocks noGrp="1"/>
          </p:cNvGraphicFramePr>
          <p:nvPr/>
        </p:nvGraphicFramePr>
        <p:xfrm>
          <a:off x="2738432" y="2738432"/>
          <a:ext cx="2981325" cy="381000"/>
        </p:xfrm>
        <a:graphic>
          <a:graphicData uri="http://schemas.openxmlformats.org/drawingml/2006/table">
            <a:tbl>
              <a:tblPr/>
              <a:tblGrid>
                <a:gridCol w="298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1043410" algn="l" rtl="0" eaLnBrk="0">
                        <a:lnSpc>
                          <a:spcPct val="95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8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双向</a:t>
                      </a:r>
                      <a:r>
                        <a:rPr sz="18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沟</a:t>
                      </a:r>
                      <a:r>
                        <a:rPr sz="18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通</a:t>
                      </a:r>
                      <a:endParaRPr lang="SimSun" altLang="SimSun" sz="18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group 2"/>
          <p:cNvGrpSpPr/>
          <p:nvPr/>
        </p:nvGrpSpPr>
        <p:grpSpPr>
          <a:xfrm rot="21600000">
            <a:off x="2741390" y="2129189"/>
            <a:ext cx="2975418" cy="618421"/>
            <a:chOff x="0" y="0"/>
            <a:chExt cx="2975418" cy="618421"/>
          </a:xfrm>
        </p:grpSpPr>
        <p:grpSp>
          <p:nvGrpSpPr>
            <p:cNvPr id="4" name="group 4"/>
            <p:cNvGrpSpPr/>
            <p:nvPr/>
          </p:nvGrpSpPr>
          <p:grpSpPr>
            <a:xfrm rot="21600000">
              <a:off x="0" y="0"/>
              <a:ext cx="2975418" cy="618421"/>
              <a:chOff x="0" y="0"/>
              <a:chExt cx="2975418" cy="618421"/>
            </a:xfrm>
          </p:grpSpPr>
          <p:sp>
            <p:nvSpPr>
              <p:cNvPr id="37" name="path"/>
              <p:cNvSpPr/>
              <p:nvPr/>
            </p:nvSpPr>
            <p:spPr>
              <a:xfrm>
                <a:off x="1809" y="4410"/>
                <a:ext cx="2971800" cy="609600"/>
              </a:xfrm>
              <a:custGeom>
                <a:avLst/>
                <a:gdLst/>
                <a:ahLst/>
                <a:cxnLst/>
                <a:rect l="0" t="0" r="0" b="0"/>
                <a:pathLst>
                  <a:path w="4680" h="960">
                    <a:moveTo>
                      <a:pt x="0" y="960"/>
                    </a:moveTo>
                    <a:lnTo>
                      <a:pt x="2340" y="0"/>
                    </a:lnTo>
                    <a:lnTo>
                      <a:pt x="4680" y="960"/>
                    </a:lnTo>
                    <a:lnTo>
                      <a:pt x="0" y="960"/>
                    </a:lnTo>
                    <a:close/>
                  </a:path>
                </a:pathLst>
              </a:custGeom>
              <a:solidFill>
                <a:srgbClr val="C9DDF1">
                  <a:alpha val="100000"/>
                </a:srgbClr>
              </a:solidFill>
              <a:ln cap="flat"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path"/>
              <p:cNvSpPr/>
              <p:nvPr/>
            </p:nvSpPr>
            <p:spPr>
              <a:xfrm>
                <a:off x="0" y="0"/>
                <a:ext cx="2975418" cy="618421"/>
              </a:xfrm>
              <a:custGeom>
                <a:avLst/>
                <a:gdLst/>
                <a:ahLst/>
                <a:cxnLst/>
                <a:rect l="0" t="0" r="0" b="0"/>
                <a:pathLst>
                  <a:path w="4685" h="973">
                    <a:moveTo>
                      <a:pt x="2" y="966"/>
                    </a:moveTo>
                    <a:lnTo>
                      <a:pt x="2342" y="6"/>
                    </a:lnTo>
                    <a:lnTo>
                      <a:pt x="4682" y="966"/>
                    </a:lnTo>
                  </a:path>
                </a:pathLst>
              </a:custGeom>
              <a:noFill/>
              <a:ln w="9534" cap="flat"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" name="textbox 39"/>
            <p:cNvSpPr/>
            <p:nvPr/>
          </p:nvSpPr>
          <p:spPr>
            <a:xfrm>
              <a:off x="-12700" y="-12700"/>
              <a:ext cx="3001010" cy="67564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9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20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7080"/>
                </a:lnSpc>
                <a:tabLst/>
              </a:pPr>
              <a:endParaRPr lang="Arial" altLang="Arial" sz="100" dirty="0"/>
            </a:p>
            <a:p>
              <a:pPr marL="1052237" algn="l" rtl="0" eaLnBrk="0">
                <a:lnSpc>
                  <a:spcPct val="95000"/>
                </a:lnSpc>
                <a:tabLst/>
              </a:pPr>
              <a:r>
                <a:rPr sz="1800" spc="-1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业务管理</a:t>
              </a:r>
              <a:endParaRPr lang="SimSun" altLang="SimSun" sz="1800" dirty="0"/>
            </a:p>
          </p:txBody>
        </p:sp>
      </p:grpSp>
      <p:sp>
        <p:nvSpPr>
          <p:cNvPr id="40" name="textbox 40"/>
          <p:cNvSpPr/>
          <p:nvPr/>
        </p:nvSpPr>
        <p:spPr>
          <a:xfrm>
            <a:off x="1163388" y="1548019"/>
            <a:ext cx="2886075" cy="4260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60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7000"/>
              </a:lnSpc>
              <a:tabLst/>
            </a:pPr>
            <a:r>
              <a:rPr sz="2700" spc="12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人力资源管理大</a:t>
            </a:r>
            <a:r>
              <a:rPr sz="2700" spc="8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厦</a:t>
            </a:r>
            <a:endParaRPr lang="SimSun" altLang="SimSun" sz="2700" dirty="0"/>
          </a:p>
        </p:txBody>
      </p:sp>
      <p:sp>
        <p:nvSpPr>
          <p:cNvPr id="41" name="textbox 41"/>
          <p:cNvSpPr/>
          <p:nvPr/>
        </p:nvSpPr>
        <p:spPr>
          <a:xfrm>
            <a:off x="1300527" y="6624119"/>
            <a:ext cx="4340859" cy="2247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211"/>
              </a:lnSpc>
              <a:tabLst/>
            </a:pPr>
            <a:endParaRPr lang="Arial" altLang="Arial" sz="100" dirty="0"/>
          </a:p>
        </p:txBody>
      </p:sp>
      <p:sp>
        <p:nvSpPr>
          <p:cNvPr id="43" name="path"/>
          <p:cNvSpPr/>
          <p:nvPr/>
        </p:nvSpPr>
        <p:spPr>
          <a:xfrm>
            <a:off x="2209800" y="5710232"/>
            <a:ext cx="4038600" cy="9534"/>
          </a:xfrm>
          <a:custGeom>
            <a:avLst/>
            <a:gdLst/>
            <a:ahLst/>
            <a:cxnLst/>
            <a:rect l="0" t="0" r="0" b="0"/>
            <a:pathLst>
              <a:path w="6360" h="15">
                <a:moveTo>
                  <a:pt x="0" y="7"/>
                </a:moveTo>
                <a:lnTo>
                  <a:pt x="6360" y="7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4" name="path"/>
          <p:cNvSpPr/>
          <p:nvPr/>
        </p:nvSpPr>
        <p:spPr>
          <a:xfrm>
            <a:off x="2514600" y="5329232"/>
            <a:ext cx="3429000" cy="9534"/>
          </a:xfrm>
          <a:custGeom>
            <a:avLst/>
            <a:gdLst/>
            <a:ahLst/>
            <a:cxnLst/>
            <a:rect l="0" t="0" r="0" b="0"/>
            <a:pathLst>
              <a:path w="5400" h="15">
                <a:moveTo>
                  <a:pt x="0" y="7"/>
                </a:moveTo>
                <a:lnTo>
                  <a:pt x="5400" y="7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5" name="path"/>
          <p:cNvSpPr/>
          <p:nvPr/>
        </p:nvSpPr>
        <p:spPr>
          <a:xfrm>
            <a:off x="3048000" y="4948232"/>
            <a:ext cx="457200" cy="9534"/>
          </a:xfrm>
          <a:custGeom>
            <a:avLst/>
            <a:gdLst/>
            <a:ahLst/>
            <a:cxnLst/>
            <a:rect l="0" t="0" r="0" b="0"/>
            <a:pathLst>
              <a:path w="720" h="15">
                <a:moveTo>
                  <a:pt x="0" y="7"/>
                </a:moveTo>
                <a:lnTo>
                  <a:pt x="720" y="7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" name="path"/>
          <p:cNvSpPr/>
          <p:nvPr/>
        </p:nvSpPr>
        <p:spPr>
          <a:xfrm>
            <a:off x="3657600" y="4948232"/>
            <a:ext cx="457200" cy="9534"/>
          </a:xfrm>
          <a:custGeom>
            <a:avLst/>
            <a:gdLst/>
            <a:ahLst/>
            <a:cxnLst/>
            <a:rect l="0" t="0" r="0" b="0"/>
            <a:pathLst>
              <a:path w="720" h="15">
                <a:moveTo>
                  <a:pt x="0" y="7"/>
                </a:moveTo>
                <a:lnTo>
                  <a:pt x="720" y="7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7" name="path"/>
          <p:cNvSpPr/>
          <p:nvPr/>
        </p:nvSpPr>
        <p:spPr>
          <a:xfrm>
            <a:off x="4267200" y="4948232"/>
            <a:ext cx="457200" cy="9534"/>
          </a:xfrm>
          <a:custGeom>
            <a:avLst/>
            <a:gdLst/>
            <a:ahLst/>
            <a:cxnLst/>
            <a:rect l="0" t="0" r="0" b="0"/>
            <a:pathLst>
              <a:path w="720" h="15">
                <a:moveTo>
                  <a:pt x="0" y="7"/>
                </a:moveTo>
                <a:lnTo>
                  <a:pt x="720" y="7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8" name="path"/>
          <p:cNvSpPr/>
          <p:nvPr/>
        </p:nvSpPr>
        <p:spPr>
          <a:xfrm>
            <a:off x="4953000" y="4948232"/>
            <a:ext cx="457200" cy="9534"/>
          </a:xfrm>
          <a:custGeom>
            <a:avLst/>
            <a:gdLst/>
            <a:ahLst/>
            <a:cxnLst/>
            <a:rect l="0" t="0" r="0" b="0"/>
            <a:pathLst>
              <a:path w="720" h="15">
                <a:moveTo>
                  <a:pt x="0" y="7"/>
                </a:moveTo>
                <a:lnTo>
                  <a:pt x="720" y="7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picture 4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2400" y="0"/>
            <a:ext cx="1447800" cy="6857998"/>
          </a:xfrm>
          <a:prstGeom prst="rect">
            <a:avLst/>
          </a:prstGeom>
        </p:spPr>
      </p:pic>
      <p:pic>
        <p:nvPicPr>
          <p:cNvPr id="456" name="picture 4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0"/>
            <a:ext cx="457200" cy="6857998"/>
          </a:xfrm>
          <a:prstGeom prst="rect">
            <a:avLst/>
          </a:prstGeom>
        </p:spPr>
      </p:pic>
      <p:pic>
        <p:nvPicPr>
          <p:cNvPr id="457" name="picture 4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graphicFrame>
        <p:nvGraphicFramePr>
          <p:cNvPr id="458" name="table 458"/>
          <p:cNvGraphicFramePr>
            <a:graphicFrameLocks noGrp="1"/>
          </p:cNvGraphicFramePr>
          <p:nvPr/>
        </p:nvGraphicFramePr>
        <p:xfrm>
          <a:off x="750882" y="4071932"/>
          <a:ext cx="7792719" cy="687069"/>
        </p:xfrm>
        <a:graphic>
          <a:graphicData uri="http://schemas.openxmlformats.org/drawingml/2006/table">
            <a:tbl>
              <a:tblPr/>
              <a:tblGrid>
                <a:gridCol w="147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70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6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69651" algn="l" rtl="0" eaLnBrk="0">
                        <a:lnSpc>
                          <a:spcPct val="92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8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内部导向法</a:t>
                      </a:r>
                      <a:r>
                        <a:rPr sz="18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——</a:t>
                      </a:r>
                      <a:r>
                        <a:rPr sz="18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基于企业愿景与战略的成功关键设计法</a:t>
                      </a:r>
                      <a:r>
                        <a:rPr sz="18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(K</a:t>
                      </a:r>
                      <a:r>
                        <a:rPr sz="18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ey</a:t>
                      </a:r>
                      <a:r>
                        <a:rPr sz="18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8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Success</a:t>
                      </a:r>
                      <a:r>
                        <a:rPr sz="18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8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Factors</a:t>
                      </a:r>
                      <a:endParaRPr lang="Times New Roman" altLang="Times New Roman" sz="1800" dirty="0"/>
                    </a:p>
                  </a:txBody>
                  <a:tcPr marL="0" marR="0" marT="0" marB="0">
                    <a:lnL>
                      <a:noFill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9" name="table 459"/>
          <p:cNvGraphicFramePr>
            <a:graphicFrameLocks noGrp="1"/>
          </p:cNvGraphicFramePr>
          <p:nvPr/>
        </p:nvGraphicFramePr>
        <p:xfrm>
          <a:off x="822320" y="2967032"/>
          <a:ext cx="7106919" cy="635000"/>
        </p:xfrm>
        <a:graphic>
          <a:graphicData uri="http://schemas.openxmlformats.org/drawingml/2006/table">
            <a:tbl>
              <a:tblPr/>
              <a:tblGrid>
                <a:gridCol w="7106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360346" algn="l" rtl="0" eaLnBrk="0">
                        <a:lnSpc>
                          <a:spcPct val="92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800" spc="7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外向导向法</a:t>
                      </a:r>
                      <a:r>
                        <a:rPr sz="1800" spc="7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——</a:t>
                      </a:r>
                      <a:r>
                        <a:rPr sz="1800" spc="7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标杆基准法(</a:t>
                      </a:r>
                      <a:r>
                        <a:rPr sz="18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Benchmarking</a:t>
                      </a:r>
                      <a:r>
                        <a:rPr sz="1800" spc="3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Times New Roman" altLang="Times New Roman" sz="18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0" name="table 460"/>
          <p:cNvGraphicFramePr>
            <a:graphicFrameLocks noGrp="1"/>
          </p:cNvGraphicFramePr>
          <p:nvPr/>
        </p:nvGraphicFramePr>
        <p:xfrm>
          <a:off x="833432" y="5253032"/>
          <a:ext cx="7096125" cy="619125"/>
        </p:xfrm>
        <a:graphic>
          <a:graphicData uri="http://schemas.openxmlformats.org/drawingml/2006/table">
            <a:tbl>
              <a:tblPr/>
              <a:tblGrid>
                <a:gridCol w="157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91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524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939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976019" algn="l" rtl="0" eaLnBrk="0">
                        <a:lnSpc>
                          <a:spcPts val="2926"/>
                        </a:lnSpc>
                        <a:tabLst/>
                      </a:pPr>
                      <a:r>
                        <a:rPr sz="24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综合平衡记分卡</a:t>
                      </a:r>
                      <a:r>
                        <a:rPr sz="24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—Balan</a:t>
                      </a:r>
                      <a:r>
                        <a:rPr sz="24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ced</a:t>
                      </a:r>
                      <a:r>
                        <a:rPr sz="24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24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Scorecard</a:t>
                      </a:r>
                      <a:endParaRPr lang="Times New Roman" altLang="Times New Roman" sz="2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52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1" name="textbox 461"/>
          <p:cNvSpPr/>
          <p:nvPr/>
        </p:nvSpPr>
        <p:spPr>
          <a:xfrm>
            <a:off x="550513" y="1548019"/>
            <a:ext cx="2786379" cy="10706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396"/>
              </a:lnSpc>
              <a:tabLst/>
            </a:pPr>
            <a:endParaRPr lang="Arial" altLang="Arial" sz="100" dirty="0"/>
          </a:p>
          <a:p>
            <a:pPr marL="628397" algn="l" rtl="0" eaLnBrk="0">
              <a:lnSpc>
                <a:spcPct val="98000"/>
              </a:lnSpc>
              <a:tabLst/>
            </a:pPr>
            <a:r>
              <a:rPr sz="2700" spc="12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绩效目标体</a:t>
            </a:r>
            <a:r>
              <a:rPr sz="2700" spc="8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系</a:t>
            </a:r>
            <a:endParaRPr lang="SimSun" altLang="SimSun" sz="27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500" dirty="0"/>
          </a:p>
          <a:p>
            <a:pPr algn="l" rtl="0" eaLnBrk="0">
              <a:lnSpc>
                <a:spcPct val="891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2000"/>
              </a:lnSpc>
              <a:tabLst/>
            </a:pPr>
            <a:r>
              <a:rPr sz="2900" i="1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如何设计</a:t>
            </a:r>
            <a:r>
              <a:rPr sz="2700" i="1" spc="-3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K</a:t>
            </a:r>
            <a:r>
              <a:rPr sz="2700" i="1" spc="-2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P</a:t>
            </a:r>
            <a:r>
              <a:rPr sz="2700" i="1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sz="2900" i="1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？</a:t>
            </a:r>
            <a:endParaRPr lang="SimSun" altLang="SimSun" sz="2900" dirty="0"/>
          </a:p>
        </p:txBody>
      </p:sp>
      <p:sp>
        <p:nvSpPr>
          <p:cNvPr id="463" name="rect"/>
          <p:cNvSpPr/>
          <p:nvPr/>
        </p:nvSpPr>
        <p:spPr>
          <a:xfrm>
            <a:off x="7772400" y="2971800"/>
            <a:ext cx="152400" cy="609600"/>
          </a:xfrm>
          <a:prstGeom prst="rect">
            <a:avLst/>
          </a:prstGeom>
          <a:solidFill>
            <a:srgbClr val="5B5249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4" name="rect"/>
          <p:cNvSpPr/>
          <p:nvPr/>
        </p:nvSpPr>
        <p:spPr>
          <a:xfrm>
            <a:off x="8459851" y="4149725"/>
            <a:ext cx="79375" cy="609600"/>
          </a:xfrm>
          <a:prstGeom prst="rect">
            <a:avLst/>
          </a:prstGeom>
          <a:solidFill>
            <a:srgbClr val="5B5249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5" name="rect"/>
          <p:cNvSpPr/>
          <p:nvPr/>
        </p:nvSpPr>
        <p:spPr>
          <a:xfrm>
            <a:off x="755650" y="4076700"/>
            <a:ext cx="73025" cy="609600"/>
          </a:xfrm>
          <a:prstGeom prst="rect">
            <a:avLst/>
          </a:prstGeom>
          <a:solidFill>
            <a:srgbClr val="5B5249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6" name="rect"/>
          <p:cNvSpPr/>
          <p:nvPr/>
        </p:nvSpPr>
        <p:spPr>
          <a:xfrm>
            <a:off x="8459851" y="4144957"/>
            <a:ext cx="79375" cy="9534"/>
          </a:xfrm>
          <a:prstGeom prst="rect">
            <a:avLst/>
          </a:prstGeom>
          <a:solidFill>
            <a:srgbClr val="5B5249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7" name="rect"/>
          <p:cNvSpPr/>
          <p:nvPr/>
        </p:nvSpPr>
        <p:spPr>
          <a:xfrm>
            <a:off x="8459851" y="4754557"/>
            <a:ext cx="79375" cy="9534"/>
          </a:xfrm>
          <a:prstGeom prst="rect">
            <a:avLst/>
          </a:prstGeom>
          <a:solidFill>
            <a:srgbClr val="5B5249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picture 4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pic>
        <p:nvPicPr>
          <p:cNvPr id="469" name="picture 4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62025" y="2628900"/>
            <a:ext cx="2190750" cy="742950"/>
          </a:xfrm>
          <a:prstGeom prst="rect">
            <a:avLst/>
          </a:prstGeom>
        </p:spPr>
      </p:pic>
      <p:pic>
        <p:nvPicPr>
          <p:cNvPr id="470" name="picture 4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85825" y="3619500"/>
            <a:ext cx="2190750" cy="742950"/>
          </a:xfrm>
          <a:prstGeom prst="rect">
            <a:avLst/>
          </a:prstGeom>
        </p:spPr>
      </p:pic>
      <p:sp>
        <p:nvSpPr>
          <p:cNvPr id="471" name="textbox 471"/>
          <p:cNvSpPr/>
          <p:nvPr/>
        </p:nvSpPr>
        <p:spPr>
          <a:xfrm>
            <a:off x="1003739" y="1485319"/>
            <a:ext cx="7935594" cy="53632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821"/>
              </a:lnSpc>
              <a:tabLst/>
            </a:pPr>
            <a:endParaRPr lang="Arial" altLang="Arial" sz="100" dirty="0"/>
          </a:p>
          <a:p>
            <a:pPr marL="178331" algn="l" rtl="0" eaLnBrk="0">
              <a:lnSpc>
                <a:spcPct val="96000"/>
              </a:lnSpc>
              <a:tabLst/>
            </a:pPr>
            <a:r>
              <a:rPr sz="3200" spc="3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绩效目标</a:t>
            </a:r>
            <a:r>
              <a:rPr sz="3200" spc="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体</a:t>
            </a:r>
            <a:r>
              <a:rPr sz="3200" spc="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系</a:t>
            </a:r>
            <a:endParaRPr lang="SimSun" altLang="SimSun" sz="3200" dirty="0"/>
          </a:p>
          <a:p>
            <a:pPr marL="146590" algn="l" rtl="0" eaLnBrk="0">
              <a:lnSpc>
                <a:spcPct val="91000"/>
              </a:lnSpc>
              <a:spcBef>
                <a:spcPts val="1858"/>
              </a:spcBef>
              <a:tabLst/>
            </a:pPr>
            <a:r>
              <a:rPr sz="2700" i="1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KPI</a:t>
            </a:r>
            <a:r>
              <a:rPr sz="2900" i="1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设计法之一：外部导向设计法(标杆</a:t>
            </a:r>
            <a:r>
              <a:rPr sz="2900" i="1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基</a:t>
            </a:r>
            <a:r>
              <a:rPr sz="2900" i="1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准法)</a:t>
            </a:r>
            <a:endParaRPr lang="SimSun" altLang="SimSun" sz="2900" dirty="0"/>
          </a:p>
          <a:p>
            <a:pPr marL="94367" algn="l" rtl="0" eaLnBrk="0">
              <a:lnSpc>
                <a:spcPct val="96000"/>
              </a:lnSpc>
              <a:spcBef>
                <a:spcPts val="1637"/>
              </a:spcBef>
              <a:tabLst/>
            </a:pPr>
            <a:r>
              <a:rPr sz="20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企业自身的关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键</a:t>
            </a:r>
            <a:endParaRPr lang="SimSun" altLang="SimSun" sz="2000" dirty="0"/>
          </a:p>
          <a:p>
            <a:pPr marL="470471" algn="l" rtl="0" eaLnBrk="0">
              <a:lnSpc>
                <a:spcPct val="96000"/>
              </a:lnSpc>
              <a:spcBef>
                <a:spcPts val="106"/>
              </a:spcBef>
              <a:tabLst/>
            </a:pPr>
            <a:r>
              <a:rPr sz="20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业绩行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为</a:t>
            </a:r>
            <a:endParaRPr lang="SimSun" altLang="SimSun" sz="20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96000"/>
              </a:lnSpc>
              <a:spcBef>
                <a:spcPts val="612"/>
              </a:spcBef>
              <a:tabLst/>
            </a:pPr>
            <a:r>
              <a:rPr sz="20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业界标杆企业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</a:t>
            </a:r>
            <a:endParaRPr lang="SimSun" altLang="SimSun" sz="2000" dirty="0"/>
          </a:p>
          <a:p>
            <a:pPr marL="141992" algn="l" rtl="0" eaLnBrk="0">
              <a:lnSpc>
                <a:spcPct val="96000"/>
              </a:lnSpc>
              <a:spcBef>
                <a:spcPts val="110"/>
              </a:spcBef>
              <a:tabLst/>
            </a:pPr>
            <a:r>
              <a:rPr sz="20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关键业绩行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为</a:t>
            </a:r>
            <a:endParaRPr lang="SimSun" altLang="SimSun" sz="2000" dirty="0"/>
          </a:p>
          <a:p>
            <a:pPr algn="l" rtl="0" eaLnBrk="0">
              <a:lnSpc>
                <a:spcPct val="109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0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0000"/>
              </a:lnSpc>
              <a:tabLst/>
            </a:pPr>
            <a:endParaRPr lang="Arial" altLang="Arial" sz="1000" dirty="0"/>
          </a:p>
          <a:p>
            <a:pPr marL="92704" indent="-2454" algn="l" rtl="0" eaLnBrk="0">
              <a:lnSpc>
                <a:spcPct val="107000"/>
              </a:lnSpc>
              <a:spcBef>
                <a:spcPts val="728"/>
              </a:spcBef>
              <a:tabLst/>
            </a:pPr>
            <a:r>
              <a:rPr sz="24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优点：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帮助企业明确目标，认清差距，以更好的确定     </a:t>
            </a:r>
            <a:r>
              <a:rPr sz="24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重点工作和改进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方向</a:t>
            </a:r>
            <a:endParaRPr lang="SimSun" altLang="SimSun" sz="2400" dirty="0"/>
          </a:p>
          <a:p>
            <a:pPr marL="96351" indent="-4881" algn="l" rtl="0" eaLnBrk="0">
              <a:lnSpc>
                <a:spcPct val="97000"/>
              </a:lnSpc>
              <a:spcBef>
                <a:spcPts val="120"/>
              </a:spcBef>
              <a:tabLst/>
            </a:pPr>
            <a:r>
              <a:rPr sz="24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缺点：各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企业所处发展阶段、自身状况、面临环境等     </a:t>
            </a:r>
            <a:r>
              <a:rPr sz="24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不同，不可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一味模仿</a:t>
            </a:r>
            <a:endParaRPr lang="SimSun" altLang="SimSun" sz="2400" dirty="0"/>
          </a:p>
          <a:p>
            <a:pPr algn="l" rtl="0" eaLnBrk="0">
              <a:lnSpc>
                <a:spcPct val="109000"/>
              </a:lnSpc>
              <a:tabLst/>
            </a:pPr>
            <a:endParaRPr lang="Arial" altLang="Arial" sz="800" dirty="0"/>
          </a:p>
        </p:txBody>
      </p:sp>
      <p:pic>
        <p:nvPicPr>
          <p:cNvPr id="472" name="picture 4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grpSp>
        <p:nvGrpSpPr>
          <p:cNvPr id="92" name="group 92"/>
          <p:cNvGrpSpPr/>
          <p:nvPr/>
        </p:nvGrpSpPr>
        <p:grpSpPr>
          <a:xfrm rot="21600000">
            <a:off x="5286265" y="3086100"/>
            <a:ext cx="2819509" cy="742950"/>
            <a:chOff x="0" y="0"/>
            <a:chExt cx="2819509" cy="742950"/>
          </a:xfrm>
        </p:grpSpPr>
        <p:pic>
          <p:nvPicPr>
            <p:cNvPr id="473" name="picture 47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19159" y="0"/>
              <a:ext cx="2800350" cy="742950"/>
            </a:xfrm>
            <a:prstGeom prst="rect">
              <a:avLst/>
            </a:prstGeom>
          </p:spPr>
        </p:pic>
        <p:sp>
          <p:nvSpPr>
            <p:cNvPr id="474" name="textbox 474"/>
            <p:cNvSpPr/>
            <p:nvPr/>
          </p:nvSpPr>
          <p:spPr>
            <a:xfrm>
              <a:off x="-12700" y="-12700"/>
              <a:ext cx="2845435" cy="81216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7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7000"/>
                </a:lnSpc>
                <a:tabLst/>
              </a:pPr>
              <a:endParaRPr lang="Arial" altLang="Arial" sz="1000" dirty="0"/>
            </a:p>
            <a:p>
              <a:pPr marL="12700" algn="l" rtl="0" eaLnBrk="0">
                <a:lnSpc>
                  <a:spcPct val="95000"/>
                </a:lnSpc>
                <a:spcBef>
                  <a:spcPts val="2"/>
                </a:spcBef>
                <a:tabLst/>
              </a:pPr>
              <a:r>
                <a:rPr sz="2400" spc="-2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企业的关键</a:t>
              </a:r>
              <a:r>
                <a:rPr sz="2400" spc="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绩效指标</a:t>
              </a:r>
              <a:endParaRPr lang="SimSun" altLang="SimSun" sz="2400" dirty="0"/>
            </a:p>
          </p:txBody>
        </p:sp>
      </p:grpSp>
      <p:sp>
        <p:nvSpPr>
          <p:cNvPr id="475" name="textbox 475"/>
          <p:cNvSpPr/>
          <p:nvPr/>
        </p:nvSpPr>
        <p:spPr>
          <a:xfrm>
            <a:off x="3979683" y="3118752"/>
            <a:ext cx="1235710" cy="12052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1697"/>
              </a:lnSpc>
              <a:tabLst/>
            </a:pPr>
            <a:endParaRPr lang="Arial" altLang="Arial" sz="100" dirty="0"/>
          </a:p>
          <a:p>
            <a:pPr marL="276206" algn="l" rtl="0" eaLnBrk="0">
              <a:lnSpc>
                <a:spcPct val="84000"/>
              </a:lnSpc>
              <a:tabLst/>
            </a:pPr>
            <a:r>
              <a:rPr sz="2400" spc="-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比较</a:t>
            </a:r>
            <a:endParaRPr lang="SimSun" altLang="SimSun" sz="2400" dirty="0"/>
          </a:p>
          <a:p>
            <a:pPr marL="12700" indent="6119" algn="l" rtl="0" eaLnBrk="0">
              <a:lnSpc>
                <a:spcPct val="119000"/>
              </a:lnSpc>
              <a:spcBef>
                <a:spcPts val="29"/>
              </a:spcBef>
              <a:tabLst/>
            </a:pPr>
            <a:r>
              <a:rPr sz="24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发现差距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24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及成因</a:t>
            </a:r>
            <a:endParaRPr lang="SimSun" altLang="SimSun" sz="2400" dirty="0"/>
          </a:p>
        </p:txBody>
      </p:sp>
      <p:sp>
        <p:nvSpPr>
          <p:cNvPr id="477" name="path"/>
          <p:cNvSpPr/>
          <p:nvPr/>
        </p:nvSpPr>
        <p:spPr>
          <a:xfrm>
            <a:off x="3424232" y="3043232"/>
            <a:ext cx="238134" cy="923934"/>
          </a:xfrm>
          <a:custGeom>
            <a:avLst/>
            <a:gdLst/>
            <a:ahLst/>
            <a:cxnLst/>
            <a:rect l="0" t="0" r="0" b="0"/>
            <a:pathLst>
              <a:path w="375" h="1455">
                <a:moveTo>
                  <a:pt x="7" y="7"/>
                </a:moveTo>
                <a:cubicBezTo>
                  <a:pt x="106" y="7"/>
                  <a:pt x="187" y="61"/>
                  <a:pt x="187" y="127"/>
                </a:cubicBezTo>
                <a:cubicBezTo>
                  <a:pt x="187" y="127"/>
                  <a:pt x="187" y="127"/>
                  <a:pt x="187" y="127"/>
                </a:cubicBezTo>
                <a:lnTo>
                  <a:pt x="187" y="127"/>
                </a:lnTo>
                <a:lnTo>
                  <a:pt x="187" y="607"/>
                </a:lnTo>
                <a:cubicBezTo>
                  <a:pt x="187" y="673"/>
                  <a:pt x="268" y="727"/>
                  <a:pt x="367" y="727"/>
                </a:cubicBezTo>
                <a:cubicBezTo>
                  <a:pt x="367" y="727"/>
                  <a:pt x="367" y="727"/>
                  <a:pt x="367" y="727"/>
                </a:cubicBezTo>
                <a:lnTo>
                  <a:pt x="367" y="727"/>
                </a:lnTo>
                <a:cubicBezTo>
                  <a:pt x="268" y="727"/>
                  <a:pt x="187" y="781"/>
                  <a:pt x="187" y="847"/>
                </a:cubicBezTo>
                <a:lnTo>
                  <a:pt x="187" y="847"/>
                </a:lnTo>
                <a:lnTo>
                  <a:pt x="187" y="1327"/>
                </a:lnTo>
                <a:lnTo>
                  <a:pt x="187" y="1327"/>
                </a:lnTo>
                <a:cubicBezTo>
                  <a:pt x="187" y="1393"/>
                  <a:pt x="106" y="1447"/>
                  <a:pt x="7" y="1447"/>
                </a:cubicBezTo>
                <a:cubicBezTo>
                  <a:pt x="7" y="1447"/>
                  <a:pt x="7" y="1447"/>
                  <a:pt x="7" y="1447"/>
                </a:cubicBezTo>
              </a:path>
            </a:pathLst>
          </a:custGeom>
          <a:noFill/>
          <a:ln w="9534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78" name="picture 4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810000" y="3467100"/>
            <a:ext cx="1371600" cy="76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picture 4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pic>
        <p:nvPicPr>
          <p:cNvPr id="480" name="picture 4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sp>
        <p:nvSpPr>
          <p:cNvPr id="481" name="textbox 481"/>
          <p:cNvSpPr/>
          <p:nvPr/>
        </p:nvSpPr>
        <p:spPr>
          <a:xfrm>
            <a:off x="937293" y="937403"/>
            <a:ext cx="7845425" cy="18637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39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8000"/>
              </a:lnSpc>
              <a:tabLst/>
            </a:pPr>
            <a:r>
              <a:rPr sz="2700" spc="6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绩效目标体</a:t>
            </a:r>
            <a:r>
              <a:rPr sz="2700" spc="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系</a:t>
            </a:r>
            <a:endParaRPr lang="SimSun" altLang="SimSun" sz="2700" dirty="0"/>
          </a:p>
          <a:p>
            <a:pPr marL="238218" algn="l" rtl="0" eaLnBrk="0">
              <a:lnSpc>
                <a:spcPct val="96000"/>
              </a:lnSpc>
              <a:spcBef>
                <a:spcPts val="1346"/>
              </a:spcBef>
              <a:tabLst>
                <a:tab pos="347979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sz="2000" spc="3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   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KPI</a:t>
            </a:r>
            <a:r>
              <a:rPr sz="20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设计法之二：内部</a:t>
            </a:r>
            <a:r>
              <a:rPr sz="20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导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向设计法</a:t>
            </a:r>
            <a:endParaRPr lang="SimSun" altLang="SimSun" sz="2000" dirty="0"/>
          </a:p>
          <a:p>
            <a:pPr marL="688682" indent="-80575" algn="l" rtl="0" eaLnBrk="0">
              <a:lnSpc>
                <a:spcPct val="103000"/>
              </a:lnSpc>
              <a:spcBef>
                <a:spcPts val="245"/>
              </a:spcBef>
              <a:tabLst/>
            </a:pPr>
            <a:r>
              <a:rPr sz="20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企业基于自身优劣或愿景目标而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建立的指标体系，它强力支撑组 </a:t>
            </a:r>
            <a:r>
              <a:rPr sz="20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织愿景、价值观的实现， 促进企业核心竞争力的提升，</a:t>
            </a:r>
            <a:r>
              <a:rPr sz="20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并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导致企 </a:t>
            </a:r>
            <a:r>
              <a:rPr sz="20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业运营流程的优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化</a:t>
            </a:r>
            <a:endParaRPr lang="SimSun" altLang="SimSun" sz="2000" dirty="0"/>
          </a:p>
        </p:txBody>
      </p:sp>
      <p:pic>
        <p:nvPicPr>
          <p:cNvPr id="482" name="picture 4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75512" y="1617979"/>
            <a:ext cx="110299" cy="125729"/>
          </a:xfrm>
          <a:prstGeom prst="rect">
            <a:avLst/>
          </a:prstGeom>
        </p:spPr>
      </p:pic>
      <p:grpSp>
        <p:nvGrpSpPr>
          <p:cNvPr id="94" name="group 94"/>
          <p:cNvGrpSpPr/>
          <p:nvPr/>
        </p:nvGrpSpPr>
        <p:grpSpPr>
          <a:xfrm rot="21600000">
            <a:off x="2133600" y="3503117"/>
            <a:ext cx="5109688" cy="2671164"/>
            <a:chOff x="0" y="0"/>
            <a:chExt cx="5109688" cy="2671164"/>
          </a:xfrm>
        </p:grpSpPr>
        <p:sp>
          <p:nvSpPr>
            <p:cNvPr id="483" name="path"/>
            <p:cNvSpPr/>
            <p:nvPr/>
          </p:nvSpPr>
          <p:spPr>
            <a:xfrm>
              <a:off x="0" y="2082"/>
              <a:ext cx="5105400" cy="2667000"/>
            </a:xfrm>
            <a:custGeom>
              <a:avLst/>
              <a:gdLst/>
              <a:ahLst/>
              <a:cxnLst/>
              <a:rect l="0" t="0" r="0" b="0"/>
              <a:pathLst>
                <a:path w="8040" h="4200">
                  <a:moveTo>
                    <a:pt x="0" y="0"/>
                  </a:moveTo>
                  <a:lnTo>
                    <a:pt x="7020" y="0"/>
                  </a:lnTo>
                  <a:lnTo>
                    <a:pt x="8040" y="2100"/>
                  </a:lnTo>
                  <a:lnTo>
                    <a:pt x="7020" y="4200"/>
                  </a:lnTo>
                  <a:lnTo>
                    <a:pt x="0" y="4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4" name="path"/>
            <p:cNvSpPr/>
            <p:nvPr/>
          </p:nvSpPr>
          <p:spPr>
            <a:xfrm>
              <a:off x="4453539" y="0"/>
              <a:ext cx="656149" cy="2671164"/>
            </a:xfrm>
            <a:custGeom>
              <a:avLst/>
              <a:gdLst/>
              <a:ahLst/>
              <a:cxnLst/>
              <a:rect l="0" t="0" r="0" b="0"/>
              <a:pathLst>
                <a:path w="1033" h="4206">
                  <a:moveTo>
                    <a:pt x="6" y="3"/>
                  </a:moveTo>
                  <a:lnTo>
                    <a:pt x="1026" y="2103"/>
                  </a:lnTo>
                  <a:lnTo>
                    <a:pt x="6" y="4203"/>
                  </a:lnTo>
                </a:path>
              </a:pathLst>
            </a:custGeom>
            <a:noFill/>
            <a:ln w="9534" cap="flat"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96" name="group 96"/>
          <p:cNvGrpSpPr/>
          <p:nvPr/>
        </p:nvGrpSpPr>
        <p:grpSpPr>
          <a:xfrm rot="21600000">
            <a:off x="2128832" y="3500432"/>
            <a:ext cx="4729167" cy="2676534"/>
            <a:chOff x="0" y="0"/>
            <a:chExt cx="4729167" cy="2676534"/>
          </a:xfrm>
        </p:grpSpPr>
        <p:sp>
          <p:nvSpPr>
            <p:cNvPr id="485" name="path"/>
            <p:cNvSpPr/>
            <p:nvPr/>
          </p:nvSpPr>
          <p:spPr>
            <a:xfrm>
              <a:off x="0" y="0"/>
              <a:ext cx="4462594" cy="2676534"/>
            </a:xfrm>
            <a:custGeom>
              <a:avLst/>
              <a:gdLst/>
              <a:ahLst/>
              <a:cxnLst/>
              <a:rect l="0" t="0" r="0" b="0"/>
              <a:pathLst>
                <a:path w="7027" h="4215">
                  <a:moveTo>
                    <a:pt x="7" y="7"/>
                  </a:moveTo>
                  <a:lnTo>
                    <a:pt x="7027" y="7"/>
                  </a:lnTo>
                  <a:moveTo>
                    <a:pt x="7027" y="4207"/>
                  </a:moveTo>
                  <a:lnTo>
                    <a:pt x="7" y="4207"/>
                  </a:lnTo>
                  <a:lnTo>
                    <a:pt x="7" y="7"/>
                  </a:lnTo>
                </a:path>
              </a:pathLst>
            </a:custGeom>
            <a:noFill/>
            <a:ln w="9534" cap="flat"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6" name="path"/>
            <p:cNvSpPr/>
            <p:nvPr/>
          </p:nvSpPr>
          <p:spPr>
            <a:xfrm>
              <a:off x="80967" y="1600199"/>
              <a:ext cx="4648200" cy="390534"/>
            </a:xfrm>
            <a:custGeom>
              <a:avLst/>
              <a:gdLst/>
              <a:ahLst/>
              <a:cxnLst/>
              <a:rect l="0" t="0" r="0" b="0"/>
              <a:pathLst>
                <a:path w="7320" h="615">
                  <a:moveTo>
                    <a:pt x="0" y="607"/>
                  </a:moveTo>
                  <a:lnTo>
                    <a:pt x="6960" y="607"/>
                  </a:lnTo>
                  <a:moveTo>
                    <a:pt x="0" y="7"/>
                  </a:moveTo>
                  <a:lnTo>
                    <a:pt x="7320" y="7"/>
                  </a:lnTo>
                </a:path>
              </a:pathLst>
            </a:custGeom>
            <a:noFill/>
            <a:ln w="9534" cap="flat"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87" name="textbox 487"/>
          <p:cNvSpPr/>
          <p:nvPr/>
        </p:nvSpPr>
        <p:spPr>
          <a:xfrm>
            <a:off x="3370795" y="3861213"/>
            <a:ext cx="3540125" cy="21761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232029" algn="l" rtl="0" eaLnBrk="0">
              <a:lnSpc>
                <a:spcPts val="2965"/>
              </a:lnSpc>
              <a:tabLst/>
            </a:pPr>
            <a:r>
              <a:rPr sz="2400" spc="8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集成   </a:t>
            </a:r>
            <a:r>
              <a:rPr sz="3600" spc="80" baseline="12225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营销</a:t>
            </a:r>
            <a:r>
              <a:rPr sz="2300" spc="8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2400" spc="8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客户服</a:t>
            </a:r>
            <a:r>
              <a:rPr sz="24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务</a:t>
            </a:r>
            <a:endParaRPr lang="SimSun" altLang="SimSun" sz="2400" dirty="0"/>
          </a:p>
          <a:p>
            <a:pPr marL="12700" algn="l" rtl="0" eaLnBrk="0">
              <a:lnSpc>
                <a:spcPct val="95000"/>
              </a:lnSpc>
              <a:spcBef>
                <a:spcPts val="517"/>
              </a:spcBef>
              <a:tabLst/>
            </a:pPr>
            <a:r>
              <a:rPr sz="24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供应链</a:t>
            </a:r>
            <a:endParaRPr lang="SimSun" altLang="SimSun" sz="2400" dirty="0"/>
          </a:p>
          <a:p>
            <a:pPr marL="723692" algn="l" rtl="0" eaLnBrk="0">
              <a:lnSpc>
                <a:spcPts val="1590"/>
              </a:lnSpc>
              <a:spcBef>
                <a:spcPts val="1790"/>
              </a:spcBef>
              <a:tabLst/>
            </a:pPr>
            <a:r>
              <a:rPr sz="2400" spc="-1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IT</a:t>
            </a:r>
            <a:endParaRPr lang="Times New Roman" altLang="Times New Roman" sz="2400" dirty="0"/>
          </a:p>
          <a:p>
            <a:pPr marL="641568" algn="l" rtl="0" eaLnBrk="0">
              <a:lnSpc>
                <a:spcPts val="3020"/>
              </a:lnSpc>
              <a:tabLst/>
            </a:pPr>
            <a:r>
              <a:rPr sz="24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财</a:t>
            </a:r>
            <a:r>
              <a:rPr sz="24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务</a:t>
            </a:r>
            <a:endParaRPr lang="SimSun" altLang="SimSun" sz="2400" dirty="0"/>
          </a:p>
          <a:p>
            <a:pPr algn="l" rtl="0" eaLnBrk="0">
              <a:lnSpc>
                <a:spcPct val="101000"/>
              </a:lnSpc>
              <a:tabLst/>
            </a:pPr>
            <a:endParaRPr lang="Arial" altLang="Arial" sz="1300" dirty="0"/>
          </a:p>
          <a:p>
            <a:pPr marL="447463" algn="l" rtl="0" eaLnBrk="0">
              <a:lnSpc>
                <a:spcPct val="95000"/>
              </a:lnSpc>
              <a:spcBef>
                <a:spcPts val="1"/>
              </a:spcBef>
              <a:tabLst/>
            </a:pPr>
            <a:r>
              <a:rPr sz="24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人力资源</a:t>
            </a:r>
            <a:endParaRPr lang="SimSun" altLang="SimSun" sz="2400" dirty="0"/>
          </a:p>
        </p:txBody>
      </p:sp>
      <p:sp>
        <p:nvSpPr>
          <p:cNvPr id="488" name="path"/>
          <p:cNvSpPr/>
          <p:nvPr/>
        </p:nvSpPr>
        <p:spPr>
          <a:xfrm>
            <a:off x="2050978" y="4719633"/>
            <a:ext cx="5105542" cy="85733"/>
          </a:xfrm>
          <a:custGeom>
            <a:avLst/>
            <a:gdLst/>
            <a:ahLst/>
            <a:cxnLst/>
            <a:rect l="0" t="0" r="0" b="0"/>
            <a:pathLst>
              <a:path w="8040" h="135">
                <a:moveTo>
                  <a:pt x="0" y="127"/>
                </a:moveTo>
                <a:lnTo>
                  <a:pt x="8040" y="7"/>
                </a:lnTo>
              </a:path>
            </a:pathLst>
          </a:custGeom>
          <a:noFill/>
          <a:ln w="9534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89" name="path"/>
          <p:cNvSpPr/>
          <p:nvPr/>
        </p:nvSpPr>
        <p:spPr>
          <a:xfrm>
            <a:off x="3271832" y="3429000"/>
            <a:ext cx="2384434" cy="1371600"/>
          </a:xfrm>
          <a:custGeom>
            <a:avLst/>
            <a:gdLst/>
            <a:ahLst/>
            <a:cxnLst/>
            <a:rect l="0" t="0" r="0" b="0"/>
            <a:pathLst>
              <a:path w="3755" h="2160">
                <a:moveTo>
                  <a:pt x="7" y="0"/>
                </a:moveTo>
                <a:lnTo>
                  <a:pt x="7" y="2160"/>
                </a:lnTo>
                <a:moveTo>
                  <a:pt x="1707" y="0"/>
                </a:moveTo>
                <a:lnTo>
                  <a:pt x="1707" y="1927"/>
                </a:lnTo>
                <a:moveTo>
                  <a:pt x="3747" y="0"/>
                </a:moveTo>
                <a:lnTo>
                  <a:pt x="3747" y="2040"/>
                </a:lnTo>
              </a:path>
            </a:pathLst>
          </a:custGeom>
          <a:noFill/>
          <a:ln w="9534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91" name="textbox 491"/>
          <p:cNvSpPr/>
          <p:nvPr/>
        </p:nvSpPr>
        <p:spPr>
          <a:xfrm>
            <a:off x="1653817" y="2854373"/>
            <a:ext cx="1369060" cy="6457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84"/>
              </a:lnSpc>
              <a:tabLst/>
            </a:pPr>
            <a:endParaRPr lang="Arial" altLang="Arial" sz="100" dirty="0"/>
          </a:p>
          <a:p>
            <a:pPr marL="98429" algn="l" rtl="0" eaLnBrk="0">
              <a:lnSpc>
                <a:spcPct val="84000"/>
              </a:lnSpc>
              <a:tabLst/>
            </a:pPr>
            <a:r>
              <a:rPr sz="20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因素分析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法</a:t>
            </a:r>
            <a:endParaRPr lang="SimSun" altLang="SimSun" sz="2000" dirty="0"/>
          </a:p>
          <a:p>
            <a:pPr marL="12700" algn="l" rtl="0" eaLnBrk="0">
              <a:lnSpc>
                <a:spcPts val="2855"/>
              </a:lnSpc>
              <a:tabLst/>
            </a:pPr>
            <a:r>
              <a:rPr sz="20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流程</a:t>
            </a:r>
            <a:r>
              <a:rPr sz="20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分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析法</a:t>
            </a:r>
            <a:endParaRPr lang="SimSun" altLang="SimSun" sz="2000" dirty="0"/>
          </a:p>
        </p:txBody>
      </p:sp>
      <p:sp>
        <p:nvSpPr>
          <p:cNvPr id="492" name="textbox 492"/>
          <p:cNvSpPr/>
          <p:nvPr/>
        </p:nvSpPr>
        <p:spPr>
          <a:xfrm>
            <a:off x="2269578" y="3861213"/>
            <a:ext cx="929639" cy="7467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1308"/>
              </a:lnSpc>
              <a:tabLst/>
            </a:pPr>
            <a:endParaRPr lang="Arial" altLang="Arial" sz="100" dirty="0"/>
          </a:p>
          <a:p>
            <a:pPr marL="37757" indent="-25057" algn="l" rtl="0" eaLnBrk="0">
              <a:lnSpc>
                <a:spcPct val="99000"/>
              </a:lnSpc>
              <a:tabLst/>
            </a:pPr>
            <a:r>
              <a:rPr sz="24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集成产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2400" spc="-10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品开</a:t>
            </a:r>
            <a:r>
              <a:rPr sz="2400" spc="-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发</a:t>
            </a:r>
            <a:endParaRPr lang="SimSun" altLang="SimSun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picture 4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2808287" cy="6857998"/>
          </a:xfrm>
          <a:prstGeom prst="rect">
            <a:avLst/>
          </a:prstGeom>
        </p:spPr>
      </p:pic>
      <p:pic>
        <p:nvPicPr>
          <p:cNvPr id="495" name="picture 4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graphicFrame>
        <p:nvGraphicFramePr>
          <p:cNvPr id="496" name="table 496"/>
          <p:cNvGraphicFramePr>
            <a:graphicFrameLocks noGrp="1"/>
          </p:cNvGraphicFramePr>
          <p:nvPr/>
        </p:nvGraphicFramePr>
        <p:xfrm>
          <a:off x="822320" y="3784531"/>
          <a:ext cx="1990725" cy="1368425"/>
        </p:xfrm>
        <a:graphic>
          <a:graphicData uri="http://schemas.openxmlformats.org/drawingml/2006/table">
            <a:tbl>
              <a:tblPr/>
              <a:tblGrid>
                <a:gridCol w="199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84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700" dirty="0"/>
                    </a:p>
                    <a:p>
                      <a:pPr algn="l" rtl="0" eaLnBrk="0">
                        <a:lnSpc>
                          <a:spcPct val="6751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01543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1500" spc="7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顾客方</a:t>
                      </a:r>
                      <a:r>
                        <a:rPr sz="1500" spc="3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面</a:t>
                      </a:r>
                      <a:endParaRPr lang="SimSun" altLang="SimSun" sz="1500" dirty="0"/>
                    </a:p>
                    <a:p>
                      <a:pPr marL="505912" algn="l" rtl="0" eaLnBrk="0">
                        <a:lnSpc>
                          <a:spcPct val="99000"/>
                        </a:lnSpc>
                        <a:spcBef>
                          <a:spcPts val="90"/>
                        </a:spcBef>
                        <a:tabLst/>
                      </a:pPr>
                      <a:r>
                        <a:rPr sz="1500" spc="7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顾客满意</a:t>
                      </a:r>
                      <a:r>
                        <a:rPr sz="1500" spc="4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度</a:t>
                      </a:r>
                      <a:endParaRPr lang="SimSun" altLang="SimSun" sz="1500" dirty="0"/>
                    </a:p>
                    <a:p>
                      <a:pPr marL="505912" algn="l" rtl="0" eaLnBrk="0">
                        <a:lnSpc>
                          <a:spcPct val="100000"/>
                        </a:lnSpc>
                        <a:spcBef>
                          <a:spcPts val="158"/>
                        </a:spcBef>
                        <a:tabLst/>
                      </a:pPr>
                      <a:r>
                        <a:rPr sz="1500" spc="7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顾客忠诚</a:t>
                      </a:r>
                      <a:r>
                        <a:rPr sz="1500" spc="4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度</a:t>
                      </a:r>
                      <a:endParaRPr lang="SimSun" altLang="SimSun" sz="1500" dirty="0"/>
                    </a:p>
                    <a:p>
                      <a:pPr marL="606952" algn="l" rtl="0" eaLnBrk="0">
                        <a:lnSpc>
                          <a:spcPct val="99000"/>
                        </a:lnSpc>
                        <a:spcBef>
                          <a:spcPts val="164"/>
                        </a:spcBef>
                        <a:tabLst/>
                      </a:pPr>
                      <a:r>
                        <a:rPr sz="1500" spc="6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市场开</a:t>
                      </a:r>
                      <a:r>
                        <a:rPr sz="1500" spc="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发</a:t>
                      </a:r>
                      <a:endParaRPr lang="SimSun" altLang="SimSun" sz="1500" dirty="0"/>
                    </a:p>
                    <a:p>
                      <a:pPr marL="606952" algn="l" rtl="0" eaLnBrk="0">
                        <a:lnSpc>
                          <a:spcPct val="99000"/>
                        </a:lnSpc>
                        <a:spcBef>
                          <a:spcPts val="96"/>
                        </a:spcBef>
                        <a:tabLst/>
                      </a:pPr>
                      <a:r>
                        <a:rPr sz="1500" spc="6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市场份</a:t>
                      </a:r>
                      <a:r>
                        <a:rPr sz="1500" spc="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额</a:t>
                      </a:r>
                      <a:endParaRPr lang="SimSun" altLang="SimSun" sz="15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7" name="path"/>
          <p:cNvSpPr/>
          <p:nvPr/>
        </p:nvSpPr>
        <p:spPr>
          <a:xfrm>
            <a:off x="3054408" y="2847970"/>
            <a:ext cx="2351033" cy="1090621"/>
          </a:xfrm>
          <a:custGeom>
            <a:avLst/>
            <a:gdLst/>
            <a:ahLst/>
            <a:cxnLst/>
            <a:rect l="0" t="0" r="0" b="0"/>
            <a:pathLst>
              <a:path w="3702" h="1717">
                <a:moveTo>
                  <a:pt x="7" y="1710"/>
                </a:moveTo>
                <a:lnTo>
                  <a:pt x="3694" y="1710"/>
                </a:lnTo>
                <a:lnTo>
                  <a:pt x="3694" y="7"/>
                </a:lnTo>
                <a:lnTo>
                  <a:pt x="7" y="7"/>
                </a:lnTo>
                <a:lnTo>
                  <a:pt x="7" y="1710"/>
                </a:lnTo>
                <a:close/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98" name="path"/>
          <p:cNvSpPr/>
          <p:nvPr/>
        </p:nvSpPr>
        <p:spPr>
          <a:xfrm>
            <a:off x="6091232" y="3652832"/>
            <a:ext cx="1990734" cy="1076334"/>
          </a:xfrm>
          <a:custGeom>
            <a:avLst/>
            <a:gdLst/>
            <a:ahLst/>
            <a:cxnLst/>
            <a:rect l="0" t="0" r="0" b="0"/>
            <a:pathLst>
              <a:path w="3135" h="1695">
                <a:moveTo>
                  <a:pt x="7" y="1687"/>
                </a:moveTo>
                <a:lnTo>
                  <a:pt x="3127" y="1687"/>
                </a:lnTo>
                <a:lnTo>
                  <a:pt x="3127" y="7"/>
                </a:lnTo>
                <a:lnTo>
                  <a:pt x="7" y="7"/>
                </a:lnTo>
                <a:lnTo>
                  <a:pt x="7" y="1687"/>
                </a:lnTo>
                <a:close/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99" name="path"/>
          <p:cNvSpPr/>
          <p:nvPr/>
        </p:nvSpPr>
        <p:spPr>
          <a:xfrm>
            <a:off x="3500432" y="5481632"/>
            <a:ext cx="1990734" cy="1076334"/>
          </a:xfrm>
          <a:custGeom>
            <a:avLst/>
            <a:gdLst/>
            <a:ahLst/>
            <a:cxnLst/>
            <a:rect l="0" t="0" r="0" b="0"/>
            <a:pathLst>
              <a:path w="3135" h="1695">
                <a:moveTo>
                  <a:pt x="7" y="1687"/>
                </a:moveTo>
                <a:lnTo>
                  <a:pt x="3127" y="1687"/>
                </a:lnTo>
                <a:lnTo>
                  <a:pt x="3127" y="7"/>
                </a:lnTo>
                <a:lnTo>
                  <a:pt x="7" y="7"/>
                </a:lnTo>
                <a:lnTo>
                  <a:pt x="7" y="1687"/>
                </a:lnTo>
                <a:close/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00" name="textbox 500"/>
          <p:cNvSpPr/>
          <p:nvPr/>
        </p:nvSpPr>
        <p:spPr>
          <a:xfrm>
            <a:off x="1137630" y="2187445"/>
            <a:ext cx="5284470" cy="4311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20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2000"/>
              </a:lnSpc>
              <a:tabLst/>
            </a:pPr>
            <a:r>
              <a:rPr sz="2700" i="1" spc="-4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K</a:t>
            </a:r>
            <a:r>
              <a:rPr sz="2700" i="1" spc="-1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P</a:t>
            </a:r>
            <a:r>
              <a:rPr sz="2700" i="1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sz="2900" i="1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设计法之三：综合平衡计分卡</a:t>
            </a:r>
            <a:endParaRPr lang="SimSun" altLang="SimSun" sz="2900" dirty="0"/>
          </a:p>
        </p:txBody>
      </p:sp>
      <p:grpSp>
        <p:nvGrpSpPr>
          <p:cNvPr id="98" name="group 98"/>
          <p:cNvGrpSpPr/>
          <p:nvPr/>
        </p:nvGrpSpPr>
        <p:grpSpPr>
          <a:xfrm rot="21600000">
            <a:off x="5506818" y="2554703"/>
            <a:ext cx="969653" cy="1089444"/>
            <a:chOff x="0" y="0"/>
            <a:chExt cx="969653" cy="1089444"/>
          </a:xfrm>
        </p:grpSpPr>
        <p:sp>
          <p:nvSpPr>
            <p:cNvPr id="501" name="path"/>
            <p:cNvSpPr/>
            <p:nvPr/>
          </p:nvSpPr>
          <p:spPr>
            <a:xfrm>
              <a:off x="3584" y="3584"/>
              <a:ext cx="961517" cy="1081532"/>
            </a:xfrm>
            <a:custGeom>
              <a:avLst/>
              <a:gdLst/>
              <a:ahLst/>
              <a:cxnLst/>
              <a:rect l="0" t="0" r="0" b="0"/>
              <a:pathLst>
                <a:path w="1514" h="1703">
                  <a:moveTo>
                    <a:pt x="180" y="0"/>
                  </a:moveTo>
                  <a:lnTo>
                    <a:pt x="1248" y="1218"/>
                  </a:lnTo>
                  <a:lnTo>
                    <a:pt x="1338" y="1138"/>
                  </a:lnTo>
                  <a:lnTo>
                    <a:pt x="1514" y="1703"/>
                  </a:lnTo>
                  <a:lnTo>
                    <a:pt x="977" y="1455"/>
                  </a:lnTo>
                  <a:lnTo>
                    <a:pt x="1068" y="1376"/>
                  </a:lnTo>
                  <a:lnTo>
                    <a:pt x="0" y="15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2" name="path"/>
            <p:cNvSpPr/>
            <p:nvPr/>
          </p:nvSpPr>
          <p:spPr>
            <a:xfrm>
              <a:off x="0" y="0"/>
              <a:ext cx="969653" cy="1089444"/>
            </a:xfrm>
            <a:custGeom>
              <a:avLst/>
              <a:gdLst/>
              <a:ahLst/>
              <a:cxnLst/>
              <a:rect l="0" t="0" r="0" b="0"/>
              <a:pathLst>
                <a:path w="1527" h="1715">
                  <a:moveTo>
                    <a:pt x="186" y="5"/>
                  </a:moveTo>
                  <a:lnTo>
                    <a:pt x="1254" y="1223"/>
                  </a:lnTo>
                  <a:lnTo>
                    <a:pt x="1344" y="1144"/>
                  </a:lnTo>
                  <a:lnTo>
                    <a:pt x="1519" y="1708"/>
                  </a:lnTo>
                  <a:lnTo>
                    <a:pt x="983" y="1461"/>
                  </a:lnTo>
                  <a:lnTo>
                    <a:pt x="1073" y="1382"/>
                  </a:lnTo>
                  <a:lnTo>
                    <a:pt x="5" y="163"/>
                  </a:lnTo>
                  <a:lnTo>
                    <a:pt x="186" y="5"/>
                  </a:lnTo>
                  <a:close/>
                </a:path>
              </a:pathLst>
            </a:custGeom>
            <a:noFill/>
            <a:ln w="9534" cap="flat"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00" name="group 100"/>
          <p:cNvGrpSpPr/>
          <p:nvPr/>
        </p:nvGrpSpPr>
        <p:grpSpPr>
          <a:xfrm rot="21600000">
            <a:off x="1945103" y="2819927"/>
            <a:ext cx="1089444" cy="969653"/>
            <a:chOff x="0" y="0"/>
            <a:chExt cx="1089444" cy="969653"/>
          </a:xfrm>
        </p:grpSpPr>
        <p:sp>
          <p:nvSpPr>
            <p:cNvPr id="503" name="path"/>
            <p:cNvSpPr/>
            <p:nvPr/>
          </p:nvSpPr>
          <p:spPr>
            <a:xfrm>
              <a:off x="3584" y="4552"/>
              <a:ext cx="1081532" cy="961517"/>
            </a:xfrm>
            <a:custGeom>
              <a:avLst/>
              <a:gdLst/>
              <a:ahLst/>
              <a:cxnLst/>
              <a:rect l="0" t="0" r="0" b="0"/>
              <a:pathLst>
                <a:path w="1703" h="1514">
                  <a:moveTo>
                    <a:pt x="0" y="1333"/>
                  </a:moveTo>
                  <a:lnTo>
                    <a:pt x="1218" y="265"/>
                  </a:lnTo>
                  <a:lnTo>
                    <a:pt x="1139" y="175"/>
                  </a:lnTo>
                  <a:lnTo>
                    <a:pt x="1703" y="0"/>
                  </a:lnTo>
                  <a:lnTo>
                    <a:pt x="1455" y="536"/>
                  </a:lnTo>
                  <a:lnTo>
                    <a:pt x="1376" y="446"/>
                  </a:lnTo>
                  <a:lnTo>
                    <a:pt x="158" y="1514"/>
                  </a:lnTo>
                  <a:lnTo>
                    <a:pt x="0" y="1333"/>
                  </a:lnTo>
                  <a:close/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4" name="path"/>
            <p:cNvSpPr/>
            <p:nvPr/>
          </p:nvSpPr>
          <p:spPr>
            <a:xfrm>
              <a:off x="0" y="0"/>
              <a:ext cx="1089444" cy="969653"/>
            </a:xfrm>
            <a:custGeom>
              <a:avLst/>
              <a:gdLst/>
              <a:ahLst/>
              <a:cxnLst/>
              <a:rect l="0" t="0" r="0" b="0"/>
              <a:pathLst>
                <a:path w="1715" h="1527">
                  <a:moveTo>
                    <a:pt x="5" y="1340"/>
                  </a:moveTo>
                  <a:lnTo>
                    <a:pt x="1223" y="272"/>
                  </a:lnTo>
                  <a:lnTo>
                    <a:pt x="1144" y="182"/>
                  </a:lnTo>
                  <a:lnTo>
                    <a:pt x="1708" y="7"/>
                  </a:lnTo>
                  <a:lnTo>
                    <a:pt x="1461" y="543"/>
                  </a:lnTo>
                  <a:lnTo>
                    <a:pt x="1382" y="453"/>
                  </a:lnTo>
                  <a:lnTo>
                    <a:pt x="163" y="1521"/>
                  </a:lnTo>
                  <a:lnTo>
                    <a:pt x="5" y="1340"/>
                  </a:lnTo>
                  <a:close/>
                </a:path>
              </a:pathLst>
            </a:custGeom>
            <a:noFill/>
            <a:ln w="9534" cap="flat"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02" name="group 102"/>
          <p:cNvGrpSpPr/>
          <p:nvPr/>
        </p:nvGrpSpPr>
        <p:grpSpPr>
          <a:xfrm rot="21600000">
            <a:off x="5724647" y="4986190"/>
            <a:ext cx="952333" cy="1104233"/>
            <a:chOff x="0" y="0"/>
            <a:chExt cx="952333" cy="1104233"/>
          </a:xfrm>
        </p:grpSpPr>
        <p:sp>
          <p:nvSpPr>
            <p:cNvPr id="505" name="path"/>
            <p:cNvSpPr/>
            <p:nvPr/>
          </p:nvSpPr>
          <p:spPr>
            <a:xfrm>
              <a:off x="4576" y="3639"/>
              <a:ext cx="944118" cy="1096302"/>
            </a:xfrm>
            <a:custGeom>
              <a:avLst/>
              <a:gdLst/>
              <a:ahLst/>
              <a:cxnLst/>
              <a:rect l="0" t="0" r="0" b="0"/>
              <a:pathLst>
                <a:path w="1486" h="1726">
                  <a:moveTo>
                    <a:pt x="1486" y="155"/>
                  </a:moveTo>
                  <a:lnTo>
                    <a:pt x="440" y="1391"/>
                  </a:lnTo>
                  <a:lnTo>
                    <a:pt x="532" y="1469"/>
                  </a:lnTo>
                  <a:lnTo>
                    <a:pt x="0" y="1726"/>
                  </a:lnTo>
                  <a:lnTo>
                    <a:pt x="165" y="1159"/>
                  </a:lnTo>
                  <a:lnTo>
                    <a:pt x="257" y="1236"/>
                  </a:lnTo>
                  <a:lnTo>
                    <a:pt x="1303" y="0"/>
                  </a:lnTo>
                  <a:lnTo>
                    <a:pt x="1486" y="155"/>
                  </a:lnTo>
                  <a:close/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6" name="path"/>
            <p:cNvSpPr/>
            <p:nvPr/>
          </p:nvSpPr>
          <p:spPr>
            <a:xfrm>
              <a:off x="0" y="0"/>
              <a:ext cx="952333" cy="1104233"/>
            </a:xfrm>
            <a:custGeom>
              <a:avLst/>
              <a:gdLst/>
              <a:ahLst/>
              <a:cxnLst/>
              <a:rect l="0" t="0" r="0" b="0"/>
              <a:pathLst>
                <a:path w="1499" h="1738">
                  <a:moveTo>
                    <a:pt x="1494" y="160"/>
                  </a:moveTo>
                  <a:lnTo>
                    <a:pt x="447" y="1397"/>
                  </a:lnTo>
                  <a:lnTo>
                    <a:pt x="539" y="1474"/>
                  </a:lnTo>
                  <a:lnTo>
                    <a:pt x="7" y="1732"/>
                  </a:lnTo>
                  <a:lnTo>
                    <a:pt x="172" y="1164"/>
                  </a:lnTo>
                  <a:lnTo>
                    <a:pt x="264" y="1242"/>
                  </a:lnTo>
                  <a:lnTo>
                    <a:pt x="1310" y="5"/>
                  </a:lnTo>
                  <a:lnTo>
                    <a:pt x="1494" y="160"/>
                  </a:lnTo>
                  <a:close/>
                </a:path>
              </a:pathLst>
            </a:custGeom>
            <a:noFill/>
            <a:ln w="9534" cap="flat"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07" name="textbox 507"/>
          <p:cNvSpPr/>
          <p:nvPr/>
        </p:nvSpPr>
        <p:spPr>
          <a:xfrm>
            <a:off x="3863261" y="5604037"/>
            <a:ext cx="1287144" cy="8705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536"/>
              </a:lnSpc>
              <a:tabLst/>
            </a:pPr>
            <a:endParaRPr lang="Arial" altLang="Arial" sz="100" dirty="0"/>
          </a:p>
          <a:p>
            <a:pPr marL="119636" algn="l" rtl="0" eaLnBrk="0">
              <a:lnSpc>
                <a:spcPct val="97000"/>
              </a:lnSpc>
              <a:tabLst/>
            </a:pPr>
            <a:r>
              <a:rPr sz="14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内部运营方面</a:t>
            </a:r>
            <a:endParaRPr lang="SimSun" altLang="SimSun" sz="1400" dirty="0"/>
          </a:p>
          <a:p>
            <a:pPr marL="12700" algn="l" rtl="0" eaLnBrk="0">
              <a:lnSpc>
                <a:spcPct val="97000"/>
              </a:lnSpc>
              <a:spcBef>
                <a:spcPts val="98"/>
              </a:spcBef>
              <a:tabLst/>
            </a:pPr>
            <a:r>
              <a:rPr sz="14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新产品开发周</a:t>
            </a:r>
            <a:r>
              <a:rPr sz="14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期</a:t>
            </a:r>
            <a:endParaRPr lang="SimSun" altLang="SimSun" sz="1400" dirty="0"/>
          </a:p>
          <a:p>
            <a:pPr marL="460628" algn="l" rtl="0" eaLnBrk="0">
              <a:lnSpc>
                <a:spcPct val="97000"/>
              </a:lnSpc>
              <a:spcBef>
                <a:spcPts val="29"/>
              </a:spcBef>
              <a:tabLst/>
            </a:pPr>
            <a:r>
              <a:rPr sz="14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质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量</a:t>
            </a:r>
            <a:endParaRPr lang="SimSun" altLang="SimSun" sz="1400" dirty="0"/>
          </a:p>
          <a:p>
            <a:pPr marL="300865" algn="l" rtl="0" eaLnBrk="0">
              <a:lnSpc>
                <a:spcPct val="97000"/>
              </a:lnSpc>
              <a:spcBef>
                <a:spcPts val="18"/>
              </a:spcBef>
              <a:tabLst/>
            </a:pPr>
            <a:r>
              <a:rPr sz="14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内部流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程</a:t>
            </a:r>
            <a:endParaRPr lang="SimSun" altLang="SimSun" sz="1400" dirty="0"/>
          </a:p>
        </p:txBody>
      </p:sp>
      <p:sp>
        <p:nvSpPr>
          <p:cNvPr id="508" name="textbox 508"/>
          <p:cNvSpPr/>
          <p:nvPr/>
        </p:nvSpPr>
        <p:spPr>
          <a:xfrm>
            <a:off x="6455749" y="3772760"/>
            <a:ext cx="1285875" cy="8705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652"/>
              </a:lnSpc>
              <a:tabLst/>
            </a:pPr>
            <a:endParaRPr lang="Arial" altLang="Arial" sz="100" dirty="0"/>
          </a:p>
          <a:p>
            <a:pPr marL="16325" algn="l" rtl="0" eaLnBrk="0">
              <a:lnSpc>
                <a:spcPct val="97000"/>
              </a:lnSpc>
              <a:tabLst/>
            </a:pPr>
            <a:r>
              <a:rPr sz="14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学习与成</a:t>
            </a:r>
            <a:r>
              <a:rPr sz="14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长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方面</a:t>
            </a:r>
            <a:endParaRPr lang="SimSun" altLang="SimSun" sz="1400" dirty="0"/>
          </a:p>
          <a:p>
            <a:pPr marL="201126" algn="l" rtl="0" eaLnBrk="0">
              <a:lnSpc>
                <a:spcPct val="97000"/>
              </a:lnSpc>
              <a:spcBef>
                <a:spcPts val="87"/>
              </a:spcBef>
              <a:tabLst/>
            </a:pPr>
            <a:r>
              <a:rPr sz="14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员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工满意度</a:t>
            </a:r>
            <a:endParaRPr lang="SimSun" altLang="SimSun" sz="1400" dirty="0"/>
          </a:p>
          <a:p>
            <a:pPr marL="286851" algn="l" rtl="0" eaLnBrk="0">
              <a:lnSpc>
                <a:spcPct val="97000"/>
              </a:lnSpc>
              <a:spcBef>
                <a:spcPts val="23"/>
              </a:spcBef>
              <a:tabLst/>
            </a:pPr>
            <a:r>
              <a:rPr sz="14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员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工能力</a:t>
            </a:r>
            <a:endParaRPr lang="SimSun" altLang="SimSun" sz="1400" dirty="0"/>
          </a:p>
          <a:p>
            <a:pPr marL="12700" algn="l" rtl="0" eaLnBrk="0">
              <a:lnSpc>
                <a:spcPct val="97000"/>
              </a:lnSpc>
              <a:spcBef>
                <a:spcPts val="24"/>
              </a:spcBef>
              <a:tabLst/>
            </a:pPr>
            <a:r>
              <a:rPr sz="14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信息系统的能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力</a:t>
            </a:r>
            <a:endParaRPr lang="SimSun" altLang="SimSun" sz="1400" dirty="0"/>
          </a:p>
        </p:txBody>
      </p:sp>
      <p:grpSp>
        <p:nvGrpSpPr>
          <p:cNvPr id="104" name="group 104"/>
          <p:cNvGrpSpPr/>
          <p:nvPr/>
        </p:nvGrpSpPr>
        <p:grpSpPr>
          <a:xfrm rot="21600000">
            <a:off x="2046568" y="5249879"/>
            <a:ext cx="1123422" cy="898287"/>
            <a:chOff x="0" y="0"/>
            <a:chExt cx="1123422" cy="898287"/>
          </a:xfrm>
        </p:grpSpPr>
        <p:sp>
          <p:nvSpPr>
            <p:cNvPr id="509" name="path"/>
            <p:cNvSpPr/>
            <p:nvPr/>
          </p:nvSpPr>
          <p:spPr>
            <a:xfrm>
              <a:off x="3973" y="4491"/>
              <a:ext cx="1115695" cy="890041"/>
            </a:xfrm>
            <a:custGeom>
              <a:avLst/>
              <a:gdLst/>
              <a:ahLst/>
              <a:cxnLst/>
              <a:rect l="0" t="0" r="0" b="0"/>
              <a:pathLst>
                <a:path w="1757" h="1401">
                  <a:moveTo>
                    <a:pt x="1646" y="1401"/>
                  </a:moveTo>
                  <a:lnTo>
                    <a:pt x="370" y="403"/>
                  </a:lnTo>
                  <a:lnTo>
                    <a:pt x="314" y="474"/>
                  </a:lnTo>
                  <a:lnTo>
                    <a:pt x="0" y="0"/>
                  </a:lnTo>
                  <a:lnTo>
                    <a:pt x="536" y="191"/>
                  </a:lnTo>
                  <a:lnTo>
                    <a:pt x="480" y="261"/>
                  </a:lnTo>
                  <a:lnTo>
                    <a:pt x="1757" y="1259"/>
                  </a:lnTo>
                  <a:lnTo>
                    <a:pt x="1646" y="1401"/>
                  </a:lnTo>
                  <a:close/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0" name="path"/>
            <p:cNvSpPr/>
            <p:nvPr/>
          </p:nvSpPr>
          <p:spPr>
            <a:xfrm>
              <a:off x="0" y="0"/>
              <a:ext cx="1123422" cy="898287"/>
            </a:xfrm>
            <a:custGeom>
              <a:avLst/>
              <a:gdLst/>
              <a:ahLst/>
              <a:cxnLst/>
              <a:rect l="0" t="0" r="0" b="0"/>
              <a:pathLst>
                <a:path w="1769" h="1414">
                  <a:moveTo>
                    <a:pt x="1652" y="1408"/>
                  </a:moveTo>
                  <a:lnTo>
                    <a:pt x="376" y="410"/>
                  </a:lnTo>
                  <a:lnTo>
                    <a:pt x="320" y="481"/>
                  </a:lnTo>
                  <a:lnTo>
                    <a:pt x="6" y="7"/>
                  </a:lnTo>
                  <a:lnTo>
                    <a:pt x="542" y="198"/>
                  </a:lnTo>
                  <a:lnTo>
                    <a:pt x="487" y="268"/>
                  </a:lnTo>
                  <a:lnTo>
                    <a:pt x="1763" y="1266"/>
                  </a:lnTo>
                  <a:lnTo>
                    <a:pt x="1652" y="1408"/>
                  </a:lnTo>
                  <a:close/>
                </a:path>
              </a:pathLst>
            </a:custGeom>
            <a:noFill/>
            <a:ln w="9534" cap="flat"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12" name="textbox 512"/>
          <p:cNvSpPr/>
          <p:nvPr/>
        </p:nvSpPr>
        <p:spPr>
          <a:xfrm>
            <a:off x="3509820" y="2834103"/>
            <a:ext cx="923289" cy="8705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10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9000"/>
              </a:lnSpc>
              <a:tabLst/>
            </a:pPr>
            <a:r>
              <a:rPr sz="14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财务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方面  </a:t>
            </a:r>
            <a:r>
              <a:rPr sz="14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投资报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酬率 </a:t>
            </a:r>
            <a:r>
              <a:rPr sz="14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经济增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加值 </a:t>
            </a:r>
            <a:r>
              <a:rPr sz="14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销售毛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利率</a:t>
            </a:r>
            <a:endParaRPr lang="SimSun" altLang="SimSun" sz="1400" dirty="0"/>
          </a:p>
        </p:txBody>
      </p:sp>
      <p:graphicFrame>
        <p:nvGraphicFramePr>
          <p:cNvPr id="513" name="table 513"/>
          <p:cNvGraphicFramePr>
            <a:graphicFrameLocks noGrp="1"/>
          </p:cNvGraphicFramePr>
          <p:nvPr/>
        </p:nvGraphicFramePr>
        <p:xfrm>
          <a:off x="3991033" y="4287832"/>
          <a:ext cx="923925" cy="685800"/>
        </p:xfrm>
        <a:graphic>
          <a:graphicData uri="http://schemas.openxmlformats.org/drawingml/2006/table">
            <a:tbl>
              <a:tblPr/>
              <a:tblGrid>
                <a:gridCol w="92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7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388189" algn="l" rtl="0" eaLnBrk="0">
                        <a:lnSpc>
                          <a:spcPct val="97000"/>
                        </a:lnSpc>
                        <a:tabLst/>
                      </a:pPr>
                      <a:r>
                        <a:rPr sz="14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与</a:t>
                      </a:r>
                      <a:endParaRPr lang="SimSun" altLang="SimSun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5" name="textbox 515"/>
          <p:cNvSpPr/>
          <p:nvPr/>
        </p:nvSpPr>
        <p:spPr>
          <a:xfrm>
            <a:off x="3510545" y="3692623"/>
            <a:ext cx="1284605" cy="2324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9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7000"/>
              </a:lnSpc>
              <a:tabLst/>
            </a:pPr>
            <a:r>
              <a:rPr sz="14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现金平均周</a:t>
            </a:r>
            <a:r>
              <a:rPr sz="14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转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期</a:t>
            </a:r>
            <a:endParaRPr lang="SimSun" altLang="SimSun" sz="1400" dirty="0"/>
          </a:p>
        </p:txBody>
      </p:sp>
      <p:sp>
        <p:nvSpPr>
          <p:cNvPr id="516" name="textbox 516"/>
          <p:cNvSpPr/>
          <p:nvPr/>
        </p:nvSpPr>
        <p:spPr>
          <a:xfrm>
            <a:off x="4268391" y="4324448"/>
            <a:ext cx="380365" cy="6362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37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5000"/>
              </a:lnSpc>
              <a:tabLst/>
            </a:pPr>
            <a:r>
              <a:rPr sz="14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使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命</a:t>
            </a:r>
            <a:endParaRPr lang="SimSun" altLang="SimSun" sz="1400" dirty="0"/>
          </a:p>
          <a:p>
            <a:pPr marL="20468" algn="l" rtl="0" eaLnBrk="0">
              <a:lnSpc>
                <a:spcPts val="3380"/>
              </a:lnSpc>
              <a:tabLst/>
            </a:pPr>
            <a:r>
              <a:rPr sz="14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战略</a:t>
            </a:r>
            <a:endParaRPr lang="SimSun" altLang="SimSun" sz="1400" dirty="0"/>
          </a:p>
        </p:txBody>
      </p:sp>
      <p:grpSp>
        <p:nvGrpSpPr>
          <p:cNvPr id="106" name="group 106"/>
          <p:cNvGrpSpPr/>
          <p:nvPr/>
        </p:nvGrpSpPr>
        <p:grpSpPr>
          <a:xfrm rot="21600000">
            <a:off x="4340348" y="3882537"/>
            <a:ext cx="234703" cy="384662"/>
            <a:chOff x="0" y="0"/>
            <a:chExt cx="234703" cy="384662"/>
          </a:xfrm>
        </p:grpSpPr>
        <p:sp>
          <p:nvSpPr>
            <p:cNvPr id="517" name="path"/>
            <p:cNvSpPr/>
            <p:nvPr/>
          </p:nvSpPr>
          <p:spPr>
            <a:xfrm>
              <a:off x="3051" y="3662"/>
              <a:ext cx="228600" cy="381000"/>
            </a:xfrm>
            <a:custGeom>
              <a:avLst/>
              <a:gdLst/>
              <a:ahLst/>
              <a:cxnLst/>
              <a:rect l="0" t="0" r="0" b="0"/>
              <a:pathLst>
                <a:path w="360" h="600">
                  <a:moveTo>
                    <a:pt x="0" y="150"/>
                  </a:moveTo>
                  <a:lnTo>
                    <a:pt x="180" y="0"/>
                  </a:lnTo>
                  <a:lnTo>
                    <a:pt x="360" y="150"/>
                  </a:lnTo>
                  <a:lnTo>
                    <a:pt x="270" y="150"/>
                  </a:lnTo>
                  <a:lnTo>
                    <a:pt x="270" y="600"/>
                  </a:lnTo>
                  <a:lnTo>
                    <a:pt x="90" y="600"/>
                  </a:lnTo>
                  <a:lnTo>
                    <a:pt x="90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8" name="path"/>
            <p:cNvSpPr/>
            <p:nvPr/>
          </p:nvSpPr>
          <p:spPr>
            <a:xfrm>
              <a:off x="0" y="0"/>
              <a:ext cx="234703" cy="102574"/>
            </a:xfrm>
            <a:custGeom>
              <a:avLst/>
              <a:gdLst/>
              <a:ahLst/>
              <a:cxnLst/>
              <a:rect l="0" t="0" r="0" b="0"/>
              <a:pathLst>
                <a:path w="369" h="161">
                  <a:moveTo>
                    <a:pt x="4" y="155"/>
                  </a:moveTo>
                  <a:lnTo>
                    <a:pt x="184" y="5"/>
                  </a:lnTo>
                  <a:lnTo>
                    <a:pt x="364" y="155"/>
                  </a:lnTo>
                </a:path>
              </a:pathLst>
            </a:custGeom>
            <a:noFill/>
            <a:ln w="9534" cap="flat"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08" name="group 108"/>
          <p:cNvGrpSpPr/>
          <p:nvPr/>
        </p:nvGrpSpPr>
        <p:grpSpPr>
          <a:xfrm rot="21600000">
            <a:off x="3426355" y="4491833"/>
            <a:ext cx="459844" cy="160333"/>
            <a:chOff x="0" y="0"/>
            <a:chExt cx="459844" cy="160333"/>
          </a:xfrm>
        </p:grpSpPr>
        <p:sp>
          <p:nvSpPr>
            <p:cNvPr id="519" name="path"/>
            <p:cNvSpPr/>
            <p:nvPr/>
          </p:nvSpPr>
          <p:spPr>
            <a:xfrm>
              <a:off x="2644" y="3966"/>
              <a:ext cx="457200" cy="152400"/>
            </a:xfrm>
            <a:custGeom>
              <a:avLst/>
              <a:gdLst/>
              <a:ahLst/>
              <a:cxnLst/>
              <a:rect l="0" t="0" r="0" b="0"/>
              <a:pathLst>
                <a:path w="720" h="240">
                  <a:moveTo>
                    <a:pt x="0" y="120"/>
                  </a:moveTo>
                  <a:lnTo>
                    <a:pt x="180" y="0"/>
                  </a:lnTo>
                  <a:lnTo>
                    <a:pt x="180" y="60"/>
                  </a:lnTo>
                  <a:lnTo>
                    <a:pt x="720" y="60"/>
                  </a:lnTo>
                  <a:lnTo>
                    <a:pt x="720" y="180"/>
                  </a:lnTo>
                  <a:lnTo>
                    <a:pt x="180" y="180"/>
                  </a:lnTo>
                  <a:lnTo>
                    <a:pt x="180" y="24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20" name="path"/>
            <p:cNvSpPr/>
            <p:nvPr/>
          </p:nvSpPr>
          <p:spPr>
            <a:xfrm>
              <a:off x="0" y="0"/>
              <a:ext cx="119588" cy="160333"/>
            </a:xfrm>
            <a:custGeom>
              <a:avLst/>
              <a:gdLst/>
              <a:ahLst/>
              <a:cxnLst/>
              <a:rect l="0" t="0" r="0" b="0"/>
              <a:pathLst>
                <a:path w="188" h="252">
                  <a:moveTo>
                    <a:pt x="4" y="126"/>
                  </a:moveTo>
                  <a:lnTo>
                    <a:pt x="184" y="6"/>
                  </a:lnTo>
                  <a:moveTo>
                    <a:pt x="184" y="246"/>
                  </a:moveTo>
                  <a:lnTo>
                    <a:pt x="4" y="126"/>
                  </a:lnTo>
                </a:path>
              </a:pathLst>
            </a:custGeom>
            <a:noFill/>
            <a:ln w="9534" cap="flat"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10" name="group 110"/>
          <p:cNvGrpSpPr/>
          <p:nvPr/>
        </p:nvGrpSpPr>
        <p:grpSpPr>
          <a:xfrm rot="21600000">
            <a:off x="4340755" y="5029200"/>
            <a:ext cx="233888" cy="308766"/>
            <a:chOff x="0" y="0"/>
            <a:chExt cx="233888" cy="308766"/>
          </a:xfrm>
        </p:grpSpPr>
        <p:sp>
          <p:nvSpPr>
            <p:cNvPr id="521" name="path"/>
            <p:cNvSpPr/>
            <p:nvPr/>
          </p:nvSpPr>
          <p:spPr>
            <a:xfrm>
              <a:off x="2644" y="0"/>
              <a:ext cx="228600" cy="304800"/>
            </a:xfrm>
            <a:custGeom>
              <a:avLst/>
              <a:gdLst/>
              <a:ahLst/>
              <a:cxnLst/>
              <a:rect l="0" t="0" r="0" b="0"/>
              <a:pathLst>
                <a:path w="360" h="480">
                  <a:moveTo>
                    <a:pt x="0" y="360"/>
                  </a:moveTo>
                  <a:lnTo>
                    <a:pt x="90" y="360"/>
                  </a:lnTo>
                  <a:lnTo>
                    <a:pt x="90" y="0"/>
                  </a:lnTo>
                  <a:lnTo>
                    <a:pt x="270" y="0"/>
                  </a:lnTo>
                  <a:lnTo>
                    <a:pt x="270" y="360"/>
                  </a:lnTo>
                  <a:lnTo>
                    <a:pt x="360" y="360"/>
                  </a:lnTo>
                  <a:lnTo>
                    <a:pt x="180" y="480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22" name="path"/>
            <p:cNvSpPr/>
            <p:nvPr/>
          </p:nvSpPr>
          <p:spPr>
            <a:xfrm>
              <a:off x="0" y="224633"/>
              <a:ext cx="233888" cy="84133"/>
            </a:xfrm>
            <a:custGeom>
              <a:avLst/>
              <a:gdLst/>
              <a:ahLst/>
              <a:cxnLst/>
              <a:rect l="0" t="0" r="0" b="0"/>
              <a:pathLst>
                <a:path w="368" h="132">
                  <a:moveTo>
                    <a:pt x="364" y="6"/>
                  </a:moveTo>
                  <a:lnTo>
                    <a:pt x="184" y="126"/>
                  </a:lnTo>
                  <a:lnTo>
                    <a:pt x="4" y="6"/>
                  </a:lnTo>
                </a:path>
              </a:pathLst>
            </a:custGeom>
            <a:noFill/>
            <a:ln w="9534" cap="flat"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23" name="path"/>
          <p:cNvSpPr/>
          <p:nvPr/>
        </p:nvSpPr>
        <p:spPr>
          <a:xfrm>
            <a:off x="4343400" y="3976682"/>
            <a:ext cx="228600" cy="290517"/>
          </a:xfrm>
          <a:custGeom>
            <a:avLst/>
            <a:gdLst/>
            <a:ahLst/>
            <a:cxnLst/>
            <a:rect l="0" t="0" r="0" b="0"/>
            <a:pathLst>
              <a:path w="360" h="457">
                <a:moveTo>
                  <a:pt x="360" y="7"/>
                </a:moveTo>
                <a:lnTo>
                  <a:pt x="270" y="7"/>
                </a:lnTo>
                <a:lnTo>
                  <a:pt x="270" y="457"/>
                </a:lnTo>
                <a:moveTo>
                  <a:pt x="90" y="457"/>
                </a:moveTo>
                <a:lnTo>
                  <a:pt x="90" y="7"/>
                </a:lnTo>
                <a:lnTo>
                  <a:pt x="0" y="7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12" name="group 112"/>
          <p:cNvGrpSpPr/>
          <p:nvPr/>
        </p:nvGrpSpPr>
        <p:grpSpPr>
          <a:xfrm rot="21600000">
            <a:off x="4953000" y="4492077"/>
            <a:ext cx="383978" cy="159845"/>
            <a:chOff x="0" y="0"/>
            <a:chExt cx="383978" cy="159845"/>
          </a:xfrm>
        </p:grpSpPr>
        <p:sp>
          <p:nvSpPr>
            <p:cNvPr id="524" name="path"/>
            <p:cNvSpPr/>
            <p:nvPr/>
          </p:nvSpPr>
          <p:spPr>
            <a:xfrm>
              <a:off x="0" y="3722"/>
              <a:ext cx="381000" cy="152400"/>
            </a:xfrm>
            <a:custGeom>
              <a:avLst/>
              <a:gdLst/>
              <a:ahLst/>
              <a:cxnLst/>
              <a:rect l="0" t="0" r="0" b="0"/>
              <a:pathLst>
                <a:path w="600" h="240">
                  <a:moveTo>
                    <a:pt x="0" y="60"/>
                  </a:moveTo>
                  <a:lnTo>
                    <a:pt x="450" y="60"/>
                  </a:lnTo>
                  <a:lnTo>
                    <a:pt x="450" y="0"/>
                  </a:lnTo>
                  <a:lnTo>
                    <a:pt x="600" y="120"/>
                  </a:lnTo>
                  <a:lnTo>
                    <a:pt x="450" y="240"/>
                  </a:lnTo>
                  <a:lnTo>
                    <a:pt x="450" y="180"/>
                  </a:lnTo>
                  <a:lnTo>
                    <a:pt x="0" y="18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25" name="path"/>
            <p:cNvSpPr/>
            <p:nvPr/>
          </p:nvSpPr>
          <p:spPr>
            <a:xfrm>
              <a:off x="282771" y="0"/>
              <a:ext cx="101206" cy="159845"/>
            </a:xfrm>
            <a:custGeom>
              <a:avLst/>
              <a:gdLst/>
              <a:ahLst/>
              <a:cxnLst/>
              <a:rect l="0" t="0" r="0" b="0"/>
              <a:pathLst>
                <a:path w="159" h="251">
                  <a:moveTo>
                    <a:pt x="4" y="5"/>
                  </a:moveTo>
                  <a:lnTo>
                    <a:pt x="154" y="125"/>
                  </a:lnTo>
                  <a:lnTo>
                    <a:pt x="4" y="245"/>
                  </a:lnTo>
                </a:path>
              </a:pathLst>
            </a:custGeom>
            <a:noFill/>
            <a:ln w="9534" cap="flat"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26" name="path"/>
          <p:cNvSpPr/>
          <p:nvPr/>
        </p:nvSpPr>
        <p:spPr>
          <a:xfrm>
            <a:off x="4343400" y="5024432"/>
            <a:ext cx="228600" cy="238134"/>
          </a:xfrm>
          <a:custGeom>
            <a:avLst/>
            <a:gdLst/>
            <a:ahLst/>
            <a:cxnLst/>
            <a:rect l="0" t="0" r="0" b="0"/>
            <a:pathLst>
              <a:path w="360" h="375">
                <a:moveTo>
                  <a:pt x="0" y="367"/>
                </a:moveTo>
                <a:lnTo>
                  <a:pt x="90" y="367"/>
                </a:lnTo>
                <a:lnTo>
                  <a:pt x="90" y="7"/>
                </a:lnTo>
                <a:lnTo>
                  <a:pt x="270" y="7"/>
                </a:lnTo>
                <a:lnTo>
                  <a:pt x="270" y="367"/>
                </a:lnTo>
                <a:lnTo>
                  <a:pt x="360" y="367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7" name="path"/>
          <p:cNvSpPr/>
          <p:nvPr/>
        </p:nvSpPr>
        <p:spPr>
          <a:xfrm>
            <a:off x="3538532" y="4495800"/>
            <a:ext cx="352434" cy="152400"/>
          </a:xfrm>
          <a:custGeom>
            <a:avLst/>
            <a:gdLst/>
            <a:ahLst/>
            <a:cxnLst/>
            <a:rect l="0" t="0" r="0" b="0"/>
            <a:pathLst>
              <a:path w="555" h="240">
                <a:moveTo>
                  <a:pt x="7" y="0"/>
                </a:moveTo>
                <a:lnTo>
                  <a:pt x="7" y="60"/>
                </a:lnTo>
                <a:lnTo>
                  <a:pt x="547" y="60"/>
                </a:lnTo>
                <a:lnTo>
                  <a:pt x="547" y="180"/>
                </a:lnTo>
                <a:lnTo>
                  <a:pt x="7" y="180"/>
                </a:lnTo>
                <a:lnTo>
                  <a:pt x="7" y="240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8" name="path"/>
          <p:cNvSpPr/>
          <p:nvPr/>
        </p:nvSpPr>
        <p:spPr>
          <a:xfrm>
            <a:off x="4948232" y="4495800"/>
            <a:ext cx="295284" cy="152400"/>
          </a:xfrm>
          <a:custGeom>
            <a:avLst/>
            <a:gdLst/>
            <a:ahLst/>
            <a:cxnLst/>
            <a:rect l="0" t="0" r="0" b="0"/>
            <a:pathLst>
              <a:path w="465" h="240">
                <a:moveTo>
                  <a:pt x="7" y="60"/>
                </a:moveTo>
                <a:lnTo>
                  <a:pt x="457" y="60"/>
                </a:lnTo>
                <a:lnTo>
                  <a:pt x="457" y="0"/>
                </a:lnTo>
                <a:moveTo>
                  <a:pt x="457" y="240"/>
                </a:moveTo>
                <a:lnTo>
                  <a:pt x="457" y="180"/>
                </a:lnTo>
                <a:lnTo>
                  <a:pt x="7" y="180"/>
                </a:lnTo>
                <a:lnTo>
                  <a:pt x="7" y="60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9" name="rect"/>
          <p:cNvSpPr/>
          <p:nvPr/>
        </p:nvSpPr>
        <p:spPr>
          <a:xfrm>
            <a:off x="4400550" y="4262432"/>
            <a:ext cx="114300" cy="9534"/>
          </a:xfrm>
          <a:prstGeom prst="rect">
            <a:avLst/>
          </a:prstGeom>
          <a:solidFill>
            <a:srgbClr val="5B5249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picture 5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sp>
        <p:nvSpPr>
          <p:cNvPr id="531" name="textbox 531"/>
          <p:cNvSpPr/>
          <p:nvPr/>
        </p:nvSpPr>
        <p:spPr>
          <a:xfrm>
            <a:off x="1161211" y="1314403"/>
            <a:ext cx="7760969" cy="44615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253"/>
              </a:lnSpc>
              <a:tabLst/>
            </a:pPr>
            <a:endParaRPr lang="Arial" altLang="Arial" sz="100" dirty="0"/>
          </a:p>
          <a:p>
            <a:pPr marL="29241" algn="l" rtl="0" eaLnBrk="0">
              <a:lnSpc>
                <a:spcPct val="96000"/>
              </a:lnSpc>
              <a:tabLst/>
            </a:pPr>
            <a:r>
              <a:rPr sz="4400" spc="-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绩效目标体系</a:t>
            </a:r>
            <a:endParaRPr lang="SimSun" altLang="SimSun" sz="4400" dirty="0"/>
          </a:p>
          <a:p>
            <a:pPr marL="14326" algn="l" rtl="0" eaLnBrk="0">
              <a:lnSpc>
                <a:spcPct val="96000"/>
              </a:lnSpc>
              <a:spcBef>
                <a:spcPts val="1188"/>
              </a:spcBef>
              <a:tabLst>
                <a:tab pos="124460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0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企业为什么需要平衡</a:t>
            </a:r>
            <a:r>
              <a:rPr sz="20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计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分卡？</a:t>
            </a:r>
            <a:endParaRPr lang="SimSun" altLang="SimSun" sz="2000" dirty="0"/>
          </a:p>
          <a:p>
            <a:pPr algn="l" rtl="0" eaLnBrk="0">
              <a:lnSpc>
                <a:spcPct val="12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7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95000"/>
              </a:lnSpc>
              <a:spcBef>
                <a:spcPts val="541"/>
              </a:spcBef>
              <a:tabLst>
                <a:tab pos="111760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信息时代企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业的成功，依赖于对知识资产的持续投资和管理，依赖于基</a:t>
            </a:r>
            <a:endParaRPr lang="SimSun" altLang="SimSun" sz="1800" dirty="0"/>
          </a:p>
          <a:p>
            <a:pPr marL="468342" algn="l" rtl="0" eaLnBrk="0">
              <a:lnSpc>
                <a:spcPct val="95000"/>
              </a:lnSpc>
              <a:spcBef>
                <a:spcPts val="1186"/>
              </a:spcBef>
              <a:tabLst/>
            </a:pPr>
            <a:r>
              <a:rPr sz="1800" spc="-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于客户的端到端的流程运作</a:t>
            </a:r>
            <a:r>
              <a:rPr sz="1800" spc="-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800" dirty="0"/>
          </a:p>
          <a:p>
            <a:pPr marL="12700" algn="l" rtl="0" eaLnBrk="0">
              <a:lnSpc>
                <a:spcPct val="95000"/>
              </a:lnSpc>
              <a:spcBef>
                <a:spcPts val="1627"/>
              </a:spcBef>
              <a:tabLst>
                <a:tab pos="111760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顾客需求的日趋个性化和多样化，要求不断提高系统的柔性、响应能力</a:t>
            </a: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</a:t>
            </a:r>
            <a:endParaRPr lang="SimSun" altLang="SimSun" sz="1800" dirty="0"/>
          </a:p>
          <a:p>
            <a:pPr marL="464679" algn="l" rtl="0" eaLnBrk="0">
              <a:lnSpc>
                <a:spcPct val="95000"/>
              </a:lnSpc>
              <a:spcBef>
                <a:spcPts val="1180"/>
              </a:spcBef>
              <a:tabLst/>
            </a:pPr>
            <a:r>
              <a:rPr sz="1800" spc="-1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创新能力和服务水平</a:t>
            </a:r>
            <a:r>
              <a:rPr sz="1800" spc="-10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800" dirty="0"/>
          </a:p>
          <a:p>
            <a:pPr marL="12726" algn="l" rtl="0" eaLnBrk="0">
              <a:lnSpc>
                <a:spcPct val="95000"/>
              </a:lnSpc>
              <a:spcBef>
                <a:spcPts val="1627"/>
              </a:spcBef>
              <a:tabLst>
                <a:tab pos="111760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产品与服务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的创新和改进日益取决于员工职业化技能的提高、先进信息</a:t>
            </a:r>
            <a:endParaRPr lang="SimSun" altLang="SimSun" sz="1800" dirty="0"/>
          </a:p>
          <a:p>
            <a:pPr marL="465595" algn="l" rtl="0" eaLnBrk="0">
              <a:lnSpc>
                <a:spcPct val="95000"/>
              </a:lnSpc>
              <a:spcBef>
                <a:spcPts val="1178"/>
              </a:spcBef>
              <a:tabLst/>
            </a:pPr>
            <a:r>
              <a:rPr sz="1800" spc="-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技术的应用，以及组织内部关键流程的协</a:t>
            </a:r>
            <a:r>
              <a:rPr sz="1800" spc="-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同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作用。</a:t>
            </a:r>
            <a:endParaRPr lang="SimSun" altLang="SimSun" sz="18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300" dirty="0"/>
          </a:p>
          <a:p>
            <a:pPr marL="12726" algn="l" rtl="0" eaLnBrk="0">
              <a:lnSpc>
                <a:spcPct val="95000"/>
              </a:lnSpc>
              <a:spcBef>
                <a:spcPts val="6"/>
              </a:spcBef>
              <a:tabLst>
                <a:tab pos="111760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当企业实施这一转变时，其成功(或失败)是不能用</a:t>
            </a:r>
            <a:r>
              <a:rPr sz="18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伟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统</a:t>
            </a:r>
            <a:endParaRPr lang="SimSun" altLang="SimSun" sz="1800" dirty="0"/>
          </a:p>
        </p:txBody>
      </p:sp>
      <p:pic>
        <p:nvPicPr>
          <p:cNvPr id="532" name="picture 5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73938" y="5585441"/>
            <a:ext cx="99453" cy="113366"/>
          </a:xfrm>
          <a:prstGeom prst="rect">
            <a:avLst/>
          </a:prstGeom>
        </p:spPr>
      </p:pic>
      <p:pic>
        <p:nvPicPr>
          <p:cNvPr id="533" name="picture 5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73938" y="4707807"/>
            <a:ext cx="99453" cy="113366"/>
          </a:xfrm>
          <a:prstGeom prst="rect">
            <a:avLst/>
          </a:prstGeom>
        </p:spPr>
      </p:pic>
      <p:pic>
        <p:nvPicPr>
          <p:cNvPr id="534" name="picture 5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73911" y="3830446"/>
            <a:ext cx="99269" cy="113157"/>
          </a:xfrm>
          <a:prstGeom prst="rect">
            <a:avLst/>
          </a:prstGeom>
        </p:spPr>
      </p:pic>
      <p:pic>
        <p:nvPicPr>
          <p:cNvPr id="535" name="picture 5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73911" y="2952877"/>
            <a:ext cx="99269" cy="113157"/>
          </a:xfrm>
          <a:prstGeom prst="rect">
            <a:avLst/>
          </a:prstGeom>
        </p:spPr>
      </p:pic>
      <p:pic>
        <p:nvPicPr>
          <p:cNvPr id="536" name="picture 5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75538" y="2215305"/>
            <a:ext cx="110483" cy="125939"/>
          </a:xfrm>
          <a:prstGeom prst="rect">
            <a:avLst/>
          </a:prstGeom>
        </p:spPr>
      </p:pic>
      <p:pic>
        <p:nvPicPr>
          <p:cNvPr id="537" name="picture 5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picture 5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2400" y="0"/>
            <a:ext cx="1447800" cy="6857998"/>
          </a:xfrm>
          <a:prstGeom prst="rect">
            <a:avLst/>
          </a:prstGeom>
        </p:spPr>
      </p:pic>
      <p:sp>
        <p:nvSpPr>
          <p:cNvPr id="540" name="textbox 540"/>
          <p:cNvSpPr/>
          <p:nvPr/>
        </p:nvSpPr>
        <p:spPr>
          <a:xfrm>
            <a:off x="770305" y="1849930"/>
            <a:ext cx="7489190" cy="45275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286"/>
              </a:lnSpc>
              <a:tabLst/>
            </a:pPr>
            <a:endParaRPr lang="Arial" altLang="Arial" sz="100" dirty="0"/>
          </a:p>
          <a:p>
            <a:pPr marL="22327" algn="l" rtl="0" eaLnBrk="0">
              <a:lnSpc>
                <a:spcPct val="96000"/>
              </a:lnSpc>
              <a:tabLst>
                <a:tab pos="132714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0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企业平衡计分卡</a:t>
            </a:r>
            <a:r>
              <a:rPr sz="2000" b="1" spc="5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sz="20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绩效管理的均衡原则旨在促进企</a:t>
            </a:r>
            <a:r>
              <a:rPr sz="20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业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可持续发展</a:t>
            </a:r>
            <a:endParaRPr lang="SimSun" altLang="SimSun" sz="2000" dirty="0"/>
          </a:p>
          <a:p>
            <a:pPr algn="l" rtl="0" eaLnBrk="0">
              <a:lnSpc>
                <a:spcPct val="199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83000"/>
              </a:lnSpc>
              <a:spcBef>
                <a:spcPts val="551"/>
              </a:spcBef>
              <a:tabLst>
                <a:tab pos="56514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财务与客户之间的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平衡</a:t>
            </a:r>
            <a:endParaRPr lang="SimSun" altLang="SimSun" sz="1800" dirty="0"/>
          </a:p>
          <a:p>
            <a:pPr marL="20727" algn="l" rtl="0" eaLnBrk="0">
              <a:lnSpc>
                <a:spcPts val="2852"/>
              </a:lnSpc>
              <a:tabLst>
                <a:tab pos="120014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   财务</a:t>
            </a:r>
            <a:r>
              <a:rPr sz="1800" b="1" spc="-1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——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收入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、利润</a:t>
            </a:r>
            <a:endParaRPr lang="SimSun" altLang="SimSun" sz="1800" dirty="0"/>
          </a:p>
          <a:p>
            <a:pPr marL="20700" algn="l" rtl="0" eaLnBrk="0">
              <a:lnSpc>
                <a:spcPts val="2780"/>
              </a:lnSpc>
              <a:tabLst>
                <a:tab pos="119379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   客户</a:t>
            </a:r>
            <a:r>
              <a:rPr sz="1800" b="1" spc="3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—</a:t>
            </a:r>
            <a:r>
              <a:rPr sz="1800" b="1" spc="2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—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客户满意度</a:t>
            </a:r>
            <a:endParaRPr lang="SimSun" altLang="SimSun" sz="1800" dirty="0"/>
          </a:p>
          <a:p>
            <a:pPr marL="20727" algn="l" rtl="0" eaLnBrk="0">
              <a:lnSpc>
                <a:spcPts val="2777"/>
              </a:lnSpc>
              <a:tabLst>
                <a:tab pos="120014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 结果和关键过程之间的平</a:t>
            </a:r>
            <a:r>
              <a:rPr sz="18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衡</a:t>
            </a:r>
            <a:endParaRPr lang="SimSun" altLang="SimSun" sz="1800" dirty="0"/>
          </a:p>
          <a:p>
            <a:pPr marL="20700" algn="l" rtl="0" eaLnBrk="0">
              <a:lnSpc>
                <a:spcPts val="2855"/>
              </a:lnSpc>
              <a:tabLst>
                <a:tab pos="119379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    成果</a:t>
            </a:r>
            <a:r>
              <a:rPr sz="1800" b="1" spc="2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——</a:t>
            </a:r>
            <a:r>
              <a:rPr sz="18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利润、市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场占有率</a:t>
            </a:r>
            <a:endParaRPr lang="SimSun" altLang="SimSun" sz="1800" dirty="0"/>
          </a:p>
          <a:p>
            <a:pPr marL="20727" algn="l" rtl="0" eaLnBrk="0">
              <a:lnSpc>
                <a:spcPct val="95000"/>
              </a:lnSpc>
              <a:spcBef>
                <a:spcPts val="977"/>
              </a:spcBef>
              <a:tabLst>
                <a:tab pos="120014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    过程</a:t>
            </a:r>
            <a:r>
              <a:rPr sz="1800" b="1" spc="2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——</a:t>
            </a:r>
            <a:r>
              <a:rPr sz="18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新产品开发投资</a:t>
            </a:r>
            <a:r>
              <a:rPr sz="18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员工培训</a:t>
            </a:r>
            <a:endParaRPr lang="SimSun" altLang="SimSun" sz="1800" dirty="0"/>
          </a:p>
          <a:p>
            <a:pPr marL="776986" algn="l" rtl="0" eaLnBrk="0">
              <a:lnSpc>
                <a:spcPct val="83000"/>
              </a:lnSpc>
              <a:spcBef>
                <a:spcPts val="810"/>
              </a:spcBef>
              <a:tabLst/>
            </a:pPr>
            <a:r>
              <a:rPr sz="18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内部与外部之间的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平衡</a:t>
            </a:r>
            <a:endParaRPr lang="SimSun" altLang="SimSun" sz="1800" dirty="0"/>
          </a:p>
          <a:p>
            <a:pPr marL="982846" algn="l" rtl="0" eaLnBrk="0">
              <a:lnSpc>
                <a:spcPts val="2780"/>
              </a:lnSpc>
              <a:tabLst/>
            </a:pPr>
            <a:r>
              <a:rPr sz="18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外部</a:t>
            </a:r>
            <a:r>
              <a:rPr sz="1800" b="1" spc="4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——</a:t>
            </a:r>
            <a:r>
              <a:rPr sz="18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客户</a:t>
            </a:r>
            <a:r>
              <a:rPr sz="18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与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股东</a:t>
            </a:r>
            <a:endParaRPr lang="SimSun" altLang="SimSun" sz="1800" dirty="0"/>
          </a:p>
          <a:p>
            <a:pPr marL="1063116" algn="l" rtl="0" eaLnBrk="0">
              <a:lnSpc>
                <a:spcPct val="95000"/>
              </a:lnSpc>
              <a:spcBef>
                <a:spcPts val="1050"/>
              </a:spcBef>
              <a:tabLst/>
            </a:pPr>
            <a:r>
              <a:rPr sz="18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内部</a:t>
            </a:r>
            <a:r>
              <a:rPr sz="1800" b="1" spc="2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——</a:t>
            </a:r>
            <a:r>
              <a:rPr sz="18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流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程和员工</a:t>
            </a:r>
            <a:endParaRPr lang="SimSun" altLang="SimSun" sz="1800" dirty="0"/>
          </a:p>
          <a:p>
            <a:pPr marL="752017" algn="l" rtl="0" eaLnBrk="0">
              <a:lnSpc>
                <a:spcPct val="95000"/>
              </a:lnSpc>
              <a:spcBef>
                <a:spcPts val="735"/>
              </a:spcBef>
              <a:tabLst/>
            </a:pPr>
            <a:r>
              <a:rPr sz="18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短期目标与长期目标之间</a:t>
            </a:r>
            <a:r>
              <a:rPr sz="18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平衡</a:t>
            </a:r>
            <a:endParaRPr lang="SimSun" altLang="SimSun" sz="1800" dirty="0"/>
          </a:p>
          <a:p>
            <a:pPr algn="l" rtl="0" eaLnBrk="0">
              <a:lnSpc>
                <a:spcPct val="111000"/>
              </a:lnSpc>
              <a:tabLst/>
            </a:pPr>
            <a:endParaRPr lang="Arial" altLang="Arial" sz="600" dirty="0"/>
          </a:p>
          <a:p>
            <a:pPr marL="1038165" algn="l" rtl="0" eaLnBrk="0">
              <a:lnSpc>
                <a:spcPct val="95000"/>
              </a:lnSpc>
              <a:spcBef>
                <a:spcPts val="2"/>
              </a:spcBef>
              <a:tabLst/>
            </a:pPr>
            <a:r>
              <a:rPr sz="18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短期</a:t>
            </a:r>
            <a:r>
              <a:rPr sz="1800" b="1" spc="3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——</a:t>
            </a:r>
            <a:r>
              <a:rPr sz="18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利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润</a:t>
            </a:r>
            <a:endParaRPr lang="SimSun" altLang="SimSun" sz="1800" dirty="0"/>
          </a:p>
        </p:txBody>
      </p:sp>
      <p:pic>
        <p:nvPicPr>
          <p:cNvPr id="541" name="picture 5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91033" y="4393228"/>
            <a:ext cx="99453" cy="113366"/>
          </a:xfrm>
          <a:prstGeom prst="rect">
            <a:avLst/>
          </a:prstGeom>
        </p:spPr>
      </p:pic>
      <p:pic>
        <p:nvPicPr>
          <p:cNvPr id="542" name="picture 5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91006" y="4040378"/>
            <a:ext cx="99269" cy="113157"/>
          </a:xfrm>
          <a:prstGeom prst="rect">
            <a:avLst/>
          </a:prstGeom>
        </p:spPr>
      </p:pic>
      <p:pic>
        <p:nvPicPr>
          <p:cNvPr id="543" name="picture 5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91033" y="3677583"/>
            <a:ext cx="99453" cy="113366"/>
          </a:xfrm>
          <a:prstGeom prst="rect">
            <a:avLst/>
          </a:prstGeom>
        </p:spPr>
      </p:pic>
      <p:pic>
        <p:nvPicPr>
          <p:cNvPr id="544" name="picture 5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91006" y="3325113"/>
            <a:ext cx="99269" cy="113157"/>
          </a:xfrm>
          <a:prstGeom prst="rect">
            <a:avLst/>
          </a:prstGeom>
        </p:spPr>
      </p:pic>
      <p:pic>
        <p:nvPicPr>
          <p:cNvPr id="545" name="picture 5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91033" y="2971717"/>
            <a:ext cx="99453" cy="113366"/>
          </a:xfrm>
          <a:prstGeom prst="rect">
            <a:avLst/>
          </a:prstGeom>
        </p:spPr>
      </p:pic>
      <p:pic>
        <p:nvPicPr>
          <p:cNvPr id="546" name="picture 5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783005" y="2672588"/>
            <a:ext cx="44119" cy="50291"/>
          </a:xfrm>
          <a:prstGeom prst="rect">
            <a:avLst/>
          </a:prstGeom>
        </p:spPr>
      </p:pic>
      <p:pic>
        <p:nvPicPr>
          <p:cNvPr id="547" name="picture 5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792633" y="1957876"/>
            <a:ext cx="110483" cy="125939"/>
          </a:xfrm>
          <a:prstGeom prst="rect">
            <a:avLst/>
          </a:prstGeom>
        </p:spPr>
      </p:pic>
      <p:pic>
        <p:nvPicPr>
          <p:cNvPr id="548" name="picture 5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0" y="0"/>
            <a:ext cx="457200" cy="6857998"/>
          </a:xfrm>
          <a:prstGeom prst="rect">
            <a:avLst/>
          </a:prstGeom>
        </p:spPr>
      </p:pic>
      <p:pic>
        <p:nvPicPr>
          <p:cNvPr id="549" name="picture 5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sp>
        <p:nvSpPr>
          <p:cNvPr id="550" name="textbox 550"/>
          <p:cNvSpPr/>
          <p:nvPr/>
        </p:nvSpPr>
        <p:spPr>
          <a:xfrm>
            <a:off x="1300527" y="6443237"/>
            <a:ext cx="6634480" cy="4051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957"/>
              </a:lnSpc>
              <a:tabLst/>
            </a:pPr>
            <a:endParaRPr lang="Arial" altLang="Arial" sz="100" dirty="0"/>
          </a:p>
          <a:p>
            <a:pPr marL="506111" algn="l" rtl="0" eaLnBrk="0">
              <a:lnSpc>
                <a:spcPct val="84000"/>
              </a:lnSpc>
              <a:tabLst/>
            </a:pPr>
            <a:r>
              <a:rPr sz="1600" spc="2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长期</a:t>
            </a:r>
            <a:r>
              <a:rPr sz="1600" b="1" spc="23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——</a:t>
            </a:r>
            <a:r>
              <a:rPr sz="1600" spc="2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客户满意度、员工培训成本和次</a:t>
            </a:r>
            <a:r>
              <a:rPr sz="1600" spc="10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数</a:t>
            </a:r>
            <a:endParaRPr lang="SimSun" altLang="SimSun" sz="1600" dirty="0"/>
          </a:p>
          <a:p>
            <a:pPr marL="12700" algn="l" rtl="0" eaLnBrk="0">
              <a:lnSpc>
                <a:spcPct val="95000"/>
              </a:lnSpc>
              <a:spcBef>
                <a:spcPts val="3"/>
              </a:spcBef>
              <a:tabLst/>
            </a:pPr>
            <a:endParaRPr lang="SimSun" altLang="SimSun" sz="1200" dirty="0"/>
          </a:p>
        </p:txBody>
      </p:sp>
      <p:sp>
        <p:nvSpPr>
          <p:cNvPr id="551" name="textbox 551"/>
          <p:cNvSpPr/>
          <p:nvPr/>
        </p:nvSpPr>
        <p:spPr>
          <a:xfrm>
            <a:off x="1010766" y="1024824"/>
            <a:ext cx="3370579" cy="6680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33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4400" spc="-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绩效目标体系</a:t>
            </a:r>
            <a:endParaRPr lang="SimSun" altLang="SimSun" sz="4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ath"/>
          <p:cNvSpPr/>
          <p:nvPr/>
        </p:nvSpPr>
        <p:spPr>
          <a:xfrm>
            <a:off x="1595432" y="3348032"/>
            <a:ext cx="7019934" cy="2752734"/>
          </a:xfrm>
          <a:custGeom>
            <a:avLst/>
            <a:gdLst/>
            <a:ahLst/>
            <a:cxnLst/>
            <a:rect l="0" t="0" r="0" b="0"/>
            <a:pathLst>
              <a:path w="11055" h="4335">
                <a:moveTo>
                  <a:pt x="727" y="4327"/>
                </a:moveTo>
                <a:lnTo>
                  <a:pt x="2047" y="4327"/>
                </a:lnTo>
                <a:lnTo>
                  <a:pt x="2047" y="7"/>
                </a:lnTo>
                <a:lnTo>
                  <a:pt x="727" y="7"/>
                </a:lnTo>
                <a:lnTo>
                  <a:pt x="727" y="4327"/>
                </a:lnTo>
                <a:close/>
                <a:moveTo>
                  <a:pt x="2767" y="4327"/>
                </a:moveTo>
                <a:lnTo>
                  <a:pt x="4087" y="4327"/>
                </a:lnTo>
                <a:lnTo>
                  <a:pt x="4087" y="7"/>
                </a:lnTo>
                <a:lnTo>
                  <a:pt x="2767" y="7"/>
                </a:lnTo>
                <a:lnTo>
                  <a:pt x="2767" y="4327"/>
                </a:lnTo>
                <a:close/>
                <a:moveTo>
                  <a:pt x="5047" y="4207"/>
                </a:moveTo>
                <a:lnTo>
                  <a:pt x="6367" y="4207"/>
                </a:lnTo>
                <a:lnTo>
                  <a:pt x="6367" y="7"/>
                </a:lnTo>
                <a:lnTo>
                  <a:pt x="5047" y="7"/>
                </a:lnTo>
                <a:lnTo>
                  <a:pt x="5047" y="4207"/>
                </a:lnTo>
                <a:close/>
                <a:moveTo>
                  <a:pt x="7447" y="4207"/>
                </a:moveTo>
                <a:lnTo>
                  <a:pt x="8767" y="4207"/>
                </a:lnTo>
                <a:lnTo>
                  <a:pt x="8767" y="7"/>
                </a:lnTo>
                <a:lnTo>
                  <a:pt x="7447" y="7"/>
                </a:lnTo>
                <a:lnTo>
                  <a:pt x="7447" y="4207"/>
                </a:lnTo>
                <a:close/>
                <a:moveTo>
                  <a:pt x="9607" y="4207"/>
                </a:moveTo>
                <a:lnTo>
                  <a:pt x="10927" y="4207"/>
                </a:lnTo>
                <a:lnTo>
                  <a:pt x="10927" y="7"/>
                </a:lnTo>
                <a:lnTo>
                  <a:pt x="9607" y="7"/>
                </a:lnTo>
                <a:lnTo>
                  <a:pt x="9607" y="4207"/>
                </a:lnTo>
                <a:close/>
                <a:moveTo>
                  <a:pt x="7" y="1447"/>
                </a:moveTo>
                <a:lnTo>
                  <a:pt x="11047" y="1447"/>
                </a:lnTo>
                <a:lnTo>
                  <a:pt x="11047" y="967"/>
                </a:lnTo>
                <a:lnTo>
                  <a:pt x="7" y="967"/>
                </a:lnTo>
                <a:lnTo>
                  <a:pt x="7" y="1447"/>
                </a:lnTo>
                <a:close/>
                <a:moveTo>
                  <a:pt x="7" y="2287"/>
                </a:moveTo>
                <a:lnTo>
                  <a:pt x="11047" y="2287"/>
                </a:lnTo>
                <a:lnTo>
                  <a:pt x="11047" y="1807"/>
                </a:lnTo>
                <a:lnTo>
                  <a:pt x="7" y="1807"/>
                </a:lnTo>
                <a:lnTo>
                  <a:pt x="7" y="2287"/>
                </a:lnTo>
                <a:close/>
                <a:moveTo>
                  <a:pt x="7" y="4087"/>
                </a:moveTo>
                <a:lnTo>
                  <a:pt x="11047" y="4087"/>
                </a:lnTo>
                <a:lnTo>
                  <a:pt x="11047" y="3607"/>
                </a:lnTo>
                <a:lnTo>
                  <a:pt x="7" y="3607"/>
                </a:lnTo>
                <a:lnTo>
                  <a:pt x="7" y="4087"/>
                </a:lnTo>
                <a:close/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53" name="picture 5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pic>
        <p:nvPicPr>
          <p:cNvPr id="554" name="picture 5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sp>
        <p:nvSpPr>
          <p:cNvPr id="555" name="textbox 555"/>
          <p:cNvSpPr/>
          <p:nvPr/>
        </p:nvSpPr>
        <p:spPr>
          <a:xfrm>
            <a:off x="1148222" y="951284"/>
            <a:ext cx="7457440" cy="12401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403"/>
              </a:lnSpc>
              <a:tabLst/>
            </a:pPr>
            <a:endParaRPr lang="Arial" altLang="Arial" sz="100" dirty="0"/>
          </a:p>
          <a:p>
            <a:pPr marL="33848" algn="l" rtl="0" eaLnBrk="0">
              <a:lnSpc>
                <a:spcPct val="96000"/>
              </a:lnSpc>
              <a:tabLst/>
            </a:pPr>
            <a:r>
              <a:rPr sz="3200" spc="3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绩效考核</a:t>
            </a:r>
            <a:r>
              <a:rPr sz="3200" spc="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体</a:t>
            </a:r>
            <a:r>
              <a:rPr sz="3200" spc="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系</a:t>
            </a:r>
            <a:endParaRPr lang="SimSun" altLang="SimSun" sz="3200" dirty="0"/>
          </a:p>
          <a:p>
            <a:pPr algn="l" rtl="0" eaLnBrk="0">
              <a:lnSpc>
                <a:spcPct val="15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700" dirty="0"/>
          </a:p>
          <a:p>
            <a:pPr algn="l" rtl="0" eaLnBrk="0">
              <a:lnSpc>
                <a:spcPct val="685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1000"/>
              </a:lnSpc>
              <a:tabLst/>
            </a:pPr>
            <a:r>
              <a:rPr sz="2900" i="1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步骤</a:t>
            </a:r>
            <a:r>
              <a:rPr sz="2700" i="1" spc="-4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4</a:t>
            </a:r>
            <a:r>
              <a:rPr sz="2900" i="1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：</a:t>
            </a:r>
            <a:r>
              <a:rPr sz="2700" i="1" spc="-4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K</a:t>
            </a:r>
            <a:r>
              <a:rPr sz="2700" i="1" spc="-3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P</a:t>
            </a:r>
            <a:r>
              <a:rPr sz="2700" i="1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sz="2900" i="1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层层分解落实，建立公司</a:t>
            </a:r>
            <a:r>
              <a:rPr sz="2700" i="1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KPI</a:t>
            </a:r>
            <a:r>
              <a:rPr sz="2900" i="1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指标体</a:t>
            </a:r>
            <a:endParaRPr lang="SimSun" altLang="SimSun" sz="2900" dirty="0"/>
          </a:p>
        </p:txBody>
      </p:sp>
      <p:sp>
        <p:nvSpPr>
          <p:cNvPr id="556" name="textbox 556"/>
          <p:cNvSpPr/>
          <p:nvPr/>
        </p:nvSpPr>
        <p:spPr>
          <a:xfrm>
            <a:off x="453427" y="3445085"/>
            <a:ext cx="1103630" cy="25577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56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3000"/>
              </a:lnSpc>
              <a:tabLst/>
            </a:pP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产品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线</a:t>
            </a:r>
            <a:endParaRPr lang="SimSun" altLang="SimSun" sz="1800" dirty="0"/>
          </a:p>
          <a:p>
            <a:pPr marL="101261" algn="l" rtl="0" eaLnBrk="0">
              <a:lnSpc>
                <a:spcPts val="3716"/>
              </a:lnSpc>
              <a:tabLst/>
            </a:pP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Arial"/>
                <a:ea typeface="Arial"/>
                <a:cs typeface="Arial"/>
              </a:rPr>
              <a:t>IPM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指标</a:t>
            </a:r>
            <a:endParaRPr lang="SimSun" altLang="SimSun" sz="1800" dirty="0"/>
          </a:p>
          <a:p>
            <a:pPr algn="l" rtl="0" eaLnBrk="0">
              <a:lnSpc>
                <a:spcPct val="155000"/>
              </a:lnSpc>
              <a:tabLst/>
            </a:pPr>
            <a:endParaRPr lang="Arial" altLang="Arial" sz="1000" dirty="0"/>
          </a:p>
          <a:p>
            <a:pPr marL="25061" algn="l" rtl="0" eaLnBrk="0">
              <a:lnSpc>
                <a:spcPct val="95000"/>
              </a:lnSpc>
              <a:spcBef>
                <a:spcPts val="551"/>
              </a:spcBef>
              <a:tabLst/>
            </a:pP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Arial"/>
                <a:ea typeface="Arial"/>
                <a:cs typeface="Arial"/>
              </a:rPr>
              <a:t>IPMT</a:t>
            </a: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指标</a:t>
            </a:r>
            <a:endParaRPr lang="SimSun" altLang="SimSun" sz="1800" dirty="0"/>
          </a:p>
          <a:p>
            <a:pPr algn="l" rtl="0" eaLnBrk="0">
              <a:lnSpc>
                <a:spcPct val="184000"/>
              </a:lnSpc>
              <a:tabLst/>
            </a:pPr>
            <a:endParaRPr lang="Arial" altLang="Arial" sz="1000" dirty="0"/>
          </a:p>
          <a:p>
            <a:pPr marL="173798" algn="l" rtl="0" eaLnBrk="0">
              <a:lnSpc>
                <a:spcPct val="95000"/>
              </a:lnSpc>
              <a:spcBef>
                <a:spcPts val="547"/>
              </a:spcBef>
              <a:tabLst/>
            </a:pPr>
            <a:r>
              <a:rPr sz="1800" spc="-30" dirty="0">
                <a:solidFill>
                  <a:srgbClr val="5B5249">
                    <a:alpha val="100000"/>
                  </a:srgbClr>
                </a:solidFill>
                <a:latin typeface="Arial"/>
                <a:ea typeface="Arial"/>
                <a:cs typeface="Arial"/>
              </a:rPr>
              <a:t>PD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8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指标</a:t>
            </a:r>
            <a:endParaRPr lang="SimSun" altLang="SimSun" sz="1800" dirty="0"/>
          </a:p>
          <a:p>
            <a:pPr marL="173798" algn="l" rtl="0" eaLnBrk="0">
              <a:lnSpc>
                <a:spcPct val="83000"/>
              </a:lnSpc>
              <a:spcBef>
                <a:spcPts val="54"/>
              </a:spcBef>
              <a:tabLst/>
            </a:pPr>
            <a:r>
              <a:rPr sz="1800" spc="-30" dirty="0">
                <a:solidFill>
                  <a:srgbClr val="5B5249">
                    <a:alpha val="100000"/>
                  </a:srgbClr>
                </a:solidFill>
                <a:latin typeface="Arial"/>
                <a:ea typeface="Arial"/>
                <a:cs typeface="Arial"/>
              </a:rPr>
              <a:t>PD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8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指标</a:t>
            </a:r>
            <a:endParaRPr lang="SimSun" altLang="SimSun" sz="1800" dirty="0"/>
          </a:p>
          <a:p>
            <a:pPr marL="25061" algn="l" rtl="0" eaLnBrk="0">
              <a:lnSpc>
                <a:spcPts val="3304"/>
              </a:lnSpc>
              <a:tabLst/>
            </a:pP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Arial"/>
                <a:ea typeface="Arial"/>
                <a:cs typeface="Arial"/>
              </a:rPr>
              <a:t>IPMT</a:t>
            </a: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指标</a:t>
            </a:r>
            <a:endParaRPr lang="SimSun" altLang="SimSun" sz="1800" dirty="0"/>
          </a:p>
        </p:txBody>
      </p:sp>
      <p:sp>
        <p:nvSpPr>
          <p:cNvPr id="557" name="path"/>
          <p:cNvSpPr/>
          <p:nvPr/>
        </p:nvSpPr>
        <p:spPr>
          <a:xfrm>
            <a:off x="2590800" y="2667000"/>
            <a:ext cx="5410200" cy="385767"/>
          </a:xfrm>
          <a:custGeom>
            <a:avLst/>
            <a:gdLst/>
            <a:ahLst/>
            <a:cxnLst/>
            <a:rect l="0" t="0" r="0" b="0"/>
            <a:pathLst>
              <a:path w="8520" h="607">
                <a:moveTo>
                  <a:pt x="0" y="600"/>
                </a:moveTo>
                <a:lnTo>
                  <a:pt x="8520" y="600"/>
                </a:lnTo>
                <a:moveTo>
                  <a:pt x="2160" y="0"/>
                </a:moveTo>
                <a:lnTo>
                  <a:pt x="2160" y="600"/>
                </a:lnTo>
              </a:path>
            </a:pathLst>
          </a:custGeom>
          <a:noFill/>
          <a:ln w="9534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58" name="textbox 558"/>
          <p:cNvSpPr/>
          <p:nvPr/>
        </p:nvSpPr>
        <p:spPr>
          <a:xfrm>
            <a:off x="825500" y="2181095"/>
            <a:ext cx="4145279" cy="5721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21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2000"/>
              </a:lnSpc>
              <a:tabLst>
                <a:tab pos="795655" algn="l"/>
              </a:tabLst>
            </a:pPr>
            <a:r>
              <a:rPr sz="2900" u="sng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4500" i="1" u="sng" spc="610" baseline="138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系</a:t>
            </a:r>
            <a:r>
              <a:rPr sz="2900" u="sng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</a:t>
            </a:r>
            <a:endParaRPr lang="SimSun" altLang="SimSun" sz="2900" dirty="0"/>
          </a:p>
        </p:txBody>
      </p:sp>
      <p:pic>
        <p:nvPicPr>
          <p:cNvPr id="559" name="picture 5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890832" y="2357432"/>
            <a:ext cx="2066934" cy="314334"/>
          </a:xfrm>
          <a:prstGeom prst="rect">
            <a:avLst/>
          </a:prstGeom>
        </p:spPr>
      </p:pic>
      <p:sp>
        <p:nvSpPr>
          <p:cNvPr id="561" name="textbox 561"/>
          <p:cNvSpPr/>
          <p:nvPr/>
        </p:nvSpPr>
        <p:spPr>
          <a:xfrm>
            <a:off x="5745451" y="6624119"/>
            <a:ext cx="2189479" cy="2311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453"/>
              </a:lnSpc>
              <a:tabLst/>
            </a:pPr>
            <a:endParaRPr lang="Arial" altLang="Arial" sz="100" dirty="0"/>
          </a:p>
        </p:txBody>
      </p:sp>
      <p:sp>
        <p:nvSpPr>
          <p:cNvPr id="562" name="textbox 562"/>
          <p:cNvSpPr/>
          <p:nvPr/>
        </p:nvSpPr>
        <p:spPr>
          <a:xfrm>
            <a:off x="6342485" y="3495030"/>
            <a:ext cx="818514" cy="4819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990"/>
              </a:lnSpc>
              <a:tabLst/>
            </a:pPr>
            <a:endParaRPr lang="Arial" altLang="Arial" sz="100" dirty="0"/>
          </a:p>
          <a:p>
            <a:pPr marL="123485" indent="-110785" algn="l" rtl="0" eaLnBrk="0">
              <a:lnSpc>
                <a:spcPct val="100000"/>
              </a:lnSpc>
              <a:tabLst/>
            </a:pPr>
            <a:r>
              <a:rPr sz="1500" spc="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技术服</a:t>
            </a:r>
            <a:r>
              <a:rPr sz="15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务</a:t>
            </a: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500" spc="10" dirty="0">
                <a:solidFill>
                  <a:srgbClr val="5B5249">
                    <a:alpha val="100000"/>
                  </a:srgbClr>
                </a:solidFill>
                <a:latin typeface="Arial"/>
                <a:ea typeface="Arial"/>
                <a:cs typeface="Arial"/>
              </a:rPr>
              <a:t>K</a:t>
            </a: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Arial"/>
                <a:ea typeface="Arial"/>
                <a:cs typeface="Arial"/>
              </a:rPr>
              <a:t>PI</a:t>
            </a:r>
            <a:endParaRPr lang="Arial" altLang="Arial" sz="1500" dirty="0"/>
          </a:p>
        </p:txBody>
      </p:sp>
      <p:sp>
        <p:nvSpPr>
          <p:cNvPr id="563" name="textbox 563"/>
          <p:cNvSpPr/>
          <p:nvPr/>
        </p:nvSpPr>
        <p:spPr>
          <a:xfrm>
            <a:off x="7715609" y="3418830"/>
            <a:ext cx="817244" cy="4819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990"/>
              </a:lnSpc>
              <a:tabLst/>
            </a:pPr>
            <a:endParaRPr lang="Arial" altLang="Arial" sz="100" dirty="0"/>
          </a:p>
          <a:p>
            <a:pPr marL="18709" indent="-6009" algn="l" rtl="0" eaLnBrk="0">
              <a:lnSpc>
                <a:spcPct val="100000"/>
              </a:lnSpc>
              <a:tabLst/>
            </a:pPr>
            <a:r>
              <a:rPr sz="1500" spc="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职能管</a:t>
            </a:r>
            <a:r>
              <a:rPr sz="15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理</a:t>
            </a: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Arial"/>
                <a:ea typeface="Arial"/>
                <a:cs typeface="Arial"/>
              </a:rPr>
              <a:t>KPI</a:t>
            </a:r>
            <a:endParaRPr lang="Arial" altLang="Arial" sz="1500" dirty="0"/>
          </a:p>
        </p:txBody>
      </p:sp>
      <p:sp>
        <p:nvSpPr>
          <p:cNvPr id="564" name="textbox 564"/>
          <p:cNvSpPr/>
          <p:nvPr/>
        </p:nvSpPr>
        <p:spPr>
          <a:xfrm>
            <a:off x="4953672" y="3445085"/>
            <a:ext cx="703580" cy="5441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5585"/>
              </a:lnSpc>
              <a:tabLst/>
            </a:pPr>
            <a:endParaRPr lang="Arial" altLang="Arial" sz="100" dirty="0"/>
          </a:p>
          <a:p>
            <a:pPr marL="201839" indent="-189139" algn="l" rtl="0" eaLnBrk="0">
              <a:lnSpc>
                <a:spcPct val="95000"/>
              </a:lnSpc>
              <a:tabLst/>
            </a:pPr>
            <a:r>
              <a:rPr sz="18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供应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链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800" spc="-40" dirty="0">
                <a:solidFill>
                  <a:srgbClr val="5B5249">
                    <a:alpha val="100000"/>
                  </a:srgbClr>
                </a:solidFill>
                <a:latin typeface="Arial"/>
                <a:ea typeface="Arial"/>
                <a:cs typeface="Arial"/>
              </a:rPr>
              <a:t>KP</a:t>
            </a:r>
            <a:r>
              <a:rPr sz="1800" spc="-30" dirty="0">
                <a:solidFill>
                  <a:srgbClr val="5B5249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endParaRPr lang="Arial" altLang="Arial" sz="1800" dirty="0"/>
          </a:p>
        </p:txBody>
      </p:sp>
      <p:sp>
        <p:nvSpPr>
          <p:cNvPr id="565" name="textbox 565"/>
          <p:cNvSpPr/>
          <p:nvPr/>
        </p:nvSpPr>
        <p:spPr>
          <a:xfrm>
            <a:off x="2188628" y="3383109"/>
            <a:ext cx="474344" cy="5441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6418"/>
              </a:lnSpc>
              <a:tabLst/>
            </a:pPr>
            <a:endParaRPr lang="Arial" altLang="Arial" sz="100" dirty="0"/>
          </a:p>
          <a:p>
            <a:pPr marL="87158" indent="-74458" algn="l" rtl="0" eaLnBrk="0">
              <a:lnSpc>
                <a:spcPct val="95000"/>
              </a:lnSpc>
              <a:tabLst/>
            </a:pPr>
            <a:r>
              <a:rPr sz="1800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研</a:t>
            </a:r>
            <a:r>
              <a:rPr sz="18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发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800" spc="-40" dirty="0">
                <a:solidFill>
                  <a:srgbClr val="5B5249">
                    <a:alpha val="100000"/>
                  </a:srgbClr>
                </a:solidFill>
                <a:latin typeface="Arial"/>
                <a:ea typeface="Arial"/>
                <a:cs typeface="Arial"/>
              </a:rPr>
              <a:t>KP</a:t>
            </a:r>
            <a:r>
              <a:rPr sz="1800" spc="-30" dirty="0">
                <a:solidFill>
                  <a:srgbClr val="5B5249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endParaRPr lang="Arial" altLang="Arial" sz="1800" dirty="0"/>
          </a:p>
        </p:txBody>
      </p:sp>
      <p:sp>
        <p:nvSpPr>
          <p:cNvPr id="566" name="textbox 566"/>
          <p:cNvSpPr/>
          <p:nvPr/>
        </p:nvSpPr>
        <p:spPr>
          <a:xfrm>
            <a:off x="3510783" y="3445085"/>
            <a:ext cx="467994" cy="5441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5585"/>
              </a:lnSpc>
              <a:tabLst/>
            </a:pPr>
            <a:endParaRPr lang="Arial" altLang="Arial" sz="100" dirty="0"/>
          </a:p>
          <a:p>
            <a:pPr marL="14302" indent="-1602" algn="l" rtl="0" eaLnBrk="0">
              <a:lnSpc>
                <a:spcPct val="95000"/>
              </a:lnSpc>
              <a:tabLst/>
            </a:pPr>
            <a:r>
              <a:rPr sz="1800" spc="-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市场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800" spc="-40" dirty="0">
                <a:solidFill>
                  <a:srgbClr val="5B5249">
                    <a:alpha val="100000"/>
                  </a:srgbClr>
                </a:solidFill>
                <a:latin typeface="Arial"/>
                <a:ea typeface="Arial"/>
                <a:cs typeface="Arial"/>
              </a:rPr>
              <a:t>KP</a:t>
            </a:r>
            <a:r>
              <a:rPr sz="1800" spc="-30" dirty="0">
                <a:solidFill>
                  <a:srgbClr val="5B5249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endParaRPr lang="Arial" altLang="Arial" sz="1800" dirty="0"/>
          </a:p>
        </p:txBody>
      </p:sp>
      <p:sp>
        <p:nvSpPr>
          <p:cNvPr id="567" name="textbox 567"/>
          <p:cNvSpPr/>
          <p:nvPr/>
        </p:nvSpPr>
        <p:spPr>
          <a:xfrm>
            <a:off x="1844169" y="4942603"/>
            <a:ext cx="191135" cy="6540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1342"/>
              </a:lnSpc>
              <a:tabLst/>
            </a:pPr>
            <a:r>
              <a:rPr sz="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400" dirty="0"/>
          </a:p>
          <a:p>
            <a:pPr marL="12700" algn="l" rtl="0" eaLnBrk="0">
              <a:lnSpc>
                <a:spcPts val="1342"/>
              </a:lnSpc>
              <a:spcBef>
                <a:spcPts val="460"/>
              </a:spcBef>
              <a:tabLst/>
            </a:pPr>
            <a:r>
              <a:rPr sz="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400" dirty="0"/>
          </a:p>
          <a:p>
            <a:pPr algn="l" rtl="0" eaLnBrk="0">
              <a:lnSpc>
                <a:spcPct val="127000"/>
              </a:lnSpc>
              <a:tabLst/>
            </a:pPr>
            <a:endParaRPr lang="Arial" altLang="Arial" sz="300" dirty="0"/>
          </a:p>
          <a:p>
            <a:pPr marL="12700" algn="l" rtl="0" eaLnBrk="0">
              <a:lnSpc>
                <a:spcPts val="1342"/>
              </a:lnSpc>
              <a:spcBef>
                <a:spcPts val="2"/>
              </a:spcBef>
              <a:tabLst/>
            </a:pPr>
            <a:r>
              <a:rPr sz="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400" dirty="0"/>
          </a:p>
        </p:txBody>
      </p:sp>
      <p:pic>
        <p:nvPicPr>
          <p:cNvPr id="568" name="picture 5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619500" y="3048000"/>
            <a:ext cx="76200" cy="381000"/>
          </a:xfrm>
          <a:prstGeom prst="rect">
            <a:avLst/>
          </a:prstGeom>
        </p:spPr>
      </p:pic>
      <p:pic>
        <p:nvPicPr>
          <p:cNvPr id="569" name="picture 5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552700" y="3048000"/>
            <a:ext cx="76200" cy="304800"/>
          </a:xfrm>
          <a:prstGeom prst="rect">
            <a:avLst/>
          </a:prstGeom>
        </p:spPr>
      </p:pic>
      <p:pic>
        <p:nvPicPr>
          <p:cNvPr id="570" name="picture 5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143500" y="3048000"/>
            <a:ext cx="76200" cy="304800"/>
          </a:xfrm>
          <a:prstGeom prst="rect">
            <a:avLst/>
          </a:prstGeom>
        </p:spPr>
      </p:pic>
      <p:pic>
        <p:nvPicPr>
          <p:cNvPr id="571" name="picture 57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667500" y="3048000"/>
            <a:ext cx="76200" cy="304800"/>
          </a:xfrm>
          <a:prstGeom prst="rect">
            <a:avLst/>
          </a:prstGeom>
        </p:spPr>
      </p:pic>
      <p:pic>
        <p:nvPicPr>
          <p:cNvPr id="572" name="picture 5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962900" y="3048000"/>
            <a:ext cx="762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picture 5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sp>
        <p:nvSpPr>
          <p:cNvPr id="574" name="textbox 574"/>
          <p:cNvSpPr/>
          <p:nvPr/>
        </p:nvSpPr>
        <p:spPr>
          <a:xfrm>
            <a:off x="1137630" y="2187445"/>
            <a:ext cx="2110104" cy="4298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576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1000"/>
              </a:lnSpc>
              <a:tabLst/>
            </a:pPr>
            <a:r>
              <a:rPr sz="2700" i="1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KPI</a:t>
            </a:r>
            <a:r>
              <a:rPr sz="2900" i="1" spc="1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字典样</a:t>
            </a:r>
            <a:r>
              <a:rPr sz="2900" i="1" spc="10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例</a:t>
            </a:r>
            <a:endParaRPr lang="SimSun" altLang="SimSun" sz="2900" dirty="0"/>
          </a:p>
        </p:txBody>
      </p:sp>
      <p:graphicFrame>
        <p:nvGraphicFramePr>
          <p:cNvPr id="575" name="table 575"/>
          <p:cNvGraphicFramePr>
            <a:graphicFrameLocks noGrp="1"/>
          </p:cNvGraphicFramePr>
          <p:nvPr/>
        </p:nvGraphicFramePr>
        <p:xfrm>
          <a:off x="609600" y="2509832"/>
          <a:ext cx="8081644" cy="3667123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7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6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>
                      <a:noFill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88581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18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服务客户满</a:t>
                      </a:r>
                      <a:r>
                        <a:rPr sz="18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意度</a:t>
                      </a:r>
                      <a:endParaRPr lang="SimSun" altLang="SimSun" sz="18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>
                      <a:noFill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144574" indent="710" algn="l" rtl="0" eaLnBrk="0">
                        <a:lnSpc>
                          <a:spcPct val="103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4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用户对公司服务的满意程度，其高低是判断服务工作好坏</a:t>
                      </a:r>
                      <a:r>
                        <a:rPr sz="14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的得重要标准， 由第三 </a:t>
                      </a:r>
                      <a:r>
                        <a:rPr sz="1400" spc="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方外部满意度调</a:t>
                      </a:r>
                      <a:r>
                        <a:rPr sz="14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查的各项分类满意度加权计算得出。</a:t>
                      </a:r>
                      <a:endParaRPr lang="SimSun" altLang="SimSun" sz="1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>
                      <a:noFill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217207" algn="l" rtl="0" eaLnBrk="0">
                        <a:lnSpc>
                          <a:spcPct val="88000"/>
                        </a:lnSpc>
                        <a:tabLst/>
                      </a:pPr>
                      <a:r>
                        <a:rPr sz="18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衡量客</a:t>
                      </a:r>
                      <a:r>
                        <a:rPr sz="18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户对华为公司服务的满意情况</a:t>
                      </a:r>
                      <a:endParaRPr lang="SimSun" altLang="SimSun" sz="18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>
                      <a:noFill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900" dirty="0"/>
                    </a:p>
                    <a:p>
                      <a:pPr algn="l" rtl="0" eaLnBrk="0">
                        <a:lnSpc>
                          <a:spcPct val="601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12487" algn="l" rtl="0" eaLnBrk="0">
                        <a:lnSpc>
                          <a:spcPct val="96000"/>
                        </a:lnSpc>
                        <a:tabLst/>
                      </a:pPr>
                      <a:r>
                        <a:rPr sz="1500" spc="3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∑ </a:t>
                      </a:r>
                      <a:r>
                        <a:rPr sz="1500" spc="3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××满意度×</a:t>
                      </a:r>
                      <a:r>
                        <a:rPr sz="1500" spc="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权</a:t>
                      </a:r>
                      <a:r>
                        <a:rPr sz="15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重</a:t>
                      </a:r>
                      <a:endParaRPr lang="SimSun" altLang="SimSun" sz="15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>
                      <a:noFill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149352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800" spc="-3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一</a:t>
                      </a:r>
                      <a:r>
                        <a:rPr sz="18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年</a:t>
                      </a:r>
                      <a:endParaRPr lang="SimSun" altLang="SimSun" sz="18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>
                      <a:noFill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6694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24304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18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营销工程部</a:t>
                      </a:r>
                      <a:endParaRPr lang="SimSun" altLang="SimSun" sz="18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>
                      <a:noFill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177984" algn="l" rtl="0" eaLnBrk="0">
                        <a:lnSpc>
                          <a:spcPct val="9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800" spc="-1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××</a:t>
                      </a:r>
                      <a:r>
                        <a:rPr sz="1800" spc="-10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分</a:t>
                      </a:r>
                      <a:endParaRPr lang="SimSun" altLang="SimSun" sz="18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>
                      <a:noFill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49485" algn="l" rtl="0" eaLnBrk="0">
                        <a:lnSpc>
                          <a:spcPts val="2299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700" spc="-7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×</a:t>
                      </a:r>
                      <a:r>
                        <a:rPr sz="1700" spc="-7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Times New Roman" altLang="Times New Roman" sz="17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8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>
                      <a:noFill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76" name="picture 5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sp>
        <p:nvSpPr>
          <p:cNvPr id="577" name="textbox 577"/>
          <p:cNvSpPr/>
          <p:nvPr/>
        </p:nvSpPr>
        <p:spPr>
          <a:xfrm>
            <a:off x="679524" y="2682068"/>
            <a:ext cx="1162050" cy="34798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569"/>
              </a:lnSpc>
              <a:tabLst/>
            </a:pPr>
            <a:endParaRPr lang="Arial" altLang="Arial" sz="100" dirty="0"/>
          </a:p>
          <a:p>
            <a:pPr marL="94467" algn="l" rtl="0" eaLnBrk="0">
              <a:lnSpc>
                <a:spcPct val="83000"/>
              </a:lnSpc>
              <a:tabLst/>
            </a:pP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指标名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称</a:t>
            </a:r>
            <a:endParaRPr lang="SimSun" altLang="SimSun" sz="1800" dirty="0"/>
          </a:p>
          <a:p>
            <a:pPr marL="75100" algn="l" rtl="0" eaLnBrk="0">
              <a:lnSpc>
                <a:spcPts val="4317"/>
              </a:lnSpc>
              <a:tabLst/>
            </a:pP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指标定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义</a:t>
            </a:r>
            <a:endParaRPr lang="SimSun" altLang="SimSun" sz="1800" dirty="0"/>
          </a:p>
          <a:p>
            <a:pPr algn="l" rtl="0" eaLnBrk="0">
              <a:lnSpc>
                <a:spcPct val="117000"/>
              </a:lnSpc>
              <a:tabLst/>
            </a:pPr>
            <a:endParaRPr lang="Arial" altLang="Arial" sz="1000" dirty="0"/>
          </a:p>
          <a:p>
            <a:pPr marL="91708" indent="-15692" algn="l" rtl="0" eaLnBrk="0">
              <a:lnSpc>
                <a:spcPct val="111000"/>
              </a:lnSpc>
              <a:spcBef>
                <a:spcPts val="545"/>
              </a:spcBef>
              <a:tabLst/>
            </a:pPr>
            <a:r>
              <a:rPr sz="18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设立目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 </a:t>
            </a: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计算公式</a:t>
            </a:r>
            <a:endParaRPr lang="SimSun" altLang="SimSun" sz="1800" dirty="0"/>
          </a:p>
          <a:p>
            <a:pPr marL="97194" algn="l" rtl="0" eaLnBrk="0">
              <a:lnSpc>
                <a:spcPct val="95000"/>
              </a:lnSpc>
              <a:spcBef>
                <a:spcPts val="1560"/>
              </a:spcBef>
              <a:tabLst/>
            </a:pPr>
            <a:r>
              <a:rPr sz="18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统计周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期</a:t>
            </a:r>
            <a:endParaRPr lang="SimSun" altLang="SimSun" sz="1800" dirty="0"/>
          </a:p>
          <a:p>
            <a:pPr marL="12700" indent="74502" algn="l" rtl="0" eaLnBrk="0">
              <a:lnSpc>
                <a:spcPct val="121000"/>
              </a:lnSpc>
              <a:spcBef>
                <a:spcPts val="41"/>
              </a:spcBef>
              <a:tabLst/>
            </a:pPr>
            <a:r>
              <a:rPr sz="18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数据来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源 </a:t>
            </a: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年度目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标值 </a:t>
            </a: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权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重</a:t>
            </a:r>
            <a:endParaRPr lang="SimSun" altLang="SimSun" sz="1800" dirty="0"/>
          </a:p>
          <a:p>
            <a:pPr algn="l" rtl="0" eaLnBrk="0">
              <a:lnSpc>
                <a:spcPct val="106000"/>
              </a:lnSpc>
              <a:tabLst/>
            </a:pPr>
            <a:endParaRPr lang="Arial" altLang="Arial" sz="600" dirty="0"/>
          </a:p>
          <a:p>
            <a:pPr marL="88117" algn="l" rtl="0" eaLnBrk="0">
              <a:lnSpc>
                <a:spcPct val="96000"/>
              </a:lnSpc>
              <a:spcBef>
                <a:spcPts val="5"/>
              </a:spcBef>
              <a:tabLst/>
            </a:pPr>
            <a:r>
              <a:rPr sz="18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备</a:t>
            </a: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注</a:t>
            </a:r>
            <a:endParaRPr lang="SimSun" altLang="SimSun" sz="1800" dirty="0"/>
          </a:p>
        </p:txBody>
      </p:sp>
      <p:sp>
        <p:nvSpPr>
          <p:cNvPr id="579" name="textbox 579"/>
          <p:cNvSpPr/>
          <p:nvPr/>
        </p:nvSpPr>
        <p:spPr>
          <a:xfrm>
            <a:off x="1169371" y="1485319"/>
            <a:ext cx="2481579" cy="4921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40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3200" spc="3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绩效考核</a:t>
            </a:r>
            <a:r>
              <a:rPr sz="3200" spc="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体</a:t>
            </a:r>
            <a:r>
              <a:rPr sz="3200" spc="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系</a:t>
            </a:r>
            <a:endParaRPr lang="SimSun" altLang="SimSun" sz="3200" dirty="0"/>
          </a:p>
        </p:txBody>
      </p:sp>
      <p:sp>
        <p:nvSpPr>
          <p:cNvPr id="580" name="rect"/>
          <p:cNvSpPr/>
          <p:nvPr/>
        </p:nvSpPr>
        <p:spPr>
          <a:xfrm>
            <a:off x="604832" y="2514600"/>
            <a:ext cx="9534" cy="3657600"/>
          </a:xfrm>
          <a:prstGeom prst="rect">
            <a:avLst/>
          </a:prstGeom>
          <a:solidFill>
            <a:srgbClr val="5B5249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picture 5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sp>
        <p:nvSpPr>
          <p:cNvPr id="582" name="textbox 582"/>
          <p:cNvSpPr/>
          <p:nvPr/>
        </p:nvSpPr>
        <p:spPr>
          <a:xfrm>
            <a:off x="1169239" y="1314403"/>
            <a:ext cx="5398770" cy="38557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253"/>
              </a:lnSpc>
              <a:tabLst/>
            </a:pPr>
            <a:endParaRPr lang="Arial" altLang="Arial" sz="100" dirty="0"/>
          </a:p>
          <a:p>
            <a:pPr marL="21214" algn="l" rtl="0" eaLnBrk="0">
              <a:lnSpc>
                <a:spcPct val="96000"/>
              </a:lnSpc>
              <a:tabLst/>
            </a:pPr>
            <a:r>
              <a:rPr sz="4400" spc="-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</a:t>
            </a:r>
            <a:r>
              <a:rPr sz="4400" spc="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效目标体系小结</a:t>
            </a:r>
            <a:endParaRPr lang="SimSun" altLang="SimSun" sz="4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97000"/>
              </a:lnSpc>
              <a:spcBef>
                <a:spcPts val="818"/>
              </a:spcBef>
              <a:tabLst>
                <a:tab pos="167004" algn="l"/>
              </a:tabLst>
            </a:pPr>
            <a:r>
              <a:rPr sz="27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700" spc="10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建立企业绩效目标体系的步骤</a:t>
            </a:r>
            <a:r>
              <a:rPr sz="2700" spc="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：</a:t>
            </a:r>
            <a:endParaRPr lang="SimSun" altLang="SimSun" sz="2700" dirty="0"/>
          </a:p>
          <a:p>
            <a:pPr algn="l" rtl="0" eaLnBrk="0">
              <a:lnSpc>
                <a:spcPct val="11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5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5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98000"/>
              </a:lnSpc>
              <a:spcBef>
                <a:spcPts val="821"/>
              </a:spcBef>
              <a:tabLst>
                <a:tab pos="167004" algn="l"/>
              </a:tabLst>
            </a:pPr>
            <a:r>
              <a:rPr sz="27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sz="2700" spc="-4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sz="2700" b="1" spc="-4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K</a:t>
            </a:r>
            <a:r>
              <a:rPr sz="2700" b="1" spc="-2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P</a:t>
            </a:r>
            <a:r>
              <a:rPr sz="2700" b="1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sz="2700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</a:t>
            </a:r>
            <a:r>
              <a:rPr sz="2700" b="1" spc="-4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sz="2700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种设计方法：</a:t>
            </a:r>
            <a:endParaRPr lang="SimSun" altLang="SimSun" sz="2700" dirty="0"/>
          </a:p>
          <a:p>
            <a:pPr algn="l" rtl="0" eaLnBrk="0">
              <a:lnSpc>
                <a:spcPct val="11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3000"/>
              </a:lnSpc>
              <a:tabLst/>
            </a:pPr>
            <a:endParaRPr lang="Arial" altLang="Arial" sz="600" dirty="0"/>
          </a:p>
          <a:p>
            <a:pPr marL="12700" algn="l" rtl="0" eaLnBrk="0">
              <a:lnSpc>
                <a:spcPct val="97000"/>
              </a:lnSpc>
              <a:spcBef>
                <a:spcPts val="1"/>
              </a:spcBef>
              <a:tabLst>
                <a:tab pos="167004" algn="l"/>
              </a:tabLst>
            </a:pPr>
            <a:r>
              <a:rPr sz="27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700" spc="10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平衡计分卡四个方面</a:t>
            </a:r>
            <a:r>
              <a:rPr sz="27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：</a:t>
            </a:r>
            <a:endParaRPr lang="SimSun" altLang="SimSun" sz="2700" dirty="0"/>
          </a:p>
        </p:txBody>
      </p:sp>
      <p:pic>
        <p:nvPicPr>
          <p:cNvPr id="583" name="picture 5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81939" y="4883448"/>
            <a:ext cx="154603" cy="176231"/>
          </a:xfrm>
          <a:prstGeom prst="rect">
            <a:avLst/>
          </a:prstGeom>
        </p:spPr>
      </p:pic>
      <p:pic>
        <p:nvPicPr>
          <p:cNvPr id="584" name="picture 5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81939" y="3863003"/>
            <a:ext cx="154603" cy="176231"/>
          </a:xfrm>
          <a:prstGeom prst="rect">
            <a:avLst/>
          </a:prstGeom>
        </p:spPr>
      </p:pic>
      <p:pic>
        <p:nvPicPr>
          <p:cNvPr id="585" name="picture 5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81939" y="2832652"/>
            <a:ext cx="154603" cy="176231"/>
          </a:xfrm>
          <a:prstGeom prst="rect">
            <a:avLst/>
          </a:prstGeom>
        </p:spPr>
      </p:pic>
      <p:pic>
        <p:nvPicPr>
          <p:cNvPr id="586" name="picture 5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114"/>
          <p:cNvGrpSpPr/>
          <p:nvPr/>
        </p:nvGrpSpPr>
        <p:grpSpPr>
          <a:xfrm rot="21600000">
            <a:off x="152400" y="0"/>
            <a:ext cx="1447800" cy="6857998"/>
            <a:chOff x="0" y="0"/>
            <a:chExt cx="1447800" cy="6857998"/>
          </a:xfrm>
        </p:grpSpPr>
        <p:pic>
          <p:nvPicPr>
            <p:cNvPr id="588" name="picture 58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1447800" cy="6857998"/>
            </a:xfrm>
            <a:prstGeom prst="rect">
              <a:avLst/>
            </a:prstGeom>
          </p:spPr>
        </p:pic>
        <p:sp>
          <p:nvSpPr>
            <p:cNvPr id="589" name="textbox 589"/>
            <p:cNvSpPr/>
            <p:nvPr/>
          </p:nvSpPr>
          <p:spPr>
            <a:xfrm>
              <a:off x="1010412" y="2193080"/>
              <a:ext cx="136525" cy="353758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341"/>
                </a:lnSpc>
                <a:tabLst/>
              </a:pPr>
              <a:endParaRPr lang="Arial" altLang="Arial" sz="100" dirty="0"/>
            </a:p>
            <a:p>
              <a:pPr marL="12726" algn="l" rtl="0" eaLnBrk="0">
                <a:lnSpc>
                  <a:spcPts val="991"/>
                </a:lnSpc>
                <a:tabLst>
                  <a:tab pos="123189" algn="l"/>
                </a:tabLst>
              </a:pPr>
              <a:r>
                <a:rPr sz="1500" spc="0" dirty="0">
                  <a:solidFill>
                    <a:srgbClr val="000000">
                      <a:alpha val="100000"/>
                    </a:srgbClr>
                  </a:solidFill>
                  <a:latin typeface="Wingdings"/>
                  <a:ea typeface="Wingdings"/>
                  <a:cs typeface="Wingdings"/>
                </a:rPr>
                <a:t>	</a:t>
              </a:r>
              <a:endParaRPr lang="Wingdings" altLang="Wingdings" sz="1500" dirty="0"/>
            </a:p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6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6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6000"/>
                </a:lnSpc>
                <a:tabLst/>
              </a:pPr>
              <a:endParaRPr lang="Arial" altLang="Arial" sz="1000" dirty="0"/>
            </a:p>
            <a:p>
              <a:pPr marL="12726" algn="l" rtl="0" eaLnBrk="0">
                <a:lnSpc>
                  <a:spcPts val="991"/>
                </a:lnSpc>
                <a:spcBef>
                  <a:spcPts val="452"/>
                </a:spcBef>
                <a:tabLst>
                  <a:tab pos="123189" algn="l"/>
                </a:tabLst>
              </a:pPr>
              <a:r>
                <a:rPr sz="1500" spc="0" dirty="0">
                  <a:solidFill>
                    <a:srgbClr val="000000">
                      <a:alpha val="100000"/>
                    </a:srgbClr>
                  </a:solidFill>
                  <a:latin typeface="Wingdings"/>
                  <a:ea typeface="Wingdings"/>
                  <a:cs typeface="Wingdings"/>
                </a:rPr>
                <a:t>	</a:t>
              </a:r>
              <a:endParaRPr lang="Wingdings" altLang="Wingdings" sz="1500" dirty="0"/>
            </a:p>
            <a:p>
              <a:pPr algn="l" rtl="0" eaLnBrk="0">
                <a:lnSpc>
                  <a:spcPct val="161000"/>
                </a:lnSpc>
                <a:tabLst/>
              </a:pPr>
              <a:endParaRPr lang="Arial" altLang="Arial" sz="1000" dirty="0"/>
            </a:p>
            <a:p>
              <a:pPr marL="12700" algn="l" rtl="0" eaLnBrk="0">
                <a:lnSpc>
                  <a:spcPts val="989"/>
                </a:lnSpc>
                <a:spcBef>
                  <a:spcPts val="457"/>
                </a:spcBef>
                <a:tabLst>
                  <a:tab pos="122554" algn="l"/>
                </a:tabLst>
              </a:pPr>
              <a:r>
                <a:rPr sz="1500" spc="0" dirty="0">
                  <a:solidFill>
                    <a:srgbClr val="000000">
                      <a:alpha val="100000"/>
                    </a:srgbClr>
                  </a:solidFill>
                  <a:latin typeface="Wingdings"/>
                  <a:ea typeface="Wingdings"/>
                  <a:cs typeface="Wingdings"/>
                </a:rPr>
                <a:t>	</a:t>
              </a:r>
              <a:endParaRPr lang="Wingdings" altLang="Wingdings" sz="1500" dirty="0"/>
            </a:p>
            <a:p>
              <a:pPr algn="l" rtl="0" eaLnBrk="0">
                <a:lnSpc>
                  <a:spcPct val="161000"/>
                </a:lnSpc>
                <a:tabLst/>
              </a:pPr>
              <a:endParaRPr lang="Arial" altLang="Arial" sz="1000" dirty="0"/>
            </a:p>
            <a:p>
              <a:pPr marL="12700" algn="l" rtl="0" eaLnBrk="0">
                <a:lnSpc>
                  <a:spcPts val="989"/>
                </a:lnSpc>
                <a:spcBef>
                  <a:spcPts val="458"/>
                </a:spcBef>
                <a:tabLst>
                  <a:tab pos="122554" algn="l"/>
                </a:tabLst>
              </a:pPr>
              <a:r>
                <a:rPr sz="1500" spc="0" dirty="0">
                  <a:solidFill>
                    <a:srgbClr val="000000">
                      <a:alpha val="100000"/>
                    </a:srgbClr>
                  </a:solidFill>
                  <a:latin typeface="Wingdings"/>
                  <a:ea typeface="Wingdings"/>
                  <a:cs typeface="Wingdings"/>
                </a:rPr>
                <a:t>	</a:t>
              </a:r>
              <a:endParaRPr lang="Wingdings" altLang="Wingdings" sz="1500" dirty="0"/>
            </a:p>
            <a:p>
              <a:pPr algn="l" rtl="0" eaLnBrk="0">
                <a:lnSpc>
                  <a:spcPct val="155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26000"/>
                </a:lnSpc>
                <a:tabLst/>
              </a:pPr>
              <a:endParaRPr lang="Arial" altLang="Arial" sz="300" dirty="0"/>
            </a:p>
            <a:p>
              <a:pPr marL="12726" algn="l" rtl="0" eaLnBrk="0">
                <a:lnSpc>
                  <a:spcPts val="991"/>
                </a:lnSpc>
                <a:tabLst>
                  <a:tab pos="123189" algn="l"/>
                </a:tabLst>
              </a:pPr>
              <a:r>
                <a:rPr sz="1500" spc="0" dirty="0">
                  <a:solidFill>
                    <a:srgbClr val="000000">
                      <a:alpha val="100000"/>
                    </a:srgbClr>
                  </a:solidFill>
                  <a:latin typeface="Wingdings"/>
                  <a:ea typeface="Wingdings"/>
                  <a:cs typeface="Wingdings"/>
                </a:rPr>
                <a:t>	</a:t>
              </a:r>
              <a:endParaRPr lang="Wingdings" altLang="Wingdings" sz="1500" dirty="0"/>
            </a:p>
          </p:txBody>
        </p:sp>
        <p:pic>
          <p:nvPicPr>
            <p:cNvPr id="590" name="picture 59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1023138" y="5591917"/>
              <a:ext cx="110483" cy="125939"/>
            </a:xfrm>
            <a:prstGeom prst="rect">
              <a:avLst/>
            </a:prstGeom>
          </p:spPr>
        </p:pic>
        <p:pic>
          <p:nvPicPr>
            <p:cNvPr id="591" name="picture 59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1023112" y="5172329"/>
              <a:ext cx="110299" cy="125729"/>
            </a:xfrm>
            <a:prstGeom prst="rect">
              <a:avLst/>
            </a:prstGeom>
          </p:spPr>
        </p:pic>
        <p:pic>
          <p:nvPicPr>
            <p:cNvPr id="592" name="picture 59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1023112" y="4743069"/>
              <a:ext cx="110299" cy="125729"/>
            </a:xfrm>
            <a:prstGeom prst="rect">
              <a:avLst/>
            </a:prstGeom>
          </p:spPr>
        </p:pic>
        <p:pic>
          <p:nvPicPr>
            <p:cNvPr id="593" name="picture 59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1023138" y="4313726"/>
              <a:ext cx="110483" cy="125939"/>
            </a:xfrm>
            <a:prstGeom prst="rect">
              <a:avLst/>
            </a:prstGeom>
          </p:spPr>
        </p:pic>
        <p:pic>
          <p:nvPicPr>
            <p:cNvPr id="594" name="picture 59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1023138" y="2205780"/>
              <a:ext cx="110483" cy="125939"/>
            </a:xfrm>
            <a:prstGeom prst="rect">
              <a:avLst/>
            </a:prstGeom>
          </p:spPr>
        </p:pic>
      </p:grpSp>
      <p:pic>
        <p:nvPicPr>
          <p:cNvPr id="595" name="picture 59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0" y="0"/>
            <a:ext cx="457200" cy="6857998"/>
          </a:xfrm>
          <a:prstGeom prst="rect">
            <a:avLst/>
          </a:prstGeom>
        </p:spPr>
      </p:pic>
      <p:pic>
        <p:nvPicPr>
          <p:cNvPr id="596" name="picture 59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sp>
        <p:nvSpPr>
          <p:cNvPr id="597" name="textbox 597"/>
          <p:cNvSpPr/>
          <p:nvPr/>
        </p:nvSpPr>
        <p:spPr>
          <a:xfrm>
            <a:off x="1162838" y="2498519"/>
            <a:ext cx="4081145" cy="15963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8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4000"/>
              </a:lnSpc>
              <a:tabLst>
                <a:tab pos="122554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000" spc="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一、企业价值链与价值评价体</a:t>
            </a:r>
            <a:r>
              <a:rPr sz="20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系</a:t>
            </a:r>
            <a:endParaRPr lang="SimSun" altLang="SimSun" sz="2000" dirty="0"/>
          </a:p>
          <a:p>
            <a:pPr marL="12700" algn="l" rtl="0" eaLnBrk="0">
              <a:lnSpc>
                <a:spcPct val="143000"/>
              </a:lnSpc>
              <a:spcBef>
                <a:spcPts val="44"/>
              </a:spcBef>
              <a:tabLst>
                <a:tab pos="122554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000" spc="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二、评价过程中种种问题透</a:t>
            </a:r>
            <a:r>
              <a:rPr sz="20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视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	</a:t>
            </a:r>
            <a:r>
              <a:rPr sz="2000" spc="8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三、绩效、绩效管理概</a:t>
            </a:r>
            <a:r>
              <a:rPr sz="20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论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  	</a:t>
            </a:r>
            <a:r>
              <a:rPr sz="2000" spc="10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四、绩效管理体</a:t>
            </a:r>
            <a:r>
              <a:rPr sz="2000" spc="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系</a:t>
            </a:r>
            <a:endParaRPr lang="SimSun" altLang="SimSun" sz="2000" dirty="0"/>
          </a:p>
        </p:txBody>
      </p:sp>
      <p:pic>
        <p:nvPicPr>
          <p:cNvPr id="598" name="picture 59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75538" y="3884339"/>
            <a:ext cx="110483" cy="125939"/>
          </a:xfrm>
          <a:prstGeom prst="rect">
            <a:avLst/>
          </a:prstGeom>
        </p:spPr>
      </p:pic>
      <p:pic>
        <p:nvPicPr>
          <p:cNvPr id="599" name="picture 59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175538" y="3455460"/>
            <a:ext cx="110483" cy="125939"/>
          </a:xfrm>
          <a:prstGeom prst="rect">
            <a:avLst/>
          </a:prstGeom>
        </p:spPr>
      </p:pic>
      <p:pic>
        <p:nvPicPr>
          <p:cNvPr id="600" name="picture 60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175538" y="3035725"/>
            <a:ext cx="110483" cy="125939"/>
          </a:xfrm>
          <a:prstGeom prst="rect">
            <a:avLst/>
          </a:prstGeom>
        </p:spPr>
      </p:pic>
      <p:pic>
        <p:nvPicPr>
          <p:cNvPr id="601" name="picture 60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175538" y="2606465"/>
            <a:ext cx="110483" cy="125939"/>
          </a:xfrm>
          <a:prstGeom prst="rect">
            <a:avLst/>
          </a:prstGeom>
        </p:spPr>
      </p:pic>
      <p:sp>
        <p:nvSpPr>
          <p:cNvPr id="602" name="textbox 602"/>
          <p:cNvSpPr/>
          <p:nvPr/>
        </p:nvSpPr>
        <p:spPr>
          <a:xfrm>
            <a:off x="2057338" y="4205779"/>
            <a:ext cx="2861945" cy="15963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31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20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绩效目标体</a:t>
            </a:r>
            <a:r>
              <a:rPr sz="20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系</a:t>
            </a:r>
            <a:endParaRPr lang="SimSun" altLang="SimSun" sz="2000" dirty="0"/>
          </a:p>
          <a:p>
            <a:pPr marL="12700" algn="l" rtl="0" eaLnBrk="0">
              <a:lnSpc>
                <a:spcPct val="96000"/>
              </a:lnSpc>
              <a:spcBef>
                <a:spcPts val="1067"/>
              </a:spcBef>
              <a:tabLst/>
            </a:pPr>
            <a:r>
              <a:rPr sz="20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绩效管理程</a:t>
            </a:r>
            <a:r>
              <a:rPr sz="20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序</a:t>
            </a:r>
            <a:endParaRPr lang="SimSun" altLang="SimSun" sz="2000" dirty="0"/>
          </a:p>
          <a:p>
            <a:pPr marL="12700" algn="l" rtl="0" eaLnBrk="0">
              <a:lnSpc>
                <a:spcPct val="96000"/>
              </a:lnSpc>
              <a:spcBef>
                <a:spcPts val="1076"/>
              </a:spcBef>
              <a:tabLst/>
            </a:pPr>
            <a:r>
              <a:rPr sz="20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绩效管理考核制</a:t>
            </a:r>
            <a:r>
              <a:rPr sz="20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度</a:t>
            </a:r>
            <a:endParaRPr lang="SimSun" altLang="SimSun" sz="2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800" dirty="0"/>
          </a:p>
          <a:p>
            <a:pPr marL="12700" algn="l" rtl="0" eaLnBrk="0">
              <a:lnSpc>
                <a:spcPct val="96000"/>
              </a:lnSpc>
              <a:spcBef>
                <a:spcPts val="3"/>
              </a:spcBef>
              <a:tabLst/>
            </a:pPr>
            <a:r>
              <a:rPr sz="20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绩效管理组织与责</a:t>
            </a:r>
            <a:r>
              <a:rPr sz="20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任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体系</a:t>
            </a:r>
            <a:endParaRPr lang="SimSun" altLang="SimSun" sz="2000" dirty="0"/>
          </a:p>
        </p:txBody>
      </p:sp>
      <p:pic>
        <p:nvPicPr>
          <p:cNvPr id="603" name="picture 60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7200900" y="3943350"/>
            <a:ext cx="1238250" cy="1047750"/>
          </a:xfrm>
          <a:prstGeom prst="rect">
            <a:avLst/>
          </a:prstGeom>
        </p:spPr>
      </p:pic>
      <p:sp>
        <p:nvSpPr>
          <p:cNvPr id="605" name="textbox 605"/>
          <p:cNvSpPr/>
          <p:nvPr/>
        </p:nvSpPr>
        <p:spPr>
          <a:xfrm>
            <a:off x="1171002" y="1314403"/>
            <a:ext cx="1126489" cy="6680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25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4400" spc="-4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提</a:t>
            </a:r>
            <a:r>
              <a:rPr sz="4400" spc="-3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纲</a:t>
            </a:r>
            <a:endParaRPr lang="SimSun" altLang="SimSun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rot="21600000">
            <a:off x="0" y="0"/>
            <a:ext cx="2438400" cy="6857998"/>
            <a:chOff x="0" y="0"/>
            <a:chExt cx="2438400" cy="6857998"/>
          </a:xfrm>
        </p:grpSpPr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1600200" cy="6857998"/>
            </a:xfrm>
            <a:prstGeom prst="rect">
              <a:avLst/>
            </a:prstGeom>
          </p:spPr>
        </p:pic>
        <p:sp>
          <p:nvSpPr>
            <p:cNvPr id="50" name="path"/>
            <p:cNvSpPr/>
            <p:nvPr/>
          </p:nvSpPr>
          <p:spPr>
            <a:xfrm>
              <a:off x="533400" y="4033832"/>
              <a:ext cx="1905000" cy="9534"/>
            </a:xfrm>
            <a:custGeom>
              <a:avLst/>
              <a:gdLst/>
              <a:ahLst/>
              <a:cxnLst/>
              <a:rect l="0" t="0" r="0" b="0"/>
              <a:pathLst>
                <a:path w="3000" h="15">
                  <a:moveTo>
                    <a:pt x="0" y="7"/>
                  </a:moveTo>
                  <a:lnTo>
                    <a:pt x="3000" y="7"/>
                  </a:lnTo>
                </a:path>
              </a:pathLst>
            </a:custGeom>
            <a:noFill/>
            <a:ln w="9534" cap="flat"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" name="path"/>
            <p:cNvSpPr/>
            <p:nvPr/>
          </p:nvSpPr>
          <p:spPr>
            <a:xfrm>
              <a:off x="528632" y="3276600"/>
              <a:ext cx="9534" cy="762000"/>
            </a:xfrm>
            <a:custGeom>
              <a:avLst/>
              <a:gdLst/>
              <a:ahLst/>
              <a:cxnLst/>
              <a:rect l="0" t="0" r="0" b="0"/>
              <a:pathLst>
                <a:path w="15" h="1200">
                  <a:moveTo>
                    <a:pt x="7" y="0"/>
                  </a:moveTo>
                  <a:lnTo>
                    <a:pt x="7" y="1200"/>
                  </a:lnTo>
                </a:path>
              </a:pathLst>
            </a:custGeom>
            <a:noFill/>
            <a:ln w="9534" cap="flat"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textbox 52"/>
          <p:cNvSpPr/>
          <p:nvPr/>
        </p:nvSpPr>
        <p:spPr>
          <a:xfrm>
            <a:off x="1177753" y="1314403"/>
            <a:ext cx="7513955" cy="17195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28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4400" spc="-2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企业价值</a:t>
            </a:r>
            <a:r>
              <a:rPr sz="4400" spc="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链</a:t>
            </a:r>
            <a:endParaRPr lang="SimSun" altLang="SimSun" sz="4400" dirty="0"/>
          </a:p>
          <a:p>
            <a:pPr marL="449889" indent="299332" algn="l" rtl="0" eaLnBrk="0">
              <a:lnSpc>
                <a:spcPct val="115000"/>
              </a:lnSpc>
              <a:spcBef>
                <a:spcPts val="605"/>
              </a:spcBef>
              <a:tabLst/>
            </a:pPr>
            <a:r>
              <a:rPr sz="24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现代人力资源管理体系的骨架是由价值创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造、价值 </a:t>
            </a:r>
            <a:r>
              <a:rPr sz="24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评价和价值分配构成的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循环链</a:t>
            </a:r>
            <a:r>
              <a:rPr sz="32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3200" dirty="0"/>
          </a:p>
        </p:txBody>
      </p:sp>
      <p:pic>
        <p:nvPicPr>
          <p:cNvPr id="53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21600000">
            <a:off x="3957632" y="4414832"/>
            <a:ext cx="1685934" cy="1609734"/>
            <a:chOff x="0" y="0"/>
            <a:chExt cx="1685934" cy="1609734"/>
          </a:xfrm>
        </p:grpSpPr>
        <p:sp>
          <p:nvSpPr>
            <p:cNvPr id="54" name="path"/>
            <p:cNvSpPr/>
            <p:nvPr/>
          </p:nvSpPr>
          <p:spPr>
            <a:xfrm>
              <a:off x="4767" y="4767"/>
              <a:ext cx="1676400" cy="1600200"/>
            </a:xfrm>
            <a:custGeom>
              <a:avLst/>
              <a:gdLst/>
              <a:ahLst/>
              <a:cxnLst/>
              <a:rect l="0" t="0" r="0" b="0"/>
              <a:pathLst>
                <a:path w="2640" h="2520">
                  <a:moveTo>
                    <a:pt x="0" y="1260"/>
                  </a:moveTo>
                  <a:cubicBezTo>
                    <a:pt x="0" y="564"/>
                    <a:pt x="590" y="0"/>
                    <a:pt x="1320" y="0"/>
                  </a:cubicBezTo>
                  <a:cubicBezTo>
                    <a:pt x="1320" y="0"/>
                    <a:pt x="1320" y="0"/>
                    <a:pt x="1320" y="0"/>
                  </a:cubicBezTo>
                  <a:lnTo>
                    <a:pt x="1320" y="0"/>
                  </a:lnTo>
                  <a:cubicBezTo>
                    <a:pt x="2048" y="0"/>
                    <a:pt x="2640" y="564"/>
                    <a:pt x="2640" y="1260"/>
                  </a:cubicBezTo>
                  <a:cubicBezTo>
                    <a:pt x="2640" y="1260"/>
                    <a:pt x="2640" y="1260"/>
                    <a:pt x="2640" y="1260"/>
                  </a:cubicBezTo>
                  <a:lnTo>
                    <a:pt x="2640" y="1260"/>
                  </a:lnTo>
                  <a:cubicBezTo>
                    <a:pt x="2640" y="1955"/>
                    <a:pt x="2048" y="2520"/>
                    <a:pt x="1320" y="2520"/>
                  </a:cubicBezTo>
                  <a:cubicBezTo>
                    <a:pt x="1320" y="2520"/>
                    <a:pt x="1320" y="2520"/>
                    <a:pt x="1320" y="2520"/>
                  </a:cubicBezTo>
                  <a:lnTo>
                    <a:pt x="1320" y="2520"/>
                  </a:lnTo>
                  <a:cubicBezTo>
                    <a:pt x="590" y="2520"/>
                    <a:pt x="0" y="1955"/>
                    <a:pt x="0" y="1260"/>
                  </a:cubicBezTo>
                  <a:cubicBezTo>
                    <a:pt x="0" y="1260"/>
                    <a:pt x="0" y="1260"/>
                    <a:pt x="0" y="1260"/>
                  </a:cubicBezTo>
                </a:path>
              </a:pathLst>
            </a:custGeom>
            <a:solidFill>
              <a:srgbClr val="ECECEC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5" name="path"/>
            <p:cNvSpPr/>
            <p:nvPr/>
          </p:nvSpPr>
          <p:spPr>
            <a:xfrm>
              <a:off x="0" y="0"/>
              <a:ext cx="1685934" cy="1609734"/>
            </a:xfrm>
            <a:custGeom>
              <a:avLst/>
              <a:gdLst/>
              <a:ahLst/>
              <a:cxnLst/>
              <a:rect l="0" t="0" r="0" b="0"/>
              <a:pathLst>
                <a:path w="2655" h="2535">
                  <a:moveTo>
                    <a:pt x="7" y="1267"/>
                  </a:moveTo>
                  <a:cubicBezTo>
                    <a:pt x="7" y="571"/>
                    <a:pt x="598" y="7"/>
                    <a:pt x="1327" y="7"/>
                  </a:cubicBezTo>
                  <a:cubicBezTo>
                    <a:pt x="1327" y="7"/>
                    <a:pt x="1327" y="7"/>
                    <a:pt x="1327" y="7"/>
                  </a:cubicBezTo>
                  <a:lnTo>
                    <a:pt x="1327" y="7"/>
                  </a:lnTo>
                  <a:cubicBezTo>
                    <a:pt x="2056" y="7"/>
                    <a:pt x="2647" y="571"/>
                    <a:pt x="2647" y="1267"/>
                  </a:cubicBezTo>
                  <a:cubicBezTo>
                    <a:pt x="2647" y="1267"/>
                    <a:pt x="2647" y="1267"/>
                    <a:pt x="2647" y="1267"/>
                  </a:cubicBezTo>
                  <a:lnTo>
                    <a:pt x="2647" y="1267"/>
                  </a:lnTo>
                  <a:cubicBezTo>
                    <a:pt x="2647" y="1963"/>
                    <a:pt x="2056" y="2527"/>
                    <a:pt x="1327" y="2527"/>
                  </a:cubicBezTo>
                  <a:cubicBezTo>
                    <a:pt x="1327" y="2527"/>
                    <a:pt x="1327" y="2527"/>
                    <a:pt x="1327" y="2527"/>
                  </a:cubicBezTo>
                  <a:lnTo>
                    <a:pt x="1327" y="2527"/>
                  </a:lnTo>
                  <a:cubicBezTo>
                    <a:pt x="598" y="2527"/>
                    <a:pt x="7" y="1963"/>
                    <a:pt x="7" y="1267"/>
                  </a:cubicBezTo>
                  <a:cubicBezTo>
                    <a:pt x="7" y="1267"/>
                    <a:pt x="7" y="1267"/>
                    <a:pt x="7" y="1267"/>
                  </a:cubicBezTo>
                </a:path>
              </a:pathLst>
            </a:custGeom>
            <a:noFill/>
            <a:ln w="9534" cap="flat"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group 10"/>
          <p:cNvGrpSpPr/>
          <p:nvPr/>
        </p:nvGrpSpPr>
        <p:grpSpPr>
          <a:xfrm rot="21600000">
            <a:off x="2205032" y="4414832"/>
            <a:ext cx="1685934" cy="1609734"/>
            <a:chOff x="0" y="0"/>
            <a:chExt cx="1685934" cy="1609734"/>
          </a:xfrm>
        </p:grpSpPr>
        <p:sp>
          <p:nvSpPr>
            <p:cNvPr id="56" name="path"/>
            <p:cNvSpPr/>
            <p:nvPr/>
          </p:nvSpPr>
          <p:spPr>
            <a:xfrm>
              <a:off x="4767" y="4767"/>
              <a:ext cx="1676400" cy="1600200"/>
            </a:xfrm>
            <a:custGeom>
              <a:avLst/>
              <a:gdLst/>
              <a:ahLst/>
              <a:cxnLst/>
              <a:rect l="0" t="0" r="0" b="0"/>
              <a:pathLst>
                <a:path w="2640" h="2520">
                  <a:moveTo>
                    <a:pt x="0" y="1260"/>
                  </a:moveTo>
                  <a:cubicBezTo>
                    <a:pt x="0" y="564"/>
                    <a:pt x="591" y="0"/>
                    <a:pt x="1320" y="0"/>
                  </a:cubicBezTo>
                  <a:cubicBezTo>
                    <a:pt x="1320" y="0"/>
                    <a:pt x="1320" y="0"/>
                    <a:pt x="1320" y="0"/>
                  </a:cubicBezTo>
                  <a:lnTo>
                    <a:pt x="1320" y="0"/>
                  </a:lnTo>
                  <a:cubicBezTo>
                    <a:pt x="2048" y="0"/>
                    <a:pt x="2640" y="564"/>
                    <a:pt x="2640" y="1260"/>
                  </a:cubicBezTo>
                  <a:cubicBezTo>
                    <a:pt x="2640" y="1260"/>
                    <a:pt x="2640" y="1260"/>
                    <a:pt x="2640" y="1260"/>
                  </a:cubicBezTo>
                  <a:lnTo>
                    <a:pt x="2640" y="1260"/>
                  </a:lnTo>
                  <a:cubicBezTo>
                    <a:pt x="2640" y="1955"/>
                    <a:pt x="2048" y="2520"/>
                    <a:pt x="1320" y="2520"/>
                  </a:cubicBezTo>
                  <a:cubicBezTo>
                    <a:pt x="1320" y="2520"/>
                    <a:pt x="1320" y="2520"/>
                    <a:pt x="1320" y="2520"/>
                  </a:cubicBezTo>
                  <a:lnTo>
                    <a:pt x="1320" y="2520"/>
                  </a:lnTo>
                  <a:cubicBezTo>
                    <a:pt x="591" y="2520"/>
                    <a:pt x="0" y="1955"/>
                    <a:pt x="0" y="1260"/>
                  </a:cubicBezTo>
                  <a:cubicBezTo>
                    <a:pt x="0" y="1260"/>
                    <a:pt x="0" y="1260"/>
                    <a:pt x="0" y="1260"/>
                  </a:cubicBezTo>
                </a:path>
              </a:pathLst>
            </a:custGeom>
            <a:solidFill>
              <a:srgbClr val="EBECED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7" name="path"/>
            <p:cNvSpPr/>
            <p:nvPr/>
          </p:nvSpPr>
          <p:spPr>
            <a:xfrm>
              <a:off x="0" y="0"/>
              <a:ext cx="1685934" cy="1609734"/>
            </a:xfrm>
            <a:custGeom>
              <a:avLst/>
              <a:gdLst/>
              <a:ahLst/>
              <a:cxnLst/>
              <a:rect l="0" t="0" r="0" b="0"/>
              <a:pathLst>
                <a:path w="2655" h="2535">
                  <a:moveTo>
                    <a:pt x="7" y="1267"/>
                  </a:moveTo>
                  <a:cubicBezTo>
                    <a:pt x="7" y="571"/>
                    <a:pt x="598" y="7"/>
                    <a:pt x="1327" y="7"/>
                  </a:cubicBezTo>
                  <a:cubicBezTo>
                    <a:pt x="1327" y="7"/>
                    <a:pt x="1327" y="7"/>
                    <a:pt x="1327" y="7"/>
                  </a:cubicBezTo>
                  <a:lnTo>
                    <a:pt x="1327" y="7"/>
                  </a:lnTo>
                  <a:cubicBezTo>
                    <a:pt x="2056" y="7"/>
                    <a:pt x="2647" y="571"/>
                    <a:pt x="2647" y="1267"/>
                  </a:cubicBezTo>
                  <a:cubicBezTo>
                    <a:pt x="2647" y="1267"/>
                    <a:pt x="2647" y="1267"/>
                    <a:pt x="2647" y="1267"/>
                  </a:cubicBezTo>
                  <a:lnTo>
                    <a:pt x="2647" y="1267"/>
                  </a:lnTo>
                  <a:cubicBezTo>
                    <a:pt x="2647" y="1963"/>
                    <a:pt x="2056" y="2527"/>
                    <a:pt x="1327" y="2527"/>
                  </a:cubicBezTo>
                  <a:cubicBezTo>
                    <a:pt x="1327" y="2527"/>
                    <a:pt x="1327" y="2527"/>
                    <a:pt x="1327" y="2527"/>
                  </a:cubicBezTo>
                  <a:lnTo>
                    <a:pt x="1327" y="2527"/>
                  </a:lnTo>
                  <a:cubicBezTo>
                    <a:pt x="598" y="2527"/>
                    <a:pt x="7" y="1963"/>
                    <a:pt x="7" y="1267"/>
                  </a:cubicBezTo>
                  <a:cubicBezTo>
                    <a:pt x="7" y="1267"/>
                    <a:pt x="7" y="1267"/>
                    <a:pt x="7" y="1267"/>
                  </a:cubicBezTo>
                </a:path>
              </a:pathLst>
            </a:custGeom>
            <a:noFill/>
            <a:ln w="9534" cap="flat"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textbox 58"/>
          <p:cNvSpPr/>
          <p:nvPr/>
        </p:nvSpPr>
        <p:spPr>
          <a:xfrm>
            <a:off x="2380516" y="5652662"/>
            <a:ext cx="3260725" cy="11957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212"/>
              </a:lnSpc>
              <a:tabLst/>
            </a:pPr>
            <a:endParaRPr lang="Arial" altLang="Arial" sz="100" dirty="0"/>
          </a:p>
          <a:p>
            <a:pPr marL="217205" algn="l" rtl="0" eaLnBrk="0">
              <a:lnSpc>
                <a:spcPct val="96000"/>
              </a:lnSpc>
              <a:tabLst/>
            </a:pPr>
            <a:r>
              <a:rPr sz="18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培训开发       绩效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考评</a:t>
            </a:r>
            <a:endParaRPr lang="SimSun" altLang="SimSun" sz="1800" dirty="0"/>
          </a:p>
          <a:p>
            <a:pPr marL="1971456" indent="-1831" algn="l" rtl="0" eaLnBrk="0">
              <a:lnSpc>
                <a:spcPct val="98000"/>
              </a:lnSpc>
              <a:spcBef>
                <a:spcPts val="80"/>
              </a:spcBef>
              <a:tabLst/>
            </a:pPr>
            <a:r>
              <a:rPr lang="zh-CN" altLang="en-US" sz="1800" spc="-20" noProof="1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任职资</a:t>
            </a:r>
            <a:r>
              <a:rPr lang="zh-CN" altLang="en-US" sz="1800" spc="0" noProof="1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格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</a:t>
            </a:r>
            <a:r>
              <a:rPr lang="zh-CN" altLang="en-US" sz="1800" spc="-20" noProof="1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职位评</a:t>
            </a:r>
            <a:r>
              <a:rPr lang="zh-CN" altLang="en-US" sz="1800" spc="-10" noProof="1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估</a:t>
            </a:r>
            <a:endParaRPr lang="zh-CN" altLang="zh-CN" sz="1000" noProof="1"/>
          </a:p>
          <a:p>
            <a:pPr algn="l" rtl="0" eaLnBrk="0">
              <a:lnSpc>
                <a:spcPct val="6938"/>
              </a:lnSpc>
              <a:tabLst/>
            </a:pPr>
            <a:endParaRPr lang="Arial" altLang="Arial" sz="100" dirty="0"/>
          </a:p>
        </p:txBody>
      </p:sp>
      <p:sp>
        <p:nvSpPr>
          <p:cNvPr id="59" name="rect"/>
          <p:cNvSpPr/>
          <p:nvPr/>
        </p:nvSpPr>
        <p:spPr>
          <a:xfrm>
            <a:off x="4114800" y="4953000"/>
            <a:ext cx="1371600" cy="609600"/>
          </a:xfrm>
          <a:prstGeom prst="rect">
            <a:avLst/>
          </a:prstGeom>
          <a:solidFill>
            <a:srgbClr val="C9DDF1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" name="rect"/>
          <p:cNvSpPr/>
          <p:nvPr/>
        </p:nvSpPr>
        <p:spPr>
          <a:xfrm>
            <a:off x="4110032" y="4948232"/>
            <a:ext cx="1381134" cy="619134"/>
          </a:xfrm>
          <a:prstGeom prst="rect">
            <a:avLst/>
          </a:prstGeom>
          <a:solidFill>
            <a:srgbClr val="C9DDF1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" name="textbox 61"/>
          <p:cNvSpPr/>
          <p:nvPr/>
        </p:nvSpPr>
        <p:spPr>
          <a:xfrm>
            <a:off x="3944932" y="4178300"/>
            <a:ext cx="1711960" cy="18891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7302"/>
              </a:lnSpc>
              <a:tabLst/>
            </a:pPr>
            <a:endParaRPr lang="Arial" altLang="Arial" sz="100" dirty="0"/>
          </a:p>
          <a:p>
            <a:pPr marL="165100" algn="l" rtl="0" eaLnBrk="0">
              <a:lnSpc>
                <a:spcPct val="94000"/>
              </a:lnSpc>
              <a:tabLst>
                <a:tab pos="417830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评价工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具 </a:t>
            </a:r>
            <a:endParaRPr lang="SimSun" altLang="SimSun" sz="1800" dirty="0"/>
          </a:p>
        </p:txBody>
      </p:sp>
      <p:sp>
        <p:nvSpPr>
          <p:cNvPr id="62" name="rect"/>
          <p:cNvSpPr/>
          <p:nvPr/>
        </p:nvSpPr>
        <p:spPr>
          <a:xfrm>
            <a:off x="2362200" y="4953000"/>
            <a:ext cx="1371600" cy="609600"/>
          </a:xfrm>
          <a:prstGeom prst="rect">
            <a:avLst/>
          </a:prstGeom>
          <a:solidFill>
            <a:srgbClr val="C9DDF1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3" name="rect"/>
          <p:cNvSpPr/>
          <p:nvPr/>
        </p:nvSpPr>
        <p:spPr>
          <a:xfrm>
            <a:off x="2357432" y="4948232"/>
            <a:ext cx="1381134" cy="619134"/>
          </a:xfrm>
          <a:prstGeom prst="rect">
            <a:avLst/>
          </a:prstGeom>
          <a:solidFill>
            <a:srgbClr val="C9DDF1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4" name="textbox 64"/>
          <p:cNvSpPr/>
          <p:nvPr/>
        </p:nvSpPr>
        <p:spPr>
          <a:xfrm>
            <a:off x="2192332" y="4254500"/>
            <a:ext cx="1711960" cy="18148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9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9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9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9000"/>
              </a:lnSpc>
              <a:tabLst/>
            </a:pPr>
            <a:endParaRPr lang="Arial" altLang="Arial" sz="1000" dirty="0"/>
          </a:p>
          <a:p>
            <a:pPr marL="165100" algn="l" rtl="0" eaLnBrk="0">
              <a:lnSpc>
                <a:spcPct val="95000"/>
              </a:lnSpc>
              <a:spcBef>
                <a:spcPts val="1"/>
              </a:spcBef>
              <a:tabLst>
                <a:tab pos="416559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创造要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素 </a:t>
            </a:r>
            <a:endParaRPr lang="SimSun" altLang="SimSun" sz="1800" dirty="0"/>
          </a:p>
        </p:txBody>
      </p:sp>
      <p:grpSp>
        <p:nvGrpSpPr>
          <p:cNvPr id="12" name="group 12"/>
          <p:cNvGrpSpPr/>
          <p:nvPr/>
        </p:nvGrpSpPr>
        <p:grpSpPr>
          <a:xfrm rot="21600000">
            <a:off x="376232" y="4491032"/>
            <a:ext cx="1685934" cy="1609734"/>
            <a:chOff x="0" y="0"/>
            <a:chExt cx="1685934" cy="1609734"/>
          </a:xfrm>
        </p:grpSpPr>
        <p:grpSp>
          <p:nvGrpSpPr>
            <p:cNvPr id="14" name="group 14"/>
            <p:cNvGrpSpPr/>
            <p:nvPr/>
          </p:nvGrpSpPr>
          <p:grpSpPr>
            <a:xfrm rot="21600000">
              <a:off x="0" y="0"/>
              <a:ext cx="1685934" cy="1609734"/>
              <a:chOff x="0" y="0"/>
              <a:chExt cx="1685934" cy="1609734"/>
            </a:xfrm>
          </p:grpSpPr>
          <p:sp>
            <p:nvSpPr>
              <p:cNvPr id="65" name="path"/>
              <p:cNvSpPr/>
              <p:nvPr/>
            </p:nvSpPr>
            <p:spPr>
              <a:xfrm>
                <a:off x="4767" y="4767"/>
                <a:ext cx="1676400" cy="1600200"/>
              </a:xfrm>
              <a:custGeom>
                <a:avLst/>
                <a:gdLst/>
                <a:ahLst/>
                <a:cxnLst/>
                <a:rect l="0" t="0" r="0" b="0"/>
                <a:pathLst>
                  <a:path w="2640" h="2520">
                    <a:moveTo>
                      <a:pt x="0" y="1260"/>
                    </a:moveTo>
                    <a:cubicBezTo>
                      <a:pt x="0" y="564"/>
                      <a:pt x="590" y="0"/>
                      <a:pt x="1320" y="0"/>
                    </a:cubicBezTo>
                    <a:cubicBezTo>
                      <a:pt x="1320" y="0"/>
                      <a:pt x="1320" y="0"/>
                      <a:pt x="1320" y="0"/>
                    </a:cubicBezTo>
                    <a:lnTo>
                      <a:pt x="1320" y="0"/>
                    </a:lnTo>
                    <a:cubicBezTo>
                      <a:pt x="2048" y="0"/>
                      <a:pt x="2640" y="564"/>
                      <a:pt x="2640" y="1260"/>
                    </a:cubicBezTo>
                    <a:cubicBezTo>
                      <a:pt x="2640" y="1260"/>
                      <a:pt x="2640" y="1260"/>
                      <a:pt x="2640" y="1260"/>
                    </a:cubicBezTo>
                    <a:lnTo>
                      <a:pt x="2640" y="1260"/>
                    </a:lnTo>
                    <a:cubicBezTo>
                      <a:pt x="2640" y="1955"/>
                      <a:pt x="2048" y="2520"/>
                      <a:pt x="1320" y="2520"/>
                    </a:cubicBezTo>
                    <a:cubicBezTo>
                      <a:pt x="1320" y="2520"/>
                      <a:pt x="1320" y="2520"/>
                      <a:pt x="1320" y="2520"/>
                    </a:cubicBezTo>
                    <a:lnTo>
                      <a:pt x="1320" y="2520"/>
                    </a:lnTo>
                    <a:cubicBezTo>
                      <a:pt x="590" y="2520"/>
                      <a:pt x="0" y="1955"/>
                      <a:pt x="0" y="1260"/>
                    </a:cubicBezTo>
                    <a:cubicBezTo>
                      <a:pt x="0" y="1260"/>
                      <a:pt x="0" y="1260"/>
                      <a:pt x="0" y="1260"/>
                    </a:cubicBezTo>
                  </a:path>
                </a:pathLst>
              </a:custGeom>
              <a:solidFill>
                <a:srgbClr val="EBECED">
                  <a:alpha val="100000"/>
                </a:srgbClr>
              </a:solidFill>
              <a:ln cap="flat"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path"/>
              <p:cNvSpPr/>
              <p:nvPr/>
            </p:nvSpPr>
            <p:spPr>
              <a:xfrm>
                <a:off x="0" y="0"/>
                <a:ext cx="1685934" cy="1609734"/>
              </a:xfrm>
              <a:custGeom>
                <a:avLst/>
                <a:gdLst/>
                <a:ahLst/>
                <a:cxnLst/>
                <a:rect l="0" t="0" r="0" b="0"/>
                <a:pathLst>
                  <a:path w="2655" h="2535">
                    <a:moveTo>
                      <a:pt x="7" y="1267"/>
                    </a:moveTo>
                    <a:cubicBezTo>
                      <a:pt x="7" y="571"/>
                      <a:pt x="598" y="7"/>
                      <a:pt x="1327" y="7"/>
                    </a:cubicBezTo>
                    <a:cubicBezTo>
                      <a:pt x="1327" y="7"/>
                      <a:pt x="1327" y="7"/>
                      <a:pt x="1327" y="7"/>
                    </a:cubicBezTo>
                    <a:lnTo>
                      <a:pt x="1327" y="7"/>
                    </a:lnTo>
                    <a:cubicBezTo>
                      <a:pt x="2056" y="7"/>
                      <a:pt x="2647" y="571"/>
                      <a:pt x="2647" y="1267"/>
                    </a:cubicBezTo>
                    <a:cubicBezTo>
                      <a:pt x="2647" y="1267"/>
                      <a:pt x="2647" y="1267"/>
                      <a:pt x="2647" y="1267"/>
                    </a:cubicBezTo>
                    <a:lnTo>
                      <a:pt x="2647" y="1267"/>
                    </a:lnTo>
                    <a:cubicBezTo>
                      <a:pt x="2647" y="1963"/>
                      <a:pt x="2056" y="2527"/>
                      <a:pt x="1327" y="2527"/>
                    </a:cubicBezTo>
                    <a:cubicBezTo>
                      <a:pt x="1327" y="2527"/>
                      <a:pt x="1327" y="2527"/>
                      <a:pt x="1327" y="2527"/>
                    </a:cubicBezTo>
                    <a:lnTo>
                      <a:pt x="1327" y="2527"/>
                    </a:lnTo>
                    <a:cubicBezTo>
                      <a:pt x="598" y="2527"/>
                      <a:pt x="7" y="1963"/>
                      <a:pt x="7" y="1267"/>
                    </a:cubicBezTo>
                    <a:cubicBezTo>
                      <a:pt x="7" y="1267"/>
                      <a:pt x="7" y="1267"/>
                      <a:pt x="7" y="1267"/>
                    </a:cubicBezTo>
                  </a:path>
                </a:pathLst>
              </a:custGeom>
              <a:noFill/>
              <a:ln w="9534" cap="flat"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21600000">
              <a:off x="76200" y="457200"/>
              <a:ext cx="1381134" cy="619134"/>
              <a:chOff x="0" y="0"/>
              <a:chExt cx="1381134" cy="619134"/>
            </a:xfrm>
          </p:grpSpPr>
          <p:sp>
            <p:nvSpPr>
              <p:cNvPr id="67" name="path"/>
              <p:cNvSpPr/>
              <p:nvPr/>
            </p:nvSpPr>
            <p:spPr>
              <a:xfrm>
                <a:off x="4767" y="4767"/>
                <a:ext cx="1371600" cy="609600"/>
              </a:xfrm>
              <a:custGeom>
                <a:avLst/>
                <a:gdLst/>
                <a:ahLst/>
                <a:cxnLst/>
                <a:rect l="0" t="0" r="0" b="0"/>
                <a:pathLst>
                  <a:path w="2160" h="960">
                    <a:moveTo>
                      <a:pt x="0" y="480"/>
                    </a:moveTo>
                    <a:cubicBezTo>
                      <a:pt x="0" y="215"/>
                      <a:pt x="483" y="0"/>
                      <a:pt x="1080" y="0"/>
                    </a:cubicBezTo>
                    <a:lnTo>
                      <a:pt x="1080" y="0"/>
                    </a:lnTo>
                    <a:cubicBezTo>
                      <a:pt x="1676" y="0"/>
                      <a:pt x="2160" y="215"/>
                      <a:pt x="2160" y="480"/>
                    </a:cubicBezTo>
                    <a:cubicBezTo>
                      <a:pt x="2160" y="480"/>
                      <a:pt x="2160" y="480"/>
                      <a:pt x="2160" y="480"/>
                    </a:cubicBezTo>
                    <a:lnTo>
                      <a:pt x="2160" y="480"/>
                    </a:lnTo>
                    <a:cubicBezTo>
                      <a:pt x="2160" y="745"/>
                      <a:pt x="1676" y="960"/>
                      <a:pt x="1080" y="960"/>
                    </a:cubicBezTo>
                    <a:cubicBezTo>
                      <a:pt x="1080" y="960"/>
                      <a:pt x="1080" y="960"/>
                      <a:pt x="1080" y="960"/>
                    </a:cubicBezTo>
                    <a:lnTo>
                      <a:pt x="1080" y="960"/>
                    </a:lnTo>
                    <a:cubicBezTo>
                      <a:pt x="483" y="960"/>
                      <a:pt x="0" y="745"/>
                      <a:pt x="0" y="480"/>
                    </a:cubicBezTo>
                    <a:cubicBezTo>
                      <a:pt x="0" y="480"/>
                      <a:pt x="0" y="480"/>
                      <a:pt x="0" y="480"/>
                    </a:cubicBezTo>
                  </a:path>
                </a:pathLst>
              </a:custGeom>
              <a:solidFill>
                <a:srgbClr val="C9DDF1">
                  <a:alpha val="100000"/>
                </a:srgbClr>
              </a:solidFill>
              <a:ln cap="flat"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path"/>
              <p:cNvSpPr/>
              <p:nvPr/>
            </p:nvSpPr>
            <p:spPr>
              <a:xfrm>
                <a:off x="0" y="0"/>
                <a:ext cx="1381134" cy="619134"/>
              </a:xfrm>
              <a:custGeom>
                <a:avLst/>
                <a:gdLst/>
                <a:ahLst/>
                <a:cxnLst/>
                <a:rect l="0" t="0" r="0" b="0"/>
                <a:pathLst>
                  <a:path w="2175" h="975">
                    <a:moveTo>
                      <a:pt x="7" y="487"/>
                    </a:moveTo>
                    <a:cubicBezTo>
                      <a:pt x="7" y="222"/>
                      <a:pt x="491" y="7"/>
                      <a:pt x="1087" y="7"/>
                    </a:cubicBezTo>
                    <a:lnTo>
                      <a:pt x="1087" y="7"/>
                    </a:lnTo>
                    <a:cubicBezTo>
                      <a:pt x="1683" y="7"/>
                      <a:pt x="2167" y="222"/>
                      <a:pt x="2167" y="487"/>
                    </a:cubicBezTo>
                    <a:cubicBezTo>
                      <a:pt x="2167" y="487"/>
                      <a:pt x="2167" y="487"/>
                      <a:pt x="2167" y="487"/>
                    </a:cubicBezTo>
                    <a:lnTo>
                      <a:pt x="2167" y="487"/>
                    </a:lnTo>
                    <a:cubicBezTo>
                      <a:pt x="2167" y="752"/>
                      <a:pt x="1683" y="967"/>
                      <a:pt x="1087" y="967"/>
                    </a:cubicBezTo>
                    <a:cubicBezTo>
                      <a:pt x="1087" y="967"/>
                      <a:pt x="1087" y="967"/>
                      <a:pt x="1087" y="967"/>
                    </a:cubicBezTo>
                    <a:lnTo>
                      <a:pt x="1087" y="967"/>
                    </a:lnTo>
                    <a:cubicBezTo>
                      <a:pt x="491" y="967"/>
                      <a:pt x="7" y="752"/>
                      <a:pt x="7" y="487"/>
                    </a:cubicBezTo>
                    <a:cubicBezTo>
                      <a:pt x="7" y="487"/>
                      <a:pt x="7" y="487"/>
                      <a:pt x="7" y="487"/>
                    </a:cubicBezTo>
                  </a:path>
                </a:pathLst>
              </a:custGeom>
              <a:noFill/>
              <a:ln w="9534" cap="flat"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9" name="textbox 69"/>
            <p:cNvSpPr/>
            <p:nvPr/>
          </p:nvSpPr>
          <p:spPr>
            <a:xfrm>
              <a:off x="313415" y="656106"/>
              <a:ext cx="931544" cy="28702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9069"/>
                </a:lnSpc>
                <a:tabLst/>
              </a:pPr>
              <a:endParaRPr lang="Arial" altLang="Arial" sz="100" dirty="0"/>
            </a:p>
            <a:p>
              <a:pPr marL="12700" algn="l" rtl="0" eaLnBrk="0">
                <a:lnSpc>
                  <a:spcPct val="95000"/>
                </a:lnSpc>
                <a:tabLst/>
              </a:pPr>
              <a:r>
                <a:rPr sz="1800" spc="-2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创造源</a:t>
              </a:r>
              <a:r>
                <a:rPr sz="1800" spc="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泉</a:t>
              </a:r>
              <a:endParaRPr lang="SimSun" altLang="SimSun" sz="1800" dirty="0"/>
            </a:p>
          </p:txBody>
        </p:sp>
      </p:grpSp>
      <p:grpSp>
        <p:nvGrpSpPr>
          <p:cNvPr id="18" name="group 18"/>
          <p:cNvGrpSpPr/>
          <p:nvPr/>
        </p:nvGrpSpPr>
        <p:grpSpPr>
          <a:xfrm rot="21600000">
            <a:off x="5710232" y="4491032"/>
            <a:ext cx="1685934" cy="1609734"/>
            <a:chOff x="0" y="0"/>
            <a:chExt cx="1685934" cy="1609734"/>
          </a:xfrm>
        </p:grpSpPr>
        <p:sp>
          <p:nvSpPr>
            <p:cNvPr id="70" name="path"/>
            <p:cNvSpPr/>
            <p:nvPr/>
          </p:nvSpPr>
          <p:spPr>
            <a:xfrm>
              <a:off x="4767" y="4767"/>
              <a:ext cx="1676400" cy="1600200"/>
            </a:xfrm>
            <a:custGeom>
              <a:avLst/>
              <a:gdLst/>
              <a:ahLst/>
              <a:cxnLst/>
              <a:rect l="0" t="0" r="0" b="0"/>
              <a:pathLst>
                <a:path w="2640" h="2520">
                  <a:moveTo>
                    <a:pt x="0" y="1260"/>
                  </a:moveTo>
                  <a:cubicBezTo>
                    <a:pt x="0" y="564"/>
                    <a:pt x="590" y="0"/>
                    <a:pt x="1320" y="0"/>
                  </a:cubicBezTo>
                  <a:cubicBezTo>
                    <a:pt x="1320" y="0"/>
                    <a:pt x="1320" y="0"/>
                    <a:pt x="1320" y="0"/>
                  </a:cubicBezTo>
                  <a:lnTo>
                    <a:pt x="1320" y="0"/>
                  </a:lnTo>
                  <a:cubicBezTo>
                    <a:pt x="2049" y="0"/>
                    <a:pt x="2640" y="564"/>
                    <a:pt x="2640" y="1260"/>
                  </a:cubicBezTo>
                  <a:cubicBezTo>
                    <a:pt x="2640" y="1260"/>
                    <a:pt x="2640" y="1260"/>
                    <a:pt x="2640" y="1260"/>
                  </a:cubicBezTo>
                  <a:lnTo>
                    <a:pt x="2640" y="1260"/>
                  </a:lnTo>
                  <a:cubicBezTo>
                    <a:pt x="2640" y="1955"/>
                    <a:pt x="2049" y="2520"/>
                    <a:pt x="1320" y="2520"/>
                  </a:cubicBezTo>
                  <a:cubicBezTo>
                    <a:pt x="1320" y="2520"/>
                    <a:pt x="1320" y="2520"/>
                    <a:pt x="1320" y="2520"/>
                  </a:cubicBezTo>
                  <a:lnTo>
                    <a:pt x="1320" y="2520"/>
                  </a:lnTo>
                  <a:cubicBezTo>
                    <a:pt x="590" y="2520"/>
                    <a:pt x="0" y="1955"/>
                    <a:pt x="0" y="1260"/>
                  </a:cubicBezTo>
                  <a:cubicBezTo>
                    <a:pt x="0" y="1260"/>
                    <a:pt x="0" y="1260"/>
                    <a:pt x="0" y="1260"/>
                  </a:cubicBezTo>
                </a:path>
              </a:pathLst>
            </a:custGeom>
            <a:solidFill>
              <a:srgbClr val="EBECED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1" name="path"/>
            <p:cNvSpPr/>
            <p:nvPr/>
          </p:nvSpPr>
          <p:spPr>
            <a:xfrm>
              <a:off x="0" y="0"/>
              <a:ext cx="1685934" cy="1609734"/>
            </a:xfrm>
            <a:custGeom>
              <a:avLst/>
              <a:gdLst/>
              <a:ahLst/>
              <a:cxnLst/>
              <a:rect l="0" t="0" r="0" b="0"/>
              <a:pathLst>
                <a:path w="2655" h="2535">
                  <a:moveTo>
                    <a:pt x="7" y="1267"/>
                  </a:moveTo>
                  <a:cubicBezTo>
                    <a:pt x="7" y="571"/>
                    <a:pt x="598" y="7"/>
                    <a:pt x="1327" y="7"/>
                  </a:cubicBezTo>
                  <a:cubicBezTo>
                    <a:pt x="1327" y="7"/>
                    <a:pt x="1327" y="7"/>
                    <a:pt x="1327" y="7"/>
                  </a:cubicBezTo>
                  <a:lnTo>
                    <a:pt x="1327" y="7"/>
                  </a:lnTo>
                  <a:cubicBezTo>
                    <a:pt x="2056" y="7"/>
                    <a:pt x="2647" y="571"/>
                    <a:pt x="2647" y="1267"/>
                  </a:cubicBezTo>
                  <a:cubicBezTo>
                    <a:pt x="2647" y="1267"/>
                    <a:pt x="2647" y="1267"/>
                    <a:pt x="2647" y="1267"/>
                  </a:cubicBezTo>
                  <a:lnTo>
                    <a:pt x="2647" y="1267"/>
                  </a:lnTo>
                  <a:cubicBezTo>
                    <a:pt x="2647" y="1963"/>
                    <a:pt x="2056" y="2527"/>
                    <a:pt x="1327" y="2527"/>
                  </a:cubicBezTo>
                  <a:cubicBezTo>
                    <a:pt x="1327" y="2527"/>
                    <a:pt x="1327" y="2527"/>
                    <a:pt x="1327" y="2527"/>
                  </a:cubicBezTo>
                  <a:lnTo>
                    <a:pt x="1327" y="2527"/>
                  </a:lnTo>
                  <a:cubicBezTo>
                    <a:pt x="598" y="2527"/>
                    <a:pt x="7" y="1963"/>
                    <a:pt x="7" y="1267"/>
                  </a:cubicBezTo>
                  <a:cubicBezTo>
                    <a:pt x="7" y="1267"/>
                    <a:pt x="7" y="1267"/>
                    <a:pt x="7" y="1267"/>
                  </a:cubicBezTo>
                </a:path>
              </a:pathLst>
            </a:custGeom>
            <a:noFill/>
            <a:ln w="9534" cap="flat"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72" name="textbox 72"/>
          <p:cNvSpPr/>
          <p:nvPr/>
        </p:nvSpPr>
        <p:spPr>
          <a:xfrm>
            <a:off x="5745451" y="5595512"/>
            <a:ext cx="2189479" cy="12598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567"/>
              </a:lnSpc>
              <a:tabLst/>
            </a:pPr>
            <a:endParaRPr lang="Arial" altLang="Arial" sz="100" dirty="0"/>
          </a:p>
          <a:p>
            <a:pPr marL="258083" algn="l" rtl="0" eaLnBrk="0">
              <a:lnSpc>
                <a:spcPct val="88000"/>
              </a:lnSpc>
              <a:tabLst/>
            </a:pPr>
            <a:r>
              <a:rPr sz="1700" spc="-1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组织权力，</a:t>
            </a:r>
            <a:endParaRPr lang="SimSun" altLang="SimSun" sz="1700" dirty="0"/>
          </a:p>
          <a:p>
            <a:pPr marL="361942" algn="l" rtl="0" eaLnBrk="0">
              <a:lnSpc>
                <a:spcPts val="2433"/>
              </a:lnSpc>
              <a:tabLst/>
            </a:pP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经济利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益</a:t>
            </a:r>
            <a:endParaRPr lang="SimSun" altLang="SimSun" sz="1800" dirty="0"/>
          </a:p>
          <a:p>
            <a:pPr algn="l" rtl="0" eaLnBrk="0">
              <a:lnSpc>
                <a:spcPct val="14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4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8000"/>
              </a:lnSpc>
              <a:tabLst/>
            </a:pPr>
            <a:endParaRPr lang="Arial" altLang="Arial" sz="300" dirty="0"/>
          </a:p>
        </p:txBody>
      </p:sp>
      <p:sp>
        <p:nvSpPr>
          <p:cNvPr id="73" name="rect"/>
          <p:cNvSpPr/>
          <p:nvPr/>
        </p:nvSpPr>
        <p:spPr>
          <a:xfrm>
            <a:off x="5867400" y="4953000"/>
            <a:ext cx="1371600" cy="609600"/>
          </a:xfrm>
          <a:prstGeom prst="rect">
            <a:avLst/>
          </a:prstGeom>
          <a:solidFill>
            <a:srgbClr val="C9DDF1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4" name="rect"/>
          <p:cNvSpPr/>
          <p:nvPr/>
        </p:nvSpPr>
        <p:spPr>
          <a:xfrm>
            <a:off x="5862632" y="4948232"/>
            <a:ext cx="1381134" cy="619134"/>
          </a:xfrm>
          <a:prstGeom prst="rect">
            <a:avLst/>
          </a:prstGeom>
          <a:solidFill>
            <a:srgbClr val="C9DDF1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75" name="table 75"/>
          <p:cNvGraphicFramePr>
            <a:graphicFrameLocks noGrp="1"/>
          </p:cNvGraphicFramePr>
          <p:nvPr/>
        </p:nvGraphicFramePr>
        <p:xfrm>
          <a:off x="2509832" y="3805232"/>
          <a:ext cx="1076325" cy="457200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800" dirty="0"/>
                    </a:p>
                    <a:p>
                      <a:pPr marL="100081" algn="l" rtl="0" eaLnBrk="0">
                        <a:lnSpc>
                          <a:spcPct val="94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8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价值创</a:t>
                      </a:r>
                      <a:r>
                        <a:rPr sz="18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造</a:t>
                      </a:r>
                      <a:endParaRPr lang="SimSun" altLang="SimSun" sz="18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6" name="table 76"/>
          <p:cNvGraphicFramePr>
            <a:graphicFrameLocks noGrp="1"/>
          </p:cNvGraphicFramePr>
          <p:nvPr/>
        </p:nvGraphicFramePr>
        <p:xfrm>
          <a:off x="4186232" y="3729032"/>
          <a:ext cx="1076325" cy="457200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800" dirty="0"/>
                    </a:p>
                    <a:p>
                      <a:pPr marL="101605" algn="l" rtl="0" eaLnBrk="0">
                        <a:lnSpc>
                          <a:spcPct val="94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8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价值评</a:t>
                      </a:r>
                      <a:r>
                        <a:rPr sz="18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价</a:t>
                      </a:r>
                      <a:endParaRPr lang="SimSun" altLang="SimSun" sz="18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7" name="rect"/>
          <p:cNvSpPr/>
          <p:nvPr/>
        </p:nvSpPr>
        <p:spPr>
          <a:xfrm>
            <a:off x="6019800" y="3733800"/>
            <a:ext cx="1066800" cy="457200"/>
          </a:xfrm>
          <a:prstGeom prst="rect">
            <a:avLst/>
          </a:prstGeom>
          <a:solidFill>
            <a:srgbClr val="C9DDF1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78" name="table 78"/>
          <p:cNvGraphicFramePr>
            <a:graphicFrameLocks noGrp="1"/>
          </p:cNvGraphicFramePr>
          <p:nvPr/>
        </p:nvGraphicFramePr>
        <p:xfrm>
          <a:off x="6015032" y="3729032"/>
          <a:ext cx="1071244" cy="457200"/>
        </p:xfrm>
        <a:graphic>
          <a:graphicData uri="http://schemas.openxmlformats.org/drawingml/2006/table">
            <a:tbl>
              <a:tblPr/>
              <a:tblGrid>
                <a:gridCol w="1071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800" dirty="0"/>
                    </a:p>
                    <a:p>
                      <a:pPr marL="103510" algn="l" rtl="0" eaLnBrk="0">
                        <a:lnSpc>
                          <a:spcPct val="94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8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价值分</a:t>
                      </a:r>
                      <a:r>
                        <a:rPr sz="18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配</a:t>
                      </a:r>
                      <a:endParaRPr lang="SimSun" altLang="SimSun" sz="18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9" name="textbox 79"/>
          <p:cNvSpPr/>
          <p:nvPr/>
        </p:nvSpPr>
        <p:spPr>
          <a:xfrm>
            <a:off x="5849932" y="5147138"/>
            <a:ext cx="1407160" cy="287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6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>
                <a:tab pos="270509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分配形式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endParaRPr lang="SimSun" altLang="SimSun" sz="1800" dirty="0"/>
          </a:p>
        </p:txBody>
      </p:sp>
      <p:sp>
        <p:nvSpPr>
          <p:cNvPr id="80" name="textbox 80"/>
          <p:cNvSpPr/>
          <p:nvPr/>
        </p:nvSpPr>
        <p:spPr>
          <a:xfrm>
            <a:off x="540412" y="5732989"/>
            <a:ext cx="1368425" cy="287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69"/>
              </a:lnSpc>
              <a:tabLst/>
            </a:pPr>
            <a:endParaRPr lang="Arial" altLang="Arial" sz="100" dirty="0"/>
          </a:p>
          <a:p>
            <a:pPr marL="127000" algn="l" rtl="0" eaLnBrk="0">
              <a:lnSpc>
                <a:spcPct val="95000"/>
              </a:lnSpc>
              <a:tabLst/>
            </a:pPr>
            <a:r>
              <a:rPr sz="1800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(招聘调配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)</a:t>
            </a:r>
            <a:endParaRPr lang="SimSun" altLang="SimSun" sz="1800" dirty="0"/>
          </a:p>
        </p:txBody>
      </p:sp>
      <p:sp>
        <p:nvSpPr>
          <p:cNvPr id="81" name="textbox 81"/>
          <p:cNvSpPr/>
          <p:nvPr/>
        </p:nvSpPr>
        <p:spPr>
          <a:xfrm>
            <a:off x="1300527" y="6624119"/>
            <a:ext cx="1059814" cy="2292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1604"/>
              </a:lnSpc>
              <a:tabLst/>
            </a:pPr>
            <a:endParaRPr lang="SimSun" altLang="SimSun" sz="1300" dirty="0"/>
          </a:p>
        </p:txBody>
      </p:sp>
      <p:pic>
        <p:nvPicPr>
          <p:cNvPr id="82" name="picture 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04900" y="4038600"/>
            <a:ext cx="76200" cy="914400"/>
          </a:xfrm>
          <a:prstGeom prst="rect">
            <a:avLst/>
          </a:prstGeom>
        </p:spPr>
      </p:pic>
      <p:sp>
        <p:nvSpPr>
          <p:cNvPr id="83" name="path"/>
          <p:cNvSpPr/>
          <p:nvPr/>
        </p:nvSpPr>
        <p:spPr>
          <a:xfrm>
            <a:off x="533400" y="3271832"/>
            <a:ext cx="6934200" cy="9534"/>
          </a:xfrm>
          <a:custGeom>
            <a:avLst/>
            <a:gdLst/>
            <a:ahLst/>
            <a:cxnLst/>
            <a:rect l="0" t="0" r="0" b="0"/>
            <a:pathLst>
              <a:path w="10920" h="15">
                <a:moveTo>
                  <a:pt x="0" y="7"/>
                </a:moveTo>
                <a:lnTo>
                  <a:pt x="10920" y="7"/>
                </a:lnTo>
              </a:path>
            </a:pathLst>
          </a:custGeom>
          <a:noFill/>
          <a:ln w="9534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257800" y="3924300"/>
            <a:ext cx="838200" cy="76200"/>
          </a:xfrm>
          <a:prstGeom prst="rect">
            <a:avLst/>
          </a:prstGeom>
        </p:spPr>
      </p:pic>
      <p:pic>
        <p:nvPicPr>
          <p:cNvPr id="85" name="picture 8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762500" y="4191000"/>
            <a:ext cx="76200" cy="762000"/>
          </a:xfrm>
          <a:prstGeom prst="rect">
            <a:avLst/>
          </a:prstGeom>
        </p:spPr>
      </p:pic>
      <p:pic>
        <p:nvPicPr>
          <p:cNvPr id="86" name="picture 8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515100" y="4191000"/>
            <a:ext cx="76200" cy="762000"/>
          </a:xfrm>
          <a:prstGeom prst="rect">
            <a:avLst/>
          </a:prstGeom>
        </p:spPr>
      </p:pic>
      <p:pic>
        <p:nvPicPr>
          <p:cNvPr id="87" name="picture 8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009900" y="4267200"/>
            <a:ext cx="76200" cy="685800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581400" y="4000500"/>
            <a:ext cx="533400" cy="76200"/>
          </a:xfrm>
          <a:prstGeom prst="rect">
            <a:avLst/>
          </a:prstGeom>
        </p:spPr>
      </p:pic>
      <p:sp>
        <p:nvSpPr>
          <p:cNvPr id="89" name="path"/>
          <p:cNvSpPr/>
          <p:nvPr/>
        </p:nvSpPr>
        <p:spPr>
          <a:xfrm>
            <a:off x="7462832" y="3276600"/>
            <a:ext cx="9534" cy="685800"/>
          </a:xfrm>
          <a:custGeom>
            <a:avLst/>
            <a:gdLst/>
            <a:ahLst/>
            <a:cxnLst/>
            <a:rect l="0" t="0" r="0" b="0"/>
            <a:pathLst>
              <a:path w="15" h="1080">
                <a:moveTo>
                  <a:pt x="7" y="0"/>
                </a:moveTo>
                <a:lnTo>
                  <a:pt x="7" y="1080"/>
                </a:lnTo>
              </a:path>
            </a:pathLst>
          </a:custGeom>
          <a:noFill/>
          <a:ln w="9534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0" name="path"/>
          <p:cNvSpPr/>
          <p:nvPr/>
        </p:nvSpPr>
        <p:spPr>
          <a:xfrm>
            <a:off x="7081832" y="3733800"/>
            <a:ext cx="9534" cy="457200"/>
          </a:xfrm>
          <a:custGeom>
            <a:avLst/>
            <a:gdLst/>
            <a:ahLst/>
            <a:cxnLst/>
            <a:rect l="0" t="0" r="0" b="0"/>
            <a:pathLst>
              <a:path w="15" h="720">
                <a:moveTo>
                  <a:pt x="7" y="720"/>
                </a:moveTo>
                <a:lnTo>
                  <a:pt x="7" y="0"/>
                </a:lnTo>
              </a:path>
            </a:pathLst>
          </a:custGeom>
          <a:noFill/>
          <a:ln w="9534" cap="flat"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1" name="path"/>
          <p:cNvSpPr/>
          <p:nvPr/>
        </p:nvSpPr>
        <p:spPr>
          <a:xfrm>
            <a:off x="7086600" y="3957632"/>
            <a:ext cx="381000" cy="9534"/>
          </a:xfrm>
          <a:custGeom>
            <a:avLst/>
            <a:gdLst/>
            <a:ahLst/>
            <a:cxnLst/>
            <a:rect l="0" t="0" r="0" b="0"/>
            <a:pathLst>
              <a:path w="600" h="15">
                <a:moveTo>
                  <a:pt x="0" y="7"/>
                </a:moveTo>
                <a:lnTo>
                  <a:pt x="600" y="7"/>
                </a:lnTo>
              </a:path>
            </a:pathLst>
          </a:custGeom>
          <a:noFill/>
          <a:ln w="9534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picture 6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pic>
        <p:nvPicPr>
          <p:cNvPr id="608" name="picture 6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sp>
        <p:nvSpPr>
          <p:cNvPr id="609" name="textbox 609"/>
          <p:cNvSpPr/>
          <p:nvPr/>
        </p:nvSpPr>
        <p:spPr>
          <a:xfrm>
            <a:off x="477488" y="1485319"/>
            <a:ext cx="3173729" cy="11315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403"/>
              </a:lnSpc>
              <a:tabLst/>
            </a:pPr>
            <a:endParaRPr lang="Arial" altLang="Arial" sz="100" dirty="0"/>
          </a:p>
          <a:p>
            <a:pPr algn="r" rtl="0" eaLnBrk="0">
              <a:lnSpc>
                <a:spcPct val="96000"/>
              </a:lnSpc>
              <a:tabLst/>
            </a:pPr>
            <a:r>
              <a:rPr sz="3200" spc="3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绩效管理</a:t>
            </a:r>
            <a:r>
              <a:rPr sz="3200" spc="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程</a:t>
            </a:r>
            <a:r>
              <a:rPr sz="3200" spc="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序</a:t>
            </a:r>
            <a:endParaRPr lang="SimSun" altLang="SimSun" sz="32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500" dirty="0"/>
          </a:p>
          <a:p>
            <a:pPr algn="l" rtl="0" eaLnBrk="0">
              <a:lnSpc>
                <a:spcPct val="1392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1000"/>
              </a:lnSpc>
              <a:tabLst/>
            </a:pPr>
            <a:r>
              <a:rPr sz="2900" i="1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绩效管理四步曲</a:t>
            </a:r>
            <a:endParaRPr lang="SimSun" altLang="SimSun" sz="2900" dirty="0"/>
          </a:p>
        </p:txBody>
      </p:sp>
      <p:grpSp>
        <p:nvGrpSpPr>
          <p:cNvPr id="116" name="group 116"/>
          <p:cNvGrpSpPr/>
          <p:nvPr/>
        </p:nvGrpSpPr>
        <p:grpSpPr>
          <a:xfrm rot="21600000">
            <a:off x="6472232" y="3652832"/>
            <a:ext cx="1533534" cy="771534"/>
            <a:chOff x="0" y="0"/>
            <a:chExt cx="1533534" cy="771534"/>
          </a:xfrm>
        </p:grpSpPr>
        <p:grpSp>
          <p:nvGrpSpPr>
            <p:cNvPr id="118" name="group 118"/>
            <p:cNvGrpSpPr/>
            <p:nvPr/>
          </p:nvGrpSpPr>
          <p:grpSpPr>
            <a:xfrm rot="21600000">
              <a:off x="0" y="0"/>
              <a:ext cx="1533534" cy="771534"/>
              <a:chOff x="0" y="0"/>
              <a:chExt cx="1533534" cy="771534"/>
            </a:xfrm>
          </p:grpSpPr>
          <p:sp>
            <p:nvSpPr>
              <p:cNvPr id="610" name="path"/>
              <p:cNvSpPr/>
              <p:nvPr/>
            </p:nvSpPr>
            <p:spPr>
              <a:xfrm>
                <a:off x="4767" y="4767"/>
                <a:ext cx="1524000" cy="762000"/>
              </a:xfrm>
              <a:custGeom>
                <a:avLst/>
                <a:gdLst/>
                <a:ahLst/>
                <a:cxnLst/>
                <a:rect l="0" t="0" r="0" b="0"/>
                <a:pathLst>
                  <a:path w="2400" h="1200">
                    <a:moveTo>
                      <a:pt x="0" y="600"/>
                    </a:moveTo>
                    <a:cubicBezTo>
                      <a:pt x="0" y="268"/>
                      <a:pt x="537" y="0"/>
                      <a:pt x="1200" y="0"/>
                    </a:cubicBezTo>
                    <a:lnTo>
                      <a:pt x="1200" y="0"/>
                    </a:lnTo>
                    <a:cubicBezTo>
                      <a:pt x="1862" y="0"/>
                      <a:pt x="2400" y="268"/>
                      <a:pt x="2400" y="600"/>
                    </a:cubicBezTo>
                    <a:cubicBezTo>
                      <a:pt x="2400" y="600"/>
                      <a:pt x="2400" y="600"/>
                      <a:pt x="2400" y="600"/>
                    </a:cubicBezTo>
                    <a:lnTo>
                      <a:pt x="2400" y="600"/>
                    </a:lnTo>
                    <a:cubicBezTo>
                      <a:pt x="2400" y="931"/>
                      <a:pt x="1862" y="1200"/>
                      <a:pt x="1200" y="1200"/>
                    </a:cubicBezTo>
                    <a:cubicBezTo>
                      <a:pt x="1200" y="1200"/>
                      <a:pt x="1200" y="1200"/>
                      <a:pt x="1200" y="1200"/>
                    </a:cubicBezTo>
                    <a:lnTo>
                      <a:pt x="1200" y="1200"/>
                    </a:lnTo>
                    <a:cubicBezTo>
                      <a:pt x="537" y="1200"/>
                      <a:pt x="0" y="931"/>
                      <a:pt x="0" y="600"/>
                    </a:cubicBezTo>
                    <a:cubicBezTo>
                      <a:pt x="0" y="600"/>
                      <a:pt x="0" y="600"/>
                      <a:pt x="0" y="600"/>
                    </a:cubicBezTo>
                  </a:path>
                </a:pathLst>
              </a:custGeom>
              <a:solidFill>
                <a:srgbClr val="CFD4CA">
                  <a:alpha val="100000"/>
                </a:srgbClr>
              </a:solidFill>
              <a:ln cap="flat"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1" name="path"/>
              <p:cNvSpPr/>
              <p:nvPr/>
            </p:nvSpPr>
            <p:spPr>
              <a:xfrm>
                <a:off x="0" y="0"/>
                <a:ext cx="1533534" cy="771534"/>
              </a:xfrm>
              <a:custGeom>
                <a:avLst/>
                <a:gdLst/>
                <a:ahLst/>
                <a:cxnLst/>
                <a:rect l="0" t="0" r="0" b="0"/>
                <a:pathLst>
                  <a:path w="2415" h="1215">
                    <a:moveTo>
                      <a:pt x="7" y="607"/>
                    </a:moveTo>
                    <a:cubicBezTo>
                      <a:pt x="7" y="276"/>
                      <a:pt x="544" y="7"/>
                      <a:pt x="1207" y="7"/>
                    </a:cubicBezTo>
                    <a:lnTo>
                      <a:pt x="1207" y="7"/>
                    </a:lnTo>
                    <a:cubicBezTo>
                      <a:pt x="1870" y="7"/>
                      <a:pt x="2407" y="276"/>
                      <a:pt x="2407" y="607"/>
                    </a:cubicBezTo>
                    <a:cubicBezTo>
                      <a:pt x="2407" y="607"/>
                      <a:pt x="2407" y="607"/>
                      <a:pt x="2407" y="607"/>
                    </a:cubicBezTo>
                    <a:lnTo>
                      <a:pt x="2407" y="607"/>
                    </a:lnTo>
                    <a:cubicBezTo>
                      <a:pt x="2407" y="938"/>
                      <a:pt x="1870" y="1207"/>
                      <a:pt x="1207" y="1207"/>
                    </a:cubicBezTo>
                    <a:cubicBezTo>
                      <a:pt x="1207" y="1207"/>
                      <a:pt x="1207" y="1207"/>
                      <a:pt x="1207" y="1207"/>
                    </a:cubicBezTo>
                    <a:lnTo>
                      <a:pt x="1207" y="1207"/>
                    </a:lnTo>
                    <a:cubicBezTo>
                      <a:pt x="544" y="1207"/>
                      <a:pt x="7" y="938"/>
                      <a:pt x="7" y="607"/>
                    </a:cubicBezTo>
                    <a:cubicBezTo>
                      <a:pt x="7" y="607"/>
                      <a:pt x="7" y="607"/>
                      <a:pt x="7" y="607"/>
                    </a:cubicBezTo>
                  </a:path>
                </a:pathLst>
              </a:custGeom>
              <a:noFill/>
              <a:ln w="9534" cap="flat"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12" name="textbox 612"/>
            <p:cNvSpPr/>
            <p:nvPr/>
          </p:nvSpPr>
          <p:spPr>
            <a:xfrm>
              <a:off x="-12700" y="-12700"/>
              <a:ext cx="1559560" cy="8369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67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7487"/>
                </a:lnSpc>
                <a:tabLst/>
              </a:pPr>
              <a:endParaRPr lang="Arial" altLang="Arial" sz="100" dirty="0"/>
            </a:p>
            <a:p>
              <a:pPr marL="194267" algn="l" rtl="0" eaLnBrk="0">
                <a:lnSpc>
                  <a:spcPct val="94000"/>
                </a:lnSpc>
                <a:tabLst/>
              </a:pPr>
              <a:r>
                <a:rPr sz="2400" spc="-3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绩效评</a:t>
              </a:r>
              <a:r>
                <a:rPr sz="2400" spc="-1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价</a:t>
              </a:r>
              <a:endParaRPr lang="SimSun" altLang="SimSun" sz="2400" dirty="0"/>
            </a:p>
          </p:txBody>
        </p:sp>
      </p:grpSp>
      <p:pic>
        <p:nvPicPr>
          <p:cNvPr id="613" name="picture 6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798059" y="2813558"/>
            <a:ext cx="2136140" cy="925194"/>
          </a:xfrm>
          <a:prstGeom prst="rect">
            <a:avLst/>
          </a:prstGeom>
        </p:spPr>
      </p:pic>
      <p:pic>
        <p:nvPicPr>
          <p:cNvPr id="614" name="picture 6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029200" y="4490211"/>
            <a:ext cx="1907921" cy="996187"/>
          </a:xfrm>
          <a:prstGeom prst="rect">
            <a:avLst/>
          </a:prstGeom>
        </p:spPr>
      </p:pic>
      <p:pic>
        <p:nvPicPr>
          <p:cNvPr id="615" name="picture 6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24000" y="4572000"/>
            <a:ext cx="1831848" cy="996188"/>
          </a:xfrm>
          <a:prstGeom prst="rect">
            <a:avLst/>
          </a:prstGeom>
        </p:spPr>
      </p:pic>
      <p:pic>
        <p:nvPicPr>
          <p:cNvPr id="616" name="picture 6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445387" y="3042158"/>
            <a:ext cx="1831213" cy="773683"/>
          </a:xfrm>
          <a:prstGeom prst="rect">
            <a:avLst/>
          </a:prstGeom>
        </p:spPr>
      </p:pic>
      <p:sp>
        <p:nvSpPr>
          <p:cNvPr id="617" name="rect"/>
          <p:cNvSpPr/>
          <p:nvPr/>
        </p:nvSpPr>
        <p:spPr>
          <a:xfrm>
            <a:off x="381000" y="3810000"/>
            <a:ext cx="1524000" cy="762000"/>
          </a:xfrm>
          <a:prstGeom prst="rect">
            <a:avLst/>
          </a:prstGeom>
          <a:solidFill>
            <a:srgbClr val="CFD4CA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8" name="rect"/>
          <p:cNvSpPr/>
          <p:nvPr/>
        </p:nvSpPr>
        <p:spPr>
          <a:xfrm>
            <a:off x="376232" y="3805232"/>
            <a:ext cx="1533534" cy="771534"/>
          </a:xfrm>
          <a:prstGeom prst="rect">
            <a:avLst/>
          </a:prstGeom>
          <a:solidFill>
            <a:srgbClr val="CFD4CA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20" name="group 120"/>
          <p:cNvGrpSpPr/>
          <p:nvPr/>
        </p:nvGrpSpPr>
        <p:grpSpPr>
          <a:xfrm rot="21600000">
            <a:off x="3424232" y="5100632"/>
            <a:ext cx="1533534" cy="771534"/>
            <a:chOff x="0" y="0"/>
            <a:chExt cx="1533534" cy="771534"/>
          </a:xfrm>
        </p:grpSpPr>
        <p:grpSp>
          <p:nvGrpSpPr>
            <p:cNvPr id="122" name="group 122"/>
            <p:cNvGrpSpPr/>
            <p:nvPr/>
          </p:nvGrpSpPr>
          <p:grpSpPr>
            <a:xfrm rot="21600000">
              <a:off x="0" y="0"/>
              <a:ext cx="1533534" cy="771534"/>
              <a:chOff x="0" y="0"/>
              <a:chExt cx="1533534" cy="771534"/>
            </a:xfrm>
          </p:grpSpPr>
          <p:sp>
            <p:nvSpPr>
              <p:cNvPr id="619" name="path"/>
              <p:cNvSpPr/>
              <p:nvPr/>
            </p:nvSpPr>
            <p:spPr>
              <a:xfrm>
                <a:off x="4767" y="4767"/>
                <a:ext cx="1524000" cy="762000"/>
              </a:xfrm>
              <a:custGeom>
                <a:avLst/>
                <a:gdLst/>
                <a:ahLst/>
                <a:cxnLst/>
                <a:rect l="0" t="0" r="0" b="0"/>
                <a:pathLst>
                  <a:path w="2400" h="1200">
                    <a:moveTo>
                      <a:pt x="0" y="600"/>
                    </a:moveTo>
                    <a:cubicBezTo>
                      <a:pt x="0" y="268"/>
                      <a:pt x="537" y="0"/>
                      <a:pt x="1200" y="0"/>
                    </a:cubicBezTo>
                    <a:lnTo>
                      <a:pt x="1200" y="0"/>
                    </a:lnTo>
                    <a:cubicBezTo>
                      <a:pt x="1862" y="0"/>
                      <a:pt x="2400" y="268"/>
                      <a:pt x="2400" y="600"/>
                    </a:cubicBezTo>
                    <a:cubicBezTo>
                      <a:pt x="2400" y="600"/>
                      <a:pt x="2400" y="600"/>
                      <a:pt x="2400" y="600"/>
                    </a:cubicBezTo>
                    <a:lnTo>
                      <a:pt x="2400" y="600"/>
                    </a:lnTo>
                    <a:cubicBezTo>
                      <a:pt x="2400" y="931"/>
                      <a:pt x="1862" y="1200"/>
                      <a:pt x="1200" y="1200"/>
                    </a:cubicBezTo>
                    <a:cubicBezTo>
                      <a:pt x="1200" y="1200"/>
                      <a:pt x="1200" y="1200"/>
                      <a:pt x="1200" y="1200"/>
                    </a:cubicBezTo>
                    <a:lnTo>
                      <a:pt x="1200" y="1200"/>
                    </a:lnTo>
                    <a:cubicBezTo>
                      <a:pt x="537" y="1200"/>
                      <a:pt x="0" y="931"/>
                      <a:pt x="0" y="600"/>
                    </a:cubicBezTo>
                    <a:cubicBezTo>
                      <a:pt x="0" y="600"/>
                      <a:pt x="0" y="600"/>
                      <a:pt x="0" y="600"/>
                    </a:cubicBezTo>
                  </a:path>
                </a:pathLst>
              </a:custGeom>
              <a:solidFill>
                <a:srgbClr val="CFD4CA">
                  <a:alpha val="100000"/>
                </a:srgbClr>
              </a:solidFill>
              <a:ln cap="flat"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0" name="path"/>
              <p:cNvSpPr/>
              <p:nvPr/>
            </p:nvSpPr>
            <p:spPr>
              <a:xfrm>
                <a:off x="0" y="0"/>
                <a:ext cx="1533534" cy="771534"/>
              </a:xfrm>
              <a:custGeom>
                <a:avLst/>
                <a:gdLst/>
                <a:ahLst/>
                <a:cxnLst/>
                <a:rect l="0" t="0" r="0" b="0"/>
                <a:pathLst>
                  <a:path w="2415" h="1215">
                    <a:moveTo>
                      <a:pt x="7" y="607"/>
                    </a:moveTo>
                    <a:cubicBezTo>
                      <a:pt x="7" y="276"/>
                      <a:pt x="544" y="7"/>
                      <a:pt x="1207" y="7"/>
                    </a:cubicBezTo>
                    <a:lnTo>
                      <a:pt x="1207" y="7"/>
                    </a:lnTo>
                    <a:cubicBezTo>
                      <a:pt x="1870" y="7"/>
                      <a:pt x="2407" y="276"/>
                      <a:pt x="2407" y="607"/>
                    </a:cubicBezTo>
                    <a:cubicBezTo>
                      <a:pt x="2407" y="607"/>
                      <a:pt x="2407" y="607"/>
                      <a:pt x="2407" y="607"/>
                    </a:cubicBezTo>
                    <a:lnTo>
                      <a:pt x="2407" y="607"/>
                    </a:lnTo>
                    <a:cubicBezTo>
                      <a:pt x="2407" y="938"/>
                      <a:pt x="1870" y="1207"/>
                      <a:pt x="1207" y="1207"/>
                    </a:cubicBezTo>
                    <a:cubicBezTo>
                      <a:pt x="1207" y="1207"/>
                      <a:pt x="1207" y="1207"/>
                      <a:pt x="1207" y="1207"/>
                    </a:cubicBezTo>
                    <a:lnTo>
                      <a:pt x="1207" y="1207"/>
                    </a:lnTo>
                    <a:cubicBezTo>
                      <a:pt x="544" y="1207"/>
                      <a:pt x="7" y="938"/>
                      <a:pt x="7" y="607"/>
                    </a:cubicBezTo>
                    <a:cubicBezTo>
                      <a:pt x="7" y="607"/>
                      <a:pt x="7" y="607"/>
                      <a:pt x="7" y="607"/>
                    </a:cubicBezTo>
                  </a:path>
                </a:pathLst>
              </a:custGeom>
              <a:noFill/>
              <a:ln w="9534" cap="flat"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1" name="textbox 621"/>
            <p:cNvSpPr/>
            <p:nvPr/>
          </p:nvSpPr>
          <p:spPr>
            <a:xfrm>
              <a:off x="-12700" y="-12700"/>
              <a:ext cx="1559560" cy="84073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68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9427"/>
                </a:lnSpc>
                <a:tabLst/>
              </a:pPr>
              <a:endParaRPr lang="Arial" altLang="Arial" sz="100" dirty="0"/>
            </a:p>
            <a:p>
              <a:pPr marL="193534" algn="l" rtl="0" eaLnBrk="0">
                <a:lnSpc>
                  <a:spcPct val="95000"/>
                </a:lnSpc>
                <a:tabLst/>
              </a:pPr>
              <a:r>
                <a:rPr sz="2400" spc="-3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结果反</a:t>
              </a:r>
              <a:r>
                <a:rPr sz="2400" spc="-2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馈</a:t>
              </a:r>
              <a:endParaRPr lang="SimSun" altLang="SimSun" sz="2400" dirty="0"/>
            </a:p>
          </p:txBody>
        </p:sp>
      </p:grpSp>
      <p:grpSp>
        <p:nvGrpSpPr>
          <p:cNvPr id="124" name="group 124"/>
          <p:cNvGrpSpPr/>
          <p:nvPr/>
        </p:nvGrpSpPr>
        <p:grpSpPr>
          <a:xfrm rot="21600000">
            <a:off x="3271832" y="2586032"/>
            <a:ext cx="1533534" cy="771534"/>
            <a:chOff x="0" y="0"/>
            <a:chExt cx="1533534" cy="771534"/>
          </a:xfrm>
        </p:grpSpPr>
        <p:grpSp>
          <p:nvGrpSpPr>
            <p:cNvPr id="126" name="group 126"/>
            <p:cNvGrpSpPr/>
            <p:nvPr/>
          </p:nvGrpSpPr>
          <p:grpSpPr>
            <a:xfrm rot="21600000">
              <a:off x="0" y="0"/>
              <a:ext cx="1533534" cy="771534"/>
              <a:chOff x="0" y="0"/>
              <a:chExt cx="1533534" cy="771534"/>
            </a:xfrm>
          </p:grpSpPr>
          <p:sp>
            <p:nvSpPr>
              <p:cNvPr id="622" name="path"/>
              <p:cNvSpPr/>
              <p:nvPr/>
            </p:nvSpPr>
            <p:spPr>
              <a:xfrm>
                <a:off x="4767" y="4767"/>
                <a:ext cx="1524000" cy="762000"/>
              </a:xfrm>
              <a:custGeom>
                <a:avLst/>
                <a:gdLst/>
                <a:ahLst/>
                <a:cxnLst/>
                <a:rect l="0" t="0" r="0" b="0"/>
                <a:pathLst>
                  <a:path w="2400" h="1200">
                    <a:moveTo>
                      <a:pt x="0" y="600"/>
                    </a:moveTo>
                    <a:cubicBezTo>
                      <a:pt x="0" y="268"/>
                      <a:pt x="537" y="0"/>
                      <a:pt x="1200" y="0"/>
                    </a:cubicBezTo>
                    <a:lnTo>
                      <a:pt x="1200" y="0"/>
                    </a:lnTo>
                    <a:cubicBezTo>
                      <a:pt x="1862" y="0"/>
                      <a:pt x="2400" y="268"/>
                      <a:pt x="2400" y="600"/>
                    </a:cubicBezTo>
                    <a:cubicBezTo>
                      <a:pt x="2400" y="600"/>
                      <a:pt x="2400" y="600"/>
                      <a:pt x="2400" y="600"/>
                    </a:cubicBezTo>
                    <a:lnTo>
                      <a:pt x="2400" y="600"/>
                    </a:lnTo>
                    <a:cubicBezTo>
                      <a:pt x="2400" y="931"/>
                      <a:pt x="1862" y="1200"/>
                      <a:pt x="1200" y="1200"/>
                    </a:cubicBezTo>
                    <a:cubicBezTo>
                      <a:pt x="1200" y="1200"/>
                      <a:pt x="1200" y="1200"/>
                      <a:pt x="1200" y="1200"/>
                    </a:cubicBezTo>
                    <a:lnTo>
                      <a:pt x="1200" y="1200"/>
                    </a:lnTo>
                    <a:cubicBezTo>
                      <a:pt x="537" y="1200"/>
                      <a:pt x="0" y="931"/>
                      <a:pt x="0" y="600"/>
                    </a:cubicBezTo>
                    <a:cubicBezTo>
                      <a:pt x="0" y="600"/>
                      <a:pt x="0" y="600"/>
                      <a:pt x="0" y="600"/>
                    </a:cubicBezTo>
                  </a:path>
                </a:pathLst>
              </a:custGeom>
              <a:solidFill>
                <a:srgbClr val="CFD4CA">
                  <a:alpha val="100000"/>
                </a:srgbClr>
              </a:solidFill>
              <a:ln cap="flat"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3" name="path"/>
              <p:cNvSpPr/>
              <p:nvPr/>
            </p:nvSpPr>
            <p:spPr>
              <a:xfrm>
                <a:off x="0" y="0"/>
                <a:ext cx="1533534" cy="771534"/>
              </a:xfrm>
              <a:custGeom>
                <a:avLst/>
                <a:gdLst/>
                <a:ahLst/>
                <a:cxnLst/>
                <a:rect l="0" t="0" r="0" b="0"/>
                <a:pathLst>
                  <a:path w="2415" h="1215">
                    <a:moveTo>
                      <a:pt x="7" y="607"/>
                    </a:moveTo>
                    <a:cubicBezTo>
                      <a:pt x="7" y="276"/>
                      <a:pt x="544" y="7"/>
                      <a:pt x="1207" y="7"/>
                    </a:cubicBezTo>
                    <a:lnTo>
                      <a:pt x="1207" y="7"/>
                    </a:lnTo>
                    <a:cubicBezTo>
                      <a:pt x="1870" y="7"/>
                      <a:pt x="2407" y="276"/>
                      <a:pt x="2407" y="607"/>
                    </a:cubicBezTo>
                    <a:cubicBezTo>
                      <a:pt x="2407" y="607"/>
                      <a:pt x="2407" y="607"/>
                      <a:pt x="2407" y="607"/>
                    </a:cubicBezTo>
                    <a:lnTo>
                      <a:pt x="2407" y="607"/>
                    </a:lnTo>
                    <a:cubicBezTo>
                      <a:pt x="2407" y="938"/>
                      <a:pt x="1870" y="1207"/>
                      <a:pt x="1207" y="1207"/>
                    </a:cubicBezTo>
                    <a:cubicBezTo>
                      <a:pt x="1207" y="1207"/>
                      <a:pt x="1207" y="1207"/>
                      <a:pt x="1207" y="1207"/>
                    </a:cubicBezTo>
                    <a:lnTo>
                      <a:pt x="1207" y="1207"/>
                    </a:lnTo>
                    <a:cubicBezTo>
                      <a:pt x="544" y="1207"/>
                      <a:pt x="7" y="938"/>
                      <a:pt x="7" y="607"/>
                    </a:cubicBezTo>
                    <a:cubicBezTo>
                      <a:pt x="7" y="607"/>
                      <a:pt x="7" y="607"/>
                      <a:pt x="7" y="607"/>
                    </a:cubicBezTo>
                  </a:path>
                </a:pathLst>
              </a:custGeom>
              <a:noFill/>
              <a:ln w="9534" cap="flat"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4" name="textbox 624"/>
            <p:cNvSpPr/>
            <p:nvPr/>
          </p:nvSpPr>
          <p:spPr>
            <a:xfrm>
              <a:off x="-12700" y="-12700"/>
              <a:ext cx="1559560" cy="84073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66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6090"/>
                </a:lnSpc>
                <a:tabLst/>
              </a:pPr>
              <a:endParaRPr lang="Arial" altLang="Arial" sz="100" dirty="0"/>
            </a:p>
            <a:p>
              <a:pPr marL="190839" algn="l" rtl="0" eaLnBrk="0">
                <a:lnSpc>
                  <a:spcPct val="95000"/>
                </a:lnSpc>
                <a:tabLst/>
              </a:pPr>
              <a:r>
                <a:rPr sz="2400" spc="-3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绩效辅</a:t>
              </a:r>
              <a:r>
                <a:rPr sz="2400" spc="-1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导</a:t>
              </a:r>
              <a:endParaRPr lang="SimSun" altLang="SimSun" sz="2400" dirty="0"/>
            </a:p>
          </p:txBody>
        </p:sp>
      </p:grpSp>
      <p:sp>
        <p:nvSpPr>
          <p:cNvPr id="626" name="textbox 626"/>
          <p:cNvSpPr/>
          <p:nvPr/>
        </p:nvSpPr>
        <p:spPr>
          <a:xfrm>
            <a:off x="363532" y="4034421"/>
            <a:ext cx="1559560" cy="3746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367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>
                <a:tab pos="187325" algn="l"/>
              </a:tabLst>
            </a:pP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4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绩效目标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endParaRPr lang="SimSun" altLang="SimSun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picture 6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sp>
        <p:nvSpPr>
          <p:cNvPr id="629" name="textbox 629"/>
          <p:cNvSpPr/>
          <p:nvPr/>
        </p:nvSpPr>
        <p:spPr>
          <a:xfrm>
            <a:off x="1162812" y="2660440"/>
            <a:ext cx="7275830" cy="41884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26" algn="l" rtl="0" eaLnBrk="0">
              <a:lnSpc>
                <a:spcPts val="991"/>
              </a:lnSpc>
              <a:tabLst>
                <a:tab pos="123189" algn="l"/>
              </a:tabLst>
            </a:pP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	</a:t>
            </a:r>
            <a:endParaRPr lang="Wingdings" altLang="Wingdings" sz="1500" dirty="0"/>
          </a:p>
          <a:p>
            <a:pPr algn="l" rtl="0" eaLnBrk="0">
              <a:lnSpc>
                <a:spcPct val="119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0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0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0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0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152000"/>
              </a:lnSpc>
              <a:spcBef>
                <a:spcPts val="607"/>
              </a:spcBef>
              <a:tabLst>
                <a:tab pos="122554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sz="2000" spc="2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   </a:t>
            </a:r>
            <a:r>
              <a:rPr sz="2000" b="1" spc="2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sz="20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、绩效计划是绩效管理的起点，是绩效管理最为重要的环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节 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sz="2000" spc="3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   </a:t>
            </a:r>
            <a:r>
              <a:rPr sz="2000" b="1" spc="3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sz="20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、参与和承诺是制定绩效计划</a:t>
            </a:r>
            <a:r>
              <a:rPr sz="20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前提                    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sz="2000" spc="3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   </a:t>
            </a:r>
            <a:r>
              <a:rPr sz="2000" b="1" spc="3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sz="20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、绩效计划是管理者和员工之间</a:t>
            </a:r>
            <a:r>
              <a:rPr sz="20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事情</a:t>
            </a:r>
            <a:endParaRPr lang="SimSun" altLang="SimSun" sz="2000" dirty="0"/>
          </a:p>
          <a:p>
            <a:pPr algn="l" rtl="0" eaLnBrk="0">
              <a:lnSpc>
                <a:spcPct val="141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42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96000"/>
              </a:lnSpc>
              <a:spcBef>
                <a:spcPts val="603"/>
              </a:spcBef>
              <a:tabLst>
                <a:tab pos="122554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0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绩效目标值如何设置才合理？一“皮玛利翁”效</a:t>
            </a:r>
            <a:r>
              <a:rPr sz="20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应</a:t>
            </a:r>
            <a:endParaRPr lang="SimSun" altLang="SimSun" sz="2000" dirty="0"/>
          </a:p>
          <a:p>
            <a:pPr algn="l" rtl="0" eaLnBrk="0">
              <a:lnSpc>
                <a:spcPct val="13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32000"/>
              </a:lnSpc>
              <a:tabLst/>
            </a:pPr>
            <a:endParaRPr lang="Arial" altLang="Arial" sz="1000" dirty="0"/>
          </a:p>
        </p:txBody>
      </p:sp>
      <p:pic>
        <p:nvPicPr>
          <p:cNvPr id="630" name="picture 6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75512" y="5782945"/>
            <a:ext cx="110299" cy="125730"/>
          </a:xfrm>
          <a:prstGeom prst="rect">
            <a:avLst/>
          </a:prstGeom>
        </p:spPr>
      </p:pic>
      <p:pic>
        <p:nvPicPr>
          <p:cNvPr id="631" name="picture 6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75512" y="4981575"/>
            <a:ext cx="110299" cy="125729"/>
          </a:xfrm>
          <a:prstGeom prst="rect">
            <a:avLst/>
          </a:prstGeom>
        </p:spPr>
      </p:pic>
      <p:pic>
        <p:nvPicPr>
          <p:cNvPr id="632" name="picture 6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75512" y="4523740"/>
            <a:ext cx="110299" cy="125729"/>
          </a:xfrm>
          <a:prstGeom prst="rect">
            <a:avLst/>
          </a:prstGeom>
        </p:spPr>
      </p:pic>
      <p:pic>
        <p:nvPicPr>
          <p:cNvPr id="633" name="picture 6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75512" y="4065905"/>
            <a:ext cx="110299" cy="125729"/>
          </a:xfrm>
          <a:prstGeom prst="rect">
            <a:avLst/>
          </a:prstGeom>
        </p:spPr>
      </p:pic>
      <p:pic>
        <p:nvPicPr>
          <p:cNvPr id="634" name="picture 6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75538" y="2673140"/>
            <a:ext cx="110483" cy="125939"/>
          </a:xfrm>
          <a:prstGeom prst="rect">
            <a:avLst/>
          </a:prstGeom>
        </p:spPr>
      </p:pic>
      <p:pic>
        <p:nvPicPr>
          <p:cNvPr id="635" name="picture 6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sp>
        <p:nvSpPr>
          <p:cNvPr id="636" name="textbox 636"/>
          <p:cNvSpPr/>
          <p:nvPr/>
        </p:nvSpPr>
        <p:spPr>
          <a:xfrm>
            <a:off x="1614306" y="2565193"/>
            <a:ext cx="6948169" cy="7410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84"/>
              </a:lnSpc>
              <a:tabLst/>
            </a:pPr>
            <a:endParaRPr lang="Arial" altLang="Arial" sz="100" dirty="0"/>
          </a:p>
          <a:p>
            <a:pPr marL="264851" algn="l" rtl="0" eaLnBrk="0">
              <a:lnSpc>
                <a:spcPct val="84000"/>
              </a:lnSpc>
              <a:tabLst/>
            </a:pPr>
            <a:r>
              <a:rPr sz="20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绩效目标阶段是管理者和员工共同讨论以</a:t>
            </a:r>
            <a:r>
              <a:rPr sz="20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确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定员工考核期内</a:t>
            </a:r>
            <a:endParaRPr lang="SimSun" altLang="SimSun" sz="2000" dirty="0"/>
          </a:p>
          <a:p>
            <a:pPr marL="12700" algn="l" rtl="0" eaLnBrk="0">
              <a:lnSpc>
                <a:spcPts val="3605"/>
              </a:lnSpc>
              <a:tabLst/>
            </a:pPr>
            <a:r>
              <a:rPr sz="20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应该完成什么工作和什么样的绩效才是</a:t>
            </a:r>
            <a:r>
              <a:rPr sz="20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满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意的绩效的过程。</a:t>
            </a:r>
            <a:endParaRPr lang="SimSun" altLang="SimSun" sz="2000" dirty="0"/>
          </a:p>
        </p:txBody>
      </p:sp>
      <p:sp>
        <p:nvSpPr>
          <p:cNvPr id="637" name="textbox 637"/>
          <p:cNvSpPr/>
          <p:nvPr/>
        </p:nvSpPr>
        <p:spPr>
          <a:xfrm>
            <a:off x="1177753" y="1314403"/>
            <a:ext cx="3370579" cy="6680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25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4400" spc="-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绩效目标阶段</a:t>
            </a:r>
            <a:endParaRPr lang="SimSun" altLang="SimSun" sz="4400" dirty="0"/>
          </a:p>
        </p:txBody>
      </p:sp>
      <p:grpSp>
        <p:nvGrpSpPr>
          <p:cNvPr id="128" name="group 128"/>
          <p:cNvGrpSpPr/>
          <p:nvPr/>
        </p:nvGrpSpPr>
        <p:grpSpPr>
          <a:xfrm rot="21600000">
            <a:off x="7447911" y="4721539"/>
            <a:ext cx="1088778" cy="1447171"/>
            <a:chOff x="0" y="0"/>
            <a:chExt cx="1088778" cy="1447171"/>
          </a:xfrm>
        </p:grpSpPr>
        <p:sp>
          <p:nvSpPr>
            <p:cNvPr id="638" name="path"/>
            <p:cNvSpPr/>
            <p:nvPr/>
          </p:nvSpPr>
          <p:spPr>
            <a:xfrm>
              <a:off x="3813" y="2860"/>
              <a:ext cx="1081151" cy="1441450"/>
            </a:xfrm>
            <a:custGeom>
              <a:avLst/>
              <a:gdLst/>
              <a:ahLst/>
              <a:cxnLst/>
              <a:rect l="0" t="0" r="0" b="0"/>
              <a:pathLst>
                <a:path w="1702" h="2270">
                  <a:moveTo>
                    <a:pt x="0" y="2270"/>
                  </a:moveTo>
                  <a:lnTo>
                    <a:pt x="1702" y="2270"/>
                  </a:lnTo>
                  <a:lnTo>
                    <a:pt x="851" y="1135"/>
                  </a:lnTo>
                  <a:lnTo>
                    <a:pt x="1702" y="0"/>
                  </a:lnTo>
                  <a:lnTo>
                    <a:pt x="0" y="0"/>
                  </a:lnTo>
                  <a:lnTo>
                    <a:pt x="851" y="1135"/>
                  </a:lnTo>
                  <a:lnTo>
                    <a:pt x="0" y="2270"/>
                  </a:lnTo>
                  <a:close/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39" name="path"/>
            <p:cNvSpPr/>
            <p:nvPr/>
          </p:nvSpPr>
          <p:spPr>
            <a:xfrm>
              <a:off x="0" y="0"/>
              <a:ext cx="1088778" cy="1447171"/>
            </a:xfrm>
            <a:custGeom>
              <a:avLst/>
              <a:gdLst/>
              <a:ahLst/>
              <a:cxnLst/>
              <a:rect l="0" t="0" r="0" b="0"/>
              <a:pathLst>
                <a:path w="1714" h="2279">
                  <a:moveTo>
                    <a:pt x="1708" y="2274"/>
                  </a:moveTo>
                  <a:lnTo>
                    <a:pt x="857" y="1139"/>
                  </a:lnTo>
                  <a:lnTo>
                    <a:pt x="1708" y="4"/>
                  </a:lnTo>
                  <a:moveTo>
                    <a:pt x="6" y="4"/>
                  </a:moveTo>
                  <a:lnTo>
                    <a:pt x="857" y="1139"/>
                  </a:lnTo>
                  <a:lnTo>
                    <a:pt x="6" y="2274"/>
                  </a:lnTo>
                </a:path>
              </a:pathLst>
            </a:custGeom>
            <a:noFill/>
            <a:ln w="9534" cap="flat"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640" name="path"/>
          <p:cNvSpPr/>
          <p:nvPr/>
        </p:nvSpPr>
        <p:spPr>
          <a:xfrm>
            <a:off x="7451725" y="4719632"/>
            <a:ext cx="1081151" cy="1450984"/>
          </a:xfrm>
          <a:custGeom>
            <a:avLst/>
            <a:gdLst/>
            <a:ahLst/>
            <a:cxnLst/>
            <a:rect l="0" t="0" r="0" b="0"/>
            <a:pathLst>
              <a:path w="1702" h="2285">
                <a:moveTo>
                  <a:pt x="0" y="2277"/>
                </a:moveTo>
                <a:lnTo>
                  <a:pt x="1702" y="2277"/>
                </a:lnTo>
                <a:moveTo>
                  <a:pt x="1702" y="7"/>
                </a:moveTo>
                <a:lnTo>
                  <a:pt x="0" y="7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picture 6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sp>
        <p:nvSpPr>
          <p:cNvPr id="643" name="textbox 643"/>
          <p:cNvSpPr/>
          <p:nvPr/>
        </p:nvSpPr>
        <p:spPr>
          <a:xfrm>
            <a:off x="552494" y="1314403"/>
            <a:ext cx="5624195" cy="55340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253"/>
              </a:lnSpc>
              <a:tabLst/>
            </a:pPr>
            <a:endParaRPr lang="Arial" altLang="Arial" sz="100" dirty="0"/>
          </a:p>
          <a:p>
            <a:pPr marL="637958" algn="l" rtl="0" eaLnBrk="0">
              <a:lnSpc>
                <a:spcPct val="96000"/>
              </a:lnSpc>
              <a:tabLst/>
            </a:pPr>
            <a:r>
              <a:rPr sz="4400" spc="-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绩效目标阶段</a:t>
            </a:r>
            <a:endParaRPr lang="SimSun" altLang="SimSun" sz="4400" dirty="0"/>
          </a:p>
          <a:p>
            <a:pPr marL="27172" algn="l" rtl="0" eaLnBrk="0">
              <a:lnSpc>
                <a:spcPct val="98000"/>
              </a:lnSpc>
              <a:spcBef>
                <a:spcPts val="1820"/>
              </a:spcBef>
              <a:tabLst/>
            </a:pPr>
            <a:r>
              <a:rPr sz="3100" spc="-2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主管和员工</a:t>
            </a:r>
            <a:r>
              <a:rPr sz="3100" spc="-2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：</a:t>
            </a:r>
            <a:endParaRPr lang="SimSun" altLang="SimSun" sz="3100" dirty="0"/>
          </a:p>
          <a:p>
            <a:pPr algn="l" rtl="0" eaLnBrk="0">
              <a:lnSpc>
                <a:spcPct val="100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1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1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1000"/>
              </a:lnSpc>
              <a:tabLst/>
            </a:pPr>
            <a:endParaRPr lang="Arial" altLang="Arial" sz="1000" dirty="0"/>
          </a:p>
          <a:p>
            <a:pPr marL="34676" algn="l" rtl="0" eaLnBrk="0">
              <a:lnSpc>
                <a:spcPct val="95000"/>
              </a:lnSpc>
              <a:spcBef>
                <a:spcPts val="542"/>
              </a:spcBef>
              <a:tabLst/>
            </a:pPr>
            <a:r>
              <a:rPr sz="1800" spc="-3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sz="18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、就绩效考核目标</a:t>
            </a: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达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成共识</a:t>
            </a:r>
            <a:endParaRPr lang="SimSun" altLang="SimSun" sz="1800" dirty="0"/>
          </a:p>
          <a:p>
            <a:pPr marL="12700" indent="227175" algn="l" rtl="0" eaLnBrk="0">
              <a:lnSpc>
                <a:spcPct val="152000"/>
              </a:lnSpc>
              <a:spcBef>
                <a:spcPts val="104"/>
              </a:spcBef>
              <a:tabLst/>
            </a:pPr>
            <a:r>
              <a:rPr sz="18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绩效考核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目标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绩效目标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+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衡量指标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+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改进点         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、制订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目标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计划应符合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SMART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原则</a:t>
            </a:r>
            <a:endParaRPr lang="SimSun" altLang="SimSun" sz="1800" dirty="0"/>
          </a:p>
          <a:p>
            <a:pPr marL="17278" algn="l" rtl="0" eaLnBrk="0">
              <a:lnSpc>
                <a:spcPts val="2186"/>
              </a:lnSpc>
              <a:spcBef>
                <a:spcPts val="1042"/>
              </a:spcBef>
              <a:tabLst/>
            </a:pPr>
            <a:r>
              <a:rPr sz="1800" spc="-4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sz="1800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、应对目标</a:t>
            </a:r>
            <a:r>
              <a:rPr sz="1800" spc="-4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sz="1800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计划进行</a:t>
            </a:r>
            <a:r>
              <a:rPr sz="1800" spc="-4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SWO</a:t>
            </a: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T</a:t>
            </a:r>
            <a:r>
              <a:rPr sz="1800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分析，共同探讨防范措施。</a:t>
            </a:r>
            <a:endParaRPr lang="SimSun" altLang="SimSun" sz="18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834215" algn="l" rtl="0" eaLnBrk="0">
              <a:lnSpc>
                <a:spcPct val="95000"/>
              </a:lnSpc>
              <a:spcBef>
                <a:spcPts val="544"/>
              </a:spcBef>
              <a:tabLst/>
            </a:pP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以终为始，期初多问几个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为什么，可以减少</a:t>
            </a:r>
            <a:endParaRPr lang="SimSun" altLang="SimSun" sz="1800" dirty="0"/>
          </a:p>
          <a:p>
            <a:pPr marL="525027" algn="l" rtl="0" eaLnBrk="0">
              <a:lnSpc>
                <a:spcPct val="95000"/>
              </a:lnSpc>
              <a:spcBef>
                <a:spcPts val="1260"/>
              </a:spcBef>
              <a:tabLst/>
            </a:pPr>
            <a:r>
              <a:rPr sz="1800" spc="-1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大量无效率的工作</a:t>
            </a:r>
            <a:r>
              <a:rPr sz="1800" spc="-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</a:t>
            </a:r>
            <a:endParaRPr lang="SimSun" altLang="SimSun" sz="1800" dirty="0"/>
          </a:p>
          <a:p>
            <a:pPr algn="l" rtl="0" eaLnBrk="0">
              <a:lnSpc>
                <a:spcPct val="10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9000"/>
              </a:lnSpc>
              <a:tabLst/>
            </a:pPr>
            <a:endParaRPr lang="Arial" altLang="Arial" sz="1000" dirty="0"/>
          </a:p>
        </p:txBody>
      </p:sp>
      <p:pic>
        <p:nvPicPr>
          <p:cNvPr id="644" name="picture 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grpSp>
        <p:nvGrpSpPr>
          <p:cNvPr id="130" name="group 130"/>
          <p:cNvGrpSpPr/>
          <p:nvPr/>
        </p:nvGrpSpPr>
        <p:grpSpPr>
          <a:xfrm rot="21600000">
            <a:off x="3827457" y="2560632"/>
            <a:ext cx="4781559" cy="1790709"/>
            <a:chOff x="0" y="0"/>
            <a:chExt cx="4781559" cy="1790709"/>
          </a:xfrm>
        </p:grpSpPr>
        <p:grpSp>
          <p:nvGrpSpPr>
            <p:cNvPr id="132" name="group 132"/>
            <p:cNvGrpSpPr/>
            <p:nvPr/>
          </p:nvGrpSpPr>
          <p:grpSpPr>
            <a:xfrm rot="21600000">
              <a:off x="0" y="0"/>
              <a:ext cx="4781559" cy="1790709"/>
              <a:chOff x="0" y="0"/>
              <a:chExt cx="4781559" cy="1790709"/>
            </a:xfrm>
          </p:grpSpPr>
          <p:sp>
            <p:nvSpPr>
              <p:cNvPr id="645" name="path"/>
              <p:cNvSpPr/>
              <p:nvPr/>
            </p:nvSpPr>
            <p:spPr>
              <a:xfrm>
                <a:off x="4767" y="4767"/>
                <a:ext cx="4772025" cy="1781175"/>
              </a:xfrm>
              <a:custGeom>
                <a:avLst/>
                <a:gdLst/>
                <a:ahLst/>
                <a:cxnLst/>
                <a:rect l="0" t="0" r="0" b="0"/>
                <a:pathLst>
                  <a:path w="7515" h="2805">
                    <a:moveTo>
                      <a:pt x="4567" y="434"/>
                    </a:moveTo>
                    <a:cubicBezTo>
                      <a:pt x="4567" y="194"/>
                      <a:pt x="4761" y="0"/>
                      <a:pt x="5001" y="0"/>
                    </a:cubicBezTo>
                    <a:cubicBezTo>
                      <a:pt x="5001" y="0"/>
                      <a:pt x="5001" y="0"/>
                      <a:pt x="5001" y="0"/>
                    </a:cubicBezTo>
                    <a:lnTo>
                      <a:pt x="5001" y="0"/>
                    </a:lnTo>
                    <a:lnTo>
                      <a:pt x="5058" y="0"/>
                    </a:lnTo>
                    <a:lnTo>
                      <a:pt x="5058" y="0"/>
                    </a:lnTo>
                    <a:lnTo>
                      <a:pt x="5795" y="0"/>
                    </a:lnTo>
                    <a:lnTo>
                      <a:pt x="7080" y="0"/>
                    </a:lnTo>
                    <a:lnTo>
                      <a:pt x="7080" y="0"/>
                    </a:lnTo>
                    <a:cubicBezTo>
                      <a:pt x="7320" y="0"/>
                      <a:pt x="7515" y="194"/>
                      <a:pt x="7515" y="434"/>
                    </a:cubicBezTo>
                    <a:cubicBezTo>
                      <a:pt x="7515" y="434"/>
                      <a:pt x="7515" y="434"/>
                      <a:pt x="7515" y="434"/>
                    </a:cubicBezTo>
                    <a:lnTo>
                      <a:pt x="7515" y="434"/>
                    </a:lnTo>
                    <a:lnTo>
                      <a:pt x="7515" y="1521"/>
                    </a:lnTo>
                    <a:lnTo>
                      <a:pt x="7515" y="1521"/>
                    </a:lnTo>
                    <a:lnTo>
                      <a:pt x="7515" y="2172"/>
                    </a:lnTo>
                    <a:lnTo>
                      <a:pt x="7515" y="2172"/>
                    </a:lnTo>
                    <a:lnTo>
                      <a:pt x="7515" y="2172"/>
                    </a:lnTo>
                    <a:cubicBezTo>
                      <a:pt x="7515" y="2412"/>
                      <a:pt x="7320" y="2607"/>
                      <a:pt x="7080" y="2607"/>
                    </a:cubicBezTo>
                    <a:cubicBezTo>
                      <a:pt x="7080" y="2607"/>
                      <a:pt x="7080" y="2607"/>
                      <a:pt x="7080" y="2607"/>
                    </a:cubicBezTo>
                    <a:lnTo>
                      <a:pt x="7080" y="2607"/>
                    </a:lnTo>
                    <a:lnTo>
                      <a:pt x="5795" y="2607"/>
                    </a:lnTo>
                    <a:lnTo>
                      <a:pt x="5058" y="2607"/>
                    </a:lnTo>
                    <a:lnTo>
                      <a:pt x="5058" y="2607"/>
                    </a:lnTo>
                    <a:lnTo>
                      <a:pt x="5001" y="2607"/>
                    </a:lnTo>
                    <a:lnTo>
                      <a:pt x="5001" y="2607"/>
                    </a:lnTo>
                    <a:cubicBezTo>
                      <a:pt x="4761" y="2607"/>
                      <a:pt x="4567" y="2412"/>
                      <a:pt x="4567" y="2172"/>
                    </a:cubicBezTo>
                    <a:cubicBezTo>
                      <a:pt x="4567" y="2172"/>
                      <a:pt x="4567" y="2172"/>
                      <a:pt x="4567" y="2172"/>
                    </a:cubicBezTo>
                    <a:lnTo>
                      <a:pt x="4567" y="2172"/>
                    </a:lnTo>
                    <a:lnTo>
                      <a:pt x="4567" y="2172"/>
                    </a:lnTo>
                    <a:lnTo>
                      <a:pt x="0" y="2805"/>
                    </a:lnTo>
                    <a:lnTo>
                      <a:pt x="4567" y="1521"/>
                    </a:lnTo>
                    <a:lnTo>
                      <a:pt x="4567" y="434"/>
                    </a:lnTo>
                    <a:close/>
                  </a:path>
                </a:pathLst>
              </a:custGeom>
              <a:solidFill>
                <a:srgbClr val="C9DDF1">
                  <a:alpha val="100000"/>
                </a:srgbClr>
              </a:solidFill>
              <a:ln cap="flat"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6" name="path"/>
              <p:cNvSpPr/>
              <p:nvPr/>
            </p:nvSpPr>
            <p:spPr>
              <a:xfrm>
                <a:off x="0" y="0"/>
                <a:ext cx="4781559" cy="1790709"/>
              </a:xfrm>
              <a:custGeom>
                <a:avLst/>
                <a:gdLst/>
                <a:ahLst/>
                <a:cxnLst/>
                <a:rect l="0" t="0" r="0" b="0"/>
                <a:pathLst>
                  <a:path w="7530" h="2820">
                    <a:moveTo>
                      <a:pt x="4575" y="442"/>
                    </a:moveTo>
                    <a:cubicBezTo>
                      <a:pt x="4575" y="202"/>
                      <a:pt x="4769" y="7"/>
                      <a:pt x="5009" y="7"/>
                    </a:cubicBezTo>
                    <a:cubicBezTo>
                      <a:pt x="5009" y="7"/>
                      <a:pt x="5009" y="7"/>
                      <a:pt x="5009" y="7"/>
                    </a:cubicBezTo>
                    <a:lnTo>
                      <a:pt x="5009" y="7"/>
                    </a:lnTo>
                    <a:lnTo>
                      <a:pt x="5066" y="7"/>
                    </a:lnTo>
                    <a:lnTo>
                      <a:pt x="5066" y="7"/>
                    </a:lnTo>
                    <a:lnTo>
                      <a:pt x="5803" y="7"/>
                    </a:lnTo>
                    <a:lnTo>
                      <a:pt x="7087" y="7"/>
                    </a:lnTo>
                    <a:lnTo>
                      <a:pt x="7087" y="7"/>
                    </a:lnTo>
                    <a:cubicBezTo>
                      <a:pt x="7327" y="7"/>
                      <a:pt x="7522" y="202"/>
                      <a:pt x="7522" y="442"/>
                    </a:cubicBezTo>
                    <a:cubicBezTo>
                      <a:pt x="7522" y="442"/>
                      <a:pt x="7522" y="442"/>
                      <a:pt x="7522" y="442"/>
                    </a:cubicBezTo>
                    <a:lnTo>
                      <a:pt x="7522" y="442"/>
                    </a:lnTo>
                    <a:lnTo>
                      <a:pt x="7522" y="1528"/>
                    </a:lnTo>
                    <a:lnTo>
                      <a:pt x="7522" y="1528"/>
                    </a:lnTo>
                    <a:lnTo>
                      <a:pt x="7522" y="2180"/>
                    </a:lnTo>
                    <a:lnTo>
                      <a:pt x="7522" y="2180"/>
                    </a:lnTo>
                    <a:lnTo>
                      <a:pt x="7522" y="2180"/>
                    </a:lnTo>
                    <a:cubicBezTo>
                      <a:pt x="7522" y="2420"/>
                      <a:pt x="7327" y="2614"/>
                      <a:pt x="7087" y="2614"/>
                    </a:cubicBezTo>
                    <a:cubicBezTo>
                      <a:pt x="7087" y="2614"/>
                      <a:pt x="7087" y="2614"/>
                      <a:pt x="7087" y="2614"/>
                    </a:cubicBezTo>
                    <a:lnTo>
                      <a:pt x="7087" y="2614"/>
                    </a:lnTo>
                    <a:lnTo>
                      <a:pt x="5803" y="2614"/>
                    </a:lnTo>
                    <a:lnTo>
                      <a:pt x="5066" y="2614"/>
                    </a:lnTo>
                    <a:lnTo>
                      <a:pt x="5066" y="2614"/>
                    </a:lnTo>
                    <a:lnTo>
                      <a:pt x="5009" y="2614"/>
                    </a:lnTo>
                    <a:lnTo>
                      <a:pt x="5009" y="2614"/>
                    </a:lnTo>
                    <a:cubicBezTo>
                      <a:pt x="4769" y="2614"/>
                      <a:pt x="4575" y="2420"/>
                      <a:pt x="4575" y="2180"/>
                    </a:cubicBezTo>
                    <a:cubicBezTo>
                      <a:pt x="4575" y="2180"/>
                      <a:pt x="4575" y="2180"/>
                      <a:pt x="4575" y="2180"/>
                    </a:cubicBezTo>
                    <a:lnTo>
                      <a:pt x="4575" y="2180"/>
                    </a:lnTo>
                    <a:lnTo>
                      <a:pt x="4575" y="2180"/>
                    </a:lnTo>
                    <a:lnTo>
                      <a:pt x="7" y="2812"/>
                    </a:lnTo>
                    <a:lnTo>
                      <a:pt x="4575" y="1528"/>
                    </a:lnTo>
                    <a:lnTo>
                      <a:pt x="4575" y="442"/>
                    </a:lnTo>
                    <a:close/>
                  </a:path>
                </a:pathLst>
              </a:custGeom>
              <a:noFill/>
              <a:ln w="9534" cap="flat"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47" name="textbox 647"/>
            <p:cNvSpPr/>
            <p:nvPr/>
          </p:nvSpPr>
          <p:spPr>
            <a:xfrm>
              <a:off x="-12700" y="-12700"/>
              <a:ext cx="4807584" cy="184403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67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9021"/>
                </a:lnSpc>
                <a:tabLst/>
              </a:pPr>
              <a:endParaRPr lang="Arial" altLang="Arial" sz="100" dirty="0"/>
            </a:p>
            <a:p>
              <a:pPr marL="3018022" indent="9971" algn="l" rtl="0" eaLnBrk="0">
                <a:lnSpc>
                  <a:spcPct val="101000"/>
                </a:lnSpc>
                <a:tabLst/>
              </a:pPr>
              <a:r>
                <a:rPr sz="1400" spc="0" dirty="0">
                  <a:solidFill>
                    <a:srgbClr val="5B5249">
                      <a:alpha val="100000"/>
                    </a:srgbClr>
                  </a:solidFill>
                  <a:latin typeface="Times New Roman"/>
                  <a:ea typeface="Times New Roman"/>
                  <a:cs typeface="Times New Roman"/>
                </a:rPr>
                <a:t>Specific</a:t>
              </a:r>
              <a:r>
                <a:rPr sz="1400" spc="80" dirty="0">
                  <a:solidFill>
                    <a:srgbClr val="5B5249">
                      <a:alpha val="100000"/>
                    </a:srgbClr>
                  </a:solidFill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sz="1400" spc="8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具体</a:t>
              </a:r>
              <a:r>
                <a:rPr sz="1400" spc="6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的</a:t>
              </a:r>
              <a:r>
                <a:rPr sz="1400" spc="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      </a:t>
              </a:r>
              <a:r>
                <a:rPr sz="1400" spc="0" dirty="0">
                  <a:solidFill>
                    <a:srgbClr val="5B5249">
                      <a:alpha val="100000"/>
                    </a:srgbClr>
                  </a:solidFill>
                  <a:latin typeface="Times New Roman"/>
                  <a:ea typeface="Times New Roman"/>
                  <a:cs typeface="Times New Roman"/>
                </a:rPr>
                <a:t>Measurable</a:t>
              </a:r>
              <a:r>
                <a:rPr sz="1400" spc="40" dirty="0">
                  <a:solidFill>
                    <a:srgbClr val="5B5249">
                      <a:alpha val="100000"/>
                    </a:srgbClr>
                  </a:solidFill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sz="1400" spc="4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可衡量</a:t>
              </a:r>
              <a:r>
                <a:rPr sz="1400" spc="3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的</a:t>
              </a:r>
              <a:r>
                <a:rPr sz="1400" spc="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  </a:t>
              </a:r>
              <a:r>
                <a:rPr sz="1400" spc="0" dirty="0">
                  <a:solidFill>
                    <a:srgbClr val="5B5249">
                      <a:alpha val="100000"/>
                    </a:srgbClr>
                  </a:solidFill>
                  <a:latin typeface="Times New Roman"/>
                  <a:ea typeface="Times New Roman"/>
                  <a:cs typeface="Times New Roman"/>
                </a:rPr>
                <a:t>Attainable</a:t>
              </a:r>
              <a:r>
                <a:rPr sz="1400" spc="30" dirty="0">
                  <a:solidFill>
                    <a:srgbClr val="5B5249">
                      <a:alpha val="100000"/>
                    </a:srgbClr>
                  </a:solidFill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sz="1400" spc="3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可达到</a:t>
              </a:r>
              <a:r>
                <a:rPr sz="1400" spc="2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的</a:t>
              </a:r>
              <a:r>
                <a:rPr sz="1400" spc="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   </a:t>
              </a:r>
              <a:r>
                <a:rPr sz="1400" spc="0" dirty="0">
                  <a:solidFill>
                    <a:srgbClr val="5B5249">
                      <a:alpha val="100000"/>
                    </a:srgbClr>
                  </a:solidFill>
                  <a:latin typeface="Times New Roman"/>
                  <a:ea typeface="Times New Roman"/>
                  <a:cs typeface="Times New Roman"/>
                </a:rPr>
                <a:t>Relevant</a:t>
              </a:r>
              <a:r>
                <a:rPr sz="1400" spc="40" dirty="0">
                  <a:solidFill>
                    <a:srgbClr val="5B5249">
                      <a:alpha val="100000"/>
                    </a:srgbClr>
                  </a:solidFill>
                  <a:latin typeface="Times New Roman"/>
                  <a:ea typeface="Times New Roman"/>
                  <a:cs typeface="Times New Roman"/>
                </a:rPr>
                <a:t>  </a:t>
              </a:r>
              <a:r>
                <a:rPr sz="1400" spc="4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相关</a:t>
              </a:r>
              <a:r>
                <a:rPr sz="1400" spc="1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的</a:t>
              </a:r>
              <a:r>
                <a:rPr sz="1400" spc="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     </a:t>
              </a:r>
              <a:r>
                <a:rPr sz="1400" spc="0" dirty="0">
                  <a:solidFill>
                    <a:srgbClr val="5B5249">
                      <a:alpha val="100000"/>
                    </a:srgbClr>
                  </a:solidFill>
                  <a:latin typeface="Times New Roman"/>
                  <a:ea typeface="Times New Roman"/>
                  <a:cs typeface="Times New Roman"/>
                </a:rPr>
                <a:t>Time</a:t>
              </a:r>
              <a:r>
                <a:rPr sz="1400" spc="20" dirty="0">
                  <a:solidFill>
                    <a:srgbClr val="5B5249">
                      <a:alpha val="100000"/>
                    </a:srgbClr>
                  </a:solidFill>
                  <a:latin typeface="Times New Roman"/>
                  <a:ea typeface="Times New Roman"/>
                  <a:cs typeface="Times New Roman"/>
                </a:rPr>
                <a:t>-</a:t>
              </a:r>
              <a:r>
                <a:rPr sz="1400" spc="0" dirty="0">
                  <a:solidFill>
                    <a:srgbClr val="5B5249">
                      <a:alpha val="100000"/>
                    </a:srgbClr>
                  </a:solidFill>
                  <a:latin typeface="Times New Roman"/>
                  <a:ea typeface="Times New Roman"/>
                  <a:cs typeface="Times New Roman"/>
                </a:rPr>
                <a:t>based</a:t>
              </a:r>
              <a:r>
                <a:rPr sz="1400" spc="20" dirty="0">
                  <a:solidFill>
                    <a:srgbClr val="5B5249">
                      <a:alpha val="100000"/>
                    </a:srgbClr>
                  </a:solidFill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sz="1400" spc="2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基于时</a:t>
              </a:r>
              <a:r>
                <a:rPr sz="1400" spc="1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间</a:t>
              </a:r>
              <a:r>
                <a:rPr sz="1400" spc="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  </a:t>
              </a:r>
              <a:r>
                <a:rPr sz="1400" spc="1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的</a:t>
              </a:r>
              <a:endParaRPr lang="SimSun" altLang="SimSun" sz="1400" dirty="0"/>
            </a:p>
          </p:txBody>
        </p:sp>
      </p:grpSp>
      <p:sp>
        <p:nvSpPr>
          <p:cNvPr id="648" name="textbox 648"/>
          <p:cNvSpPr/>
          <p:nvPr/>
        </p:nvSpPr>
        <p:spPr>
          <a:xfrm>
            <a:off x="3177932" y="5813635"/>
            <a:ext cx="2764789" cy="2863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20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破除“忙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就是好”的误码区</a:t>
            </a:r>
            <a:endParaRPr lang="SimSun" altLang="SimSun" sz="1800" dirty="0"/>
          </a:p>
        </p:txBody>
      </p:sp>
      <p:grpSp>
        <p:nvGrpSpPr>
          <p:cNvPr id="134" name="group 134"/>
          <p:cNvGrpSpPr/>
          <p:nvPr/>
        </p:nvGrpSpPr>
        <p:grpSpPr>
          <a:xfrm rot="21600000">
            <a:off x="3614732" y="4767257"/>
            <a:ext cx="5187959" cy="1401772"/>
            <a:chOff x="0" y="0"/>
            <a:chExt cx="5187959" cy="1401772"/>
          </a:xfrm>
        </p:grpSpPr>
        <p:grpSp>
          <p:nvGrpSpPr>
            <p:cNvPr id="136" name="group 136"/>
            <p:cNvGrpSpPr/>
            <p:nvPr/>
          </p:nvGrpSpPr>
          <p:grpSpPr>
            <a:xfrm rot="21600000">
              <a:off x="0" y="0"/>
              <a:ext cx="5187959" cy="1401772"/>
              <a:chOff x="0" y="0"/>
              <a:chExt cx="5187959" cy="1401772"/>
            </a:xfrm>
          </p:grpSpPr>
          <p:sp>
            <p:nvSpPr>
              <p:cNvPr id="649" name="path"/>
              <p:cNvSpPr/>
              <p:nvPr/>
            </p:nvSpPr>
            <p:spPr>
              <a:xfrm>
                <a:off x="4767" y="4767"/>
                <a:ext cx="5178425" cy="1392237"/>
              </a:xfrm>
              <a:custGeom>
                <a:avLst/>
                <a:gdLst/>
                <a:ahLst/>
                <a:cxnLst/>
                <a:rect l="0" t="0" r="0" b="0"/>
                <a:pathLst>
                  <a:path w="8155" h="2192">
                    <a:moveTo>
                      <a:pt x="4675" y="492"/>
                    </a:moveTo>
                    <a:cubicBezTo>
                      <a:pt x="4675" y="304"/>
                      <a:pt x="4827" y="152"/>
                      <a:pt x="5015" y="152"/>
                    </a:cubicBezTo>
                    <a:cubicBezTo>
                      <a:pt x="5015" y="152"/>
                      <a:pt x="5015" y="152"/>
                      <a:pt x="5015" y="152"/>
                    </a:cubicBezTo>
                    <a:lnTo>
                      <a:pt x="5015" y="152"/>
                    </a:lnTo>
                    <a:lnTo>
                      <a:pt x="5255" y="152"/>
                    </a:lnTo>
                    <a:lnTo>
                      <a:pt x="5255" y="152"/>
                    </a:lnTo>
                    <a:lnTo>
                      <a:pt x="6125" y="152"/>
                    </a:lnTo>
                    <a:lnTo>
                      <a:pt x="7815" y="152"/>
                    </a:lnTo>
                    <a:lnTo>
                      <a:pt x="7815" y="152"/>
                    </a:lnTo>
                    <a:cubicBezTo>
                      <a:pt x="8002" y="152"/>
                      <a:pt x="8155" y="304"/>
                      <a:pt x="8155" y="492"/>
                    </a:cubicBezTo>
                    <a:cubicBezTo>
                      <a:pt x="8155" y="492"/>
                      <a:pt x="8155" y="492"/>
                      <a:pt x="8155" y="492"/>
                    </a:cubicBezTo>
                    <a:lnTo>
                      <a:pt x="8155" y="492"/>
                    </a:lnTo>
                    <a:lnTo>
                      <a:pt x="8155" y="492"/>
                    </a:lnTo>
                    <a:lnTo>
                      <a:pt x="8155" y="492"/>
                    </a:lnTo>
                    <a:lnTo>
                      <a:pt x="8155" y="1002"/>
                    </a:lnTo>
                    <a:lnTo>
                      <a:pt x="8155" y="1852"/>
                    </a:lnTo>
                    <a:lnTo>
                      <a:pt x="8155" y="1852"/>
                    </a:lnTo>
                    <a:cubicBezTo>
                      <a:pt x="8155" y="2040"/>
                      <a:pt x="8002" y="2192"/>
                      <a:pt x="7815" y="2192"/>
                    </a:cubicBezTo>
                    <a:cubicBezTo>
                      <a:pt x="7815" y="2192"/>
                      <a:pt x="7815" y="2192"/>
                      <a:pt x="7815" y="2192"/>
                    </a:cubicBezTo>
                    <a:lnTo>
                      <a:pt x="7815" y="2192"/>
                    </a:lnTo>
                    <a:lnTo>
                      <a:pt x="6125" y="2192"/>
                    </a:lnTo>
                    <a:lnTo>
                      <a:pt x="5255" y="2192"/>
                    </a:lnTo>
                    <a:lnTo>
                      <a:pt x="5255" y="2192"/>
                    </a:lnTo>
                    <a:lnTo>
                      <a:pt x="5015" y="2192"/>
                    </a:lnTo>
                    <a:lnTo>
                      <a:pt x="5015" y="2192"/>
                    </a:lnTo>
                    <a:cubicBezTo>
                      <a:pt x="4827" y="2192"/>
                      <a:pt x="4675" y="2040"/>
                      <a:pt x="4675" y="1852"/>
                    </a:cubicBezTo>
                    <a:cubicBezTo>
                      <a:pt x="4675" y="1852"/>
                      <a:pt x="4675" y="1852"/>
                      <a:pt x="4675" y="1852"/>
                    </a:cubicBezTo>
                    <a:lnTo>
                      <a:pt x="4675" y="1852"/>
                    </a:lnTo>
                    <a:lnTo>
                      <a:pt x="4675" y="1002"/>
                    </a:lnTo>
                    <a:lnTo>
                      <a:pt x="0" y="0"/>
                    </a:lnTo>
                    <a:lnTo>
                      <a:pt x="4675" y="492"/>
                    </a:lnTo>
                    <a:lnTo>
                      <a:pt x="4675" y="492"/>
                    </a:lnTo>
                    <a:close/>
                  </a:path>
                </a:pathLst>
              </a:custGeom>
              <a:solidFill>
                <a:srgbClr val="C9DDF1">
                  <a:alpha val="100000"/>
                </a:srgbClr>
              </a:solidFill>
              <a:ln cap="flat"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0" name="path"/>
              <p:cNvSpPr/>
              <p:nvPr/>
            </p:nvSpPr>
            <p:spPr>
              <a:xfrm>
                <a:off x="0" y="0"/>
                <a:ext cx="5187959" cy="1401772"/>
              </a:xfrm>
              <a:custGeom>
                <a:avLst/>
                <a:gdLst/>
                <a:ahLst/>
                <a:cxnLst/>
                <a:rect l="0" t="0" r="0" b="0"/>
                <a:pathLst>
                  <a:path w="8170" h="2207">
                    <a:moveTo>
                      <a:pt x="4682" y="500"/>
                    </a:moveTo>
                    <a:cubicBezTo>
                      <a:pt x="4682" y="312"/>
                      <a:pt x="4834" y="159"/>
                      <a:pt x="5022" y="160"/>
                    </a:cubicBezTo>
                    <a:cubicBezTo>
                      <a:pt x="5022" y="159"/>
                      <a:pt x="5022" y="159"/>
                      <a:pt x="5022" y="160"/>
                    </a:cubicBezTo>
                    <a:lnTo>
                      <a:pt x="5022" y="160"/>
                    </a:lnTo>
                    <a:lnTo>
                      <a:pt x="5262" y="159"/>
                    </a:lnTo>
                    <a:lnTo>
                      <a:pt x="5262" y="159"/>
                    </a:lnTo>
                    <a:lnTo>
                      <a:pt x="6132" y="159"/>
                    </a:lnTo>
                    <a:lnTo>
                      <a:pt x="7822" y="159"/>
                    </a:lnTo>
                    <a:lnTo>
                      <a:pt x="7822" y="159"/>
                    </a:lnTo>
                    <a:cubicBezTo>
                      <a:pt x="8010" y="159"/>
                      <a:pt x="8162" y="312"/>
                      <a:pt x="8162" y="500"/>
                    </a:cubicBezTo>
                    <a:cubicBezTo>
                      <a:pt x="8162" y="500"/>
                      <a:pt x="8162" y="500"/>
                      <a:pt x="8162" y="500"/>
                    </a:cubicBezTo>
                    <a:lnTo>
                      <a:pt x="8162" y="500"/>
                    </a:lnTo>
                    <a:lnTo>
                      <a:pt x="8162" y="499"/>
                    </a:lnTo>
                    <a:lnTo>
                      <a:pt x="8162" y="499"/>
                    </a:lnTo>
                    <a:lnTo>
                      <a:pt x="8162" y="1010"/>
                    </a:lnTo>
                    <a:lnTo>
                      <a:pt x="8162" y="1860"/>
                    </a:lnTo>
                    <a:lnTo>
                      <a:pt x="8162" y="1860"/>
                    </a:lnTo>
                    <a:cubicBezTo>
                      <a:pt x="8162" y="2047"/>
                      <a:pt x="8010" y="2200"/>
                      <a:pt x="7822" y="2200"/>
                    </a:cubicBezTo>
                    <a:cubicBezTo>
                      <a:pt x="7822" y="2200"/>
                      <a:pt x="7822" y="2200"/>
                      <a:pt x="7822" y="2200"/>
                    </a:cubicBezTo>
                    <a:lnTo>
                      <a:pt x="7822" y="2200"/>
                    </a:lnTo>
                    <a:lnTo>
                      <a:pt x="6132" y="2200"/>
                    </a:lnTo>
                    <a:lnTo>
                      <a:pt x="5262" y="2200"/>
                    </a:lnTo>
                    <a:lnTo>
                      <a:pt x="5262" y="2200"/>
                    </a:lnTo>
                    <a:lnTo>
                      <a:pt x="5022" y="2200"/>
                    </a:lnTo>
                    <a:lnTo>
                      <a:pt x="5022" y="2200"/>
                    </a:lnTo>
                    <a:cubicBezTo>
                      <a:pt x="4834" y="2200"/>
                      <a:pt x="4682" y="2047"/>
                      <a:pt x="4682" y="1860"/>
                    </a:cubicBezTo>
                    <a:cubicBezTo>
                      <a:pt x="4682" y="1860"/>
                      <a:pt x="4682" y="1860"/>
                      <a:pt x="4682" y="1860"/>
                    </a:cubicBezTo>
                    <a:lnTo>
                      <a:pt x="4682" y="1860"/>
                    </a:lnTo>
                    <a:lnTo>
                      <a:pt x="4682" y="1010"/>
                    </a:lnTo>
                    <a:lnTo>
                      <a:pt x="7" y="7"/>
                    </a:lnTo>
                    <a:lnTo>
                      <a:pt x="4682" y="499"/>
                    </a:lnTo>
                    <a:lnTo>
                      <a:pt x="4682" y="500"/>
                    </a:lnTo>
                    <a:close/>
                  </a:path>
                </a:pathLst>
              </a:custGeom>
              <a:noFill/>
              <a:ln w="9534" cap="flat"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1" name="textbox 651"/>
            <p:cNvSpPr/>
            <p:nvPr/>
          </p:nvSpPr>
          <p:spPr>
            <a:xfrm>
              <a:off x="-12700" y="-12700"/>
              <a:ext cx="5213984" cy="145541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88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8966"/>
                </a:lnSpc>
                <a:tabLst/>
              </a:pPr>
              <a:endParaRPr lang="Arial" altLang="Arial" sz="100" dirty="0"/>
            </a:p>
            <a:p>
              <a:pPr marL="3303403" indent="10017" algn="l" rtl="0" eaLnBrk="0">
                <a:lnSpc>
                  <a:spcPct val="108000"/>
                </a:lnSpc>
                <a:tabLst/>
              </a:pPr>
              <a:r>
                <a:rPr sz="1500" spc="0" dirty="0">
                  <a:solidFill>
                    <a:srgbClr val="5B5249">
                      <a:alpha val="100000"/>
                    </a:srgbClr>
                  </a:solidFill>
                  <a:latin typeface="Times New Roman"/>
                  <a:ea typeface="Times New Roman"/>
                  <a:cs typeface="Times New Roman"/>
                </a:rPr>
                <a:t>Superiority</a:t>
              </a:r>
              <a:r>
                <a:rPr sz="1500" spc="180" dirty="0">
                  <a:solidFill>
                    <a:srgbClr val="5B5249">
                      <a:alpha val="100000"/>
                    </a:srgbClr>
                  </a:solidFill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sz="1500" spc="18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优</a:t>
              </a:r>
              <a:r>
                <a:rPr sz="1500" spc="15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势</a:t>
              </a:r>
              <a:r>
                <a:rPr sz="1500" spc="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     </a:t>
              </a:r>
              <a:r>
                <a:rPr sz="1500" spc="0" dirty="0">
                  <a:solidFill>
                    <a:srgbClr val="5B5249">
                      <a:alpha val="100000"/>
                    </a:srgbClr>
                  </a:solidFill>
                  <a:latin typeface="Times New Roman"/>
                  <a:ea typeface="Times New Roman"/>
                  <a:cs typeface="Times New Roman"/>
                </a:rPr>
                <a:t>Weakness</a:t>
              </a:r>
              <a:r>
                <a:rPr sz="1500" spc="130" dirty="0">
                  <a:solidFill>
                    <a:srgbClr val="5B5249">
                      <a:alpha val="100000"/>
                    </a:srgbClr>
                  </a:solidFill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sz="1500" spc="13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劣</a:t>
              </a:r>
              <a:r>
                <a:rPr sz="1500" spc="10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势</a:t>
              </a:r>
              <a:r>
                <a:rPr sz="1500" spc="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       </a:t>
              </a:r>
              <a:r>
                <a:rPr sz="1500" spc="0" dirty="0">
                  <a:solidFill>
                    <a:srgbClr val="5B5249">
                      <a:alpha val="100000"/>
                    </a:srgbClr>
                  </a:solidFill>
                  <a:latin typeface="Times New Roman"/>
                  <a:ea typeface="Times New Roman"/>
                  <a:cs typeface="Times New Roman"/>
                </a:rPr>
                <a:t>Opportunity</a:t>
              </a:r>
              <a:r>
                <a:rPr sz="1500" spc="210" dirty="0">
                  <a:solidFill>
                    <a:srgbClr val="5B5249">
                      <a:alpha val="100000"/>
                    </a:srgbClr>
                  </a:solidFill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sz="1500" spc="21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机</a:t>
              </a:r>
              <a:r>
                <a:rPr sz="1500" spc="18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会</a:t>
              </a:r>
              <a:r>
                <a:rPr sz="1500" spc="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     </a:t>
              </a:r>
              <a:r>
                <a:rPr sz="1500" spc="0" dirty="0">
                  <a:solidFill>
                    <a:srgbClr val="5B5249">
                      <a:alpha val="100000"/>
                    </a:srgbClr>
                  </a:solidFill>
                  <a:latin typeface="Times New Roman"/>
                  <a:ea typeface="Times New Roman"/>
                  <a:cs typeface="Times New Roman"/>
                </a:rPr>
                <a:t>Threat</a:t>
              </a:r>
              <a:r>
                <a:rPr sz="1500" spc="50" dirty="0">
                  <a:solidFill>
                    <a:srgbClr val="5B5249">
                      <a:alpha val="100000"/>
                    </a:srgbClr>
                  </a:solidFill>
                  <a:latin typeface="Times New Roman"/>
                  <a:ea typeface="Times New Roman"/>
                  <a:cs typeface="Times New Roman"/>
                </a:rPr>
                <a:t>           </a:t>
              </a:r>
              <a:r>
                <a:rPr sz="1500" spc="2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威</a:t>
              </a:r>
              <a:r>
                <a:rPr sz="1500" spc="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胁</a:t>
              </a:r>
              <a:endParaRPr lang="SimSun" altLang="SimSun" sz="1500" dirty="0"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picture 6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sp>
        <p:nvSpPr>
          <p:cNvPr id="654" name="textbox 654"/>
          <p:cNvSpPr/>
          <p:nvPr/>
        </p:nvSpPr>
        <p:spPr>
          <a:xfrm>
            <a:off x="1159611" y="1314403"/>
            <a:ext cx="7355840" cy="55429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253"/>
              </a:lnSpc>
              <a:tabLst/>
            </a:pPr>
            <a:endParaRPr lang="Arial" altLang="Arial" sz="100" dirty="0"/>
          </a:p>
          <a:p>
            <a:pPr marL="30841" algn="l" rtl="0" eaLnBrk="0">
              <a:lnSpc>
                <a:spcPct val="96000"/>
              </a:lnSpc>
              <a:tabLst/>
            </a:pPr>
            <a:r>
              <a:rPr sz="4400" spc="-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绩效辅导阶段</a:t>
            </a:r>
            <a:endParaRPr lang="SimSun" altLang="SimSun" sz="4400" dirty="0"/>
          </a:p>
          <a:p>
            <a:pPr algn="l" rtl="0" eaLnBrk="0">
              <a:lnSpc>
                <a:spcPct val="12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9000"/>
              </a:lnSpc>
              <a:tabLst/>
            </a:pPr>
            <a:endParaRPr lang="Arial" altLang="Arial" sz="1000" dirty="0"/>
          </a:p>
          <a:p>
            <a:pPr marL="22327" algn="l" rtl="0" eaLnBrk="0">
              <a:lnSpc>
                <a:spcPct val="95000"/>
              </a:lnSpc>
              <a:spcBef>
                <a:spcPts val="549"/>
              </a:spcBef>
              <a:tabLst>
                <a:tab pos="176529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没有沟通就不是绩效管理， 绩效辅导是绩效管理的真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正核心，是主</a:t>
            </a:r>
            <a:endParaRPr lang="SimSun" altLang="SimSun" sz="1800" dirty="0"/>
          </a:p>
          <a:p>
            <a:pPr marL="470858" algn="l" rtl="0" eaLnBrk="0">
              <a:lnSpc>
                <a:spcPts val="2186"/>
              </a:lnSpc>
              <a:spcBef>
                <a:spcPts val="1703"/>
              </a:spcBef>
              <a:tabLst/>
            </a:pP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管辅导员工共同达成目标</a:t>
            </a:r>
            <a:r>
              <a:rPr sz="1800" b="1" spc="-2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计划的最重要的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方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式。</a:t>
            </a:r>
            <a:endParaRPr lang="SimSun" altLang="SimSun" sz="1800" dirty="0"/>
          </a:p>
          <a:p>
            <a:pPr algn="l" rtl="0" eaLnBrk="0">
              <a:lnSpc>
                <a:spcPct val="10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8000"/>
              </a:lnSpc>
              <a:tabLst/>
            </a:pPr>
            <a:endParaRPr lang="Arial" altLang="Arial" sz="1000" dirty="0"/>
          </a:p>
          <a:p>
            <a:pPr marL="22327" algn="l" rtl="0" eaLnBrk="0">
              <a:lnSpc>
                <a:spcPts val="1387"/>
              </a:lnSpc>
              <a:spcBef>
                <a:spcPts val="640"/>
              </a:spcBef>
              <a:tabLst>
                <a:tab pos="176529" algn="l"/>
              </a:tabLst>
            </a:pPr>
            <a:r>
              <a:rPr sz="2100" spc="0" dirty="0">
                <a:solidFill>
                  <a:srgbClr val="000000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	</a:t>
            </a:r>
            <a:endParaRPr lang="Wingdings" altLang="Wingdings" sz="21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8000"/>
              </a:lnSpc>
              <a:tabLst/>
            </a:pPr>
            <a:endParaRPr lang="Arial" altLang="Arial" sz="1000" dirty="0"/>
          </a:p>
          <a:p>
            <a:pPr marL="22327" algn="l" rtl="0" eaLnBrk="0">
              <a:lnSpc>
                <a:spcPts val="1817"/>
              </a:lnSpc>
              <a:spcBef>
                <a:spcPts val="459"/>
              </a:spcBef>
              <a:tabLst>
                <a:tab pos="176529" algn="l"/>
              </a:tabLst>
            </a:pP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sz="1500" spc="5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     1 </a:t>
            </a:r>
            <a:r>
              <a:rPr sz="15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、绩效诊断：通过绩效诊断等手段， 可帮员工不断改进工作方法和</a:t>
            </a:r>
            <a:r>
              <a:rPr sz="15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技</a:t>
            </a: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能。</a:t>
            </a:r>
            <a:endParaRPr lang="SimSun" altLang="SimSun" sz="1500" dirty="0"/>
          </a:p>
          <a:p>
            <a:pPr algn="l" rtl="0" eaLnBrk="0">
              <a:lnSpc>
                <a:spcPct val="133000"/>
              </a:lnSpc>
              <a:tabLst/>
            </a:pPr>
            <a:endParaRPr lang="Arial" altLang="Arial" sz="1000" dirty="0"/>
          </a:p>
          <a:p>
            <a:pPr marL="12726" algn="l" rtl="0" eaLnBrk="0">
              <a:lnSpc>
                <a:spcPct val="99000"/>
              </a:lnSpc>
              <a:spcBef>
                <a:spcPts val="452"/>
              </a:spcBef>
              <a:tabLst>
                <a:tab pos="100964" algn="l"/>
              </a:tabLst>
            </a:pP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sz="1500" spc="7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     2 </a:t>
            </a:r>
            <a:r>
              <a:rPr sz="1500" spc="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、过程监控：该阶段是主管在部门内建立和实施“双向沟通”制度的</a:t>
            </a: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过程。</a:t>
            </a:r>
            <a:endParaRPr lang="SimSun" altLang="SimSun" sz="1500" dirty="0"/>
          </a:p>
          <a:p>
            <a:pPr marL="476184" algn="l" rtl="0" eaLnBrk="0">
              <a:lnSpc>
                <a:spcPct val="99000"/>
              </a:lnSpc>
              <a:spcBef>
                <a:spcPts val="1070"/>
              </a:spcBef>
              <a:tabLst/>
            </a:pPr>
            <a:r>
              <a:rPr sz="15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随时纠正员工行为与目标的可行性偏离</a:t>
            </a:r>
            <a:r>
              <a:rPr sz="15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500" dirty="0"/>
          </a:p>
          <a:p>
            <a:pPr marL="12700" algn="l" rtl="0" eaLnBrk="0">
              <a:lnSpc>
                <a:spcPts val="1900"/>
              </a:lnSpc>
              <a:spcBef>
                <a:spcPts val="1523"/>
              </a:spcBef>
              <a:tabLst>
                <a:tab pos="100330" algn="l"/>
              </a:tabLst>
            </a:pP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sz="1500" spc="7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     3</a:t>
            </a:r>
            <a:r>
              <a:rPr sz="1500" spc="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、收集数据：收集和记录员工行为</a:t>
            </a:r>
            <a:r>
              <a:rPr sz="1500" spc="7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sz="1500" spc="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结果的关键事件或数据</a:t>
            </a:r>
            <a:r>
              <a:rPr sz="15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5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</p:txBody>
      </p:sp>
      <p:pic>
        <p:nvPicPr>
          <p:cNvPr id="655" name="picture 6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72311" y="5664898"/>
            <a:ext cx="88239" cy="100583"/>
          </a:xfrm>
          <a:prstGeom prst="rect">
            <a:avLst/>
          </a:prstGeom>
        </p:spPr>
      </p:pic>
      <p:pic>
        <p:nvPicPr>
          <p:cNvPr id="656" name="picture 6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72338" y="4882686"/>
            <a:ext cx="88423" cy="100793"/>
          </a:xfrm>
          <a:prstGeom prst="rect">
            <a:avLst/>
          </a:prstGeom>
        </p:spPr>
      </p:pic>
      <p:pic>
        <p:nvPicPr>
          <p:cNvPr id="657" name="picture 6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81939" y="4320838"/>
            <a:ext cx="154603" cy="176231"/>
          </a:xfrm>
          <a:prstGeom prst="rect">
            <a:avLst/>
          </a:prstGeom>
        </p:spPr>
      </p:pic>
      <p:pic>
        <p:nvPicPr>
          <p:cNvPr id="658" name="picture 6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81939" y="3595668"/>
            <a:ext cx="154603" cy="176231"/>
          </a:xfrm>
          <a:prstGeom prst="rect">
            <a:avLst/>
          </a:prstGeom>
        </p:spPr>
      </p:pic>
      <p:pic>
        <p:nvPicPr>
          <p:cNvPr id="659" name="picture 6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81939" y="2451017"/>
            <a:ext cx="154603" cy="176231"/>
          </a:xfrm>
          <a:prstGeom prst="rect">
            <a:avLst/>
          </a:prstGeom>
        </p:spPr>
      </p:pic>
      <p:pic>
        <p:nvPicPr>
          <p:cNvPr id="660" name="picture 6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picture 6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pic>
        <p:nvPicPr>
          <p:cNvPr id="662" name="picture 6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sp>
        <p:nvSpPr>
          <p:cNvPr id="663" name="textbox 663"/>
          <p:cNvSpPr/>
          <p:nvPr/>
        </p:nvSpPr>
        <p:spPr>
          <a:xfrm>
            <a:off x="1616854" y="2187445"/>
            <a:ext cx="6288404" cy="14992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689"/>
              </a:lnSpc>
              <a:tabLst/>
            </a:pPr>
            <a:endParaRPr lang="Arial" altLang="Arial" sz="100" dirty="0"/>
          </a:p>
          <a:p>
            <a:pPr marL="96109" algn="l" rtl="0" eaLnBrk="0">
              <a:lnSpc>
                <a:spcPct val="97000"/>
              </a:lnSpc>
              <a:tabLst/>
            </a:pPr>
            <a:r>
              <a:rPr sz="2700" spc="4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绩效诊</a:t>
            </a:r>
            <a:r>
              <a:rPr sz="2700" spc="3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断</a:t>
            </a:r>
            <a:endParaRPr lang="SimSun" altLang="SimSun" sz="2700" dirty="0"/>
          </a:p>
          <a:p>
            <a:pPr algn="l" rtl="0" eaLnBrk="0">
              <a:lnSpc>
                <a:spcPct val="106000"/>
              </a:lnSpc>
              <a:tabLst/>
            </a:pPr>
            <a:endParaRPr lang="Arial" altLang="Arial" sz="800" dirty="0"/>
          </a:p>
          <a:p>
            <a:pPr marL="12700" indent="254809" algn="l" rtl="0" eaLnBrk="0">
              <a:lnSpc>
                <a:spcPct val="172000"/>
              </a:lnSpc>
              <a:spcBef>
                <a:spcPts val="3"/>
              </a:spcBef>
              <a:tabLst/>
            </a:pPr>
            <a:r>
              <a:rPr sz="18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诊断可能妨碍员工实现各方面绩效目标的问题所在，即发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现 </a:t>
            </a:r>
            <a:r>
              <a:rPr sz="18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绩效差的征兆和原因。绩效诊断可运用于绩效管理的各阶段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800" dirty="0"/>
          </a:p>
        </p:txBody>
      </p:sp>
      <p:sp>
        <p:nvSpPr>
          <p:cNvPr id="664" name="textbox 664"/>
          <p:cNvSpPr/>
          <p:nvPr/>
        </p:nvSpPr>
        <p:spPr>
          <a:xfrm>
            <a:off x="1169239" y="1314403"/>
            <a:ext cx="3378834" cy="18415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253"/>
              </a:lnSpc>
              <a:tabLst/>
            </a:pPr>
            <a:endParaRPr lang="Arial" altLang="Arial" sz="100" dirty="0"/>
          </a:p>
          <a:p>
            <a:pPr marL="21214" algn="l" rtl="0" eaLnBrk="0">
              <a:lnSpc>
                <a:spcPct val="96000"/>
              </a:lnSpc>
              <a:tabLst/>
            </a:pPr>
            <a:r>
              <a:rPr sz="4400" spc="-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绩效辅导阶段</a:t>
            </a:r>
            <a:endParaRPr lang="SimSun" altLang="SimSun" sz="4400" dirty="0"/>
          </a:p>
          <a:p>
            <a:pPr algn="l" rtl="0" eaLnBrk="0">
              <a:lnSpc>
                <a:spcPct val="182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ts val="1387"/>
              </a:lnSpc>
              <a:spcBef>
                <a:spcPts val="635"/>
              </a:spcBef>
              <a:tabLst>
                <a:tab pos="167004" algn="l"/>
              </a:tabLst>
            </a:pPr>
            <a:r>
              <a:rPr sz="2100" spc="0" dirty="0">
                <a:solidFill>
                  <a:srgbClr val="000000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	</a:t>
            </a:r>
            <a:endParaRPr lang="Wingdings" altLang="Wingdings" sz="2100" dirty="0"/>
          </a:p>
          <a:p>
            <a:pPr algn="l" rtl="0" eaLnBrk="0">
              <a:lnSpc>
                <a:spcPct val="125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6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500" dirty="0"/>
          </a:p>
          <a:p>
            <a:pPr marL="12700" algn="l" rtl="0" eaLnBrk="0">
              <a:lnSpc>
                <a:spcPts val="1387"/>
              </a:lnSpc>
              <a:spcBef>
                <a:spcPts val="4"/>
              </a:spcBef>
              <a:tabLst>
                <a:tab pos="167004" algn="l"/>
              </a:tabLst>
            </a:pPr>
            <a:r>
              <a:rPr sz="2100" spc="0" dirty="0">
                <a:solidFill>
                  <a:srgbClr val="000000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	</a:t>
            </a:r>
            <a:endParaRPr lang="Wingdings" altLang="Wingdings" sz="2100" dirty="0"/>
          </a:p>
        </p:txBody>
      </p:sp>
      <p:pic>
        <p:nvPicPr>
          <p:cNvPr id="665" name="picture 6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81939" y="2966383"/>
            <a:ext cx="154603" cy="176231"/>
          </a:xfrm>
          <a:prstGeom prst="rect">
            <a:avLst/>
          </a:prstGeom>
        </p:spPr>
      </p:pic>
      <p:pic>
        <p:nvPicPr>
          <p:cNvPr id="666" name="picture 6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81939" y="2327192"/>
            <a:ext cx="154603" cy="176231"/>
          </a:xfrm>
          <a:prstGeom prst="rect">
            <a:avLst/>
          </a:prstGeom>
        </p:spPr>
      </p:pic>
      <p:sp>
        <p:nvSpPr>
          <p:cNvPr id="667" name="textbox 667"/>
          <p:cNvSpPr/>
          <p:nvPr/>
        </p:nvSpPr>
        <p:spPr>
          <a:xfrm>
            <a:off x="1062578" y="5730230"/>
            <a:ext cx="5563870" cy="4902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0932"/>
              </a:lnSpc>
              <a:tabLst/>
            </a:pPr>
            <a:endParaRPr lang="Arial" altLang="Arial" sz="100" dirty="0"/>
          </a:p>
          <a:p>
            <a:pPr marL="25121" indent="-12421" algn="l" rtl="0" eaLnBrk="0">
              <a:lnSpc>
                <a:spcPct val="102000"/>
              </a:lnSpc>
              <a:tabLst/>
            </a:pPr>
            <a:r>
              <a:rPr sz="1500" spc="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警示： 绩效管理中最常风和最糟糕的错误或许就是首先从</a:t>
            </a:r>
            <a:r>
              <a:rPr sz="15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个</a:t>
            </a: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人 </a:t>
            </a:r>
            <a:r>
              <a:rPr sz="1500" spc="1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因素方面追究绩效差的根</a:t>
            </a:r>
            <a:r>
              <a:rPr sz="1500" spc="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由</a:t>
            </a: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500" dirty="0"/>
          </a:p>
        </p:txBody>
      </p:sp>
      <p:sp>
        <p:nvSpPr>
          <p:cNvPr id="668" name="textbox 668"/>
          <p:cNvSpPr/>
          <p:nvPr/>
        </p:nvSpPr>
        <p:spPr>
          <a:xfrm>
            <a:off x="5651915" y="4276207"/>
            <a:ext cx="2361564" cy="10121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45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14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有做这方面工作的知识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和经验</a:t>
            </a:r>
            <a:endParaRPr lang="SimSun" altLang="SimSun" sz="1400" dirty="0"/>
          </a:p>
          <a:p>
            <a:pPr marL="12700" indent="13" algn="l" rtl="0" eaLnBrk="0">
              <a:lnSpc>
                <a:spcPct val="120000"/>
              </a:lnSpc>
              <a:spcBef>
                <a:spcPts val="100"/>
              </a:spcBef>
              <a:tabLst/>
            </a:pPr>
            <a:r>
              <a:rPr sz="14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有应用知识和经验的</a:t>
            </a:r>
            <a:r>
              <a:rPr sz="14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相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关技能 </a:t>
            </a:r>
            <a:r>
              <a:rPr sz="14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有不可控制的外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部障碍吗？   </a:t>
            </a:r>
            <a:r>
              <a:rPr sz="14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有正确的态度和自信心</a:t>
            </a:r>
            <a:r>
              <a:rPr sz="14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吗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？</a:t>
            </a:r>
            <a:endParaRPr lang="SimSun" altLang="SimSun" sz="1400" dirty="0"/>
          </a:p>
        </p:txBody>
      </p:sp>
      <p:graphicFrame>
        <p:nvGraphicFramePr>
          <p:cNvPr id="670" name="table 670"/>
          <p:cNvGraphicFramePr>
            <a:graphicFrameLocks noGrp="1"/>
          </p:cNvGraphicFramePr>
          <p:nvPr/>
        </p:nvGraphicFramePr>
        <p:xfrm>
          <a:off x="2973387" y="4422775"/>
          <a:ext cx="1757044" cy="604519"/>
        </p:xfrm>
        <a:graphic>
          <a:graphicData uri="http://schemas.openxmlformats.org/drawingml/2006/table">
            <a:tbl>
              <a:tblPr/>
              <a:tblGrid>
                <a:gridCol w="87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7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45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71" name="table 671"/>
          <p:cNvGraphicFramePr>
            <a:graphicFrameLocks noGrp="1"/>
          </p:cNvGraphicFramePr>
          <p:nvPr/>
        </p:nvGraphicFramePr>
        <p:xfrm>
          <a:off x="2973451" y="4422838"/>
          <a:ext cx="1757045" cy="604520"/>
        </p:xfrm>
        <a:graphic>
          <a:graphicData uri="http://schemas.openxmlformats.org/drawingml/2006/table">
            <a:tbl>
              <a:tblPr/>
              <a:tblGrid>
                <a:gridCol w="1757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1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981545" algn="l" rtl="0" eaLnBrk="0">
                        <a:lnSpc>
                          <a:spcPct val="9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技</a:t>
                      </a:r>
                      <a:r>
                        <a:rPr sz="12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能</a:t>
                      </a:r>
                      <a:endParaRPr lang="SimSun" altLang="SimSun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983970" algn="l" rtl="0" eaLnBrk="0">
                        <a:lnSpc>
                          <a:spcPct val="95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2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外部</a:t>
                      </a:r>
                      <a:r>
                        <a:rPr sz="12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因</a:t>
                      </a:r>
                      <a:r>
                        <a:rPr sz="12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素</a:t>
                      </a:r>
                      <a:endParaRPr lang="SimSun" altLang="SimSun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72" name="path"/>
          <p:cNvSpPr/>
          <p:nvPr/>
        </p:nvSpPr>
        <p:spPr>
          <a:xfrm>
            <a:off x="3270308" y="4216331"/>
            <a:ext cx="1954158" cy="292168"/>
          </a:xfrm>
          <a:custGeom>
            <a:avLst/>
            <a:gdLst/>
            <a:ahLst/>
            <a:cxnLst/>
            <a:rect l="0" t="0" r="0" b="0"/>
            <a:pathLst>
              <a:path w="3077" h="460">
                <a:moveTo>
                  <a:pt x="7" y="347"/>
                </a:moveTo>
                <a:lnTo>
                  <a:pt x="7" y="7"/>
                </a:lnTo>
                <a:moveTo>
                  <a:pt x="7" y="7"/>
                </a:moveTo>
                <a:lnTo>
                  <a:pt x="2162" y="7"/>
                </a:lnTo>
                <a:moveTo>
                  <a:pt x="1254" y="7"/>
                </a:moveTo>
                <a:lnTo>
                  <a:pt x="3069" y="7"/>
                </a:lnTo>
                <a:moveTo>
                  <a:pt x="3069" y="7"/>
                </a:moveTo>
                <a:lnTo>
                  <a:pt x="3069" y="460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73" name="path"/>
          <p:cNvSpPr/>
          <p:nvPr/>
        </p:nvSpPr>
        <p:spPr>
          <a:xfrm>
            <a:off x="3343333" y="5013325"/>
            <a:ext cx="1881133" cy="292168"/>
          </a:xfrm>
          <a:custGeom>
            <a:avLst/>
            <a:gdLst/>
            <a:ahLst/>
            <a:cxnLst/>
            <a:rect l="0" t="0" r="0" b="0"/>
            <a:pathLst>
              <a:path w="2962" h="460">
                <a:moveTo>
                  <a:pt x="7" y="452"/>
                </a:moveTo>
                <a:lnTo>
                  <a:pt x="7" y="0"/>
                </a:lnTo>
                <a:moveTo>
                  <a:pt x="7" y="452"/>
                </a:moveTo>
                <a:lnTo>
                  <a:pt x="2954" y="452"/>
                </a:lnTo>
                <a:moveTo>
                  <a:pt x="2954" y="452"/>
                </a:moveTo>
                <a:lnTo>
                  <a:pt x="2954" y="112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74" name="textbox 674"/>
          <p:cNvSpPr/>
          <p:nvPr/>
        </p:nvSpPr>
        <p:spPr>
          <a:xfrm>
            <a:off x="2690647" y="4276207"/>
            <a:ext cx="225425" cy="1065530"/>
          </a:xfrm>
          <a:prstGeom prst="rect">
            <a:avLst/>
          </a:prstGeom>
        </p:spPr>
        <p:txBody>
          <a:bodyPr vert="eaVert" wrap="square" lIns="0" tIns="0" rIns="0" bIns="0"/>
          <a:lstStyle/>
          <a:p>
            <a:pPr algn="l" rtl="0" eaLnBrk="0">
              <a:lnSpc>
                <a:spcPct val="8069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2000"/>
              </a:lnSpc>
              <a:tabLst/>
            </a:pPr>
            <a:r>
              <a:rPr sz="1400" spc="2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绩效诊断</a:t>
            </a:r>
            <a:r>
              <a:rPr sz="1400" spc="2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箱</a:t>
            </a:r>
            <a:endParaRPr lang="SimSun" altLang="SimSun" sz="1400" dirty="0"/>
          </a:p>
        </p:txBody>
      </p:sp>
      <p:sp>
        <p:nvSpPr>
          <p:cNvPr id="675" name="textbox 675"/>
          <p:cNvSpPr/>
          <p:nvPr/>
        </p:nvSpPr>
        <p:spPr>
          <a:xfrm>
            <a:off x="3075533" y="4497711"/>
            <a:ext cx="325120" cy="4660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520"/>
              </a:lnSpc>
              <a:tabLst/>
            </a:pPr>
            <a:endParaRPr lang="Arial" altLang="Arial" sz="100" dirty="0"/>
          </a:p>
          <a:p>
            <a:pPr marL="15766" algn="l" rtl="0" eaLnBrk="0">
              <a:lnSpc>
                <a:spcPct val="84000"/>
              </a:lnSpc>
              <a:tabLst/>
            </a:pPr>
            <a:r>
              <a:rPr sz="12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知识</a:t>
            </a:r>
            <a:endParaRPr lang="SimSun" altLang="SimSun" sz="1200" dirty="0"/>
          </a:p>
          <a:p>
            <a:pPr marL="12700" algn="l" rtl="0" eaLnBrk="0">
              <a:lnSpc>
                <a:spcPts val="2263"/>
              </a:lnSpc>
              <a:tabLst/>
            </a:pPr>
            <a:r>
              <a:rPr sz="12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态</a:t>
            </a:r>
            <a:r>
              <a:rPr sz="12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度</a:t>
            </a:r>
            <a:endParaRPr lang="SimSun" altLang="SimSun" sz="1200" dirty="0"/>
          </a:p>
        </p:txBody>
      </p:sp>
      <p:sp>
        <p:nvSpPr>
          <p:cNvPr id="676" name="textbox 676"/>
          <p:cNvSpPr/>
          <p:nvPr/>
        </p:nvSpPr>
        <p:spPr>
          <a:xfrm>
            <a:off x="1169239" y="4098334"/>
            <a:ext cx="180339" cy="2019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1387"/>
              </a:lnSpc>
              <a:tabLst>
                <a:tab pos="167004" algn="l"/>
              </a:tabLst>
            </a:pPr>
            <a:r>
              <a:rPr sz="2100" spc="0" dirty="0">
                <a:solidFill>
                  <a:srgbClr val="000000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	</a:t>
            </a:r>
            <a:endParaRPr lang="Wingdings" altLang="Wingdings" sz="2100" dirty="0"/>
          </a:p>
        </p:txBody>
      </p:sp>
      <p:pic>
        <p:nvPicPr>
          <p:cNvPr id="677" name="picture 67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81939" y="4111034"/>
            <a:ext cx="154603" cy="176231"/>
          </a:xfrm>
          <a:prstGeom prst="rect">
            <a:avLst/>
          </a:prstGeom>
        </p:spPr>
      </p:pic>
      <p:sp>
        <p:nvSpPr>
          <p:cNvPr id="678" name="path"/>
          <p:cNvSpPr/>
          <p:nvPr/>
        </p:nvSpPr>
        <p:spPr>
          <a:xfrm>
            <a:off x="4716525" y="4648131"/>
            <a:ext cx="792099" cy="9534"/>
          </a:xfrm>
          <a:custGeom>
            <a:avLst/>
            <a:gdLst/>
            <a:ahLst/>
            <a:cxnLst/>
            <a:rect l="0" t="0" r="0" b="0"/>
            <a:pathLst>
              <a:path w="1247" h="15">
                <a:moveTo>
                  <a:pt x="0" y="7"/>
                </a:moveTo>
                <a:lnTo>
                  <a:pt x="1135" y="7"/>
                </a:lnTo>
                <a:moveTo>
                  <a:pt x="1020" y="7"/>
                </a:moveTo>
                <a:lnTo>
                  <a:pt x="1247" y="7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79" name="path"/>
          <p:cNvSpPr/>
          <p:nvPr/>
        </p:nvSpPr>
        <p:spPr>
          <a:xfrm>
            <a:off x="4716525" y="4864031"/>
            <a:ext cx="790575" cy="9534"/>
          </a:xfrm>
          <a:custGeom>
            <a:avLst/>
            <a:gdLst/>
            <a:ahLst/>
            <a:cxnLst/>
            <a:rect l="0" t="0" r="0" b="0"/>
            <a:pathLst>
              <a:path w="1245" h="15">
                <a:moveTo>
                  <a:pt x="0" y="7"/>
                </a:moveTo>
                <a:lnTo>
                  <a:pt x="1132" y="7"/>
                </a:lnTo>
                <a:moveTo>
                  <a:pt x="792" y="7"/>
                </a:moveTo>
                <a:lnTo>
                  <a:pt x="1245" y="7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80" name="rect"/>
          <p:cNvSpPr/>
          <p:nvPr/>
        </p:nvSpPr>
        <p:spPr>
          <a:xfrm>
            <a:off x="5219700" y="5079931"/>
            <a:ext cx="360425" cy="9534"/>
          </a:xfrm>
          <a:prstGeom prst="rect">
            <a:avLst/>
          </a:prstGeom>
          <a:solidFill>
            <a:srgbClr val="5B5249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81" name="path"/>
          <p:cNvSpPr/>
          <p:nvPr/>
        </p:nvSpPr>
        <p:spPr>
          <a:xfrm>
            <a:off x="5219700" y="4503732"/>
            <a:ext cx="288925" cy="9534"/>
          </a:xfrm>
          <a:custGeom>
            <a:avLst/>
            <a:gdLst/>
            <a:ahLst/>
            <a:cxnLst/>
            <a:rect l="0" t="0" r="0" b="0"/>
            <a:pathLst>
              <a:path w="455" h="15">
                <a:moveTo>
                  <a:pt x="0" y="7"/>
                </a:moveTo>
                <a:lnTo>
                  <a:pt x="227" y="7"/>
                </a:lnTo>
                <a:moveTo>
                  <a:pt x="115" y="7"/>
                </a:moveTo>
                <a:lnTo>
                  <a:pt x="455" y="7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picture 6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pic>
        <p:nvPicPr>
          <p:cNvPr id="683" name="picture 6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grpSp>
        <p:nvGrpSpPr>
          <p:cNvPr id="138" name="group 138"/>
          <p:cNvGrpSpPr/>
          <p:nvPr/>
        </p:nvGrpSpPr>
        <p:grpSpPr>
          <a:xfrm rot="21600000">
            <a:off x="5937149" y="2201637"/>
            <a:ext cx="2670376" cy="2526226"/>
            <a:chOff x="0" y="0"/>
            <a:chExt cx="2670376" cy="2526226"/>
          </a:xfrm>
        </p:grpSpPr>
        <p:grpSp>
          <p:nvGrpSpPr>
            <p:cNvPr id="140" name="group 140"/>
            <p:cNvGrpSpPr/>
            <p:nvPr/>
          </p:nvGrpSpPr>
          <p:grpSpPr>
            <a:xfrm rot="21600000">
              <a:off x="0" y="0"/>
              <a:ext cx="2670376" cy="2526226"/>
              <a:chOff x="0" y="0"/>
              <a:chExt cx="2670376" cy="2526226"/>
            </a:xfrm>
          </p:grpSpPr>
          <p:sp>
            <p:nvSpPr>
              <p:cNvPr id="684" name="path"/>
              <p:cNvSpPr/>
              <p:nvPr/>
            </p:nvSpPr>
            <p:spPr>
              <a:xfrm>
                <a:off x="3275" y="3463"/>
                <a:ext cx="2663825" cy="2519298"/>
              </a:xfrm>
              <a:custGeom>
                <a:avLst/>
                <a:gdLst/>
                <a:ahLst/>
                <a:cxnLst/>
                <a:rect l="0" t="0" r="0" b="0"/>
                <a:pathLst>
                  <a:path w="4195" h="3967">
                    <a:moveTo>
                      <a:pt x="0" y="0"/>
                    </a:moveTo>
                    <a:lnTo>
                      <a:pt x="4195" y="0"/>
                    </a:lnTo>
                    <a:lnTo>
                      <a:pt x="2097" y="1983"/>
                    </a:lnTo>
                    <a:lnTo>
                      <a:pt x="4195" y="3967"/>
                    </a:lnTo>
                    <a:lnTo>
                      <a:pt x="0" y="3967"/>
                    </a:lnTo>
                    <a:lnTo>
                      <a:pt x="2097" y="19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DDF1">
                  <a:alpha val="100000"/>
                </a:srgbClr>
              </a:solidFill>
              <a:ln cap="flat"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5" name="path"/>
              <p:cNvSpPr/>
              <p:nvPr/>
            </p:nvSpPr>
            <p:spPr>
              <a:xfrm>
                <a:off x="0" y="0"/>
                <a:ext cx="2670376" cy="2526226"/>
              </a:xfrm>
              <a:custGeom>
                <a:avLst/>
                <a:gdLst/>
                <a:ahLst/>
                <a:cxnLst/>
                <a:rect l="0" t="0" r="0" b="0"/>
                <a:pathLst>
                  <a:path w="4205" h="3978">
                    <a:moveTo>
                      <a:pt x="4200" y="5"/>
                    </a:moveTo>
                    <a:lnTo>
                      <a:pt x="2102" y="1989"/>
                    </a:lnTo>
                    <a:lnTo>
                      <a:pt x="4200" y="3972"/>
                    </a:lnTo>
                    <a:moveTo>
                      <a:pt x="5" y="3972"/>
                    </a:moveTo>
                    <a:lnTo>
                      <a:pt x="2102" y="1989"/>
                    </a:lnTo>
                    <a:lnTo>
                      <a:pt x="5" y="5"/>
                    </a:lnTo>
                  </a:path>
                </a:pathLst>
              </a:custGeom>
              <a:noFill/>
              <a:ln w="9534" cap="flat"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86" name="textbox 686"/>
            <p:cNvSpPr/>
            <p:nvPr/>
          </p:nvSpPr>
          <p:spPr>
            <a:xfrm>
              <a:off x="-57371" y="-12700"/>
              <a:ext cx="2740660" cy="2552064"/>
            </a:xfrm>
            <a:prstGeom prst="rect">
              <a:avLst/>
            </a:prstGeom>
          </p:spPr>
          <p:txBody>
            <a:bodyPr vert="eaVert" wrap="square" lIns="0" tIns="0" rIns="0" bIns="0"/>
            <a:lstStyle/>
            <a:p>
              <a:pPr algn="l" rtl="0" eaLnBrk="0">
                <a:lnSpc>
                  <a:spcPct val="110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0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0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0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0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0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1000"/>
                </a:lnSpc>
                <a:tabLst/>
              </a:pPr>
              <a:endParaRPr lang="Arial" altLang="Arial" sz="1000" dirty="0"/>
            </a:p>
            <a:p>
              <a:pPr marL="314645" algn="l" rtl="0" eaLnBrk="0">
                <a:lnSpc>
                  <a:spcPct val="96000"/>
                </a:lnSpc>
                <a:spcBef>
                  <a:spcPts val="1"/>
                </a:spcBef>
                <a:tabLst/>
              </a:pPr>
              <a:r>
                <a:rPr sz="2400" spc="11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沟        </a:t>
              </a:r>
              <a:r>
                <a:rPr sz="2400" spc="6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通</a:t>
              </a:r>
              <a:endParaRPr lang="SimSun" altLang="SimSun" sz="2400" dirty="0"/>
            </a:p>
          </p:txBody>
        </p:sp>
      </p:grpSp>
      <p:sp>
        <p:nvSpPr>
          <p:cNvPr id="687" name="path"/>
          <p:cNvSpPr/>
          <p:nvPr/>
        </p:nvSpPr>
        <p:spPr>
          <a:xfrm>
            <a:off x="5940425" y="2200333"/>
            <a:ext cx="2663825" cy="2528833"/>
          </a:xfrm>
          <a:custGeom>
            <a:avLst/>
            <a:gdLst/>
            <a:ahLst/>
            <a:cxnLst/>
            <a:rect l="0" t="0" r="0" b="0"/>
            <a:pathLst>
              <a:path w="4195" h="3982">
                <a:moveTo>
                  <a:pt x="0" y="7"/>
                </a:moveTo>
                <a:lnTo>
                  <a:pt x="4195" y="7"/>
                </a:lnTo>
                <a:moveTo>
                  <a:pt x="4195" y="3974"/>
                </a:moveTo>
                <a:lnTo>
                  <a:pt x="0" y="3974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88" name="textbox 688"/>
          <p:cNvSpPr/>
          <p:nvPr/>
        </p:nvSpPr>
        <p:spPr>
          <a:xfrm>
            <a:off x="1150772" y="5528786"/>
            <a:ext cx="7409815" cy="7772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044"/>
              </a:lnSpc>
              <a:tabLst/>
            </a:pPr>
            <a:endParaRPr lang="Arial" altLang="Arial" sz="100" dirty="0"/>
          </a:p>
          <a:p>
            <a:pPr marL="27106" indent="-14406" algn="l" rtl="0" eaLnBrk="0">
              <a:lnSpc>
                <a:spcPct val="103000"/>
              </a:lnSpc>
              <a:tabLst/>
            </a:pPr>
            <a:r>
              <a:rPr sz="24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什么时候需要指导与支持？从哪些方面指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导？如何及时 </a:t>
            </a:r>
            <a:r>
              <a:rPr sz="24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发现下属的支持需求</a:t>
            </a:r>
            <a:r>
              <a:rPr sz="2400" b="1" spc="1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Times New Roman" altLang="Times New Roman" sz="2400" dirty="0"/>
          </a:p>
        </p:txBody>
      </p:sp>
      <p:sp>
        <p:nvSpPr>
          <p:cNvPr id="689" name="textbox 689"/>
          <p:cNvSpPr/>
          <p:nvPr/>
        </p:nvSpPr>
        <p:spPr>
          <a:xfrm>
            <a:off x="1378534" y="3953719"/>
            <a:ext cx="3972559" cy="10775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208"/>
              </a:lnSpc>
              <a:tabLst/>
            </a:pPr>
            <a:endParaRPr lang="Arial" altLang="Arial" sz="100" dirty="0"/>
          </a:p>
          <a:p>
            <a:pPr marL="88914" algn="l" rtl="0" eaLnBrk="0">
              <a:lnSpc>
                <a:spcPct val="95000"/>
              </a:lnSpc>
              <a:tabLst/>
            </a:pPr>
            <a:r>
              <a:rPr sz="18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辅导的类型：正式、</a:t>
            </a:r>
            <a:r>
              <a:rPr sz="18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非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正式</a:t>
            </a:r>
            <a:endParaRPr lang="SimSun" altLang="SimSun" sz="1800" dirty="0"/>
          </a:p>
          <a:p>
            <a:pPr marL="12700" algn="l" rtl="0" eaLnBrk="0">
              <a:lnSpc>
                <a:spcPct val="95000"/>
              </a:lnSpc>
              <a:spcBef>
                <a:spcPts val="1178"/>
              </a:spcBef>
              <a:tabLst/>
            </a:pPr>
            <a:r>
              <a:rPr sz="18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辅导的方法：倾听、</a:t>
            </a:r>
            <a:r>
              <a:rPr sz="18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鼓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励</a:t>
            </a:r>
            <a:endParaRPr lang="SimSun" altLang="SimSun" sz="1800" dirty="0"/>
          </a:p>
          <a:p>
            <a:pPr algn="l" rtl="0" eaLnBrk="0">
              <a:lnSpc>
                <a:spcPct val="113000"/>
              </a:lnSpc>
              <a:tabLst/>
            </a:pPr>
            <a:endParaRPr lang="Arial" altLang="Arial" sz="700" dirty="0"/>
          </a:p>
          <a:p>
            <a:pPr marL="14546" algn="l" rtl="0" eaLnBrk="0">
              <a:lnSpc>
                <a:spcPct val="95000"/>
              </a:lnSpc>
              <a:spcBef>
                <a:spcPts val="1"/>
              </a:spcBef>
              <a:tabLst/>
            </a:pPr>
            <a:r>
              <a:rPr sz="18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获取的信息：员工的期望与主管的</a:t>
            </a:r>
            <a:r>
              <a:rPr sz="18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期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望</a:t>
            </a:r>
            <a:endParaRPr lang="SimSun" altLang="SimSun" sz="1800" dirty="0"/>
          </a:p>
        </p:txBody>
      </p:sp>
      <p:sp>
        <p:nvSpPr>
          <p:cNvPr id="690" name="textbox 690"/>
          <p:cNvSpPr/>
          <p:nvPr/>
        </p:nvSpPr>
        <p:spPr>
          <a:xfrm>
            <a:off x="1177753" y="1314403"/>
            <a:ext cx="3370579" cy="6680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25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4400" spc="-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绩效辅导阶段</a:t>
            </a:r>
            <a:endParaRPr lang="SimSun" altLang="SimSun" sz="4400" dirty="0"/>
          </a:p>
        </p:txBody>
      </p:sp>
      <p:sp>
        <p:nvSpPr>
          <p:cNvPr id="692" name="textbox 692"/>
          <p:cNvSpPr/>
          <p:nvPr/>
        </p:nvSpPr>
        <p:spPr>
          <a:xfrm>
            <a:off x="712991" y="3360671"/>
            <a:ext cx="2989579" cy="4273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47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8000"/>
              </a:lnSpc>
              <a:tabLst>
                <a:tab pos="167004" algn="l"/>
              </a:tabLst>
            </a:pPr>
            <a:r>
              <a:rPr sz="27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700" spc="2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辅导的三点建</a:t>
            </a:r>
            <a:r>
              <a:rPr sz="2700" spc="1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议</a:t>
            </a:r>
            <a:endParaRPr lang="SimSun" altLang="SimSun" sz="2700" dirty="0"/>
          </a:p>
        </p:txBody>
      </p:sp>
      <p:pic>
        <p:nvPicPr>
          <p:cNvPr id="693" name="picture 6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25691" y="3500418"/>
            <a:ext cx="154603" cy="176231"/>
          </a:xfrm>
          <a:prstGeom prst="rect">
            <a:avLst/>
          </a:prstGeom>
        </p:spPr>
      </p:pic>
      <p:sp>
        <p:nvSpPr>
          <p:cNvPr id="694" name="textbox 694"/>
          <p:cNvSpPr/>
          <p:nvPr/>
        </p:nvSpPr>
        <p:spPr>
          <a:xfrm>
            <a:off x="704964" y="3999274"/>
            <a:ext cx="163195" cy="9683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7527" algn="l" rtl="0" eaLnBrk="0">
              <a:lnSpc>
                <a:spcPts val="1189"/>
              </a:lnSpc>
              <a:tabLst>
                <a:tab pos="149860" algn="l"/>
              </a:tabLst>
            </a:pP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	</a:t>
            </a:r>
            <a:endParaRPr lang="Wingdings" altLang="Wingdings" sz="1800" dirty="0"/>
          </a:p>
          <a:p>
            <a:pPr algn="l" rtl="0" eaLnBrk="0">
              <a:lnSpc>
                <a:spcPct val="162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ts val="891"/>
              </a:lnSpc>
              <a:spcBef>
                <a:spcPts val="395"/>
              </a:spcBef>
              <a:tabLst>
                <a:tab pos="111760" algn="l"/>
              </a:tabLst>
            </a:pPr>
            <a:r>
              <a:rPr sz="1300" spc="0" dirty="0">
                <a:solidFill>
                  <a:srgbClr val="000000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	</a:t>
            </a:r>
            <a:endParaRPr lang="Wingdings" altLang="Wingdings" sz="1300" dirty="0"/>
          </a:p>
          <a:p>
            <a:pPr algn="l" rtl="0" eaLnBrk="0">
              <a:lnSpc>
                <a:spcPct val="14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9000"/>
              </a:lnSpc>
              <a:tabLst/>
            </a:pPr>
            <a:endParaRPr lang="Arial" altLang="Arial" sz="300" dirty="0"/>
          </a:p>
          <a:p>
            <a:pPr marL="12726" algn="l" rtl="0" eaLnBrk="0">
              <a:lnSpc>
                <a:spcPts val="892"/>
              </a:lnSpc>
              <a:spcBef>
                <a:spcPts val="1"/>
              </a:spcBef>
              <a:tabLst>
                <a:tab pos="111760" algn="l"/>
              </a:tabLst>
            </a:pPr>
            <a:r>
              <a:rPr sz="1300" spc="0" dirty="0">
                <a:solidFill>
                  <a:srgbClr val="000000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	</a:t>
            </a:r>
            <a:endParaRPr lang="Wingdings" altLang="Wingdings" sz="1300" dirty="0"/>
          </a:p>
        </p:txBody>
      </p:sp>
      <p:pic>
        <p:nvPicPr>
          <p:cNvPr id="695" name="picture 69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17690" y="4841157"/>
            <a:ext cx="99453" cy="113366"/>
          </a:xfrm>
          <a:prstGeom prst="rect">
            <a:avLst/>
          </a:prstGeom>
        </p:spPr>
      </p:pic>
      <p:pic>
        <p:nvPicPr>
          <p:cNvPr id="696" name="picture 6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17664" y="4460113"/>
            <a:ext cx="99269" cy="113157"/>
          </a:xfrm>
          <a:prstGeom prst="rect">
            <a:avLst/>
          </a:prstGeom>
        </p:spPr>
      </p:pic>
      <p:pic>
        <p:nvPicPr>
          <p:cNvPr id="697" name="picture 69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22491" y="4011974"/>
            <a:ext cx="132543" cy="15108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" name="picture 6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sp>
        <p:nvSpPr>
          <p:cNvPr id="699" name="textbox 699"/>
          <p:cNvSpPr/>
          <p:nvPr/>
        </p:nvSpPr>
        <p:spPr>
          <a:xfrm>
            <a:off x="704990" y="2961850"/>
            <a:ext cx="5615304" cy="26231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20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>
                <a:tab pos="111760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-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工作职责完成得怎样？哪些方</a:t>
            </a:r>
            <a:r>
              <a:rPr sz="18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面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不好？</a:t>
            </a:r>
            <a:endParaRPr lang="SimSun" altLang="SimSun" sz="1800" dirty="0"/>
          </a:p>
          <a:p>
            <a:pPr marL="12700" algn="l" rtl="0" eaLnBrk="0">
              <a:lnSpc>
                <a:spcPct val="95000"/>
              </a:lnSpc>
              <a:spcBef>
                <a:spcPts val="1628"/>
              </a:spcBef>
              <a:tabLst>
                <a:tab pos="111760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-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员工是在朝着实现目标的轨道</a:t>
            </a:r>
            <a:r>
              <a:rPr sz="18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运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行吗？</a:t>
            </a:r>
            <a:endParaRPr lang="SimSun" altLang="SimSun" sz="1800" dirty="0"/>
          </a:p>
          <a:p>
            <a:pPr marL="12700" algn="l" rtl="0" eaLnBrk="0">
              <a:lnSpc>
                <a:spcPct val="95000"/>
              </a:lnSpc>
              <a:spcBef>
                <a:spcPts val="1621"/>
              </a:spcBef>
              <a:tabLst>
                <a:tab pos="111760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如果偏离轨道，需进行哪些改变才能回</a:t>
            </a:r>
            <a:r>
              <a:rPr sz="18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到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轨道上来？</a:t>
            </a:r>
            <a:endParaRPr lang="SimSun" altLang="SimSun" sz="1800" dirty="0"/>
          </a:p>
          <a:p>
            <a:pPr marL="12700" algn="l" rtl="0" eaLnBrk="0">
              <a:lnSpc>
                <a:spcPct val="95000"/>
              </a:lnSpc>
              <a:spcBef>
                <a:spcPts val="1635"/>
              </a:spcBef>
              <a:tabLst>
                <a:tab pos="111760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在支持员工进步方面主管能帮着做些什</a:t>
            </a:r>
            <a:r>
              <a:rPr sz="18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么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工作？</a:t>
            </a:r>
            <a:endParaRPr lang="SimSun" altLang="SimSun" sz="1800" dirty="0"/>
          </a:p>
          <a:p>
            <a:pPr marL="12700" algn="l" rtl="0" eaLnBrk="0">
              <a:lnSpc>
                <a:spcPct val="95000"/>
              </a:lnSpc>
              <a:spcBef>
                <a:spcPts val="1628"/>
              </a:spcBef>
              <a:tabLst>
                <a:tab pos="111760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是否发生了影响员工工作任务或重要性</a:t>
            </a:r>
            <a:r>
              <a:rPr sz="18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次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序的变化？</a:t>
            </a:r>
            <a:endParaRPr lang="SimSun" altLang="SimSun" sz="18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300" dirty="0"/>
          </a:p>
          <a:p>
            <a:pPr marL="12700" algn="l" rtl="0" eaLnBrk="0">
              <a:lnSpc>
                <a:spcPct val="95000"/>
              </a:lnSpc>
              <a:spcBef>
                <a:spcPts val="6"/>
              </a:spcBef>
              <a:tabLst>
                <a:tab pos="111760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如果发生了，在目标或任务方面应做哪</a:t>
            </a:r>
            <a:r>
              <a:rPr sz="18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些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改变？</a:t>
            </a:r>
            <a:endParaRPr lang="SimSun" altLang="SimSun" sz="1800" dirty="0"/>
          </a:p>
        </p:txBody>
      </p:sp>
      <p:pic>
        <p:nvPicPr>
          <p:cNvPr id="700" name="picture 7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17690" y="5394623"/>
            <a:ext cx="99453" cy="113366"/>
          </a:xfrm>
          <a:prstGeom prst="rect">
            <a:avLst/>
          </a:prstGeom>
        </p:spPr>
      </p:pic>
      <p:pic>
        <p:nvPicPr>
          <p:cNvPr id="701" name="picture 7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17690" y="4927263"/>
            <a:ext cx="99453" cy="113366"/>
          </a:xfrm>
          <a:prstGeom prst="rect">
            <a:avLst/>
          </a:prstGeom>
        </p:spPr>
      </p:pic>
      <p:pic>
        <p:nvPicPr>
          <p:cNvPr id="702" name="picture 7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17690" y="4459903"/>
            <a:ext cx="99453" cy="113366"/>
          </a:xfrm>
          <a:prstGeom prst="rect">
            <a:avLst/>
          </a:prstGeom>
        </p:spPr>
      </p:pic>
      <p:pic>
        <p:nvPicPr>
          <p:cNvPr id="703" name="picture 7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17690" y="3992543"/>
            <a:ext cx="99453" cy="113366"/>
          </a:xfrm>
          <a:prstGeom prst="rect">
            <a:avLst/>
          </a:prstGeom>
        </p:spPr>
      </p:pic>
      <p:pic>
        <p:nvPicPr>
          <p:cNvPr id="704" name="picture 7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17690" y="3525183"/>
            <a:ext cx="99453" cy="113366"/>
          </a:xfrm>
          <a:prstGeom prst="rect">
            <a:avLst/>
          </a:prstGeom>
        </p:spPr>
      </p:pic>
      <p:pic>
        <p:nvPicPr>
          <p:cNvPr id="705" name="picture 7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17690" y="3057823"/>
            <a:ext cx="99453" cy="113366"/>
          </a:xfrm>
          <a:prstGeom prst="rect">
            <a:avLst/>
          </a:prstGeom>
        </p:spPr>
      </p:pic>
      <p:pic>
        <p:nvPicPr>
          <p:cNvPr id="706" name="picture 7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sp>
        <p:nvSpPr>
          <p:cNvPr id="707" name="textbox 707"/>
          <p:cNvSpPr/>
          <p:nvPr/>
        </p:nvSpPr>
        <p:spPr>
          <a:xfrm>
            <a:off x="709791" y="1314403"/>
            <a:ext cx="7476490" cy="11633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253"/>
              </a:lnSpc>
              <a:tabLst/>
            </a:pPr>
            <a:endParaRPr lang="Arial" altLang="Arial" sz="100" dirty="0"/>
          </a:p>
          <a:p>
            <a:pPr marL="480662" algn="l" rtl="0" eaLnBrk="0">
              <a:lnSpc>
                <a:spcPct val="96000"/>
              </a:lnSpc>
              <a:tabLst/>
            </a:pPr>
            <a:r>
              <a:rPr sz="4400" spc="-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绩效辅导阶段</a:t>
            </a:r>
            <a:endParaRPr lang="SimSun" altLang="SimSun" sz="44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900" dirty="0"/>
          </a:p>
          <a:p>
            <a:pPr algn="l" rtl="0" eaLnBrk="0">
              <a:lnSpc>
                <a:spcPct val="768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>
                <a:tab pos="144779" algn="l"/>
              </a:tabLst>
            </a:pP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400" spc="-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通过绩效沟通后，主管和员工都应能回答以下问</a:t>
            </a:r>
            <a:r>
              <a:rPr sz="24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题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：</a:t>
            </a:r>
            <a:endParaRPr lang="SimSun" altLang="SimSun" sz="2400" dirty="0"/>
          </a:p>
        </p:txBody>
      </p:sp>
      <p:pic>
        <p:nvPicPr>
          <p:cNvPr id="708" name="picture 7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22491" y="2228259"/>
            <a:ext cx="132543" cy="15108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picture 7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sp>
        <p:nvSpPr>
          <p:cNvPr id="711" name="textbox 711"/>
          <p:cNvSpPr/>
          <p:nvPr/>
        </p:nvSpPr>
        <p:spPr>
          <a:xfrm>
            <a:off x="596117" y="2718213"/>
            <a:ext cx="7338694" cy="41306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470"/>
              </a:lnSpc>
              <a:tabLst/>
            </a:pPr>
            <a:endParaRPr lang="Arial" altLang="Arial" sz="100" dirty="0"/>
          </a:p>
          <a:p>
            <a:pPr marL="50048" algn="l" rtl="0" eaLnBrk="0">
              <a:lnSpc>
                <a:spcPct val="95000"/>
              </a:lnSpc>
              <a:tabLst/>
            </a:pPr>
            <a:r>
              <a:rPr sz="2400" spc="-8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数据收集、观察和做文档的原因</a:t>
            </a:r>
            <a:r>
              <a:rPr sz="2400" spc="-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：</a:t>
            </a:r>
            <a:endParaRPr lang="SimSun" altLang="SimSun" sz="2400" dirty="0"/>
          </a:p>
          <a:p>
            <a:pPr algn="l" rtl="0" eaLnBrk="0">
              <a:lnSpc>
                <a:spcPct val="144000"/>
              </a:lnSpc>
              <a:tabLst/>
            </a:pPr>
            <a:endParaRPr lang="Arial" altLang="Arial" sz="1000" dirty="0"/>
          </a:p>
          <a:p>
            <a:pPr marL="233340" algn="l" rtl="0" eaLnBrk="0">
              <a:lnSpc>
                <a:spcPct val="95000"/>
              </a:lnSpc>
              <a:spcBef>
                <a:spcPts val="552"/>
              </a:spcBef>
              <a:tabLst>
                <a:tab pos="340995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-10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提供绩效记录，以便决策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800" dirty="0"/>
          </a:p>
          <a:p>
            <a:pPr marL="322093" algn="l" rtl="0" eaLnBrk="0">
              <a:lnSpc>
                <a:spcPct val="95000"/>
              </a:lnSpc>
              <a:spcBef>
                <a:spcPts val="1409"/>
              </a:spcBef>
              <a:tabLst/>
            </a:pPr>
            <a:r>
              <a:rPr sz="1800" spc="-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尽早发现潜在问题，帮助员工改进跟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踪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800" dirty="0"/>
          </a:p>
          <a:p>
            <a:pPr marL="324840" algn="l" rtl="0" eaLnBrk="0">
              <a:lnSpc>
                <a:spcPct val="95000"/>
              </a:lnSpc>
              <a:spcBef>
                <a:spcPts val="1179"/>
              </a:spcBef>
              <a:tabLst/>
            </a:pPr>
            <a:r>
              <a:rPr sz="1800" spc="-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发现员工的长处，以便进一步的培养和使用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800" dirty="0"/>
          </a:p>
          <a:p>
            <a:pPr marL="230970" algn="l" rtl="0" eaLnBrk="0">
              <a:lnSpc>
                <a:spcPct val="95000"/>
              </a:lnSpc>
              <a:spcBef>
                <a:spcPts val="1252"/>
              </a:spcBef>
              <a:tabLst>
                <a:tab pos="320040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-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对工作出色的员工加以表扬，以提高员工的积极性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8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8000"/>
              </a:lnSpc>
              <a:tabLst/>
            </a:pPr>
            <a:endParaRPr lang="Arial" altLang="Arial" sz="1000" dirty="0"/>
          </a:p>
          <a:p>
            <a:pPr marL="320262" algn="l" rtl="0" eaLnBrk="0">
              <a:lnSpc>
                <a:spcPct val="95000"/>
              </a:lnSpc>
              <a:spcBef>
                <a:spcPts val="545"/>
              </a:spcBef>
              <a:tabLst/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记录下有关绩效和沟通的详细情况，以便在进行纪律处分和处理</a:t>
            </a:r>
            <a:endParaRPr lang="SimSun" altLang="SimSun" sz="1800" dirty="0"/>
          </a:p>
          <a:p>
            <a:pPr marL="263112" algn="l" rtl="0" eaLnBrk="0">
              <a:lnSpc>
                <a:spcPct val="95000"/>
              </a:lnSpc>
              <a:spcBef>
                <a:spcPts val="1176"/>
              </a:spcBef>
              <a:tabLst/>
            </a:pPr>
            <a:r>
              <a:rPr sz="1800" spc="-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潜在的法律诉讼纠纷时使用</a:t>
            </a: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800" dirty="0"/>
          </a:p>
          <a:p>
            <a:pPr algn="l" rtl="0" eaLnBrk="0">
              <a:lnSpc>
                <a:spcPct val="149000"/>
              </a:lnSpc>
              <a:tabLst/>
            </a:pPr>
            <a:endParaRPr lang="Arial" altLang="Arial" sz="1000" dirty="0"/>
          </a:p>
        </p:txBody>
      </p:sp>
      <p:grpSp>
        <p:nvGrpSpPr>
          <p:cNvPr id="142" name="group 142"/>
          <p:cNvGrpSpPr/>
          <p:nvPr/>
        </p:nvGrpSpPr>
        <p:grpSpPr>
          <a:xfrm rot="21600000">
            <a:off x="611187" y="4724017"/>
            <a:ext cx="215899" cy="576708"/>
            <a:chOff x="0" y="0"/>
            <a:chExt cx="215899" cy="576708"/>
          </a:xfrm>
        </p:grpSpPr>
        <p:sp>
          <p:nvSpPr>
            <p:cNvPr id="712" name="path"/>
            <p:cNvSpPr/>
            <p:nvPr/>
          </p:nvSpPr>
          <p:spPr>
            <a:xfrm>
              <a:off x="0" y="382"/>
              <a:ext cx="215899" cy="576326"/>
            </a:xfrm>
            <a:custGeom>
              <a:avLst/>
              <a:gdLst/>
              <a:ahLst/>
              <a:cxnLst/>
              <a:rect l="0" t="0" r="0" b="0"/>
              <a:pathLst>
                <a:path w="339" h="907">
                  <a:moveTo>
                    <a:pt x="0" y="453"/>
                  </a:moveTo>
                  <a:lnTo>
                    <a:pt x="139" y="373"/>
                  </a:lnTo>
                  <a:lnTo>
                    <a:pt x="170" y="0"/>
                  </a:lnTo>
                  <a:lnTo>
                    <a:pt x="200" y="373"/>
                  </a:lnTo>
                  <a:lnTo>
                    <a:pt x="339" y="453"/>
                  </a:lnTo>
                  <a:lnTo>
                    <a:pt x="200" y="533"/>
                  </a:lnTo>
                  <a:lnTo>
                    <a:pt x="170" y="907"/>
                  </a:lnTo>
                  <a:lnTo>
                    <a:pt x="139" y="533"/>
                  </a:lnTo>
                  <a:lnTo>
                    <a:pt x="0" y="453"/>
                  </a:lnTo>
                  <a:close/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13" name="path"/>
            <p:cNvSpPr/>
            <p:nvPr/>
          </p:nvSpPr>
          <p:spPr>
            <a:xfrm>
              <a:off x="84109" y="0"/>
              <a:ext cx="47679" cy="238000"/>
            </a:xfrm>
            <a:custGeom>
              <a:avLst/>
              <a:gdLst/>
              <a:ahLst/>
              <a:cxnLst/>
              <a:rect l="0" t="0" r="0" b="0"/>
              <a:pathLst>
                <a:path w="75" h="374">
                  <a:moveTo>
                    <a:pt x="7" y="374"/>
                  </a:moveTo>
                  <a:lnTo>
                    <a:pt x="37" y="0"/>
                  </a:lnTo>
                  <a:lnTo>
                    <a:pt x="67" y="374"/>
                  </a:lnTo>
                </a:path>
              </a:pathLst>
            </a:custGeom>
            <a:noFill/>
            <a:ln w="9534" cap="flat"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44" name="group 144"/>
          <p:cNvGrpSpPr/>
          <p:nvPr/>
        </p:nvGrpSpPr>
        <p:grpSpPr>
          <a:xfrm rot="21600000">
            <a:off x="608817" y="3141598"/>
            <a:ext cx="220640" cy="576708"/>
            <a:chOff x="0" y="0"/>
            <a:chExt cx="220640" cy="576708"/>
          </a:xfrm>
        </p:grpSpPr>
        <p:sp>
          <p:nvSpPr>
            <p:cNvPr id="714" name="path"/>
            <p:cNvSpPr/>
            <p:nvPr/>
          </p:nvSpPr>
          <p:spPr>
            <a:xfrm>
              <a:off x="2370" y="0"/>
              <a:ext cx="215899" cy="576326"/>
            </a:xfrm>
            <a:custGeom>
              <a:avLst/>
              <a:gdLst/>
              <a:ahLst/>
              <a:cxnLst/>
              <a:rect l="0" t="0" r="0" b="0"/>
              <a:pathLst>
                <a:path w="339" h="907">
                  <a:moveTo>
                    <a:pt x="0" y="453"/>
                  </a:moveTo>
                  <a:lnTo>
                    <a:pt x="139" y="373"/>
                  </a:lnTo>
                  <a:lnTo>
                    <a:pt x="170" y="0"/>
                  </a:lnTo>
                  <a:lnTo>
                    <a:pt x="200" y="373"/>
                  </a:lnTo>
                  <a:lnTo>
                    <a:pt x="339" y="453"/>
                  </a:lnTo>
                  <a:lnTo>
                    <a:pt x="200" y="534"/>
                  </a:lnTo>
                  <a:lnTo>
                    <a:pt x="170" y="907"/>
                  </a:lnTo>
                  <a:lnTo>
                    <a:pt x="139" y="534"/>
                  </a:lnTo>
                  <a:lnTo>
                    <a:pt x="0" y="453"/>
                  </a:lnTo>
                  <a:close/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15" name="path"/>
            <p:cNvSpPr/>
            <p:nvPr/>
          </p:nvSpPr>
          <p:spPr>
            <a:xfrm>
              <a:off x="0" y="233100"/>
              <a:ext cx="220640" cy="343608"/>
            </a:xfrm>
            <a:custGeom>
              <a:avLst/>
              <a:gdLst/>
              <a:ahLst/>
              <a:cxnLst/>
              <a:rect l="0" t="0" r="0" b="0"/>
              <a:pathLst>
                <a:path w="347" h="541">
                  <a:moveTo>
                    <a:pt x="3" y="86"/>
                  </a:moveTo>
                  <a:lnTo>
                    <a:pt x="143" y="6"/>
                  </a:lnTo>
                  <a:moveTo>
                    <a:pt x="203" y="6"/>
                  </a:moveTo>
                  <a:lnTo>
                    <a:pt x="343" y="86"/>
                  </a:lnTo>
                  <a:lnTo>
                    <a:pt x="203" y="166"/>
                  </a:lnTo>
                  <a:lnTo>
                    <a:pt x="173" y="540"/>
                  </a:lnTo>
                  <a:lnTo>
                    <a:pt x="143" y="166"/>
                  </a:lnTo>
                  <a:lnTo>
                    <a:pt x="3" y="86"/>
                  </a:lnTo>
                </a:path>
              </a:pathLst>
            </a:custGeom>
            <a:noFill/>
            <a:ln w="9534" cap="flat"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716" name="picture 7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sp>
        <p:nvSpPr>
          <p:cNvPr id="717" name="textbox 717"/>
          <p:cNvSpPr/>
          <p:nvPr/>
        </p:nvSpPr>
        <p:spPr>
          <a:xfrm>
            <a:off x="682597" y="5034743"/>
            <a:ext cx="4555490" cy="3111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209"/>
              </a:lnSpc>
              <a:tabLst/>
            </a:pPr>
            <a:endParaRPr lang="Arial" altLang="Arial" sz="100" dirty="0"/>
          </a:p>
          <a:p>
            <a:pPr marL="60379" algn="l" rtl="0" eaLnBrk="0">
              <a:lnSpc>
                <a:spcPct val="95000"/>
              </a:lnSpc>
              <a:tabLst>
                <a:tab pos="242570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-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收集解决问题所需的充足的、准确的</a:t>
            </a:r>
            <a:r>
              <a:rPr sz="1800" spc="-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信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息。</a:t>
            </a:r>
            <a:endParaRPr lang="SimSun" altLang="SimSun" sz="1800" dirty="0"/>
          </a:p>
        </p:txBody>
      </p:sp>
      <p:sp>
        <p:nvSpPr>
          <p:cNvPr id="718" name="path"/>
          <p:cNvSpPr/>
          <p:nvPr/>
        </p:nvSpPr>
        <p:spPr>
          <a:xfrm>
            <a:off x="695297" y="5063107"/>
            <a:ext cx="47679" cy="238000"/>
          </a:xfrm>
          <a:custGeom>
            <a:avLst/>
            <a:gdLst/>
            <a:ahLst/>
            <a:cxnLst/>
            <a:rect l="0" t="0" r="0" b="0"/>
            <a:pathLst>
              <a:path w="75" h="374">
                <a:moveTo>
                  <a:pt x="67" y="0"/>
                </a:moveTo>
                <a:lnTo>
                  <a:pt x="37" y="374"/>
                </a:lnTo>
                <a:lnTo>
                  <a:pt x="7" y="0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19" name="textbox 719"/>
          <p:cNvSpPr/>
          <p:nvPr/>
        </p:nvSpPr>
        <p:spPr>
          <a:xfrm>
            <a:off x="1169371" y="1485319"/>
            <a:ext cx="2481579" cy="4940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82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3200" spc="3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绩效辅导</a:t>
            </a:r>
            <a:r>
              <a:rPr sz="3200" spc="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阶</a:t>
            </a:r>
            <a:r>
              <a:rPr sz="3200" spc="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段</a:t>
            </a:r>
            <a:endParaRPr lang="SimSun" altLang="SimSun" sz="32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" name="picture 7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pic>
        <p:nvPicPr>
          <p:cNvPr id="721" name="picture 7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grpSp>
        <p:nvGrpSpPr>
          <p:cNvPr id="146" name="group 146"/>
          <p:cNvGrpSpPr/>
          <p:nvPr/>
        </p:nvGrpSpPr>
        <p:grpSpPr>
          <a:xfrm rot="21600000">
            <a:off x="1322479" y="3282664"/>
            <a:ext cx="4361076" cy="1384811"/>
            <a:chOff x="0" y="0"/>
            <a:chExt cx="4361076" cy="1384811"/>
          </a:xfrm>
        </p:grpSpPr>
        <p:sp>
          <p:nvSpPr>
            <p:cNvPr id="722" name="path"/>
            <p:cNvSpPr/>
            <p:nvPr/>
          </p:nvSpPr>
          <p:spPr>
            <a:xfrm>
              <a:off x="0" y="0"/>
              <a:ext cx="4361076" cy="1384811"/>
            </a:xfrm>
            <a:custGeom>
              <a:avLst/>
              <a:gdLst/>
              <a:ahLst/>
              <a:cxnLst/>
              <a:rect l="0" t="0" r="0" b="0"/>
              <a:pathLst>
                <a:path w="6867" h="2180">
                  <a:moveTo>
                    <a:pt x="632" y="721"/>
                  </a:moveTo>
                  <a:cubicBezTo>
                    <a:pt x="552" y="470"/>
                    <a:pt x="962" y="238"/>
                    <a:pt x="1547" y="204"/>
                  </a:cubicBezTo>
                  <a:cubicBezTo>
                    <a:pt x="1784" y="190"/>
                    <a:pt x="2025" y="211"/>
                    <a:pt x="2232" y="263"/>
                  </a:cubicBezTo>
                  <a:lnTo>
                    <a:pt x="2232" y="263"/>
                  </a:lnTo>
                  <a:cubicBezTo>
                    <a:pt x="2451" y="85"/>
                    <a:pt x="2962" y="18"/>
                    <a:pt x="3374" y="112"/>
                  </a:cubicBezTo>
                  <a:cubicBezTo>
                    <a:pt x="3446" y="129"/>
                    <a:pt x="3512" y="149"/>
                    <a:pt x="3570" y="174"/>
                  </a:cubicBezTo>
                  <a:lnTo>
                    <a:pt x="3570" y="174"/>
                  </a:lnTo>
                  <a:cubicBezTo>
                    <a:pt x="3740" y="27"/>
                    <a:pt x="4155" y="-31"/>
                    <a:pt x="4497" y="41"/>
                  </a:cubicBezTo>
                  <a:cubicBezTo>
                    <a:pt x="4591" y="61"/>
                    <a:pt x="4674" y="90"/>
                    <a:pt x="4738" y="127"/>
                  </a:cubicBezTo>
                  <a:lnTo>
                    <a:pt x="4738" y="127"/>
                  </a:lnTo>
                  <a:cubicBezTo>
                    <a:pt x="5012" y="-11"/>
                    <a:pt x="5498" y="-29"/>
                    <a:pt x="5822" y="88"/>
                  </a:cubicBezTo>
                  <a:cubicBezTo>
                    <a:pt x="5958" y="138"/>
                    <a:pt x="6050" y="206"/>
                    <a:pt x="6081" y="281"/>
                  </a:cubicBezTo>
                  <a:lnTo>
                    <a:pt x="6081" y="281"/>
                  </a:lnTo>
                  <a:cubicBezTo>
                    <a:pt x="6531" y="334"/>
                    <a:pt x="6797" y="534"/>
                    <a:pt x="6674" y="728"/>
                  </a:cubicBezTo>
                  <a:cubicBezTo>
                    <a:pt x="6664" y="744"/>
                    <a:pt x="6651" y="760"/>
                    <a:pt x="6636" y="775"/>
                  </a:cubicBezTo>
                  <a:lnTo>
                    <a:pt x="6636" y="775"/>
                  </a:lnTo>
                  <a:cubicBezTo>
                    <a:pt x="6996" y="977"/>
                    <a:pt x="6908" y="1267"/>
                    <a:pt x="6438" y="1422"/>
                  </a:cubicBezTo>
                  <a:cubicBezTo>
                    <a:pt x="6292" y="1470"/>
                    <a:pt x="6119" y="1501"/>
                    <a:pt x="5937" y="1513"/>
                  </a:cubicBezTo>
                  <a:lnTo>
                    <a:pt x="5937" y="1513"/>
                  </a:lnTo>
                  <a:cubicBezTo>
                    <a:pt x="5933" y="1730"/>
                    <a:pt x="5519" y="1905"/>
                    <a:pt x="5013" y="1903"/>
                  </a:cubicBezTo>
                  <a:cubicBezTo>
                    <a:pt x="4844" y="1902"/>
                    <a:pt x="4679" y="1882"/>
                    <a:pt x="4536" y="1843"/>
                  </a:cubicBezTo>
                  <a:lnTo>
                    <a:pt x="4536" y="1843"/>
                  </a:lnTo>
                  <a:cubicBezTo>
                    <a:pt x="4365" y="2087"/>
                    <a:pt x="3768" y="2224"/>
                    <a:pt x="3203" y="2151"/>
                  </a:cubicBezTo>
                  <a:cubicBezTo>
                    <a:pt x="2966" y="2120"/>
                    <a:pt x="2761" y="2054"/>
                    <a:pt x="2624" y="1966"/>
                  </a:cubicBezTo>
                  <a:lnTo>
                    <a:pt x="2624" y="1966"/>
                  </a:lnTo>
                  <a:cubicBezTo>
                    <a:pt x="2045" y="2116"/>
                    <a:pt x="1294" y="2035"/>
                    <a:pt x="946" y="1785"/>
                  </a:cubicBezTo>
                  <a:cubicBezTo>
                    <a:pt x="942" y="1782"/>
                    <a:pt x="938" y="1779"/>
                    <a:pt x="933" y="1776"/>
                  </a:cubicBezTo>
                  <a:lnTo>
                    <a:pt x="933" y="1776"/>
                  </a:lnTo>
                  <a:cubicBezTo>
                    <a:pt x="555" y="1795"/>
                    <a:pt x="212" y="1679"/>
                    <a:pt x="167" y="1517"/>
                  </a:cubicBezTo>
                  <a:cubicBezTo>
                    <a:pt x="144" y="1430"/>
                    <a:pt x="210" y="1344"/>
                    <a:pt x="349" y="1280"/>
                  </a:cubicBezTo>
                  <a:lnTo>
                    <a:pt x="349" y="1280"/>
                  </a:lnTo>
                  <a:cubicBezTo>
                    <a:pt x="21" y="1197"/>
                    <a:pt x="-88" y="1015"/>
                    <a:pt x="103" y="873"/>
                  </a:cubicBezTo>
                  <a:cubicBezTo>
                    <a:pt x="214" y="791"/>
                    <a:pt x="408" y="737"/>
                    <a:pt x="626" y="728"/>
                  </a:cubicBezTo>
                  <a:lnTo>
                    <a:pt x="632" y="721"/>
                  </a:lnTo>
                  <a:close/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23" name="path"/>
            <p:cNvSpPr/>
            <p:nvPr/>
          </p:nvSpPr>
          <p:spPr>
            <a:xfrm>
              <a:off x="1582" y="1582"/>
              <a:ext cx="4357911" cy="1381645"/>
            </a:xfrm>
            <a:custGeom>
              <a:avLst/>
              <a:gdLst/>
              <a:ahLst/>
              <a:cxnLst/>
              <a:rect l="0" t="0" r="0" b="0"/>
              <a:pathLst>
                <a:path w="6862" h="2175">
                  <a:moveTo>
                    <a:pt x="629" y="718"/>
                  </a:moveTo>
                  <a:cubicBezTo>
                    <a:pt x="550" y="467"/>
                    <a:pt x="960" y="235"/>
                    <a:pt x="1545" y="201"/>
                  </a:cubicBezTo>
                  <a:cubicBezTo>
                    <a:pt x="1782" y="187"/>
                    <a:pt x="2023" y="208"/>
                    <a:pt x="2229" y="260"/>
                  </a:cubicBezTo>
                  <a:lnTo>
                    <a:pt x="2229" y="260"/>
                  </a:lnTo>
                  <a:cubicBezTo>
                    <a:pt x="2448" y="83"/>
                    <a:pt x="2959" y="15"/>
                    <a:pt x="3371" y="110"/>
                  </a:cubicBezTo>
                  <a:cubicBezTo>
                    <a:pt x="3443" y="126"/>
                    <a:pt x="3509" y="147"/>
                    <a:pt x="3567" y="172"/>
                  </a:cubicBezTo>
                  <a:lnTo>
                    <a:pt x="3567" y="172"/>
                  </a:lnTo>
                  <a:cubicBezTo>
                    <a:pt x="3738" y="25"/>
                    <a:pt x="4153" y="-34"/>
                    <a:pt x="4494" y="38"/>
                  </a:cubicBezTo>
                  <a:cubicBezTo>
                    <a:pt x="4589" y="58"/>
                    <a:pt x="4671" y="88"/>
                    <a:pt x="4735" y="124"/>
                  </a:cubicBezTo>
                  <a:lnTo>
                    <a:pt x="4735" y="124"/>
                  </a:lnTo>
                  <a:cubicBezTo>
                    <a:pt x="5010" y="-14"/>
                    <a:pt x="5495" y="-31"/>
                    <a:pt x="5819" y="86"/>
                  </a:cubicBezTo>
                  <a:cubicBezTo>
                    <a:pt x="5956" y="135"/>
                    <a:pt x="6047" y="203"/>
                    <a:pt x="6079" y="279"/>
                  </a:cubicBezTo>
                  <a:lnTo>
                    <a:pt x="6079" y="279"/>
                  </a:lnTo>
                  <a:cubicBezTo>
                    <a:pt x="6529" y="331"/>
                    <a:pt x="6794" y="531"/>
                    <a:pt x="6672" y="725"/>
                  </a:cubicBezTo>
                  <a:cubicBezTo>
                    <a:pt x="6662" y="741"/>
                    <a:pt x="6649" y="757"/>
                    <a:pt x="6633" y="773"/>
                  </a:cubicBezTo>
                  <a:lnTo>
                    <a:pt x="6633" y="773"/>
                  </a:lnTo>
                  <a:cubicBezTo>
                    <a:pt x="6994" y="975"/>
                    <a:pt x="6906" y="1264"/>
                    <a:pt x="6436" y="1419"/>
                  </a:cubicBezTo>
                  <a:cubicBezTo>
                    <a:pt x="6290" y="1468"/>
                    <a:pt x="6117" y="1499"/>
                    <a:pt x="5934" y="1510"/>
                  </a:cubicBezTo>
                  <a:lnTo>
                    <a:pt x="5934" y="1510"/>
                  </a:lnTo>
                  <a:cubicBezTo>
                    <a:pt x="5930" y="1727"/>
                    <a:pt x="5517" y="1902"/>
                    <a:pt x="5011" y="1900"/>
                  </a:cubicBezTo>
                  <a:cubicBezTo>
                    <a:pt x="4842" y="1900"/>
                    <a:pt x="4677" y="1879"/>
                    <a:pt x="4533" y="1841"/>
                  </a:cubicBezTo>
                  <a:lnTo>
                    <a:pt x="4533" y="1841"/>
                  </a:lnTo>
                  <a:cubicBezTo>
                    <a:pt x="4362" y="2084"/>
                    <a:pt x="3765" y="2222"/>
                    <a:pt x="3200" y="2148"/>
                  </a:cubicBezTo>
                  <a:cubicBezTo>
                    <a:pt x="2963" y="2117"/>
                    <a:pt x="2759" y="2052"/>
                    <a:pt x="2621" y="1963"/>
                  </a:cubicBezTo>
                  <a:lnTo>
                    <a:pt x="2621" y="1963"/>
                  </a:lnTo>
                  <a:cubicBezTo>
                    <a:pt x="2043" y="2113"/>
                    <a:pt x="1292" y="2032"/>
                    <a:pt x="944" y="1783"/>
                  </a:cubicBezTo>
                  <a:cubicBezTo>
                    <a:pt x="940" y="1780"/>
                    <a:pt x="935" y="1777"/>
                    <a:pt x="931" y="1773"/>
                  </a:cubicBezTo>
                  <a:lnTo>
                    <a:pt x="931" y="1773"/>
                  </a:lnTo>
                  <a:cubicBezTo>
                    <a:pt x="552" y="1792"/>
                    <a:pt x="209" y="1676"/>
                    <a:pt x="165" y="1514"/>
                  </a:cubicBezTo>
                  <a:cubicBezTo>
                    <a:pt x="141" y="1427"/>
                    <a:pt x="208" y="1341"/>
                    <a:pt x="347" y="1277"/>
                  </a:cubicBezTo>
                  <a:lnTo>
                    <a:pt x="347" y="1277"/>
                  </a:lnTo>
                  <a:cubicBezTo>
                    <a:pt x="19" y="1194"/>
                    <a:pt x="-90" y="1012"/>
                    <a:pt x="101" y="871"/>
                  </a:cubicBezTo>
                  <a:cubicBezTo>
                    <a:pt x="211" y="789"/>
                    <a:pt x="406" y="735"/>
                    <a:pt x="624" y="725"/>
                  </a:cubicBezTo>
                  <a:lnTo>
                    <a:pt x="629" y="718"/>
                  </a:lnTo>
                  <a:close/>
                  <a:moveTo>
                    <a:pt x="755" y="1309"/>
                  </a:moveTo>
                  <a:cubicBezTo>
                    <a:pt x="615" y="1313"/>
                    <a:pt x="475" y="1300"/>
                    <a:pt x="354" y="1269"/>
                  </a:cubicBezTo>
                  <a:moveTo>
                    <a:pt x="1109" y="1745"/>
                  </a:moveTo>
                  <a:cubicBezTo>
                    <a:pt x="1053" y="1754"/>
                    <a:pt x="994" y="1761"/>
                    <a:pt x="933" y="1764"/>
                  </a:cubicBezTo>
                  <a:moveTo>
                    <a:pt x="2621" y="1954"/>
                  </a:moveTo>
                  <a:cubicBezTo>
                    <a:pt x="2579" y="1927"/>
                    <a:pt x="2543" y="1898"/>
                    <a:pt x="2515" y="1867"/>
                  </a:cubicBezTo>
                  <a:moveTo>
                    <a:pt x="4576" y="1737"/>
                  </a:moveTo>
                  <a:cubicBezTo>
                    <a:pt x="4570" y="1770"/>
                    <a:pt x="4556" y="1802"/>
                    <a:pt x="4534" y="1833"/>
                  </a:cubicBezTo>
                  <a:moveTo>
                    <a:pt x="5416" y="1148"/>
                  </a:moveTo>
                  <a:cubicBezTo>
                    <a:pt x="5733" y="1214"/>
                    <a:pt x="5933" y="1353"/>
                    <a:pt x="5930" y="1504"/>
                  </a:cubicBezTo>
                  <a:moveTo>
                    <a:pt x="6630" y="768"/>
                  </a:moveTo>
                  <a:cubicBezTo>
                    <a:pt x="6579" y="819"/>
                    <a:pt x="6500" y="865"/>
                    <a:pt x="6401" y="901"/>
                  </a:cubicBezTo>
                  <a:moveTo>
                    <a:pt x="6080" y="271"/>
                  </a:moveTo>
                  <a:cubicBezTo>
                    <a:pt x="6089" y="292"/>
                    <a:pt x="6093" y="313"/>
                    <a:pt x="6092" y="334"/>
                  </a:cubicBezTo>
                  <a:moveTo>
                    <a:pt x="4616" y="198"/>
                  </a:moveTo>
                  <a:cubicBezTo>
                    <a:pt x="4646" y="168"/>
                    <a:pt x="4685" y="141"/>
                    <a:pt x="4733" y="117"/>
                  </a:cubicBezTo>
                  <a:moveTo>
                    <a:pt x="3518" y="236"/>
                  </a:moveTo>
                  <a:cubicBezTo>
                    <a:pt x="3530" y="212"/>
                    <a:pt x="3549" y="188"/>
                    <a:pt x="3574" y="166"/>
                  </a:cubicBezTo>
                  <a:moveTo>
                    <a:pt x="2229" y="260"/>
                  </a:moveTo>
                  <a:cubicBezTo>
                    <a:pt x="2303" y="278"/>
                    <a:pt x="2372" y="301"/>
                    <a:pt x="2434" y="327"/>
                  </a:cubicBezTo>
                  <a:moveTo>
                    <a:pt x="665" y="789"/>
                  </a:moveTo>
                  <a:cubicBezTo>
                    <a:pt x="649" y="766"/>
                    <a:pt x="637" y="742"/>
                    <a:pt x="629" y="718"/>
                  </a:cubicBezTo>
                </a:path>
              </a:pathLst>
            </a:custGeom>
            <a:noFill/>
            <a:ln w="9534" cap="flat"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724" name="textbox 724"/>
          <p:cNvSpPr/>
          <p:nvPr/>
        </p:nvSpPr>
        <p:spPr>
          <a:xfrm>
            <a:off x="1859998" y="3787915"/>
            <a:ext cx="3208020" cy="3733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55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2400" spc="-1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为什么他的薪水比我高</a:t>
            </a:r>
            <a:r>
              <a:rPr sz="2400" spc="-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？</a:t>
            </a:r>
            <a:endParaRPr lang="SimSun" altLang="SimSun" sz="2400" dirty="0"/>
          </a:p>
        </p:txBody>
      </p:sp>
      <p:sp>
        <p:nvSpPr>
          <p:cNvPr id="726" name="textbox 726"/>
          <p:cNvSpPr/>
          <p:nvPr/>
        </p:nvSpPr>
        <p:spPr>
          <a:xfrm>
            <a:off x="1169371" y="1485319"/>
            <a:ext cx="1661160" cy="4889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56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3200" spc="2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绩效评</a:t>
            </a:r>
            <a:r>
              <a:rPr sz="3200" spc="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价</a:t>
            </a:r>
            <a:endParaRPr lang="SimSun" altLang="SimSun" sz="3200" dirty="0"/>
          </a:p>
        </p:txBody>
      </p:sp>
      <p:grpSp>
        <p:nvGrpSpPr>
          <p:cNvPr id="148" name="group 148"/>
          <p:cNvGrpSpPr/>
          <p:nvPr/>
        </p:nvGrpSpPr>
        <p:grpSpPr>
          <a:xfrm rot="21600000">
            <a:off x="6429942" y="3773101"/>
            <a:ext cx="238133" cy="238134"/>
            <a:chOff x="0" y="0"/>
            <a:chExt cx="238133" cy="238134"/>
          </a:xfrm>
        </p:grpSpPr>
        <p:sp>
          <p:nvSpPr>
            <p:cNvPr id="728" name="path"/>
            <p:cNvSpPr/>
            <p:nvPr/>
          </p:nvSpPr>
          <p:spPr>
            <a:xfrm>
              <a:off x="4767" y="4767"/>
              <a:ext cx="228599" cy="228600"/>
            </a:xfrm>
            <a:custGeom>
              <a:avLst/>
              <a:gdLst/>
              <a:ahLst/>
              <a:cxnLst/>
              <a:rect l="0" t="0" r="0" b="0"/>
              <a:pathLst>
                <a:path w="359" h="360">
                  <a:moveTo>
                    <a:pt x="359" y="180"/>
                  </a:moveTo>
                  <a:cubicBezTo>
                    <a:pt x="359" y="279"/>
                    <a:pt x="279" y="360"/>
                    <a:pt x="179" y="360"/>
                  </a:cubicBezTo>
                  <a:cubicBezTo>
                    <a:pt x="80" y="360"/>
                    <a:pt x="0" y="279"/>
                    <a:pt x="0" y="180"/>
                  </a:cubicBezTo>
                  <a:cubicBezTo>
                    <a:pt x="0" y="80"/>
                    <a:pt x="80" y="0"/>
                    <a:pt x="179" y="0"/>
                  </a:cubicBezTo>
                  <a:cubicBezTo>
                    <a:pt x="279" y="0"/>
                    <a:pt x="359" y="80"/>
                    <a:pt x="359" y="180"/>
                  </a:cubicBezTo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29" name="path"/>
            <p:cNvSpPr/>
            <p:nvPr/>
          </p:nvSpPr>
          <p:spPr>
            <a:xfrm>
              <a:off x="0" y="0"/>
              <a:ext cx="238133" cy="238134"/>
            </a:xfrm>
            <a:custGeom>
              <a:avLst/>
              <a:gdLst/>
              <a:ahLst/>
              <a:cxnLst/>
              <a:rect l="0" t="0" r="0" b="0"/>
              <a:pathLst>
                <a:path w="375" h="375">
                  <a:moveTo>
                    <a:pt x="367" y="187"/>
                  </a:moveTo>
                  <a:cubicBezTo>
                    <a:pt x="367" y="286"/>
                    <a:pt x="286" y="367"/>
                    <a:pt x="187" y="367"/>
                  </a:cubicBezTo>
                  <a:cubicBezTo>
                    <a:pt x="88" y="367"/>
                    <a:pt x="7" y="286"/>
                    <a:pt x="7" y="187"/>
                  </a:cubicBezTo>
                  <a:cubicBezTo>
                    <a:pt x="7" y="88"/>
                    <a:pt x="88" y="7"/>
                    <a:pt x="187" y="7"/>
                  </a:cubicBezTo>
                  <a:cubicBezTo>
                    <a:pt x="286" y="7"/>
                    <a:pt x="367" y="88"/>
                    <a:pt x="367" y="187"/>
                  </a:cubicBezTo>
                </a:path>
              </a:pathLst>
            </a:custGeom>
            <a:noFill/>
            <a:ln w="9534" cap="flat"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50" name="group 150"/>
          <p:cNvGrpSpPr/>
          <p:nvPr/>
        </p:nvGrpSpPr>
        <p:grpSpPr>
          <a:xfrm rot="21600000">
            <a:off x="7424987" y="3786563"/>
            <a:ext cx="161934" cy="161934"/>
            <a:chOff x="0" y="0"/>
            <a:chExt cx="161934" cy="161934"/>
          </a:xfrm>
        </p:grpSpPr>
        <p:sp>
          <p:nvSpPr>
            <p:cNvPr id="730" name="path"/>
            <p:cNvSpPr/>
            <p:nvPr/>
          </p:nvSpPr>
          <p:spPr>
            <a:xfrm>
              <a:off x="4767" y="4767"/>
              <a:ext cx="152400" cy="152400"/>
            </a:xfrm>
            <a:custGeom>
              <a:avLst/>
              <a:gdLst/>
              <a:ahLst/>
              <a:cxnLst/>
              <a:rect l="0" t="0" r="0" b="0"/>
              <a:pathLst>
                <a:path w="240" h="240">
                  <a:moveTo>
                    <a:pt x="240" y="120"/>
                  </a:moveTo>
                  <a:cubicBezTo>
                    <a:pt x="240" y="186"/>
                    <a:pt x="186" y="240"/>
                    <a:pt x="120" y="240"/>
                  </a:cubicBezTo>
                  <a:cubicBezTo>
                    <a:pt x="53" y="240"/>
                    <a:pt x="0" y="186"/>
                    <a:pt x="0" y="120"/>
                  </a:cubicBezTo>
                  <a:cubicBezTo>
                    <a:pt x="0" y="53"/>
                    <a:pt x="53" y="0"/>
                    <a:pt x="120" y="0"/>
                  </a:cubicBezTo>
                  <a:cubicBezTo>
                    <a:pt x="186" y="0"/>
                    <a:pt x="240" y="53"/>
                    <a:pt x="240" y="120"/>
                  </a:cubicBezTo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31" name="path"/>
            <p:cNvSpPr/>
            <p:nvPr/>
          </p:nvSpPr>
          <p:spPr>
            <a:xfrm>
              <a:off x="0" y="0"/>
              <a:ext cx="161934" cy="161934"/>
            </a:xfrm>
            <a:custGeom>
              <a:avLst/>
              <a:gdLst/>
              <a:ahLst/>
              <a:cxnLst/>
              <a:rect l="0" t="0" r="0" b="0"/>
              <a:pathLst>
                <a:path w="255" h="255">
                  <a:moveTo>
                    <a:pt x="247" y="127"/>
                  </a:moveTo>
                  <a:cubicBezTo>
                    <a:pt x="247" y="193"/>
                    <a:pt x="193" y="247"/>
                    <a:pt x="127" y="247"/>
                  </a:cubicBezTo>
                  <a:cubicBezTo>
                    <a:pt x="61" y="247"/>
                    <a:pt x="7" y="193"/>
                    <a:pt x="7" y="127"/>
                  </a:cubicBezTo>
                  <a:cubicBezTo>
                    <a:pt x="7" y="61"/>
                    <a:pt x="61" y="7"/>
                    <a:pt x="127" y="7"/>
                  </a:cubicBezTo>
                  <a:cubicBezTo>
                    <a:pt x="193" y="7"/>
                    <a:pt x="247" y="61"/>
                    <a:pt x="247" y="127"/>
                  </a:cubicBezTo>
                </a:path>
              </a:pathLst>
            </a:custGeom>
            <a:noFill/>
            <a:ln w="9534" cap="flat"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52" name="group 152"/>
          <p:cNvGrpSpPr/>
          <p:nvPr/>
        </p:nvGrpSpPr>
        <p:grpSpPr>
          <a:xfrm rot="21600000">
            <a:off x="8343831" y="3802057"/>
            <a:ext cx="85734" cy="85734"/>
            <a:chOff x="0" y="0"/>
            <a:chExt cx="85734" cy="85734"/>
          </a:xfrm>
        </p:grpSpPr>
        <p:sp>
          <p:nvSpPr>
            <p:cNvPr id="732" name="path"/>
            <p:cNvSpPr/>
            <p:nvPr/>
          </p:nvSpPr>
          <p:spPr>
            <a:xfrm>
              <a:off x="4767" y="4767"/>
              <a:ext cx="76200" cy="76200"/>
            </a:xfrm>
            <a:custGeom>
              <a:avLst/>
              <a:gdLst/>
              <a:ahLst/>
              <a:cxnLst/>
              <a:rect l="0" t="0" r="0" b="0"/>
              <a:pathLst>
                <a:path w="120" h="120">
                  <a:moveTo>
                    <a:pt x="120" y="60"/>
                  </a:moveTo>
                  <a:cubicBezTo>
                    <a:pt x="120" y="93"/>
                    <a:pt x="93" y="120"/>
                    <a:pt x="60" y="120"/>
                  </a:cubicBezTo>
                  <a:cubicBezTo>
                    <a:pt x="27" y="120"/>
                    <a:pt x="0" y="93"/>
                    <a:pt x="0" y="60"/>
                  </a:cubicBezTo>
                  <a:cubicBezTo>
                    <a:pt x="0" y="26"/>
                    <a:pt x="27" y="0"/>
                    <a:pt x="60" y="0"/>
                  </a:cubicBezTo>
                  <a:cubicBezTo>
                    <a:pt x="93" y="0"/>
                    <a:pt x="120" y="26"/>
                    <a:pt x="120" y="60"/>
                  </a:cubicBezTo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33" name="path"/>
            <p:cNvSpPr/>
            <p:nvPr/>
          </p:nvSpPr>
          <p:spPr>
            <a:xfrm>
              <a:off x="0" y="0"/>
              <a:ext cx="85734" cy="85734"/>
            </a:xfrm>
            <a:custGeom>
              <a:avLst/>
              <a:gdLst/>
              <a:ahLst/>
              <a:cxnLst/>
              <a:rect l="0" t="0" r="0" b="0"/>
              <a:pathLst>
                <a:path w="135" h="135">
                  <a:moveTo>
                    <a:pt x="127" y="67"/>
                  </a:moveTo>
                  <a:cubicBezTo>
                    <a:pt x="127" y="100"/>
                    <a:pt x="100" y="127"/>
                    <a:pt x="67" y="127"/>
                  </a:cubicBezTo>
                  <a:cubicBezTo>
                    <a:pt x="34" y="127"/>
                    <a:pt x="7" y="100"/>
                    <a:pt x="7" y="67"/>
                  </a:cubicBezTo>
                  <a:cubicBezTo>
                    <a:pt x="7" y="34"/>
                    <a:pt x="34" y="7"/>
                    <a:pt x="67" y="7"/>
                  </a:cubicBezTo>
                  <a:cubicBezTo>
                    <a:pt x="100" y="7"/>
                    <a:pt x="127" y="34"/>
                    <a:pt x="127" y="67"/>
                  </a:cubicBezTo>
                </a:path>
              </a:pathLst>
            </a:custGeom>
            <a:noFill/>
            <a:ln w="9534" cap="flat"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" name="picture 7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sp>
        <p:nvSpPr>
          <p:cNvPr id="735" name="textbox 735"/>
          <p:cNvSpPr/>
          <p:nvPr/>
        </p:nvSpPr>
        <p:spPr>
          <a:xfrm>
            <a:off x="1166012" y="3096800"/>
            <a:ext cx="7384415" cy="2091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47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>
                <a:tab pos="144779" algn="l"/>
              </a:tabLst>
            </a:pP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sz="2400" spc="2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sz="2400" b="1" spc="2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sz="24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、综合收集到的考核信息，结合关键事件记录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，公</a:t>
            </a:r>
            <a:endParaRPr lang="SimSun" altLang="SimSun" sz="2400" dirty="0"/>
          </a:p>
          <a:p>
            <a:pPr marL="468972" algn="l" rtl="0" eaLnBrk="0">
              <a:lnSpc>
                <a:spcPct val="94000"/>
              </a:lnSpc>
              <a:spcBef>
                <a:spcPts val="1554"/>
              </a:spcBef>
              <a:tabLst/>
            </a:pPr>
            <a:r>
              <a:rPr sz="2400" spc="-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正、客观地评价员工</a:t>
            </a:r>
            <a:r>
              <a:rPr sz="2400" spc="-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2400" dirty="0"/>
          </a:p>
          <a:p>
            <a:pPr algn="l" rtl="0" eaLnBrk="0">
              <a:lnSpc>
                <a:spcPct val="125000"/>
              </a:lnSpc>
              <a:tabLst/>
            </a:pPr>
            <a:endParaRPr lang="Arial" altLang="Arial" sz="1000" dirty="0"/>
          </a:p>
          <a:p>
            <a:pPr marL="12726" algn="l" rtl="0" eaLnBrk="0">
              <a:lnSpc>
                <a:spcPct val="95000"/>
              </a:lnSpc>
              <a:spcBef>
                <a:spcPts val="731"/>
              </a:spcBef>
              <a:tabLst>
                <a:tab pos="144779" algn="l"/>
              </a:tabLst>
            </a:pP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sz="2400" spc="2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sz="2400" b="1" spc="2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sz="24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、诊断员工的绩效，拟订</a:t>
            </a:r>
            <a:r>
              <a:rPr sz="24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下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一阶段的绩效目标计划</a:t>
            </a:r>
            <a:endParaRPr lang="SimSun" altLang="SimSun" sz="2400" dirty="0"/>
          </a:p>
          <a:p>
            <a:pPr algn="l" rtl="0" eaLnBrk="0">
              <a:lnSpc>
                <a:spcPct val="100000"/>
              </a:lnSpc>
              <a:tabLst/>
            </a:pPr>
            <a:endParaRPr lang="Arial" altLang="Arial" sz="1300" dirty="0"/>
          </a:p>
          <a:p>
            <a:pPr marL="623827" algn="l" rtl="0" eaLnBrk="0">
              <a:lnSpc>
                <a:spcPct val="95000"/>
              </a:lnSpc>
              <a:spcBef>
                <a:spcPts val="4"/>
              </a:spcBef>
              <a:tabLst/>
            </a:pPr>
            <a:r>
              <a:rPr sz="2400" spc="-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(</a:t>
            </a:r>
            <a:r>
              <a:rPr sz="2400" b="1" spc="-5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PB</a:t>
            </a:r>
            <a:r>
              <a:rPr sz="2400" b="1" spc="-1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</a:t>
            </a:r>
            <a:r>
              <a:rPr sz="2400" spc="-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) 绩效发展计划。</a:t>
            </a:r>
            <a:endParaRPr lang="SimSun" altLang="SimSun" sz="2400" dirty="0"/>
          </a:p>
        </p:txBody>
      </p:sp>
      <p:pic>
        <p:nvPicPr>
          <p:cNvPr id="736" name="picture 7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78739" y="4393609"/>
            <a:ext cx="132543" cy="151085"/>
          </a:xfrm>
          <a:prstGeom prst="rect">
            <a:avLst/>
          </a:prstGeom>
        </p:spPr>
      </p:pic>
      <p:pic>
        <p:nvPicPr>
          <p:cNvPr id="737" name="picture 7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78712" y="3220720"/>
            <a:ext cx="132359" cy="150876"/>
          </a:xfrm>
          <a:prstGeom prst="rect">
            <a:avLst/>
          </a:prstGeom>
        </p:spPr>
      </p:pic>
      <p:pic>
        <p:nvPicPr>
          <p:cNvPr id="738" name="picture 7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sp>
        <p:nvSpPr>
          <p:cNvPr id="739" name="textbox 739"/>
          <p:cNvSpPr/>
          <p:nvPr/>
        </p:nvSpPr>
        <p:spPr>
          <a:xfrm>
            <a:off x="1177753" y="1314403"/>
            <a:ext cx="3370579" cy="6610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28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4400" spc="-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绩效评价阶段</a:t>
            </a:r>
            <a:endParaRPr lang="SimSun" altLang="SimSun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2400" y="0"/>
            <a:ext cx="1447800" cy="6857998"/>
          </a:xfrm>
          <a:prstGeom prst="rect">
            <a:avLst/>
          </a:prstGeom>
        </p:spPr>
      </p:pic>
      <p:sp>
        <p:nvSpPr>
          <p:cNvPr id="93" name="textbox 93"/>
          <p:cNvSpPr/>
          <p:nvPr/>
        </p:nvSpPr>
        <p:spPr>
          <a:xfrm>
            <a:off x="555804" y="1716944"/>
            <a:ext cx="7379334" cy="51314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470"/>
              </a:lnSpc>
              <a:tabLst/>
            </a:pPr>
            <a:endParaRPr lang="Arial" altLang="Arial" sz="100" dirty="0"/>
          </a:p>
          <a:p>
            <a:pPr marL="15900" algn="l" rtl="0" eaLnBrk="0">
              <a:lnSpc>
                <a:spcPct val="95000"/>
              </a:lnSpc>
              <a:tabLst>
                <a:tab pos="182879" algn="l"/>
              </a:tabLst>
            </a:pP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400" spc="-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明确职位对公司的相对贡</a:t>
            </a:r>
            <a:r>
              <a:rPr sz="2400" spc="-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献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：</a:t>
            </a:r>
            <a:endParaRPr lang="SimSun" altLang="SimSun" sz="2400" dirty="0"/>
          </a:p>
          <a:p>
            <a:pPr marL="531101" algn="l" rtl="0" eaLnBrk="0">
              <a:lnSpc>
                <a:spcPct val="83000"/>
              </a:lnSpc>
              <a:spcBef>
                <a:spcPts val="882"/>
              </a:spcBef>
              <a:tabLst/>
            </a:pPr>
            <a:r>
              <a:rPr sz="2400" spc="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职位评估(要素评分法</a:t>
            </a:r>
            <a:r>
              <a:rPr sz="2400" spc="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)</a:t>
            </a:r>
            <a:endParaRPr lang="SimSun" altLang="SimSun" sz="2400" dirty="0"/>
          </a:p>
          <a:p>
            <a:pPr marL="12700" algn="l" rtl="0" eaLnBrk="0">
              <a:lnSpc>
                <a:spcPts val="3452"/>
              </a:lnSpc>
              <a:tabLst>
                <a:tab pos="155575" algn="l"/>
              </a:tabLst>
            </a:pP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400" spc="-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明确组织对公司的相对贡献：</a:t>
            </a:r>
            <a:endParaRPr lang="SimSun" altLang="SimSun" sz="2400" dirty="0"/>
          </a:p>
          <a:p>
            <a:pPr marL="533541" algn="l" rtl="0" eaLnBrk="0">
              <a:lnSpc>
                <a:spcPct val="95000"/>
              </a:lnSpc>
              <a:spcBef>
                <a:spcPts val="1061"/>
              </a:spcBef>
              <a:tabLst/>
            </a:pPr>
            <a:r>
              <a:rPr sz="24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组织绩效</a:t>
            </a:r>
            <a:r>
              <a:rPr sz="24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测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评</a:t>
            </a:r>
            <a:endParaRPr lang="SimSun" altLang="SimSun" sz="2400" dirty="0"/>
          </a:p>
          <a:p>
            <a:pPr marL="12700" algn="l" rtl="0" eaLnBrk="0">
              <a:lnSpc>
                <a:spcPct val="95000"/>
              </a:lnSpc>
              <a:spcBef>
                <a:spcPts val="710"/>
              </a:spcBef>
              <a:tabLst>
                <a:tab pos="155575" algn="l"/>
              </a:tabLst>
            </a:pP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400" spc="-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明确任职者对公司的相对贡献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：</a:t>
            </a:r>
            <a:endParaRPr lang="SimSun" altLang="SimSun" sz="2400" dirty="0"/>
          </a:p>
          <a:p>
            <a:pPr marL="1155369" algn="l" rtl="0" eaLnBrk="0">
              <a:lnSpc>
                <a:spcPts val="2707"/>
              </a:lnSpc>
              <a:spcBef>
                <a:spcPts val="720"/>
              </a:spcBef>
              <a:tabLst/>
            </a:pPr>
            <a:r>
              <a:rPr sz="1500" spc="-110" dirty="0">
                <a:solidFill>
                  <a:srgbClr val="5B5249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. </a:t>
            </a:r>
            <a:r>
              <a:rPr sz="2200" spc="-1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任职资</a:t>
            </a:r>
            <a:r>
              <a:rPr sz="2200" spc="-10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格</a:t>
            </a:r>
            <a:endParaRPr lang="SimSun" altLang="SimSun" sz="2200" dirty="0"/>
          </a:p>
          <a:p>
            <a:pPr marL="1155343" algn="l" rtl="0" eaLnBrk="0">
              <a:lnSpc>
                <a:spcPts val="2707"/>
              </a:lnSpc>
              <a:spcBef>
                <a:spcPts val="748"/>
              </a:spcBef>
              <a:tabLst/>
            </a:pPr>
            <a:r>
              <a:rPr sz="1400" spc="-70" dirty="0">
                <a:solidFill>
                  <a:srgbClr val="5B5249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. </a:t>
            </a:r>
            <a:r>
              <a:rPr sz="2200" spc="-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绩效管</a:t>
            </a:r>
            <a:r>
              <a:rPr sz="2200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理</a:t>
            </a:r>
            <a:endParaRPr lang="SimSun" altLang="SimSun" sz="2200" dirty="0"/>
          </a:p>
          <a:p>
            <a:pPr marL="1474019" algn="l" rtl="0" eaLnBrk="0">
              <a:lnSpc>
                <a:spcPct val="84000"/>
              </a:lnSpc>
              <a:spcBef>
                <a:spcPts val="732"/>
              </a:spcBef>
              <a:tabLst/>
            </a:pPr>
            <a:r>
              <a:rPr sz="2400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中高层绩效考</a:t>
            </a:r>
            <a:r>
              <a:rPr sz="24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核</a:t>
            </a:r>
            <a:endParaRPr lang="SimSun" altLang="SimSun" sz="2400" dirty="0"/>
          </a:p>
          <a:p>
            <a:pPr marL="1474019" algn="l" rtl="0" eaLnBrk="0">
              <a:lnSpc>
                <a:spcPts val="3455"/>
              </a:lnSpc>
              <a:tabLst/>
            </a:pPr>
            <a:r>
              <a:rPr sz="2400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中基层绩效考</a:t>
            </a:r>
            <a:r>
              <a:rPr sz="24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核</a:t>
            </a:r>
            <a:endParaRPr lang="SimSun" altLang="SimSun" sz="2400" dirty="0"/>
          </a:p>
          <a:p>
            <a:pPr marL="1445308" algn="l" rtl="0" eaLnBrk="0">
              <a:lnSpc>
                <a:spcPct val="95000"/>
              </a:lnSpc>
              <a:spcBef>
                <a:spcPts val="1051"/>
              </a:spcBef>
              <a:tabLst/>
            </a:pPr>
            <a:r>
              <a:rPr sz="24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计量制月度计量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考核</a:t>
            </a:r>
            <a:endParaRPr lang="SimSun" altLang="SimSun" sz="2400" dirty="0"/>
          </a:p>
          <a:p>
            <a:pPr algn="l" rtl="0" eaLnBrk="0">
              <a:lnSpc>
                <a:spcPct val="11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9000"/>
              </a:lnSpc>
              <a:tabLst/>
            </a:pPr>
            <a:endParaRPr lang="Arial" altLang="Arial" sz="300" dirty="0"/>
          </a:p>
        </p:txBody>
      </p:sp>
      <p:pic>
        <p:nvPicPr>
          <p:cNvPr id="94" name="picture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68504" y="3597524"/>
            <a:ext cx="143302" cy="168025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68504" y="2719954"/>
            <a:ext cx="143302" cy="168025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71704" y="1795750"/>
            <a:ext cx="167152" cy="195990"/>
          </a:xfrm>
          <a:prstGeom prst="rect">
            <a:avLst/>
          </a:prstGeom>
        </p:spPr>
      </p:pic>
      <p:pic>
        <p:nvPicPr>
          <p:cNvPr id="97" name="picture 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0"/>
            <a:ext cx="457200" cy="6857998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 rot="21600000">
            <a:off x="304800" y="0"/>
            <a:ext cx="8839200" cy="1379471"/>
            <a:chOff x="0" y="0"/>
            <a:chExt cx="8839200" cy="1379471"/>
          </a:xfrm>
        </p:grpSpPr>
        <p:pic>
          <p:nvPicPr>
            <p:cNvPr id="98" name="picture 9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152400" y="0"/>
              <a:ext cx="8686800" cy="1219200"/>
            </a:xfrm>
            <a:prstGeom prst="rect">
              <a:avLst/>
            </a:prstGeom>
          </p:spPr>
        </p:pic>
        <p:pic>
          <p:nvPicPr>
            <p:cNvPr id="99" name="picture 9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63"/>
              <a:ext cx="8839200" cy="761936"/>
            </a:xfrm>
            <a:prstGeom prst="rect">
              <a:avLst/>
            </a:prstGeom>
          </p:spPr>
        </p:pic>
        <p:sp>
          <p:nvSpPr>
            <p:cNvPr id="100" name="textbox 100"/>
            <p:cNvSpPr/>
            <p:nvPr/>
          </p:nvSpPr>
          <p:spPr>
            <a:xfrm>
              <a:off x="475874" y="1013711"/>
              <a:ext cx="2887979" cy="42354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5109"/>
                </a:lnSpc>
                <a:tabLst/>
              </a:pPr>
              <a:endParaRPr lang="Arial" altLang="Arial" sz="100" dirty="0"/>
            </a:p>
            <a:p>
              <a:pPr marL="12700" algn="l" rtl="0" eaLnBrk="0">
                <a:lnSpc>
                  <a:spcPct val="97000"/>
                </a:lnSpc>
                <a:tabLst/>
              </a:pPr>
              <a:r>
                <a:rPr sz="2700" spc="120" dirty="0">
                  <a:solidFill>
                    <a:srgbClr val="2A3D7A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华为主要评价体</a:t>
              </a:r>
              <a:r>
                <a:rPr sz="2700" spc="90" dirty="0">
                  <a:solidFill>
                    <a:srgbClr val="2A3D7A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系</a:t>
              </a:r>
              <a:endParaRPr lang="SimSun" altLang="SimSun" sz="2700" dirty="0"/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picture 7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pic>
        <p:nvPicPr>
          <p:cNvPr id="742" name="picture 7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sp>
        <p:nvSpPr>
          <p:cNvPr id="743" name="textbox 743"/>
          <p:cNvSpPr/>
          <p:nvPr/>
        </p:nvSpPr>
        <p:spPr>
          <a:xfrm>
            <a:off x="1172466" y="1314403"/>
            <a:ext cx="3375659" cy="13639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280"/>
              </a:lnSpc>
              <a:tabLst/>
            </a:pPr>
            <a:endParaRPr lang="Arial" altLang="Arial" sz="100" dirty="0"/>
          </a:p>
          <a:p>
            <a:pPr marL="17986" algn="l" rtl="0" eaLnBrk="0">
              <a:lnSpc>
                <a:spcPct val="95000"/>
              </a:lnSpc>
              <a:tabLst/>
            </a:pPr>
            <a:r>
              <a:rPr sz="4400" spc="-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绩效评价阶段</a:t>
            </a:r>
            <a:endParaRPr lang="SimSun" altLang="SimSun" sz="4400" dirty="0"/>
          </a:p>
          <a:p>
            <a:pPr algn="l" rtl="0" eaLnBrk="0">
              <a:lnSpc>
                <a:spcPct val="102000"/>
              </a:lnSpc>
              <a:tabLst/>
            </a:pPr>
            <a:endParaRPr lang="Arial" altLang="Arial" sz="1500" dirty="0"/>
          </a:p>
          <a:p>
            <a:pPr algn="l" rtl="0" eaLnBrk="0">
              <a:lnSpc>
                <a:spcPct val="766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>
                <a:tab pos="189229" algn="l"/>
              </a:tabLst>
            </a:pPr>
            <a:r>
              <a:rPr sz="32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3200" spc="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考核投诉案</a:t>
            </a:r>
            <a:r>
              <a:rPr sz="32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例</a:t>
            </a:r>
            <a:endParaRPr lang="SimSun" altLang="SimSun" sz="3200" dirty="0"/>
          </a:p>
        </p:txBody>
      </p:sp>
      <p:pic>
        <p:nvPicPr>
          <p:cNvPr id="744" name="picture 7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85166" y="2349462"/>
            <a:ext cx="176846" cy="201586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" name="picture 7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sp>
        <p:nvSpPr>
          <p:cNvPr id="747" name="textbox 747"/>
          <p:cNvSpPr/>
          <p:nvPr/>
        </p:nvSpPr>
        <p:spPr>
          <a:xfrm>
            <a:off x="704990" y="1314403"/>
            <a:ext cx="7635875" cy="38030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280"/>
              </a:lnSpc>
              <a:tabLst/>
            </a:pPr>
            <a:endParaRPr lang="Arial" altLang="Arial" sz="100" dirty="0"/>
          </a:p>
          <a:p>
            <a:pPr marL="485462" algn="l" rtl="0" eaLnBrk="0">
              <a:lnSpc>
                <a:spcPct val="95000"/>
              </a:lnSpc>
              <a:tabLst/>
            </a:pPr>
            <a:r>
              <a:rPr sz="4400" spc="-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绩效评价阶段</a:t>
            </a:r>
            <a:endParaRPr lang="SimSun" altLang="SimSun" sz="4400" dirty="0"/>
          </a:p>
          <a:p>
            <a:pPr marL="17500" algn="l" rtl="0" eaLnBrk="0">
              <a:lnSpc>
                <a:spcPts val="2720"/>
              </a:lnSpc>
              <a:spcBef>
                <a:spcPts val="1215"/>
              </a:spcBef>
              <a:tabLst>
                <a:tab pos="149860" algn="l"/>
              </a:tabLst>
            </a:pPr>
            <a:r>
              <a:rPr sz="21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100" spc="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问题</a:t>
            </a:r>
            <a:r>
              <a:rPr sz="21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：</a:t>
            </a:r>
            <a:endParaRPr lang="SimSun" altLang="SimSun" sz="2100" dirty="0"/>
          </a:p>
          <a:p>
            <a:pPr algn="l" rtl="0" eaLnBrk="0">
              <a:lnSpc>
                <a:spcPct val="145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46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ts val="2186"/>
              </a:lnSpc>
              <a:spcBef>
                <a:spcPts val="541"/>
              </a:spcBef>
              <a:tabLst>
                <a:tab pos="111760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    </a:t>
            </a:r>
            <a:r>
              <a:rPr sz="1800" b="1" spc="-1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、考核结果是否应该有比例控制？并请说出有</a:t>
            </a:r>
            <a:r>
              <a:rPr sz="1800" b="1" spc="-1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无比例控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制的道理。</a:t>
            </a:r>
            <a:endParaRPr lang="SimSun" altLang="SimSun" sz="1800" dirty="0"/>
          </a:p>
          <a:p>
            <a:pPr marL="12700" algn="l" rtl="0" eaLnBrk="0">
              <a:lnSpc>
                <a:spcPct val="94000"/>
              </a:lnSpc>
              <a:spcBef>
                <a:spcPts val="1501"/>
              </a:spcBef>
              <a:tabLst>
                <a:tab pos="111760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    </a:t>
            </a:r>
            <a:r>
              <a:rPr sz="1800" b="1" spc="-1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、案例中的主管在考核中存在什么问题？怎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样才能做好考核评价工作？</a:t>
            </a:r>
            <a:endParaRPr lang="SimSun" altLang="SimSun" sz="1800" dirty="0"/>
          </a:p>
          <a:p>
            <a:pPr marL="12700" algn="l" rtl="0" eaLnBrk="0">
              <a:lnSpc>
                <a:spcPct val="95000"/>
              </a:lnSpc>
              <a:spcBef>
                <a:spcPts val="1642"/>
              </a:spcBef>
              <a:tabLst>
                <a:tab pos="111760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    </a:t>
            </a:r>
            <a:r>
              <a:rPr sz="1800" b="1" spc="-1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、考核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的真正目的是什么？</a:t>
            </a:r>
            <a:endParaRPr lang="SimSun" altLang="SimSun" sz="1800" dirty="0"/>
          </a:p>
          <a:p>
            <a:pPr marL="12700" algn="l" rtl="0" eaLnBrk="0">
              <a:lnSpc>
                <a:spcPct val="95000"/>
              </a:lnSpc>
              <a:spcBef>
                <a:spcPts val="1621"/>
              </a:spcBef>
              <a:tabLst>
                <a:tab pos="111760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    </a:t>
            </a:r>
            <a:r>
              <a:rPr sz="1800" b="1" spc="-2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4</a:t>
            </a: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、考核比例如何设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置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比较恰当？</a:t>
            </a:r>
            <a:endParaRPr lang="SimSun" altLang="SimSun" sz="18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300" dirty="0"/>
          </a:p>
          <a:p>
            <a:pPr algn="l" rtl="0" eaLnBrk="0">
              <a:lnSpc>
                <a:spcPct val="1081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>
                <a:tab pos="111760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sz="1800" spc="2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    </a:t>
            </a:r>
            <a:r>
              <a:rPr sz="1800" b="1" spc="2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5</a:t>
            </a:r>
            <a:r>
              <a:rPr sz="18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、应该从哪些方面来对员工进行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考核？</a:t>
            </a:r>
            <a:endParaRPr lang="SimSun" altLang="SimSun" sz="1800" dirty="0"/>
          </a:p>
        </p:txBody>
      </p:sp>
      <p:pic>
        <p:nvPicPr>
          <p:cNvPr id="748" name="picture 7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17690" y="4927263"/>
            <a:ext cx="99453" cy="113366"/>
          </a:xfrm>
          <a:prstGeom prst="rect">
            <a:avLst/>
          </a:prstGeom>
        </p:spPr>
      </p:pic>
      <p:pic>
        <p:nvPicPr>
          <p:cNvPr id="749" name="picture 7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17690" y="4459903"/>
            <a:ext cx="99453" cy="113366"/>
          </a:xfrm>
          <a:prstGeom prst="rect">
            <a:avLst/>
          </a:prstGeom>
        </p:spPr>
      </p:pic>
      <p:pic>
        <p:nvPicPr>
          <p:cNvPr id="750" name="picture 7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17690" y="3992543"/>
            <a:ext cx="99453" cy="113366"/>
          </a:xfrm>
          <a:prstGeom prst="rect">
            <a:avLst/>
          </a:prstGeom>
        </p:spPr>
      </p:pic>
      <p:pic>
        <p:nvPicPr>
          <p:cNvPr id="751" name="picture 7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17690" y="3525183"/>
            <a:ext cx="99453" cy="113366"/>
          </a:xfrm>
          <a:prstGeom prst="rect">
            <a:avLst/>
          </a:prstGeom>
        </p:spPr>
      </p:pic>
      <p:pic>
        <p:nvPicPr>
          <p:cNvPr id="752" name="picture 7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17690" y="3057823"/>
            <a:ext cx="99453" cy="113366"/>
          </a:xfrm>
          <a:prstGeom prst="rect">
            <a:avLst/>
          </a:prstGeom>
        </p:spPr>
      </p:pic>
      <p:pic>
        <p:nvPicPr>
          <p:cNvPr id="753" name="picture 7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22491" y="2228259"/>
            <a:ext cx="132543" cy="151085"/>
          </a:xfrm>
          <a:prstGeom prst="rect">
            <a:avLst/>
          </a:prstGeom>
        </p:spPr>
      </p:pic>
      <p:pic>
        <p:nvPicPr>
          <p:cNvPr id="754" name="picture 7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" name="picture 7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sp>
        <p:nvSpPr>
          <p:cNvPr id="757" name="textbox 757"/>
          <p:cNvSpPr/>
          <p:nvPr/>
        </p:nvSpPr>
        <p:spPr>
          <a:xfrm>
            <a:off x="1172439" y="1314403"/>
            <a:ext cx="4761865" cy="36918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280"/>
              </a:lnSpc>
              <a:tabLst/>
            </a:pPr>
            <a:endParaRPr lang="Arial" altLang="Arial" sz="100" dirty="0"/>
          </a:p>
          <a:p>
            <a:pPr marL="18013" algn="l" rtl="0" eaLnBrk="0">
              <a:lnSpc>
                <a:spcPct val="95000"/>
              </a:lnSpc>
              <a:tabLst/>
            </a:pPr>
            <a:r>
              <a:rPr sz="4400" spc="-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绩效评价阶段</a:t>
            </a:r>
            <a:endParaRPr lang="SimSun" altLang="SimSun" sz="4400" dirty="0"/>
          </a:p>
          <a:p>
            <a:pPr marL="12726" algn="l" rtl="0" eaLnBrk="0">
              <a:lnSpc>
                <a:spcPct val="96000"/>
              </a:lnSpc>
              <a:spcBef>
                <a:spcPts val="1845"/>
              </a:spcBef>
              <a:tabLst>
                <a:tab pos="189229" algn="l"/>
              </a:tabLst>
            </a:pPr>
            <a:r>
              <a:rPr sz="32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3200" spc="-8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考核为何要有比例控制</a:t>
            </a:r>
            <a:r>
              <a:rPr sz="32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？</a:t>
            </a:r>
            <a:endParaRPr lang="SimSun" altLang="SimSun" sz="3200" dirty="0"/>
          </a:p>
          <a:p>
            <a:pPr algn="l" rtl="0" eaLnBrk="0">
              <a:lnSpc>
                <a:spcPct val="10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9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9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78000"/>
              </a:lnSpc>
              <a:spcBef>
                <a:spcPts val="965"/>
              </a:spcBef>
              <a:tabLst>
                <a:tab pos="189229" algn="l"/>
              </a:tabLst>
            </a:pPr>
            <a:r>
              <a:rPr sz="32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sz="3200" spc="11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3200" b="1" spc="11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sz="3200" spc="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</a:t>
            </a:r>
            <a:endParaRPr lang="SimSun" altLang="SimSun" sz="3200" dirty="0"/>
          </a:p>
          <a:p>
            <a:pPr marL="12700" algn="l" rtl="0" eaLnBrk="0">
              <a:lnSpc>
                <a:spcPct val="78000"/>
              </a:lnSpc>
              <a:spcBef>
                <a:spcPts val="1588"/>
              </a:spcBef>
              <a:tabLst>
                <a:tab pos="189229" algn="l"/>
              </a:tabLst>
            </a:pPr>
            <a:r>
              <a:rPr sz="32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sz="3200" spc="11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3200" b="1" spc="11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sz="3200" spc="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</a:t>
            </a:r>
            <a:endParaRPr lang="SimSun" altLang="SimSun" sz="3200" dirty="0"/>
          </a:p>
          <a:p>
            <a:pPr algn="l" rtl="0" eaLnBrk="0">
              <a:lnSpc>
                <a:spcPct val="101000"/>
              </a:lnSpc>
              <a:tabLst/>
            </a:pPr>
            <a:endParaRPr lang="Arial" altLang="Arial" sz="1300" dirty="0"/>
          </a:p>
          <a:p>
            <a:pPr algn="l" rtl="0" eaLnBrk="0">
              <a:lnSpc>
                <a:spcPct val="726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8000"/>
              </a:lnSpc>
              <a:tabLst>
                <a:tab pos="189229" algn="l"/>
              </a:tabLst>
            </a:pPr>
            <a:r>
              <a:rPr sz="32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sz="3200" spc="11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3200" b="1" spc="11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sz="3200" spc="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</a:t>
            </a:r>
            <a:endParaRPr lang="SimSun" altLang="SimSun" sz="3200" dirty="0"/>
          </a:p>
        </p:txBody>
      </p:sp>
      <p:pic>
        <p:nvPicPr>
          <p:cNvPr id="758" name="picture 7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85139" y="4686471"/>
            <a:ext cx="176663" cy="201377"/>
          </a:xfrm>
          <a:prstGeom prst="rect">
            <a:avLst/>
          </a:prstGeom>
        </p:spPr>
      </p:pic>
      <p:pic>
        <p:nvPicPr>
          <p:cNvPr id="759" name="picture 7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85139" y="4104938"/>
            <a:ext cx="176663" cy="201377"/>
          </a:xfrm>
          <a:prstGeom prst="rect">
            <a:avLst/>
          </a:prstGeom>
        </p:spPr>
      </p:pic>
      <p:pic>
        <p:nvPicPr>
          <p:cNvPr id="760" name="picture 7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85139" y="3522897"/>
            <a:ext cx="176663" cy="201377"/>
          </a:xfrm>
          <a:prstGeom prst="rect">
            <a:avLst/>
          </a:prstGeom>
        </p:spPr>
      </p:pic>
      <p:pic>
        <p:nvPicPr>
          <p:cNvPr id="761" name="picture 7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85166" y="2349462"/>
            <a:ext cx="176846" cy="201586"/>
          </a:xfrm>
          <a:prstGeom prst="rect">
            <a:avLst/>
          </a:prstGeom>
        </p:spPr>
      </p:pic>
      <p:pic>
        <p:nvPicPr>
          <p:cNvPr id="762" name="picture 7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" name="picture 7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sp>
        <p:nvSpPr>
          <p:cNvPr id="765" name="textbox 765"/>
          <p:cNvSpPr/>
          <p:nvPr/>
        </p:nvSpPr>
        <p:spPr>
          <a:xfrm>
            <a:off x="628541" y="5202164"/>
            <a:ext cx="8105140" cy="16465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469"/>
              </a:lnSpc>
              <a:tabLst/>
            </a:pPr>
            <a:endParaRPr lang="Arial" altLang="Arial" sz="100" dirty="0"/>
          </a:p>
          <a:p>
            <a:pPr marL="12700" indent="275741" algn="l" rtl="0" eaLnBrk="0">
              <a:lnSpc>
                <a:spcPct val="114000"/>
              </a:lnSpc>
              <a:tabLst/>
            </a:pPr>
            <a:r>
              <a:rPr sz="1500" spc="10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作出这样的判断并不容易，而且也并不是准确无误的。是的，你可能会错失几个</a:t>
            </a:r>
            <a:r>
              <a:rPr sz="15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明</a:t>
            </a: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星或 </a:t>
            </a:r>
            <a:r>
              <a:rPr sz="1500" spc="10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者出现几次大的失策</a:t>
            </a:r>
            <a:r>
              <a:rPr sz="1500" spc="100" dirty="0">
                <a:solidFill>
                  <a:srgbClr val="5B5249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——</a:t>
            </a:r>
            <a:r>
              <a:rPr sz="1500" spc="10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但是你造就一支全明星团队的可能性却会大大提高。</a:t>
            </a:r>
            <a:r>
              <a:rPr sz="15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</a:t>
            </a: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就是如</a:t>
            </a:r>
            <a:endParaRPr lang="SimSun" altLang="SimSun" sz="1500" dirty="0"/>
          </a:p>
          <a:p>
            <a:pPr marL="13501" indent="801" algn="l" rtl="0" eaLnBrk="0">
              <a:lnSpc>
                <a:spcPct val="114000"/>
              </a:lnSpc>
              <a:spcBef>
                <a:spcPts val="482"/>
              </a:spcBef>
              <a:tabLst/>
            </a:pPr>
            <a:r>
              <a:rPr sz="1500" spc="10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何建立一个伟大组织的全部秘密。一年以一年，“区分”使得门槛越来越高并提出</a:t>
            </a: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升了整个 </a:t>
            </a:r>
            <a:r>
              <a:rPr sz="1500" spc="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组织的层次。这是一个动态的过程， 没有人敢确信自己能永远留在最好的一群人</a:t>
            </a:r>
            <a:r>
              <a:rPr sz="15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当</a:t>
            </a: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中。</a:t>
            </a:r>
            <a:endParaRPr lang="SimSun" altLang="SimSun" sz="1500" dirty="0"/>
          </a:p>
          <a:p>
            <a:pPr algn="l" rtl="0" eaLnBrk="0">
              <a:lnSpc>
                <a:spcPct val="17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9000"/>
              </a:lnSpc>
              <a:tabLst/>
            </a:pPr>
            <a:endParaRPr lang="Arial" altLang="Arial" sz="300" dirty="0"/>
          </a:p>
        </p:txBody>
      </p:sp>
      <p:pic>
        <p:nvPicPr>
          <p:cNvPr id="766" name="picture 7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sp>
        <p:nvSpPr>
          <p:cNvPr id="767" name="path"/>
          <p:cNvSpPr/>
          <p:nvPr/>
        </p:nvSpPr>
        <p:spPr>
          <a:xfrm>
            <a:off x="2895600" y="3048000"/>
            <a:ext cx="3886200" cy="1600200"/>
          </a:xfrm>
          <a:custGeom>
            <a:avLst/>
            <a:gdLst/>
            <a:ahLst/>
            <a:cxnLst/>
            <a:rect l="0" t="0" r="0" b="0"/>
            <a:pathLst>
              <a:path w="6120" h="2520">
                <a:moveTo>
                  <a:pt x="0" y="2040"/>
                </a:moveTo>
                <a:lnTo>
                  <a:pt x="6120" y="2040"/>
                </a:lnTo>
                <a:moveTo>
                  <a:pt x="1320" y="120"/>
                </a:moveTo>
                <a:lnTo>
                  <a:pt x="1320" y="2400"/>
                </a:lnTo>
                <a:moveTo>
                  <a:pt x="4680" y="0"/>
                </a:moveTo>
                <a:lnTo>
                  <a:pt x="4680" y="2520"/>
                </a:lnTo>
              </a:path>
            </a:pathLst>
          </a:custGeom>
          <a:noFill/>
          <a:ln w="9534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68" name="textbox 768"/>
          <p:cNvSpPr/>
          <p:nvPr/>
        </p:nvSpPr>
        <p:spPr>
          <a:xfrm>
            <a:off x="1152460" y="1485319"/>
            <a:ext cx="3480434" cy="11315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568"/>
              </a:lnSpc>
              <a:tabLst/>
            </a:pPr>
            <a:endParaRPr lang="Arial" altLang="Arial" sz="100" dirty="0"/>
          </a:p>
          <a:p>
            <a:pPr marL="29610" algn="l" rtl="0" eaLnBrk="0">
              <a:lnSpc>
                <a:spcPct val="95000"/>
              </a:lnSpc>
              <a:tabLst/>
            </a:pPr>
            <a:r>
              <a:rPr sz="3200" spc="3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绩效评价</a:t>
            </a:r>
            <a:r>
              <a:rPr sz="3200" spc="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阶</a:t>
            </a:r>
            <a:r>
              <a:rPr sz="3200" spc="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段</a:t>
            </a:r>
            <a:endParaRPr lang="SimSun" altLang="SimSun" sz="32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500" dirty="0"/>
          </a:p>
          <a:p>
            <a:pPr marL="12700" algn="l" rtl="0" eaLnBrk="0">
              <a:lnSpc>
                <a:spcPct val="91000"/>
              </a:lnSpc>
              <a:spcBef>
                <a:spcPts val="6"/>
              </a:spcBef>
              <a:tabLst/>
            </a:pPr>
            <a:r>
              <a:rPr sz="2900" i="1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韦尔奇“活力曲</a:t>
            </a:r>
            <a:r>
              <a:rPr sz="2900" i="1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线</a:t>
            </a:r>
            <a:r>
              <a:rPr sz="2900" i="1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</a:t>
            </a:r>
            <a:endParaRPr lang="SimSun" altLang="SimSun" sz="2900" dirty="0"/>
          </a:p>
        </p:txBody>
      </p:sp>
      <p:sp>
        <p:nvSpPr>
          <p:cNvPr id="769" name="path"/>
          <p:cNvSpPr/>
          <p:nvPr/>
        </p:nvSpPr>
        <p:spPr>
          <a:xfrm>
            <a:off x="3119432" y="1976432"/>
            <a:ext cx="2905134" cy="2066934"/>
          </a:xfrm>
          <a:custGeom>
            <a:avLst/>
            <a:gdLst/>
            <a:ahLst/>
            <a:cxnLst/>
            <a:rect l="0" t="0" r="0" b="0"/>
            <a:pathLst>
              <a:path w="4575" h="3255">
                <a:moveTo>
                  <a:pt x="7" y="2766"/>
                </a:moveTo>
                <a:cubicBezTo>
                  <a:pt x="343" y="2789"/>
                  <a:pt x="468" y="2725"/>
                  <a:pt x="697" y="2902"/>
                </a:cubicBezTo>
                <a:cubicBezTo>
                  <a:pt x="699" y="2902"/>
                  <a:pt x="948" y="2879"/>
                  <a:pt x="997" y="2833"/>
                </a:cubicBezTo>
                <a:cubicBezTo>
                  <a:pt x="1026" y="2807"/>
                  <a:pt x="1033" y="2758"/>
                  <a:pt x="1057" y="2730"/>
                </a:cubicBezTo>
                <a:cubicBezTo>
                  <a:pt x="1082" y="2701"/>
                  <a:pt x="1118" y="2683"/>
                  <a:pt x="1147" y="2660"/>
                </a:cubicBezTo>
                <a:cubicBezTo>
                  <a:pt x="1194" y="2496"/>
                  <a:pt x="1263" y="2516"/>
                  <a:pt x="1358" y="2385"/>
                </a:cubicBezTo>
                <a:cubicBezTo>
                  <a:pt x="1380" y="2354"/>
                  <a:pt x="1393" y="2313"/>
                  <a:pt x="1416" y="2282"/>
                </a:cubicBezTo>
                <a:cubicBezTo>
                  <a:pt x="1443" y="2243"/>
                  <a:pt x="1481" y="2218"/>
                  <a:pt x="1508" y="2179"/>
                </a:cubicBezTo>
                <a:cubicBezTo>
                  <a:pt x="1718" y="1891"/>
                  <a:pt x="1431" y="2256"/>
                  <a:pt x="1597" y="1971"/>
                </a:cubicBezTo>
                <a:cubicBezTo>
                  <a:pt x="1620" y="1929"/>
                  <a:pt x="1658" y="1901"/>
                  <a:pt x="1687" y="1868"/>
                </a:cubicBezTo>
                <a:cubicBezTo>
                  <a:pt x="1785" y="1518"/>
                  <a:pt x="1631" y="2035"/>
                  <a:pt x="1776" y="1662"/>
                </a:cubicBezTo>
                <a:cubicBezTo>
                  <a:pt x="1924" y="1283"/>
                  <a:pt x="1758" y="1592"/>
                  <a:pt x="1897" y="1350"/>
                </a:cubicBezTo>
                <a:cubicBezTo>
                  <a:pt x="1951" y="1160"/>
                  <a:pt x="1951" y="1000"/>
                  <a:pt x="1987" y="800"/>
                </a:cubicBezTo>
                <a:cubicBezTo>
                  <a:pt x="1998" y="728"/>
                  <a:pt x="2014" y="656"/>
                  <a:pt x="2047" y="594"/>
                </a:cubicBezTo>
                <a:cubicBezTo>
                  <a:pt x="2088" y="524"/>
                  <a:pt x="2126" y="455"/>
                  <a:pt x="2166" y="385"/>
                </a:cubicBezTo>
                <a:cubicBezTo>
                  <a:pt x="2186" y="352"/>
                  <a:pt x="2197" y="306"/>
                  <a:pt x="2227" y="282"/>
                </a:cubicBezTo>
                <a:cubicBezTo>
                  <a:pt x="2473" y="92"/>
                  <a:pt x="2786" y="87"/>
                  <a:pt x="3066" y="7"/>
                </a:cubicBezTo>
                <a:cubicBezTo>
                  <a:pt x="3138" y="251"/>
                  <a:pt x="3091" y="154"/>
                  <a:pt x="3187" y="316"/>
                </a:cubicBezTo>
                <a:cubicBezTo>
                  <a:pt x="3257" y="558"/>
                  <a:pt x="3187" y="501"/>
                  <a:pt x="3337" y="558"/>
                </a:cubicBezTo>
                <a:cubicBezTo>
                  <a:pt x="3494" y="831"/>
                  <a:pt x="3431" y="684"/>
                  <a:pt x="3517" y="972"/>
                </a:cubicBezTo>
                <a:cubicBezTo>
                  <a:pt x="3528" y="1006"/>
                  <a:pt x="3537" y="1042"/>
                  <a:pt x="3548" y="1075"/>
                </a:cubicBezTo>
                <a:cubicBezTo>
                  <a:pt x="3557" y="1108"/>
                  <a:pt x="3577" y="1178"/>
                  <a:pt x="3577" y="1178"/>
                </a:cubicBezTo>
                <a:cubicBezTo>
                  <a:pt x="3629" y="1551"/>
                  <a:pt x="3770" y="1886"/>
                  <a:pt x="3848" y="2248"/>
                </a:cubicBezTo>
                <a:cubicBezTo>
                  <a:pt x="3879" y="2393"/>
                  <a:pt x="3897" y="2583"/>
                  <a:pt x="3996" y="2696"/>
                </a:cubicBezTo>
                <a:cubicBezTo>
                  <a:pt x="4092" y="2807"/>
                  <a:pt x="4186" y="2779"/>
                  <a:pt x="4327" y="2799"/>
                </a:cubicBezTo>
                <a:cubicBezTo>
                  <a:pt x="4388" y="3090"/>
                  <a:pt x="4314" y="2802"/>
                  <a:pt x="4417" y="3041"/>
                </a:cubicBezTo>
                <a:cubicBezTo>
                  <a:pt x="4430" y="3075"/>
                  <a:pt x="4426" y="3116"/>
                  <a:pt x="4446" y="3144"/>
                </a:cubicBezTo>
                <a:cubicBezTo>
                  <a:pt x="4477" y="3188"/>
                  <a:pt x="4531" y="3206"/>
                  <a:pt x="4567" y="3247"/>
                </a:cubicBezTo>
                <a:moveTo>
                  <a:pt x="2422" y="437"/>
                </a:moveTo>
                <a:cubicBezTo>
                  <a:pt x="2489" y="414"/>
                  <a:pt x="2554" y="392"/>
                  <a:pt x="2622" y="369"/>
                </a:cubicBezTo>
                <a:cubicBezTo>
                  <a:pt x="2654" y="359"/>
                  <a:pt x="2722" y="337"/>
                  <a:pt x="2722" y="337"/>
                </a:cubicBezTo>
                <a:cubicBezTo>
                  <a:pt x="2864" y="384"/>
                  <a:pt x="2787" y="369"/>
                  <a:pt x="2957" y="369"/>
                </a:cubicBezTo>
                <a:moveTo>
                  <a:pt x="2087" y="1007"/>
                </a:moveTo>
                <a:cubicBezTo>
                  <a:pt x="2142" y="994"/>
                  <a:pt x="2255" y="972"/>
                  <a:pt x="2255" y="972"/>
                </a:cubicBezTo>
                <a:cubicBezTo>
                  <a:pt x="2255" y="972"/>
                  <a:pt x="2142" y="994"/>
                  <a:pt x="2087" y="1007"/>
                </a:cubicBezTo>
                <a:moveTo>
                  <a:pt x="1920" y="1574"/>
                </a:moveTo>
                <a:cubicBezTo>
                  <a:pt x="1942" y="1542"/>
                  <a:pt x="1955" y="1499"/>
                  <a:pt x="1985" y="1474"/>
                </a:cubicBezTo>
                <a:cubicBezTo>
                  <a:pt x="2072" y="1404"/>
                  <a:pt x="2247" y="1407"/>
                  <a:pt x="2355" y="1407"/>
                </a:cubicBezTo>
                <a:moveTo>
                  <a:pt x="1752" y="2077"/>
                </a:moveTo>
                <a:cubicBezTo>
                  <a:pt x="1954" y="1994"/>
                  <a:pt x="2164" y="1944"/>
                  <a:pt x="2387" y="1944"/>
                </a:cubicBezTo>
                <a:moveTo>
                  <a:pt x="2722" y="1007"/>
                </a:moveTo>
                <a:cubicBezTo>
                  <a:pt x="2924" y="937"/>
                  <a:pt x="3112" y="905"/>
                  <a:pt x="3325" y="905"/>
                </a:cubicBezTo>
                <a:moveTo>
                  <a:pt x="3007" y="1669"/>
                </a:moveTo>
                <a:cubicBezTo>
                  <a:pt x="3209" y="1599"/>
                  <a:pt x="3397" y="1567"/>
                  <a:pt x="3610" y="1567"/>
                </a:cubicBezTo>
                <a:moveTo>
                  <a:pt x="3247" y="2150"/>
                </a:moveTo>
                <a:cubicBezTo>
                  <a:pt x="3449" y="2079"/>
                  <a:pt x="3637" y="2047"/>
                  <a:pt x="3850" y="2047"/>
                </a:cubicBezTo>
              </a:path>
            </a:pathLst>
          </a:custGeom>
          <a:noFill/>
          <a:ln w="9534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70" name="textbox 770"/>
          <p:cNvSpPr/>
          <p:nvPr/>
        </p:nvSpPr>
        <p:spPr>
          <a:xfrm>
            <a:off x="2246527" y="4545476"/>
            <a:ext cx="5277484" cy="2952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200"/>
              </a:lnSpc>
              <a:tabLst/>
            </a:pPr>
            <a:endParaRPr lang="Arial" altLang="Arial" sz="100" dirty="0"/>
          </a:p>
          <a:p>
            <a:pPr marL="50762" algn="l" rtl="0" eaLnBrk="0">
              <a:lnSpc>
                <a:spcPct val="82000"/>
              </a:lnSpc>
              <a:tabLst/>
            </a:pPr>
            <a:r>
              <a:rPr sz="1800" spc="10" dirty="0">
                <a:solidFill>
                  <a:srgbClr val="5B5249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Arial"/>
                <a:ea typeface="Arial"/>
                <a:cs typeface="Arial"/>
              </a:rPr>
              <a:t>TOP</a:t>
            </a:r>
            <a:r>
              <a:rPr sz="1800" spc="10" dirty="0">
                <a:solidFill>
                  <a:srgbClr val="5B5249">
                    <a:alpha val="100000"/>
                  </a:srgbClr>
                </a:solidFill>
                <a:latin typeface="Arial"/>
                <a:ea typeface="Arial"/>
                <a:cs typeface="Arial"/>
              </a:rPr>
              <a:t>20”            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Arial"/>
                <a:ea typeface="Arial"/>
                <a:cs typeface="Arial"/>
              </a:rPr>
              <a:t> “The  Vital 70 “           “Bottom  10”</a:t>
            </a:r>
            <a:endParaRPr lang="Arial" altLang="Arial" sz="1800" dirty="0"/>
          </a:p>
        </p:txBody>
      </p:sp>
      <p:sp>
        <p:nvSpPr>
          <p:cNvPr id="772" name="path"/>
          <p:cNvSpPr/>
          <p:nvPr/>
        </p:nvSpPr>
        <p:spPr>
          <a:xfrm>
            <a:off x="5862632" y="4110032"/>
            <a:ext cx="392185" cy="150758"/>
          </a:xfrm>
          <a:custGeom>
            <a:avLst/>
            <a:gdLst/>
            <a:ahLst/>
            <a:cxnLst/>
            <a:rect l="0" t="0" r="0" b="0"/>
            <a:pathLst>
              <a:path w="617" h="237">
                <a:moveTo>
                  <a:pt x="7" y="229"/>
                </a:moveTo>
                <a:cubicBezTo>
                  <a:pt x="168" y="149"/>
                  <a:pt x="318" y="112"/>
                  <a:pt x="487" y="112"/>
                </a:cubicBezTo>
                <a:moveTo>
                  <a:pt x="7" y="109"/>
                </a:moveTo>
                <a:cubicBezTo>
                  <a:pt x="209" y="39"/>
                  <a:pt x="397" y="7"/>
                  <a:pt x="610" y="7"/>
                </a:cubicBezTo>
              </a:path>
            </a:pathLst>
          </a:custGeom>
          <a:noFill/>
          <a:ln w="9534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73" name="path"/>
          <p:cNvSpPr/>
          <p:nvPr/>
        </p:nvSpPr>
        <p:spPr>
          <a:xfrm>
            <a:off x="3184583" y="4121081"/>
            <a:ext cx="371484" cy="95878"/>
          </a:xfrm>
          <a:custGeom>
            <a:avLst/>
            <a:gdLst/>
            <a:ahLst/>
            <a:cxnLst/>
            <a:rect l="0" t="0" r="0" b="0"/>
            <a:pathLst>
              <a:path w="585" h="150">
                <a:moveTo>
                  <a:pt x="7" y="72"/>
                </a:moveTo>
                <a:cubicBezTo>
                  <a:pt x="317" y="175"/>
                  <a:pt x="139" y="147"/>
                  <a:pt x="544" y="107"/>
                </a:cubicBezTo>
                <a:cubicBezTo>
                  <a:pt x="554" y="75"/>
                  <a:pt x="577" y="7"/>
                  <a:pt x="577" y="7"/>
                </a:cubicBezTo>
              </a:path>
            </a:pathLst>
          </a:custGeom>
          <a:noFill/>
          <a:ln w="9534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74" name="rect"/>
          <p:cNvSpPr/>
          <p:nvPr/>
        </p:nvSpPr>
        <p:spPr>
          <a:xfrm>
            <a:off x="3184583" y="3971856"/>
            <a:ext cx="371484" cy="30235"/>
          </a:xfrm>
          <a:prstGeom prst="rect">
            <a:avLst/>
          </a:prstGeom>
          <a:solidFill>
            <a:srgbClr val="5B5249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picture 7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sp>
        <p:nvSpPr>
          <p:cNvPr id="776" name="textbox 776"/>
          <p:cNvSpPr/>
          <p:nvPr/>
        </p:nvSpPr>
        <p:spPr>
          <a:xfrm>
            <a:off x="1162838" y="1314403"/>
            <a:ext cx="7810500" cy="55340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280"/>
              </a:lnSpc>
              <a:tabLst/>
            </a:pPr>
            <a:endParaRPr lang="Arial" altLang="Arial" sz="100" dirty="0"/>
          </a:p>
          <a:p>
            <a:pPr marL="27614" algn="l" rtl="0" eaLnBrk="0">
              <a:lnSpc>
                <a:spcPct val="95000"/>
              </a:lnSpc>
              <a:tabLst/>
            </a:pPr>
            <a:r>
              <a:rPr sz="4400" spc="-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绩效评价阶段</a:t>
            </a:r>
            <a:endParaRPr lang="SimSun" altLang="SimSun" sz="4400" dirty="0"/>
          </a:p>
          <a:p>
            <a:pPr algn="l" rtl="0" eaLnBrk="0">
              <a:lnSpc>
                <a:spcPct val="121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1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1000"/>
              </a:lnSpc>
              <a:tabLst/>
            </a:pPr>
            <a:endParaRPr lang="Arial" altLang="Arial" sz="1000" dirty="0"/>
          </a:p>
          <a:p>
            <a:pPr marL="19100" algn="l" rtl="0" eaLnBrk="0">
              <a:lnSpc>
                <a:spcPct val="97000"/>
              </a:lnSpc>
              <a:spcBef>
                <a:spcPts val="820"/>
              </a:spcBef>
              <a:tabLst>
                <a:tab pos="173354" algn="l"/>
              </a:tabLst>
            </a:pPr>
            <a:r>
              <a:rPr sz="27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700" spc="1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不是简单地给个考评结果</a:t>
            </a:r>
            <a:r>
              <a:rPr sz="27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27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3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95000"/>
              </a:lnSpc>
              <a:spcBef>
                <a:spcPts val="604"/>
              </a:spcBef>
              <a:tabLst>
                <a:tab pos="122554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0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评价的指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导思想：围绕业务进步、绩效提高面展开， 将绩效评价</a:t>
            </a:r>
            <a:endParaRPr lang="SimSun" altLang="SimSun" sz="2000" dirty="0"/>
          </a:p>
          <a:p>
            <a:pPr marL="463137" algn="l" rtl="0" eaLnBrk="0">
              <a:lnSpc>
                <a:spcPct val="95000"/>
              </a:lnSpc>
              <a:spcBef>
                <a:spcPts val="873"/>
              </a:spcBef>
              <a:tabLst/>
            </a:pPr>
            <a:r>
              <a:rPr sz="20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视为一个管理过程，而不是单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纯地追求评价结果本身。</a:t>
            </a:r>
            <a:endParaRPr lang="SimSun" altLang="SimSun" sz="2000" dirty="0"/>
          </a:p>
          <a:p>
            <a:pPr algn="l" rtl="0" eaLnBrk="0">
              <a:lnSpc>
                <a:spcPct val="149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49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95000"/>
              </a:lnSpc>
              <a:spcBef>
                <a:spcPts val="605"/>
              </a:spcBef>
              <a:tabLst>
                <a:tab pos="122554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000" spc="-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管理者的使命： 目标达成。学会有技巧地告诉员工他的差距所在</a:t>
            </a:r>
            <a:r>
              <a:rPr sz="20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2000" dirty="0"/>
          </a:p>
          <a:p>
            <a:pPr marL="469317" algn="l" rtl="0" eaLnBrk="0">
              <a:lnSpc>
                <a:spcPct val="96000"/>
              </a:lnSpc>
              <a:spcBef>
                <a:spcPts val="1009"/>
              </a:spcBef>
              <a:tabLst/>
            </a:pPr>
            <a:r>
              <a:rPr sz="20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毕竟，成长才是最重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要的。</a:t>
            </a:r>
            <a:endParaRPr lang="SimSun" altLang="SimSun" sz="2000" dirty="0"/>
          </a:p>
          <a:p>
            <a:pPr algn="l" rtl="0" eaLnBrk="0">
              <a:lnSpc>
                <a:spcPct val="11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4000"/>
              </a:lnSpc>
              <a:tabLst/>
            </a:pPr>
            <a:endParaRPr lang="Arial" altLang="Arial" sz="1000" dirty="0"/>
          </a:p>
        </p:txBody>
      </p:sp>
      <p:pic>
        <p:nvPicPr>
          <p:cNvPr id="777" name="picture 7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75538" y="4924215"/>
            <a:ext cx="110483" cy="125939"/>
          </a:xfrm>
          <a:prstGeom prst="rect">
            <a:avLst/>
          </a:prstGeom>
        </p:spPr>
      </p:pic>
      <p:pic>
        <p:nvPicPr>
          <p:cNvPr id="778" name="picture 7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75538" y="3703364"/>
            <a:ext cx="110483" cy="125939"/>
          </a:xfrm>
          <a:prstGeom prst="rect">
            <a:avLst/>
          </a:prstGeom>
        </p:spPr>
      </p:pic>
      <p:pic>
        <p:nvPicPr>
          <p:cNvPr id="779" name="picture 7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81939" y="2746927"/>
            <a:ext cx="154603" cy="176231"/>
          </a:xfrm>
          <a:prstGeom prst="rect">
            <a:avLst/>
          </a:prstGeom>
        </p:spPr>
      </p:pic>
      <p:pic>
        <p:nvPicPr>
          <p:cNvPr id="780" name="picture 7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1" name="table 7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974341"/>
              </p:ext>
            </p:extLst>
          </p:nvPr>
        </p:nvGraphicFramePr>
        <p:xfrm>
          <a:off x="1738312" y="2652712"/>
          <a:ext cx="6005195" cy="3955094"/>
        </p:xfrm>
        <a:graphic>
          <a:graphicData uri="http://schemas.openxmlformats.org/drawingml/2006/table">
            <a:tbl>
              <a:tblPr/>
              <a:tblGrid>
                <a:gridCol w="3004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21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125622" algn="l" rtl="0" eaLnBrk="0">
                        <a:lnSpc>
                          <a:spcPct val="9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2700" spc="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误</a:t>
                      </a:r>
                      <a:r>
                        <a:rPr sz="27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区</a:t>
                      </a:r>
                      <a:endParaRPr lang="SimSun" altLang="SimSun" sz="27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110594" algn="l" rtl="0" eaLnBrk="0">
                        <a:lnSpc>
                          <a:spcPct val="97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2700" spc="6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修正措</a:t>
                      </a:r>
                      <a:r>
                        <a:rPr sz="2700" spc="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施</a:t>
                      </a:r>
                      <a:endParaRPr lang="SimSun" altLang="SimSun" sz="27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116032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晕轮效应</a:t>
                      </a:r>
                      <a:r>
                        <a:rPr sz="12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：以偏盖全</a:t>
                      </a:r>
                      <a:endParaRPr lang="SimSun" altLang="SimSun" sz="12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6083" indent="18310" algn="l" rtl="0" eaLnBrk="0">
                        <a:lnSpc>
                          <a:spcPct val="10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spc="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以</a:t>
                      </a:r>
                      <a:r>
                        <a:rPr sz="14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KP</a:t>
                      </a:r>
                      <a:r>
                        <a:rPr sz="1400" spc="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达</a:t>
                      </a:r>
                      <a:r>
                        <a:rPr sz="14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标情况或工作目标达成情况 </a:t>
                      </a:r>
                      <a:r>
                        <a:rPr sz="1400" spc="-4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为依据</a:t>
                      </a:r>
                      <a:r>
                        <a:rPr sz="14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。</a:t>
                      </a:r>
                      <a:endParaRPr lang="SimSun" altLang="SimSun" sz="14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112977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近</a:t>
                      </a:r>
                      <a:r>
                        <a:rPr sz="12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因误差：以近期印象代替全部</a:t>
                      </a:r>
                      <a:endParaRPr lang="SimSun" altLang="SimSun" sz="12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103182" indent="725" algn="l" rtl="0" eaLnBrk="0">
                        <a:lnSpc>
                          <a:spcPct val="104000"/>
                        </a:lnSpc>
                        <a:tabLst/>
                      </a:pPr>
                      <a:r>
                        <a:rPr sz="1400" spc="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做好绩效管理过程中</a:t>
                      </a:r>
                      <a:r>
                        <a:rPr sz="14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的数据收集、   记录</a:t>
                      </a:r>
                      <a:endParaRPr lang="SimSun" altLang="SimSun" sz="14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5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114185" algn="l" rtl="0" eaLnBrk="0">
                        <a:lnSpc>
                          <a:spcPct val="9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感情</a:t>
                      </a:r>
                      <a:r>
                        <a:rPr sz="12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效应；结果不自觉受感情影响</a:t>
                      </a:r>
                      <a:endParaRPr lang="SimSun" altLang="SimSun" sz="12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106083" indent="18262" algn="l" rtl="0" eaLnBrk="0">
                        <a:lnSpc>
                          <a:spcPct val="104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400" spc="-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以客观绩效指标为依据， 二</a:t>
                      </a:r>
                      <a:r>
                        <a:rPr sz="14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次</a:t>
                      </a:r>
                      <a:r>
                        <a:rPr sz="14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考核  </a:t>
                      </a:r>
                      <a:r>
                        <a:rPr sz="1400" spc="-4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为监督</a:t>
                      </a:r>
                      <a:r>
                        <a:rPr sz="14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。</a:t>
                      </a:r>
                      <a:endParaRPr lang="SimSun" altLang="SimSun" sz="14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5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113588" algn="l" rtl="0" eaLnBrk="0">
                        <a:lnSpc>
                          <a:spcPct val="9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集中</a:t>
                      </a:r>
                      <a:r>
                        <a:rPr sz="12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趋势：结果趋于中间拉不开</a:t>
                      </a:r>
                      <a:endParaRPr lang="SimSun" altLang="SimSun" sz="12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124393" indent="-21211" algn="l" rtl="0" eaLnBrk="0">
                        <a:lnSpc>
                          <a:spcPct val="104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400" spc="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对管理者进行管理技巧</a:t>
                      </a:r>
                      <a:r>
                        <a:rPr sz="1400" spc="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培</a:t>
                      </a:r>
                      <a:r>
                        <a:rPr sz="14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训，结果  </a:t>
                      </a:r>
                      <a:r>
                        <a:rPr sz="14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以统计百分比</a:t>
                      </a:r>
                      <a:r>
                        <a:rPr sz="14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进行衡量。</a:t>
                      </a:r>
                      <a:endParaRPr lang="SimSun" altLang="SimSun" sz="14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120129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2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暗示效应：评</a:t>
                      </a:r>
                      <a:r>
                        <a:rPr sz="12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估人受领导及权威人士影响</a:t>
                      </a:r>
                      <a:endParaRPr lang="SimSun" altLang="SimSun" sz="12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103895" indent="20449" algn="l" rtl="0" eaLnBrk="0">
                        <a:lnSpc>
                          <a:spcPct val="10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400" spc="-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以客观绩效指标为依据， 通</a:t>
                      </a:r>
                      <a:r>
                        <a:rPr sz="14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过</a:t>
                      </a:r>
                      <a:r>
                        <a:rPr sz="14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二次  </a:t>
                      </a:r>
                      <a:r>
                        <a:rPr sz="1400" spc="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考核与上司沟</a:t>
                      </a:r>
                      <a:r>
                        <a:rPr sz="1400" spc="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通</a:t>
                      </a:r>
                      <a:endParaRPr lang="SimSun" altLang="SimSun" sz="14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40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14199" algn="l" rtl="0" eaLnBrk="0">
                        <a:lnSpc>
                          <a:spcPct val="9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spc="7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倒推化倾向：先为某人确定一个考核</a:t>
                      </a:r>
                      <a:r>
                        <a:rPr sz="1100" spc="4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档</a:t>
                      </a:r>
                      <a:r>
                        <a:rPr sz="11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次， </a:t>
                      </a:r>
                      <a:r>
                        <a:rPr sz="1100" spc="-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然扣倒推出各考核项目的得</a:t>
                      </a:r>
                      <a:r>
                        <a:rPr sz="1300" spc="-50" dirty="0">
                          <a:solidFill>
                            <a:srgbClr val="2A3D7A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关</a:t>
                      </a:r>
                      <a:r>
                        <a:rPr sz="1100" spc="-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分</a:t>
                      </a:r>
                      <a:r>
                        <a:rPr sz="1300" spc="-50" dirty="0">
                          <a:solidFill>
                            <a:srgbClr val="2A3D7A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注公众号</a:t>
                      </a:r>
                      <a:r>
                        <a:rPr sz="1300" spc="-30" dirty="0">
                          <a:solidFill>
                            <a:srgbClr val="2A3D7A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：</a:t>
                      </a:r>
                      <a:r>
                        <a:rPr sz="1300" spc="0" dirty="0">
                          <a:solidFill>
                            <a:srgbClr val="2A3D7A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1300" spc="0" dirty="0">
                          <a:solidFill>
                            <a:srgbClr val="2A3D7A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Times New Roman" altLang="Times New Roman" sz="13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07856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300" spc="280" dirty="0" err="1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不带有色眼镜，以客观绩效</a:t>
                      </a:r>
                      <a:r>
                        <a:rPr sz="1300" spc="160" dirty="0" err="1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指</a:t>
                      </a:r>
                      <a:endParaRPr lang="SimSun" altLang="SimSun" sz="13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82" name="picture 7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448009" y="6236252"/>
            <a:ext cx="193338" cy="255660"/>
          </a:xfrm>
          <a:prstGeom prst="rect">
            <a:avLst/>
          </a:prstGeom>
        </p:spPr>
      </p:pic>
      <p:pic>
        <p:nvPicPr>
          <p:cNvPr id="783" name="picture 7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250071" y="6236252"/>
            <a:ext cx="209984" cy="255660"/>
          </a:xfrm>
          <a:prstGeom prst="rect">
            <a:avLst/>
          </a:prstGeom>
        </p:spPr>
      </p:pic>
      <p:pic>
        <p:nvPicPr>
          <p:cNvPr id="784" name="picture 7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pic>
        <p:nvPicPr>
          <p:cNvPr id="785" name="picture 7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sp>
        <p:nvSpPr>
          <p:cNvPr id="786" name="textbox 786"/>
          <p:cNvSpPr/>
          <p:nvPr/>
        </p:nvSpPr>
        <p:spPr>
          <a:xfrm>
            <a:off x="1169239" y="1314403"/>
            <a:ext cx="5316220" cy="12992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280"/>
              </a:lnSpc>
              <a:tabLst/>
            </a:pPr>
            <a:endParaRPr lang="Arial" altLang="Arial" sz="100" dirty="0"/>
          </a:p>
          <a:p>
            <a:pPr marL="21214" algn="l" rtl="0" eaLnBrk="0">
              <a:lnSpc>
                <a:spcPct val="95000"/>
              </a:lnSpc>
              <a:tabLst/>
            </a:pPr>
            <a:r>
              <a:rPr sz="4400" spc="-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绩效评价阶段</a:t>
            </a:r>
            <a:endParaRPr lang="SimSun" altLang="SimSun" sz="4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500" dirty="0"/>
          </a:p>
          <a:p>
            <a:pPr algn="l" rtl="0" eaLnBrk="0">
              <a:lnSpc>
                <a:spcPct val="758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7000"/>
              </a:lnSpc>
              <a:tabLst>
                <a:tab pos="167004" algn="l"/>
              </a:tabLst>
            </a:pPr>
            <a:r>
              <a:rPr sz="27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7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27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绩效考核中的误区及修正办法：</a:t>
            </a:r>
            <a:endParaRPr lang="SimSun" altLang="SimSun" sz="2700" dirty="0"/>
          </a:p>
        </p:txBody>
      </p:sp>
      <p:pic>
        <p:nvPicPr>
          <p:cNvPr id="787" name="picture 78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81939" y="2327192"/>
            <a:ext cx="154603" cy="176231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" name="picture 7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sp>
        <p:nvSpPr>
          <p:cNvPr id="790" name="textbox 790"/>
          <p:cNvSpPr/>
          <p:nvPr/>
        </p:nvSpPr>
        <p:spPr>
          <a:xfrm>
            <a:off x="1162812" y="1314403"/>
            <a:ext cx="7628255" cy="32194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253"/>
              </a:lnSpc>
              <a:tabLst/>
            </a:pPr>
            <a:endParaRPr lang="Arial" altLang="Arial" sz="100" dirty="0"/>
          </a:p>
          <a:p>
            <a:pPr marL="27641" algn="l" rtl="0" eaLnBrk="0">
              <a:lnSpc>
                <a:spcPct val="96000"/>
              </a:lnSpc>
              <a:tabLst/>
            </a:pPr>
            <a:r>
              <a:rPr sz="4400" spc="-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绩效反馈阶段</a:t>
            </a:r>
            <a:endParaRPr lang="SimSun" altLang="SimSun" sz="4400" dirty="0"/>
          </a:p>
          <a:p>
            <a:pPr algn="l" rtl="0" eaLnBrk="0">
              <a:lnSpc>
                <a:spcPct val="149000"/>
              </a:lnSpc>
              <a:tabLst/>
            </a:pPr>
            <a:endParaRPr lang="Arial" altLang="Arial" sz="1000" dirty="0"/>
          </a:p>
          <a:p>
            <a:pPr marL="12726" algn="l" rtl="0" eaLnBrk="0">
              <a:lnSpc>
                <a:spcPct val="96000"/>
              </a:lnSpc>
              <a:spcBef>
                <a:spcPts val="602"/>
              </a:spcBef>
              <a:tabLst>
                <a:tab pos="123189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   1</a:t>
            </a:r>
            <a:r>
              <a:rPr sz="20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、经过充分准备后， 就考核结果向员工面对面</a:t>
            </a:r>
            <a:r>
              <a:rPr sz="20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反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馈，内容包括</a:t>
            </a:r>
            <a:endParaRPr lang="SimSun" altLang="SimSun" sz="2000" dirty="0"/>
          </a:p>
          <a:p>
            <a:pPr marL="465224" algn="l" rtl="0" eaLnBrk="0">
              <a:lnSpc>
                <a:spcPct val="150000"/>
              </a:lnSpc>
              <a:spcBef>
                <a:spcPts val="12"/>
              </a:spcBef>
              <a:tabLst/>
            </a:pPr>
            <a:r>
              <a:rPr sz="20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肯定成绩、指出不足及改进措施、共同制订下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一步目标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计划等。 </a:t>
            </a:r>
            <a:r>
              <a:rPr sz="20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反馈是双向的，主管应注意留出充分的时间让员工发表意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见。</a:t>
            </a:r>
            <a:endParaRPr lang="SimSun" altLang="SimSun" sz="2000" dirty="0"/>
          </a:p>
          <a:p>
            <a:pPr algn="l" rtl="0" eaLnBrk="0">
              <a:lnSpc>
                <a:spcPct val="110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0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0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0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0000"/>
              </a:lnSpc>
              <a:tabLst/>
            </a:pPr>
            <a:endParaRPr lang="Arial" altLang="Arial" sz="500" dirty="0"/>
          </a:p>
          <a:p>
            <a:pPr marL="12700" algn="l" rtl="0" eaLnBrk="0">
              <a:lnSpc>
                <a:spcPct val="96000"/>
              </a:lnSpc>
              <a:spcBef>
                <a:spcPts val="2"/>
              </a:spcBef>
              <a:tabLst>
                <a:tab pos="122554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sz="2000" spc="-3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   2 </a:t>
            </a:r>
            <a:r>
              <a:rPr sz="20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、提示：该阶段是考核者和被考核者双方都比较紧张</a:t>
            </a:r>
            <a:r>
              <a:rPr sz="20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时期。</a:t>
            </a:r>
            <a:endParaRPr lang="SimSun" altLang="SimSun" sz="2000" dirty="0"/>
          </a:p>
        </p:txBody>
      </p:sp>
      <p:pic>
        <p:nvPicPr>
          <p:cNvPr id="791" name="picture 7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75512" y="4323460"/>
            <a:ext cx="110299" cy="125729"/>
          </a:xfrm>
          <a:prstGeom prst="rect">
            <a:avLst/>
          </a:prstGeom>
        </p:spPr>
      </p:pic>
      <p:pic>
        <p:nvPicPr>
          <p:cNvPr id="792" name="picture 7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75538" y="2367959"/>
            <a:ext cx="110483" cy="125939"/>
          </a:xfrm>
          <a:prstGeom prst="rect">
            <a:avLst/>
          </a:prstGeom>
        </p:spPr>
      </p:pic>
      <p:pic>
        <p:nvPicPr>
          <p:cNvPr id="793" name="picture 7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5" name="picture 7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sp>
        <p:nvSpPr>
          <p:cNvPr id="796" name="textbox 796"/>
          <p:cNvSpPr/>
          <p:nvPr/>
        </p:nvSpPr>
        <p:spPr>
          <a:xfrm>
            <a:off x="1161211" y="1314403"/>
            <a:ext cx="6773544" cy="55340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253"/>
              </a:lnSpc>
              <a:tabLst/>
            </a:pPr>
            <a:endParaRPr lang="Arial" altLang="Arial" sz="100" dirty="0"/>
          </a:p>
          <a:p>
            <a:pPr marL="29241" algn="l" rtl="0" eaLnBrk="0">
              <a:lnSpc>
                <a:spcPct val="96000"/>
              </a:lnSpc>
              <a:tabLst/>
            </a:pPr>
            <a:r>
              <a:rPr sz="4400" spc="-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绩效反馈阶段</a:t>
            </a:r>
            <a:endParaRPr lang="SimSun" altLang="SimSun" sz="4400" dirty="0"/>
          </a:p>
          <a:p>
            <a:pPr marL="17527" algn="l" rtl="0" eaLnBrk="0">
              <a:lnSpc>
                <a:spcPct val="95000"/>
              </a:lnSpc>
              <a:spcBef>
                <a:spcPts val="1399"/>
              </a:spcBef>
              <a:tabLst>
                <a:tab pos="149860" algn="l"/>
              </a:tabLst>
            </a:pP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4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面谈沟通的程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序：</a:t>
            </a:r>
            <a:endParaRPr lang="SimSun" altLang="SimSun" sz="2400" dirty="0"/>
          </a:p>
          <a:p>
            <a:pPr algn="l" rtl="0" eaLnBrk="0">
              <a:lnSpc>
                <a:spcPct val="106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6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95000"/>
              </a:lnSpc>
              <a:spcBef>
                <a:spcPts val="546"/>
              </a:spcBef>
              <a:tabLst>
                <a:tab pos="111760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充分准备(拟定面谈时间、地点、方式、角度、内容等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)</a:t>
            </a:r>
            <a:endParaRPr lang="SimSun" altLang="SimSun" sz="1800" dirty="0"/>
          </a:p>
          <a:p>
            <a:pPr marL="12700" algn="l" rtl="0" eaLnBrk="0">
              <a:lnSpc>
                <a:spcPct val="95000"/>
              </a:lnSpc>
              <a:spcBef>
                <a:spcPts val="1635"/>
              </a:spcBef>
              <a:tabLst>
                <a:tab pos="111760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营造良好的沟通</a:t>
            </a:r>
            <a:r>
              <a:rPr sz="18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氛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围</a:t>
            </a:r>
            <a:endParaRPr lang="SimSun" altLang="SimSun" sz="1800" dirty="0"/>
          </a:p>
          <a:p>
            <a:pPr marL="12700" algn="l" rtl="0" eaLnBrk="0">
              <a:lnSpc>
                <a:spcPct val="95000"/>
              </a:lnSpc>
              <a:spcBef>
                <a:spcPts val="1629"/>
              </a:spcBef>
              <a:tabLst>
                <a:tab pos="111760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把握考核沟通原</a:t>
            </a:r>
            <a:r>
              <a:rPr sz="18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则</a:t>
            </a:r>
            <a:endParaRPr lang="SimSun" altLang="SimSun" sz="1800" dirty="0"/>
          </a:p>
          <a:p>
            <a:pPr marL="12700" algn="l" rtl="0" eaLnBrk="0">
              <a:lnSpc>
                <a:spcPct val="96000"/>
              </a:lnSpc>
              <a:spcBef>
                <a:spcPts val="1621"/>
              </a:spcBef>
              <a:tabLst>
                <a:tab pos="111760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注意开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始</a:t>
            </a:r>
            <a:endParaRPr lang="SimSun" altLang="SimSun" sz="1800" dirty="0"/>
          </a:p>
          <a:p>
            <a:pPr marL="12700" algn="l" rtl="0" eaLnBrk="0">
              <a:lnSpc>
                <a:spcPct val="95000"/>
              </a:lnSpc>
              <a:spcBef>
                <a:spcPts val="1614"/>
              </a:spcBef>
              <a:tabLst>
                <a:tab pos="111760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平衡听</a:t>
            </a:r>
            <a:r>
              <a:rPr sz="18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讲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问</a:t>
            </a:r>
            <a:endParaRPr lang="SimSun" altLang="SimSun" sz="1800" dirty="0"/>
          </a:p>
          <a:p>
            <a:pPr marL="12700" algn="l" rtl="0" eaLnBrk="0">
              <a:lnSpc>
                <a:spcPct val="95000"/>
              </a:lnSpc>
              <a:spcBef>
                <a:spcPts val="1628"/>
              </a:spcBef>
              <a:tabLst>
                <a:tab pos="111760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外理话题偏听偏</a:t>
            </a:r>
            <a:r>
              <a:rPr sz="18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移</a:t>
            </a:r>
            <a:endParaRPr lang="SimSun" altLang="SimSun" sz="1800" dirty="0"/>
          </a:p>
          <a:p>
            <a:pPr marL="12700" algn="l" rtl="0" eaLnBrk="0">
              <a:lnSpc>
                <a:spcPct val="95000"/>
              </a:lnSpc>
              <a:spcBef>
                <a:spcPts val="1635"/>
              </a:spcBef>
              <a:tabLst>
                <a:tab pos="111760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确定下阶段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目标</a:t>
            </a:r>
            <a:endParaRPr lang="SimSun" altLang="SimSun" sz="1800" dirty="0"/>
          </a:p>
          <a:p>
            <a:pPr algn="l" rtl="0" eaLnBrk="0">
              <a:lnSpc>
                <a:spcPct val="10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2000"/>
              </a:lnSpc>
              <a:tabLst/>
            </a:pPr>
            <a:endParaRPr lang="Arial" altLang="Arial" sz="1000" dirty="0"/>
          </a:p>
        </p:txBody>
      </p:sp>
      <p:pic>
        <p:nvPicPr>
          <p:cNvPr id="797" name="picture 7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73911" y="5938392"/>
            <a:ext cx="99269" cy="113157"/>
          </a:xfrm>
          <a:prstGeom prst="rect">
            <a:avLst/>
          </a:prstGeom>
        </p:spPr>
      </p:pic>
      <p:pic>
        <p:nvPicPr>
          <p:cNvPr id="798" name="picture 7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73911" y="5471032"/>
            <a:ext cx="99269" cy="113157"/>
          </a:xfrm>
          <a:prstGeom prst="rect">
            <a:avLst/>
          </a:prstGeom>
        </p:spPr>
      </p:pic>
      <p:pic>
        <p:nvPicPr>
          <p:cNvPr id="799" name="picture 7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73911" y="5003672"/>
            <a:ext cx="99269" cy="113157"/>
          </a:xfrm>
          <a:prstGeom prst="rect">
            <a:avLst/>
          </a:prstGeom>
        </p:spPr>
      </p:pic>
      <p:pic>
        <p:nvPicPr>
          <p:cNvPr id="800" name="picture 8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73911" y="4536313"/>
            <a:ext cx="99269" cy="113157"/>
          </a:xfrm>
          <a:prstGeom prst="rect">
            <a:avLst/>
          </a:prstGeom>
        </p:spPr>
      </p:pic>
      <p:pic>
        <p:nvPicPr>
          <p:cNvPr id="801" name="picture 8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73911" y="4068953"/>
            <a:ext cx="99269" cy="113157"/>
          </a:xfrm>
          <a:prstGeom prst="rect">
            <a:avLst/>
          </a:prstGeom>
        </p:spPr>
      </p:pic>
      <p:pic>
        <p:nvPicPr>
          <p:cNvPr id="802" name="picture 8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73911" y="3601592"/>
            <a:ext cx="99269" cy="113157"/>
          </a:xfrm>
          <a:prstGeom prst="rect">
            <a:avLst/>
          </a:prstGeom>
        </p:spPr>
      </p:pic>
      <p:pic>
        <p:nvPicPr>
          <p:cNvPr id="803" name="picture 8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73911" y="3134233"/>
            <a:ext cx="99269" cy="113157"/>
          </a:xfrm>
          <a:prstGeom prst="rect">
            <a:avLst/>
          </a:prstGeom>
        </p:spPr>
      </p:pic>
      <p:pic>
        <p:nvPicPr>
          <p:cNvPr id="804" name="picture 8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78739" y="2256834"/>
            <a:ext cx="132543" cy="151085"/>
          </a:xfrm>
          <a:prstGeom prst="rect">
            <a:avLst/>
          </a:prstGeom>
        </p:spPr>
      </p:pic>
      <p:pic>
        <p:nvPicPr>
          <p:cNvPr id="805" name="picture 80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6" name="picture 8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sp>
        <p:nvSpPr>
          <p:cNvPr id="807" name="textbox 807"/>
          <p:cNvSpPr/>
          <p:nvPr/>
        </p:nvSpPr>
        <p:spPr>
          <a:xfrm>
            <a:off x="1162838" y="3395138"/>
            <a:ext cx="4787265" cy="23977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79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>
                <a:tab pos="122554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0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对事不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对人，只谈绩效而不涉及人格。</a:t>
            </a:r>
            <a:endParaRPr lang="SimSun" altLang="SimSun" sz="2000" dirty="0"/>
          </a:p>
          <a:p>
            <a:pPr marL="12700" algn="l" rtl="0" eaLnBrk="0">
              <a:lnSpc>
                <a:spcPct val="96000"/>
              </a:lnSpc>
              <a:spcBef>
                <a:spcPts val="1751"/>
              </a:spcBef>
              <a:tabLst>
                <a:tab pos="122554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0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不将被考核者与第三者</a:t>
            </a:r>
            <a:r>
              <a:rPr sz="20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比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较。</a:t>
            </a:r>
            <a:endParaRPr lang="SimSun" altLang="SimSun" sz="2000" dirty="0"/>
          </a:p>
          <a:p>
            <a:pPr algn="l" rtl="0" eaLnBrk="0">
              <a:lnSpc>
                <a:spcPct val="102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96000"/>
              </a:lnSpc>
              <a:spcBef>
                <a:spcPts val="603"/>
              </a:spcBef>
              <a:tabLst>
                <a:tab pos="122554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0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谈话内容避免被第三者</a:t>
            </a:r>
            <a:r>
              <a:rPr sz="20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听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到。</a:t>
            </a:r>
            <a:endParaRPr lang="SimSun" altLang="SimSun" sz="2000" dirty="0"/>
          </a:p>
          <a:p>
            <a:pPr marL="12700" algn="l" rtl="0" eaLnBrk="0">
              <a:lnSpc>
                <a:spcPct val="96000"/>
              </a:lnSpc>
              <a:spcBef>
                <a:spcPts val="1743"/>
              </a:spcBef>
              <a:tabLst>
                <a:tab pos="122554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000" spc="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谈话场地尽可能免受干扰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20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0000"/>
              </a:lnSpc>
              <a:tabLst/>
            </a:pPr>
            <a:endParaRPr lang="Arial" altLang="Arial" sz="500" dirty="0"/>
          </a:p>
          <a:p>
            <a:pPr marL="12700" algn="l" rtl="0" eaLnBrk="0">
              <a:lnSpc>
                <a:spcPct val="96000"/>
              </a:lnSpc>
              <a:spcBef>
                <a:spcPts val="1"/>
              </a:spcBef>
              <a:tabLst>
                <a:tab pos="122554" algn="l"/>
              </a:tabLst>
            </a:pP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0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沟通要坦率、具体</a:t>
            </a:r>
            <a:r>
              <a:rPr sz="20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2000" dirty="0"/>
          </a:p>
        </p:txBody>
      </p:sp>
      <p:pic>
        <p:nvPicPr>
          <p:cNvPr id="808" name="picture 8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75538" y="5582392"/>
            <a:ext cx="110483" cy="125939"/>
          </a:xfrm>
          <a:prstGeom prst="rect">
            <a:avLst/>
          </a:prstGeom>
        </p:spPr>
      </p:pic>
      <p:pic>
        <p:nvPicPr>
          <p:cNvPr id="809" name="picture 8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75538" y="5057565"/>
            <a:ext cx="110483" cy="125939"/>
          </a:xfrm>
          <a:prstGeom prst="rect">
            <a:avLst/>
          </a:prstGeom>
        </p:spPr>
      </p:pic>
      <p:pic>
        <p:nvPicPr>
          <p:cNvPr id="810" name="picture 8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75538" y="4542580"/>
            <a:ext cx="110483" cy="125939"/>
          </a:xfrm>
          <a:prstGeom prst="rect">
            <a:avLst/>
          </a:prstGeom>
        </p:spPr>
      </p:pic>
      <p:pic>
        <p:nvPicPr>
          <p:cNvPr id="811" name="picture 8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75538" y="4018070"/>
            <a:ext cx="110483" cy="125939"/>
          </a:xfrm>
          <a:prstGeom prst="rect">
            <a:avLst/>
          </a:prstGeom>
        </p:spPr>
      </p:pic>
      <p:pic>
        <p:nvPicPr>
          <p:cNvPr id="812" name="picture 8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75538" y="3503085"/>
            <a:ext cx="110483" cy="125939"/>
          </a:xfrm>
          <a:prstGeom prst="rect">
            <a:avLst/>
          </a:prstGeom>
        </p:spPr>
      </p:pic>
      <p:pic>
        <p:nvPicPr>
          <p:cNvPr id="813" name="picture 8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sp>
        <p:nvSpPr>
          <p:cNvPr id="814" name="textbox 814"/>
          <p:cNvSpPr/>
          <p:nvPr/>
        </p:nvSpPr>
        <p:spPr>
          <a:xfrm>
            <a:off x="1172466" y="1314403"/>
            <a:ext cx="3375659" cy="13639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253"/>
              </a:lnSpc>
              <a:tabLst/>
            </a:pPr>
            <a:endParaRPr lang="Arial" altLang="Arial" sz="100" dirty="0"/>
          </a:p>
          <a:p>
            <a:pPr marL="17986" algn="l" rtl="0" eaLnBrk="0">
              <a:lnSpc>
                <a:spcPct val="96000"/>
              </a:lnSpc>
              <a:tabLst/>
            </a:pPr>
            <a:r>
              <a:rPr sz="4400" spc="-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绩效反馈阶段</a:t>
            </a:r>
            <a:endParaRPr lang="SimSun" altLang="SimSun" sz="4400" dirty="0"/>
          </a:p>
          <a:p>
            <a:pPr algn="l" rtl="0" eaLnBrk="0">
              <a:lnSpc>
                <a:spcPct val="106000"/>
              </a:lnSpc>
              <a:tabLst/>
            </a:pPr>
            <a:endParaRPr lang="Arial" altLang="Arial" sz="1400" dirty="0"/>
          </a:p>
          <a:p>
            <a:pPr algn="l" rtl="0" eaLnBrk="0">
              <a:lnSpc>
                <a:spcPct val="1069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>
                <a:tab pos="189229" algn="l"/>
              </a:tabLst>
            </a:pPr>
            <a:r>
              <a:rPr sz="32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3200" spc="10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考核沟通原则</a:t>
            </a:r>
            <a:r>
              <a:rPr sz="32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：</a:t>
            </a:r>
            <a:endParaRPr lang="SimSun" altLang="SimSun" sz="3200" dirty="0"/>
          </a:p>
        </p:txBody>
      </p:sp>
      <p:pic>
        <p:nvPicPr>
          <p:cNvPr id="815" name="picture 8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185166" y="2349462"/>
            <a:ext cx="176846" cy="201586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7" name="picture 8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graphicFrame>
        <p:nvGraphicFramePr>
          <p:cNvPr id="818" name="table 818"/>
          <p:cNvGraphicFramePr>
            <a:graphicFrameLocks noGrp="1"/>
          </p:cNvGraphicFramePr>
          <p:nvPr/>
        </p:nvGraphicFramePr>
        <p:xfrm>
          <a:off x="812800" y="3127375"/>
          <a:ext cx="7518398" cy="3185793"/>
        </p:xfrm>
        <a:graphic>
          <a:graphicData uri="http://schemas.openxmlformats.org/drawingml/2006/table">
            <a:tbl>
              <a:tblPr/>
              <a:tblGrid>
                <a:gridCol w="3833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4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27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112069" algn="l" rtl="0" eaLnBrk="0">
                        <a:lnSpc>
                          <a:spcPct val="98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2700" spc="4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新重</a:t>
                      </a:r>
                      <a:r>
                        <a:rPr sz="2700" spc="3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点</a:t>
                      </a:r>
                      <a:endParaRPr lang="SimSun" altLang="SimSun" sz="27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103971" algn="l" rtl="0" eaLnBrk="0">
                        <a:lnSpc>
                          <a:spcPct val="97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400" spc="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计划</a:t>
                      </a:r>
                      <a:r>
                        <a:rPr sz="14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式</a:t>
                      </a:r>
                      <a:endParaRPr lang="SimSun" altLang="SimSun" sz="14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104683" algn="l" rtl="0" eaLnBrk="0">
                        <a:lnSpc>
                          <a:spcPct val="97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4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过</a:t>
                      </a:r>
                      <a:r>
                        <a:rPr sz="14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程</a:t>
                      </a:r>
                      <a:endParaRPr lang="SimSun" altLang="SimSun" sz="14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124457" algn="l" rtl="0" eaLnBrk="0">
                        <a:lnSpc>
                          <a:spcPct val="97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400" spc="-3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问题解</a:t>
                      </a:r>
                      <a:r>
                        <a:rPr sz="14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决</a:t>
                      </a:r>
                      <a:endParaRPr lang="SimSun" altLang="SimSun" sz="14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866432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2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-Lo</a:t>
                      </a:r>
                      <a:r>
                        <a:rPr sz="12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</a:t>
                      </a:r>
                      <a:r>
                        <a:rPr sz="12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Times New Roman" altLang="Times New Roman" sz="12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103971" algn="l" rtl="0" eaLnBrk="0">
                        <a:lnSpc>
                          <a:spcPct val="94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4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全胜</a:t>
                      </a:r>
                      <a:r>
                        <a:rPr sz="14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sz="14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Win</a:t>
                      </a:r>
                      <a:r>
                        <a:rPr sz="14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sz="14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Win</a:t>
                      </a:r>
                      <a:r>
                        <a:rPr sz="14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Times New Roman" altLang="Times New Roman" sz="14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108322" algn="l" rtl="0" eaLnBrk="0">
                        <a:lnSpc>
                          <a:spcPct val="97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400" spc="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结果与</a:t>
                      </a:r>
                      <a:r>
                        <a:rPr sz="14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行为</a:t>
                      </a:r>
                      <a:endParaRPr lang="SimSun" altLang="SimSun" sz="14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08721" algn="l" rtl="0" eaLnBrk="0">
                        <a:lnSpc>
                          <a:spcPct val="99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500" spc="6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管理程</a:t>
                      </a:r>
                      <a:r>
                        <a:rPr sz="1500" spc="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序</a:t>
                      </a:r>
                      <a:endParaRPr lang="SimSun" altLang="SimSun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8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>
                      <a:noFill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225364" algn="l" rtl="0" eaLnBrk="0">
                        <a:lnSpc>
                          <a:spcPct val="100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500" spc="6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推动</a:t>
                      </a:r>
                      <a:r>
                        <a:rPr sz="1500" spc="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性</a:t>
                      </a:r>
                      <a:endParaRPr lang="SimSun" altLang="SimSun" sz="15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19" name="picture 8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sp>
        <p:nvSpPr>
          <p:cNvPr id="820" name="textbox 820"/>
          <p:cNvSpPr/>
          <p:nvPr/>
        </p:nvSpPr>
        <p:spPr>
          <a:xfrm>
            <a:off x="912113" y="3228864"/>
            <a:ext cx="1089025" cy="31159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346"/>
              </a:lnSpc>
              <a:tabLst/>
            </a:pPr>
            <a:endParaRPr lang="Arial" altLang="Arial" sz="100" dirty="0"/>
          </a:p>
          <a:p>
            <a:pPr marL="60982" algn="l" rtl="0" eaLnBrk="0">
              <a:lnSpc>
                <a:spcPct val="99000"/>
              </a:lnSpc>
              <a:tabLst/>
            </a:pPr>
            <a:r>
              <a:rPr sz="2700" spc="-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旧重</a:t>
            </a:r>
            <a:r>
              <a:rPr sz="27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点</a:t>
            </a:r>
            <a:endParaRPr lang="SimSun" altLang="SimSun" sz="2700" dirty="0"/>
          </a:p>
          <a:p>
            <a:pPr marL="13321" algn="l" rtl="0" eaLnBrk="0">
              <a:lnSpc>
                <a:spcPct val="84000"/>
              </a:lnSpc>
              <a:spcBef>
                <a:spcPts val="641"/>
              </a:spcBef>
              <a:tabLst/>
            </a:pPr>
            <a:r>
              <a:rPr sz="12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判断式</a:t>
            </a:r>
            <a:endParaRPr lang="SimSun" altLang="SimSun" sz="1200" dirty="0"/>
          </a:p>
          <a:p>
            <a:pPr marL="12700" algn="l" rtl="0" eaLnBrk="0">
              <a:lnSpc>
                <a:spcPts val="2964"/>
              </a:lnSpc>
              <a:tabLst/>
            </a:pPr>
            <a:r>
              <a:rPr sz="12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评价表</a:t>
            </a:r>
            <a:endParaRPr lang="SimSun" altLang="SimSun" sz="1200" dirty="0"/>
          </a:p>
          <a:p>
            <a:pPr marL="16376" algn="l" rtl="0" eaLnBrk="0">
              <a:lnSpc>
                <a:spcPts val="2905"/>
              </a:lnSpc>
              <a:tabLst/>
            </a:pPr>
            <a:r>
              <a:rPr sz="12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寻找</a:t>
            </a:r>
            <a:r>
              <a:rPr sz="12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错</a:t>
            </a:r>
            <a:r>
              <a:rPr sz="12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处</a:t>
            </a:r>
            <a:endParaRPr lang="SimSun" altLang="SimSun" sz="1200" dirty="0"/>
          </a:p>
          <a:p>
            <a:pPr algn="l" rtl="0" eaLnBrk="0">
              <a:lnSpc>
                <a:spcPct val="155000"/>
              </a:lnSpc>
              <a:tabLst/>
            </a:pPr>
            <a:endParaRPr lang="Arial" altLang="Arial" sz="1000" dirty="0"/>
          </a:p>
          <a:p>
            <a:pPr marL="13932" algn="l" rtl="0" eaLnBrk="0">
              <a:lnSpc>
                <a:spcPct val="90000"/>
              </a:lnSpc>
              <a:spcBef>
                <a:spcPts val="364"/>
              </a:spcBef>
              <a:tabLst/>
            </a:pPr>
            <a:r>
              <a:rPr sz="12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得一失</a:t>
            </a:r>
            <a:r>
              <a:rPr sz="1200" spc="-3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(W</a:t>
            </a:r>
            <a:r>
              <a:rPr sz="1200" spc="-1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sz="12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n</a:t>
            </a:r>
            <a:endParaRPr lang="Times New Roman" altLang="Times New Roman" sz="1200" dirty="0"/>
          </a:p>
          <a:p>
            <a:pPr marL="16987" algn="l" rtl="0" eaLnBrk="0">
              <a:lnSpc>
                <a:spcPts val="3089"/>
              </a:lnSpc>
              <a:tabLst/>
            </a:pPr>
            <a:r>
              <a:rPr sz="12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结果</a:t>
            </a:r>
            <a:endParaRPr lang="SimSun" altLang="SimSun" sz="12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300" dirty="0"/>
          </a:p>
          <a:p>
            <a:pPr marL="159158" indent="-144629" algn="l" rtl="0" eaLnBrk="0">
              <a:lnSpc>
                <a:spcPct val="198000"/>
              </a:lnSpc>
              <a:spcBef>
                <a:spcPts val="2"/>
              </a:spcBef>
              <a:tabLst/>
            </a:pPr>
            <a:r>
              <a:rPr sz="12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人力资历源</a:t>
            </a:r>
            <a:r>
              <a:rPr sz="12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程序 </a:t>
            </a:r>
            <a:r>
              <a:rPr sz="1500" spc="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威胁</a:t>
            </a:r>
            <a:r>
              <a:rPr sz="15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性</a:t>
            </a:r>
            <a:endParaRPr lang="SimSun" altLang="SimSun" sz="1500" dirty="0"/>
          </a:p>
        </p:txBody>
      </p:sp>
      <p:sp>
        <p:nvSpPr>
          <p:cNvPr id="821" name="textbox 821"/>
          <p:cNvSpPr/>
          <p:nvPr/>
        </p:nvSpPr>
        <p:spPr>
          <a:xfrm>
            <a:off x="1177753" y="1314403"/>
            <a:ext cx="5274945" cy="6654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spcBef>
                <a:spcPts val="1"/>
              </a:spcBef>
              <a:tabLst/>
            </a:pPr>
            <a:r>
              <a:rPr sz="4400" spc="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</a:t>
            </a:r>
            <a:r>
              <a:rPr sz="4400" spc="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管理重点的改变 </a:t>
            </a:r>
            <a:endParaRPr lang="SimSun" altLang="SimSun" sz="4400" dirty="0"/>
          </a:p>
        </p:txBody>
      </p:sp>
      <p:grpSp>
        <p:nvGrpSpPr>
          <p:cNvPr id="154" name="group 154"/>
          <p:cNvGrpSpPr/>
          <p:nvPr/>
        </p:nvGrpSpPr>
        <p:grpSpPr>
          <a:xfrm rot="21600000">
            <a:off x="6374315" y="1726242"/>
            <a:ext cx="65541" cy="65541"/>
            <a:chOff x="0" y="0"/>
            <a:chExt cx="65541" cy="65541"/>
          </a:xfrm>
        </p:grpSpPr>
        <p:sp>
          <p:nvSpPr>
            <p:cNvPr id="822" name="path"/>
            <p:cNvSpPr/>
            <p:nvPr/>
          </p:nvSpPr>
          <p:spPr>
            <a:xfrm>
              <a:off x="4767" y="4767"/>
              <a:ext cx="56007" cy="56007"/>
            </a:xfrm>
            <a:custGeom>
              <a:avLst/>
              <a:gdLst/>
              <a:ahLst/>
              <a:cxnLst/>
              <a:rect l="0" t="0" r="0" b="0"/>
              <a:pathLst>
                <a:path w="88" h="88">
                  <a:moveTo>
                    <a:pt x="88" y="44"/>
                  </a:moveTo>
                  <a:cubicBezTo>
                    <a:pt x="88" y="68"/>
                    <a:pt x="68" y="88"/>
                    <a:pt x="44" y="88"/>
                  </a:cubicBezTo>
                  <a:cubicBezTo>
                    <a:pt x="19" y="88"/>
                    <a:pt x="0" y="68"/>
                    <a:pt x="0" y="44"/>
                  </a:cubicBezTo>
                  <a:cubicBezTo>
                    <a:pt x="0" y="19"/>
                    <a:pt x="19" y="0"/>
                    <a:pt x="44" y="0"/>
                  </a:cubicBezTo>
                  <a:cubicBezTo>
                    <a:pt x="68" y="0"/>
                    <a:pt x="88" y="19"/>
                    <a:pt x="88" y="44"/>
                  </a:cubicBezTo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23" name="path"/>
            <p:cNvSpPr/>
            <p:nvPr/>
          </p:nvSpPr>
          <p:spPr>
            <a:xfrm>
              <a:off x="0" y="0"/>
              <a:ext cx="65541" cy="65541"/>
            </a:xfrm>
            <a:custGeom>
              <a:avLst/>
              <a:gdLst/>
              <a:ahLst/>
              <a:cxnLst/>
              <a:rect l="0" t="0" r="0" b="0"/>
              <a:pathLst>
                <a:path w="103" h="103">
                  <a:moveTo>
                    <a:pt x="95" y="51"/>
                  </a:moveTo>
                  <a:cubicBezTo>
                    <a:pt x="95" y="75"/>
                    <a:pt x="76" y="95"/>
                    <a:pt x="51" y="95"/>
                  </a:cubicBezTo>
                  <a:cubicBezTo>
                    <a:pt x="27" y="95"/>
                    <a:pt x="7" y="75"/>
                    <a:pt x="7" y="51"/>
                  </a:cubicBezTo>
                  <a:cubicBezTo>
                    <a:pt x="7" y="27"/>
                    <a:pt x="27" y="7"/>
                    <a:pt x="51" y="7"/>
                  </a:cubicBezTo>
                  <a:cubicBezTo>
                    <a:pt x="76" y="7"/>
                    <a:pt x="95" y="27"/>
                    <a:pt x="95" y="51"/>
                  </a:cubicBezTo>
                </a:path>
              </a:pathLst>
            </a:custGeom>
            <a:noFill/>
            <a:ln w="9534" cap="flat"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824" name="picture 8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614902" y="977990"/>
            <a:ext cx="2529097" cy="1021175"/>
          </a:xfrm>
          <a:prstGeom prst="rect">
            <a:avLst/>
          </a:prstGeom>
        </p:spPr>
      </p:pic>
      <p:pic>
        <p:nvPicPr>
          <p:cNvPr id="825" name="picture 8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443725" y="979573"/>
            <a:ext cx="2700274" cy="1018009"/>
          </a:xfrm>
          <a:prstGeom prst="rect">
            <a:avLst/>
          </a:prstGeom>
        </p:spPr>
      </p:pic>
      <p:grpSp>
        <p:nvGrpSpPr>
          <p:cNvPr id="156" name="group 156"/>
          <p:cNvGrpSpPr/>
          <p:nvPr/>
        </p:nvGrpSpPr>
        <p:grpSpPr>
          <a:xfrm rot="21600000">
            <a:off x="6438958" y="1030918"/>
            <a:ext cx="2628020" cy="867038"/>
            <a:chOff x="0" y="0"/>
            <a:chExt cx="2628020" cy="867038"/>
          </a:xfrm>
        </p:grpSpPr>
        <p:sp>
          <p:nvSpPr>
            <p:cNvPr id="826" name="path"/>
            <p:cNvSpPr/>
            <p:nvPr/>
          </p:nvSpPr>
          <p:spPr>
            <a:xfrm>
              <a:off x="0" y="0"/>
              <a:ext cx="2628020" cy="867038"/>
            </a:xfrm>
            <a:custGeom>
              <a:avLst/>
              <a:gdLst/>
              <a:ahLst/>
              <a:cxnLst/>
              <a:rect l="0" t="0" r="0" b="0"/>
              <a:pathLst>
                <a:path w="4138" h="1365">
                  <a:moveTo>
                    <a:pt x="183" y="1119"/>
                  </a:moveTo>
                  <a:cubicBezTo>
                    <a:pt x="183" y="1168"/>
                    <a:pt x="144" y="1207"/>
                    <a:pt x="95" y="1207"/>
                  </a:cubicBezTo>
                  <a:cubicBezTo>
                    <a:pt x="47" y="1207"/>
                    <a:pt x="7" y="1168"/>
                    <a:pt x="7" y="1119"/>
                  </a:cubicBezTo>
                  <a:cubicBezTo>
                    <a:pt x="7" y="1070"/>
                    <a:pt x="47" y="1031"/>
                    <a:pt x="95" y="1031"/>
                  </a:cubicBezTo>
                  <a:cubicBezTo>
                    <a:pt x="144" y="1031"/>
                    <a:pt x="183" y="1070"/>
                    <a:pt x="183" y="1119"/>
                  </a:cubicBezTo>
                  <a:moveTo>
                    <a:pt x="460" y="1076"/>
                  </a:moveTo>
                  <a:cubicBezTo>
                    <a:pt x="460" y="1149"/>
                    <a:pt x="401" y="1208"/>
                    <a:pt x="328" y="1208"/>
                  </a:cubicBezTo>
                  <a:cubicBezTo>
                    <a:pt x="255" y="1208"/>
                    <a:pt x="196" y="1149"/>
                    <a:pt x="196" y="1076"/>
                  </a:cubicBezTo>
                  <a:cubicBezTo>
                    <a:pt x="196" y="1003"/>
                    <a:pt x="255" y="944"/>
                    <a:pt x="328" y="944"/>
                  </a:cubicBezTo>
                  <a:cubicBezTo>
                    <a:pt x="401" y="944"/>
                    <a:pt x="460" y="1003"/>
                    <a:pt x="460" y="1076"/>
                  </a:cubicBezTo>
                  <a:moveTo>
                    <a:pt x="721" y="883"/>
                  </a:moveTo>
                  <a:cubicBezTo>
                    <a:pt x="639" y="886"/>
                    <a:pt x="558" y="876"/>
                    <a:pt x="488" y="854"/>
                  </a:cubicBezTo>
                  <a:moveTo>
                    <a:pt x="926" y="1203"/>
                  </a:moveTo>
                  <a:cubicBezTo>
                    <a:pt x="893" y="1211"/>
                    <a:pt x="859" y="1215"/>
                    <a:pt x="824" y="1217"/>
                  </a:cubicBezTo>
                  <a:moveTo>
                    <a:pt x="1804" y="1357"/>
                  </a:moveTo>
                  <a:cubicBezTo>
                    <a:pt x="1779" y="1337"/>
                    <a:pt x="1759" y="1316"/>
                    <a:pt x="1742" y="1294"/>
                  </a:cubicBezTo>
                  <a:moveTo>
                    <a:pt x="2939" y="1198"/>
                  </a:moveTo>
                  <a:cubicBezTo>
                    <a:pt x="2935" y="1222"/>
                    <a:pt x="2927" y="1245"/>
                    <a:pt x="2914" y="1268"/>
                  </a:cubicBezTo>
                  <a:moveTo>
                    <a:pt x="3426" y="765"/>
                  </a:moveTo>
                  <a:cubicBezTo>
                    <a:pt x="3610" y="813"/>
                    <a:pt x="3726" y="915"/>
                    <a:pt x="3725" y="1027"/>
                  </a:cubicBezTo>
                  <a:moveTo>
                    <a:pt x="4131" y="485"/>
                  </a:moveTo>
                  <a:cubicBezTo>
                    <a:pt x="4101" y="523"/>
                    <a:pt x="4055" y="557"/>
                    <a:pt x="3998" y="584"/>
                  </a:cubicBezTo>
                  <a:moveTo>
                    <a:pt x="3811" y="120"/>
                  </a:moveTo>
                  <a:cubicBezTo>
                    <a:pt x="3816" y="136"/>
                    <a:pt x="3819" y="151"/>
                    <a:pt x="3818" y="167"/>
                  </a:cubicBezTo>
                  <a:moveTo>
                    <a:pt x="2962" y="66"/>
                  </a:moveTo>
                  <a:cubicBezTo>
                    <a:pt x="2979" y="45"/>
                    <a:pt x="3002" y="25"/>
                    <a:pt x="3030" y="7"/>
                  </a:cubicBezTo>
                  <a:moveTo>
                    <a:pt x="2324" y="94"/>
                  </a:moveTo>
                  <a:cubicBezTo>
                    <a:pt x="2331" y="77"/>
                    <a:pt x="2342" y="60"/>
                    <a:pt x="2357" y="43"/>
                  </a:cubicBezTo>
                  <a:moveTo>
                    <a:pt x="1576" y="112"/>
                  </a:moveTo>
                  <a:cubicBezTo>
                    <a:pt x="1619" y="126"/>
                    <a:pt x="1659" y="142"/>
                    <a:pt x="1695" y="161"/>
                  </a:cubicBezTo>
                  <a:moveTo>
                    <a:pt x="669" y="501"/>
                  </a:moveTo>
                  <a:cubicBezTo>
                    <a:pt x="659" y="484"/>
                    <a:pt x="652" y="467"/>
                    <a:pt x="648" y="449"/>
                  </a:cubicBezTo>
                </a:path>
              </a:pathLst>
            </a:custGeom>
            <a:noFill/>
            <a:ln w="9534" cap="flat"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27" name="textbox 827"/>
            <p:cNvSpPr/>
            <p:nvPr/>
          </p:nvSpPr>
          <p:spPr>
            <a:xfrm>
              <a:off x="-12700" y="-12700"/>
              <a:ext cx="2653664" cy="89281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8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8441"/>
                </a:lnSpc>
                <a:tabLst/>
              </a:pPr>
              <a:endParaRPr lang="Arial" altLang="Arial" sz="100" dirty="0"/>
            </a:p>
            <a:p>
              <a:pPr marL="486543" algn="l" rtl="0" eaLnBrk="0">
                <a:lnSpc>
                  <a:spcPct val="85000"/>
                </a:lnSpc>
                <a:tabLst/>
              </a:pPr>
              <a:r>
                <a:rPr sz="1400" spc="2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没有双向沟通</a:t>
              </a:r>
              <a:r>
                <a:rPr sz="1400" spc="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，就</a:t>
              </a:r>
              <a:endParaRPr lang="SimSun" altLang="SimSun" sz="1400" dirty="0"/>
            </a:p>
            <a:p>
              <a:pPr marL="482918" algn="l" rtl="0" eaLnBrk="0">
                <a:lnSpc>
                  <a:spcPts val="1726"/>
                </a:lnSpc>
                <a:tabLst/>
              </a:pPr>
              <a:r>
                <a:rPr sz="1400" spc="-9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称不上绩效管理</a:t>
              </a:r>
              <a:r>
                <a:rPr sz="1400" spc="-3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！</a:t>
              </a:r>
              <a:endParaRPr lang="SimSun" altLang="SimSun" sz="1400" dirty="0"/>
            </a:p>
          </p:txBody>
        </p:sp>
      </p:grpSp>
      <p:grpSp>
        <p:nvGrpSpPr>
          <p:cNvPr id="158" name="group 158"/>
          <p:cNvGrpSpPr/>
          <p:nvPr/>
        </p:nvGrpSpPr>
        <p:grpSpPr>
          <a:xfrm rot="21600000">
            <a:off x="812799" y="3127375"/>
            <a:ext cx="28575" cy="3181350"/>
            <a:chOff x="0" y="0"/>
            <a:chExt cx="28575" cy="3181350"/>
          </a:xfrm>
        </p:grpSpPr>
        <p:sp>
          <p:nvSpPr>
            <p:cNvPr id="829" name="path"/>
            <p:cNvSpPr/>
            <p:nvPr/>
          </p:nvSpPr>
          <p:spPr>
            <a:xfrm>
              <a:off x="0" y="0"/>
              <a:ext cx="28575" cy="2869564"/>
            </a:xfrm>
            <a:custGeom>
              <a:avLst/>
              <a:gdLst/>
              <a:ahLst/>
              <a:cxnLst/>
              <a:rect l="0" t="0" r="0" b="0"/>
              <a:pathLst>
                <a:path w="45" h="4518">
                  <a:moveTo>
                    <a:pt x="22" y="0"/>
                  </a:moveTo>
                  <a:lnTo>
                    <a:pt x="22" y="4518"/>
                  </a:lnTo>
                </a:path>
              </a:pathLst>
            </a:custGeom>
            <a:noFill/>
            <a:ln w="28575" cap="flat"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30" name="path"/>
            <p:cNvSpPr/>
            <p:nvPr/>
          </p:nvSpPr>
          <p:spPr>
            <a:xfrm>
              <a:off x="9520" y="2822575"/>
              <a:ext cx="9534" cy="358775"/>
            </a:xfrm>
            <a:custGeom>
              <a:avLst/>
              <a:gdLst/>
              <a:ahLst/>
              <a:cxnLst/>
              <a:rect l="0" t="0" r="0" b="0"/>
              <a:pathLst>
                <a:path w="15" h="565">
                  <a:moveTo>
                    <a:pt x="7" y="0"/>
                  </a:moveTo>
                  <a:lnTo>
                    <a:pt x="7" y="565"/>
                  </a:lnTo>
                </a:path>
              </a:pathLst>
            </a:custGeom>
            <a:noFill/>
            <a:ln w="9534" cap="flat"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144000" cy="6857998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 rot="21600000">
            <a:off x="1674692" y="2281549"/>
            <a:ext cx="5566014" cy="1078048"/>
            <a:chOff x="0" y="0"/>
            <a:chExt cx="5566014" cy="1078048"/>
          </a:xfrm>
        </p:grpSpPr>
        <p:grpSp>
          <p:nvGrpSpPr>
            <p:cNvPr id="24" name="group 24"/>
            <p:cNvGrpSpPr/>
            <p:nvPr/>
          </p:nvGrpSpPr>
          <p:grpSpPr>
            <a:xfrm rot="21600000">
              <a:off x="0" y="0"/>
              <a:ext cx="5566014" cy="1075701"/>
              <a:chOff x="0" y="0"/>
              <a:chExt cx="5566014" cy="1075701"/>
            </a:xfrm>
          </p:grpSpPr>
          <p:sp>
            <p:nvSpPr>
              <p:cNvPr id="102" name="path"/>
              <p:cNvSpPr/>
              <p:nvPr/>
            </p:nvSpPr>
            <p:spPr>
              <a:xfrm>
                <a:off x="1707" y="4450"/>
                <a:ext cx="5562600" cy="1066800"/>
              </a:xfrm>
              <a:custGeom>
                <a:avLst/>
                <a:gdLst/>
                <a:ahLst/>
                <a:cxnLst/>
                <a:rect l="0" t="0" r="0" b="0"/>
                <a:pathLst>
                  <a:path w="8760" h="1680">
                    <a:moveTo>
                      <a:pt x="0" y="1680"/>
                    </a:moveTo>
                    <a:lnTo>
                      <a:pt x="4380" y="0"/>
                    </a:lnTo>
                    <a:lnTo>
                      <a:pt x="8760" y="1680"/>
                    </a:lnTo>
                    <a:lnTo>
                      <a:pt x="0" y="1680"/>
                    </a:lnTo>
                    <a:close/>
                  </a:path>
                </a:pathLst>
              </a:custGeom>
              <a:solidFill>
                <a:srgbClr val="B2BAB5">
                  <a:alpha val="100000"/>
                </a:srgbClr>
              </a:solidFill>
              <a:ln cap="flat"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path"/>
              <p:cNvSpPr/>
              <p:nvPr/>
            </p:nvSpPr>
            <p:spPr>
              <a:xfrm>
                <a:off x="0" y="0"/>
                <a:ext cx="5566014" cy="1075701"/>
              </a:xfrm>
              <a:custGeom>
                <a:avLst/>
                <a:gdLst/>
                <a:ahLst/>
                <a:cxnLst/>
                <a:rect l="0" t="0" r="0" b="0"/>
                <a:pathLst>
                  <a:path w="8765" h="1694">
                    <a:moveTo>
                      <a:pt x="2" y="1687"/>
                    </a:moveTo>
                    <a:lnTo>
                      <a:pt x="4382" y="7"/>
                    </a:lnTo>
                    <a:lnTo>
                      <a:pt x="8762" y="1687"/>
                    </a:lnTo>
                  </a:path>
                </a:pathLst>
              </a:custGeom>
              <a:noFill/>
              <a:ln w="9534" cap="flat">
                <a:miter lim="8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4" name="textbox 104"/>
            <p:cNvSpPr/>
            <p:nvPr/>
          </p:nvSpPr>
          <p:spPr>
            <a:xfrm>
              <a:off x="-12700" y="-12700"/>
              <a:ext cx="5591809" cy="114808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0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1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1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1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1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7463"/>
                </a:lnSpc>
                <a:tabLst/>
              </a:pPr>
              <a:endParaRPr lang="Arial" altLang="Arial" sz="100" dirty="0"/>
            </a:p>
            <a:p>
              <a:pPr marL="14407" algn="l" rtl="0" eaLnBrk="0">
                <a:lnSpc>
                  <a:spcPct val="101000"/>
                </a:lnSpc>
                <a:tabLst>
                  <a:tab pos="1068069" algn="l"/>
                  <a:tab pos="5576570" algn="l"/>
                </a:tabLst>
              </a:pPr>
              <a:r>
                <a:rPr sz="1800" u="sng" spc="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	</a:t>
              </a:r>
              <a:r>
                <a:rPr sz="1800" u="sng" spc="-1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公司绩效测评</a:t>
              </a:r>
              <a:r>
                <a:rPr sz="1800" u="sng" spc="-10" dirty="0">
                  <a:solidFill>
                    <a:srgbClr val="5B5249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/</a:t>
              </a:r>
              <a:r>
                <a:rPr sz="1800" u="sng" spc="-1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高层</a:t>
              </a:r>
              <a:r>
                <a:rPr sz="1800" u="sng" spc="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管理者述职考核	</a:t>
              </a:r>
              <a:endParaRPr lang="SimSun" altLang="SimSun" sz="1800" dirty="0"/>
            </a:p>
          </p:txBody>
        </p:sp>
      </p:grpSp>
      <p:grpSp>
        <p:nvGrpSpPr>
          <p:cNvPr id="26" name="group 26"/>
          <p:cNvGrpSpPr/>
          <p:nvPr/>
        </p:nvGrpSpPr>
        <p:grpSpPr>
          <a:xfrm rot="21600000">
            <a:off x="2586032" y="3805232"/>
            <a:ext cx="3895734" cy="1076334"/>
            <a:chOff x="0" y="0"/>
            <a:chExt cx="3895734" cy="1076334"/>
          </a:xfrm>
        </p:grpSpPr>
        <p:grpSp>
          <p:nvGrpSpPr>
            <p:cNvPr id="28" name="group 28"/>
            <p:cNvGrpSpPr/>
            <p:nvPr/>
          </p:nvGrpSpPr>
          <p:grpSpPr>
            <a:xfrm rot="21600000">
              <a:off x="0" y="0"/>
              <a:ext cx="3895734" cy="1076334"/>
              <a:chOff x="0" y="0"/>
              <a:chExt cx="3895734" cy="1076334"/>
            </a:xfrm>
          </p:grpSpPr>
          <p:sp>
            <p:nvSpPr>
              <p:cNvPr id="105" name="path"/>
              <p:cNvSpPr/>
              <p:nvPr/>
            </p:nvSpPr>
            <p:spPr>
              <a:xfrm>
                <a:off x="4767" y="4767"/>
                <a:ext cx="3886200" cy="1066800"/>
              </a:xfrm>
              <a:custGeom>
                <a:avLst/>
                <a:gdLst/>
                <a:ahLst/>
                <a:cxnLst/>
                <a:rect l="0" t="0" r="0" b="0"/>
                <a:pathLst>
                  <a:path w="6120" h="1680">
                    <a:moveTo>
                      <a:pt x="0" y="840"/>
                    </a:moveTo>
                    <a:cubicBezTo>
                      <a:pt x="0" y="376"/>
                      <a:pt x="1370" y="0"/>
                      <a:pt x="3060" y="0"/>
                    </a:cubicBezTo>
                    <a:lnTo>
                      <a:pt x="3060" y="0"/>
                    </a:lnTo>
                    <a:cubicBezTo>
                      <a:pt x="4750" y="0"/>
                      <a:pt x="6120" y="376"/>
                      <a:pt x="6120" y="840"/>
                    </a:cubicBezTo>
                    <a:cubicBezTo>
                      <a:pt x="6120" y="840"/>
                      <a:pt x="6120" y="840"/>
                      <a:pt x="6120" y="840"/>
                    </a:cubicBezTo>
                    <a:lnTo>
                      <a:pt x="6120" y="840"/>
                    </a:lnTo>
                    <a:cubicBezTo>
                      <a:pt x="6120" y="1303"/>
                      <a:pt x="4750" y="1680"/>
                      <a:pt x="3060" y="1680"/>
                    </a:cubicBezTo>
                    <a:cubicBezTo>
                      <a:pt x="3060" y="1680"/>
                      <a:pt x="3060" y="1680"/>
                      <a:pt x="3060" y="1680"/>
                    </a:cubicBezTo>
                    <a:lnTo>
                      <a:pt x="3060" y="1680"/>
                    </a:lnTo>
                    <a:cubicBezTo>
                      <a:pt x="1370" y="1680"/>
                      <a:pt x="0" y="1303"/>
                      <a:pt x="0" y="840"/>
                    </a:cubicBezTo>
                    <a:cubicBezTo>
                      <a:pt x="0" y="840"/>
                      <a:pt x="0" y="840"/>
                      <a:pt x="0" y="840"/>
                    </a:cubicBezTo>
                  </a:path>
                </a:pathLst>
              </a:custGeom>
              <a:solidFill>
                <a:srgbClr val="CFD4CA">
                  <a:alpha val="100000"/>
                </a:srgbClr>
              </a:solidFill>
              <a:ln cap="flat"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path"/>
              <p:cNvSpPr/>
              <p:nvPr/>
            </p:nvSpPr>
            <p:spPr>
              <a:xfrm>
                <a:off x="0" y="0"/>
                <a:ext cx="3895734" cy="1076334"/>
              </a:xfrm>
              <a:custGeom>
                <a:avLst/>
                <a:gdLst/>
                <a:ahLst/>
                <a:cxnLst/>
                <a:rect l="0" t="0" r="0" b="0"/>
                <a:pathLst>
                  <a:path w="6135" h="1695">
                    <a:moveTo>
                      <a:pt x="7" y="847"/>
                    </a:moveTo>
                    <a:cubicBezTo>
                      <a:pt x="7" y="383"/>
                      <a:pt x="1377" y="7"/>
                      <a:pt x="3067" y="7"/>
                    </a:cubicBezTo>
                    <a:lnTo>
                      <a:pt x="3067" y="7"/>
                    </a:lnTo>
                    <a:cubicBezTo>
                      <a:pt x="4757" y="7"/>
                      <a:pt x="6127" y="383"/>
                      <a:pt x="6127" y="847"/>
                    </a:cubicBezTo>
                    <a:cubicBezTo>
                      <a:pt x="6127" y="847"/>
                      <a:pt x="6127" y="847"/>
                      <a:pt x="6127" y="847"/>
                    </a:cubicBezTo>
                    <a:lnTo>
                      <a:pt x="6127" y="847"/>
                    </a:lnTo>
                    <a:cubicBezTo>
                      <a:pt x="6127" y="1311"/>
                      <a:pt x="4757" y="1687"/>
                      <a:pt x="3067" y="1687"/>
                    </a:cubicBezTo>
                    <a:cubicBezTo>
                      <a:pt x="3067" y="1687"/>
                      <a:pt x="3067" y="1687"/>
                      <a:pt x="3067" y="1687"/>
                    </a:cubicBezTo>
                    <a:lnTo>
                      <a:pt x="3067" y="1687"/>
                    </a:lnTo>
                    <a:cubicBezTo>
                      <a:pt x="1377" y="1687"/>
                      <a:pt x="7" y="1311"/>
                      <a:pt x="7" y="847"/>
                    </a:cubicBezTo>
                    <a:cubicBezTo>
                      <a:pt x="7" y="847"/>
                      <a:pt x="7" y="847"/>
                      <a:pt x="7" y="847"/>
                    </a:cubicBezTo>
                  </a:path>
                </a:pathLst>
              </a:custGeom>
              <a:noFill/>
              <a:ln w="9534" cap="flat"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7" name="textbox 107"/>
            <p:cNvSpPr/>
            <p:nvPr/>
          </p:nvSpPr>
          <p:spPr>
            <a:xfrm>
              <a:off x="-12700" y="-12700"/>
              <a:ext cx="3921759" cy="113347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9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6220"/>
                </a:lnSpc>
                <a:tabLst/>
              </a:pPr>
              <a:endParaRPr lang="Arial" altLang="Arial" sz="100" dirty="0"/>
            </a:p>
            <a:p>
              <a:pPr marL="1398302" indent="-943074" algn="l" rtl="0" eaLnBrk="0">
                <a:lnSpc>
                  <a:spcPct val="100000"/>
                </a:lnSpc>
                <a:tabLst/>
              </a:pPr>
              <a:r>
                <a:rPr sz="1800" spc="-1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部门、团</a:t>
              </a:r>
              <a:r>
                <a:rPr sz="1800" spc="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队绩效测评</a:t>
              </a:r>
              <a:r>
                <a:rPr sz="1800" spc="0" dirty="0">
                  <a:solidFill>
                    <a:srgbClr val="5B5249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/</a:t>
              </a:r>
              <a:r>
                <a:rPr sz="1800" spc="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中层管理   </a:t>
              </a:r>
              <a:r>
                <a:rPr sz="1800" spc="-2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者绩效</a:t>
              </a:r>
              <a:r>
                <a:rPr sz="1800" spc="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考核</a:t>
              </a:r>
              <a:endParaRPr lang="SimSun" altLang="SimSun" sz="1800" dirty="0"/>
            </a:p>
          </p:txBody>
        </p:sp>
      </p:grpSp>
      <p:sp>
        <p:nvSpPr>
          <p:cNvPr id="108" name="textbox 108"/>
          <p:cNvSpPr/>
          <p:nvPr/>
        </p:nvSpPr>
        <p:spPr>
          <a:xfrm>
            <a:off x="1167730" y="1485319"/>
            <a:ext cx="4932679" cy="4940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82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3200" spc="2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组织绩效与员工绩效的关</a:t>
            </a:r>
            <a:r>
              <a:rPr sz="3200" spc="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系</a:t>
            </a:r>
            <a:endParaRPr lang="SimSun" altLang="SimSun" sz="3200" dirty="0"/>
          </a:p>
        </p:txBody>
      </p:sp>
      <p:graphicFrame>
        <p:nvGraphicFramePr>
          <p:cNvPr id="109" name="table 109"/>
          <p:cNvGraphicFramePr>
            <a:graphicFrameLocks noGrp="1"/>
          </p:cNvGraphicFramePr>
          <p:nvPr/>
        </p:nvGraphicFramePr>
        <p:xfrm>
          <a:off x="3119432" y="5253032"/>
          <a:ext cx="2828925" cy="457200"/>
        </p:xfrm>
        <a:graphic>
          <a:graphicData uri="http://schemas.openxmlformats.org/drawingml/2006/table">
            <a:tbl>
              <a:tblPr/>
              <a:tblGrid>
                <a:gridCol w="282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800" dirty="0"/>
                    </a:p>
                    <a:p>
                      <a:pPr marL="509629" algn="l" rtl="0" eaLnBrk="0">
                        <a:lnSpc>
                          <a:spcPct val="95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8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基层员工绩效</a:t>
                      </a:r>
                      <a:r>
                        <a:rPr sz="18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考核</a:t>
                      </a:r>
                      <a:endParaRPr lang="SimSun" altLang="SimSun" sz="18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1" name="picture 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938139" y="4495800"/>
            <a:ext cx="462660" cy="765302"/>
          </a:xfrm>
          <a:prstGeom prst="rect">
            <a:avLst/>
          </a:prstGeom>
        </p:spPr>
      </p:pic>
      <p:pic>
        <p:nvPicPr>
          <p:cNvPr id="112" name="picture 1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661666" y="4568444"/>
            <a:ext cx="462533" cy="689355"/>
          </a:xfrm>
          <a:prstGeom prst="rect">
            <a:avLst/>
          </a:prstGeom>
        </p:spPr>
      </p:pic>
      <p:sp>
        <p:nvSpPr>
          <p:cNvPr id="113" name="textbox 113"/>
          <p:cNvSpPr/>
          <p:nvPr/>
        </p:nvSpPr>
        <p:spPr>
          <a:xfrm>
            <a:off x="6873093" y="3713041"/>
            <a:ext cx="224154" cy="10972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1590"/>
              </a:lnSpc>
              <a:tabLst/>
            </a:pP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P</a:t>
            </a:r>
            <a:endParaRPr lang="Times New Roman" altLang="Times New Roman" sz="2400" dirty="0"/>
          </a:p>
          <a:p>
            <a:pPr marL="17886" indent="-5181" algn="l" rtl="0" eaLnBrk="0">
              <a:lnSpc>
                <a:spcPct val="118000"/>
              </a:lnSpc>
              <a:spcBef>
                <a:spcPts val="49"/>
              </a:spcBef>
              <a:tabLst/>
            </a:pPr>
            <a:r>
              <a:rPr sz="2400" spc="-4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B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c</a:t>
            </a:r>
            <a:endParaRPr lang="Times New Roman" altLang="Times New Roman" sz="2400" dirty="0"/>
          </a:p>
        </p:txBody>
      </p:sp>
      <p:sp>
        <p:nvSpPr>
          <p:cNvPr id="114" name="textbox 114"/>
          <p:cNvSpPr/>
          <p:nvPr/>
        </p:nvSpPr>
        <p:spPr>
          <a:xfrm>
            <a:off x="1498737" y="3600320"/>
            <a:ext cx="210820" cy="9359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55833"/>
              </a:lnSpc>
              <a:tabLst/>
            </a:pPr>
            <a:endParaRPr lang="Arial" altLang="Arial" sz="100" dirty="0"/>
          </a:p>
          <a:p>
            <a:pPr marL="19909" indent="-7209" algn="l" rtl="0" eaLnBrk="0">
              <a:lnSpc>
                <a:spcPct val="100000"/>
              </a:lnSpc>
              <a:tabLst/>
            </a:pPr>
            <a:r>
              <a:rPr sz="2000" spc="10" dirty="0">
                <a:solidFill>
                  <a:srgbClr val="5B5249">
                    <a:alpha val="100000"/>
                  </a:srgbClr>
                </a:solidFill>
                <a:latin typeface="Arial"/>
                <a:ea typeface="Arial"/>
                <a:cs typeface="Arial"/>
              </a:rPr>
              <a:t>w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spc="-50" dirty="0">
                <a:solidFill>
                  <a:srgbClr val="5B5249">
                    <a:alpha val="100000"/>
                  </a:srgbClr>
                </a:solidFill>
                <a:latin typeface="Arial"/>
                <a:ea typeface="Arial"/>
                <a:cs typeface="Arial"/>
              </a:rPr>
              <a:t>B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Arial"/>
                <a:ea typeface="Arial"/>
                <a:cs typeface="Arial"/>
              </a:rPr>
              <a:t> s</a:t>
            </a:r>
            <a:endParaRPr lang="Arial" altLang="Arial" sz="2000" dirty="0"/>
          </a:p>
        </p:txBody>
      </p:sp>
      <p:pic>
        <p:nvPicPr>
          <p:cNvPr id="115" name="picture 1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470650" y="3352800"/>
            <a:ext cx="113538" cy="838835"/>
          </a:xfrm>
          <a:prstGeom prst="rect">
            <a:avLst/>
          </a:prstGeom>
        </p:spPr>
      </p:pic>
      <p:pic>
        <p:nvPicPr>
          <p:cNvPr id="116" name="picture 1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476500" y="3429000"/>
            <a:ext cx="76200" cy="762000"/>
          </a:xfrm>
          <a:prstGeom prst="rect">
            <a:avLst/>
          </a:prstGeom>
        </p:spPr>
      </p:pic>
      <p:pic>
        <p:nvPicPr>
          <p:cNvPr id="117" name="picture 1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533900" y="4876800"/>
            <a:ext cx="76200" cy="381000"/>
          </a:xfrm>
          <a:prstGeom prst="rect">
            <a:avLst/>
          </a:prstGeom>
        </p:spPr>
      </p:pic>
      <p:pic>
        <p:nvPicPr>
          <p:cNvPr id="118" name="picture 1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533900" y="3352800"/>
            <a:ext cx="76200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picture 8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pic>
        <p:nvPicPr>
          <p:cNvPr id="832" name="picture 8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sp>
        <p:nvSpPr>
          <p:cNvPr id="833" name="textbox 833"/>
          <p:cNvSpPr/>
          <p:nvPr/>
        </p:nvSpPr>
        <p:spPr>
          <a:xfrm>
            <a:off x="1172466" y="1314403"/>
            <a:ext cx="4500879" cy="13944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lang="Arial" altLang="Arial" sz="100" dirty="0"/>
          </a:p>
          <a:p>
            <a:pPr marL="17986" algn="l" rtl="0" eaLnBrk="0">
              <a:lnSpc>
                <a:spcPct val="95000"/>
              </a:lnSpc>
              <a:spcBef>
                <a:spcPts val="1"/>
              </a:spcBef>
              <a:tabLst/>
            </a:pPr>
            <a:r>
              <a:rPr sz="4400" spc="-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</a:t>
            </a:r>
            <a:r>
              <a:rPr sz="4400" spc="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效管理程序小结</a:t>
            </a:r>
            <a:endParaRPr lang="SimSun" altLang="SimSun" sz="4400" dirty="0"/>
          </a:p>
          <a:p>
            <a:pPr algn="l" rtl="0" eaLnBrk="0">
              <a:lnSpc>
                <a:spcPct val="101000"/>
              </a:lnSpc>
              <a:tabLst/>
            </a:pPr>
            <a:endParaRPr lang="Arial" altLang="Arial" sz="1500" dirty="0"/>
          </a:p>
          <a:p>
            <a:pPr marL="12700" algn="l" rtl="0" eaLnBrk="0">
              <a:lnSpc>
                <a:spcPts val="3915"/>
              </a:lnSpc>
              <a:spcBef>
                <a:spcPts val="6"/>
              </a:spcBef>
              <a:tabLst>
                <a:tab pos="189229" algn="l"/>
              </a:tabLst>
            </a:pPr>
            <a:r>
              <a:rPr sz="32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3200" spc="10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绩效管理四步曲</a:t>
            </a:r>
            <a:r>
              <a:rPr sz="3200" spc="8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Times New Roman" altLang="Times New Roman" sz="3200" dirty="0"/>
          </a:p>
        </p:txBody>
      </p:sp>
      <p:pic>
        <p:nvPicPr>
          <p:cNvPr id="834" name="picture 8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85166" y="2349462"/>
            <a:ext cx="176846" cy="201586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6" name="picture 8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sp>
        <p:nvSpPr>
          <p:cNvPr id="837" name="textbox 837"/>
          <p:cNvSpPr/>
          <p:nvPr/>
        </p:nvSpPr>
        <p:spPr>
          <a:xfrm>
            <a:off x="1171002" y="1314403"/>
            <a:ext cx="6205854" cy="29279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25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4400" spc="-4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提</a:t>
            </a:r>
            <a:r>
              <a:rPr sz="4400" spc="-3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纲</a:t>
            </a:r>
            <a:endParaRPr lang="SimSun" altLang="SimSun" sz="4400" dirty="0"/>
          </a:p>
          <a:p>
            <a:pPr marL="14137" indent="26" algn="l" rtl="0" eaLnBrk="0">
              <a:lnSpc>
                <a:spcPct val="112000"/>
              </a:lnSpc>
              <a:spcBef>
                <a:spcPts val="596"/>
              </a:spcBef>
              <a:tabLst>
                <a:tab pos="190500" algn="l"/>
              </a:tabLst>
            </a:pPr>
            <a:r>
              <a:rPr sz="32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3200" spc="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一、企业价值链与价值评价体</a:t>
            </a:r>
            <a:r>
              <a:rPr sz="32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系</a:t>
            </a:r>
            <a:r>
              <a:rPr sz="32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	</a:t>
            </a:r>
            <a:r>
              <a:rPr sz="3200" spc="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二、评价过程中种种问题</a:t>
            </a:r>
            <a:r>
              <a:rPr sz="32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透视  	</a:t>
            </a:r>
            <a:r>
              <a:rPr sz="3200" spc="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三、绩效、绩效管理概</a:t>
            </a:r>
            <a:r>
              <a:rPr sz="32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论</a:t>
            </a:r>
            <a:r>
              <a:rPr sz="32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  	</a:t>
            </a:r>
            <a:r>
              <a:rPr sz="3200" spc="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四、绩效管理体</a:t>
            </a:r>
            <a:r>
              <a:rPr sz="32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系</a:t>
            </a:r>
            <a:endParaRPr lang="SimSun" altLang="SimSun" sz="3200" dirty="0"/>
          </a:p>
        </p:txBody>
      </p:sp>
      <p:pic>
        <p:nvPicPr>
          <p:cNvPr id="838" name="picture 8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85139" y="3914057"/>
            <a:ext cx="176663" cy="201377"/>
          </a:xfrm>
          <a:prstGeom prst="rect">
            <a:avLst/>
          </a:prstGeom>
        </p:spPr>
      </p:pic>
      <p:pic>
        <p:nvPicPr>
          <p:cNvPr id="839" name="picture 8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85139" y="3370497"/>
            <a:ext cx="176663" cy="201377"/>
          </a:xfrm>
          <a:prstGeom prst="rect">
            <a:avLst/>
          </a:prstGeom>
        </p:spPr>
      </p:pic>
      <p:pic>
        <p:nvPicPr>
          <p:cNvPr id="840" name="picture 8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85166" y="2835872"/>
            <a:ext cx="176846" cy="201586"/>
          </a:xfrm>
          <a:prstGeom prst="rect">
            <a:avLst/>
          </a:prstGeom>
        </p:spPr>
      </p:pic>
      <p:pic>
        <p:nvPicPr>
          <p:cNvPr id="841" name="picture 8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85166" y="2301837"/>
            <a:ext cx="176846" cy="201586"/>
          </a:xfrm>
          <a:prstGeom prst="rect">
            <a:avLst/>
          </a:prstGeom>
        </p:spPr>
      </p:pic>
      <p:pic>
        <p:nvPicPr>
          <p:cNvPr id="842" name="picture 8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sp>
        <p:nvSpPr>
          <p:cNvPr id="843" name="textbox 843"/>
          <p:cNvSpPr/>
          <p:nvPr/>
        </p:nvSpPr>
        <p:spPr>
          <a:xfrm>
            <a:off x="2221882" y="4364876"/>
            <a:ext cx="3365500" cy="16135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1698"/>
              </a:lnSpc>
              <a:tabLst/>
            </a:pPr>
            <a:endParaRPr lang="Arial" altLang="Arial" sz="100" dirty="0"/>
          </a:p>
          <a:p>
            <a:pPr marL="12717" algn="l" rtl="0" eaLnBrk="0">
              <a:lnSpc>
                <a:spcPct val="84000"/>
              </a:lnSpc>
              <a:tabLst/>
            </a:pPr>
            <a:r>
              <a:rPr sz="24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绩效目标体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系</a:t>
            </a:r>
            <a:endParaRPr lang="SimSun" altLang="SimSun" sz="2400" dirty="0"/>
          </a:p>
          <a:p>
            <a:pPr marL="12700" algn="l" rtl="0" eaLnBrk="0">
              <a:lnSpc>
                <a:spcPts val="3379"/>
              </a:lnSpc>
              <a:tabLst/>
            </a:pPr>
            <a:r>
              <a:rPr sz="24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绩效管理程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序</a:t>
            </a:r>
            <a:endParaRPr lang="SimSun" altLang="SimSun" sz="2400" dirty="0"/>
          </a:p>
          <a:p>
            <a:pPr marL="12717" algn="l" rtl="0" eaLnBrk="0">
              <a:lnSpc>
                <a:spcPts val="3230"/>
              </a:lnSpc>
              <a:tabLst/>
            </a:pPr>
            <a:r>
              <a:rPr sz="24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绩效考核制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度</a:t>
            </a:r>
            <a:endParaRPr lang="SimSun" altLang="SimSun" sz="2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600" dirty="0"/>
          </a:p>
          <a:p>
            <a:pPr marL="12700" algn="l" rtl="0" eaLnBrk="0">
              <a:lnSpc>
                <a:spcPct val="95000"/>
              </a:lnSpc>
              <a:spcBef>
                <a:spcPts val="2"/>
              </a:spcBef>
              <a:tabLst/>
            </a:pPr>
            <a:r>
              <a:rPr sz="24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绩效管理组织与责任体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系</a:t>
            </a:r>
            <a:endParaRPr lang="SimSun" altLang="SimSun" sz="2400" dirty="0"/>
          </a:p>
        </p:txBody>
      </p:sp>
      <p:sp>
        <p:nvSpPr>
          <p:cNvPr id="845" name="textbox 845"/>
          <p:cNvSpPr/>
          <p:nvPr/>
        </p:nvSpPr>
        <p:spPr>
          <a:xfrm>
            <a:off x="1166012" y="4425657"/>
            <a:ext cx="208915" cy="14674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9154" algn="l" rtl="0" eaLnBrk="0">
              <a:lnSpc>
                <a:spcPts val="1587"/>
              </a:lnSpc>
              <a:tabLst>
                <a:tab pos="195579" algn="l"/>
              </a:tabLst>
            </a:pPr>
            <a:r>
              <a:rPr sz="2400" spc="0" dirty="0">
                <a:solidFill>
                  <a:srgbClr val="000000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	</a:t>
            </a:r>
            <a:endParaRPr lang="Wingdings" altLang="Wingdings" sz="2400" dirty="0"/>
          </a:p>
          <a:p>
            <a:pPr algn="l" rtl="0" eaLnBrk="0">
              <a:lnSpc>
                <a:spcPct val="137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ts val="1188"/>
              </a:lnSpc>
              <a:spcBef>
                <a:spcPts val="548"/>
              </a:spcBef>
              <a:tabLst>
                <a:tab pos="144779" algn="l"/>
              </a:tabLst>
            </a:pP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	</a:t>
            </a:r>
            <a:endParaRPr lang="Wingdings" altLang="Wingdings" sz="1800" dirty="0"/>
          </a:p>
          <a:p>
            <a:pPr algn="l" rtl="0" eaLnBrk="0">
              <a:lnSpc>
                <a:spcPct val="125000"/>
              </a:lnSpc>
              <a:tabLst/>
            </a:pPr>
            <a:endParaRPr lang="Arial" altLang="Arial" sz="1000" dirty="0"/>
          </a:p>
          <a:p>
            <a:pPr marL="12726" algn="l" rtl="0" eaLnBrk="0">
              <a:lnSpc>
                <a:spcPts val="1189"/>
              </a:lnSpc>
              <a:spcBef>
                <a:spcPts val="540"/>
              </a:spcBef>
              <a:tabLst>
                <a:tab pos="144779" algn="l"/>
              </a:tabLst>
            </a:pP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	</a:t>
            </a:r>
            <a:endParaRPr lang="Wingdings" altLang="Wingdings" sz="1800" dirty="0"/>
          </a:p>
          <a:p>
            <a:pPr algn="l" rtl="0" eaLnBrk="0">
              <a:lnSpc>
                <a:spcPct val="11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4000"/>
              </a:lnSpc>
              <a:tabLst/>
            </a:pPr>
            <a:endParaRPr lang="Arial" altLang="Arial" sz="400" dirty="0"/>
          </a:p>
          <a:p>
            <a:pPr marL="12726" algn="l" rtl="0" eaLnBrk="0">
              <a:lnSpc>
                <a:spcPts val="1189"/>
              </a:lnSpc>
              <a:spcBef>
                <a:spcPts val="2"/>
              </a:spcBef>
              <a:tabLst>
                <a:tab pos="144779" algn="l"/>
              </a:tabLst>
            </a:pP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	</a:t>
            </a:r>
            <a:endParaRPr lang="Wingdings" altLang="Wingdings" sz="1800" dirty="0"/>
          </a:p>
        </p:txBody>
      </p:sp>
      <p:pic>
        <p:nvPicPr>
          <p:cNvPr id="846" name="picture 8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178739" y="5729014"/>
            <a:ext cx="132543" cy="151085"/>
          </a:xfrm>
          <a:prstGeom prst="rect">
            <a:avLst/>
          </a:prstGeom>
        </p:spPr>
      </p:pic>
      <p:pic>
        <p:nvPicPr>
          <p:cNvPr id="847" name="picture 8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178739" y="5328329"/>
            <a:ext cx="132543" cy="151085"/>
          </a:xfrm>
          <a:prstGeom prst="rect">
            <a:avLst/>
          </a:prstGeom>
        </p:spPr>
      </p:pic>
      <p:pic>
        <p:nvPicPr>
          <p:cNvPr id="848" name="picture 8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178712" y="4918328"/>
            <a:ext cx="132359" cy="150876"/>
          </a:xfrm>
          <a:prstGeom prst="rect">
            <a:avLst/>
          </a:prstGeom>
        </p:spPr>
      </p:pic>
      <p:pic>
        <p:nvPicPr>
          <p:cNvPr id="849" name="picture 8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185166" y="4438357"/>
            <a:ext cx="176846" cy="201587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" name="picture 8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pic>
        <p:nvPicPr>
          <p:cNvPr id="851" name="picture 8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sp>
        <p:nvSpPr>
          <p:cNvPr id="852" name="textbox 852"/>
          <p:cNvSpPr/>
          <p:nvPr/>
        </p:nvSpPr>
        <p:spPr>
          <a:xfrm>
            <a:off x="1172466" y="1314403"/>
            <a:ext cx="3375659" cy="13652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lang="Arial" altLang="Arial" sz="100" dirty="0"/>
          </a:p>
          <a:p>
            <a:pPr marL="17986" algn="l" rtl="0" eaLnBrk="0">
              <a:lnSpc>
                <a:spcPct val="95000"/>
              </a:lnSpc>
              <a:spcBef>
                <a:spcPts val="1"/>
              </a:spcBef>
              <a:tabLst/>
            </a:pPr>
            <a:r>
              <a:rPr sz="4400" spc="-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绩效考核制度</a:t>
            </a:r>
            <a:endParaRPr lang="SimSun" altLang="SimSun" sz="4400" dirty="0"/>
          </a:p>
          <a:p>
            <a:pPr algn="l" rtl="0" eaLnBrk="0">
              <a:lnSpc>
                <a:spcPct val="101000"/>
              </a:lnSpc>
              <a:tabLst/>
            </a:pPr>
            <a:endParaRPr lang="Arial" altLang="Arial" sz="1500" dirty="0"/>
          </a:p>
          <a:p>
            <a:pPr marL="12700" algn="l" rtl="0" eaLnBrk="0">
              <a:lnSpc>
                <a:spcPct val="96000"/>
              </a:lnSpc>
              <a:spcBef>
                <a:spcPts val="5"/>
              </a:spcBef>
              <a:tabLst>
                <a:tab pos="189229" algn="l"/>
              </a:tabLst>
            </a:pPr>
            <a:r>
              <a:rPr sz="32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3200" spc="10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分粥的故</a:t>
            </a:r>
            <a:r>
              <a:rPr sz="32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事</a:t>
            </a:r>
            <a:endParaRPr lang="SimSun" altLang="SimSun" sz="3200" dirty="0"/>
          </a:p>
        </p:txBody>
      </p:sp>
      <p:pic>
        <p:nvPicPr>
          <p:cNvPr id="853" name="picture 8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85166" y="2349462"/>
            <a:ext cx="176846" cy="201586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5" name="picture 8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sp>
        <p:nvSpPr>
          <p:cNvPr id="856" name="textbox 856"/>
          <p:cNvSpPr/>
          <p:nvPr/>
        </p:nvSpPr>
        <p:spPr>
          <a:xfrm>
            <a:off x="1161238" y="3438735"/>
            <a:ext cx="7565390" cy="25660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207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>
                <a:tab pos="111760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华为绝大多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数员工是愿意负责和愿意合作的，是高度自尊和有强烈成就</a:t>
            </a:r>
            <a:endParaRPr lang="SimSun" altLang="SimSun" sz="1800" dirty="0"/>
          </a:p>
          <a:p>
            <a:pPr marL="463737" algn="l" rtl="0" eaLnBrk="0">
              <a:lnSpc>
                <a:spcPts val="2051"/>
              </a:lnSpc>
              <a:spcBef>
                <a:spcPts val="1178"/>
              </a:spcBef>
              <a:tabLst/>
            </a:pPr>
            <a:r>
              <a:rPr sz="1700" spc="-1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欲望的</a:t>
            </a:r>
            <a:r>
              <a:rPr sz="1700" spc="-1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700" dirty="0"/>
          </a:p>
          <a:p>
            <a:pPr marL="12700" algn="l" rtl="0" eaLnBrk="0">
              <a:lnSpc>
                <a:spcPct val="95000"/>
              </a:lnSpc>
              <a:spcBef>
                <a:spcPts val="1629"/>
              </a:spcBef>
              <a:tabLst>
                <a:tab pos="111760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金无足赤，人无完人；优点突出的人往往缺点也很明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显。</a:t>
            </a:r>
            <a:endParaRPr lang="SimSun" altLang="SimSun" sz="1800" dirty="0"/>
          </a:p>
          <a:p>
            <a:pPr marL="12700" algn="l" rtl="0" eaLnBrk="0">
              <a:lnSpc>
                <a:spcPct val="95000"/>
              </a:lnSpc>
              <a:spcBef>
                <a:spcPts val="1628"/>
              </a:spcBef>
              <a:tabLst>
                <a:tab pos="111760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工作态度和工作能力应当体现在工作绩效的改进上。</a:t>
            </a:r>
            <a:endParaRPr lang="SimSun" altLang="SimSun" sz="1800" dirty="0"/>
          </a:p>
          <a:p>
            <a:pPr marL="12700" algn="l" rtl="0" eaLnBrk="0">
              <a:lnSpc>
                <a:spcPct val="95000"/>
              </a:lnSpc>
              <a:spcBef>
                <a:spcPts val="1628"/>
              </a:spcBef>
              <a:tabLst>
                <a:tab pos="111760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-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失败辅就成功，但重犯同样的错误是不</a:t>
            </a:r>
            <a:r>
              <a:rPr sz="1800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可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原谅的。</a:t>
            </a:r>
            <a:endParaRPr lang="SimSun" altLang="SimSun" sz="18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300" dirty="0"/>
          </a:p>
          <a:p>
            <a:pPr marL="12700" algn="l" rtl="0" eaLnBrk="0">
              <a:lnSpc>
                <a:spcPct val="95000"/>
              </a:lnSpc>
              <a:spcBef>
                <a:spcPts val="6"/>
              </a:spcBef>
              <a:tabLst>
                <a:tab pos="111760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-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员工未能达到考评标准要求，也有管理</a:t>
            </a:r>
            <a:r>
              <a:rPr sz="1800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者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的责任。</a:t>
            </a:r>
            <a:endParaRPr lang="SimSun" altLang="SimSun" sz="1800" dirty="0"/>
          </a:p>
        </p:txBody>
      </p:sp>
      <p:pic>
        <p:nvPicPr>
          <p:cNvPr id="857" name="picture 8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73938" y="5814358"/>
            <a:ext cx="99453" cy="113366"/>
          </a:xfrm>
          <a:prstGeom prst="rect">
            <a:avLst/>
          </a:prstGeom>
        </p:spPr>
      </p:pic>
      <p:pic>
        <p:nvPicPr>
          <p:cNvPr id="858" name="picture 8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73938" y="5346998"/>
            <a:ext cx="99453" cy="113366"/>
          </a:xfrm>
          <a:prstGeom prst="rect">
            <a:avLst/>
          </a:prstGeom>
        </p:spPr>
      </p:pic>
      <p:pic>
        <p:nvPicPr>
          <p:cNvPr id="859" name="picture 8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73938" y="4879638"/>
            <a:ext cx="99453" cy="113366"/>
          </a:xfrm>
          <a:prstGeom prst="rect">
            <a:avLst/>
          </a:prstGeom>
        </p:spPr>
      </p:pic>
      <p:pic>
        <p:nvPicPr>
          <p:cNvPr id="860" name="picture 8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73938" y="4412278"/>
            <a:ext cx="99453" cy="113366"/>
          </a:xfrm>
          <a:prstGeom prst="rect">
            <a:avLst/>
          </a:prstGeom>
        </p:spPr>
      </p:pic>
      <p:pic>
        <p:nvPicPr>
          <p:cNvPr id="861" name="picture 8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73938" y="3534708"/>
            <a:ext cx="99453" cy="113366"/>
          </a:xfrm>
          <a:prstGeom prst="rect">
            <a:avLst/>
          </a:prstGeom>
        </p:spPr>
      </p:pic>
      <p:pic>
        <p:nvPicPr>
          <p:cNvPr id="862" name="picture 8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sp>
        <p:nvSpPr>
          <p:cNvPr id="863" name="textbox 863"/>
          <p:cNvSpPr/>
          <p:nvPr/>
        </p:nvSpPr>
        <p:spPr>
          <a:xfrm>
            <a:off x="1177753" y="1314403"/>
            <a:ext cx="3370579" cy="6654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spcBef>
                <a:spcPts val="1"/>
              </a:spcBef>
              <a:tabLst/>
            </a:pPr>
            <a:r>
              <a:rPr sz="4400" spc="-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绩效考核制度</a:t>
            </a:r>
            <a:endParaRPr lang="SimSun" altLang="SimSun" sz="4400" dirty="0"/>
          </a:p>
        </p:txBody>
      </p:sp>
      <p:sp>
        <p:nvSpPr>
          <p:cNvPr id="865" name="textbox 865"/>
          <p:cNvSpPr/>
          <p:nvPr/>
        </p:nvSpPr>
        <p:spPr>
          <a:xfrm>
            <a:off x="1166039" y="2543333"/>
            <a:ext cx="3865879" cy="3721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65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>
                <a:tab pos="144779" algn="l"/>
              </a:tabLst>
            </a:pP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4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华为考评体系的</a:t>
            </a:r>
            <a:r>
              <a:rPr sz="24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基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本假设</a:t>
            </a:r>
            <a:endParaRPr lang="SimSun" altLang="SimSun" sz="2400" dirty="0"/>
          </a:p>
        </p:txBody>
      </p:sp>
      <p:pic>
        <p:nvPicPr>
          <p:cNvPr id="866" name="picture 8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78739" y="2667044"/>
            <a:ext cx="132543" cy="151085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7" name="picture 8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sp>
        <p:nvSpPr>
          <p:cNvPr id="868" name="textbox 868"/>
          <p:cNvSpPr/>
          <p:nvPr/>
        </p:nvSpPr>
        <p:spPr>
          <a:xfrm>
            <a:off x="434964" y="1241105"/>
            <a:ext cx="6012179" cy="33699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  <a:tabLst/>
            </a:pPr>
            <a:endParaRPr lang="Arial" altLang="Arial" sz="100" dirty="0"/>
          </a:p>
          <a:p>
            <a:pPr marL="660256" algn="l" rtl="0" eaLnBrk="0">
              <a:lnSpc>
                <a:spcPct val="95000"/>
              </a:lnSpc>
              <a:tabLst/>
            </a:pPr>
            <a:r>
              <a:rPr sz="4400" spc="-2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绩效考</a:t>
            </a:r>
            <a:r>
              <a:rPr sz="4400" spc="-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核</a:t>
            </a:r>
            <a:r>
              <a:rPr sz="4400" spc="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制度</a:t>
            </a:r>
            <a:endParaRPr lang="SimSun" altLang="SimSun" sz="4400" dirty="0"/>
          </a:p>
          <a:p>
            <a:pPr algn="l" rtl="0" eaLnBrk="0">
              <a:lnSpc>
                <a:spcPct val="109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97000"/>
              </a:lnSpc>
              <a:spcBef>
                <a:spcPts val="1177"/>
              </a:spcBef>
              <a:tabLst>
                <a:tab pos="233045" algn="l"/>
              </a:tabLst>
            </a:pPr>
            <a:r>
              <a:rPr sz="39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39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华为绩效管理的发展历</a:t>
            </a:r>
            <a:r>
              <a:rPr sz="39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程</a:t>
            </a:r>
            <a:endParaRPr lang="SimSun" altLang="SimSun" sz="3900" dirty="0"/>
          </a:p>
          <a:p>
            <a:pPr algn="l" rtl="0" eaLnBrk="0">
              <a:lnSpc>
                <a:spcPct val="173000"/>
              </a:lnSpc>
              <a:tabLst/>
            </a:pPr>
            <a:endParaRPr lang="Arial" altLang="Arial" sz="1000" dirty="0"/>
          </a:p>
          <a:p>
            <a:pPr marL="198884" algn="l" rtl="0" eaLnBrk="0">
              <a:lnSpc>
                <a:spcPct val="97000"/>
              </a:lnSpc>
              <a:spcBef>
                <a:spcPts val="421"/>
              </a:spcBef>
              <a:tabLst/>
            </a:pPr>
            <a:r>
              <a:rPr sz="14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●将考核作为一个单一的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过程</a:t>
            </a:r>
            <a:endParaRPr lang="SimSun" altLang="SimSun" sz="1400" dirty="0"/>
          </a:p>
          <a:p>
            <a:pPr marL="185452" indent="13431" algn="l" rtl="0" eaLnBrk="0">
              <a:lnSpc>
                <a:spcPct val="113000"/>
              </a:lnSpc>
              <a:spcBef>
                <a:spcPts val="387"/>
              </a:spcBef>
              <a:tabLst/>
            </a:pPr>
            <a:r>
              <a:rPr sz="14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●考核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内容包括工作态度、能                                       </a:t>
            </a:r>
            <a:r>
              <a:rPr sz="14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力和业绩三个方面，先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在市场                                       </a:t>
            </a:r>
            <a:r>
              <a:rPr sz="14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部进行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试点</a:t>
            </a:r>
            <a:endParaRPr lang="SimSun" altLang="SimSun" sz="1400" dirty="0"/>
          </a:p>
          <a:p>
            <a:pPr marL="184018" indent="14865" algn="l" rtl="0" eaLnBrk="0">
              <a:lnSpc>
                <a:spcPct val="109000"/>
              </a:lnSpc>
              <a:spcBef>
                <a:spcPts val="396"/>
              </a:spcBef>
              <a:tabLst/>
            </a:pPr>
            <a:r>
              <a:rPr sz="14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●目的在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于强化管理意识，推                                       </a:t>
            </a:r>
            <a:r>
              <a:rPr sz="14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动管理观念的普及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，进而提</a:t>
            </a:r>
            <a:endParaRPr lang="SimSun" altLang="SimSun" sz="1400" dirty="0"/>
          </a:p>
        </p:txBody>
      </p:sp>
      <p:pic>
        <p:nvPicPr>
          <p:cNvPr id="869" name="picture 8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47664" y="2394419"/>
            <a:ext cx="220966" cy="251879"/>
          </a:xfrm>
          <a:prstGeom prst="rect">
            <a:avLst/>
          </a:prstGeom>
        </p:spPr>
      </p:pic>
      <p:pic>
        <p:nvPicPr>
          <p:cNvPr id="870" name="picture 8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sp>
        <p:nvSpPr>
          <p:cNvPr id="871" name="textbox 871"/>
          <p:cNvSpPr/>
          <p:nvPr/>
        </p:nvSpPr>
        <p:spPr>
          <a:xfrm>
            <a:off x="3010806" y="3072121"/>
            <a:ext cx="2712720" cy="20072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  <a:tabLst/>
            </a:pPr>
            <a:endParaRPr lang="Arial" altLang="Arial" sz="100" dirty="0"/>
          </a:p>
          <a:p>
            <a:pPr marL="151599" indent="10474" algn="l" rtl="0" eaLnBrk="0">
              <a:lnSpc>
                <a:spcPct val="122000"/>
              </a:lnSpc>
              <a:tabLst/>
            </a:pPr>
            <a:r>
              <a:rPr sz="1200" spc="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●</a:t>
            </a:r>
            <a:r>
              <a:rPr sz="1500" spc="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将考核作为绩效评价的</a:t>
            </a:r>
            <a:r>
              <a:rPr sz="15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工</a:t>
            </a: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具 </a:t>
            </a:r>
            <a:r>
              <a:rPr sz="12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●</a:t>
            </a:r>
            <a:r>
              <a:rPr sz="15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考核内容以绩效为中</a:t>
            </a:r>
            <a:r>
              <a:rPr sz="15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心</a:t>
            </a: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  </a:t>
            </a:r>
            <a:r>
              <a:rPr sz="1200" spc="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●</a:t>
            </a:r>
            <a:r>
              <a:rPr sz="1500" spc="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目的在于强化成果导向，</a:t>
            </a:r>
            <a:r>
              <a:rPr sz="15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推</a:t>
            </a: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500" spc="8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动员工务实、作实，不</a:t>
            </a:r>
            <a:r>
              <a:rPr sz="1500" spc="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断</a:t>
            </a: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提 </a:t>
            </a:r>
            <a:r>
              <a:rPr sz="15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高</a:t>
            </a: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工作水平；</a:t>
            </a:r>
            <a:endParaRPr lang="SimSun" altLang="SimSun" sz="1500" dirty="0"/>
          </a:p>
          <a:p>
            <a:pPr algn="l" rtl="0" eaLnBrk="0">
              <a:lnSpc>
                <a:spcPct val="165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4000"/>
              </a:lnSpc>
              <a:tabLst/>
            </a:pPr>
            <a:endParaRPr lang="Arial" altLang="Arial" sz="400" dirty="0"/>
          </a:p>
          <a:p>
            <a:pPr marL="12700" algn="l" rtl="0" eaLnBrk="0">
              <a:lnSpc>
                <a:spcPct val="95000"/>
              </a:lnSpc>
              <a:spcBef>
                <a:spcPts val="1"/>
              </a:spcBef>
              <a:tabLst/>
            </a:pPr>
            <a:r>
              <a:rPr sz="1800" spc="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绩效考核(优化</a:t>
            </a:r>
            <a:r>
              <a:rPr sz="1800" spc="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)</a:t>
            </a:r>
            <a:endParaRPr lang="SimSun" altLang="SimSun" sz="1800" dirty="0"/>
          </a:p>
        </p:txBody>
      </p:sp>
      <p:sp>
        <p:nvSpPr>
          <p:cNvPr id="872" name="textbox 872"/>
          <p:cNvSpPr/>
          <p:nvPr/>
        </p:nvSpPr>
        <p:spPr>
          <a:xfrm>
            <a:off x="6233685" y="2773290"/>
            <a:ext cx="2586989" cy="20427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232"/>
              </a:lnSpc>
              <a:tabLst/>
            </a:pPr>
            <a:endParaRPr lang="Arial" altLang="Arial" sz="100" dirty="0"/>
          </a:p>
          <a:p>
            <a:pPr marL="31829" indent="8070" algn="l" rtl="0" eaLnBrk="0">
              <a:lnSpc>
                <a:spcPct val="102000"/>
              </a:lnSpc>
              <a:tabLst/>
            </a:pPr>
            <a:r>
              <a:rPr sz="1200" spc="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●</a:t>
            </a:r>
            <a:r>
              <a:rPr sz="1500" spc="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将考核作为目标导向，考</a:t>
            </a:r>
            <a:r>
              <a:rPr sz="15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核</a:t>
            </a: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500" spc="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是一个管理过</a:t>
            </a:r>
            <a:r>
              <a:rPr sz="15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程</a:t>
            </a:r>
            <a:endParaRPr lang="SimSun" altLang="SimSun" sz="1500" dirty="0"/>
          </a:p>
          <a:p>
            <a:pPr marL="52865" indent="-12965" algn="l" rtl="0" eaLnBrk="0">
              <a:lnSpc>
                <a:spcPct val="104000"/>
              </a:lnSpc>
              <a:spcBef>
                <a:spcPts val="161"/>
              </a:spcBef>
              <a:tabLst/>
            </a:pPr>
            <a:r>
              <a:rPr sz="1200" spc="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●</a:t>
            </a:r>
            <a:r>
              <a:rPr sz="1500" spc="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增加了跨部门团队考核的</a:t>
            </a:r>
            <a:r>
              <a:rPr sz="15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新</a:t>
            </a: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500" spc="-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内容</a:t>
            </a:r>
            <a:r>
              <a:rPr sz="1500" spc="-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500" dirty="0"/>
          </a:p>
          <a:p>
            <a:pPr marL="39900" algn="l" rtl="0" eaLnBrk="0">
              <a:lnSpc>
                <a:spcPct val="100000"/>
              </a:lnSpc>
              <a:spcBef>
                <a:spcPts val="83"/>
              </a:spcBef>
              <a:tabLst/>
            </a:pPr>
            <a:r>
              <a:rPr sz="1200" spc="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●</a:t>
            </a:r>
            <a:r>
              <a:rPr sz="1500" spc="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推动员工在目标指引下自</a:t>
            </a:r>
            <a:r>
              <a:rPr sz="15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我</a:t>
            </a:r>
            <a:endParaRPr lang="SimSun" altLang="SimSun" sz="1500" dirty="0"/>
          </a:p>
          <a:p>
            <a:pPr marL="12700" indent="19930" algn="l" rtl="0" eaLnBrk="0">
              <a:lnSpc>
                <a:spcPct val="99000"/>
              </a:lnSpc>
              <a:spcBef>
                <a:spcPts val="16"/>
              </a:spcBef>
              <a:tabLst/>
            </a:pPr>
            <a:r>
              <a:rPr sz="1500" spc="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管理，形成自我激励和约</a:t>
            </a:r>
            <a:r>
              <a:rPr sz="15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束</a:t>
            </a: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500" spc="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机制，不断提高工作</a:t>
            </a:r>
            <a:r>
              <a:rPr sz="1500" spc="8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效</a:t>
            </a: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率   </a:t>
            </a:r>
            <a:r>
              <a:rPr sz="1800" spc="1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绩效管理(升华</a:t>
            </a:r>
            <a:r>
              <a:rPr sz="2400" spc="1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)</a:t>
            </a:r>
            <a:endParaRPr lang="SimSun" altLang="SimSun" sz="2400" dirty="0"/>
          </a:p>
        </p:txBody>
      </p:sp>
      <p:sp>
        <p:nvSpPr>
          <p:cNvPr id="873" name="rect"/>
          <p:cNvSpPr/>
          <p:nvPr/>
        </p:nvSpPr>
        <p:spPr>
          <a:xfrm>
            <a:off x="5796025" y="4797361"/>
            <a:ext cx="2808224" cy="1439926"/>
          </a:xfrm>
          <a:prstGeom prst="rect">
            <a:avLst/>
          </a:prstGeom>
          <a:solidFill>
            <a:srgbClr val="5B5249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74" name="path"/>
          <p:cNvSpPr/>
          <p:nvPr/>
        </p:nvSpPr>
        <p:spPr>
          <a:xfrm>
            <a:off x="5791258" y="4792594"/>
            <a:ext cx="2817758" cy="1449460"/>
          </a:xfrm>
          <a:custGeom>
            <a:avLst/>
            <a:gdLst/>
            <a:ahLst/>
            <a:cxnLst/>
            <a:rect l="0" t="0" r="0" b="0"/>
            <a:pathLst>
              <a:path w="4437" h="2282">
                <a:moveTo>
                  <a:pt x="7" y="2275"/>
                </a:moveTo>
                <a:lnTo>
                  <a:pt x="4429" y="2275"/>
                </a:lnTo>
                <a:lnTo>
                  <a:pt x="4429" y="7"/>
                </a:lnTo>
                <a:lnTo>
                  <a:pt x="7" y="7"/>
                </a:lnTo>
                <a:lnTo>
                  <a:pt x="7" y="2275"/>
                </a:lnTo>
                <a:close/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75" name="rect"/>
          <p:cNvSpPr/>
          <p:nvPr/>
        </p:nvSpPr>
        <p:spPr>
          <a:xfrm>
            <a:off x="2916301" y="5157787"/>
            <a:ext cx="2592323" cy="1008062"/>
          </a:xfrm>
          <a:prstGeom prst="rect">
            <a:avLst/>
          </a:prstGeom>
          <a:solidFill>
            <a:srgbClr val="5B5249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76" name="path"/>
          <p:cNvSpPr/>
          <p:nvPr/>
        </p:nvSpPr>
        <p:spPr>
          <a:xfrm>
            <a:off x="2911533" y="5153020"/>
            <a:ext cx="2601858" cy="1017597"/>
          </a:xfrm>
          <a:custGeom>
            <a:avLst/>
            <a:gdLst/>
            <a:ahLst/>
            <a:cxnLst/>
            <a:rect l="0" t="0" r="0" b="0"/>
            <a:pathLst>
              <a:path w="4097" h="1602">
                <a:moveTo>
                  <a:pt x="7" y="1595"/>
                </a:moveTo>
                <a:lnTo>
                  <a:pt x="4089" y="1595"/>
                </a:lnTo>
                <a:lnTo>
                  <a:pt x="4089" y="7"/>
                </a:lnTo>
                <a:lnTo>
                  <a:pt x="7" y="7"/>
                </a:lnTo>
                <a:lnTo>
                  <a:pt x="7" y="1595"/>
                </a:lnTo>
                <a:close/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77" name="rect"/>
          <p:cNvSpPr/>
          <p:nvPr/>
        </p:nvSpPr>
        <p:spPr>
          <a:xfrm>
            <a:off x="611187" y="5589587"/>
            <a:ext cx="2089150" cy="576262"/>
          </a:xfrm>
          <a:prstGeom prst="rect">
            <a:avLst/>
          </a:prstGeom>
          <a:solidFill>
            <a:srgbClr val="5B5249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78" name="path"/>
          <p:cNvSpPr/>
          <p:nvPr/>
        </p:nvSpPr>
        <p:spPr>
          <a:xfrm>
            <a:off x="606420" y="5584820"/>
            <a:ext cx="2098684" cy="585796"/>
          </a:xfrm>
          <a:custGeom>
            <a:avLst/>
            <a:gdLst/>
            <a:ahLst/>
            <a:cxnLst/>
            <a:rect l="0" t="0" r="0" b="0"/>
            <a:pathLst>
              <a:path w="3305" h="922">
                <a:moveTo>
                  <a:pt x="7" y="915"/>
                </a:moveTo>
                <a:lnTo>
                  <a:pt x="3297" y="915"/>
                </a:lnTo>
                <a:lnTo>
                  <a:pt x="3297" y="7"/>
                </a:lnTo>
                <a:lnTo>
                  <a:pt x="7" y="7"/>
                </a:lnTo>
                <a:lnTo>
                  <a:pt x="7" y="915"/>
                </a:lnTo>
                <a:close/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79" name="textbox 879"/>
          <p:cNvSpPr/>
          <p:nvPr/>
        </p:nvSpPr>
        <p:spPr>
          <a:xfrm>
            <a:off x="5745451" y="6322269"/>
            <a:ext cx="2189479" cy="5334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209"/>
              </a:lnSpc>
              <a:tabLst/>
            </a:pPr>
            <a:endParaRPr lang="Arial" altLang="Arial" sz="100" dirty="0"/>
          </a:p>
          <a:p>
            <a:pPr marL="705287" algn="l" rtl="0" eaLnBrk="0">
              <a:lnSpc>
                <a:spcPct val="95000"/>
              </a:lnSpc>
              <a:tabLst/>
            </a:pPr>
            <a:r>
              <a:rPr sz="1800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(</a:t>
            </a:r>
            <a:r>
              <a:rPr sz="1800" spc="-4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2002</a:t>
            </a:r>
            <a:r>
              <a:rPr sz="1800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年</a:t>
            </a:r>
            <a:r>
              <a:rPr sz="1800" spc="-4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—</a:t>
            </a: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)</a:t>
            </a:r>
            <a:endParaRPr lang="SimSun" altLang="SimSun" sz="1800" dirty="0"/>
          </a:p>
        </p:txBody>
      </p:sp>
      <p:sp>
        <p:nvSpPr>
          <p:cNvPr id="881" name="textbox 881"/>
          <p:cNvSpPr/>
          <p:nvPr/>
        </p:nvSpPr>
        <p:spPr>
          <a:xfrm>
            <a:off x="774664" y="5220925"/>
            <a:ext cx="1828800" cy="2863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20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800" spc="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人事考核(普及</a:t>
            </a:r>
            <a:r>
              <a:rPr sz="1800" spc="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)</a:t>
            </a:r>
            <a:endParaRPr lang="SimSun" altLang="SimSun" sz="1800" dirty="0"/>
          </a:p>
        </p:txBody>
      </p:sp>
      <p:sp>
        <p:nvSpPr>
          <p:cNvPr id="882" name="textbox 882"/>
          <p:cNvSpPr/>
          <p:nvPr/>
        </p:nvSpPr>
        <p:spPr>
          <a:xfrm>
            <a:off x="2992782" y="6250832"/>
            <a:ext cx="1825625" cy="2863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209"/>
              </a:lnSpc>
              <a:tabLst/>
            </a:pPr>
            <a:endParaRPr lang="Arial" altLang="Arial" sz="100" dirty="0"/>
          </a:p>
          <a:p>
            <a:pPr marL="127000" algn="l" rtl="0" eaLnBrk="0">
              <a:lnSpc>
                <a:spcPct val="95000"/>
              </a:lnSpc>
              <a:tabLst/>
            </a:pP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(</a:t>
            </a: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98</a:t>
            </a: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年</a:t>
            </a: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—2001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年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)</a:t>
            </a:r>
            <a:endParaRPr lang="SimSun" altLang="SimSun" sz="1800" dirty="0"/>
          </a:p>
        </p:txBody>
      </p:sp>
      <p:sp>
        <p:nvSpPr>
          <p:cNvPr id="883" name="textbox 883"/>
          <p:cNvSpPr/>
          <p:nvPr/>
        </p:nvSpPr>
        <p:spPr>
          <a:xfrm>
            <a:off x="902997" y="6250832"/>
            <a:ext cx="1368425" cy="2863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209"/>
              </a:lnSpc>
              <a:tabLst/>
            </a:pPr>
            <a:endParaRPr lang="Arial" altLang="Arial" sz="100" dirty="0"/>
          </a:p>
          <a:p>
            <a:pPr marL="127000" algn="l" rtl="0" eaLnBrk="0">
              <a:lnSpc>
                <a:spcPct val="95000"/>
              </a:lnSpc>
              <a:tabLst/>
            </a:pPr>
            <a:r>
              <a:rPr sz="18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(</a:t>
            </a:r>
            <a:r>
              <a:rPr sz="1800" spc="-3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95—97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年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)</a:t>
            </a:r>
            <a:endParaRPr lang="SimSun" altLang="SimSun" sz="1800" dirty="0"/>
          </a:p>
        </p:txBody>
      </p:sp>
      <p:sp>
        <p:nvSpPr>
          <p:cNvPr id="884" name="textbox 884"/>
          <p:cNvSpPr/>
          <p:nvPr/>
        </p:nvSpPr>
        <p:spPr>
          <a:xfrm>
            <a:off x="610452" y="4627343"/>
            <a:ext cx="920114" cy="2317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53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7000"/>
              </a:lnSpc>
              <a:tabLst/>
            </a:pPr>
            <a:r>
              <a:rPr sz="14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高管理水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平</a:t>
            </a:r>
            <a:endParaRPr lang="SimSun" altLang="SimSun" sz="14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5" name="picture 8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pic>
        <p:nvPicPr>
          <p:cNvPr id="886" name="picture 8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pic>
        <p:nvPicPr>
          <p:cNvPr id="887" name="picture 8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105150" y="2809875"/>
            <a:ext cx="3943350" cy="2476500"/>
          </a:xfrm>
          <a:prstGeom prst="rect">
            <a:avLst/>
          </a:prstGeom>
        </p:spPr>
      </p:pic>
      <p:sp>
        <p:nvSpPr>
          <p:cNvPr id="888" name="textbox 888"/>
          <p:cNvSpPr/>
          <p:nvPr/>
        </p:nvSpPr>
        <p:spPr>
          <a:xfrm>
            <a:off x="981217" y="1485319"/>
            <a:ext cx="3652520" cy="1235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403"/>
              </a:lnSpc>
              <a:tabLst/>
            </a:pPr>
            <a:endParaRPr lang="Arial" altLang="Arial" sz="100" dirty="0"/>
          </a:p>
          <a:p>
            <a:pPr marL="200853" algn="l" rtl="0" eaLnBrk="0">
              <a:lnSpc>
                <a:spcPct val="96000"/>
              </a:lnSpc>
              <a:tabLst/>
            </a:pPr>
            <a:r>
              <a:rPr sz="3200" spc="3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绩效考核</a:t>
            </a:r>
            <a:r>
              <a:rPr sz="3200" spc="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制</a:t>
            </a:r>
            <a:r>
              <a:rPr sz="3200" spc="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度</a:t>
            </a:r>
            <a:endParaRPr lang="SimSun" altLang="SimSun" sz="3200" dirty="0"/>
          </a:p>
          <a:p>
            <a:pPr algn="l" rtl="0" eaLnBrk="0">
              <a:lnSpc>
                <a:spcPct val="151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700" dirty="0"/>
          </a:p>
          <a:p>
            <a:pPr marL="12700" algn="l" rtl="0" eaLnBrk="0">
              <a:lnSpc>
                <a:spcPct val="91000"/>
              </a:lnSpc>
              <a:spcBef>
                <a:spcPts val="6"/>
              </a:spcBef>
              <a:tabLst/>
            </a:pPr>
            <a:r>
              <a:rPr sz="2900" i="1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分类分层绩效考核制度</a:t>
            </a:r>
            <a:endParaRPr lang="SimSun" altLang="SimSun" sz="2900" dirty="0"/>
          </a:p>
        </p:txBody>
      </p:sp>
      <p:grpSp>
        <p:nvGrpSpPr>
          <p:cNvPr id="160" name="group 160"/>
          <p:cNvGrpSpPr/>
          <p:nvPr/>
        </p:nvGrpSpPr>
        <p:grpSpPr>
          <a:xfrm rot="21600000">
            <a:off x="6227825" y="3716337"/>
            <a:ext cx="1296987" cy="576262"/>
            <a:chOff x="0" y="0"/>
            <a:chExt cx="1296987" cy="576262"/>
          </a:xfrm>
        </p:grpSpPr>
        <p:sp>
          <p:nvSpPr>
            <p:cNvPr id="890" name="path"/>
            <p:cNvSpPr/>
            <p:nvPr/>
          </p:nvSpPr>
          <p:spPr>
            <a:xfrm>
              <a:off x="0" y="73088"/>
              <a:ext cx="431800" cy="287274"/>
            </a:xfrm>
            <a:custGeom>
              <a:avLst/>
              <a:gdLst/>
              <a:ahLst/>
              <a:cxnLst/>
              <a:rect l="0" t="0" r="0" b="0"/>
              <a:pathLst>
                <a:path w="680" h="452">
                  <a:moveTo>
                    <a:pt x="0" y="113"/>
                  </a:moveTo>
                  <a:lnTo>
                    <a:pt x="510" y="113"/>
                  </a:lnTo>
                  <a:lnTo>
                    <a:pt x="510" y="0"/>
                  </a:lnTo>
                  <a:lnTo>
                    <a:pt x="680" y="226"/>
                  </a:lnTo>
                  <a:lnTo>
                    <a:pt x="510" y="452"/>
                  </a:lnTo>
                  <a:lnTo>
                    <a:pt x="510" y="339"/>
                  </a:lnTo>
                  <a:lnTo>
                    <a:pt x="0" y="339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91" name="path"/>
            <p:cNvSpPr/>
            <p:nvPr/>
          </p:nvSpPr>
          <p:spPr>
            <a:xfrm>
              <a:off x="320039" y="70224"/>
              <a:ext cx="115571" cy="293002"/>
            </a:xfrm>
            <a:custGeom>
              <a:avLst/>
              <a:gdLst/>
              <a:ahLst/>
              <a:cxnLst/>
              <a:rect l="0" t="0" r="0" b="0"/>
              <a:pathLst>
                <a:path w="182" h="461">
                  <a:moveTo>
                    <a:pt x="6" y="4"/>
                  </a:moveTo>
                  <a:lnTo>
                    <a:pt x="176" y="230"/>
                  </a:lnTo>
                  <a:lnTo>
                    <a:pt x="6" y="456"/>
                  </a:lnTo>
                </a:path>
              </a:pathLst>
            </a:custGeom>
            <a:noFill/>
            <a:ln w="9534" cap="flat"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92" name="path"/>
            <p:cNvSpPr/>
            <p:nvPr/>
          </p:nvSpPr>
          <p:spPr>
            <a:xfrm>
              <a:off x="431800" y="0"/>
              <a:ext cx="865187" cy="576262"/>
            </a:xfrm>
            <a:custGeom>
              <a:avLst/>
              <a:gdLst/>
              <a:ahLst/>
              <a:cxnLst/>
              <a:rect l="0" t="0" r="0" b="0"/>
              <a:pathLst>
                <a:path w="1362" h="907">
                  <a:moveTo>
                    <a:pt x="0" y="907"/>
                  </a:moveTo>
                  <a:lnTo>
                    <a:pt x="1362" y="907"/>
                  </a:lnTo>
                  <a:lnTo>
                    <a:pt x="1362" y="0"/>
                  </a:lnTo>
                  <a:lnTo>
                    <a:pt x="0" y="0"/>
                  </a:lnTo>
                  <a:lnTo>
                    <a:pt x="0" y="907"/>
                  </a:lnTo>
                  <a:close/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893" name="rect"/>
          <p:cNvSpPr/>
          <p:nvPr/>
        </p:nvSpPr>
        <p:spPr>
          <a:xfrm>
            <a:off x="2484501" y="3789362"/>
            <a:ext cx="1008062" cy="576262"/>
          </a:xfrm>
          <a:prstGeom prst="rect">
            <a:avLst/>
          </a:prstGeom>
          <a:solidFill>
            <a:srgbClr val="C9DDF1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94" name="path"/>
          <p:cNvSpPr/>
          <p:nvPr/>
        </p:nvSpPr>
        <p:spPr>
          <a:xfrm>
            <a:off x="2479733" y="3784595"/>
            <a:ext cx="1017596" cy="585797"/>
          </a:xfrm>
          <a:custGeom>
            <a:avLst/>
            <a:gdLst/>
            <a:ahLst/>
            <a:cxnLst/>
            <a:rect l="0" t="0" r="0" b="0"/>
            <a:pathLst>
              <a:path w="1602" h="922">
                <a:moveTo>
                  <a:pt x="7" y="915"/>
                </a:moveTo>
                <a:lnTo>
                  <a:pt x="1595" y="915"/>
                </a:lnTo>
                <a:lnTo>
                  <a:pt x="1595" y="7"/>
                </a:lnTo>
                <a:lnTo>
                  <a:pt x="7" y="7"/>
                </a:lnTo>
                <a:lnTo>
                  <a:pt x="7" y="915"/>
                </a:lnTo>
                <a:close/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95" name="path"/>
          <p:cNvSpPr/>
          <p:nvPr/>
        </p:nvSpPr>
        <p:spPr>
          <a:xfrm>
            <a:off x="6654858" y="3711570"/>
            <a:ext cx="874721" cy="585797"/>
          </a:xfrm>
          <a:custGeom>
            <a:avLst/>
            <a:gdLst/>
            <a:ahLst/>
            <a:cxnLst/>
            <a:rect l="0" t="0" r="0" b="0"/>
            <a:pathLst>
              <a:path w="1377" h="922">
                <a:moveTo>
                  <a:pt x="7" y="915"/>
                </a:moveTo>
                <a:lnTo>
                  <a:pt x="1370" y="915"/>
                </a:lnTo>
                <a:lnTo>
                  <a:pt x="1370" y="7"/>
                </a:lnTo>
                <a:lnTo>
                  <a:pt x="7" y="7"/>
                </a:lnTo>
                <a:lnTo>
                  <a:pt x="7" y="915"/>
                </a:lnTo>
                <a:close/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62" name="group 162"/>
          <p:cNvGrpSpPr/>
          <p:nvPr/>
        </p:nvGrpSpPr>
        <p:grpSpPr>
          <a:xfrm rot="21600000">
            <a:off x="2119307" y="3136958"/>
            <a:ext cx="873134" cy="512708"/>
            <a:chOff x="0" y="0"/>
            <a:chExt cx="873134" cy="512708"/>
          </a:xfrm>
        </p:grpSpPr>
        <p:grpSp>
          <p:nvGrpSpPr>
            <p:cNvPr id="164" name="group 164"/>
            <p:cNvGrpSpPr/>
            <p:nvPr/>
          </p:nvGrpSpPr>
          <p:grpSpPr>
            <a:xfrm rot="21600000">
              <a:off x="0" y="0"/>
              <a:ext cx="873134" cy="512708"/>
              <a:chOff x="0" y="0"/>
              <a:chExt cx="873134" cy="512708"/>
            </a:xfrm>
          </p:grpSpPr>
          <p:sp>
            <p:nvSpPr>
              <p:cNvPr id="896" name="path"/>
              <p:cNvSpPr/>
              <p:nvPr/>
            </p:nvSpPr>
            <p:spPr>
              <a:xfrm>
                <a:off x="4767" y="4767"/>
                <a:ext cx="863600" cy="503173"/>
              </a:xfrm>
              <a:custGeom>
                <a:avLst/>
                <a:gdLst/>
                <a:ahLst/>
                <a:cxnLst/>
                <a:rect l="0" t="0" r="0" b="0"/>
                <a:pathLst>
                  <a:path w="1360" h="792">
                    <a:moveTo>
                      <a:pt x="0" y="396"/>
                    </a:moveTo>
                    <a:cubicBezTo>
                      <a:pt x="0" y="177"/>
                      <a:pt x="304" y="0"/>
                      <a:pt x="680" y="0"/>
                    </a:cubicBezTo>
                    <a:lnTo>
                      <a:pt x="680" y="0"/>
                    </a:lnTo>
                    <a:cubicBezTo>
                      <a:pt x="1055" y="0"/>
                      <a:pt x="1360" y="177"/>
                      <a:pt x="1360" y="396"/>
                    </a:cubicBezTo>
                    <a:cubicBezTo>
                      <a:pt x="1360" y="396"/>
                      <a:pt x="1360" y="396"/>
                      <a:pt x="1360" y="396"/>
                    </a:cubicBezTo>
                    <a:lnTo>
                      <a:pt x="1360" y="396"/>
                    </a:lnTo>
                    <a:cubicBezTo>
                      <a:pt x="1360" y="615"/>
                      <a:pt x="1055" y="792"/>
                      <a:pt x="680" y="792"/>
                    </a:cubicBezTo>
                    <a:cubicBezTo>
                      <a:pt x="680" y="792"/>
                      <a:pt x="680" y="792"/>
                      <a:pt x="680" y="792"/>
                    </a:cubicBezTo>
                    <a:lnTo>
                      <a:pt x="680" y="792"/>
                    </a:lnTo>
                    <a:cubicBezTo>
                      <a:pt x="304" y="792"/>
                      <a:pt x="0" y="615"/>
                      <a:pt x="0" y="396"/>
                    </a:cubicBezTo>
                    <a:cubicBezTo>
                      <a:pt x="0" y="396"/>
                      <a:pt x="0" y="396"/>
                      <a:pt x="0" y="396"/>
                    </a:cubicBezTo>
                  </a:path>
                </a:pathLst>
              </a:custGeom>
              <a:solidFill>
                <a:srgbClr val="C9DDF1">
                  <a:alpha val="100000"/>
                </a:srgbClr>
              </a:solidFill>
              <a:ln cap="flat"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7" name="path"/>
              <p:cNvSpPr/>
              <p:nvPr/>
            </p:nvSpPr>
            <p:spPr>
              <a:xfrm>
                <a:off x="0" y="0"/>
                <a:ext cx="873134" cy="512708"/>
              </a:xfrm>
              <a:custGeom>
                <a:avLst/>
                <a:gdLst/>
                <a:ahLst/>
                <a:cxnLst/>
                <a:rect l="0" t="0" r="0" b="0"/>
                <a:pathLst>
                  <a:path w="1375" h="807">
                    <a:moveTo>
                      <a:pt x="7" y="403"/>
                    </a:moveTo>
                    <a:cubicBezTo>
                      <a:pt x="7" y="184"/>
                      <a:pt x="311" y="7"/>
                      <a:pt x="687" y="7"/>
                    </a:cubicBezTo>
                    <a:lnTo>
                      <a:pt x="687" y="7"/>
                    </a:lnTo>
                    <a:cubicBezTo>
                      <a:pt x="1063" y="7"/>
                      <a:pt x="1367" y="184"/>
                      <a:pt x="1367" y="403"/>
                    </a:cubicBezTo>
                    <a:cubicBezTo>
                      <a:pt x="1367" y="403"/>
                      <a:pt x="1367" y="403"/>
                      <a:pt x="1367" y="403"/>
                    </a:cubicBezTo>
                    <a:lnTo>
                      <a:pt x="1367" y="403"/>
                    </a:lnTo>
                    <a:cubicBezTo>
                      <a:pt x="1367" y="622"/>
                      <a:pt x="1063" y="799"/>
                      <a:pt x="687" y="799"/>
                    </a:cubicBezTo>
                    <a:cubicBezTo>
                      <a:pt x="687" y="799"/>
                      <a:pt x="687" y="799"/>
                      <a:pt x="687" y="799"/>
                    </a:cubicBezTo>
                    <a:lnTo>
                      <a:pt x="687" y="799"/>
                    </a:lnTo>
                    <a:cubicBezTo>
                      <a:pt x="311" y="799"/>
                      <a:pt x="7" y="622"/>
                      <a:pt x="7" y="403"/>
                    </a:cubicBezTo>
                    <a:cubicBezTo>
                      <a:pt x="7" y="403"/>
                      <a:pt x="7" y="403"/>
                      <a:pt x="7" y="403"/>
                    </a:cubicBezTo>
                  </a:path>
                </a:pathLst>
              </a:custGeom>
              <a:noFill/>
              <a:ln w="9534" cap="flat"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98" name="textbox 898"/>
            <p:cNvSpPr/>
            <p:nvPr/>
          </p:nvSpPr>
          <p:spPr>
            <a:xfrm>
              <a:off x="-12700" y="-12700"/>
              <a:ext cx="899160" cy="58039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  <a:tabLst/>
              </a:pPr>
              <a:endParaRPr lang="Arial" altLang="Arial" sz="800" dirty="0"/>
            </a:p>
            <a:p>
              <a:pPr algn="l" rtl="0" eaLnBrk="0">
                <a:lnSpc>
                  <a:spcPct val="6325"/>
                </a:lnSpc>
                <a:tabLst/>
              </a:pPr>
              <a:endParaRPr lang="Arial" altLang="Arial" sz="100" dirty="0"/>
            </a:p>
            <a:p>
              <a:pPr marL="171329" algn="l" rtl="0" eaLnBrk="0">
                <a:lnSpc>
                  <a:spcPct val="95000"/>
                </a:lnSpc>
                <a:tabLst/>
              </a:pPr>
              <a:r>
                <a:rPr sz="2400" spc="-4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月度</a:t>
              </a:r>
              <a:endParaRPr lang="SimSun" altLang="SimSun" sz="2400" dirty="0"/>
            </a:p>
          </p:txBody>
        </p:sp>
      </p:grpSp>
      <p:sp>
        <p:nvSpPr>
          <p:cNvPr id="899" name="textbox 899"/>
          <p:cNvSpPr/>
          <p:nvPr/>
        </p:nvSpPr>
        <p:spPr>
          <a:xfrm>
            <a:off x="4049624" y="4000490"/>
            <a:ext cx="2049779" cy="2527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8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9000"/>
              </a:lnSpc>
              <a:tabLst/>
            </a:pPr>
            <a:r>
              <a:rPr sz="1500" spc="8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中、基层员工</a:t>
            </a: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IPBC</a:t>
            </a:r>
            <a:r>
              <a:rPr sz="1500" spc="8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考</a:t>
            </a:r>
            <a:r>
              <a:rPr sz="15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核</a:t>
            </a:r>
            <a:endParaRPr lang="SimSun" altLang="SimSun" sz="1500" dirty="0"/>
          </a:p>
        </p:txBody>
      </p:sp>
      <p:grpSp>
        <p:nvGrpSpPr>
          <p:cNvPr id="166" name="group 166"/>
          <p:cNvGrpSpPr/>
          <p:nvPr/>
        </p:nvGrpSpPr>
        <p:grpSpPr>
          <a:xfrm rot="21600000">
            <a:off x="6799257" y="2919407"/>
            <a:ext cx="873134" cy="442985"/>
            <a:chOff x="0" y="0"/>
            <a:chExt cx="873134" cy="442985"/>
          </a:xfrm>
        </p:grpSpPr>
        <p:grpSp>
          <p:nvGrpSpPr>
            <p:cNvPr id="168" name="group 168"/>
            <p:cNvGrpSpPr/>
            <p:nvPr/>
          </p:nvGrpSpPr>
          <p:grpSpPr>
            <a:xfrm rot="21600000">
              <a:off x="0" y="0"/>
              <a:ext cx="873134" cy="442985"/>
              <a:chOff x="0" y="0"/>
              <a:chExt cx="873134" cy="442985"/>
            </a:xfrm>
          </p:grpSpPr>
          <p:sp>
            <p:nvSpPr>
              <p:cNvPr id="901" name="path"/>
              <p:cNvSpPr/>
              <p:nvPr/>
            </p:nvSpPr>
            <p:spPr>
              <a:xfrm>
                <a:off x="4767" y="4767"/>
                <a:ext cx="863600" cy="433451"/>
              </a:xfrm>
              <a:custGeom>
                <a:avLst/>
                <a:gdLst/>
                <a:ahLst/>
                <a:cxnLst/>
                <a:rect l="0" t="0" r="0" b="0"/>
                <a:pathLst>
                  <a:path w="1360" h="682">
                    <a:moveTo>
                      <a:pt x="0" y="341"/>
                    </a:moveTo>
                    <a:cubicBezTo>
                      <a:pt x="0" y="152"/>
                      <a:pt x="304" y="0"/>
                      <a:pt x="680" y="0"/>
                    </a:cubicBezTo>
                    <a:lnTo>
                      <a:pt x="680" y="0"/>
                    </a:lnTo>
                    <a:cubicBezTo>
                      <a:pt x="1055" y="0"/>
                      <a:pt x="1360" y="152"/>
                      <a:pt x="1360" y="341"/>
                    </a:cubicBezTo>
                    <a:cubicBezTo>
                      <a:pt x="1360" y="341"/>
                      <a:pt x="1360" y="341"/>
                      <a:pt x="1360" y="341"/>
                    </a:cubicBezTo>
                    <a:lnTo>
                      <a:pt x="1360" y="341"/>
                    </a:lnTo>
                    <a:cubicBezTo>
                      <a:pt x="1360" y="529"/>
                      <a:pt x="1055" y="682"/>
                      <a:pt x="680" y="682"/>
                    </a:cubicBezTo>
                    <a:cubicBezTo>
                      <a:pt x="680" y="682"/>
                      <a:pt x="680" y="682"/>
                      <a:pt x="680" y="682"/>
                    </a:cubicBezTo>
                    <a:lnTo>
                      <a:pt x="680" y="682"/>
                    </a:lnTo>
                    <a:cubicBezTo>
                      <a:pt x="304" y="682"/>
                      <a:pt x="0" y="529"/>
                      <a:pt x="0" y="341"/>
                    </a:cubicBezTo>
                    <a:cubicBezTo>
                      <a:pt x="0" y="341"/>
                      <a:pt x="0" y="341"/>
                      <a:pt x="0" y="341"/>
                    </a:cubicBezTo>
                  </a:path>
                </a:pathLst>
              </a:custGeom>
              <a:solidFill>
                <a:srgbClr val="C9DDF1">
                  <a:alpha val="100000"/>
                </a:srgbClr>
              </a:solidFill>
              <a:ln cap="flat"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2" name="path"/>
              <p:cNvSpPr/>
              <p:nvPr/>
            </p:nvSpPr>
            <p:spPr>
              <a:xfrm>
                <a:off x="0" y="0"/>
                <a:ext cx="873134" cy="442985"/>
              </a:xfrm>
              <a:custGeom>
                <a:avLst/>
                <a:gdLst/>
                <a:ahLst/>
                <a:cxnLst/>
                <a:rect l="0" t="0" r="0" b="0"/>
                <a:pathLst>
                  <a:path w="1375" h="697">
                    <a:moveTo>
                      <a:pt x="7" y="348"/>
                    </a:moveTo>
                    <a:cubicBezTo>
                      <a:pt x="7" y="160"/>
                      <a:pt x="311" y="7"/>
                      <a:pt x="687" y="7"/>
                    </a:cubicBezTo>
                    <a:lnTo>
                      <a:pt x="687" y="7"/>
                    </a:lnTo>
                    <a:cubicBezTo>
                      <a:pt x="1063" y="7"/>
                      <a:pt x="1367" y="160"/>
                      <a:pt x="1367" y="348"/>
                    </a:cubicBezTo>
                    <a:cubicBezTo>
                      <a:pt x="1367" y="348"/>
                      <a:pt x="1367" y="348"/>
                      <a:pt x="1367" y="348"/>
                    </a:cubicBezTo>
                    <a:lnTo>
                      <a:pt x="1367" y="348"/>
                    </a:lnTo>
                    <a:cubicBezTo>
                      <a:pt x="1367" y="537"/>
                      <a:pt x="1063" y="690"/>
                      <a:pt x="687" y="690"/>
                    </a:cubicBezTo>
                    <a:cubicBezTo>
                      <a:pt x="687" y="690"/>
                      <a:pt x="687" y="690"/>
                      <a:pt x="687" y="690"/>
                    </a:cubicBezTo>
                    <a:lnTo>
                      <a:pt x="687" y="690"/>
                    </a:lnTo>
                    <a:cubicBezTo>
                      <a:pt x="311" y="690"/>
                      <a:pt x="7" y="537"/>
                      <a:pt x="7" y="348"/>
                    </a:cubicBezTo>
                    <a:cubicBezTo>
                      <a:pt x="7" y="348"/>
                      <a:pt x="7" y="348"/>
                      <a:pt x="7" y="348"/>
                    </a:cubicBezTo>
                  </a:path>
                </a:pathLst>
              </a:custGeom>
              <a:noFill/>
              <a:ln w="9534" cap="flat"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03" name="textbox 903"/>
            <p:cNvSpPr/>
            <p:nvPr/>
          </p:nvSpPr>
          <p:spPr>
            <a:xfrm>
              <a:off x="-12700" y="-12700"/>
              <a:ext cx="899160" cy="51117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6000"/>
                </a:lnSpc>
                <a:tabLst/>
              </a:pPr>
              <a:endParaRPr lang="Arial" altLang="Arial" sz="500" dirty="0"/>
            </a:p>
            <a:p>
              <a:pPr marL="170301" algn="l" rtl="0" eaLnBrk="0">
                <a:lnSpc>
                  <a:spcPct val="95000"/>
                </a:lnSpc>
                <a:spcBef>
                  <a:spcPts val="4"/>
                </a:spcBef>
                <a:tabLst/>
              </a:pPr>
              <a:r>
                <a:rPr sz="2400" spc="-3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年</a:t>
              </a:r>
              <a:r>
                <a:rPr sz="2400" spc="-2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度</a:t>
              </a:r>
              <a:endParaRPr lang="SimSun" altLang="SimSun" sz="2400" dirty="0"/>
            </a:p>
          </p:txBody>
        </p:sp>
      </p:grpSp>
      <p:sp>
        <p:nvSpPr>
          <p:cNvPr id="904" name="textbox 904"/>
          <p:cNvSpPr/>
          <p:nvPr/>
        </p:nvSpPr>
        <p:spPr>
          <a:xfrm>
            <a:off x="2583754" y="3854440"/>
            <a:ext cx="819150" cy="4908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231"/>
              </a:lnSpc>
              <a:tabLst/>
            </a:pPr>
            <a:endParaRPr lang="Arial" altLang="Arial" sz="100" dirty="0"/>
          </a:p>
          <a:p>
            <a:pPr marL="20513" indent="-7813" algn="l" rtl="0" eaLnBrk="0">
              <a:lnSpc>
                <a:spcPct val="102000"/>
              </a:lnSpc>
              <a:tabLst/>
            </a:pPr>
            <a:r>
              <a:rPr sz="1500" spc="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试用期</a:t>
            </a:r>
            <a:r>
              <a:rPr sz="15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新</a:t>
            </a: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5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员工考</a:t>
            </a:r>
            <a:r>
              <a:rPr sz="15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核</a:t>
            </a:r>
            <a:endParaRPr lang="SimSun" altLang="SimSun" sz="1500" dirty="0"/>
          </a:p>
        </p:txBody>
      </p:sp>
      <p:sp>
        <p:nvSpPr>
          <p:cNvPr id="905" name="textbox 905"/>
          <p:cNvSpPr/>
          <p:nvPr/>
        </p:nvSpPr>
        <p:spPr>
          <a:xfrm>
            <a:off x="6697323" y="3781415"/>
            <a:ext cx="818514" cy="4914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115"/>
              </a:lnSpc>
              <a:tabLst/>
            </a:pPr>
            <a:endParaRPr lang="Arial" altLang="Arial" sz="100" dirty="0"/>
          </a:p>
          <a:p>
            <a:pPr marL="211122" indent="-198422" algn="l" rtl="0" eaLnBrk="0">
              <a:lnSpc>
                <a:spcPct val="102000"/>
              </a:lnSpc>
              <a:tabLst/>
            </a:pPr>
            <a:r>
              <a:rPr sz="1500" spc="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年度综</a:t>
            </a:r>
            <a:r>
              <a:rPr sz="15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合</a:t>
            </a: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5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评</a:t>
            </a:r>
            <a:r>
              <a:rPr sz="15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定</a:t>
            </a:r>
            <a:endParaRPr lang="SimSun" altLang="SimSun" sz="1500" dirty="0"/>
          </a:p>
        </p:txBody>
      </p:sp>
      <p:sp>
        <p:nvSpPr>
          <p:cNvPr id="906" name="rect"/>
          <p:cNvSpPr/>
          <p:nvPr/>
        </p:nvSpPr>
        <p:spPr>
          <a:xfrm>
            <a:off x="2484501" y="5229225"/>
            <a:ext cx="792098" cy="360362"/>
          </a:xfrm>
          <a:prstGeom prst="rect">
            <a:avLst/>
          </a:prstGeom>
          <a:solidFill>
            <a:srgbClr val="C9DDF1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07" name="rect"/>
          <p:cNvSpPr/>
          <p:nvPr/>
        </p:nvSpPr>
        <p:spPr>
          <a:xfrm>
            <a:off x="2479733" y="5224457"/>
            <a:ext cx="801633" cy="369897"/>
          </a:xfrm>
          <a:prstGeom prst="rect">
            <a:avLst/>
          </a:prstGeom>
          <a:solidFill>
            <a:srgbClr val="C9DDF1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08" name="textbox 908"/>
          <p:cNvSpPr/>
          <p:nvPr/>
        </p:nvSpPr>
        <p:spPr>
          <a:xfrm>
            <a:off x="4347917" y="4780016"/>
            <a:ext cx="1647189" cy="2311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45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14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计量制员工绩效考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核</a:t>
            </a:r>
            <a:endParaRPr lang="SimSun" altLang="SimSun" sz="1400" dirty="0"/>
          </a:p>
        </p:txBody>
      </p:sp>
      <p:grpSp>
        <p:nvGrpSpPr>
          <p:cNvPr id="170" name="group 170"/>
          <p:cNvGrpSpPr/>
          <p:nvPr/>
        </p:nvGrpSpPr>
        <p:grpSpPr>
          <a:xfrm rot="21600000">
            <a:off x="3487732" y="3424232"/>
            <a:ext cx="657234" cy="369960"/>
            <a:chOff x="0" y="0"/>
            <a:chExt cx="657234" cy="369960"/>
          </a:xfrm>
        </p:grpSpPr>
        <p:grpSp>
          <p:nvGrpSpPr>
            <p:cNvPr id="172" name="group 172"/>
            <p:cNvGrpSpPr/>
            <p:nvPr/>
          </p:nvGrpSpPr>
          <p:grpSpPr>
            <a:xfrm rot="21600000">
              <a:off x="0" y="0"/>
              <a:ext cx="657234" cy="369960"/>
              <a:chOff x="0" y="0"/>
              <a:chExt cx="657234" cy="369960"/>
            </a:xfrm>
          </p:grpSpPr>
          <p:sp>
            <p:nvSpPr>
              <p:cNvPr id="909" name="path"/>
              <p:cNvSpPr/>
              <p:nvPr/>
            </p:nvSpPr>
            <p:spPr>
              <a:xfrm>
                <a:off x="4767" y="4767"/>
                <a:ext cx="647700" cy="360425"/>
              </a:xfrm>
              <a:custGeom>
                <a:avLst/>
                <a:gdLst/>
                <a:ahLst/>
                <a:cxnLst/>
                <a:rect l="0" t="0" r="0" b="0"/>
                <a:pathLst>
                  <a:path w="1020" h="567">
                    <a:moveTo>
                      <a:pt x="0" y="283"/>
                    </a:moveTo>
                    <a:cubicBezTo>
                      <a:pt x="0" y="127"/>
                      <a:pt x="228" y="0"/>
                      <a:pt x="510" y="0"/>
                    </a:cubicBezTo>
                    <a:lnTo>
                      <a:pt x="510" y="0"/>
                    </a:lnTo>
                    <a:cubicBezTo>
                      <a:pt x="791" y="0"/>
                      <a:pt x="1020" y="127"/>
                      <a:pt x="1020" y="283"/>
                    </a:cubicBezTo>
                    <a:cubicBezTo>
                      <a:pt x="1020" y="283"/>
                      <a:pt x="1020" y="283"/>
                      <a:pt x="1020" y="283"/>
                    </a:cubicBezTo>
                    <a:lnTo>
                      <a:pt x="1020" y="283"/>
                    </a:lnTo>
                    <a:cubicBezTo>
                      <a:pt x="1020" y="440"/>
                      <a:pt x="791" y="567"/>
                      <a:pt x="510" y="567"/>
                    </a:cubicBezTo>
                    <a:cubicBezTo>
                      <a:pt x="510" y="567"/>
                      <a:pt x="510" y="567"/>
                      <a:pt x="510" y="567"/>
                    </a:cubicBezTo>
                    <a:lnTo>
                      <a:pt x="510" y="567"/>
                    </a:lnTo>
                    <a:cubicBezTo>
                      <a:pt x="228" y="567"/>
                      <a:pt x="0" y="440"/>
                      <a:pt x="0" y="283"/>
                    </a:cubicBezTo>
                    <a:cubicBezTo>
                      <a:pt x="0" y="283"/>
                      <a:pt x="0" y="283"/>
                      <a:pt x="0" y="283"/>
                    </a:cubicBezTo>
                  </a:path>
                </a:pathLst>
              </a:custGeom>
              <a:solidFill>
                <a:srgbClr val="C9DDF1">
                  <a:alpha val="100000"/>
                </a:srgbClr>
              </a:solidFill>
              <a:ln cap="flat"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0" name="path"/>
              <p:cNvSpPr/>
              <p:nvPr/>
            </p:nvSpPr>
            <p:spPr>
              <a:xfrm>
                <a:off x="0" y="0"/>
                <a:ext cx="657234" cy="369960"/>
              </a:xfrm>
              <a:custGeom>
                <a:avLst/>
                <a:gdLst/>
                <a:ahLst/>
                <a:cxnLst/>
                <a:rect l="0" t="0" r="0" b="0"/>
                <a:pathLst>
                  <a:path w="1035" h="582">
                    <a:moveTo>
                      <a:pt x="7" y="291"/>
                    </a:moveTo>
                    <a:cubicBezTo>
                      <a:pt x="7" y="134"/>
                      <a:pt x="235" y="7"/>
                      <a:pt x="517" y="7"/>
                    </a:cubicBezTo>
                    <a:lnTo>
                      <a:pt x="517" y="7"/>
                    </a:lnTo>
                    <a:cubicBezTo>
                      <a:pt x="799" y="7"/>
                      <a:pt x="1027" y="134"/>
                      <a:pt x="1027" y="291"/>
                    </a:cubicBezTo>
                    <a:cubicBezTo>
                      <a:pt x="1027" y="291"/>
                      <a:pt x="1027" y="291"/>
                      <a:pt x="1027" y="291"/>
                    </a:cubicBezTo>
                    <a:lnTo>
                      <a:pt x="1027" y="291"/>
                    </a:lnTo>
                    <a:cubicBezTo>
                      <a:pt x="1027" y="447"/>
                      <a:pt x="799" y="575"/>
                      <a:pt x="517" y="575"/>
                    </a:cubicBezTo>
                    <a:cubicBezTo>
                      <a:pt x="517" y="575"/>
                      <a:pt x="517" y="575"/>
                      <a:pt x="517" y="575"/>
                    </a:cubicBezTo>
                    <a:lnTo>
                      <a:pt x="517" y="575"/>
                    </a:lnTo>
                    <a:cubicBezTo>
                      <a:pt x="235" y="575"/>
                      <a:pt x="7" y="447"/>
                      <a:pt x="7" y="291"/>
                    </a:cubicBezTo>
                    <a:cubicBezTo>
                      <a:pt x="7" y="291"/>
                      <a:pt x="7" y="291"/>
                      <a:pt x="7" y="291"/>
                    </a:cubicBezTo>
                  </a:path>
                </a:pathLst>
              </a:custGeom>
              <a:noFill/>
              <a:ln w="9534" cap="flat"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11" name="textbox 911"/>
            <p:cNvSpPr/>
            <p:nvPr/>
          </p:nvSpPr>
          <p:spPr>
            <a:xfrm>
              <a:off x="-12700" y="-12700"/>
              <a:ext cx="683259" cy="42227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  <a:tabLst/>
              </a:pPr>
              <a:endParaRPr lang="Arial" altLang="Arial" sz="700" dirty="0"/>
            </a:p>
            <a:p>
              <a:pPr marL="159163" algn="l" rtl="0" eaLnBrk="0">
                <a:lnSpc>
                  <a:spcPct val="99000"/>
                </a:lnSpc>
                <a:spcBef>
                  <a:spcPts val="2"/>
                </a:spcBef>
                <a:tabLst/>
              </a:pPr>
              <a:r>
                <a:rPr sz="1500" spc="5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季</a:t>
              </a:r>
              <a:r>
                <a:rPr sz="1500" spc="3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度</a:t>
              </a:r>
              <a:endParaRPr lang="SimSun" altLang="SimSun" sz="1500" dirty="0"/>
            </a:p>
          </p:txBody>
        </p:sp>
      </p:grpSp>
      <p:sp>
        <p:nvSpPr>
          <p:cNvPr id="912" name="textbox 912"/>
          <p:cNvSpPr/>
          <p:nvPr/>
        </p:nvSpPr>
        <p:spPr>
          <a:xfrm>
            <a:off x="4259571" y="3272161"/>
            <a:ext cx="1416685" cy="1993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947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2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中高层述职</a:t>
            </a:r>
            <a:r>
              <a:rPr sz="1200" spc="-1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+</a:t>
            </a:r>
            <a:r>
              <a:rPr sz="12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KPI</a:t>
            </a:r>
            <a:r>
              <a:rPr sz="12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考核</a:t>
            </a:r>
            <a:endParaRPr lang="SimSun" altLang="SimSun" sz="1200" dirty="0"/>
          </a:p>
        </p:txBody>
      </p:sp>
      <p:sp>
        <p:nvSpPr>
          <p:cNvPr id="913" name="textbox 913"/>
          <p:cNvSpPr/>
          <p:nvPr/>
        </p:nvSpPr>
        <p:spPr>
          <a:xfrm>
            <a:off x="2587182" y="5254257"/>
            <a:ext cx="617219" cy="3733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55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2400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月度</a:t>
            </a:r>
            <a:endParaRPr lang="SimSun" altLang="SimSun" sz="2400" dirty="0"/>
          </a:p>
        </p:txBody>
      </p:sp>
      <p:grpSp>
        <p:nvGrpSpPr>
          <p:cNvPr id="174" name="group 174"/>
          <p:cNvGrpSpPr/>
          <p:nvPr/>
        </p:nvGrpSpPr>
        <p:grpSpPr>
          <a:xfrm rot="21600000">
            <a:off x="3492500" y="4002336"/>
            <a:ext cx="435612" cy="293127"/>
            <a:chOff x="0" y="0"/>
            <a:chExt cx="435612" cy="293127"/>
          </a:xfrm>
        </p:grpSpPr>
        <p:sp>
          <p:nvSpPr>
            <p:cNvPr id="914" name="path"/>
            <p:cNvSpPr/>
            <p:nvPr/>
          </p:nvSpPr>
          <p:spPr>
            <a:xfrm>
              <a:off x="0" y="2862"/>
              <a:ext cx="431800" cy="287401"/>
            </a:xfrm>
            <a:custGeom>
              <a:avLst/>
              <a:gdLst/>
              <a:ahLst/>
              <a:cxnLst/>
              <a:rect l="0" t="0" r="0" b="0"/>
              <a:pathLst>
                <a:path w="680" h="452">
                  <a:moveTo>
                    <a:pt x="0" y="113"/>
                  </a:moveTo>
                  <a:lnTo>
                    <a:pt x="510" y="113"/>
                  </a:lnTo>
                  <a:lnTo>
                    <a:pt x="510" y="0"/>
                  </a:lnTo>
                  <a:lnTo>
                    <a:pt x="680" y="226"/>
                  </a:lnTo>
                  <a:lnTo>
                    <a:pt x="510" y="452"/>
                  </a:lnTo>
                  <a:lnTo>
                    <a:pt x="510" y="339"/>
                  </a:lnTo>
                  <a:lnTo>
                    <a:pt x="0" y="339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15" name="path"/>
            <p:cNvSpPr/>
            <p:nvPr/>
          </p:nvSpPr>
          <p:spPr>
            <a:xfrm>
              <a:off x="320037" y="0"/>
              <a:ext cx="115574" cy="293127"/>
            </a:xfrm>
            <a:custGeom>
              <a:avLst/>
              <a:gdLst/>
              <a:ahLst/>
              <a:cxnLst/>
              <a:rect l="0" t="0" r="0" b="0"/>
              <a:pathLst>
                <a:path w="182" h="461">
                  <a:moveTo>
                    <a:pt x="6" y="4"/>
                  </a:moveTo>
                  <a:lnTo>
                    <a:pt x="176" y="230"/>
                  </a:lnTo>
                  <a:lnTo>
                    <a:pt x="6" y="457"/>
                  </a:lnTo>
                </a:path>
              </a:pathLst>
            </a:custGeom>
            <a:noFill/>
            <a:ln w="9534" cap="flat"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916" name="path"/>
          <p:cNvSpPr/>
          <p:nvPr/>
        </p:nvSpPr>
        <p:spPr>
          <a:xfrm>
            <a:off x="3487732" y="4005198"/>
            <a:ext cx="333384" cy="287401"/>
          </a:xfrm>
          <a:custGeom>
            <a:avLst/>
            <a:gdLst/>
            <a:ahLst/>
            <a:cxnLst/>
            <a:rect l="0" t="0" r="0" b="0"/>
            <a:pathLst>
              <a:path w="525" h="452">
                <a:moveTo>
                  <a:pt x="7" y="113"/>
                </a:moveTo>
                <a:lnTo>
                  <a:pt x="517" y="113"/>
                </a:lnTo>
                <a:lnTo>
                  <a:pt x="517" y="0"/>
                </a:lnTo>
                <a:moveTo>
                  <a:pt x="517" y="452"/>
                </a:moveTo>
                <a:lnTo>
                  <a:pt x="517" y="339"/>
                </a:lnTo>
                <a:lnTo>
                  <a:pt x="7" y="339"/>
                </a:lnTo>
                <a:lnTo>
                  <a:pt x="7" y="113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17" name="path"/>
          <p:cNvSpPr/>
          <p:nvPr/>
        </p:nvSpPr>
        <p:spPr>
          <a:xfrm>
            <a:off x="6223058" y="3789426"/>
            <a:ext cx="333384" cy="287274"/>
          </a:xfrm>
          <a:custGeom>
            <a:avLst/>
            <a:gdLst/>
            <a:ahLst/>
            <a:cxnLst/>
            <a:rect l="0" t="0" r="0" b="0"/>
            <a:pathLst>
              <a:path w="525" h="452">
                <a:moveTo>
                  <a:pt x="7" y="113"/>
                </a:moveTo>
                <a:lnTo>
                  <a:pt x="517" y="113"/>
                </a:lnTo>
                <a:lnTo>
                  <a:pt x="517" y="0"/>
                </a:lnTo>
                <a:moveTo>
                  <a:pt x="517" y="452"/>
                </a:moveTo>
                <a:lnTo>
                  <a:pt x="517" y="339"/>
                </a:lnTo>
                <a:lnTo>
                  <a:pt x="7" y="339"/>
                </a:lnTo>
                <a:lnTo>
                  <a:pt x="7" y="113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8" name="picture 9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pic>
        <p:nvPicPr>
          <p:cNvPr id="919" name="picture 9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sp>
        <p:nvSpPr>
          <p:cNvPr id="920" name="textbox 920"/>
          <p:cNvSpPr/>
          <p:nvPr/>
        </p:nvSpPr>
        <p:spPr>
          <a:xfrm>
            <a:off x="1010169" y="1485319"/>
            <a:ext cx="4072890" cy="10902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403"/>
              </a:lnSpc>
              <a:tabLst/>
            </a:pPr>
            <a:endParaRPr lang="Arial" altLang="Arial" sz="100" dirty="0"/>
          </a:p>
          <a:p>
            <a:pPr marL="171901" algn="l" rtl="0" eaLnBrk="0">
              <a:lnSpc>
                <a:spcPct val="96000"/>
              </a:lnSpc>
              <a:tabLst/>
            </a:pPr>
            <a:r>
              <a:rPr sz="3200" spc="3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绩效考核</a:t>
            </a:r>
            <a:r>
              <a:rPr sz="3200" spc="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制</a:t>
            </a:r>
            <a:r>
              <a:rPr sz="3200" spc="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度</a:t>
            </a:r>
            <a:endParaRPr lang="SimSun" altLang="SimSun" sz="32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200" dirty="0"/>
          </a:p>
          <a:p>
            <a:pPr marL="12700" algn="l" rtl="0" eaLnBrk="0">
              <a:lnSpc>
                <a:spcPct val="91000"/>
              </a:lnSpc>
              <a:spcBef>
                <a:spcPts val="5"/>
              </a:spcBef>
              <a:tabLst/>
            </a:pPr>
            <a:r>
              <a:rPr sz="2900" i="1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中高层述职</a:t>
            </a:r>
            <a:r>
              <a:rPr sz="2700" i="1" spc="-4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+</a:t>
            </a:r>
            <a:r>
              <a:rPr sz="2700" i="1" spc="-1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K</a:t>
            </a:r>
            <a:r>
              <a:rPr sz="2700" i="1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PI</a:t>
            </a:r>
            <a:r>
              <a:rPr sz="2900" i="1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考核制度</a:t>
            </a:r>
            <a:endParaRPr lang="SimSun" altLang="SimSun" sz="29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" name="picture 9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sp>
        <p:nvSpPr>
          <p:cNvPr id="923" name="textbox 923"/>
          <p:cNvSpPr/>
          <p:nvPr/>
        </p:nvSpPr>
        <p:spPr>
          <a:xfrm>
            <a:off x="1154010" y="3470392"/>
            <a:ext cx="7744459" cy="23298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89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>
                <a:tab pos="62230" algn="l"/>
              </a:tabLst>
            </a:pP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400" spc="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  就是采用年终(年中)述职的方式，全面检查上一年(期) 承诺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KPI</a:t>
            </a:r>
            <a:r>
              <a:rPr sz="1400" spc="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的完成</a:t>
            </a:r>
            <a:r>
              <a:rPr sz="14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情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况，并对下</a:t>
            </a:r>
            <a:endParaRPr lang="SimSun" altLang="SimSun" sz="1400" dirty="0"/>
          </a:p>
          <a:p>
            <a:pPr marL="472924" algn="l" rtl="0" eaLnBrk="0">
              <a:lnSpc>
                <a:spcPct val="97000"/>
              </a:lnSpc>
              <a:spcBef>
                <a:spcPts val="928"/>
              </a:spcBef>
              <a:tabLst/>
            </a:pPr>
            <a:r>
              <a:rPr sz="14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一年(期)的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KPI</a:t>
            </a:r>
            <a:r>
              <a:rPr sz="14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做出承诺，并全面阐述本部门达成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KPI</a:t>
            </a:r>
            <a:r>
              <a:rPr sz="14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的策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略与措施。</a:t>
            </a:r>
            <a:endParaRPr lang="SimSun" altLang="SimSun" sz="1400" dirty="0"/>
          </a:p>
          <a:p>
            <a:pPr marL="16700" algn="l" rtl="0" eaLnBrk="0">
              <a:lnSpc>
                <a:spcPct val="96000"/>
              </a:lnSpc>
              <a:spcBef>
                <a:spcPts val="1243"/>
              </a:spcBef>
              <a:tabLst>
                <a:tab pos="93344" algn="l"/>
              </a:tabLst>
            </a:pP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4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为什么要进行述</a:t>
            </a:r>
            <a:r>
              <a:rPr sz="14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职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？</a:t>
            </a:r>
            <a:endParaRPr lang="SimSun" altLang="SimSun" sz="1400" dirty="0"/>
          </a:p>
          <a:p>
            <a:pPr marL="16727" algn="l" rtl="0" eaLnBrk="0">
              <a:lnSpc>
                <a:spcPct val="97000"/>
              </a:lnSpc>
              <a:spcBef>
                <a:spcPts val="1223"/>
              </a:spcBef>
              <a:tabLst>
                <a:tab pos="93980" algn="l"/>
              </a:tabLst>
            </a:pP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4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落实公司战略，将公司战略目标分解成各部门的直度行动纲领，为各部门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准确思考、分解工</a:t>
            </a:r>
            <a:endParaRPr lang="SimSun" altLang="SimSun" sz="1400" dirty="0"/>
          </a:p>
          <a:p>
            <a:pPr marL="470734" algn="l" rtl="0" eaLnBrk="0">
              <a:lnSpc>
                <a:spcPct val="96000"/>
              </a:lnSpc>
              <a:spcBef>
                <a:spcPts val="937"/>
              </a:spcBef>
              <a:tabLst/>
            </a:pPr>
            <a:r>
              <a:rPr sz="14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作任务提供食品店据，也为后期监控和指导各部门工作</a:t>
            </a:r>
            <a:r>
              <a:rPr sz="14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提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供了具体的、可操作的依据：</a:t>
            </a:r>
            <a:endParaRPr lang="SimSun" altLang="SimSun" sz="1400" dirty="0"/>
          </a:p>
          <a:p>
            <a:pPr marL="16727" algn="l" rtl="0" eaLnBrk="0">
              <a:lnSpc>
                <a:spcPct val="96000"/>
              </a:lnSpc>
              <a:spcBef>
                <a:spcPts val="1240"/>
              </a:spcBef>
              <a:tabLst>
                <a:tab pos="93980" algn="l"/>
              </a:tabLst>
            </a:pP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4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促进中高层领导理清思路，</a:t>
            </a:r>
            <a:r>
              <a:rPr sz="14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明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确责任， 抓信重点，综合平衡：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6700" algn="l" rtl="0" eaLnBrk="0">
              <a:lnSpc>
                <a:spcPct val="96000"/>
              </a:lnSpc>
              <a:tabLst>
                <a:tab pos="93344" algn="l"/>
              </a:tabLst>
            </a:pP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400" spc="-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建立统一、均衡和有效的考绩制度， 使公司宏观管理形成闭环， 不断提升公司的核心</a:t>
            </a:r>
            <a:r>
              <a:rPr sz="14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竞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争力。</a:t>
            </a:r>
            <a:endParaRPr lang="SimSun" altLang="SimSun" sz="1400" dirty="0"/>
          </a:p>
        </p:txBody>
      </p:sp>
      <p:pic>
        <p:nvPicPr>
          <p:cNvPr id="924" name="picture 9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70711" y="5648896"/>
            <a:ext cx="77209" cy="88011"/>
          </a:xfrm>
          <a:prstGeom prst="rect">
            <a:avLst/>
          </a:prstGeom>
        </p:spPr>
      </p:pic>
      <p:pic>
        <p:nvPicPr>
          <p:cNvPr id="925" name="picture 9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70738" y="5286038"/>
            <a:ext cx="77393" cy="88220"/>
          </a:xfrm>
          <a:prstGeom prst="rect">
            <a:avLst/>
          </a:prstGeom>
        </p:spPr>
      </p:pic>
      <p:pic>
        <p:nvPicPr>
          <p:cNvPr id="926" name="picture 9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70738" y="4599349"/>
            <a:ext cx="77393" cy="88220"/>
          </a:xfrm>
          <a:prstGeom prst="rect">
            <a:avLst/>
          </a:prstGeom>
        </p:spPr>
      </p:pic>
      <p:pic>
        <p:nvPicPr>
          <p:cNvPr id="927" name="picture 9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70711" y="4237355"/>
            <a:ext cx="77209" cy="88010"/>
          </a:xfrm>
          <a:prstGeom prst="rect">
            <a:avLst/>
          </a:prstGeom>
        </p:spPr>
      </p:pic>
      <p:pic>
        <p:nvPicPr>
          <p:cNvPr id="928" name="picture 9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66710" y="3581971"/>
            <a:ext cx="49634" cy="56578"/>
          </a:xfrm>
          <a:prstGeom prst="rect">
            <a:avLst/>
          </a:prstGeom>
        </p:spPr>
      </p:pic>
      <p:pic>
        <p:nvPicPr>
          <p:cNvPr id="929" name="picture 9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sp>
        <p:nvSpPr>
          <p:cNvPr id="930" name="textbox 930"/>
          <p:cNvSpPr/>
          <p:nvPr/>
        </p:nvSpPr>
        <p:spPr>
          <a:xfrm>
            <a:off x="1221637" y="1314403"/>
            <a:ext cx="5090159" cy="7080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spcBef>
                <a:spcPts val="1"/>
              </a:spcBef>
              <a:tabLst/>
            </a:pPr>
            <a:r>
              <a:rPr sz="4400" spc="-5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中高层述职</a:t>
            </a:r>
            <a:r>
              <a:rPr sz="4400" spc="-50" dirty="0">
                <a:solidFill>
                  <a:srgbClr val="2A3D7A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+KP</a:t>
            </a:r>
            <a:r>
              <a:rPr sz="4400" spc="0" dirty="0">
                <a:solidFill>
                  <a:srgbClr val="2A3D7A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sz="4400" spc="-5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考核</a:t>
            </a:r>
            <a:endParaRPr lang="SimSun" altLang="SimSun" sz="4400" dirty="0"/>
          </a:p>
        </p:txBody>
      </p:sp>
      <p:sp>
        <p:nvSpPr>
          <p:cNvPr id="932" name="textbox 932"/>
          <p:cNvSpPr/>
          <p:nvPr/>
        </p:nvSpPr>
        <p:spPr>
          <a:xfrm>
            <a:off x="1166039" y="2390661"/>
            <a:ext cx="1083944" cy="3790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61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7000"/>
              </a:lnSpc>
              <a:tabLst>
                <a:tab pos="144779" algn="l"/>
              </a:tabLst>
            </a:pP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4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述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职</a:t>
            </a:r>
            <a:endParaRPr lang="SimSun" altLang="SimSun" sz="2400" dirty="0"/>
          </a:p>
        </p:txBody>
      </p:sp>
      <p:pic>
        <p:nvPicPr>
          <p:cNvPr id="933" name="picture 9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178739" y="2514644"/>
            <a:ext cx="132543" cy="151085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" name="picture 9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3097212" cy="6857998"/>
          </a:xfrm>
          <a:prstGeom prst="rect">
            <a:avLst/>
          </a:prstGeom>
        </p:spPr>
      </p:pic>
      <p:pic>
        <p:nvPicPr>
          <p:cNvPr id="935" name="picture 9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sp>
        <p:nvSpPr>
          <p:cNvPr id="936" name="textbox 936"/>
          <p:cNvSpPr/>
          <p:nvPr/>
        </p:nvSpPr>
        <p:spPr>
          <a:xfrm>
            <a:off x="1143987" y="1314403"/>
            <a:ext cx="5415915" cy="13030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lang="Arial" altLang="Arial" sz="100" dirty="0"/>
          </a:p>
          <a:p>
            <a:pPr marL="90349" algn="l" rtl="0" eaLnBrk="0">
              <a:lnSpc>
                <a:spcPct val="95000"/>
              </a:lnSpc>
              <a:spcBef>
                <a:spcPts val="1"/>
              </a:spcBef>
              <a:tabLst/>
            </a:pPr>
            <a:r>
              <a:rPr sz="4400" spc="-5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中高层述职＋</a:t>
            </a:r>
            <a:r>
              <a:rPr sz="4400" spc="-50" dirty="0">
                <a:solidFill>
                  <a:srgbClr val="2A3D7A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K</a:t>
            </a:r>
            <a:r>
              <a:rPr sz="4400" spc="-10" dirty="0">
                <a:solidFill>
                  <a:srgbClr val="2A3D7A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P</a:t>
            </a:r>
            <a:r>
              <a:rPr sz="4400" spc="0" dirty="0">
                <a:solidFill>
                  <a:srgbClr val="2A3D7A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sz="4400" spc="-5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考核</a:t>
            </a:r>
            <a:endParaRPr lang="SimSun" altLang="SimSun" sz="4400" dirty="0"/>
          </a:p>
          <a:p>
            <a:pPr algn="l" rtl="0" eaLnBrk="0">
              <a:lnSpc>
                <a:spcPct val="102000"/>
              </a:lnSpc>
              <a:tabLst/>
            </a:pPr>
            <a:endParaRPr lang="Arial" altLang="Arial" sz="1500" dirty="0"/>
          </a:p>
          <a:p>
            <a:pPr algn="l" rtl="0" eaLnBrk="0">
              <a:lnSpc>
                <a:spcPct val="1200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1000"/>
              </a:lnSpc>
              <a:tabLst/>
            </a:pPr>
            <a:r>
              <a:rPr sz="2900" i="1" spc="-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基于平衡计分卡的述职内容框架</a:t>
            </a:r>
            <a:endParaRPr lang="SimSun" altLang="SimSun" sz="2900" dirty="0"/>
          </a:p>
        </p:txBody>
      </p:sp>
      <p:sp>
        <p:nvSpPr>
          <p:cNvPr id="937" name="path"/>
          <p:cNvSpPr/>
          <p:nvPr/>
        </p:nvSpPr>
        <p:spPr>
          <a:xfrm>
            <a:off x="6007158" y="3929057"/>
            <a:ext cx="1990734" cy="1076334"/>
          </a:xfrm>
          <a:custGeom>
            <a:avLst/>
            <a:gdLst/>
            <a:ahLst/>
            <a:cxnLst/>
            <a:rect l="0" t="0" r="0" b="0"/>
            <a:pathLst>
              <a:path w="3135" h="1695">
                <a:moveTo>
                  <a:pt x="7" y="1687"/>
                </a:moveTo>
                <a:lnTo>
                  <a:pt x="3127" y="1687"/>
                </a:lnTo>
                <a:lnTo>
                  <a:pt x="3127" y="7"/>
                </a:lnTo>
                <a:lnTo>
                  <a:pt x="7" y="7"/>
                </a:lnTo>
                <a:lnTo>
                  <a:pt x="7" y="1687"/>
                </a:lnTo>
                <a:close/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938" name="table 938"/>
          <p:cNvGraphicFramePr>
            <a:graphicFrameLocks noGrp="1"/>
          </p:cNvGraphicFramePr>
          <p:nvPr/>
        </p:nvGraphicFramePr>
        <p:xfrm>
          <a:off x="1111245" y="4216458"/>
          <a:ext cx="1990725" cy="1066800"/>
        </p:xfrm>
        <a:graphic>
          <a:graphicData uri="http://schemas.openxmlformats.org/drawingml/2006/table">
            <a:tbl>
              <a:tblPr/>
              <a:tblGrid>
                <a:gridCol w="199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3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9513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396079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24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顾客方</a:t>
                      </a:r>
                      <a:r>
                        <a:rPr sz="24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面</a:t>
                      </a:r>
                      <a:endParaRPr lang="SimSun" altLang="SimSun" sz="2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39" name="path"/>
          <p:cNvSpPr/>
          <p:nvPr/>
        </p:nvSpPr>
        <p:spPr>
          <a:xfrm>
            <a:off x="3487732" y="2776532"/>
            <a:ext cx="1990734" cy="1076334"/>
          </a:xfrm>
          <a:custGeom>
            <a:avLst/>
            <a:gdLst/>
            <a:ahLst/>
            <a:cxnLst/>
            <a:rect l="0" t="0" r="0" b="0"/>
            <a:pathLst>
              <a:path w="3135" h="1695">
                <a:moveTo>
                  <a:pt x="7" y="1687"/>
                </a:moveTo>
                <a:lnTo>
                  <a:pt x="3127" y="1687"/>
                </a:lnTo>
                <a:lnTo>
                  <a:pt x="3127" y="7"/>
                </a:lnTo>
                <a:lnTo>
                  <a:pt x="7" y="7"/>
                </a:lnTo>
                <a:lnTo>
                  <a:pt x="7" y="1687"/>
                </a:lnTo>
                <a:close/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40" name="path"/>
          <p:cNvSpPr/>
          <p:nvPr/>
        </p:nvSpPr>
        <p:spPr>
          <a:xfrm>
            <a:off x="3500432" y="5481632"/>
            <a:ext cx="1990734" cy="1076334"/>
          </a:xfrm>
          <a:custGeom>
            <a:avLst/>
            <a:gdLst/>
            <a:ahLst/>
            <a:cxnLst/>
            <a:rect l="0" t="0" r="0" b="0"/>
            <a:pathLst>
              <a:path w="3135" h="1695">
                <a:moveTo>
                  <a:pt x="7" y="1687"/>
                </a:moveTo>
                <a:lnTo>
                  <a:pt x="3127" y="1687"/>
                </a:lnTo>
                <a:lnTo>
                  <a:pt x="3127" y="7"/>
                </a:lnTo>
                <a:lnTo>
                  <a:pt x="7" y="7"/>
                </a:lnTo>
                <a:lnTo>
                  <a:pt x="7" y="1687"/>
                </a:lnTo>
                <a:close/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76" name="group 176"/>
          <p:cNvGrpSpPr/>
          <p:nvPr/>
        </p:nvGrpSpPr>
        <p:grpSpPr>
          <a:xfrm rot="21600000">
            <a:off x="2167353" y="3124727"/>
            <a:ext cx="1089444" cy="969653"/>
            <a:chOff x="0" y="0"/>
            <a:chExt cx="1089444" cy="969653"/>
          </a:xfrm>
        </p:grpSpPr>
        <p:sp>
          <p:nvSpPr>
            <p:cNvPr id="941" name="path"/>
            <p:cNvSpPr/>
            <p:nvPr/>
          </p:nvSpPr>
          <p:spPr>
            <a:xfrm>
              <a:off x="3584" y="4552"/>
              <a:ext cx="1081532" cy="961517"/>
            </a:xfrm>
            <a:custGeom>
              <a:avLst/>
              <a:gdLst/>
              <a:ahLst/>
              <a:cxnLst/>
              <a:rect l="0" t="0" r="0" b="0"/>
              <a:pathLst>
                <a:path w="1703" h="1514">
                  <a:moveTo>
                    <a:pt x="0" y="1333"/>
                  </a:moveTo>
                  <a:lnTo>
                    <a:pt x="1218" y="265"/>
                  </a:lnTo>
                  <a:lnTo>
                    <a:pt x="1139" y="175"/>
                  </a:lnTo>
                  <a:lnTo>
                    <a:pt x="1703" y="0"/>
                  </a:lnTo>
                  <a:lnTo>
                    <a:pt x="1455" y="536"/>
                  </a:lnTo>
                  <a:lnTo>
                    <a:pt x="1376" y="446"/>
                  </a:lnTo>
                  <a:lnTo>
                    <a:pt x="158" y="1514"/>
                  </a:lnTo>
                  <a:lnTo>
                    <a:pt x="0" y="1333"/>
                  </a:lnTo>
                  <a:close/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42" name="path"/>
            <p:cNvSpPr/>
            <p:nvPr/>
          </p:nvSpPr>
          <p:spPr>
            <a:xfrm>
              <a:off x="0" y="0"/>
              <a:ext cx="1089444" cy="969653"/>
            </a:xfrm>
            <a:custGeom>
              <a:avLst/>
              <a:gdLst/>
              <a:ahLst/>
              <a:cxnLst/>
              <a:rect l="0" t="0" r="0" b="0"/>
              <a:pathLst>
                <a:path w="1715" h="1527">
                  <a:moveTo>
                    <a:pt x="5" y="1340"/>
                  </a:moveTo>
                  <a:lnTo>
                    <a:pt x="1223" y="272"/>
                  </a:lnTo>
                  <a:lnTo>
                    <a:pt x="1144" y="182"/>
                  </a:lnTo>
                  <a:lnTo>
                    <a:pt x="1708" y="7"/>
                  </a:lnTo>
                  <a:lnTo>
                    <a:pt x="1461" y="543"/>
                  </a:lnTo>
                  <a:lnTo>
                    <a:pt x="1382" y="453"/>
                  </a:lnTo>
                  <a:lnTo>
                    <a:pt x="163" y="1521"/>
                  </a:lnTo>
                  <a:lnTo>
                    <a:pt x="5" y="1340"/>
                  </a:lnTo>
                  <a:close/>
                </a:path>
              </a:pathLst>
            </a:custGeom>
            <a:noFill/>
            <a:ln w="9534" cap="flat"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78" name="group 178"/>
          <p:cNvGrpSpPr/>
          <p:nvPr/>
        </p:nvGrpSpPr>
        <p:grpSpPr>
          <a:xfrm rot="21600000">
            <a:off x="5579843" y="2824578"/>
            <a:ext cx="969652" cy="1089443"/>
            <a:chOff x="0" y="0"/>
            <a:chExt cx="969652" cy="1089443"/>
          </a:xfrm>
        </p:grpSpPr>
        <p:sp>
          <p:nvSpPr>
            <p:cNvPr id="943" name="path"/>
            <p:cNvSpPr/>
            <p:nvPr/>
          </p:nvSpPr>
          <p:spPr>
            <a:xfrm>
              <a:off x="3584" y="3584"/>
              <a:ext cx="961516" cy="1081531"/>
            </a:xfrm>
            <a:custGeom>
              <a:avLst/>
              <a:gdLst/>
              <a:ahLst/>
              <a:cxnLst/>
              <a:rect l="0" t="0" r="0" b="0"/>
              <a:pathLst>
                <a:path w="1514" h="1703">
                  <a:moveTo>
                    <a:pt x="180" y="0"/>
                  </a:moveTo>
                  <a:lnTo>
                    <a:pt x="1248" y="1218"/>
                  </a:lnTo>
                  <a:lnTo>
                    <a:pt x="1338" y="1139"/>
                  </a:lnTo>
                  <a:lnTo>
                    <a:pt x="1514" y="1703"/>
                  </a:lnTo>
                  <a:lnTo>
                    <a:pt x="977" y="1455"/>
                  </a:lnTo>
                  <a:lnTo>
                    <a:pt x="1067" y="1376"/>
                  </a:lnTo>
                  <a:lnTo>
                    <a:pt x="0" y="15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44" name="path"/>
            <p:cNvSpPr/>
            <p:nvPr/>
          </p:nvSpPr>
          <p:spPr>
            <a:xfrm>
              <a:off x="0" y="0"/>
              <a:ext cx="969652" cy="1089443"/>
            </a:xfrm>
            <a:custGeom>
              <a:avLst/>
              <a:gdLst/>
              <a:ahLst/>
              <a:cxnLst/>
              <a:rect l="0" t="0" r="0" b="0"/>
              <a:pathLst>
                <a:path w="1527" h="1715">
                  <a:moveTo>
                    <a:pt x="186" y="5"/>
                  </a:moveTo>
                  <a:lnTo>
                    <a:pt x="1254" y="1223"/>
                  </a:lnTo>
                  <a:lnTo>
                    <a:pt x="1344" y="1144"/>
                  </a:lnTo>
                  <a:lnTo>
                    <a:pt x="1519" y="1708"/>
                  </a:lnTo>
                  <a:lnTo>
                    <a:pt x="983" y="1461"/>
                  </a:lnTo>
                  <a:lnTo>
                    <a:pt x="1073" y="1382"/>
                  </a:lnTo>
                  <a:lnTo>
                    <a:pt x="5" y="163"/>
                  </a:lnTo>
                  <a:lnTo>
                    <a:pt x="186" y="5"/>
                  </a:lnTo>
                  <a:close/>
                </a:path>
              </a:pathLst>
            </a:custGeom>
            <a:noFill/>
            <a:ln w="9534" cap="flat"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80" name="group 180"/>
          <p:cNvGrpSpPr/>
          <p:nvPr/>
        </p:nvGrpSpPr>
        <p:grpSpPr>
          <a:xfrm rot="21600000">
            <a:off x="5724647" y="4986190"/>
            <a:ext cx="952333" cy="1104233"/>
            <a:chOff x="0" y="0"/>
            <a:chExt cx="952333" cy="1104233"/>
          </a:xfrm>
        </p:grpSpPr>
        <p:sp>
          <p:nvSpPr>
            <p:cNvPr id="945" name="path"/>
            <p:cNvSpPr/>
            <p:nvPr/>
          </p:nvSpPr>
          <p:spPr>
            <a:xfrm>
              <a:off x="4576" y="3639"/>
              <a:ext cx="944118" cy="1096302"/>
            </a:xfrm>
            <a:custGeom>
              <a:avLst/>
              <a:gdLst/>
              <a:ahLst/>
              <a:cxnLst/>
              <a:rect l="0" t="0" r="0" b="0"/>
              <a:pathLst>
                <a:path w="1486" h="1726">
                  <a:moveTo>
                    <a:pt x="1486" y="155"/>
                  </a:moveTo>
                  <a:lnTo>
                    <a:pt x="440" y="1391"/>
                  </a:lnTo>
                  <a:lnTo>
                    <a:pt x="532" y="1469"/>
                  </a:lnTo>
                  <a:lnTo>
                    <a:pt x="0" y="1726"/>
                  </a:lnTo>
                  <a:lnTo>
                    <a:pt x="165" y="1159"/>
                  </a:lnTo>
                  <a:lnTo>
                    <a:pt x="257" y="1236"/>
                  </a:lnTo>
                  <a:lnTo>
                    <a:pt x="1303" y="0"/>
                  </a:lnTo>
                  <a:lnTo>
                    <a:pt x="1486" y="155"/>
                  </a:lnTo>
                  <a:close/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46" name="path"/>
            <p:cNvSpPr/>
            <p:nvPr/>
          </p:nvSpPr>
          <p:spPr>
            <a:xfrm>
              <a:off x="0" y="0"/>
              <a:ext cx="952333" cy="1104233"/>
            </a:xfrm>
            <a:custGeom>
              <a:avLst/>
              <a:gdLst/>
              <a:ahLst/>
              <a:cxnLst/>
              <a:rect l="0" t="0" r="0" b="0"/>
              <a:pathLst>
                <a:path w="1499" h="1738">
                  <a:moveTo>
                    <a:pt x="1494" y="160"/>
                  </a:moveTo>
                  <a:lnTo>
                    <a:pt x="447" y="1397"/>
                  </a:lnTo>
                  <a:lnTo>
                    <a:pt x="539" y="1474"/>
                  </a:lnTo>
                  <a:lnTo>
                    <a:pt x="7" y="1732"/>
                  </a:lnTo>
                  <a:lnTo>
                    <a:pt x="172" y="1164"/>
                  </a:lnTo>
                  <a:lnTo>
                    <a:pt x="264" y="1242"/>
                  </a:lnTo>
                  <a:lnTo>
                    <a:pt x="1310" y="5"/>
                  </a:lnTo>
                  <a:lnTo>
                    <a:pt x="1494" y="160"/>
                  </a:lnTo>
                  <a:close/>
                </a:path>
              </a:pathLst>
            </a:custGeom>
            <a:noFill/>
            <a:ln w="9534" cap="flat"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82" name="group 182"/>
          <p:cNvGrpSpPr/>
          <p:nvPr/>
        </p:nvGrpSpPr>
        <p:grpSpPr>
          <a:xfrm rot="21600000">
            <a:off x="2265643" y="5348304"/>
            <a:ext cx="1123421" cy="898287"/>
            <a:chOff x="0" y="0"/>
            <a:chExt cx="1123421" cy="898287"/>
          </a:xfrm>
        </p:grpSpPr>
        <p:sp>
          <p:nvSpPr>
            <p:cNvPr id="947" name="path"/>
            <p:cNvSpPr/>
            <p:nvPr/>
          </p:nvSpPr>
          <p:spPr>
            <a:xfrm>
              <a:off x="3973" y="4491"/>
              <a:ext cx="1115695" cy="890041"/>
            </a:xfrm>
            <a:custGeom>
              <a:avLst/>
              <a:gdLst/>
              <a:ahLst/>
              <a:cxnLst/>
              <a:rect l="0" t="0" r="0" b="0"/>
              <a:pathLst>
                <a:path w="1757" h="1401">
                  <a:moveTo>
                    <a:pt x="1646" y="1401"/>
                  </a:moveTo>
                  <a:lnTo>
                    <a:pt x="370" y="403"/>
                  </a:lnTo>
                  <a:lnTo>
                    <a:pt x="314" y="474"/>
                  </a:lnTo>
                  <a:lnTo>
                    <a:pt x="0" y="0"/>
                  </a:lnTo>
                  <a:lnTo>
                    <a:pt x="536" y="190"/>
                  </a:lnTo>
                  <a:lnTo>
                    <a:pt x="480" y="261"/>
                  </a:lnTo>
                  <a:lnTo>
                    <a:pt x="1757" y="1259"/>
                  </a:lnTo>
                  <a:lnTo>
                    <a:pt x="1646" y="1401"/>
                  </a:lnTo>
                  <a:close/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48" name="path"/>
            <p:cNvSpPr/>
            <p:nvPr/>
          </p:nvSpPr>
          <p:spPr>
            <a:xfrm>
              <a:off x="0" y="0"/>
              <a:ext cx="1123421" cy="898287"/>
            </a:xfrm>
            <a:custGeom>
              <a:avLst/>
              <a:gdLst/>
              <a:ahLst/>
              <a:cxnLst/>
              <a:rect l="0" t="0" r="0" b="0"/>
              <a:pathLst>
                <a:path w="1769" h="1414">
                  <a:moveTo>
                    <a:pt x="1652" y="1408"/>
                  </a:moveTo>
                  <a:lnTo>
                    <a:pt x="376" y="410"/>
                  </a:lnTo>
                  <a:lnTo>
                    <a:pt x="320" y="481"/>
                  </a:lnTo>
                  <a:lnTo>
                    <a:pt x="6" y="7"/>
                  </a:lnTo>
                  <a:lnTo>
                    <a:pt x="542" y="198"/>
                  </a:lnTo>
                  <a:lnTo>
                    <a:pt x="487" y="268"/>
                  </a:lnTo>
                  <a:lnTo>
                    <a:pt x="1763" y="1266"/>
                  </a:lnTo>
                  <a:lnTo>
                    <a:pt x="1652" y="1408"/>
                  </a:lnTo>
                  <a:close/>
                </a:path>
              </a:pathLst>
            </a:custGeom>
            <a:noFill/>
            <a:ln w="9534" cap="flat"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950" name="table 950"/>
          <p:cNvGraphicFramePr>
            <a:graphicFrameLocks noGrp="1"/>
          </p:cNvGraphicFramePr>
          <p:nvPr/>
        </p:nvGraphicFramePr>
        <p:xfrm>
          <a:off x="3957632" y="4262432"/>
          <a:ext cx="923925" cy="685800"/>
        </p:xfrm>
        <a:graphic>
          <a:graphicData uri="http://schemas.openxmlformats.org/drawingml/2006/table">
            <a:tbl>
              <a:tblPr/>
              <a:tblGrid>
                <a:gridCol w="92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98439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71826" algn="l" rtl="0" eaLnBrk="0">
                        <a:lnSpc>
                          <a:spcPct val="88000"/>
                        </a:lnSpc>
                        <a:tabLst/>
                      </a:pPr>
                      <a:r>
                        <a:rPr sz="1500" spc="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使</a:t>
                      </a:r>
                      <a:r>
                        <a:rPr sz="1500" spc="3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命</a:t>
                      </a:r>
                      <a:endParaRPr lang="SimSun" altLang="SimSun" sz="1500" dirty="0"/>
                    </a:p>
                    <a:p>
                      <a:pPr marL="379788" algn="l" rtl="0" eaLnBrk="0">
                        <a:lnSpc>
                          <a:spcPts val="1877"/>
                        </a:lnSpc>
                        <a:tabLst/>
                      </a:pPr>
                      <a:r>
                        <a:rPr sz="15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与</a:t>
                      </a:r>
                      <a:endParaRPr lang="SimSun" altLang="SimSun" sz="15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51" name="textbox 951"/>
          <p:cNvSpPr/>
          <p:nvPr/>
        </p:nvSpPr>
        <p:spPr>
          <a:xfrm>
            <a:off x="6136944" y="4311174"/>
            <a:ext cx="1807845" cy="3727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47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2400" spc="-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内部过程方</a:t>
            </a:r>
            <a:r>
              <a:rPr sz="24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面</a:t>
            </a:r>
            <a:endParaRPr lang="SimSun" altLang="SimSun" sz="2400" dirty="0"/>
          </a:p>
        </p:txBody>
      </p:sp>
      <p:sp>
        <p:nvSpPr>
          <p:cNvPr id="952" name="textbox 952"/>
          <p:cNvSpPr/>
          <p:nvPr/>
        </p:nvSpPr>
        <p:spPr>
          <a:xfrm>
            <a:off x="3603595" y="5889463"/>
            <a:ext cx="1813560" cy="3206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90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7000"/>
              </a:lnSpc>
              <a:tabLst/>
            </a:pPr>
            <a:r>
              <a:rPr sz="20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学习与</a:t>
            </a:r>
            <a:r>
              <a:rPr sz="20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成</a:t>
            </a:r>
            <a:r>
              <a:rPr sz="20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长方面</a:t>
            </a:r>
            <a:endParaRPr lang="SimSun" altLang="SimSun" sz="2000" dirty="0"/>
          </a:p>
        </p:txBody>
      </p:sp>
      <p:sp>
        <p:nvSpPr>
          <p:cNvPr id="954" name="textbox 954"/>
          <p:cNvSpPr/>
          <p:nvPr/>
        </p:nvSpPr>
        <p:spPr>
          <a:xfrm>
            <a:off x="3874935" y="3157124"/>
            <a:ext cx="1233169" cy="3727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47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24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财务方</a:t>
            </a:r>
            <a:r>
              <a:rPr sz="24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面</a:t>
            </a:r>
            <a:endParaRPr lang="SimSun" altLang="SimSun" sz="2400" dirty="0"/>
          </a:p>
        </p:txBody>
      </p:sp>
      <p:grpSp>
        <p:nvGrpSpPr>
          <p:cNvPr id="184" name="group 184"/>
          <p:cNvGrpSpPr/>
          <p:nvPr/>
        </p:nvGrpSpPr>
        <p:grpSpPr>
          <a:xfrm rot="21600000">
            <a:off x="4340348" y="3882537"/>
            <a:ext cx="234703" cy="384662"/>
            <a:chOff x="0" y="0"/>
            <a:chExt cx="234703" cy="384662"/>
          </a:xfrm>
        </p:grpSpPr>
        <p:sp>
          <p:nvSpPr>
            <p:cNvPr id="955" name="path"/>
            <p:cNvSpPr/>
            <p:nvPr/>
          </p:nvSpPr>
          <p:spPr>
            <a:xfrm>
              <a:off x="3051" y="3662"/>
              <a:ext cx="228600" cy="381000"/>
            </a:xfrm>
            <a:custGeom>
              <a:avLst/>
              <a:gdLst/>
              <a:ahLst/>
              <a:cxnLst/>
              <a:rect l="0" t="0" r="0" b="0"/>
              <a:pathLst>
                <a:path w="360" h="600">
                  <a:moveTo>
                    <a:pt x="0" y="150"/>
                  </a:moveTo>
                  <a:lnTo>
                    <a:pt x="180" y="0"/>
                  </a:lnTo>
                  <a:lnTo>
                    <a:pt x="360" y="150"/>
                  </a:lnTo>
                  <a:lnTo>
                    <a:pt x="270" y="150"/>
                  </a:lnTo>
                  <a:lnTo>
                    <a:pt x="270" y="600"/>
                  </a:lnTo>
                  <a:lnTo>
                    <a:pt x="90" y="600"/>
                  </a:lnTo>
                  <a:lnTo>
                    <a:pt x="90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56" name="path"/>
            <p:cNvSpPr/>
            <p:nvPr/>
          </p:nvSpPr>
          <p:spPr>
            <a:xfrm>
              <a:off x="0" y="0"/>
              <a:ext cx="234703" cy="102574"/>
            </a:xfrm>
            <a:custGeom>
              <a:avLst/>
              <a:gdLst/>
              <a:ahLst/>
              <a:cxnLst/>
              <a:rect l="0" t="0" r="0" b="0"/>
              <a:pathLst>
                <a:path w="369" h="161">
                  <a:moveTo>
                    <a:pt x="4" y="155"/>
                  </a:moveTo>
                  <a:lnTo>
                    <a:pt x="184" y="5"/>
                  </a:lnTo>
                  <a:lnTo>
                    <a:pt x="364" y="155"/>
                  </a:lnTo>
                </a:path>
              </a:pathLst>
            </a:custGeom>
            <a:noFill/>
            <a:ln w="9534" cap="flat"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957" name="textbox 957"/>
          <p:cNvSpPr/>
          <p:nvPr/>
        </p:nvSpPr>
        <p:spPr>
          <a:xfrm>
            <a:off x="4225346" y="4752349"/>
            <a:ext cx="408940" cy="2527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88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9000"/>
              </a:lnSpc>
              <a:tabLst/>
            </a:pPr>
            <a:r>
              <a:rPr sz="15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战</a:t>
            </a: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略</a:t>
            </a:r>
            <a:endParaRPr lang="SimSun" altLang="SimSun" sz="1500" dirty="0"/>
          </a:p>
        </p:txBody>
      </p:sp>
      <p:grpSp>
        <p:nvGrpSpPr>
          <p:cNvPr id="186" name="group 186"/>
          <p:cNvGrpSpPr/>
          <p:nvPr/>
        </p:nvGrpSpPr>
        <p:grpSpPr>
          <a:xfrm rot="21600000">
            <a:off x="3426355" y="4491833"/>
            <a:ext cx="459844" cy="160333"/>
            <a:chOff x="0" y="0"/>
            <a:chExt cx="459844" cy="160333"/>
          </a:xfrm>
        </p:grpSpPr>
        <p:sp>
          <p:nvSpPr>
            <p:cNvPr id="958" name="path"/>
            <p:cNvSpPr/>
            <p:nvPr/>
          </p:nvSpPr>
          <p:spPr>
            <a:xfrm>
              <a:off x="2644" y="3966"/>
              <a:ext cx="457200" cy="152400"/>
            </a:xfrm>
            <a:custGeom>
              <a:avLst/>
              <a:gdLst/>
              <a:ahLst/>
              <a:cxnLst/>
              <a:rect l="0" t="0" r="0" b="0"/>
              <a:pathLst>
                <a:path w="720" h="240">
                  <a:moveTo>
                    <a:pt x="0" y="120"/>
                  </a:moveTo>
                  <a:lnTo>
                    <a:pt x="180" y="0"/>
                  </a:lnTo>
                  <a:lnTo>
                    <a:pt x="180" y="60"/>
                  </a:lnTo>
                  <a:lnTo>
                    <a:pt x="720" y="60"/>
                  </a:lnTo>
                  <a:lnTo>
                    <a:pt x="720" y="180"/>
                  </a:lnTo>
                  <a:lnTo>
                    <a:pt x="180" y="180"/>
                  </a:lnTo>
                  <a:lnTo>
                    <a:pt x="180" y="24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59" name="path"/>
            <p:cNvSpPr/>
            <p:nvPr/>
          </p:nvSpPr>
          <p:spPr>
            <a:xfrm>
              <a:off x="0" y="0"/>
              <a:ext cx="119588" cy="160333"/>
            </a:xfrm>
            <a:custGeom>
              <a:avLst/>
              <a:gdLst/>
              <a:ahLst/>
              <a:cxnLst/>
              <a:rect l="0" t="0" r="0" b="0"/>
              <a:pathLst>
                <a:path w="188" h="252">
                  <a:moveTo>
                    <a:pt x="4" y="126"/>
                  </a:moveTo>
                  <a:lnTo>
                    <a:pt x="184" y="6"/>
                  </a:lnTo>
                  <a:moveTo>
                    <a:pt x="184" y="246"/>
                  </a:moveTo>
                  <a:lnTo>
                    <a:pt x="4" y="126"/>
                  </a:lnTo>
                </a:path>
              </a:pathLst>
            </a:custGeom>
            <a:noFill/>
            <a:ln w="9534" cap="flat"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88" name="group 188"/>
          <p:cNvGrpSpPr/>
          <p:nvPr/>
        </p:nvGrpSpPr>
        <p:grpSpPr>
          <a:xfrm rot="21600000">
            <a:off x="4340755" y="5029200"/>
            <a:ext cx="233888" cy="308766"/>
            <a:chOff x="0" y="0"/>
            <a:chExt cx="233888" cy="308766"/>
          </a:xfrm>
        </p:grpSpPr>
        <p:sp>
          <p:nvSpPr>
            <p:cNvPr id="960" name="path"/>
            <p:cNvSpPr/>
            <p:nvPr/>
          </p:nvSpPr>
          <p:spPr>
            <a:xfrm>
              <a:off x="2644" y="0"/>
              <a:ext cx="228600" cy="304800"/>
            </a:xfrm>
            <a:custGeom>
              <a:avLst/>
              <a:gdLst/>
              <a:ahLst/>
              <a:cxnLst/>
              <a:rect l="0" t="0" r="0" b="0"/>
              <a:pathLst>
                <a:path w="360" h="480">
                  <a:moveTo>
                    <a:pt x="0" y="360"/>
                  </a:moveTo>
                  <a:lnTo>
                    <a:pt x="90" y="360"/>
                  </a:lnTo>
                  <a:lnTo>
                    <a:pt x="90" y="0"/>
                  </a:lnTo>
                  <a:lnTo>
                    <a:pt x="270" y="0"/>
                  </a:lnTo>
                  <a:lnTo>
                    <a:pt x="270" y="360"/>
                  </a:lnTo>
                  <a:lnTo>
                    <a:pt x="360" y="360"/>
                  </a:lnTo>
                  <a:lnTo>
                    <a:pt x="180" y="480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61" name="path"/>
            <p:cNvSpPr/>
            <p:nvPr/>
          </p:nvSpPr>
          <p:spPr>
            <a:xfrm>
              <a:off x="0" y="224633"/>
              <a:ext cx="233888" cy="84133"/>
            </a:xfrm>
            <a:custGeom>
              <a:avLst/>
              <a:gdLst/>
              <a:ahLst/>
              <a:cxnLst/>
              <a:rect l="0" t="0" r="0" b="0"/>
              <a:pathLst>
                <a:path w="368" h="132">
                  <a:moveTo>
                    <a:pt x="364" y="6"/>
                  </a:moveTo>
                  <a:lnTo>
                    <a:pt x="184" y="126"/>
                  </a:lnTo>
                  <a:lnTo>
                    <a:pt x="4" y="6"/>
                  </a:lnTo>
                </a:path>
              </a:pathLst>
            </a:custGeom>
            <a:noFill/>
            <a:ln w="9534" cap="flat"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962" name="path"/>
          <p:cNvSpPr/>
          <p:nvPr/>
        </p:nvSpPr>
        <p:spPr>
          <a:xfrm>
            <a:off x="4343400" y="3976682"/>
            <a:ext cx="228600" cy="290517"/>
          </a:xfrm>
          <a:custGeom>
            <a:avLst/>
            <a:gdLst/>
            <a:ahLst/>
            <a:cxnLst/>
            <a:rect l="0" t="0" r="0" b="0"/>
            <a:pathLst>
              <a:path w="360" h="457">
                <a:moveTo>
                  <a:pt x="360" y="7"/>
                </a:moveTo>
                <a:lnTo>
                  <a:pt x="270" y="7"/>
                </a:lnTo>
                <a:lnTo>
                  <a:pt x="270" y="457"/>
                </a:lnTo>
                <a:moveTo>
                  <a:pt x="90" y="457"/>
                </a:moveTo>
                <a:lnTo>
                  <a:pt x="90" y="7"/>
                </a:lnTo>
                <a:lnTo>
                  <a:pt x="0" y="7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90" name="group 190"/>
          <p:cNvGrpSpPr/>
          <p:nvPr/>
        </p:nvGrpSpPr>
        <p:grpSpPr>
          <a:xfrm rot="21600000">
            <a:off x="4953000" y="4492077"/>
            <a:ext cx="383978" cy="159845"/>
            <a:chOff x="0" y="0"/>
            <a:chExt cx="383978" cy="159845"/>
          </a:xfrm>
        </p:grpSpPr>
        <p:sp>
          <p:nvSpPr>
            <p:cNvPr id="963" name="path"/>
            <p:cNvSpPr/>
            <p:nvPr/>
          </p:nvSpPr>
          <p:spPr>
            <a:xfrm>
              <a:off x="0" y="3722"/>
              <a:ext cx="381000" cy="152400"/>
            </a:xfrm>
            <a:custGeom>
              <a:avLst/>
              <a:gdLst/>
              <a:ahLst/>
              <a:cxnLst/>
              <a:rect l="0" t="0" r="0" b="0"/>
              <a:pathLst>
                <a:path w="600" h="240">
                  <a:moveTo>
                    <a:pt x="0" y="60"/>
                  </a:moveTo>
                  <a:lnTo>
                    <a:pt x="450" y="60"/>
                  </a:lnTo>
                  <a:lnTo>
                    <a:pt x="450" y="0"/>
                  </a:lnTo>
                  <a:lnTo>
                    <a:pt x="600" y="120"/>
                  </a:lnTo>
                  <a:lnTo>
                    <a:pt x="450" y="240"/>
                  </a:lnTo>
                  <a:lnTo>
                    <a:pt x="450" y="180"/>
                  </a:lnTo>
                  <a:lnTo>
                    <a:pt x="0" y="18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64" name="path"/>
            <p:cNvSpPr/>
            <p:nvPr/>
          </p:nvSpPr>
          <p:spPr>
            <a:xfrm>
              <a:off x="282771" y="0"/>
              <a:ext cx="101206" cy="159845"/>
            </a:xfrm>
            <a:custGeom>
              <a:avLst/>
              <a:gdLst/>
              <a:ahLst/>
              <a:cxnLst/>
              <a:rect l="0" t="0" r="0" b="0"/>
              <a:pathLst>
                <a:path w="159" h="251">
                  <a:moveTo>
                    <a:pt x="4" y="5"/>
                  </a:moveTo>
                  <a:lnTo>
                    <a:pt x="154" y="125"/>
                  </a:lnTo>
                  <a:lnTo>
                    <a:pt x="4" y="245"/>
                  </a:lnTo>
                </a:path>
              </a:pathLst>
            </a:custGeom>
            <a:noFill/>
            <a:ln w="9534" cap="flat"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965" name="path"/>
          <p:cNvSpPr/>
          <p:nvPr/>
        </p:nvSpPr>
        <p:spPr>
          <a:xfrm>
            <a:off x="4343400" y="5024432"/>
            <a:ext cx="228600" cy="238134"/>
          </a:xfrm>
          <a:custGeom>
            <a:avLst/>
            <a:gdLst/>
            <a:ahLst/>
            <a:cxnLst/>
            <a:rect l="0" t="0" r="0" b="0"/>
            <a:pathLst>
              <a:path w="360" h="375">
                <a:moveTo>
                  <a:pt x="0" y="367"/>
                </a:moveTo>
                <a:lnTo>
                  <a:pt x="90" y="367"/>
                </a:lnTo>
                <a:lnTo>
                  <a:pt x="90" y="7"/>
                </a:lnTo>
                <a:lnTo>
                  <a:pt x="270" y="7"/>
                </a:lnTo>
                <a:lnTo>
                  <a:pt x="270" y="367"/>
                </a:lnTo>
                <a:lnTo>
                  <a:pt x="360" y="367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66" name="path"/>
          <p:cNvSpPr/>
          <p:nvPr/>
        </p:nvSpPr>
        <p:spPr>
          <a:xfrm>
            <a:off x="3538532" y="4495800"/>
            <a:ext cx="352434" cy="152400"/>
          </a:xfrm>
          <a:custGeom>
            <a:avLst/>
            <a:gdLst/>
            <a:ahLst/>
            <a:cxnLst/>
            <a:rect l="0" t="0" r="0" b="0"/>
            <a:pathLst>
              <a:path w="555" h="240">
                <a:moveTo>
                  <a:pt x="7" y="0"/>
                </a:moveTo>
                <a:lnTo>
                  <a:pt x="7" y="60"/>
                </a:lnTo>
                <a:lnTo>
                  <a:pt x="547" y="60"/>
                </a:lnTo>
                <a:lnTo>
                  <a:pt x="547" y="180"/>
                </a:lnTo>
                <a:lnTo>
                  <a:pt x="7" y="180"/>
                </a:lnTo>
                <a:lnTo>
                  <a:pt x="7" y="240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67" name="path"/>
          <p:cNvSpPr/>
          <p:nvPr/>
        </p:nvSpPr>
        <p:spPr>
          <a:xfrm>
            <a:off x="4948232" y="4495800"/>
            <a:ext cx="295284" cy="152400"/>
          </a:xfrm>
          <a:custGeom>
            <a:avLst/>
            <a:gdLst/>
            <a:ahLst/>
            <a:cxnLst/>
            <a:rect l="0" t="0" r="0" b="0"/>
            <a:pathLst>
              <a:path w="465" h="240">
                <a:moveTo>
                  <a:pt x="7" y="60"/>
                </a:moveTo>
                <a:lnTo>
                  <a:pt x="457" y="60"/>
                </a:lnTo>
                <a:lnTo>
                  <a:pt x="457" y="0"/>
                </a:lnTo>
                <a:moveTo>
                  <a:pt x="457" y="240"/>
                </a:moveTo>
                <a:lnTo>
                  <a:pt x="457" y="180"/>
                </a:lnTo>
                <a:lnTo>
                  <a:pt x="7" y="180"/>
                </a:lnTo>
                <a:lnTo>
                  <a:pt x="7" y="60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8" name="picture 9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sp>
        <p:nvSpPr>
          <p:cNvPr id="969" name="textbox 969"/>
          <p:cNvSpPr/>
          <p:nvPr/>
        </p:nvSpPr>
        <p:spPr>
          <a:xfrm>
            <a:off x="1161211" y="1314403"/>
            <a:ext cx="5398770" cy="43192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lang="Arial" altLang="Arial" sz="100" dirty="0"/>
          </a:p>
          <a:p>
            <a:pPr marL="73125" algn="l" rtl="0" eaLnBrk="0">
              <a:lnSpc>
                <a:spcPct val="95000"/>
              </a:lnSpc>
              <a:spcBef>
                <a:spcPts val="1"/>
              </a:spcBef>
              <a:tabLst/>
            </a:pPr>
            <a:r>
              <a:rPr sz="4400" spc="-5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中高层述职＋</a:t>
            </a:r>
            <a:r>
              <a:rPr sz="4400" spc="-50" dirty="0">
                <a:solidFill>
                  <a:srgbClr val="2A3D7A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K</a:t>
            </a:r>
            <a:r>
              <a:rPr sz="4400" spc="-10" dirty="0">
                <a:solidFill>
                  <a:srgbClr val="2A3D7A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P</a:t>
            </a:r>
            <a:r>
              <a:rPr sz="4400" spc="0" dirty="0">
                <a:solidFill>
                  <a:srgbClr val="2A3D7A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sz="4400" spc="-5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考核</a:t>
            </a:r>
            <a:endParaRPr lang="SimSun" altLang="SimSun" sz="4400" dirty="0"/>
          </a:p>
          <a:p>
            <a:pPr marL="23954" algn="l" rtl="0" eaLnBrk="0">
              <a:lnSpc>
                <a:spcPct val="95000"/>
              </a:lnSpc>
              <a:spcBef>
                <a:spcPts val="1837"/>
              </a:spcBef>
              <a:tabLst>
                <a:tab pos="200660" algn="l"/>
              </a:tabLst>
            </a:pPr>
            <a:r>
              <a:rPr sz="32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3200" spc="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述职参考模</a:t>
            </a:r>
            <a:r>
              <a:rPr sz="32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板</a:t>
            </a:r>
            <a:endParaRPr lang="SimSun" altLang="SimSun" sz="3200" dirty="0"/>
          </a:p>
          <a:p>
            <a:pPr algn="l" rtl="0" eaLnBrk="0">
              <a:lnSpc>
                <a:spcPct val="151000"/>
              </a:lnSpc>
              <a:tabLst/>
            </a:pPr>
            <a:endParaRPr lang="Arial" altLang="Arial" sz="1000" dirty="0"/>
          </a:p>
          <a:p>
            <a:pPr marL="12700" indent="26" algn="l" rtl="0" eaLnBrk="0">
              <a:lnSpc>
                <a:spcPct val="121000"/>
              </a:lnSpc>
              <a:spcBef>
                <a:spcPts val="542"/>
              </a:spcBef>
              <a:tabLst>
                <a:tab pos="111760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1、不足与成</a:t>
            </a:r>
            <a:r>
              <a:rPr sz="18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                         	</a:t>
            </a:r>
            <a:r>
              <a:rPr sz="1800" spc="1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2、环境分析(客户</a:t>
            </a:r>
            <a:r>
              <a:rPr sz="18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)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                    	</a:t>
            </a:r>
            <a:r>
              <a:rPr sz="1800" spc="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3、结果目标完成情况与承诺(财务</a:t>
            </a:r>
            <a:r>
              <a:rPr sz="18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)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      	</a:t>
            </a:r>
            <a:r>
              <a:rPr sz="1800" spc="1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4、策略与措施(内部过程)</a:t>
            </a:r>
            <a:r>
              <a:rPr sz="1800" spc="8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、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           	</a:t>
            </a:r>
            <a:r>
              <a:rPr sz="1800" spc="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5、周边合</a:t>
            </a:r>
            <a:r>
              <a:rPr sz="1800" spc="8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作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                           	</a:t>
            </a:r>
            <a:r>
              <a:rPr sz="1800" spc="10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6、组织学习与成长(学习与成</a:t>
            </a:r>
            <a:r>
              <a:rPr sz="18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长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)            	</a:t>
            </a:r>
            <a:r>
              <a:rPr sz="1800" spc="1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7、预</a:t>
            </a:r>
            <a:r>
              <a:rPr sz="1800" spc="1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算</a:t>
            </a:r>
            <a:endParaRPr lang="SimSun" altLang="SimSun" sz="1800" dirty="0"/>
          </a:p>
          <a:p>
            <a:pPr algn="l" rtl="0" eaLnBrk="0">
              <a:lnSpc>
                <a:spcPct val="121000"/>
              </a:lnSpc>
              <a:tabLst/>
            </a:pPr>
            <a:endParaRPr lang="Arial" altLang="Arial" sz="400" dirty="0"/>
          </a:p>
          <a:p>
            <a:pPr marL="12726" algn="l" rtl="0" eaLnBrk="0">
              <a:lnSpc>
                <a:spcPct val="95000"/>
              </a:lnSpc>
              <a:spcBef>
                <a:spcPts val="2"/>
              </a:spcBef>
              <a:tabLst>
                <a:tab pos="111760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10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8、意风反</a:t>
            </a:r>
            <a:r>
              <a:rPr sz="18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馈</a:t>
            </a:r>
            <a:endParaRPr lang="SimSun" altLang="SimSun" sz="1800" dirty="0"/>
          </a:p>
        </p:txBody>
      </p:sp>
      <p:pic>
        <p:nvPicPr>
          <p:cNvPr id="970" name="picture 9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73938" y="5442248"/>
            <a:ext cx="99453" cy="113366"/>
          </a:xfrm>
          <a:prstGeom prst="rect">
            <a:avLst/>
          </a:prstGeom>
        </p:spPr>
      </p:pic>
      <p:pic>
        <p:nvPicPr>
          <p:cNvPr id="971" name="picture 9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73938" y="5108492"/>
            <a:ext cx="99453" cy="113366"/>
          </a:xfrm>
          <a:prstGeom prst="rect">
            <a:avLst/>
          </a:prstGeom>
        </p:spPr>
      </p:pic>
      <p:pic>
        <p:nvPicPr>
          <p:cNvPr id="972" name="picture 9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73938" y="4784007"/>
            <a:ext cx="99453" cy="113366"/>
          </a:xfrm>
          <a:prstGeom prst="rect">
            <a:avLst/>
          </a:prstGeom>
        </p:spPr>
      </p:pic>
      <p:pic>
        <p:nvPicPr>
          <p:cNvPr id="973" name="picture 9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73911" y="4450588"/>
            <a:ext cx="99269" cy="113157"/>
          </a:xfrm>
          <a:prstGeom prst="rect">
            <a:avLst/>
          </a:prstGeom>
        </p:spPr>
      </p:pic>
      <p:pic>
        <p:nvPicPr>
          <p:cNvPr id="974" name="picture 9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73938" y="4125893"/>
            <a:ext cx="99453" cy="113366"/>
          </a:xfrm>
          <a:prstGeom prst="rect">
            <a:avLst/>
          </a:prstGeom>
        </p:spPr>
      </p:pic>
      <p:pic>
        <p:nvPicPr>
          <p:cNvPr id="975" name="picture 9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73911" y="3792346"/>
            <a:ext cx="99269" cy="113157"/>
          </a:xfrm>
          <a:prstGeom prst="rect">
            <a:avLst/>
          </a:prstGeom>
        </p:spPr>
      </p:pic>
      <p:pic>
        <p:nvPicPr>
          <p:cNvPr id="976" name="picture 9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73938" y="3467779"/>
            <a:ext cx="99453" cy="113366"/>
          </a:xfrm>
          <a:prstGeom prst="rect">
            <a:avLst/>
          </a:prstGeom>
        </p:spPr>
      </p:pic>
      <p:pic>
        <p:nvPicPr>
          <p:cNvPr id="977" name="picture 97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73938" y="3134023"/>
            <a:ext cx="99453" cy="113366"/>
          </a:xfrm>
          <a:prstGeom prst="rect">
            <a:avLst/>
          </a:prstGeom>
        </p:spPr>
      </p:pic>
      <p:pic>
        <p:nvPicPr>
          <p:cNvPr id="978" name="picture 9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85166" y="2349462"/>
            <a:ext cx="176846" cy="201586"/>
          </a:xfrm>
          <a:prstGeom prst="rect">
            <a:avLst/>
          </a:prstGeom>
        </p:spPr>
      </p:pic>
      <p:pic>
        <p:nvPicPr>
          <p:cNvPr id="979" name="picture 97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sp>
        <p:nvSpPr>
          <p:cNvPr id="120" name="textbox 120"/>
          <p:cNvSpPr/>
          <p:nvPr/>
        </p:nvSpPr>
        <p:spPr>
          <a:xfrm>
            <a:off x="1168544" y="1376829"/>
            <a:ext cx="6766559" cy="54717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90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7000"/>
              </a:lnSpc>
              <a:tabLst/>
            </a:pPr>
            <a:r>
              <a:rPr sz="3900" spc="-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提</a:t>
            </a:r>
            <a:r>
              <a:rPr sz="3900" spc="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纲</a:t>
            </a:r>
            <a:endParaRPr lang="SimSun" altLang="SimSun" sz="3900" dirty="0"/>
          </a:p>
          <a:p>
            <a:pPr marL="16595" indent="26" algn="l" rtl="0" eaLnBrk="0">
              <a:lnSpc>
                <a:spcPct val="122000"/>
              </a:lnSpc>
              <a:spcBef>
                <a:spcPts val="592"/>
              </a:spcBef>
              <a:tabLst>
                <a:tab pos="193039" algn="l"/>
              </a:tabLst>
            </a:pPr>
            <a:r>
              <a:rPr sz="32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32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一、企业价值链与价值评价体</a:t>
            </a:r>
            <a:r>
              <a:rPr sz="32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系</a:t>
            </a:r>
            <a:r>
              <a:rPr sz="32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	</a:t>
            </a:r>
            <a:r>
              <a:rPr sz="32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二、评价过程中种种问题透</a:t>
            </a:r>
            <a:r>
              <a:rPr sz="32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视</a:t>
            </a:r>
            <a:r>
              <a:rPr sz="32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	</a:t>
            </a:r>
            <a:r>
              <a:rPr sz="3200" spc="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三、绩效、绩效管理概</a:t>
            </a:r>
            <a:r>
              <a:rPr sz="32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念</a:t>
            </a:r>
            <a:r>
              <a:rPr sz="32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    	</a:t>
            </a:r>
            <a:r>
              <a:rPr sz="3200" spc="8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四、绩效管理体</a:t>
            </a:r>
            <a:r>
              <a:rPr sz="32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系</a:t>
            </a:r>
            <a:endParaRPr lang="SimSun" altLang="SimSun" sz="3200" dirty="0"/>
          </a:p>
          <a:p>
            <a:pPr marL="1152864" algn="l" rtl="0" eaLnBrk="0">
              <a:lnSpc>
                <a:spcPct val="83000"/>
              </a:lnSpc>
              <a:spcBef>
                <a:spcPts val="655"/>
              </a:spcBef>
              <a:tabLst>
                <a:tab pos="1283969" algn="l"/>
              </a:tabLst>
            </a:pP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400" spc="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绩效目标体</a:t>
            </a:r>
            <a:r>
              <a:rPr sz="24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系</a:t>
            </a:r>
            <a:endParaRPr lang="SimSun" altLang="SimSun" sz="2400" dirty="0"/>
          </a:p>
          <a:p>
            <a:pPr marL="1152864" algn="l" rtl="0" eaLnBrk="0">
              <a:lnSpc>
                <a:spcPts val="3530"/>
              </a:lnSpc>
              <a:tabLst>
                <a:tab pos="1283969" algn="l"/>
              </a:tabLst>
            </a:pP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400" spc="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绩效管理程</a:t>
            </a:r>
            <a:r>
              <a:rPr sz="24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序</a:t>
            </a:r>
            <a:endParaRPr lang="SimSun" altLang="SimSun" sz="2400" dirty="0"/>
          </a:p>
          <a:p>
            <a:pPr marL="1152864" algn="l" rtl="0" eaLnBrk="0">
              <a:lnSpc>
                <a:spcPts val="3452"/>
              </a:lnSpc>
              <a:tabLst>
                <a:tab pos="1283969" algn="l"/>
              </a:tabLst>
            </a:pP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400" spc="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绩效考核制</a:t>
            </a:r>
            <a:r>
              <a:rPr sz="24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度</a:t>
            </a:r>
            <a:endParaRPr lang="SimSun" altLang="SimSun" sz="2400" dirty="0"/>
          </a:p>
          <a:p>
            <a:pPr marL="1152864" algn="l" rtl="0" eaLnBrk="0">
              <a:lnSpc>
                <a:spcPct val="95000"/>
              </a:lnSpc>
              <a:spcBef>
                <a:spcPts val="1051"/>
              </a:spcBef>
              <a:tabLst>
                <a:tab pos="1283969" algn="l"/>
              </a:tabLst>
            </a:pP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4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绩效管理组织与责任体</a:t>
            </a:r>
            <a:r>
              <a:rPr sz="24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系</a:t>
            </a:r>
            <a:endParaRPr lang="SimSun" altLang="SimSun" sz="2400" dirty="0"/>
          </a:p>
          <a:p>
            <a:pPr algn="l" rtl="0" eaLnBrk="0">
              <a:lnSpc>
                <a:spcPct val="13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3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7000"/>
              </a:lnSpc>
              <a:tabLst/>
            </a:pPr>
            <a:endParaRPr lang="Arial" altLang="Arial" sz="300" dirty="0"/>
          </a:p>
        </p:txBody>
      </p:sp>
      <p:pic>
        <p:nvPicPr>
          <p:cNvPr id="121" name="picture 1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21408" y="5935607"/>
            <a:ext cx="131377" cy="154042"/>
          </a:xfrm>
          <a:prstGeom prst="rect">
            <a:avLst/>
          </a:prstGeom>
        </p:spPr>
      </p:pic>
      <p:pic>
        <p:nvPicPr>
          <p:cNvPr id="122" name="picture 1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21408" y="5496822"/>
            <a:ext cx="131377" cy="154042"/>
          </a:xfrm>
          <a:prstGeom prst="rect">
            <a:avLst/>
          </a:prstGeom>
        </p:spPr>
      </p:pic>
      <p:pic>
        <p:nvPicPr>
          <p:cNvPr id="123" name="picture 1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21408" y="5058291"/>
            <a:ext cx="131377" cy="154042"/>
          </a:xfrm>
          <a:prstGeom prst="rect">
            <a:avLst/>
          </a:prstGeom>
        </p:spPr>
      </p:pic>
      <p:pic>
        <p:nvPicPr>
          <p:cNvPr id="124" name="picture 1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321408" y="4609981"/>
            <a:ext cx="131377" cy="154042"/>
          </a:xfrm>
          <a:prstGeom prst="rect">
            <a:avLst/>
          </a:prstGeom>
        </p:spPr>
      </p:pic>
      <p:pic>
        <p:nvPicPr>
          <p:cNvPr id="125" name="picture 1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85139" y="4104938"/>
            <a:ext cx="176663" cy="201377"/>
          </a:xfrm>
          <a:prstGeom prst="rect">
            <a:avLst/>
          </a:prstGeom>
        </p:spPr>
      </p:pic>
      <p:pic>
        <p:nvPicPr>
          <p:cNvPr id="126" name="picture 1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85139" y="3522897"/>
            <a:ext cx="176663" cy="201377"/>
          </a:xfrm>
          <a:prstGeom prst="rect">
            <a:avLst/>
          </a:prstGeom>
        </p:spPr>
      </p:pic>
      <p:pic>
        <p:nvPicPr>
          <p:cNvPr id="127" name="picture 1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185166" y="2931503"/>
            <a:ext cx="176846" cy="201586"/>
          </a:xfrm>
          <a:prstGeom prst="rect">
            <a:avLst/>
          </a:prstGeom>
        </p:spPr>
      </p:pic>
      <p:pic>
        <p:nvPicPr>
          <p:cNvPr id="128" name="picture 1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185166" y="2349462"/>
            <a:ext cx="176846" cy="201586"/>
          </a:xfrm>
          <a:prstGeom prst="rect">
            <a:avLst/>
          </a:prstGeom>
        </p:spPr>
      </p:pic>
      <p:pic>
        <p:nvPicPr>
          <p:cNvPr id="129" name="picture 1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1" name="picture 9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graphicFrame>
        <p:nvGraphicFramePr>
          <p:cNvPr id="982" name="table 9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875348"/>
              </p:ext>
            </p:extLst>
          </p:nvPr>
        </p:nvGraphicFramePr>
        <p:xfrm>
          <a:off x="596900" y="3846512"/>
          <a:ext cx="7300595" cy="2795901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92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700" dirty="0"/>
                    </a:p>
                    <a:p>
                      <a:pPr algn="l" rtl="0" eaLnBrk="0">
                        <a:lnSpc>
                          <a:spcPct val="6301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504534" algn="l" rtl="0" eaLnBrk="0">
                        <a:lnSpc>
                          <a:spcPct val="88000"/>
                        </a:lnSpc>
                        <a:tabLst/>
                      </a:pPr>
                      <a:r>
                        <a:rPr sz="1500" spc="13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平衡计分</a:t>
                      </a:r>
                      <a:r>
                        <a:rPr sz="1500" spc="1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卡</a:t>
                      </a:r>
                      <a:endParaRPr lang="SimSun" altLang="SimSun" sz="1500" dirty="0"/>
                    </a:p>
                    <a:p>
                      <a:pPr marL="533693" algn="l" rtl="0" eaLnBrk="0">
                        <a:lnSpc>
                          <a:spcPts val="2402"/>
                        </a:lnSpc>
                        <a:tabLst/>
                      </a:pPr>
                      <a:r>
                        <a:rPr sz="1500" spc="9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四个方</a:t>
                      </a:r>
                      <a:r>
                        <a:rPr sz="1500" spc="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面</a:t>
                      </a:r>
                      <a:endParaRPr lang="SimSun" altLang="SimSun" sz="15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656314" algn="l" rtl="0" eaLnBrk="0">
                        <a:lnSpc>
                          <a:spcPct val="88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500" spc="13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华为公司</a:t>
                      </a:r>
                      <a:r>
                        <a:rPr sz="1500" spc="9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级</a:t>
                      </a:r>
                      <a:endParaRPr lang="SimSun" altLang="SimSun" sz="1500" dirty="0"/>
                    </a:p>
                    <a:p>
                      <a:pPr marL="852386" algn="l" rtl="0" eaLnBrk="0">
                        <a:lnSpc>
                          <a:spcPts val="2030"/>
                        </a:lnSpc>
                        <a:tabLst/>
                      </a:pPr>
                      <a:r>
                        <a:rPr sz="1500" b="1" spc="4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KP</a:t>
                      </a:r>
                      <a:r>
                        <a:rPr sz="1500" b="1" spc="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Times New Roman" altLang="Times New Roman" sz="15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401992" algn="l" rtl="0" eaLnBrk="0">
                        <a:lnSpc>
                          <a:spcPct val="8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800" spc="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全球技术服务</a:t>
                      </a:r>
                      <a:r>
                        <a:rPr sz="1800" spc="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部</a:t>
                      </a:r>
                      <a:endParaRPr lang="SimSun" altLang="SimSun" sz="1800" dirty="0"/>
                    </a:p>
                    <a:p>
                      <a:pPr marL="722331" algn="l" rtl="0" eaLnBrk="0">
                        <a:lnSpc>
                          <a:spcPts val="2373"/>
                        </a:lnSpc>
                        <a:tabLst/>
                      </a:pPr>
                      <a:r>
                        <a:rPr sz="1800" b="1" spc="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sz="1800" b="1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PI</a:t>
                      </a:r>
                      <a:endParaRPr lang="Times New Roman" altLang="Times New Roman" sz="18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116205" algn="l" rtl="0" eaLnBrk="0">
                        <a:lnSpc>
                          <a:spcPct val="95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800" spc="3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财务</a:t>
                      </a:r>
                      <a:r>
                        <a:rPr sz="1800" spc="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类</a:t>
                      </a:r>
                      <a:endParaRPr lang="SimSun" altLang="SimSun" sz="18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117121" algn="l" rtl="0" eaLnBrk="0">
                        <a:lnSpc>
                          <a:spcPct val="95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800" spc="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客户类指</a:t>
                      </a:r>
                      <a:r>
                        <a:rPr sz="1800" spc="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标</a:t>
                      </a:r>
                      <a:endParaRPr lang="SimSun" altLang="SimSun" sz="18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142989" algn="l" rtl="0" eaLnBrk="0">
                        <a:lnSpc>
                          <a:spcPct val="95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8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内部</a:t>
                      </a:r>
                      <a:r>
                        <a:rPr sz="18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运</a:t>
                      </a:r>
                      <a:r>
                        <a:rPr sz="18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营</a:t>
                      </a:r>
                      <a:endParaRPr lang="SimSun" altLang="SimSun" sz="18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1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19849" algn="l" rtl="0" eaLnBrk="0">
                        <a:lnSpc>
                          <a:spcPct val="95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800" spc="3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学习与成长类</a:t>
                      </a:r>
                      <a:r>
                        <a:rPr sz="1800" spc="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指</a:t>
                      </a:r>
                      <a:r>
                        <a:rPr sz="18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标</a:t>
                      </a:r>
                      <a:endParaRPr lang="SimSun" altLang="SimSun" sz="18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SimSun" altLang="SimSun" sz="14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SimSun" altLang="SimSun" sz="14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83" name="textbox 983"/>
          <p:cNvSpPr/>
          <p:nvPr/>
        </p:nvSpPr>
        <p:spPr>
          <a:xfrm>
            <a:off x="1169239" y="1314403"/>
            <a:ext cx="5390515" cy="24199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lang="Arial" altLang="Arial" sz="100" dirty="0"/>
          </a:p>
          <a:p>
            <a:pPr marL="65097" algn="l" rtl="0" eaLnBrk="0">
              <a:lnSpc>
                <a:spcPct val="95000"/>
              </a:lnSpc>
              <a:spcBef>
                <a:spcPts val="1"/>
              </a:spcBef>
              <a:tabLst/>
            </a:pPr>
            <a:r>
              <a:rPr sz="4400" spc="-5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中高层述职＋</a:t>
            </a:r>
            <a:r>
              <a:rPr sz="4400" spc="-50" dirty="0">
                <a:solidFill>
                  <a:srgbClr val="2A3D7A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K</a:t>
            </a:r>
            <a:r>
              <a:rPr sz="4400" spc="-10" dirty="0">
                <a:solidFill>
                  <a:srgbClr val="2A3D7A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P</a:t>
            </a:r>
            <a:r>
              <a:rPr sz="4400" spc="0" dirty="0">
                <a:solidFill>
                  <a:srgbClr val="2A3D7A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sz="4400" spc="-5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考核</a:t>
            </a:r>
            <a:endParaRPr lang="SimSun" altLang="SimSun" sz="4400" dirty="0"/>
          </a:p>
          <a:p>
            <a:pPr marL="12700" algn="l" rtl="0" eaLnBrk="0">
              <a:lnSpc>
                <a:spcPct val="97000"/>
              </a:lnSpc>
              <a:spcBef>
                <a:spcPts val="1847"/>
              </a:spcBef>
              <a:tabLst>
                <a:tab pos="167004" algn="l"/>
              </a:tabLst>
            </a:pPr>
            <a:r>
              <a:rPr sz="27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sz="2700" spc="7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sz="27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KPI</a:t>
            </a:r>
            <a:r>
              <a:rPr sz="2700" spc="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考</a:t>
            </a:r>
            <a:r>
              <a:rPr sz="2700" spc="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核</a:t>
            </a:r>
            <a:endParaRPr lang="SimSun" altLang="SimSun" sz="2700" dirty="0"/>
          </a:p>
          <a:p>
            <a:pPr algn="l" rtl="0" eaLnBrk="0">
              <a:lnSpc>
                <a:spcPct val="117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ts val="1777"/>
              </a:lnSpc>
              <a:spcBef>
                <a:spcPts val="423"/>
              </a:spcBef>
              <a:tabLst>
                <a:tab pos="167004" algn="l"/>
              </a:tabLst>
            </a:pP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4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  华为公司级</a:t>
            </a:r>
            <a:r>
              <a:rPr sz="1400" b="1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KPI</a:t>
            </a:r>
            <a:r>
              <a:rPr sz="14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及各</a:t>
            </a:r>
            <a:r>
              <a:rPr sz="14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部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门</a:t>
            </a:r>
            <a:r>
              <a:rPr sz="1400" b="1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KPI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依据平</a:t>
            </a:r>
            <a:endParaRPr lang="SimSun" altLang="SimSun" sz="1400" dirty="0"/>
          </a:p>
          <a:p>
            <a:pPr marL="454794" algn="l" rtl="0" eaLnBrk="0">
              <a:lnSpc>
                <a:spcPct val="85000"/>
              </a:lnSpc>
              <a:spcBef>
                <a:spcPts val="487"/>
              </a:spcBef>
              <a:tabLst/>
            </a:pPr>
            <a:r>
              <a:rPr sz="1400" spc="-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衡计分卡思想设计， 指标层层分解</a:t>
            </a:r>
            <a:r>
              <a:rPr sz="1400" spc="-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落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实，</a:t>
            </a:r>
            <a:endParaRPr lang="SimSun" altLang="SimSun" sz="1400" dirty="0"/>
          </a:p>
          <a:p>
            <a:pPr marL="460414" algn="l" rtl="0" eaLnBrk="0">
              <a:lnSpc>
                <a:spcPct val="93000"/>
              </a:lnSpc>
              <a:spcBef>
                <a:spcPts val="16"/>
              </a:spcBef>
              <a:tabLst/>
            </a:pPr>
            <a:r>
              <a:rPr sz="14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下一级部门</a:t>
            </a:r>
            <a:r>
              <a:rPr sz="1400" b="1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KPI</a:t>
            </a:r>
            <a:r>
              <a:rPr sz="14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必须对</a:t>
            </a:r>
            <a:r>
              <a:rPr sz="14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上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级部门</a:t>
            </a:r>
            <a:r>
              <a:rPr sz="1400" b="1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KPI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形成</a:t>
            </a:r>
            <a:endParaRPr lang="SimSun" altLang="SimSun" sz="1400" dirty="0"/>
          </a:p>
          <a:p>
            <a:pPr marL="455520" algn="l" rtl="0" eaLnBrk="0">
              <a:lnSpc>
                <a:spcPts val="1727"/>
              </a:lnSpc>
              <a:tabLst/>
            </a:pPr>
            <a:r>
              <a:rPr sz="1300" spc="-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支撑</a:t>
            </a:r>
            <a:r>
              <a:rPr sz="1300" spc="-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300" dirty="0"/>
          </a:p>
        </p:txBody>
      </p:sp>
      <p:pic>
        <p:nvPicPr>
          <p:cNvPr id="984" name="picture 9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81939" y="2832652"/>
            <a:ext cx="154603" cy="176231"/>
          </a:xfrm>
          <a:prstGeom prst="rect">
            <a:avLst/>
          </a:prstGeom>
        </p:spPr>
      </p:pic>
      <p:pic>
        <p:nvPicPr>
          <p:cNvPr id="985" name="picture 9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81939" y="2327192"/>
            <a:ext cx="154603" cy="176231"/>
          </a:xfrm>
          <a:prstGeom prst="rect">
            <a:avLst/>
          </a:prstGeom>
        </p:spPr>
      </p:pic>
      <p:pic>
        <p:nvPicPr>
          <p:cNvPr id="986" name="picture 9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8" name="picture 9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sp>
        <p:nvSpPr>
          <p:cNvPr id="989" name="textbox 989"/>
          <p:cNvSpPr/>
          <p:nvPr/>
        </p:nvSpPr>
        <p:spPr>
          <a:xfrm>
            <a:off x="1159611" y="3320250"/>
            <a:ext cx="7736840" cy="22269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35156" algn="l" rtl="0" eaLnBrk="0">
              <a:lnSpc>
                <a:spcPts val="2403"/>
              </a:lnSpc>
              <a:tabLst>
                <a:tab pos="278129" algn="l"/>
              </a:tabLst>
            </a:pP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500" spc="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功能部门人员的工作分为本部门工作和跨部门团队的工作， 没有派</a:t>
            </a:r>
            <a:r>
              <a:rPr sz="15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出</a:t>
            </a: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的概念。</a:t>
            </a:r>
            <a:endParaRPr lang="SimSun" altLang="SimSun" sz="1500" dirty="0"/>
          </a:p>
          <a:p>
            <a:pPr algn="l" rtl="0" eaLnBrk="0">
              <a:lnSpc>
                <a:spcPct val="162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99000"/>
              </a:lnSpc>
              <a:spcBef>
                <a:spcPts val="462"/>
              </a:spcBef>
              <a:tabLst>
                <a:tab pos="100330" algn="l"/>
              </a:tabLst>
            </a:pP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500" spc="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绩效考核是立足于员工现实工作的考核， 强调员工的工作表现与工作要求相一</a:t>
            </a:r>
            <a:r>
              <a:rPr sz="15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致</a:t>
            </a: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</a:t>
            </a:r>
            <a:endParaRPr lang="SimSun" altLang="SimSun" sz="1500" dirty="0"/>
          </a:p>
          <a:p>
            <a:pPr marL="465967" algn="l" rtl="0" eaLnBrk="0">
              <a:lnSpc>
                <a:spcPct val="99000"/>
              </a:lnSpc>
              <a:spcBef>
                <a:spcPts val="685"/>
              </a:spcBef>
              <a:tabLst/>
            </a:pPr>
            <a:r>
              <a:rPr sz="15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而不只是基于其在本部门的工作进行评</a:t>
            </a:r>
            <a:r>
              <a:rPr sz="15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价</a:t>
            </a: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500" dirty="0"/>
          </a:p>
          <a:p>
            <a:pPr marL="12700" algn="l" rtl="0" eaLnBrk="0">
              <a:lnSpc>
                <a:spcPct val="98000"/>
              </a:lnSpc>
              <a:spcBef>
                <a:spcPts val="1165"/>
              </a:spcBef>
              <a:tabLst>
                <a:tab pos="100330" algn="l"/>
              </a:tabLst>
            </a:pP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500" spc="10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绩效考核必须自然融入部门日常管理工作中，才有其存在价值。双向沟通的制</a:t>
            </a:r>
            <a:r>
              <a:rPr sz="1500" spc="8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度</a:t>
            </a:r>
            <a:endParaRPr lang="SimSun" altLang="SimSun" sz="1500" dirty="0"/>
          </a:p>
          <a:p>
            <a:pPr marL="465967" algn="l" rtl="0" eaLnBrk="0">
              <a:lnSpc>
                <a:spcPct val="99000"/>
              </a:lnSpc>
              <a:spcBef>
                <a:spcPts val="708"/>
              </a:spcBef>
              <a:tabLst/>
            </a:pPr>
            <a:r>
              <a:rPr sz="15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化、规范化、是考核融入日常管理的基</a:t>
            </a:r>
            <a:r>
              <a:rPr sz="15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础</a:t>
            </a: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500" dirty="0"/>
          </a:p>
          <a:p>
            <a:pPr algn="l" rtl="0" eaLnBrk="0">
              <a:lnSpc>
                <a:spcPct val="111000"/>
              </a:lnSpc>
              <a:tabLst/>
            </a:pPr>
            <a:endParaRPr lang="Arial" altLang="Arial" sz="800" dirty="0"/>
          </a:p>
          <a:p>
            <a:pPr algn="l" rtl="0" eaLnBrk="0">
              <a:lnSpc>
                <a:spcPct val="609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9000"/>
              </a:lnSpc>
              <a:tabLst>
                <a:tab pos="100330" algn="l"/>
              </a:tabLst>
            </a:pP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500" spc="8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帮助下属提升能力，与完成管理任务同样都是管理者义不容辞的</a:t>
            </a:r>
            <a:r>
              <a:rPr sz="1500" spc="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责</a:t>
            </a: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任。</a:t>
            </a:r>
            <a:endParaRPr lang="SimSun" altLang="SimSun" sz="1500" dirty="0"/>
          </a:p>
        </p:txBody>
      </p:sp>
      <p:pic>
        <p:nvPicPr>
          <p:cNvPr id="990" name="picture 9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72311" y="5378830"/>
            <a:ext cx="88239" cy="100583"/>
          </a:xfrm>
          <a:prstGeom prst="rect">
            <a:avLst/>
          </a:prstGeom>
        </p:spPr>
      </p:pic>
      <p:pic>
        <p:nvPicPr>
          <p:cNvPr id="991" name="picture 9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72311" y="4701540"/>
            <a:ext cx="88239" cy="100583"/>
          </a:xfrm>
          <a:prstGeom prst="rect">
            <a:avLst/>
          </a:prstGeom>
        </p:spPr>
      </p:pic>
      <p:pic>
        <p:nvPicPr>
          <p:cNvPr id="992" name="picture 9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72311" y="4014851"/>
            <a:ext cx="88239" cy="100583"/>
          </a:xfrm>
          <a:prstGeom prst="rect">
            <a:avLst/>
          </a:prstGeom>
        </p:spPr>
      </p:pic>
      <p:pic>
        <p:nvPicPr>
          <p:cNvPr id="993" name="picture 9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94767" y="3332950"/>
            <a:ext cx="243026" cy="277024"/>
          </a:xfrm>
          <a:prstGeom prst="rect">
            <a:avLst/>
          </a:prstGeom>
        </p:spPr>
      </p:pic>
      <p:pic>
        <p:nvPicPr>
          <p:cNvPr id="994" name="picture 9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sp>
        <p:nvSpPr>
          <p:cNvPr id="995" name="textbox 995"/>
          <p:cNvSpPr/>
          <p:nvPr/>
        </p:nvSpPr>
        <p:spPr>
          <a:xfrm>
            <a:off x="1182067" y="1314403"/>
            <a:ext cx="5053965" cy="15500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lang="Arial" altLang="Arial" sz="100" dirty="0"/>
          </a:p>
          <a:p>
            <a:pPr marL="52269" algn="l" rtl="0" eaLnBrk="0">
              <a:lnSpc>
                <a:spcPct val="95000"/>
              </a:lnSpc>
              <a:spcBef>
                <a:spcPts val="1"/>
              </a:spcBef>
              <a:tabLst/>
            </a:pPr>
            <a:r>
              <a:rPr sz="4400" spc="-4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中基层员工绩效</a:t>
            </a:r>
            <a:r>
              <a:rPr sz="4400" spc="-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考</a:t>
            </a:r>
            <a:r>
              <a:rPr sz="4400" spc="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核</a:t>
            </a:r>
            <a:endParaRPr lang="SimSun" altLang="SimSun" sz="4400" dirty="0"/>
          </a:p>
          <a:p>
            <a:pPr algn="l" rtl="0" eaLnBrk="0">
              <a:lnSpc>
                <a:spcPct val="100000"/>
              </a:lnSpc>
              <a:tabLst/>
            </a:pPr>
            <a:endParaRPr lang="Arial" altLang="Arial" sz="1600" dirty="0"/>
          </a:p>
          <a:p>
            <a:pPr marL="12700" algn="l" rtl="0" eaLnBrk="0">
              <a:lnSpc>
                <a:spcPct val="100000"/>
              </a:lnSpc>
              <a:spcBef>
                <a:spcPts val="6"/>
              </a:spcBef>
              <a:tabLst>
                <a:tab pos="255270" algn="l"/>
              </a:tabLst>
            </a:pPr>
            <a:r>
              <a:rPr sz="42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4200" spc="-3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指导思想</a:t>
            </a:r>
            <a:r>
              <a:rPr sz="4200" spc="-3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：</a:t>
            </a:r>
            <a:endParaRPr lang="SimSun" altLang="SimSun" sz="4200" dirty="0"/>
          </a:p>
        </p:txBody>
      </p:sp>
      <p:pic>
        <p:nvPicPr>
          <p:cNvPr id="996" name="picture 9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94767" y="2417280"/>
            <a:ext cx="243026" cy="277024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roup 192"/>
          <p:cNvGrpSpPr/>
          <p:nvPr/>
        </p:nvGrpSpPr>
        <p:grpSpPr>
          <a:xfrm rot="21600000">
            <a:off x="0" y="0"/>
            <a:ext cx="1676400" cy="6857998"/>
            <a:chOff x="0" y="0"/>
            <a:chExt cx="1676400" cy="6857998"/>
          </a:xfrm>
        </p:grpSpPr>
        <p:pic>
          <p:nvPicPr>
            <p:cNvPr id="998" name="picture 99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1600200" cy="6857998"/>
            </a:xfrm>
            <a:prstGeom prst="rect">
              <a:avLst/>
            </a:prstGeom>
          </p:spPr>
        </p:pic>
        <p:pic>
          <p:nvPicPr>
            <p:cNvPr id="999" name="picture 99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457200" y="0"/>
              <a:ext cx="1219200" cy="762000"/>
            </a:xfrm>
            <a:prstGeom prst="rect">
              <a:avLst/>
            </a:prstGeom>
          </p:spPr>
        </p:pic>
        <p:sp>
          <p:nvSpPr>
            <p:cNvPr id="1000" name="textbox 1000"/>
            <p:cNvSpPr/>
            <p:nvPr/>
          </p:nvSpPr>
          <p:spPr>
            <a:xfrm>
              <a:off x="1161238" y="2228513"/>
              <a:ext cx="188595" cy="349313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341"/>
                </a:lnSpc>
                <a:tabLst/>
              </a:pPr>
              <a:endParaRPr lang="Arial" altLang="Arial" sz="100" dirty="0"/>
            </a:p>
            <a:p>
              <a:pPr marL="20700" algn="l" rtl="0" eaLnBrk="0">
                <a:lnSpc>
                  <a:spcPts val="1387"/>
                </a:lnSpc>
                <a:tabLst>
                  <a:tab pos="175260" algn="l"/>
                </a:tabLst>
              </a:pPr>
              <a:r>
                <a:rPr sz="2100" spc="0" dirty="0">
                  <a:solidFill>
                    <a:srgbClr val="000000">
                      <a:alpha val="100000"/>
                    </a:srgbClr>
                  </a:solidFill>
                  <a:latin typeface="Wingdings"/>
                  <a:ea typeface="Wingdings"/>
                  <a:cs typeface="Wingdings"/>
                </a:rPr>
                <a:t>	</a:t>
              </a:r>
              <a:endParaRPr lang="Wingdings" altLang="Wingdings" sz="2100" dirty="0"/>
            </a:p>
            <a:p>
              <a:pPr algn="l" rtl="0" eaLnBrk="0">
                <a:lnSpc>
                  <a:spcPct val="103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4000"/>
                </a:lnSpc>
                <a:tabLst/>
              </a:pPr>
              <a:endParaRPr lang="Arial" altLang="Arial" sz="1000" dirty="0"/>
            </a:p>
            <a:p>
              <a:pPr marL="20700" algn="l" rtl="0" eaLnBrk="0">
                <a:lnSpc>
                  <a:spcPts val="1387"/>
                </a:lnSpc>
                <a:spcBef>
                  <a:spcPts val="636"/>
                </a:spcBef>
                <a:tabLst>
                  <a:tab pos="175260" algn="l"/>
                </a:tabLst>
              </a:pPr>
              <a:r>
                <a:rPr sz="2100" spc="0" dirty="0">
                  <a:solidFill>
                    <a:srgbClr val="000000">
                      <a:alpha val="100000"/>
                    </a:srgbClr>
                  </a:solidFill>
                  <a:latin typeface="Wingdings"/>
                  <a:ea typeface="Wingdings"/>
                  <a:cs typeface="Wingdings"/>
                </a:rPr>
                <a:t>	</a:t>
              </a:r>
              <a:endParaRPr lang="Wingdings" altLang="Wingdings" sz="2100" dirty="0"/>
            </a:p>
            <a:p>
              <a:pPr algn="l" rtl="0" eaLnBrk="0">
                <a:lnSpc>
                  <a:spcPct val="107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8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8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8000"/>
                </a:lnSpc>
                <a:tabLst/>
              </a:pPr>
              <a:endParaRPr lang="Arial" altLang="Arial" sz="1000" dirty="0"/>
            </a:p>
            <a:p>
              <a:pPr marL="12700" algn="l" rtl="0" eaLnBrk="0">
                <a:lnSpc>
                  <a:spcPts val="892"/>
                </a:lnSpc>
                <a:spcBef>
                  <a:spcPts val="396"/>
                </a:spcBef>
                <a:tabLst>
                  <a:tab pos="111760" algn="l"/>
                </a:tabLst>
              </a:pPr>
              <a:r>
                <a:rPr sz="1300" spc="0" dirty="0">
                  <a:solidFill>
                    <a:srgbClr val="000000">
                      <a:alpha val="100000"/>
                    </a:srgbClr>
                  </a:solidFill>
                  <a:latin typeface="Wingdings"/>
                  <a:ea typeface="Wingdings"/>
                  <a:cs typeface="Wingdings"/>
                </a:rPr>
                <a:t>	</a:t>
              </a:r>
              <a:endParaRPr lang="Wingdings" altLang="Wingdings" sz="1300" dirty="0"/>
            </a:p>
            <a:p>
              <a:pPr algn="l" rtl="0" eaLnBrk="0">
                <a:lnSpc>
                  <a:spcPct val="100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0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0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0000"/>
                </a:lnSpc>
                <a:tabLst/>
              </a:pPr>
              <a:endParaRPr lang="Arial" altLang="Arial" sz="1000" dirty="0"/>
            </a:p>
            <a:p>
              <a:pPr marL="12700" algn="l" rtl="0" eaLnBrk="0">
                <a:lnSpc>
                  <a:spcPts val="892"/>
                </a:lnSpc>
                <a:spcBef>
                  <a:spcPts val="391"/>
                </a:spcBef>
                <a:tabLst>
                  <a:tab pos="111760" algn="l"/>
                </a:tabLst>
              </a:pPr>
              <a:r>
                <a:rPr sz="1300" spc="0" dirty="0">
                  <a:solidFill>
                    <a:srgbClr val="000000">
                      <a:alpha val="100000"/>
                    </a:srgbClr>
                  </a:solidFill>
                  <a:latin typeface="Wingdings"/>
                  <a:ea typeface="Wingdings"/>
                  <a:cs typeface="Wingdings"/>
                </a:rPr>
                <a:t>	</a:t>
              </a:r>
              <a:endParaRPr lang="Wingdings" altLang="Wingdings" sz="1300" dirty="0"/>
            </a:p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6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0000"/>
                </a:lnSpc>
                <a:tabLst/>
              </a:pPr>
              <a:endParaRPr lang="Arial" altLang="Arial" sz="300" dirty="0"/>
            </a:p>
            <a:p>
              <a:pPr marL="12700" algn="l" rtl="0" eaLnBrk="0">
                <a:lnSpc>
                  <a:spcPts val="892"/>
                </a:lnSpc>
                <a:spcBef>
                  <a:spcPts val="3"/>
                </a:spcBef>
                <a:tabLst>
                  <a:tab pos="111760" algn="l"/>
                </a:tabLst>
              </a:pPr>
              <a:r>
                <a:rPr sz="1300" spc="0" dirty="0">
                  <a:solidFill>
                    <a:srgbClr val="000000">
                      <a:alpha val="100000"/>
                    </a:srgbClr>
                  </a:solidFill>
                  <a:latin typeface="Wingdings"/>
                  <a:ea typeface="Wingdings"/>
                  <a:cs typeface="Wingdings"/>
                </a:rPr>
                <a:t>	</a:t>
              </a:r>
              <a:endParaRPr lang="Wingdings" altLang="Wingdings" sz="1300" dirty="0"/>
            </a:p>
          </p:txBody>
        </p:sp>
        <p:pic>
          <p:nvPicPr>
            <p:cNvPr id="1001" name="picture 100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1173938" y="5594966"/>
              <a:ext cx="99453" cy="113366"/>
            </a:xfrm>
            <a:prstGeom prst="rect">
              <a:avLst/>
            </a:prstGeom>
          </p:spPr>
        </p:pic>
        <p:pic>
          <p:nvPicPr>
            <p:cNvPr id="1002" name="picture 100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1173938" y="4469428"/>
              <a:ext cx="99453" cy="113366"/>
            </a:xfrm>
            <a:prstGeom prst="rect">
              <a:avLst/>
            </a:prstGeom>
          </p:spPr>
        </p:pic>
        <p:pic>
          <p:nvPicPr>
            <p:cNvPr id="1003" name="picture 100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1173938" y="3696887"/>
              <a:ext cx="99453" cy="113366"/>
            </a:xfrm>
            <a:prstGeom prst="rect">
              <a:avLst/>
            </a:prstGeom>
          </p:spPr>
        </p:pic>
        <p:pic>
          <p:nvPicPr>
            <p:cNvPr id="1004" name="picture 100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1181939" y="2813602"/>
              <a:ext cx="154603" cy="176231"/>
            </a:xfrm>
            <a:prstGeom prst="rect">
              <a:avLst/>
            </a:prstGeom>
          </p:spPr>
        </p:pic>
        <p:pic>
          <p:nvPicPr>
            <p:cNvPr id="1005" name="picture 100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1181939" y="2241213"/>
              <a:ext cx="154603" cy="176231"/>
            </a:xfrm>
            <a:prstGeom prst="rect">
              <a:avLst/>
            </a:prstGeom>
          </p:spPr>
        </p:pic>
      </p:grpSp>
      <p:sp>
        <p:nvSpPr>
          <p:cNvPr id="1006" name="textbox 1006"/>
          <p:cNvSpPr/>
          <p:nvPr/>
        </p:nvSpPr>
        <p:spPr>
          <a:xfrm>
            <a:off x="1300527" y="2780493"/>
            <a:ext cx="7425690" cy="40684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569"/>
              </a:lnSpc>
              <a:tabLst/>
            </a:pPr>
            <a:endParaRPr lang="Arial" altLang="Arial" sz="100" dirty="0"/>
          </a:p>
          <a:p>
            <a:pPr marL="409957" algn="l" rtl="0" eaLnBrk="0">
              <a:lnSpc>
                <a:spcPct val="83000"/>
              </a:lnSpc>
              <a:tabLst/>
            </a:pP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责任结果导向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原则：引导员工用正确的方法做正确的事，不断追求工</a:t>
            </a:r>
            <a:endParaRPr lang="SimSun" altLang="SimSun" sz="1800" dirty="0"/>
          </a:p>
          <a:p>
            <a:pPr marL="326279" algn="l" rtl="0" eaLnBrk="0">
              <a:lnSpc>
                <a:spcPts val="3230"/>
              </a:lnSpc>
              <a:tabLst/>
            </a:pPr>
            <a:r>
              <a:rPr sz="1700" spc="-1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作效果。</a:t>
            </a:r>
            <a:endParaRPr lang="SimSun" altLang="SimSun" sz="1700" dirty="0"/>
          </a:p>
          <a:p>
            <a:pPr marL="325364" indent="91729" algn="l" rtl="0" eaLnBrk="0">
              <a:lnSpc>
                <a:spcPct val="137000"/>
              </a:lnSpc>
              <a:spcBef>
                <a:spcPts val="392"/>
              </a:spcBef>
              <a:tabLst/>
            </a:pP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目标承诺原则：考核期初双方应对绩效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目标达成共识，被考核者须对 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绩效目标进行承诺。目标制订和评价应体现依据职位分类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分层的思想。 考、评结合原则：考核工业期初功能部门应界定绩效评价者，评价时充 分征求绩效评价者的意见，并依此作为考核依据；绩效评价者应及时提 </a:t>
            </a:r>
            <a:r>
              <a:rPr sz="1800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供客观的反馈</a:t>
            </a:r>
            <a:r>
              <a:rPr sz="18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800" dirty="0"/>
          </a:p>
          <a:p>
            <a:pPr marL="326279" indent="915" algn="l" rtl="0" eaLnBrk="0">
              <a:lnSpc>
                <a:spcPct val="132000"/>
              </a:lnSpc>
              <a:spcBef>
                <a:spcPts val="313"/>
              </a:spcBef>
              <a:tabLst/>
            </a:pP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客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观性原则：以日常管理中的观察、记录为基础，注意定量与定性相结 </a:t>
            </a:r>
            <a:r>
              <a:rPr sz="18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合，强调以数据和事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实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说话。</a:t>
            </a:r>
            <a:endParaRPr lang="SimSun" altLang="SimSun" sz="1800" dirty="0"/>
          </a:p>
          <a:p>
            <a:pPr algn="l" rtl="0" eaLnBrk="0">
              <a:lnSpc>
                <a:spcPct val="100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0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1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6000"/>
              </a:lnSpc>
              <a:tabLst/>
            </a:pPr>
            <a:endParaRPr lang="Arial" altLang="Arial" sz="300" dirty="0"/>
          </a:p>
        </p:txBody>
      </p:sp>
      <p:pic>
        <p:nvPicPr>
          <p:cNvPr id="1007" name="picture 100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228725" y="0"/>
            <a:ext cx="7915275" cy="1219200"/>
          </a:xfrm>
          <a:prstGeom prst="rect">
            <a:avLst/>
          </a:prstGeom>
        </p:spPr>
      </p:pic>
      <p:sp>
        <p:nvSpPr>
          <p:cNvPr id="1008" name="textbox 1008"/>
          <p:cNvSpPr/>
          <p:nvPr/>
        </p:nvSpPr>
        <p:spPr>
          <a:xfrm>
            <a:off x="1221637" y="1314403"/>
            <a:ext cx="5014595" cy="12134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spcBef>
                <a:spcPts val="1"/>
              </a:spcBef>
              <a:tabLst/>
            </a:pPr>
            <a:r>
              <a:rPr sz="4400" spc="-4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中基层员工绩效</a:t>
            </a:r>
            <a:r>
              <a:rPr sz="4400" spc="-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考</a:t>
            </a:r>
            <a:r>
              <a:rPr sz="4400" spc="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核</a:t>
            </a:r>
            <a:endParaRPr lang="SimSun" altLang="SimSun" sz="4400" dirty="0"/>
          </a:p>
          <a:p>
            <a:pPr algn="l" rtl="0" eaLnBrk="0">
              <a:lnSpc>
                <a:spcPct val="108000"/>
              </a:lnSpc>
              <a:tabLst/>
            </a:pPr>
            <a:endParaRPr lang="Arial" altLang="Arial" sz="900" dirty="0"/>
          </a:p>
          <a:p>
            <a:pPr marL="409096" algn="l" rtl="0" eaLnBrk="0">
              <a:lnSpc>
                <a:spcPct val="97000"/>
              </a:lnSpc>
              <a:spcBef>
                <a:spcPts val="3"/>
              </a:spcBef>
              <a:tabLst/>
            </a:pPr>
            <a:r>
              <a:rPr sz="2700" spc="1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考评原</a:t>
            </a:r>
            <a:r>
              <a:rPr sz="2700" spc="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则</a:t>
            </a:r>
            <a:endParaRPr lang="SimSun" altLang="SimSun" sz="2700" dirty="0"/>
          </a:p>
        </p:txBody>
      </p:sp>
      <p:grpSp>
        <p:nvGrpSpPr>
          <p:cNvPr id="194" name="group 194"/>
          <p:cNvGrpSpPr/>
          <p:nvPr/>
        </p:nvGrpSpPr>
        <p:grpSpPr>
          <a:xfrm rot="21600000">
            <a:off x="6435558" y="835640"/>
            <a:ext cx="2465067" cy="1669063"/>
            <a:chOff x="0" y="0"/>
            <a:chExt cx="2465067" cy="1669063"/>
          </a:xfrm>
        </p:grpSpPr>
        <p:sp>
          <p:nvSpPr>
            <p:cNvPr id="1009" name="path"/>
            <p:cNvSpPr/>
            <p:nvPr/>
          </p:nvSpPr>
          <p:spPr>
            <a:xfrm>
              <a:off x="0" y="0"/>
              <a:ext cx="2465067" cy="1669063"/>
            </a:xfrm>
            <a:custGeom>
              <a:avLst/>
              <a:gdLst/>
              <a:ahLst/>
              <a:cxnLst/>
              <a:rect l="0" t="0" r="0" b="0"/>
              <a:pathLst>
                <a:path w="3881" h="2628">
                  <a:moveTo>
                    <a:pt x="361" y="868"/>
                  </a:moveTo>
                  <a:cubicBezTo>
                    <a:pt x="316" y="565"/>
                    <a:pt x="547" y="285"/>
                    <a:pt x="877" y="244"/>
                  </a:cubicBezTo>
                  <a:cubicBezTo>
                    <a:pt x="1010" y="227"/>
                    <a:pt x="1146" y="252"/>
                    <a:pt x="1263" y="315"/>
                  </a:cubicBezTo>
                  <a:lnTo>
                    <a:pt x="1263" y="315"/>
                  </a:lnTo>
                  <a:cubicBezTo>
                    <a:pt x="1386" y="101"/>
                    <a:pt x="1675" y="20"/>
                    <a:pt x="1907" y="133"/>
                  </a:cubicBezTo>
                  <a:cubicBezTo>
                    <a:pt x="1947" y="153"/>
                    <a:pt x="1985" y="179"/>
                    <a:pt x="2017" y="208"/>
                  </a:cubicBezTo>
                  <a:lnTo>
                    <a:pt x="2017" y="208"/>
                  </a:lnTo>
                  <a:cubicBezTo>
                    <a:pt x="2114" y="31"/>
                    <a:pt x="2348" y="-40"/>
                    <a:pt x="2540" y="47"/>
                  </a:cubicBezTo>
                  <a:cubicBezTo>
                    <a:pt x="2594" y="72"/>
                    <a:pt x="2640" y="107"/>
                    <a:pt x="2676" y="151"/>
                  </a:cubicBezTo>
                  <a:lnTo>
                    <a:pt x="2676" y="151"/>
                  </a:lnTo>
                  <a:cubicBezTo>
                    <a:pt x="2831" y="-16"/>
                    <a:pt x="3105" y="-37"/>
                    <a:pt x="3287" y="105"/>
                  </a:cubicBezTo>
                  <a:cubicBezTo>
                    <a:pt x="3364" y="164"/>
                    <a:pt x="3416" y="247"/>
                    <a:pt x="3434" y="338"/>
                  </a:cubicBezTo>
                  <a:lnTo>
                    <a:pt x="3434" y="338"/>
                  </a:lnTo>
                  <a:cubicBezTo>
                    <a:pt x="3688" y="401"/>
                    <a:pt x="3837" y="643"/>
                    <a:pt x="3768" y="877"/>
                  </a:cubicBezTo>
                  <a:cubicBezTo>
                    <a:pt x="3762" y="896"/>
                    <a:pt x="3755" y="915"/>
                    <a:pt x="3746" y="934"/>
                  </a:cubicBezTo>
                  <a:lnTo>
                    <a:pt x="3746" y="934"/>
                  </a:lnTo>
                  <a:cubicBezTo>
                    <a:pt x="3950" y="1178"/>
                    <a:pt x="3900" y="1527"/>
                    <a:pt x="3635" y="1715"/>
                  </a:cubicBezTo>
                  <a:cubicBezTo>
                    <a:pt x="3553" y="1773"/>
                    <a:pt x="3455" y="1811"/>
                    <a:pt x="3352" y="1824"/>
                  </a:cubicBezTo>
                  <a:lnTo>
                    <a:pt x="3352" y="1824"/>
                  </a:lnTo>
                  <a:cubicBezTo>
                    <a:pt x="3350" y="2086"/>
                    <a:pt x="3117" y="2297"/>
                    <a:pt x="2832" y="2295"/>
                  </a:cubicBezTo>
                  <a:cubicBezTo>
                    <a:pt x="2736" y="2294"/>
                    <a:pt x="2643" y="2270"/>
                    <a:pt x="2562" y="2223"/>
                  </a:cubicBezTo>
                  <a:lnTo>
                    <a:pt x="2562" y="2223"/>
                  </a:lnTo>
                  <a:cubicBezTo>
                    <a:pt x="2466" y="2517"/>
                    <a:pt x="2129" y="2683"/>
                    <a:pt x="1810" y="2594"/>
                  </a:cubicBezTo>
                  <a:cubicBezTo>
                    <a:pt x="1677" y="2557"/>
                    <a:pt x="1561" y="2478"/>
                    <a:pt x="1484" y="2371"/>
                  </a:cubicBezTo>
                  <a:lnTo>
                    <a:pt x="1484" y="2371"/>
                  </a:lnTo>
                  <a:cubicBezTo>
                    <a:pt x="1158" y="2552"/>
                    <a:pt x="734" y="2455"/>
                    <a:pt x="538" y="2153"/>
                  </a:cubicBezTo>
                  <a:cubicBezTo>
                    <a:pt x="535" y="2150"/>
                    <a:pt x="533" y="2146"/>
                    <a:pt x="531" y="2142"/>
                  </a:cubicBezTo>
                  <a:lnTo>
                    <a:pt x="531" y="2142"/>
                  </a:lnTo>
                  <a:cubicBezTo>
                    <a:pt x="317" y="2165"/>
                    <a:pt x="124" y="2025"/>
                    <a:pt x="99" y="1829"/>
                  </a:cubicBezTo>
                  <a:cubicBezTo>
                    <a:pt x="85" y="1724"/>
                    <a:pt x="123" y="1620"/>
                    <a:pt x="201" y="1543"/>
                  </a:cubicBezTo>
                  <a:lnTo>
                    <a:pt x="201" y="1543"/>
                  </a:lnTo>
                  <a:cubicBezTo>
                    <a:pt x="16" y="1443"/>
                    <a:pt x="-45" y="1223"/>
                    <a:pt x="62" y="1052"/>
                  </a:cubicBezTo>
                  <a:cubicBezTo>
                    <a:pt x="125" y="954"/>
                    <a:pt x="234" y="888"/>
                    <a:pt x="357" y="877"/>
                  </a:cubicBezTo>
                  <a:lnTo>
                    <a:pt x="361" y="868"/>
                  </a:lnTo>
                  <a:close/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grpSp>
          <p:nvGrpSpPr>
            <p:cNvPr id="196" name="group 196"/>
            <p:cNvGrpSpPr/>
            <p:nvPr/>
          </p:nvGrpSpPr>
          <p:grpSpPr>
            <a:xfrm rot="21600000">
              <a:off x="1582" y="1582"/>
              <a:ext cx="2461901" cy="1665897"/>
              <a:chOff x="0" y="0"/>
              <a:chExt cx="2461901" cy="1665897"/>
            </a:xfrm>
          </p:grpSpPr>
          <p:sp>
            <p:nvSpPr>
              <p:cNvPr id="1010" name="path"/>
              <p:cNvSpPr/>
              <p:nvPr/>
            </p:nvSpPr>
            <p:spPr>
              <a:xfrm>
                <a:off x="135743" y="1169249"/>
                <a:ext cx="333502" cy="282575"/>
              </a:xfrm>
              <a:custGeom>
                <a:avLst/>
                <a:gdLst/>
                <a:ahLst/>
                <a:cxnLst/>
                <a:rect l="0" t="0" r="0" b="0"/>
                <a:pathLst>
                  <a:path w="525" h="445">
                    <a:moveTo>
                      <a:pt x="486" y="127"/>
                    </a:moveTo>
                    <a:cubicBezTo>
                      <a:pt x="486" y="167"/>
                      <a:pt x="454" y="200"/>
                      <a:pt x="414" y="200"/>
                    </a:cubicBezTo>
                    <a:cubicBezTo>
                      <a:pt x="374" y="200"/>
                      <a:pt x="341" y="167"/>
                      <a:pt x="341" y="127"/>
                    </a:cubicBezTo>
                    <a:cubicBezTo>
                      <a:pt x="341" y="87"/>
                      <a:pt x="374" y="55"/>
                      <a:pt x="414" y="55"/>
                    </a:cubicBezTo>
                    <a:cubicBezTo>
                      <a:pt x="454" y="55"/>
                      <a:pt x="486" y="87"/>
                      <a:pt x="486" y="127"/>
                    </a:cubicBezTo>
                  </a:path>
                  <a:path w="525" h="445">
                    <a:moveTo>
                      <a:pt x="525" y="144"/>
                    </a:moveTo>
                    <a:cubicBezTo>
                      <a:pt x="525" y="224"/>
                      <a:pt x="460" y="289"/>
                      <a:pt x="380" y="289"/>
                    </a:cubicBezTo>
                    <a:cubicBezTo>
                      <a:pt x="300" y="289"/>
                      <a:pt x="235" y="224"/>
                      <a:pt x="235" y="144"/>
                    </a:cubicBezTo>
                    <a:cubicBezTo>
                      <a:pt x="235" y="64"/>
                      <a:pt x="300" y="0"/>
                      <a:pt x="380" y="0"/>
                    </a:cubicBezTo>
                    <a:cubicBezTo>
                      <a:pt x="460" y="0"/>
                      <a:pt x="525" y="64"/>
                      <a:pt x="525" y="144"/>
                    </a:cubicBezTo>
                  </a:path>
                  <a:path w="525" h="445">
                    <a:moveTo>
                      <a:pt x="434" y="227"/>
                    </a:moveTo>
                    <a:cubicBezTo>
                      <a:pt x="434" y="347"/>
                      <a:pt x="337" y="445"/>
                      <a:pt x="217" y="445"/>
                    </a:cubicBezTo>
                    <a:cubicBezTo>
                      <a:pt x="97" y="445"/>
                      <a:pt x="0" y="347"/>
                      <a:pt x="0" y="227"/>
                    </a:cubicBezTo>
                    <a:cubicBezTo>
                      <a:pt x="0" y="107"/>
                      <a:pt x="97" y="10"/>
                      <a:pt x="217" y="10"/>
                    </a:cubicBezTo>
                    <a:cubicBezTo>
                      <a:pt x="337" y="10"/>
                      <a:pt x="434" y="107"/>
                      <a:pt x="434" y="227"/>
                    </a:cubicBezTo>
                  </a:path>
                </a:pathLst>
              </a:custGeom>
              <a:solidFill>
                <a:srgbClr val="C9DDF1">
                  <a:alpha val="100000"/>
                </a:srgbClr>
              </a:solidFill>
              <a:ln cap="flat"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1" name="path"/>
              <p:cNvSpPr/>
              <p:nvPr/>
            </p:nvSpPr>
            <p:spPr>
              <a:xfrm>
                <a:off x="0" y="0"/>
                <a:ext cx="2461901" cy="1665897"/>
              </a:xfrm>
              <a:custGeom>
                <a:avLst/>
                <a:gdLst/>
                <a:ahLst/>
                <a:cxnLst/>
                <a:rect l="0" t="0" r="0" b="0"/>
                <a:pathLst>
                  <a:path w="3877" h="2623">
                    <a:moveTo>
                      <a:pt x="358" y="866"/>
                    </a:moveTo>
                    <a:cubicBezTo>
                      <a:pt x="313" y="562"/>
                      <a:pt x="544" y="283"/>
                      <a:pt x="874" y="241"/>
                    </a:cubicBezTo>
                    <a:cubicBezTo>
                      <a:pt x="1008" y="225"/>
                      <a:pt x="1144" y="250"/>
                      <a:pt x="1260" y="312"/>
                    </a:cubicBezTo>
                    <a:lnTo>
                      <a:pt x="1260" y="312"/>
                    </a:lnTo>
                    <a:cubicBezTo>
                      <a:pt x="1384" y="99"/>
                      <a:pt x="1672" y="17"/>
                      <a:pt x="1904" y="131"/>
                    </a:cubicBezTo>
                    <a:cubicBezTo>
                      <a:pt x="1945" y="151"/>
                      <a:pt x="1982" y="176"/>
                      <a:pt x="2015" y="206"/>
                    </a:cubicBezTo>
                    <a:lnTo>
                      <a:pt x="2015" y="206"/>
                    </a:lnTo>
                    <a:cubicBezTo>
                      <a:pt x="2111" y="28"/>
                      <a:pt x="2345" y="-43"/>
                      <a:pt x="2538" y="45"/>
                    </a:cubicBezTo>
                    <a:cubicBezTo>
                      <a:pt x="2591" y="69"/>
                      <a:pt x="2637" y="105"/>
                      <a:pt x="2674" y="148"/>
                    </a:cubicBezTo>
                    <a:lnTo>
                      <a:pt x="2674" y="148"/>
                    </a:lnTo>
                    <a:cubicBezTo>
                      <a:pt x="2828" y="-18"/>
                      <a:pt x="3102" y="-39"/>
                      <a:pt x="3285" y="102"/>
                    </a:cubicBezTo>
                    <a:cubicBezTo>
                      <a:pt x="3362" y="162"/>
                      <a:pt x="3413" y="244"/>
                      <a:pt x="3431" y="335"/>
                    </a:cubicBezTo>
                    <a:lnTo>
                      <a:pt x="3431" y="335"/>
                    </a:lnTo>
                    <a:cubicBezTo>
                      <a:pt x="3685" y="399"/>
                      <a:pt x="3835" y="640"/>
                      <a:pt x="3766" y="874"/>
                    </a:cubicBezTo>
                    <a:cubicBezTo>
                      <a:pt x="3760" y="894"/>
                      <a:pt x="3753" y="913"/>
                      <a:pt x="3744" y="932"/>
                    </a:cubicBezTo>
                    <a:lnTo>
                      <a:pt x="3744" y="932"/>
                    </a:lnTo>
                    <a:cubicBezTo>
                      <a:pt x="3947" y="1175"/>
                      <a:pt x="3898" y="1525"/>
                      <a:pt x="3633" y="1712"/>
                    </a:cubicBezTo>
                    <a:cubicBezTo>
                      <a:pt x="3550" y="1770"/>
                      <a:pt x="3453" y="1808"/>
                      <a:pt x="3350" y="1822"/>
                    </a:cubicBezTo>
                    <a:lnTo>
                      <a:pt x="3350" y="1822"/>
                    </a:lnTo>
                    <a:cubicBezTo>
                      <a:pt x="3347" y="2084"/>
                      <a:pt x="3114" y="2295"/>
                      <a:pt x="2829" y="2293"/>
                    </a:cubicBezTo>
                    <a:cubicBezTo>
                      <a:pt x="2734" y="2292"/>
                      <a:pt x="2640" y="2267"/>
                      <a:pt x="2560" y="2221"/>
                    </a:cubicBezTo>
                    <a:lnTo>
                      <a:pt x="2560" y="2221"/>
                    </a:lnTo>
                    <a:cubicBezTo>
                      <a:pt x="2463" y="2515"/>
                      <a:pt x="2127" y="2681"/>
                      <a:pt x="1808" y="2592"/>
                    </a:cubicBezTo>
                    <a:cubicBezTo>
                      <a:pt x="1674" y="2554"/>
                      <a:pt x="1559" y="2475"/>
                      <a:pt x="1481" y="2368"/>
                    </a:cubicBezTo>
                    <a:lnTo>
                      <a:pt x="1481" y="2368"/>
                    </a:lnTo>
                    <a:cubicBezTo>
                      <a:pt x="1155" y="2550"/>
                      <a:pt x="731" y="2452"/>
                      <a:pt x="535" y="2151"/>
                    </a:cubicBezTo>
                    <a:cubicBezTo>
                      <a:pt x="533" y="2147"/>
                      <a:pt x="530" y="2143"/>
                      <a:pt x="528" y="2139"/>
                    </a:cubicBezTo>
                    <a:lnTo>
                      <a:pt x="528" y="2139"/>
                    </a:lnTo>
                    <a:cubicBezTo>
                      <a:pt x="314" y="2162"/>
                      <a:pt x="121" y="2022"/>
                      <a:pt x="96" y="1826"/>
                    </a:cubicBezTo>
                    <a:cubicBezTo>
                      <a:pt x="83" y="1722"/>
                      <a:pt x="120" y="1617"/>
                      <a:pt x="198" y="1541"/>
                    </a:cubicBezTo>
                    <a:lnTo>
                      <a:pt x="198" y="1541"/>
                    </a:lnTo>
                    <a:cubicBezTo>
                      <a:pt x="14" y="1440"/>
                      <a:pt x="-48" y="1221"/>
                      <a:pt x="60" y="1050"/>
                    </a:cubicBezTo>
                    <a:cubicBezTo>
                      <a:pt x="122" y="951"/>
                      <a:pt x="232" y="886"/>
                      <a:pt x="355" y="874"/>
                    </a:cubicBezTo>
                    <a:lnTo>
                      <a:pt x="358" y="866"/>
                    </a:lnTo>
                    <a:close/>
                  </a:path>
                </a:pathLst>
              </a:custGeom>
              <a:noFill/>
              <a:ln w="9534" cap="flat"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12" name="path"/>
            <p:cNvSpPr/>
            <p:nvPr/>
          </p:nvSpPr>
          <p:spPr>
            <a:xfrm>
              <a:off x="125828" y="85930"/>
              <a:ext cx="2257053" cy="1418091"/>
            </a:xfrm>
            <a:custGeom>
              <a:avLst/>
              <a:gdLst/>
              <a:ahLst/>
              <a:cxnLst/>
              <a:rect l="0" t="0" r="0" b="0"/>
              <a:pathLst>
                <a:path w="3554" h="2233">
                  <a:moveTo>
                    <a:pt x="504" y="1836"/>
                  </a:moveTo>
                  <a:cubicBezTo>
                    <a:pt x="504" y="1876"/>
                    <a:pt x="472" y="1908"/>
                    <a:pt x="432" y="1908"/>
                  </a:cubicBezTo>
                  <a:cubicBezTo>
                    <a:pt x="392" y="1908"/>
                    <a:pt x="359" y="1876"/>
                    <a:pt x="359" y="1836"/>
                  </a:cubicBezTo>
                  <a:cubicBezTo>
                    <a:pt x="359" y="1796"/>
                    <a:pt x="392" y="1763"/>
                    <a:pt x="432" y="1763"/>
                  </a:cubicBezTo>
                  <a:cubicBezTo>
                    <a:pt x="472" y="1763"/>
                    <a:pt x="504" y="1796"/>
                    <a:pt x="504" y="1836"/>
                  </a:cubicBezTo>
                  <a:moveTo>
                    <a:pt x="543" y="1853"/>
                  </a:moveTo>
                  <a:cubicBezTo>
                    <a:pt x="543" y="1933"/>
                    <a:pt x="478" y="1998"/>
                    <a:pt x="398" y="1998"/>
                  </a:cubicBezTo>
                  <a:cubicBezTo>
                    <a:pt x="318" y="1998"/>
                    <a:pt x="253" y="1933"/>
                    <a:pt x="253" y="1853"/>
                  </a:cubicBezTo>
                  <a:cubicBezTo>
                    <a:pt x="253" y="1773"/>
                    <a:pt x="318" y="1708"/>
                    <a:pt x="398" y="1708"/>
                  </a:cubicBezTo>
                  <a:cubicBezTo>
                    <a:pt x="478" y="1708"/>
                    <a:pt x="543" y="1773"/>
                    <a:pt x="543" y="1853"/>
                  </a:cubicBezTo>
                  <a:moveTo>
                    <a:pt x="452" y="1936"/>
                  </a:moveTo>
                  <a:cubicBezTo>
                    <a:pt x="452" y="2056"/>
                    <a:pt x="355" y="2153"/>
                    <a:pt x="235" y="2153"/>
                  </a:cubicBezTo>
                  <a:cubicBezTo>
                    <a:pt x="115" y="2153"/>
                    <a:pt x="18" y="2056"/>
                    <a:pt x="18" y="1936"/>
                  </a:cubicBezTo>
                  <a:cubicBezTo>
                    <a:pt x="18" y="1816"/>
                    <a:pt x="115" y="1718"/>
                    <a:pt x="235" y="1718"/>
                  </a:cubicBezTo>
                  <a:cubicBezTo>
                    <a:pt x="355" y="1718"/>
                    <a:pt x="452" y="1816"/>
                    <a:pt x="452" y="1936"/>
                  </a:cubicBezTo>
                  <a:moveTo>
                    <a:pt x="233" y="1446"/>
                  </a:moveTo>
                  <a:cubicBezTo>
                    <a:pt x="154" y="1451"/>
                    <a:pt x="75" y="1435"/>
                    <a:pt x="7" y="1398"/>
                  </a:cubicBezTo>
                  <a:moveTo>
                    <a:pt x="433" y="1972"/>
                  </a:moveTo>
                  <a:cubicBezTo>
                    <a:pt x="401" y="1984"/>
                    <a:pt x="368" y="1992"/>
                    <a:pt x="334" y="1995"/>
                  </a:cubicBezTo>
                  <a:moveTo>
                    <a:pt x="1285" y="2225"/>
                  </a:moveTo>
                  <a:cubicBezTo>
                    <a:pt x="1262" y="2192"/>
                    <a:pt x="1242" y="2157"/>
                    <a:pt x="1226" y="2120"/>
                  </a:cubicBezTo>
                  <a:moveTo>
                    <a:pt x="2388" y="1963"/>
                  </a:moveTo>
                  <a:cubicBezTo>
                    <a:pt x="2385" y="2002"/>
                    <a:pt x="2377" y="2041"/>
                    <a:pt x="2364" y="2078"/>
                  </a:cubicBezTo>
                  <a:moveTo>
                    <a:pt x="2862" y="1251"/>
                  </a:moveTo>
                  <a:cubicBezTo>
                    <a:pt x="3041" y="1331"/>
                    <a:pt x="3154" y="1499"/>
                    <a:pt x="3152" y="1682"/>
                  </a:cubicBezTo>
                  <a:moveTo>
                    <a:pt x="3546" y="792"/>
                  </a:moveTo>
                  <a:cubicBezTo>
                    <a:pt x="3517" y="855"/>
                    <a:pt x="3473" y="910"/>
                    <a:pt x="3417" y="954"/>
                  </a:cubicBezTo>
                  <a:moveTo>
                    <a:pt x="3236" y="193"/>
                  </a:moveTo>
                  <a:cubicBezTo>
                    <a:pt x="3241" y="218"/>
                    <a:pt x="3243" y="244"/>
                    <a:pt x="3243" y="269"/>
                  </a:cubicBezTo>
                  <a:moveTo>
                    <a:pt x="2411" y="104"/>
                  </a:moveTo>
                  <a:cubicBezTo>
                    <a:pt x="2427" y="69"/>
                    <a:pt x="2450" y="36"/>
                    <a:pt x="2477" y="7"/>
                  </a:cubicBezTo>
                  <a:moveTo>
                    <a:pt x="1791" y="151"/>
                  </a:moveTo>
                  <a:cubicBezTo>
                    <a:pt x="1798" y="122"/>
                    <a:pt x="1809" y="93"/>
                    <a:pt x="1823" y="67"/>
                  </a:cubicBezTo>
                  <a:moveTo>
                    <a:pt x="1064" y="179"/>
                  </a:moveTo>
                  <a:cubicBezTo>
                    <a:pt x="1106" y="202"/>
                    <a:pt x="1145" y="229"/>
                    <a:pt x="1180" y="260"/>
                  </a:cubicBezTo>
                  <a:moveTo>
                    <a:pt x="183" y="819"/>
                  </a:moveTo>
                  <a:cubicBezTo>
                    <a:pt x="173" y="791"/>
                    <a:pt x="167" y="762"/>
                    <a:pt x="162" y="733"/>
                  </a:cubicBezTo>
                </a:path>
              </a:pathLst>
            </a:custGeom>
            <a:noFill/>
            <a:ln w="9534" cap="flat"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13" name="textbox 1013"/>
            <p:cNvSpPr/>
            <p:nvPr/>
          </p:nvSpPr>
          <p:spPr>
            <a:xfrm>
              <a:off x="319209" y="495945"/>
              <a:ext cx="2019935" cy="73914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55"/>
                </a:lnSpc>
                <a:tabLst/>
              </a:pPr>
              <a:endParaRPr lang="Arial" altLang="Arial" sz="100" dirty="0"/>
            </a:p>
            <a:p>
              <a:pPr marL="12700" algn="l" rtl="0" eaLnBrk="0">
                <a:lnSpc>
                  <a:spcPct val="104000"/>
                </a:lnSpc>
                <a:tabLst/>
              </a:pPr>
              <a:r>
                <a:rPr sz="1500" spc="3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您 在进行绩效管</a:t>
              </a:r>
              <a:r>
                <a:rPr sz="1500" spc="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理时 </a:t>
              </a:r>
              <a:r>
                <a:rPr sz="1500" spc="8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可一定记住哦！这</a:t>
              </a:r>
              <a:r>
                <a:rPr sz="1500" spc="6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是</a:t>
              </a:r>
              <a:r>
                <a:rPr sz="1500" spc="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必 </a:t>
              </a:r>
              <a:r>
                <a:rPr sz="1500" spc="4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须遵循的法则呀</a:t>
              </a:r>
              <a:r>
                <a:rPr sz="1500" spc="2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！</a:t>
              </a:r>
              <a:endParaRPr lang="SimSun" altLang="SimSun" sz="1500" dirty="0"/>
            </a:p>
          </p:txBody>
        </p:sp>
      </p:grpSp>
      <p:sp>
        <p:nvSpPr>
          <p:cNvPr id="1014" name="rect"/>
          <p:cNvSpPr/>
          <p:nvPr/>
        </p:nvSpPr>
        <p:spPr>
          <a:xfrm>
            <a:off x="304800" y="457200"/>
            <a:ext cx="2514600" cy="304800"/>
          </a:xfrm>
          <a:prstGeom prst="rect">
            <a:avLst/>
          </a:prstGeom>
          <a:solidFill>
            <a:srgbClr val="FAC164">
              <a:alpha val="49803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5" name="picture 10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pic>
        <p:nvPicPr>
          <p:cNvPr id="1016" name="picture 10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sp>
        <p:nvSpPr>
          <p:cNvPr id="1017" name="textbox 1017"/>
          <p:cNvSpPr/>
          <p:nvPr/>
        </p:nvSpPr>
        <p:spPr>
          <a:xfrm>
            <a:off x="1221637" y="1314403"/>
            <a:ext cx="3889375" cy="6654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spcBef>
                <a:spcPts val="1"/>
              </a:spcBef>
              <a:tabLst/>
            </a:pPr>
            <a:r>
              <a:rPr sz="4400" spc="-5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中基层员工考</a:t>
            </a:r>
            <a:r>
              <a:rPr sz="4400" spc="-3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核</a:t>
            </a:r>
            <a:endParaRPr lang="SimSun" altLang="SimSun" sz="440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9" name="picture 10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2819400" cy="6857998"/>
          </a:xfrm>
          <a:prstGeom prst="rect">
            <a:avLst/>
          </a:prstGeom>
        </p:spPr>
      </p:pic>
      <p:pic>
        <p:nvPicPr>
          <p:cNvPr id="1020" name="picture 10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sp>
        <p:nvSpPr>
          <p:cNvPr id="1021" name="textbox 1021"/>
          <p:cNvSpPr/>
          <p:nvPr/>
        </p:nvSpPr>
        <p:spPr>
          <a:xfrm>
            <a:off x="823632" y="5206193"/>
            <a:ext cx="6655434" cy="16427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854"/>
              </a:lnSpc>
              <a:tabLst/>
            </a:pPr>
            <a:endParaRPr lang="Arial" altLang="Arial" sz="100" dirty="0"/>
          </a:p>
          <a:p>
            <a:pPr marL="12700" indent="2747" algn="l" rtl="0" eaLnBrk="0">
              <a:lnSpc>
                <a:spcPct val="107000"/>
              </a:lnSpc>
              <a:tabLst/>
            </a:pP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工作偏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重例行化的部门可以先由员工拟制，提交主管审阅，双方  </a:t>
            </a:r>
            <a:r>
              <a:rPr sz="1800" spc="-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沟通后确定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800" dirty="0"/>
          </a:p>
          <a:p>
            <a:pPr marL="15447" algn="l" rtl="0" eaLnBrk="0">
              <a:lnSpc>
                <a:spcPct val="83000"/>
              </a:lnSpc>
              <a:spcBef>
                <a:spcPts val="579"/>
              </a:spcBef>
              <a:tabLst/>
            </a:pP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工作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内容变化较大，或工作目标不太清晰的部站可以先由主管提供</a:t>
            </a:r>
            <a:endParaRPr lang="SimSun" altLang="SimSun" sz="1800" dirty="0"/>
          </a:p>
          <a:p>
            <a:pPr marL="16362" algn="l" rtl="0" eaLnBrk="0">
              <a:lnSpc>
                <a:spcPts val="2629"/>
              </a:lnSpc>
              <a:tabLst/>
            </a:pPr>
            <a:r>
              <a:rPr sz="1800" spc="-50" dirty="0" err="1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一个较粗的框架，员工本人进行细化，再经双方沟通</a:t>
            </a:r>
            <a:r>
              <a:rPr sz="1800" spc="0" dirty="0" err="1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后确定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800" dirty="0"/>
          </a:p>
        </p:txBody>
      </p:sp>
      <p:grpSp>
        <p:nvGrpSpPr>
          <p:cNvPr id="198" name="group 198"/>
          <p:cNvGrpSpPr/>
          <p:nvPr/>
        </p:nvGrpSpPr>
        <p:grpSpPr>
          <a:xfrm rot="21600000">
            <a:off x="6781800" y="2209800"/>
            <a:ext cx="1905000" cy="2133600"/>
            <a:chOff x="0" y="0"/>
            <a:chExt cx="1905000" cy="2133600"/>
          </a:xfrm>
        </p:grpSpPr>
        <p:sp>
          <p:nvSpPr>
            <p:cNvPr id="1022" name="path"/>
            <p:cNvSpPr/>
            <p:nvPr/>
          </p:nvSpPr>
          <p:spPr>
            <a:xfrm>
              <a:off x="0" y="0"/>
              <a:ext cx="1905000" cy="2133600"/>
            </a:xfrm>
            <a:custGeom>
              <a:avLst/>
              <a:gdLst/>
              <a:ahLst/>
              <a:cxnLst/>
              <a:rect l="0" t="0" r="0" b="0"/>
              <a:pathLst>
                <a:path w="3000" h="3360">
                  <a:moveTo>
                    <a:pt x="0" y="3360"/>
                  </a:moveTo>
                  <a:lnTo>
                    <a:pt x="3000" y="3360"/>
                  </a:lnTo>
                  <a:lnTo>
                    <a:pt x="3000" y="0"/>
                  </a:lnTo>
                  <a:lnTo>
                    <a:pt x="0" y="0"/>
                  </a:lnTo>
                  <a:lnTo>
                    <a:pt x="0" y="3360"/>
                  </a:lnTo>
                  <a:close/>
                </a:path>
              </a:pathLst>
            </a:custGeom>
            <a:solidFill>
              <a:srgbClr val="CFD4CA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23" name="path"/>
            <p:cNvSpPr/>
            <p:nvPr/>
          </p:nvSpPr>
          <p:spPr>
            <a:xfrm>
              <a:off x="76200" y="152400"/>
              <a:ext cx="1676400" cy="1828800"/>
            </a:xfrm>
            <a:custGeom>
              <a:avLst/>
              <a:gdLst/>
              <a:ahLst/>
              <a:cxnLst/>
              <a:rect l="0" t="0" r="0" b="0"/>
              <a:pathLst>
                <a:path w="2640" h="2880">
                  <a:moveTo>
                    <a:pt x="0" y="720"/>
                  </a:moveTo>
                  <a:lnTo>
                    <a:pt x="2640" y="720"/>
                  </a:lnTo>
                  <a:lnTo>
                    <a:pt x="2640" y="0"/>
                  </a:lnTo>
                  <a:lnTo>
                    <a:pt x="0" y="0"/>
                  </a:lnTo>
                  <a:lnTo>
                    <a:pt x="0" y="720"/>
                  </a:lnTo>
                  <a:close/>
                </a:path>
                <a:path w="2640" h="2880">
                  <a:moveTo>
                    <a:pt x="0" y="1440"/>
                  </a:moveTo>
                  <a:lnTo>
                    <a:pt x="2640" y="1440"/>
                  </a:lnTo>
                  <a:lnTo>
                    <a:pt x="2640" y="720"/>
                  </a:lnTo>
                  <a:lnTo>
                    <a:pt x="0" y="720"/>
                  </a:lnTo>
                  <a:lnTo>
                    <a:pt x="0" y="1440"/>
                  </a:lnTo>
                  <a:close/>
                </a:path>
                <a:path w="2640" h="2880">
                  <a:moveTo>
                    <a:pt x="0" y="2160"/>
                  </a:moveTo>
                  <a:lnTo>
                    <a:pt x="2640" y="2160"/>
                  </a:lnTo>
                  <a:lnTo>
                    <a:pt x="2640" y="1440"/>
                  </a:lnTo>
                  <a:lnTo>
                    <a:pt x="0" y="1440"/>
                  </a:lnTo>
                  <a:lnTo>
                    <a:pt x="0" y="2160"/>
                  </a:lnTo>
                  <a:close/>
                </a:path>
                <a:path w="2640" h="2880">
                  <a:moveTo>
                    <a:pt x="0" y="2880"/>
                  </a:moveTo>
                  <a:lnTo>
                    <a:pt x="2640" y="2880"/>
                  </a:lnTo>
                  <a:lnTo>
                    <a:pt x="2640" y="2160"/>
                  </a:lnTo>
                  <a:lnTo>
                    <a:pt x="0" y="2160"/>
                  </a:lnTo>
                  <a:lnTo>
                    <a:pt x="0" y="2880"/>
                  </a:lnTo>
                  <a:close/>
                </a:path>
              </a:pathLst>
            </a:custGeom>
            <a:solidFill>
              <a:srgbClr val="ECECEC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1024" name="table 1024"/>
          <p:cNvGraphicFramePr>
            <a:graphicFrameLocks noGrp="1"/>
          </p:cNvGraphicFramePr>
          <p:nvPr/>
        </p:nvGraphicFramePr>
        <p:xfrm>
          <a:off x="6777032" y="2205032"/>
          <a:ext cx="1914525" cy="2133600"/>
        </p:xfrm>
        <a:graphic>
          <a:graphicData uri="http://schemas.openxmlformats.org/drawingml/2006/table">
            <a:tbl>
              <a:tblPr/>
              <a:tblGrid>
                <a:gridCol w="19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336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25" name="table 1025"/>
          <p:cNvGraphicFramePr>
            <a:graphicFrameLocks noGrp="1"/>
          </p:cNvGraphicFramePr>
          <p:nvPr/>
        </p:nvGraphicFramePr>
        <p:xfrm>
          <a:off x="6853232" y="2357432"/>
          <a:ext cx="1685925" cy="1838323"/>
        </p:xfrm>
        <a:graphic>
          <a:graphicData uri="http://schemas.openxmlformats.org/drawingml/2006/table">
            <a:tbl>
              <a:tblPr/>
              <a:tblGrid>
                <a:gridCol w="168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16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309679" algn="l" rtl="0" eaLnBrk="0">
                        <a:lnSpc>
                          <a:spcPct val="9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24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KP</a:t>
                      </a:r>
                      <a:r>
                        <a:rPr sz="24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sz="24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指标</a:t>
                      </a:r>
                      <a:endParaRPr lang="SimSun" altLang="SimSun" sz="2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09039" algn="l" rtl="0" eaLnBrk="0">
                        <a:lnSpc>
                          <a:spcPct val="95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24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数量化指</a:t>
                      </a:r>
                      <a:r>
                        <a:rPr sz="24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标</a:t>
                      </a:r>
                      <a:endParaRPr lang="SimSun" altLang="SimSun" sz="2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20950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2400" spc="-4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时限性指</a:t>
                      </a:r>
                      <a:r>
                        <a:rPr sz="24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标</a:t>
                      </a:r>
                      <a:endParaRPr lang="SimSun" altLang="SimSun" sz="2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2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257054" algn="l" rtl="0" eaLnBrk="0">
                        <a:lnSpc>
                          <a:spcPct val="95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2400" spc="-3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定性指</a:t>
                      </a:r>
                      <a:r>
                        <a:rPr sz="24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标</a:t>
                      </a:r>
                      <a:endParaRPr lang="SimSun" altLang="SimSun" sz="2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6" name="textbox 1026"/>
          <p:cNvSpPr/>
          <p:nvPr/>
        </p:nvSpPr>
        <p:spPr>
          <a:xfrm>
            <a:off x="1201367" y="1485319"/>
            <a:ext cx="3679190" cy="4921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40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3200" spc="-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中基层员</a:t>
            </a:r>
            <a:r>
              <a:rPr sz="3200" spc="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工绩效考核</a:t>
            </a:r>
            <a:endParaRPr lang="SimSun" altLang="SimSun" sz="3200" dirty="0"/>
          </a:p>
        </p:txBody>
      </p:sp>
      <p:graphicFrame>
        <p:nvGraphicFramePr>
          <p:cNvPr id="1027" name="table 1027"/>
          <p:cNvGraphicFramePr>
            <a:graphicFrameLocks noGrp="1"/>
          </p:cNvGraphicFramePr>
          <p:nvPr/>
        </p:nvGraphicFramePr>
        <p:xfrm>
          <a:off x="833432" y="3652832"/>
          <a:ext cx="1990725" cy="457200"/>
        </p:xfrm>
        <a:graphic>
          <a:graphicData uri="http://schemas.openxmlformats.org/drawingml/2006/table">
            <a:tbl>
              <a:tblPr/>
              <a:tblGrid>
                <a:gridCol w="199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244582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24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流程的目</a:t>
                      </a:r>
                      <a:r>
                        <a:rPr sz="24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标</a:t>
                      </a:r>
                      <a:endParaRPr lang="SimSun" altLang="SimSun" sz="2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28" name="table 1028"/>
          <p:cNvGraphicFramePr>
            <a:graphicFrameLocks noGrp="1"/>
          </p:cNvGraphicFramePr>
          <p:nvPr/>
        </p:nvGraphicFramePr>
        <p:xfrm>
          <a:off x="833432" y="2586032"/>
          <a:ext cx="1990725" cy="457200"/>
        </p:xfrm>
        <a:graphic>
          <a:graphicData uri="http://schemas.openxmlformats.org/drawingml/2006/table">
            <a:tbl>
              <a:tblPr/>
              <a:tblGrid>
                <a:gridCol w="199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244596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24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职位应负</a:t>
                      </a:r>
                      <a:r>
                        <a:rPr sz="24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责</a:t>
                      </a:r>
                      <a:endParaRPr lang="SimSun" altLang="SimSun" sz="2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29" name="table 1029"/>
          <p:cNvGraphicFramePr>
            <a:graphicFrameLocks noGrp="1"/>
          </p:cNvGraphicFramePr>
          <p:nvPr/>
        </p:nvGraphicFramePr>
        <p:xfrm>
          <a:off x="833432" y="3119432"/>
          <a:ext cx="1990725" cy="457200"/>
        </p:xfrm>
        <a:graphic>
          <a:graphicData uri="http://schemas.openxmlformats.org/drawingml/2006/table">
            <a:tbl>
              <a:tblPr/>
              <a:tblGrid>
                <a:gridCol w="199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800" dirty="0"/>
                    </a:p>
                    <a:p>
                      <a:pPr marL="204719" algn="l" rtl="0" eaLnBrk="0">
                        <a:lnSpc>
                          <a:spcPct val="95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8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部门／项目目标</a:t>
                      </a:r>
                      <a:endParaRPr lang="SimSun" altLang="SimSun" sz="18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30" name="rect"/>
          <p:cNvSpPr/>
          <p:nvPr/>
        </p:nvSpPr>
        <p:spPr>
          <a:xfrm>
            <a:off x="3657600" y="3124200"/>
            <a:ext cx="1981200" cy="457200"/>
          </a:xfrm>
          <a:prstGeom prst="rect">
            <a:avLst/>
          </a:prstGeom>
          <a:solidFill>
            <a:srgbClr val="ECECEC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031" name="table 1031"/>
          <p:cNvGraphicFramePr>
            <a:graphicFrameLocks noGrp="1"/>
          </p:cNvGraphicFramePr>
          <p:nvPr/>
        </p:nvGraphicFramePr>
        <p:xfrm>
          <a:off x="3652832" y="3119432"/>
          <a:ext cx="1990725" cy="457200"/>
        </p:xfrm>
        <a:graphic>
          <a:graphicData uri="http://schemas.openxmlformats.org/drawingml/2006/table">
            <a:tbl>
              <a:tblPr/>
              <a:tblGrid>
                <a:gridCol w="199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403564" algn="l" rtl="0" eaLnBrk="0">
                        <a:lnSpc>
                          <a:spcPct val="95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2400" spc="-3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绩效目</a:t>
                      </a:r>
                      <a:r>
                        <a:rPr sz="24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标</a:t>
                      </a:r>
                      <a:endParaRPr lang="SimSun" altLang="SimSun" sz="2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32" name="textbox 1032"/>
          <p:cNvSpPr/>
          <p:nvPr/>
        </p:nvSpPr>
        <p:spPr>
          <a:xfrm>
            <a:off x="1149636" y="2187445"/>
            <a:ext cx="2111375" cy="4311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20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2000"/>
              </a:lnSpc>
              <a:tabLst/>
            </a:pPr>
            <a:r>
              <a:rPr sz="2900" i="1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如何设立</a:t>
            </a:r>
            <a:r>
              <a:rPr sz="2700" i="1" spc="-4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RPC</a:t>
            </a:r>
            <a:endParaRPr lang="Times New Roman" altLang="Times New Roman" sz="2700" dirty="0"/>
          </a:p>
        </p:txBody>
      </p:sp>
      <p:sp>
        <p:nvSpPr>
          <p:cNvPr id="1033" name="rect"/>
          <p:cNvSpPr/>
          <p:nvPr/>
        </p:nvSpPr>
        <p:spPr>
          <a:xfrm>
            <a:off x="4419600" y="3886200"/>
            <a:ext cx="762000" cy="533400"/>
          </a:xfrm>
          <a:prstGeom prst="rect">
            <a:avLst/>
          </a:prstGeom>
          <a:solidFill>
            <a:srgbClr val="C9DDF1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34" name="rect"/>
          <p:cNvSpPr/>
          <p:nvPr/>
        </p:nvSpPr>
        <p:spPr>
          <a:xfrm>
            <a:off x="4414832" y="3881432"/>
            <a:ext cx="771534" cy="542934"/>
          </a:xfrm>
          <a:prstGeom prst="rect">
            <a:avLst/>
          </a:prstGeom>
          <a:solidFill>
            <a:srgbClr val="C9DDF1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35" name="rect"/>
          <p:cNvSpPr/>
          <p:nvPr/>
        </p:nvSpPr>
        <p:spPr>
          <a:xfrm>
            <a:off x="4495800" y="2209800"/>
            <a:ext cx="762000" cy="533400"/>
          </a:xfrm>
          <a:prstGeom prst="rect">
            <a:avLst/>
          </a:prstGeom>
          <a:solidFill>
            <a:srgbClr val="C9DDF1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36" name="rect"/>
          <p:cNvSpPr/>
          <p:nvPr/>
        </p:nvSpPr>
        <p:spPr>
          <a:xfrm>
            <a:off x="4491032" y="2205032"/>
            <a:ext cx="771534" cy="542934"/>
          </a:xfrm>
          <a:prstGeom prst="rect">
            <a:avLst/>
          </a:prstGeom>
          <a:solidFill>
            <a:srgbClr val="C9DDF1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00" name="group 200"/>
          <p:cNvGrpSpPr/>
          <p:nvPr/>
        </p:nvGrpSpPr>
        <p:grpSpPr>
          <a:xfrm rot="21600000">
            <a:off x="5939136" y="3046326"/>
            <a:ext cx="461663" cy="612947"/>
            <a:chOff x="0" y="0"/>
            <a:chExt cx="461663" cy="612947"/>
          </a:xfrm>
        </p:grpSpPr>
        <p:sp>
          <p:nvSpPr>
            <p:cNvPr id="1038" name="path"/>
            <p:cNvSpPr/>
            <p:nvPr/>
          </p:nvSpPr>
          <p:spPr>
            <a:xfrm>
              <a:off x="4463" y="1673"/>
              <a:ext cx="457200" cy="609600"/>
            </a:xfrm>
            <a:custGeom>
              <a:avLst/>
              <a:gdLst/>
              <a:ahLst/>
              <a:cxnLst/>
              <a:rect l="0" t="0" r="0" b="0"/>
              <a:pathLst>
                <a:path w="720" h="960">
                  <a:moveTo>
                    <a:pt x="0" y="480"/>
                  </a:moveTo>
                  <a:lnTo>
                    <a:pt x="180" y="0"/>
                  </a:lnTo>
                  <a:lnTo>
                    <a:pt x="180" y="240"/>
                  </a:lnTo>
                  <a:lnTo>
                    <a:pt x="720" y="240"/>
                  </a:lnTo>
                  <a:lnTo>
                    <a:pt x="720" y="720"/>
                  </a:lnTo>
                  <a:lnTo>
                    <a:pt x="180" y="720"/>
                  </a:lnTo>
                  <a:lnTo>
                    <a:pt x="180" y="96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CFD4CA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39" name="path"/>
            <p:cNvSpPr/>
            <p:nvPr/>
          </p:nvSpPr>
          <p:spPr>
            <a:xfrm>
              <a:off x="0" y="0"/>
              <a:ext cx="123227" cy="612947"/>
            </a:xfrm>
            <a:custGeom>
              <a:avLst/>
              <a:gdLst/>
              <a:ahLst/>
              <a:cxnLst/>
              <a:rect l="0" t="0" r="0" b="0"/>
              <a:pathLst>
                <a:path w="194" h="965">
                  <a:moveTo>
                    <a:pt x="7" y="482"/>
                  </a:moveTo>
                  <a:lnTo>
                    <a:pt x="187" y="2"/>
                  </a:lnTo>
                  <a:moveTo>
                    <a:pt x="187" y="962"/>
                  </a:moveTo>
                  <a:lnTo>
                    <a:pt x="7" y="482"/>
                  </a:lnTo>
                </a:path>
              </a:pathLst>
            </a:custGeom>
            <a:noFill/>
            <a:ln w="9534" cap="flat"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040" name="path"/>
          <p:cNvSpPr/>
          <p:nvPr/>
        </p:nvSpPr>
        <p:spPr>
          <a:xfrm>
            <a:off x="6053132" y="3048000"/>
            <a:ext cx="352434" cy="609600"/>
          </a:xfrm>
          <a:custGeom>
            <a:avLst/>
            <a:gdLst/>
            <a:ahLst/>
            <a:cxnLst/>
            <a:rect l="0" t="0" r="0" b="0"/>
            <a:pathLst>
              <a:path w="555" h="960">
                <a:moveTo>
                  <a:pt x="7" y="0"/>
                </a:moveTo>
                <a:lnTo>
                  <a:pt x="7" y="240"/>
                </a:lnTo>
                <a:lnTo>
                  <a:pt x="547" y="240"/>
                </a:lnTo>
                <a:lnTo>
                  <a:pt x="547" y="720"/>
                </a:lnTo>
                <a:lnTo>
                  <a:pt x="7" y="720"/>
                </a:lnTo>
                <a:lnTo>
                  <a:pt x="7" y="960"/>
                </a:lnTo>
              </a:path>
            </a:pathLst>
          </a:custGeom>
          <a:noFill/>
          <a:ln w="9534" cap="flat"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02" name="group 202"/>
          <p:cNvGrpSpPr/>
          <p:nvPr/>
        </p:nvGrpSpPr>
        <p:grpSpPr>
          <a:xfrm rot="21600000">
            <a:off x="3048000" y="3122596"/>
            <a:ext cx="385489" cy="536606"/>
            <a:chOff x="0" y="0"/>
            <a:chExt cx="385489" cy="536606"/>
          </a:xfrm>
        </p:grpSpPr>
        <p:sp>
          <p:nvSpPr>
            <p:cNvPr id="1041" name="path"/>
            <p:cNvSpPr/>
            <p:nvPr/>
          </p:nvSpPr>
          <p:spPr>
            <a:xfrm>
              <a:off x="0" y="1603"/>
              <a:ext cx="381000" cy="533400"/>
            </a:xfrm>
            <a:custGeom>
              <a:avLst/>
              <a:gdLst/>
              <a:ahLst/>
              <a:cxnLst/>
              <a:rect l="0" t="0" r="0" b="0"/>
              <a:pathLst>
                <a:path w="600" h="840">
                  <a:moveTo>
                    <a:pt x="0" y="210"/>
                  </a:moveTo>
                  <a:lnTo>
                    <a:pt x="450" y="210"/>
                  </a:lnTo>
                  <a:lnTo>
                    <a:pt x="450" y="0"/>
                  </a:lnTo>
                  <a:lnTo>
                    <a:pt x="600" y="420"/>
                  </a:lnTo>
                  <a:lnTo>
                    <a:pt x="450" y="840"/>
                  </a:lnTo>
                  <a:lnTo>
                    <a:pt x="450" y="630"/>
                  </a:lnTo>
                  <a:lnTo>
                    <a:pt x="0" y="630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CFD4CA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42" name="path"/>
            <p:cNvSpPr/>
            <p:nvPr/>
          </p:nvSpPr>
          <p:spPr>
            <a:xfrm>
              <a:off x="281260" y="0"/>
              <a:ext cx="104229" cy="536606"/>
            </a:xfrm>
            <a:custGeom>
              <a:avLst/>
              <a:gdLst/>
              <a:ahLst/>
              <a:cxnLst/>
              <a:rect l="0" t="0" r="0" b="0"/>
              <a:pathLst>
                <a:path w="164" h="845">
                  <a:moveTo>
                    <a:pt x="7" y="2"/>
                  </a:moveTo>
                  <a:lnTo>
                    <a:pt x="157" y="422"/>
                  </a:lnTo>
                  <a:lnTo>
                    <a:pt x="7" y="842"/>
                  </a:lnTo>
                </a:path>
              </a:pathLst>
            </a:custGeom>
            <a:noFill/>
            <a:ln w="9534" cap="flat"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043" name="textbox 1043"/>
          <p:cNvSpPr/>
          <p:nvPr/>
        </p:nvSpPr>
        <p:spPr>
          <a:xfrm>
            <a:off x="4581641" y="2317528"/>
            <a:ext cx="621665" cy="3727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47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24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主管</a:t>
            </a:r>
            <a:endParaRPr lang="SimSun" altLang="SimSun" sz="2400" dirty="0"/>
          </a:p>
        </p:txBody>
      </p:sp>
      <p:sp>
        <p:nvSpPr>
          <p:cNvPr id="1044" name="textbox 1044"/>
          <p:cNvSpPr/>
          <p:nvPr/>
        </p:nvSpPr>
        <p:spPr>
          <a:xfrm>
            <a:off x="4514924" y="3996321"/>
            <a:ext cx="612140" cy="3759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18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2400" spc="-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员工</a:t>
            </a:r>
            <a:endParaRPr lang="SimSun" altLang="SimSun" sz="2400" dirty="0"/>
          </a:p>
        </p:txBody>
      </p:sp>
      <p:sp>
        <p:nvSpPr>
          <p:cNvPr id="1045" name="path"/>
          <p:cNvSpPr/>
          <p:nvPr/>
        </p:nvSpPr>
        <p:spPr>
          <a:xfrm>
            <a:off x="3043232" y="3124200"/>
            <a:ext cx="295284" cy="533400"/>
          </a:xfrm>
          <a:custGeom>
            <a:avLst/>
            <a:gdLst/>
            <a:ahLst/>
            <a:cxnLst/>
            <a:rect l="0" t="0" r="0" b="0"/>
            <a:pathLst>
              <a:path w="465" h="840">
                <a:moveTo>
                  <a:pt x="7" y="210"/>
                </a:moveTo>
                <a:lnTo>
                  <a:pt x="457" y="210"/>
                </a:lnTo>
                <a:lnTo>
                  <a:pt x="457" y="0"/>
                </a:lnTo>
                <a:moveTo>
                  <a:pt x="457" y="840"/>
                </a:moveTo>
                <a:lnTo>
                  <a:pt x="457" y="630"/>
                </a:lnTo>
                <a:lnTo>
                  <a:pt x="7" y="630"/>
                </a:lnTo>
                <a:lnTo>
                  <a:pt x="7" y="210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10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pic>
        <p:nvPicPr>
          <p:cNvPr id="1047" name="picture 10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grpSp>
        <p:nvGrpSpPr>
          <p:cNvPr id="204" name="group 204"/>
          <p:cNvGrpSpPr/>
          <p:nvPr/>
        </p:nvGrpSpPr>
        <p:grpSpPr>
          <a:xfrm rot="21600000">
            <a:off x="3276600" y="3141726"/>
            <a:ext cx="2057400" cy="863472"/>
            <a:chOff x="0" y="0"/>
            <a:chExt cx="2057400" cy="863472"/>
          </a:xfrm>
        </p:grpSpPr>
        <p:sp>
          <p:nvSpPr>
            <p:cNvPr id="1048" name="path"/>
            <p:cNvSpPr/>
            <p:nvPr/>
          </p:nvSpPr>
          <p:spPr>
            <a:xfrm>
              <a:off x="0" y="0"/>
              <a:ext cx="2057400" cy="533399"/>
            </a:xfrm>
            <a:custGeom>
              <a:avLst/>
              <a:gdLst/>
              <a:ahLst/>
              <a:cxnLst/>
              <a:rect l="0" t="0" r="0" b="0"/>
              <a:pathLst>
                <a:path w="3240" h="839">
                  <a:moveTo>
                    <a:pt x="0" y="839"/>
                  </a:moveTo>
                  <a:lnTo>
                    <a:pt x="3240" y="839"/>
                  </a:lnTo>
                  <a:lnTo>
                    <a:pt x="3240" y="0"/>
                  </a:lnTo>
                  <a:lnTo>
                    <a:pt x="0" y="0"/>
                  </a:lnTo>
                  <a:lnTo>
                    <a:pt x="0" y="839"/>
                  </a:lnTo>
                  <a:close/>
                </a:path>
              </a:pathLst>
            </a:custGeom>
            <a:solidFill>
              <a:srgbClr val="EBECED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49" name="path"/>
            <p:cNvSpPr/>
            <p:nvPr/>
          </p:nvSpPr>
          <p:spPr>
            <a:xfrm>
              <a:off x="935101" y="503173"/>
              <a:ext cx="71373" cy="360298"/>
            </a:xfrm>
            <a:custGeom>
              <a:avLst/>
              <a:gdLst/>
              <a:ahLst/>
              <a:cxnLst/>
              <a:rect l="0" t="0" r="0" b="0"/>
              <a:pathLst>
                <a:path w="112" h="567">
                  <a:moveTo>
                    <a:pt x="0" y="141"/>
                  </a:moveTo>
                  <a:lnTo>
                    <a:pt x="56" y="0"/>
                  </a:lnTo>
                  <a:lnTo>
                    <a:pt x="112" y="141"/>
                  </a:lnTo>
                  <a:lnTo>
                    <a:pt x="84" y="141"/>
                  </a:lnTo>
                  <a:lnTo>
                    <a:pt x="84" y="567"/>
                  </a:lnTo>
                  <a:lnTo>
                    <a:pt x="27" y="567"/>
                  </a:lnTo>
                  <a:lnTo>
                    <a:pt x="27" y="141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50" name="path"/>
            <p:cNvSpPr/>
            <p:nvPr/>
          </p:nvSpPr>
          <p:spPr>
            <a:xfrm>
              <a:off x="930669" y="501417"/>
              <a:ext cx="80237" cy="93556"/>
            </a:xfrm>
            <a:custGeom>
              <a:avLst/>
              <a:gdLst/>
              <a:ahLst/>
              <a:cxnLst/>
              <a:rect l="0" t="0" r="0" b="0"/>
              <a:pathLst>
                <a:path w="126" h="147">
                  <a:moveTo>
                    <a:pt x="6" y="144"/>
                  </a:moveTo>
                  <a:lnTo>
                    <a:pt x="63" y="2"/>
                  </a:lnTo>
                  <a:lnTo>
                    <a:pt x="119" y="144"/>
                  </a:lnTo>
                </a:path>
              </a:pathLst>
            </a:custGeom>
            <a:noFill/>
            <a:ln w="9534" cap="flat"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051" name="rect"/>
          <p:cNvSpPr/>
          <p:nvPr/>
        </p:nvSpPr>
        <p:spPr>
          <a:xfrm>
            <a:off x="3419475" y="2349500"/>
            <a:ext cx="2057400" cy="533400"/>
          </a:xfrm>
          <a:prstGeom prst="rect">
            <a:avLst/>
          </a:prstGeom>
          <a:solidFill>
            <a:srgbClr val="EBECED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06" name="group 206"/>
          <p:cNvGrpSpPr/>
          <p:nvPr/>
        </p:nvGrpSpPr>
        <p:grpSpPr>
          <a:xfrm rot="21600000">
            <a:off x="1981200" y="4038600"/>
            <a:ext cx="2730500" cy="647700"/>
            <a:chOff x="0" y="0"/>
            <a:chExt cx="2730500" cy="647700"/>
          </a:xfrm>
        </p:grpSpPr>
        <p:sp>
          <p:nvSpPr>
            <p:cNvPr id="1052" name="path"/>
            <p:cNvSpPr/>
            <p:nvPr/>
          </p:nvSpPr>
          <p:spPr>
            <a:xfrm>
              <a:off x="0" y="0"/>
              <a:ext cx="2730500" cy="647700"/>
            </a:xfrm>
            <a:custGeom>
              <a:avLst/>
              <a:gdLst/>
              <a:ahLst/>
              <a:cxnLst/>
              <a:rect l="0" t="0" r="0" b="0"/>
              <a:pathLst>
                <a:path w="4300" h="1020">
                  <a:moveTo>
                    <a:pt x="0" y="960"/>
                  </a:moveTo>
                  <a:lnTo>
                    <a:pt x="1920" y="960"/>
                  </a:lnTo>
                  <a:lnTo>
                    <a:pt x="1920" y="0"/>
                  </a:lnTo>
                  <a:lnTo>
                    <a:pt x="0" y="0"/>
                  </a:lnTo>
                  <a:lnTo>
                    <a:pt x="0" y="960"/>
                  </a:lnTo>
                  <a:close/>
                </a:path>
                <a:path w="4300" h="1020">
                  <a:moveTo>
                    <a:pt x="2380" y="1020"/>
                  </a:moveTo>
                  <a:lnTo>
                    <a:pt x="4300" y="1020"/>
                  </a:lnTo>
                  <a:lnTo>
                    <a:pt x="4300" y="60"/>
                  </a:lnTo>
                  <a:lnTo>
                    <a:pt x="2380" y="60"/>
                  </a:lnTo>
                  <a:lnTo>
                    <a:pt x="2380" y="1020"/>
                  </a:lnTo>
                  <a:close/>
                </a:path>
              </a:pathLst>
            </a:custGeom>
            <a:solidFill>
              <a:srgbClr val="EBECED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53" name="path"/>
            <p:cNvSpPr/>
            <p:nvPr/>
          </p:nvSpPr>
          <p:spPr>
            <a:xfrm>
              <a:off x="1222375" y="327025"/>
              <a:ext cx="288925" cy="71373"/>
            </a:xfrm>
            <a:custGeom>
              <a:avLst/>
              <a:gdLst/>
              <a:ahLst/>
              <a:cxnLst/>
              <a:rect l="0" t="0" r="0" b="0"/>
              <a:pathLst>
                <a:path w="455" h="112">
                  <a:moveTo>
                    <a:pt x="0" y="28"/>
                  </a:moveTo>
                  <a:lnTo>
                    <a:pt x="341" y="28"/>
                  </a:lnTo>
                  <a:lnTo>
                    <a:pt x="341" y="0"/>
                  </a:lnTo>
                  <a:lnTo>
                    <a:pt x="455" y="56"/>
                  </a:lnTo>
                  <a:lnTo>
                    <a:pt x="341" y="112"/>
                  </a:lnTo>
                  <a:lnTo>
                    <a:pt x="341" y="84"/>
                  </a:lnTo>
                  <a:lnTo>
                    <a:pt x="0" y="8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54" name="path"/>
            <p:cNvSpPr/>
            <p:nvPr/>
          </p:nvSpPr>
          <p:spPr>
            <a:xfrm>
              <a:off x="1436925" y="322750"/>
              <a:ext cx="76485" cy="79922"/>
            </a:xfrm>
            <a:custGeom>
              <a:avLst/>
              <a:gdLst/>
              <a:ahLst/>
              <a:cxnLst/>
              <a:rect l="0" t="0" r="0" b="0"/>
              <a:pathLst>
                <a:path w="120" h="125">
                  <a:moveTo>
                    <a:pt x="3" y="6"/>
                  </a:moveTo>
                  <a:lnTo>
                    <a:pt x="117" y="62"/>
                  </a:lnTo>
                  <a:lnTo>
                    <a:pt x="3" y="119"/>
                  </a:lnTo>
                </a:path>
              </a:pathLst>
            </a:custGeom>
            <a:noFill/>
            <a:ln w="9534" cap="flat"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055" name="textbox 1055"/>
          <p:cNvSpPr/>
          <p:nvPr/>
        </p:nvSpPr>
        <p:spPr>
          <a:xfrm>
            <a:off x="3503893" y="2355043"/>
            <a:ext cx="1758314" cy="23291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211"/>
              </a:lnSpc>
              <a:tabLst/>
            </a:pPr>
            <a:endParaRPr lang="Arial" altLang="Arial" sz="100" dirty="0"/>
          </a:p>
          <a:p>
            <a:pPr marL="155575" algn="l" rtl="0" eaLnBrk="0">
              <a:lnSpc>
                <a:spcPct val="95000"/>
              </a:lnSpc>
              <a:tabLst/>
            </a:pP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上一级主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管进行</a:t>
            </a:r>
            <a:endParaRPr lang="SimSun" altLang="SimSun" sz="1800" dirty="0"/>
          </a:p>
          <a:p>
            <a:pPr marL="268424" algn="l" rtl="0" eaLnBrk="0">
              <a:lnSpc>
                <a:spcPct val="95000"/>
              </a:lnSpc>
              <a:spcBef>
                <a:spcPts val="126"/>
              </a:spcBef>
              <a:tabLst/>
            </a:pP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考核结果复核</a:t>
            </a:r>
            <a:endParaRPr lang="SimSun" altLang="SimSun" sz="1800" dirty="0"/>
          </a:p>
          <a:p>
            <a:pPr marL="14531" indent="-1831" algn="l" rtl="0" eaLnBrk="0">
              <a:lnSpc>
                <a:spcPct val="105000"/>
              </a:lnSpc>
              <a:spcBef>
                <a:spcPts val="1697"/>
              </a:spcBef>
              <a:tabLst/>
            </a:pP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直接主管综合相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关意见进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行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评价</a:t>
            </a:r>
            <a:endParaRPr lang="SimSun" altLang="SimSun" sz="1800" dirty="0"/>
          </a:p>
          <a:p>
            <a:pPr algn="l" rtl="0" eaLnBrk="0">
              <a:lnSpc>
                <a:spcPct val="121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2000"/>
              </a:lnSpc>
              <a:tabLst/>
            </a:pPr>
            <a:endParaRPr lang="Arial" altLang="Arial" sz="1000" dirty="0"/>
          </a:p>
          <a:p>
            <a:pPr marL="150568" algn="l" rtl="0" eaLnBrk="0">
              <a:lnSpc>
                <a:spcPct val="95000"/>
              </a:lnSpc>
              <a:spcBef>
                <a:spcPts val="549"/>
              </a:spcBef>
              <a:tabLst/>
            </a:pP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相关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人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员</a:t>
            </a:r>
            <a:endParaRPr lang="SimSun" altLang="SimSun" sz="1800" dirty="0"/>
          </a:p>
          <a:p>
            <a:pPr marL="321484" algn="l" rtl="0" eaLnBrk="0">
              <a:lnSpc>
                <a:spcPct val="94000"/>
              </a:lnSpc>
              <a:spcBef>
                <a:spcPts val="127"/>
              </a:spcBef>
              <a:tabLst/>
            </a:pP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评价</a:t>
            </a: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1</a:t>
            </a:r>
            <a:endParaRPr lang="Times New Roman" altLang="Times New Roman" sz="1800" dirty="0"/>
          </a:p>
        </p:txBody>
      </p:sp>
      <p:sp>
        <p:nvSpPr>
          <p:cNvPr id="1056" name="path"/>
          <p:cNvSpPr/>
          <p:nvPr/>
        </p:nvSpPr>
        <p:spPr>
          <a:xfrm>
            <a:off x="3414707" y="2344732"/>
            <a:ext cx="2066934" cy="542934"/>
          </a:xfrm>
          <a:custGeom>
            <a:avLst/>
            <a:gdLst/>
            <a:ahLst/>
            <a:cxnLst/>
            <a:rect l="0" t="0" r="0" b="0"/>
            <a:pathLst>
              <a:path w="3255" h="855">
                <a:moveTo>
                  <a:pt x="7" y="847"/>
                </a:moveTo>
                <a:lnTo>
                  <a:pt x="3247" y="847"/>
                </a:lnTo>
                <a:lnTo>
                  <a:pt x="3247" y="7"/>
                </a:lnTo>
                <a:lnTo>
                  <a:pt x="7" y="7"/>
                </a:lnTo>
                <a:lnTo>
                  <a:pt x="7" y="847"/>
                </a:lnTo>
                <a:close/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57" name="path"/>
          <p:cNvSpPr/>
          <p:nvPr/>
        </p:nvSpPr>
        <p:spPr>
          <a:xfrm>
            <a:off x="3271832" y="3136958"/>
            <a:ext cx="2066934" cy="542934"/>
          </a:xfrm>
          <a:custGeom>
            <a:avLst/>
            <a:gdLst/>
            <a:ahLst/>
            <a:cxnLst/>
            <a:rect l="0" t="0" r="0" b="0"/>
            <a:pathLst>
              <a:path w="3255" h="855">
                <a:moveTo>
                  <a:pt x="7" y="847"/>
                </a:moveTo>
                <a:lnTo>
                  <a:pt x="3247" y="847"/>
                </a:lnTo>
                <a:lnTo>
                  <a:pt x="3247" y="7"/>
                </a:lnTo>
                <a:lnTo>
                  <a:pt x="7" y="7"/>
                </a:lnTo>
                <a:lnTo>
                  <a:pt x="7" y="847"/>
                </a:lnTo>
                <a:close/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58" name="rect"/>
          <p:cNvSpPr/>
          <p:nvPr/>
        </p:nvSpPr>
        <p:spPr>
          <a:xfrm>
            <a:off x="3124200" y="5181600"/>
            <a:ext cx="2057400" cy="457200"/>
          </a:xfrm>
          <a:prstGeom prst="rect">
            <a:avLst/>
          </a:prstGeom>
          <a:solidFill>
            <a:srgbClr val="EBECED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059" name="table 1059"/>
          <p:cNvGraphicFramePr>
            <a:graphicFrameLocks noGrp="1"/>
          </p:cNvGraphicFramePr>
          <p:nvPr/>
        </p:nvGraphicFramePr>
        <p:xfrm>
          <a:off x="3119432" y="5176832"/>
          <a:ext cx="2066925" cy="457200"/>
        </p:xfrm>
        <a:graphic>
          <a:graphicData uri="http://schemas.openxmlformats.org/drawingml/2006/table">
            <a:tbl>
              <a:tblPr/>
              <a:tblGrid>
                <a:gridCol w="206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33661" algn="l" rtl="0" eaLnBrk="0">
                        <a:lnSpc>
                          <a:spcPct val="95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24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直接主管</a:t>
                      </a:r>
                      <a:r>
                        <a:rPr sz="24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分</a:t>
                      </a:r>
                      <a:r>
                        <a:rPr sz="24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流</a:t>
                      </a:r>
                      <a:endParaRPr lang="SimSun" altLang="SimSun" sz="2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60" name="table 1060"/>
          <p:cNvGraphicFramePr>
            <a:graphicFrameLocks noGrp="1"/>
          </p:cNvGraphicFramePr>
          <p:nvPr/>
        </p:nvGraphicFramePr>
        <p:xfrm>
          <a:off x="3119432" y="5938832"/>
          <a:ext cx="2066925" cy="457200"/>
        </p:xfrm>
        <a:graphic>
          <a:graphicData uri="http://schemas.openxmlformats.org/drawingml/2006/table">
            <a:tbl>
              <a:tblPr/>
              <a:tblGrid>
                <a:gridCol w="206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448301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2400" spc="-4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员工自</a:t>
                      </a:r>
                      <a:r>
                        <a:rPr sz="24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述</a:t>
                      </a:r>
                      <a:endParaRPr lang="SimSun" altLang="SimSun" sz="24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62" name="textbox 1062"/>
          <p:cNvSpPr/>
          <p:nvPr/>
        </p:nvSpPr>
        <p:spPr>
          <a:xfrm>
            <a:off x="1149636" y="2187445"/>
            <a:ext cx="2240914" cy="4298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576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1000"/>
              </a:lnSpc>
              <a:tabLst/>
            </a:pPr>
            <a:r>
              <a:rPr sz="2900" i="1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绩效考核</a:t>
            </a:r>
            <a:r>
              <a:rPr sz="2900" i="1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流程</a:t>
            </a:r>
            <a:endParaRPr lang="SimSun" altLang="SimSun" sz="2900" dirty="0"/>
          </a:p>
        </p:txBody>
      </p:sp>
      <p:sp>
        <p:nvSpPr>
          <p:cNvPr id="1063" name="path"/>
          <p:cNvSpPr/>
          <p:nvPr/>
        </p:nvSpPr>
        <p:spPr>
          <a:xfrm>
            <a:off x="1976432" y="4033832"/>
            <a:ext cx="1228734" cy="619134"/>
          </a:xfrm>
          <a:custGeom>
            <a:avLst/>
            <a:gdLst/>
            <a:ahLst/>
            <a:cxnLst/>
            <a:rect l="0" t="0" r="0" b="0"/>
            <a:pathLst>
              <a:path w="1935" h="975">
                <a:moveTo>
                  <a:pt x="7" y="967"/>
                </a:moveTo>
                <a:lnTo>
                  <a:pt x="1927" y="967"/>
                </a:lnTo>
                <a:lnTo>
                  <a:pt x="1927" y="7"/>
                </a:lnTo>
                <a:lnTo>
                  <a:pt x="7" y="7"/>
                </a:lnTo>
                <a:lnTo>
                  <a:pt x="7" y="967"/>
                </a:lnTo>
                <a:close/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64" name="path"/>
          <p:cNvSpPr/>
          <p:nvPr/>
        </p:nvSpPr>
        <p:spPr>
          <a:xfrm>
            <a:off x="3487732" y="4071932"/>
            <a:ext cx="1228734" cy="619134"/>
          </a:xfrm>
          <a:custGeom>
            <a:avLst/>
            <a:gdLst/>
            <a:ahLst/>
            <a:cxnLst/>
            <a:rect l="0" t="0" r="0" b="0"/>
            <a:pathLst>
              <a:path w="1935" h="975">
                <a:moveTo>
                  <a:pt x="7" y="967"/>
                </a:moveTo>
                <a:lnTo>
                  <a:pt x="1927" y="967"/>
                </a:lnTo>
                <a:lnTo>
                  <a:pt x="1927" y="7"/>
                </a:lnTo>
                <a:lnTo>
                  <a:pt x="7" y="7"/>
                </a:lnTo>
                <a:lnTo>
                  <a:pt x="7" y="967"/>
                </a:lnTo>
                <a:close/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65" name="textbox 1065"/>
          <p:cNvSpPr/>
          <p:nvPr/>
        </p:nvSpPr>
        <p:spPr>
          <a:xfrm>
            <a:off x="5560531" y="3861213"/>
            <a:ext cx="363854" cy="2162175"/>
          </a:xfrm>
          <a:prstGeom prst="rect">
            <a:avLst/>
          </a:prstGeom>
        </p:spPr>
        <p:txBody>
          <a:bodyPr vert="eaVert" wrap="square" lIns="0" tIns="0" rIns="0" bIns="0"/>
          <a:lstStyle/>
          <a:p>
            <a:pPr algn="l" rtl="0" eaLnBrk="0">
              <a:lnSpc>
                <a:spcPct val="78967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1000"/>
              </a:lnSpc>
              <a:tabLst/>
            </a:pPr>
            <a:r>
              <a:rPr sz="2400" spc="4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考核结果反</a:t>
            </a:r>
            <a:r>
              <a:rPr sz="2400" spc="3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馈</a:t>
            </a:r>
            <a:endParaRPr lang="SimSun" altLang="SimSun" sz="2400" dirty="0"/>
          </a:p>
        </p:txBody>
      </p:sp>
      <p:sp>
        <p:nvSpPr>
          <p:cNvPr id="1066" name="textbox 1066"/>
          <p:cNvSpPr/>
          <p:nvPr/>
        </p:nvSpPr>
        <p:spPr>
          <a:xfrm>
            <a:off x="2128938" y="4038810"/>
            <a:ext cx="932180" cy="6559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56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3000"/>
              </a:lnSpc>
              <a:tabLst/>
            </a:pP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相关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人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员</a:t>
            </a:r>
            <a:endParaRPr lang="SimSun" altLang="SimSun" sz="1800" dirty="0"/>
          </a:p>
          <a:p>
            <a:pPr marL="164438" algn="l" rtl="0" eaLnBrk="0">
              <a:lnSpc>
                <a:spcPts val="3159"/>
              </a:lnSpc>
              <a:tabLst/>
            </a:pP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评价</a:t>
            </a:r>
            <a:r>
              <a:rPr sz="2400" spc="-2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2</a:t>
            </a:r>
            <a:endParaRPr lang="Times New Roman" altLang="Times New Roman" sz="2400" dirty="0"/>
          </a:p>
        </p:txBody>
      </p:sp>
      <p:grpSp>
        <p:nvGrpSpPr>
          <p:cNvPr id="208" name="group 208"/>
          <p:cNvGrpSpPr/>
          <p:nvPr/>
        </p:nvGrpSpPr>
        <p:grpSpPr>
          <a:xfrm rot="21600000">
            <a:off x="3991661" y="4650530"/>
            <a:ext cx="152675" cy="507193"/>
            <a:chOff x="0" y="0"/>
            <a:chExt cx="152675" cy="507193"/>
          </a:xfrm>
        </p:grpSpPr>
        <p:sp>
          <p:nvSpPr>
            <p:cNvPr id="1068" name="path"/>
            <p:cNvSpPr/>
            <p:nvPr/>
          </p:nvSpPr>
          <p:spPr>
            <a:xfrm>
              <a:off x="4139" y="2368"/>
              <a:ext cx="144398" cy="504825"/>
            </a:xfrm>
            <a:custGeom>
              <a:avLst/>
              <a:gdLst/>
              <a:ahLst/>
              <a:cxnLst/>
              <a:rect l="0" t="0" r="0" b="0"/>
              <a:pathLst>
                <a:path w="227" h="795">
                  <a:moveTo>
                    <a:pt x="0" y="198"/>
                  </a:moveTo>
                  <a:lnTo>
                    <a:pt x="113" y="0"/>
                  </a:lnTo>
                  <a:lnTo>
                    <a:pt x="227" y="198"/>
                  </a:lnTo>
                  <a:lnTo>
                    <a:pt x="170" y="198"/>
                  </a:lnTo>
                  <a:lnTo>
                    <a:pt x="170" y="795"/>
                  </a:lnTo>
                  <a:lnTo>
                    <a:pt x="56" y="795"/>
                  </a:lnTo>
                  <a:lnTo>
                    <a:pt x="56" y="198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69" name="path"/>
            <p:cNvSpPr/>
            <p:nvPr/>
          </p:nvSpPr>
          <p:spPr>
            <a:xfrm>
              <a:off x="0" y="0"/>
              <a:ext cx="152675" cy="130974"/>
            </a:xfrm>
            <a:custGeom>
              <a:avLst/>
              <a:gdLst/>
              <a:ahLst/>
              <a:cxnLst/>
              <a:rect l="0" t="0" r="0" b="0"/>
              <a:pathLst>
                <a:path w="240" h="206">
                  <a:moveTo>
                    <a:pt x="6" y="202"/>
                  </a:moveTo>
                  <a:lnTo>
                    <a:pt x="120" y="3"/>
                  </a:lnTo>
                  <a:lnTo>
                    <a:pt x="233" y="202"/>
                  </a:lnTo>
                </a:path>
              </a:pathLst>
            </a:custGeom>
            <a:noFill/>
            <a:ln w="9534" cap="flat"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070" name="path"/>
          <p:cNvSpPr/>
          <p:nvPr/>
        </p:nvSpPr>
        <p:spPr>
          <a:xfrm>
            <a:off x="3995801" y="4774369"/>
            <a:ext cx="144398" cy="383354"/>
          </a:xfrm>
          <a:custGeom>
            <a:avLst/>
            <a:gdLst/>
            <a:ahLst/>
            <a:cxnLst/>
            <a:rect l="0" t="0" r="0" b="0"/>
            <a:pathLst>
              <a:path w="227" h="603">
                <a:moveTo>
                  <a:pt x="227" y="7"/>
                </a:moveTo>
                <a:lnTo>
                  <a:pt x="170" y="7"/>
                </a:lnTo>
                <a:lnTo>
                  <a:pt x="170" y="603"/>
                </a:lnTo>
                <a:moveTo>
                  <a:pt x="56" y="603"/>
                </a:moveTo>
                <a:lnTo>
                  <a:pt x="56" y="7"/>
                </a:lnTo>
                <a:lnTo>
                  <a:pt x="0" y="7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10" name="group 210"/>
          <p:cNvGrpSpPr/>
          <p:nvPr/>
        </p:nvGrpSpPr>
        <p:grpSpPr>
          <a:xfrm rot="21600000">
            <a:off x="4207444" y="2850521"/>
            <a:ext cx="81534" cy="291077"/>
            <a:chOff x="0" y="0"/>
            <a:chExt cx="81534" cy="291077"/>
          </a:xfrm>
        </p:grpSpPr>
        <p:sp>
          <p:nvSpPr>
            <p:cNvPr id="1071" name="path"/>
            <p:cNvSpPr/>
            <p:nvPr/>
          </p:nvSpPr>
          <p:spPr>
            <a:xfrm>
              <a:off x="4256" y="2152"/>
              <a:ext cx="73024" cy="288924"/>
            </a:xfrm>
            <a:custGeom>
              <a:avLst/>
              <a:gdLst/>
              <a:ahLst/>
              <a:cxnLst/>
              <a:rect l="0" t="0" r="0" b="0"/>
              <a:pathLst>
                <a:path w="114" h="454">
                  <a:moveTo>
                    <a:pt x="0" y="113"/>
                  </a:moveTo>
                  <a:lnTo>
                    <a:pt x="57" y="0"/>
                  </a:lnTo>
                  <a:lnTo>
                    <a:pt x="114" y="113"/>
                  </a:lnTo>
                  <a:lnTo>
                    <a:pt x="86" y="113"/>
                  </a:lnTo>
                  <a:lnTo>
                    <a:pt x="86" y="454"/>
                  </a:lnTo>
                  <a:lnTo>
                    <a:pt x="28" y="454"/>
                  </a:lnTo>
                  <a:lnTo>
                    <a:pt x="28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72" name="path"/>
            <p:cNvSpPr/>
            <p:nvPr/>
          </p:nvSpPr>
          <p:spPr>
            <a:xfrm>
              <a:off x="0" y="0"/>
              <a:ext cx="81534" cy="76568"/>
            </a:xfrm>
            <a:custGeom>
              <a:avLst/>
              <a:gdLst/>
              <a:ahLst/>
              <a:cxnLst/>
              <a:rect l="0" t="0" r="0" b="0"/>
              <a:pathLst>
                <a:path w="128" h="120">
                  <a:moveTo>
                    <a:pt x="6" y="117"/>
                  </a:moveTo>
                  <a:lnTo>
                    <a:pt x="64" y="3"/>
                  </a:lnTo>
                  <a:lnTo>
                    <a:pt x="121" y="117"/>
                  </a:lnTo>
                </a:path>
              </a:pathLst>
            </a:custGeom>
            <a:noFill/>
            <a:ln w="9534" cap="flat"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073" name="path"/>
          <p:cNvSpPr/>
          <p:nvPr/>
        </p:nvSpPr>
        <p:spPr>
          <a:xfrm>
            <a:off x="4211701" y="3730175"/>
            <a:ext cx="71373" cy="279790"/>
          </a:xfrm>
          <a:custGeom>
            <a:avLst/>
            <a:gdLst/>
            <a:ahLst/>
            <a:cxnLst/>
            <a:rect l="0" t="0" r="0" b="0"/>
            <a:pathLst>
              <a:path w="112" h="440">
                <a:moveTo>
                  <a:pt x="112" y="7"/>
                </a:moveTo>
                <a:lnTo>
                  <a:pt x="84" y="7"/>
                </a:lnTo>
                <a:lnTo>
                  <a:pt x="84" y="433"/>
                </a:lnTo>
                <a:lnTo>
                  <a:pt x="27" y="433"/>
                </a:lnTo>
                <a:lnTo>
                  <a:pt x="27" y="7"/>
                </a:lnTo>
                <a:lnTo>
                  <a:pt x="0" y="7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74" name="path"/>
          <p:cNvSpPr/>
          <p:nvPr/>
        </p:nvSpPr>
        <p:spPr>
          <a:xfrm>
            <a:off x="4211701" y="2920169"/>
            <a:ext cx="73024" cy="226196"/>
          </a:xfrm>
          <a:custGeom>
            <a:avLst/>
            <a:gdLst/>
            <a:ahLst/>
            <a:cxnLst/>
            <a:rect l="0" t="0" r="0" b="0"/>
            <a:pathLst>
              <a:path w="114" h="356">
                <a:moveTo>
                  <a:pt x="114" y="7"/>
                </a:moveTo>
                <a:lnTo>
                  <a:pt x="86" y="7"/>
                </a:lnTo>
                <a:lnTo>
                  <a:pt x="86" y="348"/>
                </a:lnTo>
                <a:lnTo>
                  <a:pt x="28" y="348"/>
                </a:lnTo>
                <a:lnTo>
                  <a:pt x="28" y="7"/>
                </a:lnTo>
                <a:lnTo>
                  <a:pt x="0" y="7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75" name="path"/>
          <p:cNvSpPr/>
          <p:nvPr/>
        </p:nvSpPr>
        <p:spPr>
          <a:xfrm>
            <a:off x="3198807" y="4365625"/>
            <a:ext cx="226196" cy="71373"/>
          </a:xfrm>
          <a:custGeom>
            <a:avLst/>
            <a:gdLst/>
            <a:ahLst/>
            <a:cxnLst/>
            <a:rect l="0" t="0" r="0" b="0"/>
            <a:pathLst>
              <a:path w="356" h="112">
                <a:moveTo>
                  <a:pt x="7" y="28"/>
                </a:moveTo>
                <a:lnTo>
                  <a:pt x="348" y="28"/>
                </a:lnTo>
                <a:lnTo>
                  <a:pt x="348" y="0"/>
                </a:lnTo>
                <a:moveTo>
                  <a:pt x="348" y="112"/>
                </a:moveTo>
                <a:lnTo>
                  <a:pt x="348" y="84"/>
                </a:lnTo>
                <a:lnTo>
                  <a:pt x="7" y="84"/>
                </a:lnTo>
                <a:lnTo>
                  <a:pt x="7" y="28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76" name="rect"/>
          <p:cNvSpPr/>
          <p:nvPr/>
        </p:nvSpPr>
        <p:spPr>
          <a:xfrm>
            <a:off x="4031869" y="5152956"/>
            <a:ext cx="72263" cy="9534"/>
          </a:xfrm>
          <a:prstGeom prst="rect">
            <a:avLst/>
          </a:prstGeom>
          <a:solidFill>
            <a:srgbClr val="5B5249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roup 212"/>
          <p:cNvGrpSpPr/>
          <p:nvPr/>
        </p:nvGrpSpPr>
        <p:grpSpPr>
          <a:xfrm rot="21600000">
            <a:off x="0" y="0"/>
            <a:ext cx="1625600" cy="6857998"/>
            <a:chOff x="0" y="0"/>
            <a:chExt cx="1625600" cy="6857998"/>
          </a:xfrm>
        </p:grpSpPr>
        <p:pic>
          <p:nvPicPr>
            <p:cNvPr id="1077" name="picture 107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1600200" cy="6857998"/>
            </a:xfrm>
            <a:prstGeom prst="rect">
              <a:avLst/>
            </a:prstGeom>
          </p:spPr>
        </p:pic>
        <p:sp>
          <p:nvSpPr>
            <p:cNvPr id="1078" name="textbox 1078"/>
            <p:cNvSpPr/>
            <p:nvPr/>
          </p:nvSpPr>
          <p:spPr>
            <a:xfrm>
              <a:off x="770916" y="3201879"/>
              <a:ext cx="619125" cy="268477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9071"/>
                </a:lnSpc>
                <a:tabLst/>
              </a:pPr>
              <a:endParaRPr lang="Arial" altLang="Arial" sz="100" dirty="0"/>
            </a:p>
            <a:p>
              <a:pPr marL="20109" algn="l" rtl="0" eaLnBrk="0">
                <a:lnSpc>
                  <a:spcPct val="95000"/>
                </a:lnSpc>
                <a:tabLst/>
              </a:pPr>
              <a:r>
                <a:rPr sz="1800" spc="-1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定义</a:t>
              </a:r>
              <a:endParaRPr lang="SimSun" altLang="SimSun" sz="1800" dirty="0"/>
            </a:p>
            <a:p>
              <a:pPr marL="12700" algn="l" rtl="0" eaLnBrk="0">
                <a:lnSpc>
                  <a:spcPts val="1814"/>
                </a:lnSpc>
                <a:spcBef>
                  <a:spcPts val="867"/>
                </a:spcBef>
                <a:tabLst/>
              </a:pPr>
              <a:r>
                <a:rPr sz="1500" spc="5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杰</a:t>
              </a:r>
              <a:r>
                <a:rPr sz="1500" spc="4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出</a:t>
              </a:r>
              <a:endParaRPr lang="SimSun" altLang="SimSun" sz="1500" dirty="0"/>
            </a:p>
            <a:p>
              <a:pPr algn="l" rtl="0" eaLnBrk="0">
                <a:lnSpc>
                  <a:spcPct val="115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5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6000"/>
                </a:lnSpc>
                <a:tabLst/>
              </a:pPr>
              <a:endParaRPr lang="Arial" altLang="Arial" sz="1000" dirty="0"/>
            </a:p>
            <a:p>
              <a:pPr marL="41765" algn="l" rtl="0" eaLnBrk="0">
                <a:lnSpc>
                  <a:spcPct val="97000"/>
                </a:lnSpc>
                <a:spcBef>
                  <a:spcPts val="421"/>
                </a:spcBef>
                <a:tabLst/>
              </a:pPr>
              <a:r>
                <a:rPr sz="1400" spc="-6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良好</a:t>
              </a:r>
              <a:endParaRPr lang="SimSun" altLang="SimSun" sz="1400" dirty="0"/>
            </a:p>
            <a:p>
              <a:pPr marL="22917" indent="-5428" algn="l" rtl="0" eaLnBrk="0">
                <a:lnSpc>
                  <a:spcPct val="270000"/>
                </a:lnSpc>
                <a:spcBef>
                  <a:spcPts val="278"/>
                </a:spcBef>
                <a:tabLst/>
              </a:pPr>
              <a:r>
                <a:rPr sz="1500" spc="3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正</a:t>
              </a:r>
              <a:r>
                <a:rPr sz="1500" spc="2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常</a:t>
              </a:r>
              <a:r>
                <a:rPr sz="1500" spc="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  </a:t>
              </a:r>
              <a:r>
                <a:rPr sz="1500" spc="4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需改</a:t>
              </a:r>
              <a:r>
                <a:rPr sz="1500" spc="1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进</a:t>
              </a:r>
              <a:endParaRPr lang="SimSun" altLang="SimSun" sz="1500" dirty="0"/>
            </a:p>
          </p:txBody>
        </p:sp>
        <p:sp>
          <p:nvSpPr>
            <p:cNvPr id="1079" name="rect"/>
            <p:cNvSpPr/>
            <p:nvPr/>
          </p:nvSpPr>
          <p:spPr>
            <a:xfrm>
              <a:off x="669925" y="3127375"/>
              <a:ext cx="28575" cy="3066732"/>
            </a:xfrm>
            <a:prstGeom prst="rect">
              <a:avLst/>
            </a:prstGeom>
            <a:solidFill>
              <a:srgbClr val="5B5249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80" name="rect"/>
            <p:cNvSpPr/>
            <p:nvPr/>
          </p:nvSpPr>
          <p:spPr>
            <a:xfrm>
              <a:off x="1612900" y="3127375"/>
              <a:ext cx="12700" cy="3066732"/>
            </a:xfrm>
            <a:prstGeom prst="rect">
              <a:avLst/>
            </a:prstGeom>
            <a:solidFill>
              <a:srgbClr val="5B5249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1081" name="table 1081"/>
          <p:cNvGraphicFramePr>
            <a:graphicFrameLocks noGrp="1"/>
          </p:cNvGraphicFramePr>
          <p:nvPr/>
        </p:nvGraphicFramePr>
        <p:xfrm>
          <a:off x="669925" y="3127375"/>
          <a:ext cx="7804150" cy="3066412"/>
        </p:xfrm>
        <a:graphic>
          <a:graphicData uri="http://schemas.openxmlformats.org/drawingml/2006/table">
            <a:tbl>
              <a:tblPr/>
              <a:tblGrid>
                <a:gridCol w="663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3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2700158" algn="l" rtl="0" eaLnBrk="0">
                        <a:lnSpc>
                          <a:spcPct val="94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800" spc="4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评价等级及其说</a:t>
                      </a:r>
                      <a:r>
                        <a:rPr sz="1800" spc="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明</a:t>
                      </a:r>
                      <a:endParaRPr lang="SimSun" altLang="SimSun" sz="18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10200" algn="l" rtl="0" eaLnBrk="0">
                        <a:lnSpc>
                          <a:spcPct val="95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800" spc="4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参考比</a:t>
                      </a:r>
                      <a:r>
                        <a:rPr sz="1800" spc="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例</a:t>
                      </a:r>
                      <a:endParaRPr lang="SimSun" altLang="SimSun" sz="18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1050470" indent="4820" algn="l" rtl="0" eaLnBrk="0">
                        <a:lnSpc>
                          <a:spcPct val="108000"/>
                        </a:lnSpc>
                        <a:tabLst/>
                      </a:pPr>
                      <a:r>
                        <a:rPr sz="1500" spc="9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实际绩效经常显著超预期计划</a:t>
                      </a:r>
                      <a:r>
                        <a:rPr sz="1500" spc="9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sz="1500" spc="9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目标或岗位职责分工要</a:t>
                      </a:r>
                      <a:r>
                        <a:rPr sz="1500" spc="4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求</a:t>
                      </a:r>
                      <a:r>
                        <a:rPr sz="15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，在   </a:t>
                      </a:r>
                      <a:r>
                        <a:rPr sz="1500" spc="9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计划</a:t>
                      </a:r>
                      <a:r>
                        <a:rPr sz="1500" spc="9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sz="1500" spc="9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目标或岗职责</a:t>
                      </a:r>
                      <a:r>
                        <a:rPr sz="1500" spc="9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sz="1500" spc="9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分工要求所涉及的各个方面都取得</a:t>
                      </a:r>
                      <a:r>
                        <a:rPr sz="1500" spc="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特</a:t>
                      </a:r>
                      <a:r>
                        <a:rPr sz="15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别出  </a:t>
                      </a:r>
                      <a:r>
                        <a:rPr sz="1500" spc="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色的</a:t>
                      </a:r>
                      <a:r>
                        <a:rPr sz="1500" spc="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成</a:t>
                      </a:r>
                      <a:r>
                        <a:rPr sz="15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绩。</a:t>
                      </a:r>
                      <a:endParaRPr lang="SimSun" altLang="SimSun" sz="15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6286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0749" algn="l" rtl="0" eaLnBrk="0">
                        <a:lnSpc>
                          <a:spcPct val="78000"/>
                        </a:lnSpc>
                        <a:tabLst/>
                      </a:pPr>
                      <a:r>
                        <a:rPr sz="27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Times New Roman" altLang="Times New Roman" sz="27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8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1084367" indent="-30275" algn="l" rtl="0" eaLnBrk="0">
                        <a:lnSpc>
                          <a:spcPct val="10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spc="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实际绩效达到或部分超过预期计划</a:t>
                      </a:r>
                      <a:r>
                        <a:rPr sz="1400" spc="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sz="14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目标或岗位职责</a:t>
                      </a:r>
                      <a:r>
                        <a:rPr sz="14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sz="14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分工要求，在计划</a:t>
                      </a:r>
                      <a:r>
                        <a:rPr sz="14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  </a:t>
                      </a:r>
                      <a:r>
                        <a:rPr sz="14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目标或岗位职责</a:t>
                      </a:r>
                      <a:r>
                        <a:rPr sz="14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sz="14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分工要求所涉及的主要方面取得比较突出的成绩</a:t>
                      </a:r>
                      <a:endParaRPr lang="SimSun" altLang="SimSun" sz="14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05090" algn="l" rtl="0" eaLnBrk="0">
                        <a:lnSpc>
                          <a:spcPct val="78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2700" spc="6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sz="2700" spc="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Times New Roman" altLang="Times New Roman" sz="27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5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1055291" indent="-19" algn="l" rtl="0" eaLnBrk="0">
                        <a:lnSpc>
                          <a:spcPct val="107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500" spc="9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实际绩效基本达到预期计划</a:t>
                      </a:r>
                      <a:r>
                        <a:rPr sz="1500" spc="9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sz="1500" spc="9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目标或岗位职责</a:t>
                      </a:r>
                      <a:r>
                        <a:rPr sz="1500" spc="9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sz="1500" spc="9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分工要</a:t>
                      </a:r>
                      <a:r>
                        <a:rPr sz="1500" spc="8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求</a:t>
                      </a:r>
                      <a:r>
                        <a:rPr sz="15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，无明  </a:t>
                      </a:r>
                      <a:r>
                        <a:rPr sz="1500" spc="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显</a:t>
                      </a:r>
                      <a:r>
                        <a:rPr sz="15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的失误。</a:t>
                      </a:r>
                      <a:endParaRPr lang="SimSun" altLang="SimSun" sz="15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05085" algn="l" rtl="0" eaLnBrk="0">
                        <a:lnSpc>
                          <a:spcPct val="78000"/>
                        </a:lnSpc>
                        <a:tabLst/>
                      </a:pPr>
                      <a:r>
                        <a:rPr sz="2700" spc="6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r>
                        <a:rPr sz="2700" spc="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Times New Roman" altLang="Times New Roman" sz="27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1051284" indent="4006" algn="l" rtl="0" eaLnBrk="0">
                        <a:lnSpc>
                          <a:spcPct val="106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spc="9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实际绩效未过到预期计划</a:t>
                      </a:r>
                      <a:r>
                        <a:rPr sz="1500" spc="9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sz="1500" spc="9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目标或岗位职责</a:t>
                      </a:r>
                      <a:r>
                        <a:rPr sz="1500" spc="9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sz="1500" spc="9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分工要求</a:t>
                      </a:r>
                      <a:r>
                        <a:rPr sz="1500" spc="8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，</a:t>
                      </a:r>
                      <a:r>
                        <a:rPr sz="15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在很多  </a:t>
                      </a:r>
                      <a:r>
                        <a:rPr sz="1500" spc="7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方面或主要方面存在着明显的不足或</a:t>
                      </a:r>
                      <a:r>
                        <a:rPr sz="1500" spc="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失</a:t>
                      </a:r>
                      <a:r>
                        <a:rPr sz="15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误。</a:t>
                      </a:r>
                      <a:endParaRPr lang="SimSun" altLang="SimSun" sz="15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9207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16388" algn="l" rtl="0" eaLnBrk="0">
                        <a:lnSpc>
                          <a:spcPct val="78000"/>
                        </a:lnSpc>
                        <a:tabLst/>
                      </a:pPr>
                      <a:r>
                        <a:rPr sz="27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5%</a:t>
                      </a:r>
                      <a:endParaRPr lang="Times New Roman" altLang="Times New Roman" sz="27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82" name="picture 10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sp>
        <p:nvSpPr>
          <p:cNvPr id="1083" name="textbox 1083"/>
          <p:cNvSpPr/>
          <p:nvPr/>
        </p:nvSpPr>
        <p:spPr>
          <a:xfrm>
            <a:off x="352311" y="1314403"/>
            <a:ext cx="5883909" cy="11106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lang="Arial" altLang="Arial" sz="100" dirty="0"/>
          </a:p>
          <a:p>
            <a:pPr algn="r" rtl="0" eaLnBrk="0">
              <a:lnSpc>
                <a:spcPct val="95000"/>
              </a:lnSpc>
              <a:spcBef>
                <a:spcPts val="1"/>
              </a:spcBef>
              <a:tabLst/>
            </a:pPr>
            <a:r>
              <a:rPr sz="4400" spc="-4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中基层员工绩效</a:t>
            </a:r>
            <a:r>
              <a:rPr sz="4400" spc="-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考</a:t>
            </a:r>
            <a:r>
              <a:rPr sz="4400" spc="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核</a:t>
            </a:r>
            <a:endParaRPr lang="SimSun" altLang="SimSun" sz="4400" dirty="0"/>
          </a:p>
          <a:p>
            <a:pPr marL="12700" algn="l" rtl="0" eaLnBrk="0">
              <a:lnSpc>
                <a:spcPct val="97000"/>
              </a:lnSpc>
              <a:spcBef>
                <a:spcPts val="361"/>
              </a:spcBef>
              <a:tabLst>
                <a:tab pos="167004" algn="l"/>
              </a:tabLst>
            </a:pPr>
            <a:r>
              <a:rPr sz="27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700" spc="1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绩效评价结果等</a:t>
            </a:r>
            <a:r>
              <a:rPr sz="2700" spc="1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级</a:t>
            </a:r>
            <a:endParaRPr lang="SimSun" altLang="SimSun" sz="2700" dirty="0"/>
          </a:p>
        </p:txBody>
      </p:sp>
      <p:pic>
        <p:nvPicPr>
          <p:cNvPr id="1084" name="picture 10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65011" y="2141264"/>
            <a:ext cx="154603" cy="176231"/>
          </a:xfrm>
          <a:prstGeom prst="rect">
            <a:avLst/>
          </a:prstGeom>
        </p:spPr>
      </p:pic>
      <p:sp>
        <p:nvSpPr>
          <p:cNvPr id="1085" name="textbox 1085"/>
          <p:cNvSpPr/>
          <p:nvPr/>
        </p:nvSpPr>
        <p:spPr>
          <a:xfrm>
            <a:off x="3566155" y="6196809"/>
            <a:ext cx="2631439" cy="6604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537"/>
              </a:lnSpc>
              <a:tabLst/>
            </a:pPr>
            <a:endParaRPr lang="Arial" altLang="Arial" sz="100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6" name="picture 10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graphicFrame>
        <p:nvGraphicFramePr>
          <p:cNvPr id="1087" name="table 1087"/>
          <p:cNvGraphicFramePr>
            <a:graphicFrameLocks noGrp="1"/>
          </p:cNvGraphicFramePr>
          <p:nvPr/>
        </p:nvGraphicFramePr>
        <p:xfrm>
          <a:off x="454025" y="3630548"/>
          <a:ext cx="8453120" cy="2095497"/>
        </p:xfrm>
        <a:graphic>
          <a:graphicData uri="http://schemas.openxmlformats.org/drawingml/2006/table">
            <a:tbl>
              <a:tblPr/>
              <a:tblGrid>
                <a:gridCol w="167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7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64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18037" algn="l" rtl="0" eaLnBrk="0">
                        <a:lnSpc>
                          <a:spcPct val="9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8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部门组</a:t>
                      </a:r>
                      <a:r>
                        <a:rPr sz="18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织</a:t>
                      </a:r>
                      <a:r>
                        <a:rPr sz="18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绩效</a:t>
                      </a:r>
                      <a:endParaRPr lang="SimSun" altLang="SimSun" sz="18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2384415" algn="l" rtl="0" eaLnBrk="0">
                        <a:lnSpc>
                          <a:spcPct val="9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8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部门考</a:t>
                      </a:r>
                      <a:r>
                        <a:rPr sz="18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核</a:t>
                      </a:r>
                      <a:r>
                        <a:rPr sz="18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比例</a:t>
                      </a:r>
                      <a:endParaRPr lang="SimSun" altLang="SimSun" sz="18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2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07584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2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Times New Roman" altLang="Times New Roman" sz="12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94947" algn="l" rtl="0" eaLnBrk="0">
                        <a:lnSpc>
                          <a:spcPts val="1457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sz="1200" spc="-4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200" spc="-4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：</a:t>
                      </a:r>
                      <a:r>
                        <a:rPr sz="1200" spc="-4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15%</a:t>
                      </a:r>
                      <a:endParaRPr lang="Times New Roman" altLang="Times New Roman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97846" algn="l" rtl="0" eaLnBrk="0">
                        <a:lnSpc>
                          <a:spcPts val="1457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sz="1200" spc="-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：</a:t>
                      </a:r>
                      <a:r>
                        <a:rPr sz="1200" spc="-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  <a:endParaRPr lang="Times New Roman" altLang="Times New Roman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103287" algn="l" rtl="0" eaLnBrk="0">
                        <a:lnSpc>
                          <a:spcPts val="1457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spc="-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 </a:t>
                      </a:r>
                      <a:r>
                        <a:rPr sz="1200" spc="-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：</a:t>
                      </a:r>
                      <a:r>
                        <a:rPr sz="1200" spc="-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35%</a:t>
                      </a:r>
                      <a:endParaRPr lang="Times New Roman" altLang="Times New Roman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101402" algn="l" rtl="0" eaLnBrk="0">
                        <a:lnSpc>
                          <a:spcPct val="95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2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sz="1200" spc="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sz="12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根据情况，各部门自行掌握</a:t>
                      </a:r>
                      <a:endParaRPr lang="SimSun" altLang="SimSun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108958" algn="l" rtl="0" eaLnBrk="0">
                        <a:lnSpc>
                          <a:spcPct val="7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2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Times New Roman" altLang="Times New Roman" sz="12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94947" algn="l" rtl="0" eaLnBrk="0">
                        <a:lnSpc>
                          <a:spcPts val="1457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2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sz="1200" spc="-4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200" spc="-4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：</a:t>
                      </a:r>
                      <a:r>
                        <a:rPr sz="1200" spc="-4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Times New Roman" altLang="Times New Roman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97846" algn="l" rtl="0" eaLnBrk="0">
                        <a:lnSpc>
                          <a:spcPts val="1457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200" spc="-4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sz="1200" spc="-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：</a:t>
                      </a:r>
                      <a:r>
                        <a:rPr sz="1200" spc="-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40%</a:t>
                      </a:r>
                      <a:endParaRPr lang="Times New Roman" altLang="Times New Roman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103287" algn="l" rtl="0" eaLnBrk="0">
                        <a:lnSpc>
                          <a:spcPts val="1457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2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sz="1200" spc="-6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200" spc="-6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：</a:t>
                      </a:r>
                      <a:r>
                        <a:rPr sz="1200" spc="-6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45%</a:t>
                      </a:r>
                      <a:endParaRPr lang="Times New Roman" altLang="Times New Roman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101402" algn="l" rtl="0" eaLnBrk="0">
                        <a:lnSpc>
                          <a:spcPts val="1457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200" spc="-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 </a:t>
                      </a:r>
                      <a:r>
                        <a:rPr sz="1200" spc="-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：</a:t>
                      </a:r>
                      <a:r>
                        <a:rPr sz="1200" spc="-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5%</a:t>
                      </a:r>
                      <a:endParaRPr lang="Times New Roman" altLang="Times New Roman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111860" algn="l" rtl="0" eaLnBrk="0">
                        <a:lnSpc>
                          <a:spcPct val="76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2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Times New Roman" altLang="Times New Roman" sz="12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94947" algn="l" rtl="0" eaLnBrk="0">
                        <a:lnSpc>
                          <a:spcPts val="1457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spc="-4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sz="1200" spc="-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：</a:t>
                      </a:r>
                      <a:r>
                        <a:rPr sz="1200" spc="-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5%</a:t>
                      </a:r>
                      <a:endParaRPr lang="Times New Roman" altLang="Times New Roman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97846" algn="l" rtl="0" eaLnBrk="0">
                        <a:lnSpc>
                          <a:spcPts val="1457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sz="1200" spc="-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：</a:t>
                      </a:r>
                      <a:r>
                        <a:rPr sz="1200" spc="-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35%</a:t>
                      </a:r>
                      <a:endParaRPr lang="Times New Roman" altLang="Times New Roman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103287" algn="l" rtl="0" eaLnBrk="0">
                        <a:lnSpc>
                          <a:spcPts val="1457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spc="-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 </a:t>
                      </a:r>
                      <a:r>
                        <a:rPr sz="1200" spc="-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：</a:t>
                      </a:r>
                      <a:r>
                        <a:rPr sz="1200" spc="-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55%</a:t>
                      </a:r>
                      <a:endParaRPr lang="Times New Roman" altLang="Times New Roman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101402" algn="l" rtl="0" eaLnBrk="0">
                        <a:lnSpc>
                          <a:spcPts val="1457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spc="-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 </a:t>
                      </a:r>
                      <a:r>
                        <a:rPr sz="1200" spc="-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：</a:t>
                      </a:r>
                      <a:r>
                        <a:rPr sz="1200" spc="-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5%</a:t>
                      </a:r>
                      <a:endParaRPr lang="Times New Roman" altLang="Times New Roman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109439" algn="l" rtl="0" eaLnBrk="0">
                        <a:lnSpc>
                          <a:spcPct val="76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4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endParaRPr lang="Times New Roman" altLang="Times New Roman" sz="14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95173" algn="l" rtl="0" eaLnBrk="0">
                        <a:lnSpc>
                          <a:spcPts val="1722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400" spc="-3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sz="1400" spc="-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400" spc="-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：</a:t>
                      </a:r>
                      <a:r>
                        <a:rPr sz="1400" spc="-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Times New Roman" altLang="Times New Roman" sz="14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98326" algn="l" rtl="0" eaLnBrk="0">
                        <a:lnSpc>
                          <a:spcPts val="1722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4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sz="1400" spc="-4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400" spc="-4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：</a:t>
                      </a:r>
                      <a:r>
                        <a:rPr sz="1400" spc="-4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sz="1400" spc="-3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Times New Roman" altLang="Times New Roman" sz="14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104304" algn="l" rtl="0" eaLnBrk="0">
                        <a:lnSpc>
                          <a:spcPts val="1722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400" spc="-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sz="1400" spc="-4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400" spc="-4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：</a:t>
                      </a:r>
                      <a:r>
                        <a:rPr sz="1400" spc="-4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65%</a:t>
                      </a:r>
                      <a:endParaRPr lang="Times New Roman" altLang="Times New Roman" sz="14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101882" algn="l" rtl="0" eaLnBrk="0">
                        <a:lnSpc>
                          <a:spcPts val="1722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400" spc="-4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sz="1400" spc="-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400" spc="-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：</a:t>
                      </a:r>
                      <a:r>
                        <a:rPr sz="1400" spc="-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5%</a:t>
                      </a:r>
                      <a:endParaRPr lang="Times New Roman" altLang="Times New Roman" sz="14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88" name="picture 10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sp>
        <p:nvSpPr>
          <p:cNvPr id="1089" name="textbox 1089"/>
          <p:cNvSpPr/>
          <p:nvPr/>
        </p:nvSpPr>
        <p:spPr>
          <a:xfrm>
            <a:off x="352311" y="1314403"/>
            <a:ext cx="8553450" cy="12553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lang="Arial" altLang="Arial" sz="100" dirty="0"/>
          </a:p>
          <a:p>
            <a:pPr marL="882025" algn="l" rtl="0" eaLnBrk="0">
              <a:lnSpc>
                <a:spcPct val="95000"/>
              </a:lnSpc>
              <a:spcBef>
                <a:spcPts val="1"/>
              </a:spcBef>
              <a:tabLst/>
            </a:pPr>
            <a:r>
              <a:rPr sz="4400" spc="-4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中基层员工绩效</a:t>
            </a:r>
            <a:r>
              <a:rPr sz="4400" spc="-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考</a:t>
            </a:r>
            <a:r>
              <a:rPr sz="4400" spc="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核</a:t>
            </a:r>
            <a:endParaRPr lang="SimSun" altLang="SimSun" sz="4400" dirty="0"/>
          </a:p>
          <a:p>
            <a:pPr algn="l" rtl="0" eaLnBrk="0">
              <a:lnSpc>
                <a:spcPct val="171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400" dirty="0"/>
          </a:p>
          <a:p>
            <a:pPr marL="12700" algn="l" rtl="0" eaLnBrk="0">
              <a:lnSpc>
                <a:spcPct val="95000"/>
              </a:lnSpc>
              <a:spcBef>
                <a:spcPts val="3"/>
              </a:spcBef>
              <a:tabLst>
                <a:tab pos="167004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部门组织绩效与部门员工考核比例挂</a:t>
            </a:r>
            <a:r>
              <a:rPr sz="18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钩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，从而牵引员工关注并提升组织绩效。</a:t>
            </a:r>
            <a:endParaRPr lang="SimSun" altLang="SimSun" sz="1800" dirty="0"/>
          </a:p>
        </p:txBody>
      </p:sp>
      <p:pic>
        <p:nvPicPr>
          <p:cNvPr id="1090" name="picture 10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65011" y="2317667"/>
            <a:ext cx="154603" cy="176231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2" name="picture 10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pic>
        <p:nvPicPr>
          <p:cNvPr id="1093" name="picture 10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sp>
        <p:nvSpPr>
          <p:cNvPr id="1094" name="textbox 1094"/>
          <p:cNvSpPr/>
          <p:nvPr/>
        </p:nvSpPr>
        <p:spPr>
          <a:xfrm>
            <a:off x="352311" y="1591088"/>
            <a:ext cx="7076440" cy="9156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656"/>
              </a:lnSpc>
              <a:tabLst/>
            </a:pPr>
            <a:endParaRPr lang="Arial" altLang="Arial" sz="100" dirty="0"/>
          </a:p>
          <a:p>
            <a:pPr marL="365291" algn="l" rtl="0" eaLnBrk="0">
              <a:lnSpc>
                <a:spcPct val="95000"/>
              </a:lnSpc>
              <a:tabLst/>
            </a:pPr>
            <a:r>
              <a:rPr sz="2400" spc="-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拉伯福：企业</a:t>
            </a:r>
            <a:r>
              <a:rPr sz="2400" spc="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在奖励员工方面最常犯的有十大错误</a:t>
            </a:r>
            <a:endParaRPr lang="SimSun" altLang="SimSun" sz="2400" dirty="0"/>
          </a:p>
          <a:p>
            <a:pPr algn="l" rtl="0" eaLnBrk="0">
              <a:lnSpc>
                <a:spcPct val="18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6000"/>
              </a:lnSpc>
              <a:tabLst/>
            </a:pPr>
            <a:endParaRPr lang="Arial" altLang="Arial" sz="500" dirty="0"/>
          </a:p>
          <a:p>
            <a:pPr marL="12700" algn="l" rtl="0" eaLnBrk="0">
              <a:lnSpc>
                <a:spcPts val="1387"/>
              </a:lnSpc>
              <a:spcBef>
                <a:spcPts val="4"/>
              </a:spcBef>
              <a:tabLst>
                <a:tab pos="167004" algn="l"/>
              </a:tabLst>
            </a:pPr>
            <a:r>
              <a:rPr sz="2100" spc="0" dirty="0">
                <a:solidFill>
                  <a:srgbClr val="000000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	</a:t>
            </a:r>
            <a:endParaRPr lang="Wingdings" altLang="Wingdings" sz="2100" dirty="0"/>
          </a:p>
        </p:txBody>
      </p:sp>
      <p:pic>
        <p:nvPicPr>
          <p:cNvPr id="1095" name="picture 10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65011" y="2317667"/>
            <a:ext cx="154603" cy="176231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7" name="picture 10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sp>
        <p:nvSpPr>
          <p:cNvPr id="1098" name="textbox 1098"/>
          <p:cNvSpPr/>
          <p:nvPr/>
        </p:nvSpPr>
        <p:spPr>
          <a:xfrm>
            <a:off x="1171002" y="1314403"/>
            <a:ext cx="6205854" cy="29279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25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4400" spc="-4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提</a:t>
            </a:r>
            <a:r>
              <a:rPr sz="4400" spc="-3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纲</a:t>
            </a:r>
            <a:endParaRPr lang="SimSun" altLang="SimSun" sz="4400" dirty="0"/>
          </a:p>
          <a:p>
            <a:pPr marL="14137" indent="26" algn="l" rtl="0" eaLnBrk="0">
              <a:lnSpc>
                <a:spcPct val="112000"/>
              </a:lnSpc>
              <a:spcBef>
                <a:spcPts val="596"/>
              </a:spcBef>
              <a:tabLst>
                <a:tab pos="190500" algn="l"/>
              </a:tabLst>
            </a:pPr>
            <a:r>
              <a:rPr sz="32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3200" spc="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一、企业价值链与价值评价体</a:t>
            </a:r>
            <a:r>
              <a:rPr sz="32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系</a:t>
            </a:r>
            <a:r>
              <a:rPr sz="32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	</a:t>
            </a:r>
            <a:r>
              <a:rPr sz="3200" spc="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二、评价过程中种种问题</a:t>
            </a:r>
            <a:r>
              <a:rPr sz="32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透视  	</a:t>
            </a:r>
            <a:r>
              <a:rPr sz="3200" spc="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三、绩效、绩效管理概</a:t>
            </a:r>
            <a:r>
              <a:rPr sz="32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论</a:t>
            </a:r>
            <a:r>
              <a:rPr sz="32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  	</a:t>
            </a:r>
            <a:r>
              <a:rPr sz="3200" spc="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四、绩效管理体</a:t>
            </a:r>
            <a:r>
              <a:rPr sz="32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系</a:t>
            </a:r>
            <a:endParaRPr lang="SimSun" altLang="SimSun" sz="3200" dirty="0"/>
          </a:p>
        </p:txBody>
      </p:sp>
      <p:pic>
        <p:nvPicPr>
          <p:cNvPr id="1099" name="picture 10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85139" y="3914057"/>
            <a:ext cx="176663" cy="201377"/>
          </a:xfrm>
          <a:prstGeom prst="rect">
            <a:avLst/>
          </a:prstGeom>
        </p:spPr>
      </p:pic>
      <p:pic>
        <p:nvPicPr>
          <p:cNvPr id="1100" name="picture 1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85139" y="3370497"/>
            <a:ext cx="176663" cy="201377"/>
          </a:xfrm>
          <a:prstGeom prst="rect">
            <a:avLst/>
          </a:prstGeom>
        </p:spPr>
      </p:pic>
      <p:pic>
        <p:nvPicPr>
          <p:cNvPr id="1101" name="picture 11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85166" y="2835872"/>
            <a:ext cx="176846" cy="201586"/>
          </a:xfrm>
          <a:prstGeom prst="rect">
            <a:avLst/>
          </a:prstGeom>
        </p:spPr>
      </p:pic>
      <p:pic>
        <p:nvPicPr>
          <p:cNvPr id="1102" name="picture 11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85166" y="2301837"/>
            <a:ext cx="176846" cy="201586"/>
          </a:xfrm>
          <a:prstGeom prst="rect">
            <a:avLst/>
          </a:prstGeom>
        </p:spPr>
      </p:pic>
      <p:pic>
        <p:nvPicPr>
          <p:cNvPr id="1103" name="picture 11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sp>
        <p:nvSpPr>
          <p:cNvPr id="1104" name="textbox 1104"/>
          <p:cNvSpPr/>
          <p:nvPr/>
        </p:nvSpPr>
        <p:spPr>
          <a:xfrm>
            <a:off x="2221882" y="4364876"/>
            <a:ext cx="3365500" cy="16135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1698"/>
              </a:lnSpc>
              <a:tabLst/>
            </a:pPr>
            <a:endParaRPr lang="Arial" altLang="Arial" sz="100" dirty="0"/>
          </a:p>
          <a:p>
            <a:pPr marL="12717" algn="l" rtl="0" eaLnBrk="0">
              <a:lnSpc>
                <a:spcPct val="84000"/>
              </a:lnSpc>
              <a:tabLst/>
            </a:pPr>
            <a:r>
              <a:rPr sz="24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绩效目标体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系</a:t>
            </a:r>
            <a:endParaRPr lang="SimSun" altLang="SimSun" sz="2400" dirty="0"/>
          </a:p>
          <a:p>
            <a:pPr marL="12700" algn="l" rtl="0" eaLnBrk="0">
              <a:lnSpc>
                <a:spcPts val="3379"/>
              </a:lnSpc>
              <a:tabLst/>
            </a:pPr>
            <a:r>
              <a:rPr sz="24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绩效管理程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序</a:t>
            </a:r>
            <a:endParaRPr lang="SimSun" altLang="SimSun" sz="2400" dirty="0"/>
          </a:p>
          <a:p>
            <a:pPr marL="12717" algn="l" rtl="0" eaLnBrk="0">
              <a:lnSpc>
                <a:spcPts val="3230"/>
              </a:lnSpc>
              <a:tabLst/>
            </a:pPr>
            <a:r>
              <a:rPr sz="24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绩效考核制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度</a:t>
            </a:r>
            <a:endParaRPr lang="SimSun" altLang="SimSun" sz="2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600" dirty="0"/>
          </a:p>
          <a:p>
            <a:pPr marL="12700" algn="l" rtl="0" eaLnBrk="0">
              <a:lnSpc>
                <a:spcPct val="95000"/>
              </a:lnSpc>
              <a:spcBef>
                <a:spcPts val="2"/>
              </a:spcBef>
              <a:tabLst/>
            </a:pPr>
            <a:r>
              <a:rPr sz="24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绩效管理组织与责任体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系</a:t>
            </a:r>
            <a:endParaRPr lang="SimSun" altLang="SimSun" sz="2400" dirty="0"/>
          </a:p>
        </p:txBody>
      </p:sp>
      <p:sp>
        <p:nvSpPr>
          <p:cNvPr id="1106" name="textbox 1106"/>
          <p:cNvSpPr/>
          <p:nvPr/>
        </p:nvSpPr>
        <p:spPr>
          <a:xfrm>
            <a:off x="1166012" y="4425657"/>
            <a:ext cx="208915" cy="14674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9154" algn="l" rtl="0" eaLnBrk="0">
              <a:lnSpc>
                <a:spcPts val="1587"/>
              </a:lnSpc>
              <a:tabLst>
                <a:tab pos="195579" algn="l"/>
              </a:tabLst>
            </a:pPr>
            <a:r>
              <a:rPr sz="2400" spc="0" dirty="0">
                <a:solidFill>
                  <a:srgbClr val="000000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	</a:t>
            </a:r>
            <a:endParaRPr lang="Wingdings" altLang="Wingdings" sz="2400" dirty="0"/>
          </a:p>
          <a:p>
            <a:pPr algn="l" rtl="0" eaLnBrk="0">
              <a:lnSpc>
                <a:spcPct val="137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ts val="1188"/>
              </a:lnSpc>
              <a:spcBef>
                <a:spcPts val="548"/>
              </a:spcBef>
              <a:tabLst>
                <a:tab pos="144779" algn="l"/>
              </a:tabLst>
            </a:pP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	</a:t>
            </a:r>
            <a:endParaRPr lang="Wingdings" altLang="Wingdings" sz="1800" dirty="0"/>
          </a:p>
          <a:p>
            <a:pPr algn="l" rtl="0" eaLnBrk="0">
              <a:lnSpc>
                <a:spcPct val="125000"/>
              </a:lnSpc>
              <a:tabLst/>
            </a:pPr>
            <a:endParaRPr lang="Arial" altLang="Arial" sz="1000" dirty="0"/>
          </a:p>
          <a:p>
            <a:pPr marL="12726" algn="l" rtl="0" eaLnBrk="0">
              <a:lnSpc>
                <a:spcPts val="1189"/>
              </a:lnSpc>
              <a:spcBef>
                <a:spcPts val="540"/>
              </a:spcBef>
              <a:tabLst>
                <a:tab pos="144779" algn="l"/>
              </a:tabLst>
            </a:pP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	</a:t>
            </a:r>
            <a:endParaRPr lang="Wingdings" altLang="Wingdings" sz="1800" dirty="0"/>
          </a:p>
          <a:p>
            <a:pPr algn="l" rtl="0" eaLnBrk="0">
              <a:lnSpc>
                <a:spcPct val="11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4000"/>
              </a:lnSpc>
              <a:tabLst/>
            </a:pPr>
            <a:endParaRPr lang="Arial" altLang="Arial" sz="400" dirty="0"/>
          </a:p>
          <a:p>
            <a:pPr marL="12726" algn="l" rtl="0" eaLnBrk="0">
              <a:lnSpc>
                <a:spcPts val="1189"/>
              </a:lnSpc>
              <a:spcBef>
                <a:spcPts val="2"/>
              </a:spcBef>
              <a:tabLst>
                <a:tab pos="144779" algn="l"/>
              </a:tabLst>
            </a:pP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	</a:t>
            </a:r>
            <a:endParaRPr lang="Wingdings" altLang="Wingdings" sz="1800" dirty="0"/>
          </a:p>
        </p:txBody>
      </p:sp>
      <p:pic>
        <p:nvPicPr>
          <p:cNvPr id="1107" name="picture 110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178739" y="5729014"/>
            <a:ext cx="132543" cy="151085"/>
          </a:xfrm>
          <a:prstGeom prst="rect">
            <a:avLst/>
          </a:prstGeom>
        </p:spPr>
      </p:pic>
      <p:pic>
        <p:nvPicPr>
          <p:cNvPr id="1108" name="picture 110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178739" y="5328329"/>
            <a:ext cx="132543" cy="151085"/>
          </a:xfrm>
          <a:prstGeom prst="rect">
            <a:avLst/>
          </a:prstGeom>
        </p:spPr>
      </p:pic>
      <p:pic>
        <p:nvPicPr>
          <p:cNvPr id="1109" name="picture 110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178712" y="4918328"/>
            <a:ext cx="132359" cy="150876"/>
          </a:xfrm>
          <a:prstGeom prst="rect">
            <a:avLst/>
          </a:prstGeom>
        </p:spPr>
      </p:pic>
      <p:pic>
        <p:nvPicPr>
          <p:cNvPr id="1110" name="picture 11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185166" y="4438357"/>
            <a:ext cx="176846" cy="2015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pic>
        <p:nvPicPr>
          <p:cNvPr id="131" name="picture 1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28700" y="2505075"/>
            <a:ext cx="8029575" cy="1390718"/>
          </a:xfrm>
          <a:prstGeom prst="rect">
            <a:avLst/>
          </a:prstGeom>
        </p:spPr>
      </p:pic>
      <p:pic>
        <p:nvPicPr>
          <p:cNvPr id="132" name="picture 1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sp>
        <p:nvSpPr>
          <p:cNvPr id="133" name="textbox 133"/>
          <p:cNvSpPr/>
          <p:nvPr/>
        </p:nvSpPr>
        <p:spPr>
          <a:xfrm>
            <a:off x="1174610" y="1376829"/>
            <a:ext cx="5052695" cy="5994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721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7000"/>
              </a:lnSpc>
              <a:tabLst/>
            </a:pPr>
            <a:r>
              <a:rPr sz="3900" spc="6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绩效考核中存在的问</a:t>
            </a:r>
            <a:r>
              <a:rPr sz="3900" spc="4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题</a:t>
            </a:r>
            <a:endParaRPr lang="SimSun" altLang="SimSun" sz="3900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1" name="picture 1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144000" cy="6857998"/>
          </a:xfrm>
          <a:prstGeom prst="rect">
            <a:avLst/>
          </a:prstGeom>
        </p:spPr>
      </p:pic>
      <p:sp>
        <p:nvSpPr>
          <p:cNvPr id="1112" name="textbox 1112"/>
          <p:cNvSpPr/>
          <p:nvPr/>
        </p:nvSpPr>
        <p:spPr>
          <a:xfrm>
            <a:off x="1144368" y="1314403"/>
            <a:ext cx="6216650" cy="1231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lang="Arial" altLang="Arial" sz="100" dirty="0"/>
          </a:p>
          <a:p>
            <a:pPr marL="46085" algn="l" rtl="0" eaLnBrk="0">
              <a:lnSpc>
                <a:spcPct val="95000"/>
              </a:lnSpc>
              <a:spcBef>
                <a:spcPts val="1"/>
              </a:spcBef>
              <a:tabLst/>
            </a:pPr>
            <a:r>
              <a:rPr sz="4400" spc="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绩效管理组织与责</a:t>
            </a:r>
            <a:r>
              <a:rPr sz="4400" spc="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任体系</a:t>
            </a:r>
            <a:endParaRPr lang="SimSun" altLang="SimSun" sz="4400" dirty="0"/>
          </a:p>
          <a:p>
            <a:pPr algn="l" rtl="0" eaLnBrk="0">
              <a:lnSpc>
                <a:spcPct val="101000"/>
              </a:lnSpc>
              <a:tabLst/>
            </a:pPr>
            <a:endParaRPr lang="Arial" altLang="Arial" sz="1400" dirty="0"/>
          </a:p>
          <a:p>
            <a:pPr marL="12700" algn="l" rtl="0" eaLnBrk="0">
              <a:lnSpc>
                <a:spcPct val="92000"/>
              </a:lnSpc>
              <a:spcBef>
                <a:spcPts val="2"/>
              </a:spcBef>
              <a:tabLst/>
            </a:pPr>
            <a:r>
              <a:rPr sz="2500" i="1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影响绩效的宏观</a:t>
            </a:r>
            <a:r>
              <a:rPr sz="2500" i="1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因</a:t>
            </a:r>
            <a:r>
              <a:rPr sz="2500" i="1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素</a:t>
            </a:r>
            <a:endParaRPr lang="SimSun" altLang="SimSun" sz="2500" dirty="0"/>
          </a:p>
        </p:txBody>
      </p:sp>
      <p:grpSp>
        <p:nvGrpSpPr>
          <p:cNvPr id="214" name="group 214"/>
          <p:cNvGrpSpPr/>
          <p:nvPr/>
        </p:nvGrpSpPr>
        <p:grpSpPr>
          <a:xfrm rot="21600000">
            <a:off x="6296025" y="3695700"/>
            <a:ext cx="1733550" cy="1047750"/>
            <a:chOff x="0" y="0"/>
            <a:chExt cx="1733550" cy="1047750"/>
          </a:xfrm>
        </p:grpSpPr>
        <p:pic>
          <p:nvPicPr>
            <p:cNvPr id="1113" name="picture 11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1733550" cy="1047750"/>
            </a:xfrm>
            <a:prstGeom prst="rect">
              <a:avLst/>
            </a:prstGeom>
          </p:spPr>
        </p:pic>
        <p:sp>
          <p:nvSpPr>
            <p:cNvPr id="1114" name="textbox 1114"/>
            <p:cNvSpPr/>
            <p:nvPr/>
          </p:nvSpPr>
          <p:spPr>
            <a:xfrm>
              <a:off x="-12700" y="-12700"/>
              <a:ext cx="1758950" cy="111696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4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8283"/>
                </a:lnSpc>
                <a:tabLst/>
              </a:pPr>
              <a:endParaRPr lang="Arial" altLang="Arial" sz="100" dirty="0"/>
            </a:p>
            <a:p>
              <a:pPr marL="519447" algn="l" rtl="0" eaLnBrk="0">
                <a:lnSpc>
                  <a:spcPct val="95000"/>
                </a:lnSpc>
                <a:tabLst/>
              </a:pPr>
              <a:r>
                <a:rPr sz="2400" spc="-4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绩</a:t>
              </a:r>
              <a:r>
                <a:rPr sz="2400" spc="-3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效</a:t>
              </a:r>
              <a:endParaRPr lang="SimSun" altLang="SimSun" sz="2400" dirty="0"/>
            </a:p>
          </p:txBody>
        </p:sp>
      </p:grpSp>
      <p:grpSp>
        <p:nvGrpSpPr>
          <p:cNvPr id="216" name="group 216"/>
          <p:cNvGrpSpPr/>
          <p:nvPr/>
        </p:nvGrpSpPr>
        <p:grpSpPr>
          <a:xfrm rot="21600000">
            <a:off x="4343400" y="3958544"/>
            <a:ext cx="1679204" cy="617310"/>
            <a:chOff x="0" y="0"/>
            <a:chExt cx="1679204" cy="617310"/>
          </a:xfrm>
        </p:grpSpPr>
        <p:sp>
          <p:nvSpPr>
            <p:cNvPr id="1116" name="path"/>
            <p:cNvSpPr/>
            <p:nvPr/>
          </p:nvSpPr>
          <p:spPr>
            <a:xfrm>
              <a:off x="0" y="3855"/>
              <a:ext cx="1676400" cy="609600"/>
            </a:xfrm>
            <a:custGeom>
              <a:avLst/>
              <a:gdLst/>
              <a:ahLst/>
              <a:cxnLst/>
              <a:rect l="0" t="0" r="0" b="0"/>
              <a:pathLst>
                <a:path w="2640" h="960">
                  <a:moveTo>
                    <a:pt x="0" y="240"/>
                  </a:moveTo>
                  <a:lnTo>
                    <a:pt x="1980" y="240"/>
                  </a:lnTo>
                  <a:lnTo>
                    <a:pt x="1980" y="0"/>
                  </a:lnTo>
                  <a:lnTo>
                    <a:pt x="2640" y="480"/>
                  </a:lnTo>
                  <a:lnTo>
                    <a:pt x="1980" y="960"/>
                  </a:lnTo>
                  <a:lnTo>
                    <a:pt x="1980" y="720"/>
                  </a:lnTo>
                  <a:lnTo>
                    <a:pt x="0" y="72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B2BAB5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17" name="path"/>
            <p:cNvSpPr/>
            <p:nvPr/>
          </p:nvSpPr>
          <p:spPr>
            <a:xfrm>
              <a:off x="1254495" y="0"/>
              <a:ext cx="424708" cy="617310"/>
            </a:xfrm>
            <a:custGeom>
              <a:avLst/>
              <a:gdLst/>
              <a:ahLst/>
              <a:cxnLst/>
              <a:rect l="0" t="0" r="0" b="0"/>
              <a:pathLst>
                <a:path w="668" h="972">
                  <a:moveTo>
                    <a:pt x="4" y="6"/>
                  </a:moveTo>
                  <a:lnTo>
                    <a:pt x="664" y="486"/>
                  </a:lnTo>
                  <a:lnTo>
                    <a:pt x="4" y="966"/>
                  </a:lnTo>
                </a:path>
              </a:pathLst>
            </a:custGeom>
            <a:noFill/>
            <a:ln w="9534" cap="flat"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118" name="path"/>
          <p:cNvSpPr/>
          <p:nvPr/>
        </p:nvSpPr>
        <p:spPr>
          <a:xfrm>
            <a:off x="4338632" y="3962400"/>
            <a:ext cx="1266834" cy="609600"/>
          </a:xfrm>
          <a:custGeom>
            <a:avLst/>
            <a:gdLst/>
            <a:ahLst/>
            <a:cxnLst/>
            <a:rect l="0" t="0" r="0" b="0"/>
            <a:pathLst>
              <a:path w="1995" h="960">
                <a:moveTo>
                  <a:pt x="7" y="240"/>
                </a:moveTo>
                <a:lnTo>
                  <a:pt x="1987" y="240"/>
                </a:lnTo>
                <a:lnTo>
                  <a:pt x="1987" y="0"/>
                </a:lnTo>
                <a:moveTo>
                  <a:pt x="1987" y="960"/>
                </a:moveTo>
                <a:lnTo>
                  <a:pt x="1987" y="720"/>
                </a:lnTo>
                <a:lnTo>
                  <a:pt x="7" y="720"/>
                </a:lnTo>
                <a:lnTo>
                  <a:pt x="7" y="240"/>
                </a:lnTo>
              </a:path>
            </a:pathLst>
          </a:custGeom>
          <a:noFill/>
          <a:ln w="9534" cap="flat"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19" name="textbox 1119"/>
          <p:cNvSpPr/>
          <p:nvPr/>
        </p:nvSpPr>
        <p:spPr>
          <a:xfrm>
            <a:off x="2284132" y="5123643"/>
            <a:ext cx="474344" cy="287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6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环境</a:t>
            </a:r>
            <a:endParaRPr lang="SimSun" altLang="SimSun" sz="1800" dirty="0"/>
          </a:p>
        </p:txBody>
      </p:sp>
      <p:sp>
        <p:nvSpPr>
          <p:cNvPr id="1120" name="textbox 1120"/>
          <p:cNvSpPr/>
          <p:nvPr/>
        </p:nvSpPr>
        <p:spPr>
          <a:xfrm>
            <a:off x="1445832" y="4208100"/>
            <a:ext cx="473709" cy="2863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20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技术</a:t>
            </a:r>
            <a:endParaRPr lang="SimSun" altLang="SimSun" sz="1800" dirty="0"/>
          </a:p>
        </p:txBody>
      </p:sp>
      <p:sp>
        <p:nvSpPr>
          <p:cNvPr id="1121" name="textbox 1121"/>
          <p:cNvSpPr/>
          <p:nvPr/>
        </p:nvSpPr>
        <p:spPr>
          <a:xfrm>
            <a:off x="2267829" y="3154254"/>
            <a:ext cx="471805" cy="2914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37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7000"/>
              </a:lnSpc>
              <a:tabLst/>
            </a:pPr>
            <a:r>
              <a:rPr sz="18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组</a:t>
            </a: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织</a:t>
            </a:r>
            <a:endParaRPr lang="SimSun" altLang="SimSun" sz="1800" dirty="0"/>
          </a:p>
        </p:txBody>
      </p:sp>
      <p:sp>
        <p:nvSpPr>
          <p:cNvPr id="1122" name="textbox 1122"/>
          <p:cNvSpPr/>
          <p:nvPr/>
        </p:nvSpPr>
        <p:spPr>
          <a:xfrm>
            <a:off x="3353780" y="4208100"/>
            <a:ext cx="243840" cy="2895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64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人</a:t>
            </a:r>
            <a:endParaRPr lang="SimSun" altLang="SimSun" sz="1800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3" name="picture 11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144000" cy="6857998"/>
          </a:xfrm>
          <a:prstGeom prst="rect">
            <a:avLst/>
          </a:prstGeom>
        </p:spPr>
      </p:pic>
      <p:sp>
        <p:nvSpPr>
          <p:cNvPr id="1124" name="textbox 1124"/>
          <p:cNvSpPr/>
          <p:nvPr/>
        </p:nvSpPr>
        <p:spPr>
          <a:xfrm>
            <a:off x="1177753" y="1314403"/>
            <a:ext cx="6183629" cy="6654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spcBef>
                <a:spcPts val="1"/>
              </a:spcBef>
              <a:tabLst/>
            </a:pPr>
            <a:r>
              <a:rPr sz="4400" spc="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绩效管理组织与责</a:t>
            </a:r>
            <a:r>
              <a:rPr sz="4400" spc="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任体系</a:t>
            </a:r>
            <a:endParaRPr lang="SimSun" altLang="SimSun" sz="4400" dirty="0"/>
          </a:p>
        </p:txBody>
      </p:sp>
      <p:grpSp>
        <p:nvGrpSpPr>
          <p:cNvPr id="218" name="group 218"/>
          <p:cNvGrpSpPr/>
          <p:nvPr/>
        </p:nvGrpSpPr>
        <p:grpSpPr>
          <a:xfrm rot="21600000">
            <a:off x="5410200" y="3200400"/>
            <a:ext cx="2590800" cy="990600"/>
            <a:chOff x="0" y="0"/>
            <a:chExt cx="2590800" cy="990600"/>
          </a:xfrm>
        </p:grpSpPr>
        <p:sp>
          <p:nvSpPr>
            <p:cNvPr id="1125" name="path"/>
            <p:cNvSpPr/>
            <p:nvPr/>
          </p:nvSpPr>
          <p:spPr>
            <a:xfrm>
              <a:off x="0" y="0"/>
              <a:ext cx="2590800" cy="990600"/>
            </a:xfrm>
            <a:custGeom>
              <a:avLst/>
              <a:gdLst/>
              <a:ahLst/>
              <a:cxnLst/>
              <a:rect l="0" t="0" r="0" b="0"/>
              <a:pathLst>
                <a:path w="4080" h="1560">
                  <a:moveTo>
                    <a:pt x="0" y="1080"/>
                  </a:moveTo>
                  <a:lnTo>
                    <a:pt x="4080" y="1080"/>
                  </a:lnTo>
                  <a:lnTo>
                    <a:pt x="4080" y="0"/>
                  </a:lnTo>
                  <a:lnTo>
                    <a:pt x="0" y="0"/>
                  </a:lnTo>
                  <a:lnTo>
                    <a:pt x="0" y="1080"/>
                  </a:lnTo>
                  <a:close/>
                </a:path>
                <a:path w="4080" h="1560">
                  <a:moveTo>
                    <a:pt x="1560" y="1200"/>
                  </a:moveTo>
                  <a:lnTo>
                    <a:pt x="1920" y="1080"/>
                  </a:lnTo>
                  <a:lnTo>
                    <a:pt x="2280" y="1200"/>
                  </a:lnTo>
                  <a:lnTo>
                    <a:pt x="2100" y="1200"/>
                  </a:lnTo>
                  <a:lnTo>
                    <a:pt x="2100" y="1560"/>
                  </a:lnTo>
                  <a:lnTo>
                    <a:pt x="1740" y="1560"/>
                  </a:lnTo>
                  <a:lnTo>
                    <a:pt x="1740" y="1200"/>
                  </a:lnTo>
                  <a:lnTo>
                    <a:pt x="1560" y="1200"/>
                  </a:lnTo>
                  <a:close/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26" name="path"/>
            <p:cNvSpPr/>
            <p:nvPr/>
          </p:nvSpPr>
          <p:spPr>
            <a:xfrm>
              <a:off x="989092" y="681277"/>
              <a:ext cx="460215" cy="85245"/>
            </a:xfrm>
            <a:custGeom>
              <a:avLst/>
              <a:gdLst/>
              <a:ahLst/>
              <a:cxnLst/>
              <a:rect l="0" t="0" r="0" b="0"/>
              <a:pathLst>
                <a:path w="724" h="134">
                  <a:moveTo>
                    <a:pt x="2" y="127"/>
                  </a:moveTo>
                  <a:lnTo>
                    <a:pt x="362" y="7"/>
                  </a:lnTo>
                  <a:lnTo>
                    <a:pt x="722" y="127"/>
                  </a:lnTo>
                </a:path>
              </a:pathLst>
            </a:custGeom>
            <a:noFill/>
            <a:ln w="9534" cap="flat"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127" name="textbox 1127"/>
          <p:cNvSpPr/>
          <p:nvPr/>
        </p:nvSpPr>
        <p:spPr>
          <a:xfrm>
            <a:off x="1169371" y="2185978"/>
            <a:ext cx="3282315" cy="4908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98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32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绩效管理</a:t>
            </a:r>
            <a:r>
              <a:rPr sz="32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中的角色</a:t>
            </a:r>
            <a:endParaRPr lang="SimSun" altLang="SimSun" sz="3200" dirty="0"/>
          </a:p>
        </p:txBody>
      </p:sp>
      <p:grpSp>
        <p:nvGrpSpPr>
          <p:cNvPr id="220" name="group 220"/>
          <p:cNvGrpSpPr/>
          <p:nvPr/>
        </p:nvGrpSpPr>
        <p:grpSpPr>
          <a:xfrm rot="21600000">
            <a:off x="1476375" y="2488131"/>
            <a:ext cx="2440571" cy="846687"/>
            <a:chOff x="0" y="0"/>
            <a:chExt cx="2440571" cy="846687"/>
          </a:xfrm>
        </p:grpSpPr>
        <p:sp>
          <p:nvSpPr>
            <p:cNvPr id="1128" name="path"/>
            <p:cNvSpPr/>
            <p:nvPr/>
          </p:nvSpPr>
          <p:spPr>
            <a:xfrm>
              <a:off x="0" y="4243"/>
              <a:ext cx="2438400" cy="838200"/>
            </a:xfrm>
            <a:custGeom>
              <a:avLst/>
              <a:gdLst/>
              <a:ahLst/>
              <a:cxnLst/>
              <a:rect l="0" t="0" r="0" b="0"/>
              <a:pathLst>
                <a:path w="3840" h="1320">
                  <a:moveTo>
                    <a:pt x="0" y="330"/>
                  </a:moveTo>
                  <a:lnTo>
                    <a:pt x="2550" y="330"/>
                  </a:lnTo>
                  <a:lnTo>
                    <a:pt x="2550" y="0"/>
                  </a:lnTo>
                  <a:lnTo>
                    <a:pt x="3840" y="660"/>
                  </a:lnTo>
                  <a:lnTo>
                    <a:pt x="2550" y="1320"/>
                  </a:lnTo>
                  <a:lnTo>
                    <a:pt x="2550" y="990"/>
                  </a:lnTo>
                  <a:lnTo>
                    <a:pt x="0" y="990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29" name="textbox 1129"/>
            <p:cNvSpPr/>
            <p:nvPr/>
          </p:nvSpPr>
          <p:spPr>
            <a:xfrm>
              <a:off x="-12700" y="-12700"/>
              <a:ext cx="2466339" cy="90423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7000"/>
                </a:lnSpc>
                <a:tabLst/>
              </a:pPr>
              <a:endParaRPr lang="Arial" altLang="Arial" sz="1000" dirty="0"/>
            </a:p>
            <a:p>
              <a:pPr marL="127498" algn="l" rtl="0" eaLnBrk="0">
                <a:lnSpc>
                  <a:spcPct val="95000"/>
                </a:lnSpc>
                <a:spcBef>
                  <a:spcPts val="6"/>
                </a:spcBef>
                <a:tabLst/>
              </a:pPr>
              <a:r>
                <a:rPr sz="1800" spc="-1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各级管理者与员工</a:t>
              </a:r>
              <a:r>
                <a:rPr sz="1800" spc="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    </a:t>
              </a:r>
              <a:endParaRPr lang="SimSun" altLang="SimSun" sz="1800" dirty="0"/>
            </a:p>
          </p:txBody>
        </p:sp>
      </p:grpSp>
      <p:sp>
        <p:nvSpPr>
          <p:cNvPr id="1130" name="rect"/>
          <p:cNvSpPr/>
          <p:nvPr/>
        </p:nvSpPr>
        <p:spPr>
          <a:xfrm>
            <a:off x="5410200" y="4267200"/>
            <a:ext cx="2590800" cy="685800"/>
          </a:xfrm>
          <a:prstGeom prst="rect">
            <a:avLst/>
          </a:prstGeom>
          <a:solidFill>
            <a:srgbClr val="C9DDF1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131" name="table 1131"/>
          <p:cNvGraphicFramePr>
            <a:graphicFrameLocks noGrp="1"/>
          </p:cNvGraphicFramePr>
          <p:nvPr/>
        </p:nvGraphicFramePr>
        <p:xfrm>
          <a:off x="5405432" y="4262432"/>
          <a:ext cx="2600325" cy="685800"/>
        </p:xfrm>
        <a:graphic>
          <a:graphicData uri="http://schemas.openxmlformats.org/drawingml/2006/table">
            <a:tbl>
              <a:tblPr/>
              <a:tblGrid>
                <a:gridCol w="260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518255" indent="-6085" algn="l" rtl="0" eaLnBrk="0">
                        <a:lnSpc>
                          <a:spcPct val="10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8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考核制度的细</a:t>
                      </a:r>
                      <a:r>
                        <a:rPr sz="18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化    </a:t>
                      </a:r>
                      <a:r>
                        <a:rPr sz="1800" spc="-3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(考核部门特色</a:t>
                      </a:r>
                      <a:r>
                        <a:rPr sz="18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)</a:t>
                      </a:r>
                      <a:endParaRPr lang="SimSun" altLang="SimSun" sz="18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32" name="table 1132"/>
          <p:cNvGraphicFramePr>
            <a:graphicFrameLocks noGrp="1"/>
          </p:cNvGraphicFramePr>
          <p:nvPr/>
        </p:nvGraphicFramePr>
        <p:xfrm>
          <a:off x="5405432" y="3195632"/>
          <a:ext cx="2600325" cy="685800"/>
        </p:xfrm>
        <a:graphic>
          <a:graphicData uri="http://schemas.openxmlformats.org/drawingml/2006/table">
            <a:tbl>
              <a:tblPr/>
              <a:tblGrid>
                <a:gridCol w="260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616636" indent="2399" algn="l" rtl="0" eaLnBrk="0">
                        <a:lnSpc>
                          <a:spcPct val="109000"/>
                        </a:lnSpc>
                        <a:tabLst/>
                      </a:pPr>
                      <a:r>
                        <a:rPr sz="1500" spc="7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绩效标准的建</a:t>
                      </a:r>
                      <a:r>
                        <a:rPr sz="1500" spc="3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立</a:t>
                      </a:r>
                      <a:r>
                        <a:rPr sz="15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   </a:t>
                      </a:r>
                      <a:r>
                        <a:rPr sz="1500" spc="5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(考核部门特</a:t>
                      </a:r>
                      <a:r>
                        <a:rPr sz="1500" spc="3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色</a:t>
                      </a:r>
                      <a:r>
                        <a:rPr sz="15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)</a:t>
                      </a:r>
                      <a:endParaRPr lang="SimSun" altLang="SimSun" sz="15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33" name="rect"/>
          <p:cNvSpPr/>
          <p:nvPr/>
        </p:nvSpPr>
        <p:spPr>
          <a:xfrm>
            <a:off x="5410200" y="5410200"/>
            <a:ext cx="2590800" cy="685800"/>
          </a:xfrm>
          <a:prstGeom prst="rect">
            <a:avLst/>
          </a:prstGeom>
          <a:solidFill>
            <a:srgbClr val="C9DDF1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134" name="table 1134"/>
          <p:cNvGraphicFramePr>
            <a:graphicFrameLocks noGrp="1"/>
          </p:cNvGraphicFramePr>
          <p:nvPr/>
        </p:nvGraphicFramePr>
        <p:xfrm>
          <a:off x="5405432" y="5405432"/>
          <a:ext cx="2600325" cy="685800"/>
        </p:xfrm>
        <a:graphic>
          <a:graphicData uri="http://schemas.openxmlformats.org/drawingml/2006/table">
            <a:tbl>
              <a:tblPr/>
              <a:tblGrid>
                <a:gridCol w="260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7612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417780" algn="l" rtl="0" eaLnBrk="0">
                        <a:lnSpc>
                          <a:spcPct val="96000"/>
                        </a:lnSpc>
                        <a:tabLst/>
                      </a:pPr>
                      <a:r>
                        <a:rPr sz="2000" spc="2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考核制度的</a:t>
                      </a:r>
                      <a:r>
                        <a:rPr sz="2000" spc="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制</a:t>
                      </a:r>
                      <a:r>
                        <a:rPr sz="2000" spc="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定</a:t>
                      </a:r>
                      <a:endParaRPr lang="SimSun" altLang="SimSun" sz="20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35" name="rect"/>
          <p:cNvSpPr/>
          <p:nvPr/>
        </p:nvSpPr>
        <p:spPr>
          <a:xfrm>
            <a:off x="5410200" y="2057400"/>
            <a:ext cx="2590800" cy="685800"/>
          </a:xfrm>
          <a:prstGeom prst="rect">
            <a:avLst/>
          </a:prstGeom>
          <a:solidFill>
            <a:srgbClr val="C9DDF1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136" name="table 1136"/>
          <p:cNvGraphicFramePr>
            <a:graphicFrameLocks noGrp="1"/>
          </p:cNvGraphicFramePr>
          <p:nvPr/>
        </p:nvGraphicFramePr>
        <p:xfrm>
          <a:off x="5405432" y="2052632"/>
          <a:ext cx="2600325" cy="685800"/>
        </p:xfrm>
        <a:graphic>
          <a:graphicData uri="http://schemas.openxmlformats.org/drawingml/2006/table">
            <a:tbl>
              <a:tblPr/>
              <a:tblGrid>
                <a:gridCol w="260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408517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800" spc="-10" dirty="0">
                          <a:solidFill>
                            <a:srgbClr val="5B5249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绩效管理的实施</a:t>
                      </a:r>
                      <a:endParaRPr lang="SimSun" altLang="SimSun" sz="18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B5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22" name="group 222"/>
          <p:cNvGrpSpPr/>
          <p:nvPr/>
        </p:nvGrpSpPr>
        <p:grpSpPr>
          <a:xfrm rot="21600000">
            <a:off x="1471607" y="5561007"/>
            <a:ext cx="1815215" cy="463559"/>
            <a:chOff x="0" y="0"/>
            <a:chExt cx="1815215" cy="463559"/>
          </a:xfrm>
        </p:grpSpPr>
        <p:sp>
          <p:nvSpPr>
            <p:cNvPr id="1137" name="path"/>
            <p:cNvSpPr/>
            <p:nvPr/>
          </p:nvSpPr>
          <p:spPr>
            <a:xfrm>
              <a:off x="0" y="0"/>
              <a:ext cx="1666816" cy="463559"/>
            </a:xfrm>
            <a:custGeom>
              <a:avLst/>
              <a:gdLst/>
              <a:ahLst/>
              <a:cxnLst/>
              <a:rect l="0" t="0" r="0" b="0"/>
              <a:pathLst>
                <a:path w="2624" h="730">
                  <a:moveTo>
                    <a:pt x="7" y="7"/>
                  </a:moveTo>
                  <a:lnTo>
                    <a:pt x="2624" y="7"/>
                  </a:lnTo>
                  <a:moveTo>
                    <a:pt x="2624" y="722"/>
                  </a:moveTo>
                  <a:lnTo>
                    <a:pt x="7" y="722"/>
                  </a:lnTo>
                  <a:lnTo>
                    <a:pt x="7" y="7"/>
                  </a:lnTo>
                </a:path>
              </a:pathLst>
            </a:custGeom>
            <a:noFill/>
            <a:ln w="9534" cap="flat"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38" name="textbox 1138"/>
            <p:cNvSpPr/>
            <p:nvPr/>
          </p:nvSpPr>
          <p:spPr>
            <a:xfrm>
              <a:off x="-12700" y="-12700"/>
              <a:ext cx="1840864" cy="52070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  <a:tabLst/>
              </a:pPr>
              <a:endParaRPr lang="Arial" altLang="Arial" sz="900" dirty="0"/>
            </a:p>
            <a:p>
              <a:pPr marL="241517" algn="l" rtl="0" eaLnBrk="0">
                <a:lnSpc>
                  <a:spcPct val="95000"/>
                </a:lnSpc>
                <a:spcBef>
                  <a:spcPts val="7"/>
                </a:spcBef>
                <a:tabLst/>
              </a:pPr>
              <a:r>
                <a:rPr sz="1800" spc="-2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公司人力资</a:t>
              </a:r>
              <a:r>
                <a:rPr sz="1800" spc="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源部</a:t>
              </a:r>
              <a:endParaRPr lang="SimSun" altLang="SimSun" sz="1800" dirty="0"/>
            </a:p>
          </p:txBody>
        </p:sp>
      </p:grpSp>
      <p:sp>
        <p:nvSpPr>
          <p:cNvPr id="1140" name="path"/>
          <p:cNvSpPr/>
          <p:nvPr/>
        </p:nvSpPr>
        <p:spPr>
          <a:xfrm>
            <a:off x="1471607" y="4551357"/>
            <a:ext cx="1711266" cy="466734"/>
          </a:xfrm>
          <a:custGeom>
            <a:avLst/>
            <a:gdLst/>
            <a:ahLst/>
            <a:cxnLst/>
            <a:rect l="0" t="0" r="0" b="0"/>
            <a:pathLst>
              <a:path w="2694" h="735">
                <a:moveTo>
                  <a:pt x="7" y="7"/>
                </a:moveTo>
                <a:lnTo>
                  <a:pt x="2694" y="7"/>
                </a:lnTo>
                <a:moveTo>
                  <a:pt x="2694" y="727"/>
                </a:moveTo>
                <a:lnTo>
                  <a:pt x="7" y="727"/>
                </a:lnTo>
                <a:lnTo>
                  <a:pt x="7" y="7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41" name="path"/>
          <p:cNvSpPr/>
          <p:nvPr/>
        </p:nvSpPr>
        <p:spPr>
          <a:xfrm>
            <a:off x="1398582" y="3563932"/>
            <a:ext cx="1709742" cy="425459"/>
          </a:xfrm>
          <a:custGeom>
            <a:avLst/>
            <a:gdLst/>
            <a:ahLst/>
            <a:cxnLst/>
            <a:rect l="0" t="0" r="0" b="0"/>
            <a:pathLst>
              <a:path w="2692" h="670">
                <a:moveTo>
                  <a:pt x="7" y="7"/>
                </a:moveTo>
                <a:lnTo>
                  <a:pt x="2692" y="7"/>
                </a:lnTo>
                <a:moveTo>
                  <a:pt x="2692" y="662"/>
                </a:moveTo>
                <a:lnTo>
                  <a:pt x="7" y="662"/>
                </a:lnTo>
                <a:lnTo>
                  <a:pt x="7" y="7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42" name="path"/>
          <p:cNvSpPr/>
          <p:nvPr/>
        </p:nvSpPr>
        <p:spPr>
          <a:xfrm>
            <a:off x="1471607" y="2697157"/>
            <a:ext cx="1624017" cy="428634"/>
          </a:xfrm>
          <a:custGeom>
            <a:avLst/>
            <a:gdLst/>
            <a:ahLst/>
            <a:cxnLst/>
            <a:rect l="0" t="0" r="0" b="0"/>
            <a:pathLst>
              <a:path w="2557" h="675">
                <a:moveTo>
                  <a:pt x="7" y="7"/>
                </a:moveTo>
                <a:lnTo>
                  <a:pt x="2557" y="7"/>
                </a:lnTo>
                <a:moveTo>
                  <a:pt x="2557" y="667"/>
                </a:moveTo>
                <a:lnTo>
                  <a:pt x="7" y="667"/>
                </a:lnTo>
                <a:lnTo>
                  <a:pt x="7" y="7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43" name="textbox 1143"/>
          <p:cNvSpPr/>
          <p:nvPr/>
        </p:nvSpPr>
        <p:spPr>
          <a:xfrm>
            <a:off x="1401294" y="3675371"/>
            <a:ext cx="2099310" cy="2527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8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9000"/>
              </a:lnSpc>
              <a:tabLst/>
            </a:pP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HR</a:t>
            </a:r>
            <a:r>
              <a:rPr sz="1500" spc="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及管理者共同的责</a:t>
            </a:r>
            <a:r>
              <a:rPr sz="15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任</a:t>
            </a:r>
            <a:endParaRPr lang="SimSun" altLang="SimSun" sz="1500" dirty="0"/>
          </a:p>
        </p:txBody>
      </p:sp>
      <p:sp>
        <p:nvSpPr>
          <p:cNvPr id="1145" name="textbox 1145"/>
          <p:cNvSpPr/>
          <p:nvPr/>
        </p:nvSpPr>
        <p:spPr>
          <a:xfrm>
            <a:off x="1778244" y="4664030"/>
            <a:ext cx="1454150" cy="3022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2179"/>
              </a:lnSpc>
              <a:tabLst/>
            </a:pP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部门干部部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处</a:t>
            </a:r>
            <a:endParaRPr lang="SimSun" altLang="SimSun" sz="1800" dirty="0"/>
          </a:p>
        </p:txBody>
      </p:sp>
      <p:grpSp>
        <p:nvGrpSpPr>
          <p:cNvPr id="224" name="group 224"/>
          <p:cNvGrpSpPr/>
          <p:nvPr/>
        </p:nvGrpSpPr>
        <p:grpSpPr>
          <a:xfrm rot="21600000">
            <a:off x="6323092" y="2814877"/>
            <a:ext cx="460215" cy="309322"/>
            <a:chOff x="0" y="0"/>
            <a:chExt cx="460215" cy="309322"/>
          </a:xfrm>
        </p:grpSpPr>
        <p:sp>
          <p:nvSpPr>
            <p:cNvPr id="1146" name="path"/>
            <p:cNvSpPr/>
            <p:nvPr/>
          </p:nvSpPr>
          <p:spPr>
            <a:xfrm>
              <a:off x="1507" y="4522"/>
              <a:ext cx="457200" cy="304800"/>
            </a:xfrm>
            <a:custGeom>
              <a:avLst/>
              <a:gdLst/>
              <a:ahLst/>
              <a:cxnLst/>
              <a:rect l="0" t="0" r="0" b="0"/>
              <a:pathLst>
                <a:path w="720" h="480">
                  <a:moveTo>
                    <a:pt x="0" y="120"/>
                  </a:moveTo>
                  <a:lnTo>
                    <a:pt x="360" y="0"/>
                  </a:lnTo>
                  <a:lnTo>
                    <a:pt x="720" y="120"/>
                  </a:lnTo>
                  <a:lnTo>
                    <a:pt x="540" y="120"/>
                  </a:lnTo>
                  <a:lnTo>
                    <a:pt x="540" y="480"/>
                  </a:lnTo>
                  <a:lnTo>
                    <a:pt x="180" y="480"/>
                  </a:lnTo>
                  <a:lnTo>
                    <a:pt x="180" y="12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47" name="path"/>
            <p:cNvSpPr/>
            <p:nvPr/>
          </p:nvSpPr>
          <p:spPr>
            <a:xfrm>
              <a:off x="0" y="0"/>
              <a:ext cx="460215" cy="85245"/>
            </a:xfrm>
            <a:custGeom>
              <a:avLst/>
              <a:gdLst/>
              <a:ahLst/>
              <a:cxnLst/>
              <a:rect l="0" t="0" r="0" b="0"/>
              <a:pathLst>
                <a:path w="724" h="134">
                  <a:moveTo>
                    <a:pt x="2" y="127"/>
                  </a:moveTo>
                  <a:lnTo>
                    <a:pt x="362" y="7"/>
                  </a:lnTo>
                  <a:lnTo>
                    <a:pt x="722" y="127"/>
                  </a:lnTo>
                </a:path>
              </a:pathLst>
            </a:custGeom>
            <a:noFill/>
            <a:ln w="9534" cap="flat"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26" name="group 226"/>
          <p:cNvGrpSpPr/>
          <p:nvPr/>
        </p:nvGrpSpPr>
        <p:grpSpPr>
          <a:xfrm rot="21600000">
            <a:off x="6475492" y="5024677"/>
            <a:ext cx="460215" cy="309322"/>
            <a:chOff x="0" y="0"/>
            <a:chExt cx="460215" cy="309322"/>
          </a:xfrm>
        </p:grpSpPr>
        <p:sp>
          <p:nvSpPr>
            <p:cNvPr id="1148" name="path"/>
            <p:cNvSpPr/>
            <p:nvPr/>
          </p:nvSpPr>
          <p:spPr>
            <a:xfrm>
              <a:off x="1507" y="4522"/>
              <a:ext cx="457200" cy="304800"/>
            </a:xfrm>
            <a:custGeom>
              <a:avLst/>
              <a:gdLst/>
              <a:ahLst/>
              <a:cxnLst/>
              <a:rect l="0" t="0" r="0" b="0"/>
              <a:pathLst>
                <a:path w="720" h="480">
                  <a:moveTo>
                    <a:pt x="0" y="120"/>
                  </a:moveTo>
                  <a:lnTo>
                    <a:pt x="360" y="0"/>
                  </a:lnTo>
                  <a:lnTo>
                    <a:pt x="720" y="120"/>
                  </a:lnTo>
                  <a:lnTo>
                    <a:pt x="540" y="120"/>
                  </a:lnTo>
                  <a:lnTo>
                    <a:pt x="540" y="480"/>
                  </a:lnTo>
                  <a:lnTo>
                    <a:pt x="180" y="480"/>
                  </a:lnTo>
                  <a:lnTo>
                    <a:pt x="180" y="12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C9DDF1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49" name="path"/>
            <p:cNvSpPr/>
            <p:nvPr/>
          </p:nvSpPr>
          <p:spPr>
            <a:xfrm>
              <a:off x="0" y="0"/>
              <a:ext cx="460215" cy="85245"/>
            </a:xfrm>
            <a:custGeom>
              <a:avLst/>
              <a:gdLst/>
              <a:ahLst/>
              <a:cxnLst/>
              <a:rect l="0" t="0" r="0" b="0"/>
              <a:pathLst>
                <a:path w="724" h="134">
                  <a:moveTo>
                    <a:pt x="2" y="127"/>
                  </a:moveTo>
                  <a:lnTo>
                    <a:pt x="362" y="7"/>
                  </a:lnTo>
                  <a:lnTo>
                    <a:pt x="722" y="127"/>
                  </a:lnTo>
                </a:path>
              </a:pathLst>
            </a:custGeom>
            <a:noFill/>
            <a:ln w="9534" cap="flat"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150" name="path"/>
          <p:cNvSpPr/>
          <p:nvPr/>
        </p:nvSpPr>
        <p:spPr>
          <a:xfrm>
            <a:off x="6400800" y="3957632"/>
            <a:ext cx="457200" cy="238134"/>
          </a:xfrm>
          <a:custGeom>
            <a:avLst/>
            <a:gdLst/>
            <a:ahLst/>
            <a:cxnLst/>
            <a:rect l="0" t="0" r="0" b="0"/>
            <a:pathLst>
              <a:path w="720" h="375">
                <a:moveTo>
                  <a:pt x="720" y="7"/>
                </a:moveTo>
                <a:lnTo>
                  <a:pt x="540" y="7"/>
                </a:lnTo>
                <a:lnTo>
                  <a:pt x="540" y="367"/>
                </a:lnTo>
                <a:lnTo>
                  <a:pt x="180" y="367"/>
                </a:lnTo>
                <a:lnTo>
                  <a:pt x="180" y="7"/>
                </a:lnTo>
                <a:lnTo>
                  <a:pt x="0" y="7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51" name="path"/>
          <p:cNvSpPr/>
          <p:nvPr/>
        </p:nvSpPr>
        <p:spPr>
          <a:xfrm>
            <a:off x="6477000" y="5100632"/>
            <a:ext cx="457200" cy="233367"/>
          </a:xfrm>
          <a:custGeom>
            <a:avLst/>
            <a:gdLst/>
            <a:ahLst/>
            <a:cxnLst/>
            <a:rect l="0" t="0" r="0" b="0"/>
            <a:pathLst>
              <a:path w="720" h="367">
                <a:moveTo>
                  <a:pt x="720" y="7"/>
                </a:moveTo>
                <a:lnTo>
                  <a:pt x="540" y="7"/>
                </a:lnTo>
                <a:lnTo>
                  <a:pt x="540" y="367"/>
                </a:lnTo>
                <a:moveTo>
                  <a:pt x="180" y="367"/>
                </a:moveTo>
                <a:lnTo>
                  <a:pt x="180" y="7"/>
                </a:lnTo>
                <a:lnTo>
                  <a:pt x="0" y="7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52" name="path"/>
          <p:cNvSpPr/>
          <p:nvPr/>
        </p:nvSpPr>
        <p:spPr>
          <a:xfrm>
            <a:off x="6324600" y="2890832"/>
            <a:ext cx="457200" cy="233367"/>
          </a:xfrm>
          <a:custGeom>
            <a:avLst/>
            <a:gdLst/>
            <a:ahLst/>
            <a:cxnLst/>
            <a:rect l="0" t="0" r="0" b="0"/>
            <a:pathLst>
              <a:path w="720" h="367">
                <a:moveTo>
                  <a:pt x="720" y="7"/>
                </a:moveTo>
                <a:lnTo>
                  <a:pt x="540" y="7"/>
                </a:lnTo>
                <a:lnTo>
                  <a:pt x="540" y="367"/>
                </a:lnTo>
                <a:moveTo>
                  <a:pt x="180" y="367"/>
                </a:moveTo>
                <a:lnTo>
                  <a:pt x="180" y="7"/>
                </a:lnTo>
                <a:lnTo>
                  <a:pt x="0" y="7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53" name="path"/>
          <p:cNvSpPr/>
          <p:nvPr/>
        </p:nvSpPr>
        <p:spPr>
          <a:xfrm>
            <a:off x="3090857" y="3121025"/>
            <a:ext cx="22234" cy="447675"/>
          </a:xfrm>
          <a:custGeom>
            <a:avLst/>
            <a:gdLst/>
            <a:ahLst/>
            <a:cxnLst/>
            <a:rect l="0" t="0" r="0" b="0"/>
            <a:pathLst>
              <a:path w="35" h="705">
                <a:moveTo>
                  <a:pt x="7" y="330"/>
                </a:moveTo>
                <a:lnTo>
                  <a:pt x="7" y="0"/>
                </a:lnTo>
                <a:moveTo>
                  <a:pt x="27" y="705"/>
                </a:moveTo>
                <a:lnTo>
                  <a:pt x="27" y="372"/>
                </a:lnTo>
              </a:path>
            </a:pathLst>
          </a:custGeom>
          <a:noFill/>
          <a:ln w="9534" cap="flat"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54" name="rect"/>
          <p:cNvSpPr/>
          <p:nvPr/>
        </p:nvSpPr>
        <p:spPr>
          <a:xfrm>
            <a:off x="6591300" y="5329232"/>
            <a:ext cx="228600" cy="9534"/>
          </a:xfrm>
          <a:prstGeom prst="rect">
            <a:avLst/>
          </a:prstGeom>
          <a:solidFill>
            <a:srgbClr val="5B5249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55" name="rect"/>
          <p:cNvSpPr/>
          <p:nvPr/>
        </p:nvSpPr>
        <p:spPr>
          <a:xfrm>
            <a:off x="6438900" y="3119432"/>
            <a:ext cx="228600" cy="9534"/>
          </a:xfrm>
          <a:prstGeom prst="rect">
            <a:avLst/>
          </a:prstGeom>
          <a:solidFill>
            <a:srgbClr val="5B5249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56" name="rect"/>
          <p:cNvSpPr/>
          <p:nvPr/>
        </p:nvSpPr>
        <p:spPr>
          <a:xfrm>
            <a:off x="3103557" y="3984625"/>
            <a:ext cx="9534" cy="211073"/>
          </a:xfrm>
          <a:prstGeom prst="rect">
            <a:avLst/>
          </a:prstGeom>
          <a:solidFill>
            <a:srgbClr val="5B5249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57" name="rect"/>
          <p:cNvSpPr/>
          <p:nvPr/>
        </p:nvSpPr>
        <p:spPr>
          <a:xfrm>
            <a:off x="3090857" y="2492375"/>
            <a:ext cx="9534" cy="209550"/>
          </a:xfrm>
          <a:prstGeom prst="rect">
            <a:avLst/>
          </a:prstGeom>
          <a:solidFill>
            <a:srgbClr val="5B5249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58" name="rect"/>
          <p:cNvSpPr/>
          <p:nvPr/>
        </p:nvSpPr>
        <p:spPr>
          <a:xfrm>
            <a:off x="3133656" y="6019800"/>
            <a:ext cx="9534" cy="192087"/>
          </a:xfrm>
          <a:prstGeom prst="rect">
            <a:avLst/>
          </a:prstGeom>
          <a:solidFill>
            <a:srgbClr val="5B5249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59" name="rect"/>
          <p:cNvSpPr/>
          <p:nvPr/>
        </p:nvSpPr>
        <p:spPr>
          <a:xfrm>
            <a:off x="3133656" y="5373751"/>
            <a:ext cx="9534" cy="192024"/>
          </a:xfrm>
          <a:prstGeom prst="rect">
            <a:avLst/>
          </a:prstGeom>
          <a:solidFill>
            <a:srgbClr val="5B5249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60" name="rect"/>
          <p:cNvSpPr/>
          <p:nvPr/>
        </p:nvSpPr>
        <p:spPr>
          <a:xfrm>
            <a:off x="3178106" y="4365625"/>
            <a:ext cx="9534" cy="190500"/>
          </a:xfrm>
          <a:prstGeom prst="rect">
            <a:avLst/>
          </a:prstGeom>
          <a:solidFill>
            <a:srgbClr val="5B5249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61" name="rect"/>
          <p:cNvSpPr/>
          <p:nvPr/>
        </p:nvSpPr>
        <p:spPr>
          <a:xfrm>
            <a:off x="3178106" y="5013325"/>
            <a:ext cx="9534" cy="190500"/>
          </a:xfrm>
          <a:prstGeom prst="rect">
            <a:avLst/>
          </a:prstGeom>
          <a:solidFill>
            <a:srgbClr val="5B5249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2" name="picture 11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pic>
        <p:nvPicPr>
          <p:cNvPr id="1163" name="picture 11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sp>
        <p:nvSpPr>
          <p:cNvPr id="1164" name="textbox 1164"/>
          <p:cNvSpPr/>
          <p:nvPr/>
        </p:nvSpPr>
        <p:spPr>
          <a:xfrm>
            <a:off x="1177753" y="1314403"/>
            <a:ext cx="6183629" cy="6654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spcBef>
                <a:spcPts val="1"/>
              </a:spcBef>
              <a:tabLst/>
            </a:pPr>
            <a:r>
              <a:rPr sz="4400" spc="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绩效管理组织与责</a:t>
            </a:r>
            <a:r>
              <a:rPr sz="4400" spc="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任体系</a:t>
            </a:r>
            <a:endParaRPr lang="SimSun" altLang="SimSun" sz="4400" dirty="0"/>
          </a:p>
        </p:txBody>
      </p:sp>
      <p:grpSp>
        <p:nvGrpSpPr>
          <p:cNvPr id="228" name="group 228"/>
          <p:cNvGrpSpPr/>
          <p:nvPr/>
        </p:nvGrpSpPr>
        <p:grpSpPr>
          <a:xfrm rot="21600000">
            <a:off x="4114800" y="2733675"/>
            <a:ext cx="1809750" cy="895350"/>
            <a:chOff x="0" y="0"/>
            <a:chExt cx="1809750" cy="895350"/>
          </a:xfrm>
        </p:grpSpPr>
        <p:pic>
          <p:nvPicPr>
            <p:cNvPr id="1165" name="picture 116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1809750" cy="895350"/>
            </a:xfrm>
            <a:prstGeom prst="rect">
              <a:avLst/>
            </a:prstGeom>
          </p:spPr>
        </p:pic>
        <p:sp>
          <p:nvSpPr>
            <p:cNvPr id="1166" name="textbox 1166"/>
            <p:cNvSpPr/>
            <p:nvPr/>
          </p:nvSpPr>
          <p:spPr>
            <a:xfrm>
              <a:off x="-12700" y="-12700"/>
              <a:ext cx="1835150" cy="96329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1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32000"/>
                </a:lnSpc>
                <a:tabLst/>
              </a:pPr>
              <a:endParaRPr lang="Arial" altLang="Arial" sz="1000" dirty="0"/>
            </a:p>
            <a:p>
              <a:pPr marL="107153" algn="l" rtl="0" eaLnBrk="0">
                <a:lnSpc>
                  <a:spcPct val="95000"/>
                </a:lnSpc>
                <a:spcBef>
                  <a:spcPts val="3"/>
                </a:spcBef>
                <a:tabLst/>
              </a:pPr>
              <a:r>
                <a:rPr sz="2400" spc="-3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高层管理</a:t>
              </a:r>
              <a:r>
                <a:rPr sz="2400" spc="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者</a:t>
              </a:r>
              <a:endParaRPr lang="SimSun" altLang="SimSun" sz="2400" dirty="0"/>
            </a:p>
          </p:txBody>
        </p:sp>
      </p:grpSp>
      <p:grpSp>
        <p:nvGrpSpPr>
          <p:cNvPr id="230" name="group 230"/>
          <p:cNvGrpSpPr/>
          <p:nvPr/>
        </p:nvGrpSpPr>
        <p:grpSpPr>
          <a:xfrm rot="21600000">
            <a:off x="5838825" y="4029075"/>
            <a:ext cx="1809750" cy="895350"/>
            <a:chOff x="0" y="0"/>
            <a:chExt cx="1809750" cy="895350"/>
          </a:xfrm>
        </p:grpSpPr>
        <p:pic>
          <p:nvPicPr>
            <p:cNvPr id="1167" name="picture 11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1809750" cy="895350"/>
            </a:xfrm>
            <a:prstGeom prst="rect">
              <a:avLst/>
            </a:prstGeom>
          </p:spPr>
        </p:pic>
        <p:sp>
          <p:nvSpPr>
            <p:cNvPr id="1168" name="textbox 1168"/>
            <p:cNvSpPr/>
            <p:nvPr/>
          </p:nvSpPr>
          <p:spPr>
            <a:xfrm>
              <a:off x="-12700" y="-12700"/>
              <a:ext cx="1835150" cy="95250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4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44000"/>
                </a:lnSpc>
                <a:tabLst/>
              </a:pPr>
              <a:endParaRPr lang="Arial" altLang="Arial" sz="1000" dirty="0"/>
            </a:p>
            <a:p>
              <a:pPr marL="189196" algn="l" rtl="0" eaLnBrk="0">
                <a:lnSpc>
                  <a:spcPct val="95000"/>
                </a:lnSpc>
                <a:spcBef>
                  <a:spcPts val="4"/>
                </a:spcBef>
                <a:tabLst/>
              </a:pPr>
              <a:r>
                <a:rPr sz="1800" spc="-4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中基层管</a:t>
              </a:r>
              <a:r>
                <a:rPr sz="1800" spc="-3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理</a:t>
              </a:r>
              <a:r>
                <a:rPr sz="1800" spc="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者</a:t>
              </a:r>
              <a:endParaRPr lang="SimSun" altLang="SimSun" sz="1800" dirty="0"/>
            </a:p>
          </p:txBody>
        </p:sp>
      </p:grpSp>
      <p:grpSp>
        <p:nvGrpSpPr>
          <p:cNvPr id="232" name="group 232"/>
          <p:cNvGrpSpPr/>
          <p:nvPr/>
        </p:nvGrpSpPr>
        <p:grpSpPr>
          <a:xfrm rot="21600000">
            <a:off x="1952625" y="4171950"/>
            <a:ext cx="1809750" cy="895350"/>
            <a:chOff x="0" y="0"/>
            <a:chExt cx="1809750" cy="895350"/>
          </a:xfrm>
        </p:grpSpPr>
        <p:pic>
          <p:nvPicPr>
            <p:cNvPr id="1169" name="picture 116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1809750" cy="895350"/>
            </a:xfrm>
            <a:prstGeom prst="rect">
              <a:avLst/>
            </a:prstGeom>
          </p:spPr>
        </p:pic>
        <p:sp>
          <p:nvSpPr>
            <p:cNvPr id="1170" name="textbox 1170"/>
            <p:cNvSpPr/>
            <p:nvPr/>
          </p:nvSpPr>
          <p:spPr>
            <a:xfrm>
              <a:off x="-12700" y="-12700"/>
              <a:ext cx="1835150" cy="95694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1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41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8384"/>
                </a:lnSpc>
                <a:tabLst/>
              </a:pPr>
              <a:endParaRPr lang="Arial" altLang="Arial" sz="100" dirty="0"/>
            </a:p>
            <a:p>
              <a:pPr marL="147887" algn="l" rtl="0" eaLnBrk="0">
                <a:lnSpc>
                  <a:spcPct val="96000"/>
                </a:lnSpc>
                <a:tabLst/>
              </a:pPr>
              <a:r>
                <a:rPr sz="2000" spc="0" dirty="0">
                  <a:solidFill>
                    <a:srgbClr val="5B5249">
                      <a:alpha val="100000"/>
                    </a:srgbClr>
                  </a:solidFill>
                  <a:latin typeface="Times New Roman"/>
                  <a:ea typeface="Times New Roman"/>
                  <a:cs typeface="Times New Roman"/>
                </a:rPr>
                <a:t>HR</a:t>
              </a:r>
              <a:r>
                <a:rPr sz="2000" spc="4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专业人</a:t>
              </a:r>
              <a:r>
                <a:rPr sz="2000" spc="3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员</a:t>
              </a:r>
              <a:endParaRPr lang="SimSun" altLang="SimSun" sz="2000" dirty="0"/>
            </a:p>
          </p:txBody>
        </p:sp>
      </p:grpSp>
      <p:sp>
        <p:nvSpPr>
          <p:cNvPr id="1171" name="textbox 1171"/>
          <p:cNvSpPr/>
          <p:nvPr/>
        </p:nvSpPr>
        <p:spPr>
          <a:xfrm>
            <a:off x="1905359" y="5258172"/>
            <a:ext cx="1619885" cy="9861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991"/>
              </a:lnSpc>
              <a:tabLst/>
            </a:pPr>
            <a:endParaRPr lang="Arial" altLang="Arial" sz="100" dirty="0"/>
          </a:p>
          <a:p>
            <a:pPr marL="12700" indent="2404" algn="l" rtl="0" eaLnBrk="0">
              <a:lnSpc>
                <a:spcPct val="105000"/>
              </a:lnSpc>
              <a:tabLst/>
            </a:pPr>
            <a:r>
              <a:rPr sz="1500" spc="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绩效管理制度的</a:t>
            </a:r>
            <a:r>
              <a:rPr sz="15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组</a:t>
            </a: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500" spc="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织制定者、实施</a:t>
            </a:r>
            <a:r>
              <a:rPr sz="1500" spc="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推</a:t>
            </a: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500" spc="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动者，工具及专</a:t>
            </a:r>
            <a:r>
              <a:rPr sz="1500" spc="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业</a:t>
            </a: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500" spc="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咨询的提供</a:t>
            </a:r>
            <a:r>
              <a:rPr sz="15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者</a:t>
            </a:r>
            <a:endParaRPr lang="SimSun" altLang="SimSun" sz="1500" dirty="0"/>
          </a:p>
        </p:txBody>
      </p:sp>
      <p:grpSp>
        <p:nvGrpSpPr>
          <p:cNvPr id="234" name="group 234"/>
          <p:cNvGrpSpPr/>
          <p:nvPr/>
        </p:nvGrpSpPr>
        <p:grpSpPr>
          <a:xfrm rot="21600000">
            <a:off x="4279958" y="3784658"/>
            <a:ext cx="1076334" cy="1000134"/>
            <a:chOff x="0" y="0"/>
            <a:chExt cx="1076334" cy="1000134"/>
          </a:xfrm>
        </p:grpSpPr>
        <p:grpSp>
          <p:nvGrpSpPr>
            <p:cNvPr id="236" name="group 236"/>
            <p:cNvGrpSpPr/>
            <p:nvPr/>
          </p:nvGrpSpPr>
          <p:grpSpPr>
            <a:xfrm rot="21600000">
              <a:off x="0" y="0"/>
              <a:ext cx="1076334" cy="1000134"/>
              <a:chOff x="0" y="0"/>
              <a:chExt cx="1076334" cy="1000134"/>
            </a:xfrm>
          </p:grpSpPr>
          <p:sp>
            <p:nvSpPr>
              <p:cNvPr id="1172" name="path"/>
              <p:cNvSpPr/>
              <p:nvPr/>
            </p:nvSpPr>
            <p:spPr>
              <a:xfrm>
                <a:off x="4767" y="4767"/>
                <a:ext cx="1066800" cy="990600"/>
              </a:xfrm>
              <a:custGeom>
                <a:avLst/>
                <a:gdLst/>
                <a:ahLst/>
                <a:cxnLst/>
                <a:rect l="0" t="0" r="0" b="0"/>
                <a:pathLst>
                  <a:path w="1680" h="1560">
                    <a:moveTo>
                      <a:pt x="0" y="780"/>
                    </a:moveTo>
                    <a:cubicBezTo>
                      <a:pt x="0" y="349"/>
                      <a:pt x="376" y="0"/>
                      <a:pt x="840" y="0"/>
                    </a:cubicBezTo>
                    <a:cubicBezTo>
                      <a:pt x="840" y="0"/>
                      <a:pt x="840" y="0"/>
                      <a:pt x="840" y="0"/>
                    </a:cubicBezTo>
                    <a:lnTo>
                      <a:pt x="840" y="0"/>
                    </a:lnTo>
                    <a:cubicBezTo>
                      <a:pt x="1303" y="0"/>
                      <a:pt x="1680" y="349"/>
                      <a:pt x="1680" y="780"/>
                    </a:cubicBezTo>
                    <a:cubicBezTo>
                      <a:pt x="1680" y="780"/>
                      <a:pt x="1680" y="780"/>
                      <a:pt x="1680" y="780"/>
                    </a:cubicBezTo>
                    <a:lnTo>
                      <a:pt x="1680" y="780"/>
                    </a:lnTo>
                    <a:cubicBezTo>
                      <a:pt x="1680" y="1210"/>
                      <a:pt x="1303" y="1560"/>
                      <a:pt x="840" y="1560"/>
                    </a:cubicBezTo>
                    <a:cubicBezTo>
                      <a:pt x="840" y="1560"/>
                      <a:pt x="840" y="1560"/>
                      <a:pt x="840" y="1560"/>
                    </a:cubicBezTo>
                    <a:lnTo>
                      <a:pt x="840" y="1560"/>
                    </a:lnTo>
                    <a:cubicBezTo>
                      <a:pt x="376" y="1560"/>
                      <a:pt x="0" y="1210"/>
                      <a:pt x="0" y="780"/>
                    </a:cubicBezTo>
                    <a:cubicBezTo>
                      <a:pt x="0" y="780"/>
                      <a:pt x="0" y="780"/>
                      <a:pt x="0" y="780"/>
                    </a:cubicBezTo>
                  </a:path>
                </a:pathLst>
              </a:custGeom>
              <a:solidFill>
                <a:srgbClr val="CEC8BA">
                  <a:alpha val="100000"/>
                </a:srgbClr>
              </a:solidFill>
              <a:ln cap="flat"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3" name="path"/>
              <p:cNvSpPr/>
              <p:nvPr/>
            </p:nvSpPr>
            <p:spPr>
              <a:xfrm>
                <a:off x="0" y="0"/>
                <a:ext cx="1076334" cy="1000134"/>
              </a:xfrm>
              <a:custGeom>
                <a:avLst/>
                <a:gdLst/>
                <a:ahLst/>
                <a:cxnLst/>
                <a:rect l="0" t="0" r="0" b="0"/>
                <a:pathLst>
                  <a:path w="1695" h="1575">
                    <a:moveTo>
                      <a:pt x="7" y="787"/>
                    </a:moveTo>
                    <a:cubicBezTo>
                      <a:pt x="7" y="356"/>
                      <a:pt x="383" y="7"/>
                      <a:pt x="847" y="7"/>
                    </a:cubicBezTo>
                    <a:cubicBezTo>
                      <a:pt x="847" y="7"/>
                      <a:pt x="847" y="7"/>
                      <a:pt x="847" y="7"/>
                    </a:cubicBezTo>
                    <a:lnTo>
                      <a:pt x="847" y="7"/>
                    </a:lnTo>
                    <a:cubicBezTo>
                      <a:pt x="1311" y="7"/>
                      <a:pt x="1687" y="356"/>
                      <a:pt x="1687" y="787"/>
                    </a:cubicBezTo>
                    <a:cubicBezTo>
                      <a:pt x="1687" y="787"/>
                      <a:pt x="1687" y="787"/>
                      <a:pt x="1687" y="787"/>
                    </a:cubicBezTo>
                    <a:lnTo>
                      <a:pt x="1687" y="787"/>
                    </a:lnTo>
                    <a:cubicBezTo>
                      <a:pt x="1687" y="1218"/>
                      <a:pt x="1311" y="1567"/>
                      <a:pt x="847" y="1567"/>
                    </a:cubicBezTo>
                    <a:cubicBezTo>
                      <a:pt x="847" y="1567"/>
                      <a:pt x="847" y="1567"/>
                      <a:pt x="847" y="1567"/>
                    </a:cubicBezTo>
                    <a:lnTo>
                      <a:pt x="847" y="1567"/>
                    </a:lnTo>
                    <a:cubicBezTo>
                      <a:pt x="383" y="1567"/>
                      <a:pt x="7" y="1218"/>
                      <a:pt x="7" y="787"/>
                    </a:cubicBezTo>
                    <a:cubicBezTo>
                      <a:pt x="7" y="787"/>
                      <a:pt x="7" y="787"/>
                      <a:pt x="7" y="787"/>
                    </a:cubicBezTo>
                  </a:path>
                </a:pathLst>
              </a:custGeom>
              <a:noFill/>
              <a:ln w="9534" cap="flat"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74" name="textbox 1174"/>
            <p:cNvSpPr/>
            <p:nvPr/>
          </p:nvSpPr>
          <p:spPr>
            <a:xfrm>
              <a:off x="-12700" y="-12700"/>
              <a:ext cx="1102360" cy="105219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76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7340"/>
                </a:lnSpc>
                <a:tabLst/>
              </a:pPr>
              <a:endParaRPr lang="Arial" altLang="Arial" sz="100" dirty="0"/>
            </a:p>
            <a:p>
              <a:pPr marL="166352" indent="799" algn="l" rtl="0" eaLnBrk="0">
                <a:lnSpc>
                  <a:spcPct val="109000"/>
                </a:lnSpc>
                <a:tabLst/>
              </a:pPr>
              <a:r>
                <a:rPr sz="1500" spc="6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企业与</a:t>
              </a:r>
              <a:r>
                <a:rPr sz="1500" spc="4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员</a:t>
              </a:r>
              <a:r>
                <a:rPr sz="1500" spc="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 </a:t>
              </a:r>
              <a:r>
                <a:rPr sz="1500" spc="6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工双增</a:t>
              </a:r>
              <a:r>
                <a:rPr sz="1500" spc="40" dirty="0">
                  <a:solidFill>
                    <a:srgbClr val="5B5249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值</a:t>
              </a:r>
              <a:endParaRPr lang="SimSun" altLang="SimSun" sz="1500" dirty="0"/>
            </a:p>
          </p:txBody>
        </p:sp>
      </p:grpSp>
      <p:sp>
        <p:nvSpPr>
          <p:cNvPr id="1175" name="textbox 1175"/>
          <p:cNvSpPr/>
          <p:nvPr/>
        </p:nvSpPr>
        <p:spPr>
          <a:xfrm>
            <a:off x="6086580" y="5258172"/>
            <a:ext cx="1419225" cy="7385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637"/>
              </a:lnSpc>
              <a:tabLst/>
            </a:pPr>
            <a:endParaRPr lang="Arial" altLang="Arial" sz="100" dirty="0"/>
          </a:p>
          <a:p>
            <a:pPr marL="12700" indent="2404" algn="l" rtl="0" eaLnBrk="0">
              <a:lnSpc>
                <a:spcPct val="104000"/>
              </a:lnSpc>
              <a:tabLst/>
            </a:pPr>
            <a:r>
              <a:rPr sz="1500" spc="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绩效管理工具</a:t>
            </a:r>
            <a:r>
              <a:rPr sz="15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</a:t>
            </a: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500" spc="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使用者，公司</a:t>
            </a:r>
            <a:r>
              <a:rPr sz="15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政</a:t>
            </a:r>
            <a:r>
              <a:rPr sz="15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500" spc="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策的执行</a:t>
            </a:r>
            <a:r>
              <a:rPr sz="15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者</a:t>
            </a:r>
            <a:endParaRPr lang="SimSun" altLang="SimSun" sz="1500" dirty="0"/>
          </a:p>
        </p:txBody>
      </p:sp>
      <p:sp>
        <p:nvSpPr>
          <p:cNvPr id="1177" name="textbox 1177"/>
          <p:cNvSpPr/>
          <p:nvPr/>
        </p:nvSpPr>
        <p:spPr>
          <a:xfrm>
            <a:off x="3043818" y="2185025"/>
            <a:ext cx="1666875" cy="5314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49"/>
              </a:lnSpc>
              <a:tabLst/>
            </a:pPr>
            <a:endParaRPr lang="Arial" altLang="Arial" sz="100" dirty="0"/>
          </a:p>
          <a:p>
            <a:pPr marL="65195" algn="l" rtl="0" eaLnBrk="0">
              <a:lnSpc>
                <a:spcPct val="88000"/>
              </a:lnSpc>
              <a:tabLst/>
            </a:pPr>
            <a:r>
              <a:rPr sz="1500" spc="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公司战略、价值</a:t>
            </a:r>
            <a:r>
              <a:rPr sz="15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导</a:t>
            </a:r>
            <a:endParaRPr lang="SimSun" altLang="SimSun" sz="1500" dirty="0"/>
          </a:p>
          <a:p>
            <a:pPr marL="12700" algn="l" rtl="0" eaLnBrk="0">
              <a:lnSpc>
                <a:spcPts val="2404"/>
              </a:lnSpc>
              <a:tabLst/>
            </a:pPr>
            <a:r>
              <a:rPr sz="15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向及政策的设计</a:t>
            </a:r>
            <a:r>
              <a:rPr sz="15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师</a:t>
            </a:r>
            <a:endParaRPr lang="SimSun" altLang="SimSun" sz="1500" dirty="0"/>
          </a:p>
        </p:txBody>
      </p:sp>
      <p:grpSp>
        <p:nvGrpSpPr>
          <p:cNvPr id="238" name="group 238"/>
          <p:cNvGrpSpPr/>
          <p:nvPr/>
        </p:nvGrpSpPr>
        <p:grpSpPr>
          <a:xfrm rot="21600000">
            <a:off x="6163242" y="2895150"/>
            <a:ext cx="560352" cy="1064269"/>
            <a:chOff x="0" y="0"/>
            <a:chExt cx="560352" cy="1064269"/>
          </a:xfrm>
        </p:grpSpPr>
        <p:sp>
          <p:nvSpPr>
            <p:cNvPr id="1178" name="path"/>
            <p:cNvSpPr/>
            <p:nvPr/>
          </p:nvSpPr>
          <p:spPr>
            <a:xfrm>
              <a:off x="4767" y="4767"/>
              <a:ext cx="512346" cy="496189"/>
            </a:xfrm>
            <a:custGeom>
              <a:avLst/>
              <a:gdLst/>
              <a:ahLst/>
              <a:cxnLst/>
              <a:rect l="0" t="0" r="0" b="0"/>
              <a:pathLst>
                <a:path w="806" h="781">
                  <a:moveTo>
                    <a:pt x="0" y="344"/>
                  </a:moveTo>
                  <a:lnTo>
                    <a:pt x="174" y="0"/>
                  </a:lnTo>
                  <a:lnTo>
                    <a:pt x="207" y="164"/>
                  </a:lnTo>
                  <a:lnTo>
                    <a:pt x="207" y="164"/>
                  </a:lnTo>
                  <a:cubicBezTo>
                    <a:pt x="583" y="194"/>
                    <a:pt x="841" y="465"/>
                    <a:pt x="794" y="781"/>
                  </a:cubicBezTo>
                  <a:lnTo>
                    <a:pt x="794" y="781"/>
                  </a:lnTo>
                  <a:cubicBezTo>
                    <a:pt x="693" y="618"/>
                    <a:pt x="500" y="511"/>
                    <a:pt x="275" y="493"/>
                  </a:cubicBezTo>
                  <a:lnTo>
                    <a:pt x="275" y="493"/>
                  </a:lnTo>
                  <a:lnTo>
                    <a:pt x="309" y="658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rgbClr val="5B5249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79" name="path"/>
            <p:cNvSpPr/>
            <p:nvPr/>
          </p:nvSpPr>
          <p:spPr>
            <a:xfrm>
              <a:off x="133671" y="392625"/>
              <a:ext cx="426680" cy="666876"/>
            </a:xfrm>
            <a:custGeom>
              <a:avLst/>
              <a:gdLst/>
              <a:ahLst/>
              <a:cxnLst/>
              <a:rect l="0" t="0" r="0" b="0"/>
              <a:pathLst>
                <a:path w="671" h="1050">
                  <a:moveTo>
                    <a:pt x="654" y="329"/>
                  </a:moveTo>
                  <a:cubicBezTo>
                    <a:pt x="720" y="647"/>
                    <a:pt x="457" y="969"/>
                    <a:pt x="67" y="1050"/>
                  </a:cubicBezTo>
                  <a:lnTo>
                    <a:pt x="67" y="1050"/>
                  </a:lnTo>
                  <a:lnTo>
                    <a:pt x="0" y="720"/>
                  </a:lnTo>
                  <a:lnTo>
                    <a:pt x="0" y="720"/>
                  </a:lnTo>
                  <a:cubicBezTo>
                    <a:pt x="389" y="640"/>
                    <a:pt x="652" y="318"/>
                    <a:pt x="586" y="0"/>
                  </a:cubicBezTo>
                  <a:lnTo>
                    <a:pt x="654" y="329"/>
                  </a:lnTo>
                  <a:close/>
                </a:path>
              </a:pathLst>
            </a:custGeom>
            <a:solidFill>
              <a:srgbClr val="49423B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80" name="path"/>
            <p:cNvSpPr/>
            <p:nvPr/>
          </p:nvSpPr>
          <p:spPr>
            <a:xfrm>
              <a:off x="0" y="0"/>
              <a:ext cx="560352" cy="1064269"/>
            </a:xfrm>
            <a:custGeom>
              <a:avLst/>
              <a:gdLst/>
              <a:ahLst/>
              <a:cxnLst/>
              <a:rect l="0" t="0" r="0" b="0"/>
              <a:pathLst>
                <a:path w="882" h="1676">
                  <a:moveTo>
                    <a:pt x="801" y="788"/>
                  </a:moveTo>
                  <a:cubicBezTo>
                    <a:pt x="701" y="625"/>
                    <a:pt x="508" y="518"/>
                    <a:pt x="283" y="501"/>
                  </a:cubicBezTo>
                  <a:lnTo>
                    <a:pt x="283" y="501"/>
                  </a:lnTo>
                  <a:lnTo>
                    <a:pt x="316" y="665"/>
                  </a:lnTo>
                  <a:lnTo>
                    <a:pt x="7" y="352"/>
                  </a:lnTo>
                  <a:lnTo>
                    <a:pt x="181" y="7"/>
                  </a:lnTo>
                  <a:lnTo>
                    <a:pt x="215" y="172"/>
                  </a:lnTo>
                  <a:lnTo>
                    <a:pt x="215" y="172"/>
                  </a:lnTo>
                  <a:cubicBezTo>
                    <a:pt x="513" y="195"/>
                    <a:pt x="747" y="374"/>
                    <a:pt x="797" y="618"/>
                  </a:cubicBezTo>
                  <a:lnTo>
                    <a:pt x="797" y="618"/>
                  </a:lnTo>
                  <a:lnTo>
                    <a:pt x="864" y="947"/>
                  </a:lnTo>
                  <a:lnTo>
                    <a:pt x="864" y="947"/>
                  </a:lnTo>
                  <a:cubicBezTo>
                    <a:pt x="930" y="1265"/>
                    <a:pt x="667" y="1588"/>
                    <a:pt x="278" y="1668"/>
                  </a:cubicBezTo>
                  <a:lnTo>
                    <a:pt x="278" y="1668"/>
                  </a:lnTo>
                  <a:lnTo>
                    <a:pt x="210" y="1339"/>
                  </a:lnTo>
                  <a:lnTo>
                    <a:pt x="210" y="1339"/>
                  </a:lnTo>
                  <a:cubicBezTo>
                    <a:pt x="600" y="1259"/>
                    <a:pt x="862" y="936"/>
                    <a:pt x="797" y="618"/>
                  </a:cubicBezTo>
                </a:path>
              </a:pathLst>
            </a:custGeom>
            <a:noFill/>
            <a:ln w="9534" cap="flat"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40" name="group 240"/>
          <p:cNvGrpSpPr/>
          <p:nvPr/>
        </p:nvGrpSpPr>
        <p:grpSpPr>
          <a:xfrm rot="21600000">
            <a:off x="3127433" y="2992432"/>
            <a:ext cx="466734" cy="1129674"/>
            <a:chOff x="0" y="0"/>
            <a:chExt cx="466734" cy="1129674"/>
          </a:xfrm>
        </p:grpSpPr>
        <p:sp>
          <p:nvSpPr>
            <p:cNvPr id="1181" name="path"/>
            <p:cNvSpPr/>
            <p:nvPr/>
          </p:nvSpPr>
          <p:spPr>
            <a:xfrm>
              <a:off x="4767" y="404817"/>
              <a:ext cx="457200" cy="720089"/>
            </a:xfrm>
            <a:custGeom>
              <a:avLst/>
              <a:gdLst/>
              <a:ahLst/>
              <a:cxnLst/>
              <a:rect l="0" t="0" r="0" b="0"/>
              <a:pathLst>
                <a:path w="720" h="1133">
                  <a:moveTo>
                    <a:pt x="0" y="0"/>
                  </a:moveTo>
                  <a:cubicBezTo>
                    <a:pt x="0" y="267"/>
                    <a:pt x="192" y="505"/>
                    <a:pt x="480" y="593"/>
                  </a:cubicBezTo>
                  <a:lnTo>
                    <a:pt x="480" y="593"/>
                  </a:lnTo>
                  <a:lnTo>
                    <a:pt x="480" y="413"/>
                  </a:lnTo>
                  <a:lnTo>
                    <a:pt x="720" y="810"/>
                  </a:lnTo>
                  <a:lnTo>
                    <a:pt x="480" y="1133"/>
                  </a:lnTo>
                  <a:lnTo>
                    <a:pt x="480" y="953"/>
                  </a:lnTo>
                  <a:lnTo>
                    <a:pt x="480" y="953"/>
                  </a:lnTo>
                  <a:cubicBezTo>
                    <a:pt x="192" y="865"/>
                    <a:pt x="0" y="626"/>
                    <a:pt x="0" y="36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B5249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82" name="path"/>
            <p:cNvSpPr/>
            <p:nvPr/>
          </p:nvSpPr>
          <p:spPr>
            <a:xfrm>
              <a:off x="100" y="4767"/>
              <a:ext cx="461866" cy="514350"/>
            </a:xfrm>
            <a:custGeom>
              <a:avLst/>
              <a:gdLst/>
              <a:ahLst/>
              <a:cxnLst/>
              <a:rect l="0" t="0" r="0" b="0"/>
              <a:pathLst>
                <a:path w="727" h="810">
                  <a:moveTo>
                    <a:pt x="727" y="360"/>
                  </a:moveTo>
                  <a:cubicBezTo>
                    <a:pt x="408" y="360"/>
                    <a:pt x="128" y="543"/>
                    <a:pt x="37" y="810"/>
                  </a:cubicBezTo>
                  <a:lnTo>
                    <a:pt x="37" y="810"/>
                  </a:lnTo>
                  <a:cubicBezTo>
                    <a:pt x="-76" y="476"/>
                    <a:pt x="140" y="125"/>
                    <a:pt x="521" y="26"/>
                  </a:cubicBezTo>
                  <a:cubicBezTo>
                    <a:pt x="588" y="8"/>
                    <a:pt x="657" y="0"/>
                    <a:pt x="727" y="0"/>
                  </a:cubicBezTo>
                  <a:lnTo>
                    <a:pt x="727" y="360"/>
                  </a:lnTo>
                  <a:close/>
                </a:path>
              </a:pathLst>
            </a:custGeom>
            <a:solidFill>
              <a:srgbClr val="49423B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83" name="path"/>
            <p:cNvSpPr/>
            <p:nvPr/>
          </p:nvSpPr>
          <p:spPr>
            <a:xfrm>
              <a:off x="0" y="0"/>
              <a:ext cx="466734" cy="1129674"/>
            </a:xfrm>
            <a:custGeom>
              <a:avLst/>
              <a:gdLst/>
              <a:ahLst/>
              <a:cxnLst/>
              <a:rect l="0" t="0" r="0" b="0"/>
              <a:pathLst>
                <a:path w="735" h="1779">
                  <a:moveTo>
                    <a:pt x="7" y="637"/>
                  </a:moveTo>
                  <a:cubicBezTo>
                    <a:pt x="7" y="904"/>
                    <a:pt x="199" y="1142"/>
                    <a:pt x="487" y="1231"/>
                  </a:cubicBezTo>
                  <a:lnTo>
                    <a:pt x="487" y="1231"/>
                  </a:lnTo>
                  <a:lnTo>
                    <a:pt x="487" y="1051"/>
                  </a:lnTo>
                  <a:lnTo>
                    <a:pt x="727" y="1447"/>
                  </a:lnTo>
                  <a:lnTo>
                    <a:pt x="487" y="1771"/>
                  </a:lnTo>
                  <a:lnTo>
                    <a:pt x="487" y="1591"/>
                  </a:lnTo>
                  <a:lnTo>
                    <a:pt x="487" y="1591"/>
                  </a:lnTo>
                  <a:cubicBezTo>
                    <a:pt x="199" y="1502"/>
                    <a:pt x="7" y="1264"/>
                    <a:pt x="7" y="997"/>
                  </a:cubicBezTo>
                  <a:lnTo>
                    <a:pt x="7" y="997"/>
                  </a:lnTo>
                  <a:lnTo>
                    <a:pt x="7" y="637"/>
                  </a:lnTo>
                  <a:lnTo>
                    <a:pt x="7" y="637"/>
                  </a:lnTo>
                  <a:cubicBezTo>
                    <a:pt x="7" y="289"/>
                    <a:pt x="329" y="7"/>
                    <a:pt x="727" y="7"/>
                  </a:cubicBezTo>
                  <a:cubicBezTo>
                    <a:pt x="727" y="7"/>
                    <a:pt x="727" y="7"/>
                    <a:pt x="727" y="7"/>
                  </a:cubicBezTo>
                  <a:lnTo>
                    <a:pt x="727" y="7"/>
                  </a:lnTo>
                  <a:lnTo>
                    <a:pt x="727" y="367"/>
                  </a:lnTo>
                  <a:lnTo>
                    <a:pt x="727" y="367"/>
                  </a:lnTo>
                  <a:cubicBezTo>
                    <a:pt x="408" y="367"/>
                    <a:pt x="128" y="550"/>
                    <a:pt x="37" y="817"/>
                  </a:cubicBezTo>
                </a:path>
              </a:pathLst>
            </a:custGeom>
            <a:noFill/>
            <a:ln w="9534" cap="flat"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42" name="group 242"/>
          <p:cNvGrpSpPr/>
          <p:nvPr/>
        </p:nvGrpSpPr>
        <p:grpSpPr>
          <a:xfrm rot="21600000">
            <a:off x="4279958" y="5152956"/>
            <a:ext cx="1278518" cy="238261"/>
            <a:chOff x="0" y="0"/>
            <a:chExt cx="1278518" cy="238261"/>
          </a:xfrm>
        </p:grpSpPr>
        <p:sp>
          <p:nvSpPr>
            <p:cNvPr id="1185" name="path"/>
            <p:cNvSpPr/>
            <p:nvPr/>
          </p:nvSpPr>
          <p:spPr>
            <a:xfrm>
              <a:off x="580077" y="4767"/>
              <a:ext cx="693673" cy="233127"/>
            </a:xfrm>
            <a:custGeom>
              <a:avLst/>
              <a:gdLst/>
              <a:ahLst/>
              <a:cxnLst/>
              <a:rect l="0" t="0" r="0" b="0"/>
              <a:pathLst>
                <a:path w="1092" h="367">
                  <a:moveTo>
                    <a:pt x="725" y="0"/>
                  </a:moveTo>
                  <a:lnTo>
                    <a:pt x="1092" y="120"/>
                  </a:lnTo>
                  <a:lnTo>
                    <a:pt x="864" y="120"/>
                  </a:lnTo>
                  <a:lnTo>
                    <a:pt x="864" y="120"/>
                  </a:lnTo>
                  <a:cubicBezTo>
                    <a:pt x="739" y="295"/>
                    <a:pt x="363" y="395"/>
                    <a:pt x="0" y="348"/>
                  </a:cubicBezTo>
                  <a:lnTo>
                    <a:pt x="0" y="348"/>
                  </a:lnTo>
                  <a:cubicBezTo>
                    <a:pt x="234" y="319"/>
                    <a:pt x="423" y="233"/>
                    <a:pt x="504" y="120"/>
                  </a:cubicBezTo>
                  <a:lnTo>
                    <a:pt x="504" y="120"/>
                  </a:lnTo>
                  <a:lnTo>
                    <a:pt x="276" y="120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B5249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86" name="path"/>
            <p:cNvSpPr/>
            <p:nvPr/>
          </p:nvSpPr>
          <p:spPr>
            <a:xfrm>
              <a:off x="4767" y="4767"/>
              <a:ext cx="689483" cy="228727"/>
            </a:xfrm>
            <a:custGeom>
              <a:avLst/>
              <a:gdLst/>
              <a:ahLst/>
              <a:cxnLst/>
              <a:rect l="0" t="0" r="0" b="0"/>
              <a:pathLst>
                <a:path w="1085" h="360">
                  <a:moveTo>
                    <a:pt x="726" y="360"/>
                  </a:moveTo>
                  <a:cubicBezTo>
                    <a:pt x="325" y="360"/>
                    <a:pt x="0" y="19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360" y="0"/>
                  </a:lnTo>
                  <a:lnTo>
                    <a:pt x="360" y="0"/>
                  </a:lnTo>
                  <a:cubicBezTo>
                    <a:pt x="359" y="199"/>
                    <a:pt x="685" y="360"/>
                    <a:pt x="1085" y="360"/>
                  </a:cubicBezTo>
                  <a:cubicBezTo>
                    <a:pt x="1085" y="360"/>
                    <a:pt x="1085" y="360"/>
                    <a:pt x="1085" y="360"/>
                  </a:cubicBezTo>
                  <a:lnTo>
                    <a:pt x="726" y="360"/>
                  </a:lnTo>
                  <a:close/>
                </a:path>
              </a:pathLst>
            </a:custGeom>
            <a:solidFill>
              <a:srgbClr val="49423B">
                <a:alpha val="100000"/>
              </a:srgbClr>
            </a:solidFill>
            <a:ln cap="flat"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87" name="path"/>
            <p:cNvSpPr/>
            <p:nvPr/>
          </p:nvSpPr>
          <p:spPr>
            <a:xfrm>
              <a:off x="0" y="0"/>
              <a:ext cx="1278518" cy="238261"/>
            </a:xfrm>
            <a:custGeom>
              <a:avLst/>
              <a:gdLst/>
              <a:ahLst/>
              <a:cxnLst/>
              <a:rect l="0" t="0" r="0" b="0"/>
              <a:pathLst>
                <a:path w="2013" h="375">
                  <a:moveTo>
                    <a:pt x="913" y="356"/>
                  </a:moveTo>
                  <a:cubicBezTo>
                    <a:pt x="1147" y="326"/>
                    <a:pt x="1337" y="240"/>
                    <a:pt x="1417" y="127"/>
                  </a:cubicBezTo>
                  <a:lnTo>
                    <a:pt x="1417" y="127"/>
                  </a:lnTo>
                  <a:lnTo>
                    <a:pt x="1189" y="127"/>
                  </a:lnTo>
                  <a:lnTo>
                    <a:pt x="1639" y="7"/>
                  </a:lnTo>
                  <a:lnTo>
                    <a:pt x="2005" y="127"/>
                  </a:lnTo>
                  <a:lnTo>
                    <a:pt x="1777" y="127"/>
                  </a:lnTo>
                  <a:lnTo>
                    <a:pt x="1777" y="127"/>
                  </a:lnTo>
                  <a:cubicBezTo>
                    <a:pt x="1675" y="271"/>
                    <a:pt x="1401" y="367"/>
                    <a:pt x="1093" y="367"/>
                  </a:cubicBezTo>
                  <a:lnTo>
                    <a:pt x="1093" y="367"/>
                  </a:lnTo>
                  <a:lnTo>
                    <a:pt x="733" y="367"/>
                  </a:lnTo>
                  <a:lnTo>
                    <a:pt x="733" y="367"/>
                  </a:lnTo>
                  <a:cubicBezTo>
                    <a:pt x="332" y="367"/>
                    <a:pt x="7" y="20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7"/>
                  </a:lnTo>
                  <a:lnTo>
                    <a:pt x="367" y="7"/>
                  </a:lnTo>
                  <a:lnTo>
                    <a:pt x="367" y="7"/>
                  </a:lnTo>
                  <a:cubicBezTo>
                    <a:pt x="367" y="206"/>
                    <a:pt x="692" y="367"/>
                    <a:pt x="1093" y="367"/>
                  </a:cubicBezTo>
                  <a:cubicBezTo>
                    <a:pt x="1093" y="367"/>
                    <a:pt x="1093" y="367"/>
                    <a:pt x="1093" y="367"/>
                  </a:cubicBezTo>
                </a:path>
              </a:pathLst>
            </a:custGeom>
            <a:noFill/>
            <a:ln w="9534" cap="flat"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8" name="picture 11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sp>
        <p:nvSpPr>
          <p:cNvPr id="1189" name="textbox 1189"/>
          <p:cNvSpPr/>
          <p:nvPr/>
        </p:nvSpPr>
        <p:spPr>
          <a:xfrm>
            <a:off x="1161238" y="1314403"/>
            <a:ext cx="7760969" cy="55340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lang="Arial" altLang="Arial" sz="100" dirty="0"/>
          </a:p>
          <a:p>
            <a:pPr marL="29215" algn="l" rtl="0" eaLnBrk="0">
              <a:lnSpc>
                <a:spcPct val="95000"/>
              </a:lnSpc>
              <a:spcBef>
                <a:spcPts val="1"/>
              </a:spcBef>
              <a:tabLst/>
            </a:pPr>
            <a:r>
              <a:rPr sz="4400" spc="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绩效管理组织与责</a:t>
            </a:r>
            <a:r>
              <a:rPr sz="4400" spc="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任体系</a:t>
            </a:r>
            <a:endParaRPr lang="SimSun" altLang="SimSun" sz="4400" dirty="0"/>
          </a:p>
          <a:p>
            <a:pPr algn="l" rtl="0" eaLnBrk="0">
              <a:lnSpc>
                <a:spcPct val="177000"/>
              </a:lnSpc>
              <a:tabLst/>
            </a:pPr>
            <a:endParaRPr lang="Arial" altLang="Arial" sz="1000" dirty="0"/>
          </a:p>
          <a:p>
            <a:pPr marL="17500" algn="l" rtl="0" eaLnBrk="0">
              <a:lnSpc>
                <a:spcPct val="95000"/>
              </a:lnSpc>
              <a:spcBef>
                <a:spcPts val="551"/>
              </a:spcBef>
              <a:tabLst>
                <a:tab pos="149860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没有一个强有力的组织保障体系，绩效管理只能浮在上面，</a:t>
            </a:r>
            <a:r>
              <a:rPr sz="18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难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以有效</a:t>
            </a:r>
            <a:endParaRPr lang="SimSun" altLang="SimSun" sz="1800" dirty="0"/>
          </a:p>
          <a:p>
            <a:pPr marL="466484" algn="l" rtl="0" eaLnBrk="0">
              <a:lnSpc>
                <a:spcPts val="2030"/>
              </a:lnSpc>
              <a:spcBef>
                <a:spcPts val="1028"/>
              </a:spcBef>
              <a:tabLst/>
            </a:pPr>
            <a:r>
              <a:rPr sz="1600" spc="-8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落实</a:t>
            </a:r>
            <a:r>
              <a:rPr sz="1600" spc="-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600" dirty="0"/>
          </a:p>
          <a:p>
            <a:pPr marL="12700" algn="l" rtl="0" eaLnBrk="0">
              <a:lnSpc>
                <a:spcPct val="95000"/>
              </a:lnSpc>
              <a:spcBef>
                <a:spcPts val="1191"/>
              </a:spcBef>
              <a:tabLst>
                <a:tab pos="111760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成立由公司高层领导挂帅，各大部门领导参与的绩效管理推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进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委员会，</a:t>
            </a:r>
            <a:endParaRPr lang="SimSun" altLang="SimSun" sz="1800" dirty="0"/>
          </a:p>
          <a:p>
            <a:pPr marL="486171" algn="l" rtl="0" eaLnBrk="0">
              <a:lnSpc>
                <a:spcPct val="95000"/>
              </a:lnSpc>
              <a:spcBef>
                <a:spcPts val="810"/>
              </a:spcBef>
              <a:tabLst/>
            </a:pP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明确目标、职责、解决重大问题，在高层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领导层面推动</a:t>
            </a:r>
            <a:endParaRPr lang="SimSun" altLang="SimSun" sz="1800" dirty="0"/>
          </a:p>
          <a:p>
            <a:pPr marL="12700" algn="l" rtl="0" eaLnBrk="0">
              <a:lnSpc>
                <a:spcPct val="95000"/>
              </a:lnSpc>
              <a:spcBef>
                <a:spcPts val="1171"/>
              </a:spcBef>
              <a:tabLst>
                <a:tab pos="111760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成立各部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门绩效管理推进小组，负责本部门考核制度的推行</a:t>
            </a:r>
            <a:endParaRPr lang="SimSun" altLang="SimSun" sz="1800" dirty="0"/>
          </a:p>
          <a:p>
            <a:pPr marL="12700" algn="l" rtl="0" eaLnBrk="0">
              <a:lnSpc>
                <a:spcPct val="95000"/>
              </a:lnSpc>
              <a:spcBef>
                <a:spcPts val="1176"/>
              </a:spcBef>
              <a:tabLst>
                <a:tab pos="111760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对各级主管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和员工培训、宣传绩效管理的思想、操作方法、制度内容和</a:t>
            </a:r>
            <a:endParaRPr lang="SimSun" altLang="SimSun" sz="1800" dirty="0"/>
          </a:p>
          <a:p>
            <a:pPr marL="464653" algn="l" rtl="0" eaLnBrk="0">
              <a:lnSpc>
                <a:spcPct val="95000"/>
              </a:lnSpc>
              <a:spcBef>
                <a:spcPts val="741"/>
              </a:spcBef>
              <a:tabLst/>
            </a:pPr>
            <a:r>
              <a:rPr sz="18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注意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事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项</a:t>
            </a:r>
            <a:endParaRPr lang="SimSun" altLang="SimSun" sz="1800" dirty="0"/>
          </a:p>
          <a:p>
            <a:pPr marL="12700" algn="l" rtl="0" eaLnBrk="0">
              <a:lnSpc>
                <a:spcPct val="95000"/>
              </a:lnSpc>
              <a:spcBef>
                <a:spcPts val="1246"/>
              </a:spcBef>
              <a:tabLst>
                <a:tab pos="111760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对绩效考核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实施全过和的定期跟踪，了解制度操作、部门及员工绩效改</a:t>
            </a:r>
            <a:endParaRPr lang="SimSun" altLang="SimSun" sz="1800" dirty="0"/>
          </a:p>
          <a:p>
            <a:pPr marL="462821" algn="l" rtl="0" eaLnBrk="0">
              <a:lnSpc>
                <a:spcPct val="83000"/>
              </a:lnSpc>
              <a:spcBef>
                <a:spcPts val="736"/>
              </a:spcBef>
              <a:tabLst/>
            </a:pPr>
            <a:r>
              <a:rPr sz="1800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进情况，及时发现问题、总结经验，对绩效管理制度、方法等</a:t>
            </a:r>
            <a:r>
              <a:rPr sz="18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进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行优化、</a:t>
            </a:r>
            <a:endParaRPr lang="SimSun" altLang="SimSun" sz="1800" dirty="0"/>
          </a:p>
          <a:p>
            <a:pPr marL="472665" algn="l" rtl="0" eaLnBrk="0">
              <a:lnSpc>
                <a:spcPts val="2855"/>
              </a:lnSpc>
              <a:tabLst/>
            </a:pPr>
            <a:r>
              <a:rPr sz="18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改进工</a:t>
            </a: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作</a:t>
            </a:r>
            <a:endParaRPr lang="SimSun" altLang="SimSun" sz="1800" dirty="0"/>
          </a:p>
          <a:p>
            <a:pPr algn="l" rtl="0" eaLnBrk="0">
              <a:lnSpc>
                <a:spcPct val="126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6000"/>
              </a:lnSpc>
              <a:tabLst/>
            </a:pPr>
            <a:endParaRPr lang="Arial" altLang="Arial" sz="1000" dirty="0"/>
          </a:p>
        </p:txBody>
      </p:sp>
      <p:pic>
        <p:nvPicPr>
          <p:cNvPr id="1190" name="picture 11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73938" y="5146592"/>
            <a:ext cx="99453" cy="113366"/>
          </a:xfrm>
          <a:prstGeom prst="rect">
            <a:avLst/>
          </a:prstGeom>
        </p:spPr>
      </p:pic>
      <p:pic>
        <p:nvPicPr>
          <p:cNvPr id="1191" name="picture 11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73938" y="4373924"/>
            <a:ext cx="99453" cy="113366"/>
          </a:xfrm>
          <a:prstGeom prst="rect">
            <a:avLst/>
          </a:prstGeom>
        </p:spPr>
      </p:pic>
      <p:pic>
        <p:nvPicPr>
          <p:cNvPr id="1192" name="picture 11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73938" y="3963968"/>
            <a:ext cx="99453" cy="113366"/>
          </a:xfrm>
          <a:prstGeom prst="rect">
            <a:avLst/>
          </a:prstGeom>
        </p:spPr>
      </p:pic>
      <p:pic>
        <p:nvPicPr>
          <p:cNvPr id="1193" name="picture 11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73938" y="3191173"/>
            <a:ext cx="99453" cy="113366"/>
          </a:xfrm>
          <a:prstGeom prst="rect">
            <a:avLst/>
          </a:prstGeom>
        </p:spPr>
      </p:pic>
      <p:pic>
        <p:nvPicPr>
          <p:cNvPr id="1194" name="picture 11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78739" y="2352338"/>
            <a:ext cx="132543" cy="151085"/>
          </a:xfrm>
          <a:prstGeom prst="rect">
            <a:avLst/>
          </a:prstGeom>
        </p:spPr>
      </p:pic>
      <p:pic>
        <p:nvPicPr>
          <p:cNvPr id="1195" name="picture 119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6" name="picture 11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pic>
        <p:nvPicPr>
          <p:cNvPr id="1197" name="picture 11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sp>
        <p:nvSpPr>
          <p:cNvPr id="1198" name="textbox 1198"/>
          <p:cNvSpPr/>
          <p:nvPr/>
        </p:nvSpPr>
        <p:spPr>
          <a:xfrm>
            <a:off x="1172466" y="1314403"/>
            <a:ext cx="3736975" cy="13639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577"/>
              </a:lnSpc>
              <a:tabLst/>
            </a:pPr>
            <a:endParaRPr lang="Arial" altLang="Arial" sz="100" dirty="0"/>
          </a:p>
          <a:p>
            <a:pPr marL="24175" algn="l" rtl="0" eaLnBrk="0">
              <a:lnSpc>
                <a:spcPct val="96000"/>
              </a:lnSpc>
              <a:tabLst/>
            </a:pPr>
            <a:r>
              <a:rPr sz="4400" spc="-6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小结</a:t>
            </a:r>
            <a:endParaRPr lang="SimSun" altLang="SimSun" sz="44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400" dirty="0"/>
          </a:p>
          <a:p>
            <a:pPr algn="l" rtl="0" eaLnBrk="0">
              <a:lnSpc>
                <a:spcPct val="1036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>
                <a:tab pos="189229" algn="l"/>
              </a:tabLst>
            </a:pPr>
            <a:r>
              <a:rPr sz="32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3200" spc="8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绩效管理体系</a:t>
            </a:r>
            <a:r>
              <a:rPr sz="3200" spc="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架</a:t>
            </a:r>
            <a:r>
              <a:rPr sz="32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构</a:t>
            </a:r>
            <a:endParaRPr lang="SimSun" altLang="SimSun" sz="3200" dirty="0"/>
          </a:p>
        </p:txBody>
      </p:sp>
      <p:pic>
        <p:nvPicPr>
          <p:cNvPr id="1199" name="picture 11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85166" y="2349462"/>
            <a:ext cx="176846" cy="201586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1" name="picture 12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pic>
        <p:nvPicPr>
          <p:cNvPr id="1202" name="picture 12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sp>
        <p:nvSpPr>
          <p:cNvPr id="1203" name="textbox 1203"/>
          <p:cNvSpPr/>
          <p:nvPr/>
        </p:nvSpPr>
        <p:spPr>
          <a:xfrm>
            <a:off x="1172466" y="1314403"/>
            <a:ext cx="5063490" cy="13652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lang="Arial" altLang="Arial" sz="100" dirty="0"/>
          </a:p>
          <a:p>
            <a:pPr marL="17986" algn="l" rtl="0" eaLnBrk="0">
              <a:lnSpc>
                <a:spcPct val="95000"/>
              </a:lnSpc>
              <a:spcBef>
                <a:spcPts val="1"/>
              </a:spcBef>
              <a:tabLst/>
            </a:pPr>
            <a:r>
              <a:rPr sz="4400" spc="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</a:t>
            </a:r>
            <a:r>
              <a:rPr sz="4400" spc="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管理的应用回报</a:t>
            </a:r>
            <a:endParaRPr lang="SimSun" altLang="SimSun" sz="4400" dirty="0"/>
          </a:p>
          <a:p>
            <a:pPr algn="l" rtl="0" eaLnBrk="0">
              <a:lnSpc>
                <a:spcPct val="101000"/>
              </a:lnSpc>
              <a:tabLst/>
            </a:pPr>
            <a:endParaRPr lang="Arial" altLang="Arial" sz="1500" dirty="0"/>
          </a:p>
          <a:p>
            <a:pPr marL="12700" algn="l" rtl="0" eaLnBrk="0">
              <a:lnSpc>
                <a:spcPct val="96000"/>
              </a:lnSpc>
              <a:spcBef>
                <a:spcPts val="5"/>
              </a:spcBef>
              <a:tabLst>
                <a:tab pos="189229" algn="l"/>
              </a:tabLst>
            </a:pPr>
            <a:r>
              <a:rPr sz="32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3200" spc="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老木匠的故</a:t>
            </a:r>
            <a:r>
              <a:rPr sz="32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事</a:t>
            </a:r>
            <a:endParaRPr lang="SimSun" altLang="SimSun" sz="3200" dirty="0"/>
          </a:p>
        </p:txBody>
      </p:sp>
      <p:pic>
        <p:nvPicPr>
          <p:cNvPr id="1204" name="picture 12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85166" y="2349462"/>
            <a:ext cx="176846" cy="201586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6" name="picture 12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sp>
        <p:nvSpPr>
          <p:cNvPr id="1207" name="textbox 1207"/>
          <p:cNvSpPr/>
          <p:nvPr/>
        </p:nvSpPr>
        <p:spPr>
          <a:xfrm>
            <a:off x="1158011" y="2477868"/>
            <a:ext cx="7615555" cy="32835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981"/>
              </a:lnSpc>
              <a:tabLst/>
            </a:pPr>
            <a:endParaRPr lang="Arial" altLang="Arial" sz="100" dirty="0"/>
          </a:p>
          <a:p>
            <a:pPr marL="15927" algn="l" rtl="0" eaLnBrk="0">
              <a:lnSpc>
                <a:spcPct val="96000"/>
              </a:lnSpc>
              <a:tabLst>
                <a:tab pos="114935" algn="l"/>
              </a:tabLst>
            </a:pP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4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使主管不必介入到所有正在进行的各种</a:t>
            </a:r>
            <a:r>
              <a:rPr sz="14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事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务中</a:t>
            </a:r>
            <a:endParaRPr lang="SimSun" altLang="SimSun" sz="1400" dirty="0"/>
          </a:p>
          <a:p>
            <a:pPr marL="12700" algn="l" rtl="0" eaLnBrk="0">
              <a:lnSpc>
                <a:spcPct val="85000"/>
              </a:lnSpc>
              <a:spcBef>
                <a:spcPts val="488"/>
              </a:spcBef>
              <a:tabLst>
                <a:tab pos="89535" algn="l"/>
              </a:tabLst>
            </a:pP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4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通过赋予员工必要的知识来帮助他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们自我决策，从而节省主管的时间</a:t>
            </a:r>
            <a:endParaRPr lang="SimSun" altLang="SimSun" sz="1400" dirty="0"/>
          </a:p>
          <a:p>
            <a:pPr marL="12700" algn="l" rtl="0" eaLnBrk="0">
              <a:lnSpc>
                <a:spcPts val="2028"/>
              </a:lnSpc>
              <a:tabLst>
                <a:tab pos="89535" algn="l"/>
              </a:tabLst>
            </a:pP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4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减少员工之间因职责不明而产生的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误解</a:t>
            </a:r>
            <a:endParaRPr lang="SimSun" altLang="SimSun" sz="1400" dirty="0"/>
          </a:p>
          <a:p>
            <a:pPr marL="12726" algn="l" rtl="0" eaLnBrk="0">
              <a:lnSpc>
                <a:spcPct val="97000"/>
              </a:lnSpc>
              <a:spcBef>
                <a:spcPts val="592"/>
              </a:spcBef>
              <a:tabLst>
                <a:tab pos="89535" algn="l"/>
              </a:tabLst>
            </a:pP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4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通过帮助员工找到错误和低效率</a:t>
            </a:r>
            <a:r>
              <a:rPr sz="14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原因来减少错误和差错</a:t>
            </a:r>
            <a:endParaRPr lang="SimSun" altLang="SimSun" sz="1400" dirty="0"/>
          </a:p>
          <a:p>
            <a:pPr marL="12726" algn="l" rtl="0" eaLnBrk="0">
              <a:lnSpc>
                <a:spcPct val="97000"/>
              </a:lnSpc>
              <a:spcBef>
                <a:spcPts val="398"/>
              </a:spcBef>
              <a:tabLst>
                <a:tab pos="89535" algn="l"/>
              </a:tabLst>
            </a:pP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4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  通过绩效管理，员工们将知道主管希望他们做什么程度， 能做</a:t>
            </a:r>
            <a:r>
              <a:rPr sz="14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什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么样的决策， 何时你必须</a:t>
            </a:r>
            <a:endParaRPr lang="SimSun" altLang="SimSun" sz="1400" dirty="0"/>
          </a:p>
          <a:p>
            <a:pPr marL="466022" algn="l" rtl="0" eaLnBrk="0">
              <a:lnSpc>
                <a:spcPct val="96000"/>
              </a:lnSpc>
              <a:spcBef>
                <a:spcPts val="34"/>
              </a:spcBef>
              <a:tabLst/>
            </a:pPr>
            <a:r>
              <a:rPr sz="14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介入。这将允许你去完成只有你才能完成的工作，从而节省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你的时间。</a:t>
            </a:r>
            <a:endParaRPr lang="SimSun" altLang="SimSun" sz="1400" dirty="0"/>
          </a:p>
          <a:p>
            <a:pPr marL="12726" algn="l" rtl="0" eaLnBrk="0">
              <a:lnSpc>
                <a:spcPts val="1617"/>
              </a:lnSpc>
              <a:spcBef>
                <a:spcPts val="412"/>
              </a:spcBef>
              <a:tabLst>
                <a:tab pos="89535" algn="l"/>
              </a:tabLst>
            </a:pPr>
            <a:r>
              <a:rPr sz="13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3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3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对员工：</a:t>
            </a:r>
            <a:endParaRPr lang="SimSun" altLang="SimSun" sz="1300" dirty="0"/>
          </a:p>
          <a:p>
            <a:pPr marL="12726" algn="l" rtl="0" eaLnBrk="0">
              <a:lnSpc>
                <a:spcPct val="85000"/>
              </a:lnSpc>
              <a:spcBef>
                <a:spcPts val="410"/>
              </a:spcBef>
              <a:tabLst>
                <a:tab pos="89535" algn="l"/>
              </a:tabLst>
            </a:pP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4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使他们了解自己工作是子还是不</a:t>
            </a:r>
            <a:r>
              <a:rPr sz="14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够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好</a:t>
            </a:r>
            <a:endParaRPr lang="SimSun" altLang="SimSun" sz="1400" dirty="0"/>
          </a:p>
          <a:p>
            <a:pPr marL="12726" algn="l" rtl="0" eaLnBrk="0">
              <a:lnSpc>
                <a:spcPts val="2027"/>
              </a:lnSpc>
              <a:tabLst>
                <a:tab pos="89535" algn="l"/>
              </a:tabLst>
            </a:pP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4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使他们知道自己有</a:t>
            </a:r>
            <a:r>
              <a:rPr sz="14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什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么权力</a:t>
            </a:r>
            <a:endParaRPr lang="SimSun" altLang="SimSun" sz="1400" dirty="0"/>
          </a:p>
          <a:p>
            <a:pPr marL="12726" algn="l" rtl="0" eaLnBrk="0">
              <a:lnSpc>
                <a:spcPts val="2026"/>
              </a:lnSpc>
              <a:tabLst>
                <a:tab pos="89535" algn="l"/>
              </a:tabLst>
            </a:pP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4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有机会学习新</a:t>
            </a:r>
            <a:r>
              <a:rPr sz="14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技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能</a:t>
            </a:r>
            <a:endParaRPr lang="SimSun" altLang="SimSun" sz="1400" dirty="0"/>
          </a:p>
          <a:p>
            <a:pPr marL="12700" algn="l" rtl="0" eaLnBrk="0">
              <a:lnSpc>
                <a:spcPct val="85000"/>
              </a:lnSpc>
              <a:spcBef>
                <a:spcPts val="600"/>
              </a:spcBef>
              <a:tabLst>
                <a:tab pos="89535" algn="l"/>
              </a:tabLst>
            </a:pP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4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及时了解主管对自</a:t>
            </a:r>
            <a:r>
              <a:rPr sz="14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己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的看法和意见</a:t>
            </a:r>
            <a:endParaRPr lang="SimSun" altLang="SimSun" sz="1400" dirty="0"/>
          </a:p>
          <a:p>
            <a:pPr marL="12700" algn="l" rtl="0" eaLnBrk="0">
              <a:lnSpc>
                <a:spcPts val="2030"/>
              </a:lnSpc>
              <a:tabLst>
                <a:tab pos="89535" algn="l"/>
              </a:tabLst>
            </a:pP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4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及时得到完成工作</a:t>
            </a:r>
            <a:r>
              <a:rPr sz="14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所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需要的资源</a:t>
            </a:r>
            <a:endParaRPr lang="SimSun" altLang="SimSun" sz="1400" dirty="0"/>
          </a:p>
          <a:p>
            <a:pPr algn="l" rtl="0" eaLnBrk="0">
              <a:lnSpc>
                <a:spcPct val="100000"/>
              </a:lnSpc>
              <a:tabLst/>
            </a:pPr>
            <a:endParaRPr lang="Arial" altLang="Arial" sz="500" dirty="0"/>
          </a:p>
          <a:p>
            <a:pPr marL="12700" algn="l" rtl="0" eaLnBrk="0">
              <a:lnSpc>
                <a:spcPct val="96000"/>
              </a:lnSpc>
              <a:spcBef>
                <a:spcPts val="4"/>
              </a:spcBef>
              <a:tabLst>
                <a:tab pos="89535" algn="l"/>
              </a:tabLst>
            </a:pP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4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  员工将会因对工作及工作职责有更好的理</a:t>
            </a:r>
            <a:r>
              <a:rPr sz="14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解</a:t>
            </a:r>
            <a:r>
              <a:rPr sz="1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而受益</a:t>
            </a:r>
            <a:endParaRPr lang="SimSun" altLang="SimSun" sz="1400" dirty="0"/>
          </a:p>
        </p:txBody>
      </p:sp>
      <p:pic>
        <p:nvPicPr>
          <p:cNvPr id="1208" name="picture 12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70711" y="5610796"/>
            <a:ext cx="77209" cy="88011"/>
          </a:xfrm>
          <a:prstGeom prst="rect">
            <a:avLst/>
          </a:prstGeom>
        </p:spPr>
      </p:pic>
      <p:pic>
        <p:nvPicPr>
          <p:cNvPr id="1209" name="picture 12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70711" y="5353303"/>
            <a:ext cx="77209" cy="88011"/>
          </a:xfrm>
          <a:prstGeom prst="rect">
            <a:avLst/>
          </a:prstGeom>
        </p:spPr>
      </p:pic>
      <p:pic>
        <p:nvPicPr>
          <p:cNvPr id="1210" name="picture 12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70711" y="5095494"/>
            <a:ext cx="77209" cy="88010"/>
          </a:xfrm>
          <a:prstGeom prst="rect">
            <a:avLst/>
          </a:prstGeom>
        </p:spPr>
      </p:pic>
      <p:pic>
        <p:nvPicPr>
          <p:cNvPr id="1211" name="picture 12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70738" y="4837728"/>
            <a:ext cx="77393" cy="88220"/>
          </a:xfrm>
          <a:prstGeom prst="rect">
            <a:avLst/>
          </a:prstGeom>
        </p:spPr>
      </p:pic>
      <p:pic>
        <p:nvPicPr>
          <p:cNvPr id="1212" name="picture 12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70738" y="4580299"/>
            <a:ext cx="77393" cy="88220"/>
          </a:xfrm>
          <a:prstGeom prst="rect">
            <a:avLst/>
          </a:prstGeom>
        </p:spPr>
      </p:pic>
      <p:pic>
        <p:nvPicPr>
          <p:cNvPr id="1213" name="picture 12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70738" y="4322870"/>
            <a:ext cx="77393" cy="88220"/>
          </a:xfrm>
          <a:prstGeom prst="rect">
            <a:avLst/>
          </a:prstGeom>
        </p:spPr>
      </p:pic>
      <p:pic>
        <p:nvPicPr>
          <p:cNvPr id="1214" name="picture 12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70738" y="4065314"/>
            <a:ext cx="77393" cy="88220"/>
          </a:xfrm>
          <a:prstGeom prst="rect">
            <a:avLst/>
          </a:prstGeom>
        </p:spPr>
      </p:pic>
      <p:pic>
        <p:nvPicPr>
          <p:cNvPr id="1215" name="picture 12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70738" y="3597954"/>
            <a:ext cx="77393" cy="88220"/>
          </a:xfrm>
          <a:prstGeom prst="rect">
            <a:avLst/>
          </a:prstGeom>
        </p:spPr>
      </p:pic>
      <p:pic>
        <p:nvPicPr>
          <p:cNvPr id="1216" name="picture 12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70738" y="3340525"/>
            <a:ext cx="77393" cy="88220"/>
          </a:xfrm>
          <a:prstGeom prst="rect">
            <a:avLst/>
          </a:prstGeom>
        </p:spPr>
      </p:pic>
      <p:pic>
        <p:nvPicPr>
          <p:cNvPr id="1217" name="picture 12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170711" y="3083179"/>
            <a:ext cx="77209" cy="88010"/>
          </a:xfrm>
          <a:prstGeom prst="rect">
            <a:avLst/>
          </a:prstGeom>
        </p:spPr>
      </p:pic>
      <p:pic>
        <p:nvPicPr>
          <p:cNvPr id="1218" name="picture 12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170711" y="2825623"/>
            <a:ext cx="77209" cy="88010"/>
          </a:xfrm>
          <a:prstGeom prst="rect">
            <a:avLst/>
          </a:prstGeom>
        </p:spPr>
      </p:pic>
      <p:pic>
        <p:nvPicPr>
          <p:cNvPr id="1219" name="picture 12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173938" y="2532932"/>
            <a:ext cx="99453" cy="113366"/>
          </a:xfrm>
          <a:prstGeom prst="rect">
            <a:avLst/>
          </a:prstGeom>
        </p:spPr>
      </p:pic>
      <p:pic>
        <p:nvPicPr>
          <p:cNvPr id="1220" name="picture 12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  <p:sp>
        <p:nvSpPr>
          <p:cNvPr id="1221" name="textbox 1221"/>
          <p:cNvSpPr/>
          <p:nvPr/>
        </p:nvSpPr>
        <p:spPr>
          <a:xfrm>
            <a:off x="1177753" y="1314403"/>
            <a:ext cx="5058409" cy="6654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spcBef>
                <a:spcPts val="1"/>
              </a:spcBef>
              <a:tabLst/>
            </a:pPr>
            <a:r>
              <a:rPr sz="4400" spc="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</a:t>
            </a:r>
            <a:r>
              <a:rPr sz="4400" spc="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管理的应用回报</a:t>
            </a:r>
            <a:endParaRPr lang="SimSun" altLang="SimSun" sz="4400" dirty="0"/>
          </a:p>
        </p:txBody>
      </p:sp>
      <p:sp>
        <p:nvSpPr>
          <p:cNvPr id="1223" name="textbox 1223"/>
          <p:cNvSpPr/>
          <p:nvPr/>
        </p:nvSpPr>
        <p:spPr>
          <a:xfrm>
            <a:off x="1161238" y="2112854"/>
            <a:ext cx="1360169" cy="2844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67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100000"/>
              </a:lnSpc>
              <a:tabLst>
                <a:tab pos="111760" algn="l"/>
              </a:tabLst>
            </a:pPr>
            <a:r>
              <a:rPr sz="17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700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对主管</a:t>
            </a:r>
            <a:r>
              <a:rPr sz="17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：</a:t>
            </a:r>
            <a:endParaRPr lang="SimSun" altLang="SimSun" sz="1700" dirty="0"/>
          </a:p>
        </p:txBody>
      </p:sp>
      <p:pic>
        <p:nvPicPr>
          <p:cNvPr id="1224" name="picture 12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173938" y="2208828"/>
            <a:ext cx="99453" cy="113366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5" name="picture 12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sp>
        <p:nvSpPr>
          <p:cNvPr id="1226" name="textbox 1226"/>
          <p:cNvSpPr/>
          <p:nvPr/>
        </p:nvSpPr>
        <p:spPr>
          <a:xfrm>
            <a:off x="1161211" y="1314403"/>
            <a:ext cx="7565390" cy="43275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lang="Arial" altLang="Arial" sz="100" dirty="0"/>
          </a:p>
          <a:p>
            <a:pPr marL="29241" algn="l" rtl="0" eaLnBrk="0">
              <a:lnSpc>
                <a:spcPct val="95000"/>
              </a:lnSpc>
              <a:spcBef>
                <a:spcPts val="1"/>
              </a:spcBef>
              <a:tabLst/>
            </a:pPr>
            <a:r>
              <a:rPr sz="4400" spc="1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绩效</a:t>
            </a:r>
            <a:r>
              <a:rPr sz="4400" spc="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管理的应用回报</a:t>
            </a:r>
            <a:endParaRPr lang="SimSun" altLang="SimSun" sz="4400" dirty="0"/>
          </a:p>
          <a:p>
            <a:pPr algn="l" rtl="0" eaLnBrk="0">
              <a:lnSpc>
                <a:spcPct val="149000"/>
              </a:lnSpc>
              <a:tabLst/>
            </a:pPr>
            <a:endParaRPr lang="Arial" altLang="Arial" sz="1000" dirty="0"/>
          </a:p>
          <a:p>
            <a:pPr marL="12726" algn="l" rtl="0" eaLnBrk="0">
              <a:lnSpc>
                <a:spcPts val="2051"/>
              </a:lnSpc>
              <a:spcBef>
                <a:spcPts val="512"/>
              </a:spcBef>
              <a:tabLst>
                <a:tab pos="111760" algn="l"/>
              </a:tabLst>
            </a:pPr>
            <a:r>
              <a:rPr sz="17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700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对组织</a:t>
            </a:r>
            <a:r>
              <a:rPr sz="17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：</a:t>
            </a:r>
            <a:endParaRPr lang="SimSun" altLang="SimSun" sz="1700" dirty="0"/>
          </a:p>
          <a:p>
            <a:pPr marL="12726" algn="l" rtl="0" eaLnBrk="0">
              <a:lnSpc>
                <a:spcPct val="95000"/>
              </a:lnSpc>
              <a:spcBef>
                <a:spcPts val="1629"/>
              </a:spcBef>
              <a:tabLst>
                <a:tab pos="111760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如果组织及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其内部下属单位的目标都很清楚，并且它们同每位员工的任</a:t>
            </a:r>
            <a:endParaRPr lang="SimSun" altLang="SimSun" sz="1800" dirty="0"/>
          </a:p>
          <a:p>
            <a:pPr marL="466511" algn="l" rtl="0" eaLnBrk="0">
              <a:lnSpc>
                <a:spcPct val="83000"/>
              </a:lnSpc>
              <a:spcBef>
                <a:spcPts val="1261"/>
              </a:spcBef>
              <a:tabLst/>
            </a:pPr>
            <a:r>
              <a:rPr sz="18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务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者相互关联，那么组织将会更有效率。当员工们都知道自己的工作对</a:t>
            </a:r>
            <a:endParaRPr lang="SimSun" altLang="SimSun" sz="1800" dirty="0"/>
          </a:p>
          <a:p>
            <a:pPr marL="471776" algn="l" rtl="0" eaLnBrk="0">
              <a:lnSpc>
                <a:spcPts val="3229"/>
              </a:lnSpc>
              <a:tabLst/>
            </a:pPr>
            <a:r>
              <a:rPr sz="1800" spc="-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公司成功的重要性时，员工的士气和生产率将会提高</a:t>
            </a:r>
            <a:r>
              <a:rPr sz="1800" spc="-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800" dirty="0"/>
          </a:p>
          <a:p>
            <a:pPr algn="l" rtl="0" eaLnBrk="0">
              <a:lnSpc>
                <a:spcPct val="111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95000"/>
              </a:lnSpc>
              <a:spcBef>
                <a:spcPts val="545"/>
              </a:spcBef>
              <a:tabLst>
                <a:tab pos="111760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还可以避免法律麻烦：避免辞退员工时的无证据的错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误。</a:t>
            </a:r>
            <a:endParaRPr lang="SimSun" altLang="SimSun" sz="1800" dirty="0"/>
          </a:p>
          <a:p>
            <a:pPr algn="l" rtl="0" eaLnBrk="0">
              <a:lnSpc>
                <a:spcPct val="13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3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32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95000"/>
              </a:lnSpc>
              <a:spcBef>
                <a:spcPts val="550"/>
              </a:spcBef>
              <a:tabLst>
                <a:tab pos="111760" algn="l"/>
              </a:tabLst>
            </a:pP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18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绩效管理是一种投资，它需要时间和付出，</a:t>
            </a:r>
            <a:r>
              <a:rPr sz="18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但运用得当，它就会给主</a:t>
            </a:r>
            <a:endParaRPr lang="SimSun" altLang="SimSun" sz="1800" dirty="0"/>
          </a:p>
          <a:p>
            <a:pPr algn="l" rtl="0" eaLnBrk="0">
              <a:lnSpc>
                <a:spcPct val="109000"/>
              </a:lnSpc>
              <a:tabLst/>
            </a:pPr>
            <a:endParaRPr lang="Arial" altLang="Arial" sz="900" dirty="0"/>
          </a:p>
          <a:p>
            <a:pPr algn="l" rtl="0" eaLnBrk="0">
              <a:lnSpc>
                <a:spcPct val="6782"/>
              </a:lnSpc>
              <a:tabLst/>
            </a:pPr>
            <a:endParaRPr lang="Arial" altLang="Arial" sz="100" dirty="0"/>
          </a:p>
          <a:p>
            <a:pPr marL="469258" algn="l" rtl="0" eaLnBrk="0">
              <a:lnSpc>
                <a:spcPct val="95000"/>
              </a:lnSpc>
              <a:tabLst/>
            </a:pPr>
            <a:r>
              <a:rPr sz="1800" spc="-8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管、员工和组织带来许多回报！</a:t>
            </a:r>
            <a:endParaRPr lang="SimSun" altLang="SimSun" sz="1800" dirty="0"/>
          </a:p>
        </p:txBody>
      </p:sp>
      <p:pic>
        <p:nvPicPr>
          <p:cNvPr id="1227" name="picture 12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73911" y="5041772"/>
            <a:ext cx="99269" cy="113157"/>
          </a:xfrm>
          <a:prstGeom prst="rect">
            <a:avLst/>
          </a:prstGeom>
        </p:spPr>
      </p:pic>
      <p:pic>
        <p:nvPicPr>
          <p:cNvPr id="1228" name="picture 12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73911" y="4107053"/>
            <a:ext cx="99269" cy="113157"/>
          </a:xfrm>
          <a:prstGeom prst="rect">
            <a:avLst/>
          </a:prstGeom>
        </p:spPr>
      </p:pic>
      <p:pic>
        <p:nvPicPr>
          <p:cNvPr id="1229" name="picture 12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73938" y="2809792"/>
            <a:ext cx="99453" cy="113366"/>
          </a:xfrm>
          <a:prstGeom prst="rect">
            <a:avLst/>
          </a:prstGeom>
        </p:spPr>
      </p:pic>
      <p:pic>
        <p:nvPicPr>
          <p:cNvPr id="1230" name="picture 12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73938" y="2342432"/>
            <a:ext cx="99453" cy="113366"/>
          </a:xfrm>
          <a:prstGeom prst="rect">
            <a:avLst/>
          </a:prstGeom>
        </p:spPr>
      </p:pic>
      <p:pic>
        <p:nvPicPr>
          <p:cNvPr id="1231" name="picture 12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3" name="picture 12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sp>
        <p:nvSpPr>
          <p:cNvPr id="1234" name="textbox 1234"/>
          <p:cNvSpPr/>
          <p:nvPr/>
        </p:nvSpPr>
        <p:spPr>
          <a:xfrm>
            <a:off x="1172466" y="1314403"/>
            <a:ext cx="7751444" cy="42729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lang="Arial" altLang="Arial" sz="100" dirty="0"/>
          </a:p>
          <a:p>
            <a:pPr marL="22487" algn="l" rtl="0" eaLnBrk="0">
              <a:lnSpc>
                <a:spcPct val="95000"/>
              </a:lnSpc>
              <a:spcBef>
                <a:spcPts val="1"/>
              </a:spcBef>
              <a:tabLst/>
            </a:pPr>
            <a:r>
              <a:rPr sz="4400" spc="-5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结束</a:t>
            </a:r>
            <a:r>
              <a:rPr sz="4400" spc="-3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语</a:t>
            </a:r>
            <a:endParaRPr lang="SimSun" altLang="SimSun" sz="4400" dirty="0"/>
          </a:p>
          <a:p>
            <a:pPr algn="l" rtl="0" eaLnBrk="0">
              <a:lnSpc>
                <a:spcPct val="126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6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94000"/>
              </a:lnSpc>
              <a:spcBef>
                <a:spcPts val="723"/>
              </a:spcBef>
              <a:tabLst>
                <a:tab pos="189229" algn="l"/>
              </a:tabLst>
            </a:pP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400" spc="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考核与评价体系是一种最有力的杠杆，只</a:t>
            </a:r>
            <a:r>
              <a:rPr sz="24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要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朝合理</a:t>
            </a:r>
            <a:endParaRPr lang="SimSun" altLang="SimSun" sz="2400" dirty="0"/>
          </a:p>
          <a:p>
            <a:pPr marL="455187" indent="26229" algn="l" rtl="0" eaLnBrk="0">
              <a:lnSpc>
                <a:spcPct val="151000"/>
              </a:lnSpc>
              <a:spcBef>
                <a:spcPts val="206"/>
              </a:spcBef>
              <a:tabLst/>
            </a:pPr>
            <a:r>
              <a:rPr sz="2400" spc="-7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的方向稍稍撬动一下，就会释放出巨大的能量。同时</a:t>
            </a:r>
            <a:r>
              <a:rPr sz="2400" spc="-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24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考核与评价体系还是一个载体，企</a:t>
            </a:r>
            <a:r>
              <a:rPr sz="24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业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的各项经营管理 </a:t>
            </a:r>
            <a:r>
              <a:rPr sz="2400" spc="3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任务和目标，都可以通过这个载体传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递下去。我们考 </a:t>
            </a:r>
            <a:r>
              <a:rPr sz="2400" spc="-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什么，就能实现什么， 反之亦然，我们要实</a:t>
            </a: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现什么， </a:t>
            </a:r>
            <a:r>
              <a:rPr sz="2400" spc="-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就考什么</a:t>
            </a:r>
            <a:r>
              <a:rPr sz="2400" spc="-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2400" dirty="0"/>
          </a:p>
        </p:txBody>
      </p:sp>
      <p:pic>
        <p:nvPicPr>
          <p:cNvPr id="1235" name="picture 12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85166" y="2502243"/>
            <a:ext cx="176846" cy="201586"/>
          </a:xfrm>
          <a:prstGeom prst="rect">
            <a:avLst/>
          </a:prstGeom>
        </p:spPr>
      </p:pic>
      <p:pic>
        <p:nvPicPr>
          <p:cNvPr id="1236" name="picture 12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8" name="picture 12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pic>
        <p:nvPicPr>
          <p:cNvPr id="1239" name="picture 12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600200" cy="6857998"/>
          </a:xfrm>
          <a:prstGeom prst="rect">
            <a:avLst/>
          </a:prstGeom>
        </p:spPr>
      </p:pic>
      <p:sp>
        <p:nvSpPr>
          <p:cNvPr id="136" name="textbox 136"/>
          <p:cNvSpPr/>
          <p:nvPr/>
        </p:nvSpPr>
        <p:spPr>
          <a:xfrm>
            <a:off x="1171002" y="1314403"/>
            <a:ext cx="6764019" cy="55340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25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4400" spc="-4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提</a:t>
            </a:r>
            <a:r>
              <a:rPr sz="4400" spc="-30" dirty="0">
                <a:solidFill>
                  <a:srgbClr val="2A3D7A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纲</a:t>
            </a:r>
            <a:endParaRPr lang="SimSun" altLang="SimSun" sz="4400" dirty="0"/>
          </a:p>
          <a:p>
            <a:pPr marL="14137" indent="26" algn="l" rtl="0" eaLnBrk="0">
              <a:lnSpc>
                <a:spcPct val="122000"/>
              </a:lnSpc>
              <a:spcBef>
                <a:spcPts val="563"/>
              </a:spcBef>
              <a:tabLst>
                <a:tab pos="190500" algn="l"/>
              </a:tabLst>
            </a:pPr>
            <a:r>
              <a:rPr sz="32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32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一、企业价值链与价值评价体</a:t>
            </a:r>
            <a:r>
              <a:rPr sz="3200" spc="2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系</a:t>
            </a:r>
            <a:r>
              <a:rPr sz="32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	</a:t>
            </a:r>
            <a:r>
              <a:rPr sz="32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二、评价过程中种种问题透</a:t>
            </a:r>
            <a:r>
              <a:rPr sz="32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视</a:t>
            </a:r>
            <a:r>
              <a:rPr sz="32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	</a:t>
            </a:r>
            <a:r>
              <a:rPr sz="3200" spc="6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三、绩效、绩效管理概</a:t>
            </a:r>
            <a:r>
              <a:rPr sz="32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念</a:t>
            </a:r>
            <a:r>
              <a:rPr sz="32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    	</a:t>
            </a:r>
            <a:r>
              <a:rPr sz="3200" spc="8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四、绩效管理体</a:t>
            </a:r>
            <a:r>
              <a:rPr sz="3200" spc="1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系</a:t>
            </a:r>
            <a:endParaRPr lang="SimSun" altLang="SimSun" sz="3200" dirty="0"/>
          </a:p>
          <a:p>
            <a:pPr marL="1150406" algn="l" rtl="0" eaLnBrk="0">
              <a:lnSpc>
                <a:spcPct val="83000"/>
              </a:lnSpc>
              <a:spcBef>
                <a:spcPts val="655"/>
              </a:spcBef>
              <a:tabLst>
                <a:tab pos="1281430" algn="l"/>
              </a:tabLst>
            </a:pP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400" spc="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绩效目标体</a:t>
            </a:r>
            <a:r>
              <a:rPr sz="24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系</a:t>
            </a:r>
            <a:endParaRPr lang="SimSun" altLang="SimSun" sz="2400" dirty="0"/>
          </a:p>
          <a:p>
            <a:pPr marL="1150406" algn="l" rtl="0" eaLnBrk="0">
              <a:lnSpc>
                <a:spcPts val="3530"/>
              </a:lnSpc>
              <a:tabLst>
                <a:tab pos="1281430" algn="l"/>
              </a:tabLst>
            </a:pP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400" spc="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绩效管理程</a:t>
            </a:r>
            <a:r>
              <a:rPr sz="24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序</a:t>
            </a:r>
            <a:endParaRPr lang="SimSun" altLang="SimSun" sz="2400" dirty="0"/>
          </a:p>
          <a:p>
            <a:pPr marL="1150406" algn="l" rtl="0" eaLnBrk="0">
              <a:lnSpc>
                <a:spcPts val="3452"/>
              </a:lnSpc>
              <a:tabLst>
                <a:tab pos="1281430" algn="l"/>
              </a:tabLst>
            </a:pP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400" spc="9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绩效考核制</a:t>
            </a:r>
            <a:r>
              <a:rPr sz="24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度</a:t>
            </a:r>
            <a:endParaRPr lang="SimSun" altLang="SimSun" sz="2400" dirty="0"/>
          </a:p>
          <a:p>
            <a:pPr marL="1150406" algn="l" rtl="0" eaLnBrk="0">
              <a:lnSpc>
                <a:spcPct val="95000"/>
              </a:lnSpc>
              <a:spcBef>
                <a:spcPts val="1051"/>
              </a:spcBef>
              <a:tabLst>
                <a:tab pos="1281430" algn="l"/>
              </a:tabLst>
            </a:pPr>
            <a:r>
              <a:rPr sz="2400" spc="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	</a:t>
            </a:r>
            <a:r>
              <a:rPr sz="2400" spc="5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绩效管理组织与责任体</a:t>
            </a:r>
            <a:r>
              <a:rPr sz="2400" spc="40" dirty="0">
                <a:solidFill>
                  <a:srgbClr val="5B524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系</a:t>
            </a:r>
            <a:endParaRPr lang="SimSun" altLang="SimSun" sz="2400" dirty="0"/>
          </a:p>
          <a:p>
            <a:pPr algn="l" rtl="0" eaLnBrk="0">
              <a:lnSpc>
                <a:spcPct val="13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3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7000"/>
              </a:lnSpc>
              <a:tabLst/>
            </a:pPr>
            <a:endParaRPr lang="Arial" altLang="Arial" sz="300" dirty="0"/>
          </a:p>
        </p:txBody>
      </p:sp>
      <p:pic>
        <p:nvPicPr>
          <p:cNvPr id="137" name="picture 1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21408" y="5935607"/>
            <a:ext cx="131377" cy="154042"/>
          </a:xfrm>
          <a:prstGeom prst="rect">
            <a:avLst/>
          </a:prstGeom>
        </p:spPr>
      </p:pic>
      <p:pic>
        <p:nvPicPr>
          <p:cNvPr id="138" name="picture 1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21408" y="5496822"/>
            <a:ext cx="131377" cy="154042"/>
          </a:xfrm>
          <a:prstGeom prst="rect">
            <a:avLst/>
          </a:prstGeom>
        </p:spPr>
      </p:pic>
      <p:pic>
        <p:nvPicPr>
          <p:cNvPr id="139" name="picture 1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21408" y="5058291"/>
            <a:ext cx="131377" cy="154042"/>
          </a:xfrm>
          <a:prstGeom prst="rect">
            <a:avLst/>
          </a:prstGeom>
        </p:spPr>
      </p:pic>
      <p:pic>
        <p:nvPicPr>
          <p:cNvPr id="140" name="picture 1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321408" y="4609981"/>
            <a:ext cx="131377" cy="154042"/>
          </a:xfrm>
          <a:prstGeom prst="rect">
            <a:avLst/>
          </a:prstGeom>
        </p:spPr>
      </p:pic>
      <p:pic>
        <p:nvPicPr>
          <p:cNvPr id="141" name="picture 1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85139" y="4104938"/>
            <a:ext cx="176663" cy="201377"/>
          </a:xfrm>
          <a:prstGeom prst="rect">
            <a:avLst/>
          </a:prstGeom>
        </p:spPr>
      </p:pic>
      <p:pic>
        <p:nvPicPr>
          <p:cNvPr id="142" name="picture 1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85139" y="3522897"/>
            <a:ext cx="176663" cy="201377"/>
          </a:xfrm>
          <a:prstGeom prst="rect">
            <a:avLst/>
          </a:prstGeom>
        </p:spPr>
      </p:pic>
      <p:pic>
        <p:nvPicPr>
          <p:cNvPr id="143" name="picture 1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185166" y="2931503"/>
            <a:ext cx="176846" cy="201586"/>
          </a:xfrm>
          <a:prstGeom prst="rect">
            <a:avLst/>
          </a:prstGeom>
        </p:spPr>
      </p:pic>
      <p:pic>
        <p:nvPicPr>
          <p:cNvPr id="144" name="picture 1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185166" y="2349462"/>
            <a:ext cx="176846" cy="201586"/>
          </a:xfrm>
          <a:prstGeom prst="rect">
            <a:avLst/>
          </a:prstGeom>
        </p:spPr>
      </p:pic>
      <p:pic>
        <p:nvPicPr>
          <p:cNvPr id="145" name="picture 1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04800" y="0"/>
            <a:ext cx="8839200" cy="1219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2751</Words>
  <Application>Microsoft Office PowerPoint</Application>
  <PresentationFormat>全屏显示(4:3)</PresentationFormat>
  <Paragraphs>1581</Paragraphs>
  <Slides>89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89</vt:i4>
      </vt:variant>
    </vt:vector>
  </HeadingPairs>
  <TitlesOfParts>
    <vt:vector size="95" baseType="lpstr">
      <vt:lpstr>SimSun</vt:lpstr>
      <vt:lpstr>NSimSun</vt:lpstr>
      <vt:lpstr>Arial</vt:lpstr>
      <vt:lpstr>Times New Roman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尹 小凤</cp:lastModifiedBy>
  <cp:revision>1</cp:revision>
  <dcterms:modified xsi:type="dcterms:W3CDTF">2023-01-05T06:19:18Z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wqlLaW5nc29mdCBQREYgdG8gV1BTIDgw</vt:lpwstr>
  </property>
  <property fmtid="{D5CDD505-2E9C-101B-9397-08002B2CF9AE}" pid="3" name="Created">
    <vt:filetime>2023-01-05T09:36:56Z</vt:filetime>
  </property>
  <property fmtid="{D5CDD505-2E9C-101B-9397-08002B2CF9AE}" pid="4" name="UsrData">
    <vt:lpwstr>63b629940c8b290015aba91c</vt:lpwstr>
  </property>
</Properties>
</file>