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44"/>
  </p:notesMasterIdLst>
  <p:handoutMasterIdLst>
    <p:handoutMasterId r:id="rId45"/>
  </p:handoutMasterIdLst>
  <p:sldIdLst>
    <p:sldId id="2361" r:id="rId2"/>
    <p:sldId id="2331" r:id="rId3"/>
    <p:sldId id="2151" r:id="rId4"/>
    <p:sldId id="2152" r:id="rId5"/>
    <p:sldId id="2153" r:id="rId6"/>
    <p:sldId id="2154" r:id="rId7"/>
    <p:sldId id="2155" r:id="rId8"/>
    <p:sldId id="2347" r:id="rId9"/>
    <p:sldId id="2348" r:id="rId10"/>
    <p:sldId id="2168" r:id="rId11"/>
    <p:sldId id="2349" r:id="rId12"/>
    <p:sldId id="2350" r:id="rId13"/>
    <p:sldId id="2351" r:id="rId14"/>
    <p:sldId id="2363" r:id="rId15"/>
    <p:sldId id="2189" r:id="rId16"/>
    <p:sldId id="2190" r:id="rId17"/>
    <p:sldId id="2362" r:id="rId18"/>
    <p:sldId id="2192" r:id="rId19"/>
    <p:sldId id="2352" r:id="rId20"/>
    <p:sldId id="2353" r:id="rId21"/>
    <p:sldId id="2354" r:id="rId22"/>
    <p:sldId id="2355" r:id="rId23"/>
    <p:sldId id="2356" r:id="rId24"/>
    <p:sldId id="2364" r:id="rId25"/>
    <p:sldId id="2213" r:id="rId26"/>
    <p:sldId id="2214" r:id="rId27"/>
    <p:sldId id="2365" r:id="rId28"/>
    <p:sldId id="2216" r:id="rId29"/>
    <p:sldId id="2218" r:id="rId30"/>
    <p:sldId id="2219" r:id="rId31"/>
    <p:sldId id="2366" r:id="rId32"/>
    <p:sldId id="2222" r:id="rId33"/>
    <p:sldId id="2357" r:id="rId34"/>
    <p:sldId id="2367" r:id="rId35"/>
    <p:sldId id="2226" r:id="rId36"/>
    <p:sldId id="2227" r:id="rId37"/>
    <p:sldId id="2358" r:id="rId38"/>
    <p:sldId id="2368" r:id="rId39"/>
    <p:sldId id="2247" r:id="rId40"/>
    <p:sldId id="2248" r:id="rId41"/>
    <p:sldId id="2359" r:id="rId42"/>
    <p:sldId id="2369" r:id="rId43"/>
  </p:sldIdLst>
  <p:sldSz cx="9144000" cy="6858000" type="screen4x3"/>
  <p:notesSz cx="6797675" cy="9926638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umimoji="1" sz="6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6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6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6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6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kumimoji="1" sz="6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6pPr>
    <a:lvl7pPr marL="2743200" algn="l" defTabSz="914400" rtl="0" eaLnBrk="1" latinLnBrk="0" hangingPunct="1">
      <a:defRPr kumimoji="1" sz="6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7pPr>
    <a:lvl8pPr marL="3200400" algn="l" defTabSz="914400" rtl="0" eaLnBrk="1" latinLnBrk="0" hangingPunct="1">
      <a:defRPr kumimoji="1" sz="6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8pPr>
    <a:lvl9pPr marL="3657600" algn="l" defTabSz="914400" rtl="0" eaLnBrk="1" latinLnBrk="0" hangingPunct="1">
      <a:defRPr kumimoji="1" sz="6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6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di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0000FF"/>
    <a:srgbClr val="CCCCFF"/>
    <a:srgbClr val="6666FF"/>
    <a:srgbClr val="FF6600"/>
    <a:srgbClr val="DDDDDD"/>
    <a:srgbClr val="FF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7719" autoAdjust="0"/>
    <p:restoredTop sz="94682" autoAdjust="0"/>
  </p:normalViewPr>
  <p:slideViewPr>
    <p:cSldViewPr>
      <p:cViewPr varScale="1">
        <p:scale>
          <a:sx n="85" d="100"/>
          <a:sy n="85" d="100"/>
        </p:scale>
        <p:origin x="294" y="84"/>
      </p:cViewPr>
      <p:guideLst>
        <p:guide orient="horz" pos="2069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3054" y="-114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3ABFBC6-0A8C-405C-865E-A5033124FAC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124687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49329D3-98F4-4A50-89BA-EEA4A7BF874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84573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矩形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矩形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矩形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矩形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圆角矩形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圆角矩形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16C5678-EE20-4FA5-88E2-6E0BD67A2E26}" type="datetime1">
              <a:rPr lang="en-US" smtClean="0"/>
              <a:t>8/23/2023</a:t>
            </a:fld>
            <a:endParaRPr lang="en-US" dirty="0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en-US"/>
              <a:t>Footer Text</a:t>
            </a:r>
            <a:endParaRPr lang="en-US" dirty="0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8/23/2023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8/23/2023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76200"/>
            <a:ext cx="8229600" cy="6049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8/23/2023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8/23/2023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8/23/2023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26" name="日期占位符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7EAEB24-CE78-465C-A726-91D0868FA48F}" type="datetime1">
              <a:rPr lang="en-US" smtClean="0"/>
              <a:t>8/23/2023</a:t>
            </a:fld>
            <a:endParaRPr 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页脚占位符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/>
              <a:t>Footer Text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0BAADF0-1749-4E8B-9691-B44A5F8C0895}" type="datetime1">
              <a:rPr lang="en-US" smtClean="0"/>
              <a:t>8/23/2023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8/23/2023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8/23/2023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8/23/2023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矩形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矩形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矩形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矩形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圆角矩形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圆角矩形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矩形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矩形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矩形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矩形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矩形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矩形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  <a:p>
            <a:pPr lvl="1" eaLnBrk="1" latinLnBrk="0" hangingPunct="1"/>
            <a:r>
              <a:rPr kumimoji="0" lang="zh-CN" altLang="en-US"/>
              <a:t>第二级</a:t>
            </a:r>
          </a:p>
          <a:p>
            <a:pPr lvl="2" eaLnBrk="1" latinLnBrk="0" hangingPunct="1"/>
            <a:r>
              <a:rPr kumimoji="0" lang="zh-CN" altLang="en-US"/>
              <a:t>第三级</a:t>
            </a:r>
          </a:p>
          <a:p>
            <a:pPr lvl="3" eaLnBrk="1" latinLnBrk="0" hangingPunct="1"/>
            <a:r>
              <a:rPr kumimoji="0" lang="zh-CN" altLang="en-US"/>
              <a:t>第四级</a:t>
            </a:r>
          </a:p>
          <a:p>
            <a:pPr lvl="4" eaLnBrk="1" latinLnBrk="0" hangingPunct="1"/>
            <a:r>
              <a:rPr kumimoji="0" lang="zh-CN" altLang="en-US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 algn="l" eaLnBrk="1" latinLnBrk="0" hangingPunct="1"/>
            <a:fld id="{C3F416CD-67A3-4CF0-A210-F6AF31AC147F}" type="datetimeFigureOut">
              <a:rPr lang="en-US" smtClean="0"/>
              <a:pPr algn="l" eaLnBrk="1" latinLnBrk="0" hangingPunct="1"/>
              <a:t>8/23/2023</a:t>
            </a:fld>
            <a:endParaRPr lang="en-US" sz="800" dirty="0">
              <a:solidFill>
                <a:schemeClr val="accent2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 algn="r" eaLnBrk="1" latinLnBrk="0" hangingPunct="1"/>
            <a:endParaRPr kumimoji="0" lang="en-US" sz="800" dirty="0">
              <a:solidFill>
                <a:schemeClr val="accent2"/>
              </a:solidFill>
            </a:endParaRPr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6652B35-718D-4E28-AFEB-B694A3B357E8}" type="slidenum">
              <a:rPr kumimoji="0" lang="en-US" smtClean="0"/>
              <a:pPr algn="r" eaLnBrk="1" latinLnBrk="0" hangingPunct="1"/>
              <a:t>‹#›</a:t>
            </a:fld>
            <a:endParaRPr kumimoji="0" lang="en-US" sz="18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35496" y="2780928"/>
            <a:ext cx="8077200" cy="60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zh-CN" altLang="en-US" sz="6000" b="1" dirty="0">
                <a:solidFill>
                  <a:schemeClr val="accent2"/>
                </a:solidFill>
                <a:ea typeface="黑体" pitchFamily="2" charset="-122"/>
              </a:rPr>
              <a:t>研发项目管理</a:t>
            </a:r>
            <a:endParaRPr lang="zh-CN" altLang="en-US" sz="6000" dirty="0">
              <a:latin typeface="+mj-ea"/>
              <a:ea typeface="+mj-ea"/>
            </a:endParaRPr>
          </a:p>
        </p:txBody>
      </p:sp>
      <p:sp>
        <p:nvSpPr>
          <p:cNvPr id="35" name="副标题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>
            <a:normAutofit/>
          </a:bodyPr>
          <a:lstStyle/>
          <a:p>
            <a:r>
              <a:rPr lang="en-US" altLang="zh-CN" sz="3600" dirty="0">
                <a:solidFill>
                  <a:schemeClr val="accent2"/>
                </a:solidFill>
                <a:ea typeface="黑体" pitchFamily="2" charset="-122"/>
              </a:rPr>
              <a:t>—IPD</a:t>
            </a:r>
            <a:r>
              <a:rPr lang="zh-CN" altLang="en-US" sz="3600" dirty="0">
                <a:solidFill>
                  <a:schemeClr val="accent2"/>
                </a:solidFill>
                <a:ea typeface="黑体" pitchFamily="2" charset="-122"/>
              </a:rPr>
              <a:t>各阶段任务概述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20434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29"/>
    </mc:Choice>
    <mc:Fallback xmlns="">
      <p:transition spd="slow" advTm="2829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193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404664"/>
            <a:ext cx="8153400" cy="831850"/>
          </a:xfrm>
        </p:spPr>
        <p:txBody>
          <a:bodyPr>
            <a:noAutofit/>
          </a:bodyPr>
          <a:lstStyle/>
          <a:p>
            <a:pPr eaLnBrk="1" hangingPunct="1"/>
            <a:r>
              <a:rPr lang="zh-CN" altLang="en-US" sz="3600" dirty="0"/>
              <a:t>概念选择的分解</a:t>
            </a:r>
          </a:p>
        </p:txBody>
      </p:sp>
      <p:pic>
        <p:nvPicPr>
          <p:cNvPr id="4104194" name="Picture 3"/>
          <p:cNvPicPr>
            <a:picLocks noChangeAspect="1" noChangeArrowheads="1"/>
          </p:cNvPicPr>
          <p:nvPr/>
        </p:nvPicPr>
        <p:blipFill>
          <a:blip r:embed="rId2"/>
          <a:srcRect l="-854" t="-1880" r="-854" b="-4074"/>
          <a:stretch>
            <a:fillRect/>
          </a:stretch>
        </p:blipFill>
        <p:spPr bwMode="auto">
          <a:xfrm>
            <a:off x="34925" y="2173139"/>
            <a:ext cx="9144000" cy="433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4195" name="Text Box 4"/>
          <p:cNvSpPr txBox="1">
            <a:spLocks noChangeArrowheads="1"/>
          </p:cNvSpPr>
          <p:nvPr/>
        </p:nvSpPr>
        <p:spPr bwMode="auto">
          <a:xfrm>
            <a:off x="179512" y="1338213"/>
            <a:ext cx="8424862" cy="1082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zh-CN" altLang="en-US" sz="18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   备选概念的讨论可以自上而下进行也可以自下而上进行，或者两种方式兼而有之。自上而下的设计从系统所要求的</a:t>
            </a:r>
            <a:r>
              <a:rPr lang="zh-CN" altLang="en-US" sz="1800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全套功能开始，再将它们分为适当的子项</a:t>
            </a:r>
            <a:r>
              <a:rPr lang="zh-CN" altLang="en-US" sz="18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，直至为它们</a:t>
            </a:r>
            <a:r>
              <a:rPr lang="zh-CN" altLang="en-US" sz="1800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各自找到了可能的技术</a:t>
            </a:r>
            <a:r>
              <a:rPr lang="zh-CN" altLang="en-US" sz="18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。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5217" name="Rectangle 2"/>
          <p:cNvSpPr>
            <a:spLocks noGrp="1" noChangeArrowheads="1"/>
          </p:cNvSpPr>
          <p:nvPr>
            <p:ph type="title"/>
          </p:nvPr>
        </p:nvSpPr>
        <p:spPr>
          <a:xfrm>
            <a:off x="12540" y="620688"/>
            <a:ext cx="8077200" cy="864096"/>
          </a:xfrm>
        </p:spPr>
        <p:txBody>
          <a:bodyPr>
            <a:noAutofit/>
          </a:bodyPr>
          <a:lstStyle/>
          <a:p>
            <a:pPr eaLnBrk="1" hangingPunct="1"/>
            <a:r>
              <a:rPr lang="zh-CN" altLang="en-US" dirty="0"/>
              <a:t>概念阶段重点关注</a:t>
            </a:r>
            <a:r>
              <a:rPr lang="en-US" altLang="zh-CN" dirty="0"/>
              <a:t>3</a:t>
            </a:r>
            <a:br>
              <a:rPr lang="en-US" altLang="zh-CN" dirty="0"/>
            </a:br>
            <a:r>
              <a:rPr lang="en-US" altLang="zh-CN" dirty="0"/>
              <a:t>                     </a:t>
            </a:r>
            <a:r>
              <a:rPr lang="en-US" altLang="zh-CN" sz="3600" dirty="0"/>
              <a:t>——TR1</a:t>
            </a:r>
            <a:r>
              <a:rPr lang="zh-CN" altLang="en-US" sz="3600" dirty="0"/>
              <a:t>评审 </a:t>
            </a:r>
          </a:p>
        </p:txBody>
      </p:sp>
      <p:sp>
        <p:nvSpPr>
          <p:cNvPr id="407142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251520" y="1772816"/>
            <a:ext cx="8208714" cy="345603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indent="-609600" eaLnBrk="1" hangingPunct="1">
              <a:lnSpc>
                <a:spcPct val="130000"/>
              </a:lnSpc>
              <a:buFontTx/>
              <a:buNone/>
            </a:pPr>
            <a:endParaRPr lang="en-US" altLang="zh-CN" sz="2000" dirty="0">
              <a:solidFill>
                <a:srgbClr val="000099"/>
              </a:solidFill>
              <a:latin typeface="黑体" pitchFamily="2" charset="-122"/>
              <a:ea typeface="黑体" pitchFamily="2" charset="-122"/>
            </a:endParaRPr>
          </a:p>
          <a:p>
            <a:pPr marL="801688" lvl="1" indent="-533400" eaLnBrk="1" hangingPunct="1">
              <a:lnSpc>
                <a:spcPct val="130000"/>
              </a:lnSpc>
              <a:buFontTx/>
              <a:buAutoNum type="arabicPeriod"/>
            </a:pPr>
            <a:r>
              <a:rPr lang="zh-CN" altLang="en-US" sz="24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分层次评审产品的成熟度</a:t>
            </a:r>
          </a:p>
          <a:p>
            <a:pPr marL="801688" lvl="1" indent="-533400" eaLnBrk="1" hangingPunct="1">
              <a:lnSpc>
                <a:spcPct val="130000"/>
              </a:lnSpc>
              <a:buFontTx/>
              <a:buAutoNum type="arabicPeriod"/>
            </a:pPr>
            <a:r>
              <a:rPr lang="zh-CN" altLang="en-US" sz="24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要求共享模块能否达到比例要求（比如：</a:t>
            </a:r>
            <a:r>
              <a:rPr lang="en-US" altLang="zh-CN" sz="24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50%</a:t>
            </a:r>
            <a:r>
              <a:rPr lang="zh-CN" altLang="en-US" sz="24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以上）</a:t>
            </a:r>
          </a:p>
          <a:p>
            <a:pPr marL="801688" lvl="1" indent="-533400" eaLnBrk="1" hangingPunct="1">
              <a:lnSpc>
                <a:spcPct val="130000"/>
              </a:lnSpc>
              <a:buFontTx/>
              <a:buAutoNum type="arabicPeriod"/>
            </a:pPr>
            <a:r>
              <a:rPr lang="zh-CN" altLang="en-US" sz="24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不能共享的新模块要求重新开发时，要明确是走预研流程还是</a:t>
            </a:r>
            <a:r>
              <a:rPr lang="en-US" altLang="zh-CN" sz="24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B</a:t>
            </a:r>
            <a:r>
              <a:rPr lang="zh-CN" altLang="en-US" sz="24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类或</a:t>
            </a:r>
            <a:r>
              <a:rPr lang="en-US" altLang="zh-CN" sz="24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C</a:t>
            </a:r>
            <a:r>
              <a:rPr lang="zh-CN" altLang="en-US" sz="24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类更改流程，以此评估风险</a:t>
            </a:r>
          </a:p>
          <a:p>
            <a:pPr marL="801688" lvl="1" indent="-533400" eaLnBrk="1" hangingPunct="1">
              <a:lnSpc>
                <a:spcPct val="130000"/>
              </a:lnSpc>
              <a:buFontTx/>
              <a:buAutoNum type="arabicPeriod"/>
            </a:pPr>
            <a:endParaRPr lang="zh-CN" altLang="en-US" sz="2400" dirty="0">
              <a:solidFill>
                <a:srgbClr val="000099"/>
              </a:solidFill>
              <a:latin typeface="黑体" pitchFamily="2" charset="-122"/>
              <a:ea typeface="黑体" pitchFamily="2" charset="-122"/>
            </a:endParaRPr>
          </a:p>
          <a:p>
            <a:pPr marL="609600" indent="-609600" eaLnBrk="1" hangingPunct="1">
              <a:lnSpc>
                <a:spcPct val="130000"/>
              </a:lnSpc>
            </a:pPr>
            <a:endParaRPr lang="en-US" altLang="zh-CN" sz="2400" b="1" dirty="0">
              <a:solidFill>
                <a:srgbClr val="000099"/>
              </a:solidFill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7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7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7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7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7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7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241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404664"/>
            <a:ext cx="8077200" cy="1406426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dirty="0"/>
              <a:t>概念阶段重点关注</a:t>
            </a:r>
            <a:r>
              <a:rPr lang="en-US" altLang="zh-CN" dirty="0"/>
              <a:t>4</a:t>
            </a:r>
            <a:br>
              <a:rPr lang="en-US" altLang="zh-CN" dirty="0"/>
            </a:br>
            <a:r>
              <a:rPr lang="en-US" altLang="zh-CN" dirty="0"/>
              <a:t>    </a:t>
            </a:r>
            <a:r>
              <a:rPr lang="en-US" altLang="zh-CN" sz="3600" dirty="0"/>
              <a:t>——</a:t>
            </a:r>
            <a:r>
              <a:rPr lang="zh-CN" altLang="en-US" sz="3600" dirty="0"/>
              <a:t>对新供应商启动认证流程 </a:t>
            </a:r>
          </a:p>
        </p:txBody>
      </p:sp>
      <p:sp>
        <p:nvSpPr>
          <p:cNvPr id="407245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39750" y="1700807"/>
            <a:ext cx="8229600" cy="430946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indent="-609600" eaLnBrk="1" hangingPunct="1">
              <a:lnSpc>
                <a:spcPct val="110000"/>
              </a:lnSpc>
              <a:buFontTx/>
              <a:buNone/>
            </a:pPr>
            <a:endParaRPr lang="en-US" altLang="zh-CN" sz="1800" dirty="0">
              <a:solidFill>
                <a:srgbClr val="000099"/>
              </a:solidFill>
              <a:latin typeface="黑体" pitchFamily="2" charset="-122"/>
              <a:ea typeface="黑体" pitchFamily="2" charset="-122"/>
            </a:endParaRPr>
          </a:p>
          <a:p>
            <a:pPr marL="609600" indent="-609600" eaLnBrk="1" hangingPunct="1">
              <a:lnSpc>
                <a:spcPct val="110000"/>
              </a:lnSpc>
              <a:buFontTx/>
              <a:buAutoNum type="arabicPeriod"/>
            </a:pPr>
            <a:r>
              <a:rPr lang="zh-CN" altLang="en-US" sz="24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在</a:t>
            </a:r>
            <a:r>
              <a:rPr lang="en-US" altLang="zh-CN" sz="24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TR1</a:t>
            </a:r>
            <a:r>
              <a:rPr lang="zh-CN" altLang="en-US" sz="24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后如果涉及到新的关键技术或关键器件的外购和外协，可以提前启动新供应商认证；</a:t>
            </a:r>
          </a:p>
          <a:p>
            <a:pPr marL="609600" indent="-609600" eaLnBrk="1" hangingPunct="1">
              <a:lnSpc>
                <a:spcPct val="110000"/>
              </a:lnSpc>
              <a:buFontTx/>
              <a:buAutoNum type="arabicPeriod"/>
            </a:pPr>
            <a:r>
              <a:rPr lang="zh-CN" altLang="en-US" sz="24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在提前采购决定评审完后，再启动采购。</a:t>
            </a:r>
          </a:p>
          <a:p>
            <a:pPr marL="801688" lvl="1" indent="-533400" eaLnBrk="1" hangingPunct="1">
              <a:lnSpc>
                <a:spcPct val="110000"/>
              </a:lnSpc>
              <a:buFontTx/>
              <a:buAutoNum type="arabicPeriod"/>
            </a:pPr>
            <a:endParaRPr lang="zh-CN" altLang="en-US" sz="2000" dirty="0">
              <a:solidFill>
                <a:srgbClr val="000099"/>
              </a:solidFill>
              <a:latin typeface="黑体" pitchFamily="2" charset="-122"/>
              <a:ea typeface="黑体" pitchFamily="2" charset="-122"/>
            </a:endParaRPr>
          </a:p>
          <a:p>
            <a:pPr marL="609600" indent="-609600" eaLnBrk="1" hangingPunct="1">
              <a:lnSpc>
                <a:spcPct val="110000"/>
              </a:lnSpc>
            </a:pPr>
            <a:endParaRPr lang="en-US" altLang="zh-CN" sz="2000" b="1" dirty="0">
              <a:solidFill>
                <a:srgbClr val="000099"/>
              </a:solidFill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7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7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7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7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7265" name="Rectangle 2"/>
          <p:cNvSpPr>
            <a:spLocks noGrp="1" noChangeArrowheads="1"/>
          </p:cNvSpPr>
          <p:nvPr>
            <p:ph type="title"/>
          </p:nvPr>
        </p:nvSpPr>
        <p:spPr>
          <a:xfrm>
            <a:off x="167208" y="404664"/>
            <a:ext cx="8077200" cy="1368152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dirty="0"/>
              <a:t>概念阶段重点关注</a:t>
            </a:r>
            <a:r>
              <a:rPr lang="en-US" altLang="zh-CN" dirty="0"/>
              <a:t>5</a:t>
            </a:r>
            <a:br>
              <a:rPr lang="en-US" altLang="zh-CN" dirty="0"/>
            </a:br>
            <a:r>
              <a:rPr lang="en-US" altLang="zh-CN" dirty="0"/>
              <a:t>    </a:t>
            </a:r>
            <a:r>
              <a:rPr lang="en-US" altLang="zh-CN" sz="3600" dirty="0"/>
              <a:t>——</a:t>
            </a:r>
            <a:r>
              <a:rPr lang="zh-CN" altLang="en-US" sz="3600" dirty="0"/>
              <a:t>业务计划书评审重点及监控 </a:t>
            </a:r>
          </a:p>
        </p:txBody>
      </p:sp>
      <p:sp>
        <p:nvSpPr>
          <p:cNvPr id="407347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3528" y="1844824"/>
            <a:ext cx="8229600" cy="5029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zh-CN" altLang="en-US" sz="24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    在目前重点评审项目管理的计划管理与资源配置和风险，市场部分分步加入，但一定要分析竞争和产业链： </a:t>
            </a:r>
            <a:endParaRPr lang="zh-CN" altLang="en-US" sz="1800" dirty="0">
              <a:solidFill>
                <a:srgbClr val="000099"/>
              </a:solidFill>
              <a:latin typeface="黑体" pitchFamily="2" charset="-122"/>
              <a:ea typeface="黑体" pitchFamily="2" charset="-122"/>
            </a:endParaRPr>
          </a:p>
          <a:p>
            <a:pPr marL="806450" lvl="1" indent="-447675" eaLnBrk="1" hangingPunct="1">
              <a:lnSpc>
                <a:spcPct val="110000"/>
              </a:lnSpc>
              <a:buFontTx/>
              <a:buAutoNum type="arabicPeriod"/>
            </a:pPr>
            <a:r>
              <a:rPr lang="zh-CN" altLang="en-US" sz="22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重点关注进度计划与成本计划；</a:t>
            </a:r>
          </a:p>
          <a:p>
            <a:pPr marL="806450" lvl="1" indent="-447675" eaLnBrk="1" hangingPunct="1">
              <a:lnSpc>
                <a:spcPct val="110000"/>
              </a:lnSpc>
              <a:buFontTx/>
              <a:buAutoNum type="arabicPeriod"/>
            </a:pPr>
            <a:r>
              <a:rPr lang="zh-CN" altLang="en-US" sz="22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同时，确定各层次的开发，明确要走哪些流程；</a:t>
            </a:r>
          </a:p>
          <a:p>
            <a:pPr marL="806450" lvl="1" indent="-447675" eaLnBrk="1" hangingPunct="1">
              <a:lnSpc>
                <a:spcPct val="110000"/>
              </a:lnSpc>
              <a:buFontTx/>
              <a:buAutoNum type="arabicPeriod"/>
            </a:pPr>
            <a:r>
              <a:rPr lang="zh-CN" altLang="en-US" sz="22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项目交付完成后或产品交付完成后，完成哪些单机与整机及内部模块的产品化；</a:t>
            </a:r>
          </a:p>
          <a:p>
            <a:pPr marL="806450" lvl="1" indent="-447675" eaLnBrk="1" hangingPunct="1">
              <a:lnSpc>
                <a:spcPct val="110000"/>
              </a:lnSpc>
              <a:buFontTx/>
              <a:buAutoNum type="arabicPeriod"/>
            </a:pPr>
            <a:r>
              <a:rPr lang="zh-CN" altLang="en-US" sz="22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评审关键路径的关键资源；</a:t>
            </a:r>
          </a:p>
          <a:p>
            <a:pPr marL="806450" lvl="1" indent="-447675" eaLnBrk="1" hangingPunct="1">
              <a:lnSpc>
                <a:spcPct val="110000"/>
              </a:lnSpc>
              <a:buFontTx/>
              <a:buAutoNum type="arabicPeriod"/>
            </a:pPr>
            <a:r>
              <a:rPr lang="zh-CN" altLang="en-US" sz="22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评审主审人的资源和时间以及任职资格是否匹配；</a:t>
            </a:r>
          </a:p>
          <a:p>
            <a:pPr marL="806450" lvl="1" indent="-447675" eaLnBrk="1" hangingPunct="1">
              <a:lnSpc>
                <a:spcPct val="110000"/>
              </a:lnSpc>
              <a:buFontTx/>
              <a:buAutoNum type="arabicPeriod"/>
            </a:pPr>
            <a:r>
              <a:rPr lang="zh-CN" altLang="en-US" sz="22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关键路径和关键活动是否高配，如果有高配，是否有监控人；</a:t>
            </a:r>
          </a:p>
          <a:p>
            <a:pPr marL="806450" lvl="1" indent="-447675" eaLnBrk="1" hangingPunct="1">
              <a:lnSpc>
                <a:spcPct val="110000"/>
              </a:lnSpc>
              <a:buFontTx/>
              <a:buAutoNum type="arabicPeriod"/>
            </a:pPr>
            <a:r>
              <a:rPr lang="zh-CN" altLang="en-US" sz="22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初步的财务指标（可以在计划阶段细化）。</a:t>
            </a:r>
            <a:endParaRPr lang="zh-CN" altLang="en-US" sz="2000" dirty="0">
              <a:solidFill>
                <a:srgbClr val="000099"/>
              </a:solidFill>
              <a:latin typeface="黑体" pitchFamily="2" charset="-122"/>
              <a:ea typeface="黑体" pitchFamily="2" charset="-122"/>
            </a:endParaRPr>
          </a:p>
          <a:p>
            <a:pPr marL="0" indent="0" eaLnBrk="1" hangingPunct="1">
              <a:lnSpc>
                <a:spcPct val="110000"/>
              </a:lnSpc>
            </a:pPr>
            <a:endParaRPr lang="en-US" altLang="zh-CN" sz="2000" b="1" dirty="0">
              <a:solidFill>
                <a:srgbClr val="000099"/>
              </a:solidFill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3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73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73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3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73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73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3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73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73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3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73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73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3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73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73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3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73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73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3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73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73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3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073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073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8660" name="Text Box 2"/>
          <p:cNvSpPr txBox="1">
            <a:spLocks noChangeArrowheads="1"/>
          </p:cNvSpPr>
          <p:nvPr/>
        </p:nvSpPr>
        <p:spPr bwMode="auto">
          <a:xfrm>
            <a:off x="1908175" y="1286524"/>
            <a:ext cx="6121400" cy="430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066800" lvl="1" indent="-609600">
              <a:lnSpc>
                <a:spcPct val="190000"/>
              </a:lnSpc>
            </a:pPr>
            <a:r>
              <a:rPr lang="zh-CN" altLang="en-US" sz="2400" b="1" dirty="0">
                <a:latin typeface="黑体" pitchFamily="2" charset="-122"/>
                <a:ea typeface="黑体" pitchFamily="2" charset="-122"/>
              </a:rPr>
              <a:t>单元一：概念阶段流程</a:t>
            </a:r>
          </a:p>
          <a:p>
            <a:pPr marL="1066800" lvl="1" indent="-609600">
              <a:lnSpc>
                <a:spcPct val="190000"/>
              </a:lnSpc>
            </a:pPr>
            <a:r>
              <a:rPr lang="zh-CN" altLang="en-US" sz="2400" b="1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单元二：计划阶段流程</a:t>
            </a:r>
          </a:p>
          <a:p>
            <a:pPr marL="1066800" lvl="1" indent="-609600">
              <a:lnSpc>
                <a:spcPct val="190000"/>
              </a:lnSpc>
            </a:pPr>
            <a:r>
              <a:rPr lang="zh-CN" altLang="en-US" sz="2400" b="1" dirty="0">
                <a:latin typeface="黑体" pitchFamily="2" charset="-122"/>
                <a:ea typeface="黑体" pitchFamily="2" charset="-122"/>
              </a:rPr>
              <a:t>单元三：开发及验证阶段流程</a:t>
            </a:r>
          </a:p>
          <a:p>
            <a:pPr marL="1066800" lvl="1" indent="-609600">
              <a:lnSpc>
                <a:spcPct val="190000"/>
              </a:lnSpc>
            </a:pPr>
            <a:r>
              <a:rPr lang="zh-CN" altLang="en-US" sz="2400" b="1" dirty="0">
                <a:latin typeface="黑体" pitchFamily="2" charset="-122"/>
                <a:ea typeface="黑体" pitchFamily="2" charset="-122"/>
              </a:rPr>
              <a:t>单元四：发布阶段流程</a:t>
            </a:r>
          </a:p>
          <a:p>
            <a:pPr marL="1066800" lvl="1" indent="-609600">
              <a:lnSpc>
                <a:spcPct val="190000"/>
              </a:lnSpc>
            </a:pPr>
            <a:r>
              <a:rPr lang="zh-CN" altLang="en-US" sz="2400" b="1" dirty="0">
                <a:latin typeface="黑体" pitchFamily="2" charset="-122"/>
                <a:ea typeface="黑体" pitchFamily="2" charset="-122"/>
              </a:rPr>
              <a:t>单元五：生命周期管理流程</a:t>
            </a:r>
          </a:p>
          <a:p>
            <a:pPr marL="1066800" lvl="1" indent="-609600">
              <a:lnSpc>
                <a:spcPct val="190000"/>
              </a:lnSpc>
            </a:pPr>
            <a:endParaRPr lang="en-US" altLang="zh-CN" sz="2400" b="1" dirty="0">
              <a:latin typeface="黑体" pitchFamily="2" charset="-122"/>
              <a:ea typeface="黑体" pitchFamily="2" charset="-122"/>
            </a:endParaRPr>
          </a:p>
        </p:txBody>
      </p:sp>
      <p:graphicFrame>
        <p:nvGraphicFramePr>
          <p:cNvPr id="403865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5036621"/>
              </p:ext>
            </p:extLst>
          </p:nvPr>
        </p:nvGraphicFramePr>
        <p:xfrm>
          <a:off x="1403648" y="2276872"/>
          <a:ext cx="719137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绘图" r:id="rId2" imgW="954000" imgH="349200" progId="">
                  <p:embed/>
                </p:oleObj>
              </mc:Choice>
              <mc:Fallback>
                <p:oleObj name="绘图" r:id="rId2" imgW="954000" imgH="3492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2276872"/>
                        <a:ext cx="719137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38661" name="Rectangle 4"/>
          <p:cNvSpPr>
            <a:spLocks noChangeArrowheads="1"/>
          </p:cNvSpPr>
          <p:nvPr/>
        </p:nvSpPr>
        <p:spPr bwMode="auto">
          <a:xfrm>
            <a:off x="467544" y="515144"/>
            <a:ext cx="8077200" cy="60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zh-CN" altLang="en-US" sz="4000" dirty="0">
                <a:latin typeface="+mj-ea"/>
                <a:ea typeface="+mj-ea"/>
              </a:rPr>
              <a:t>目录</a:t>
            </a:r>
          </a:p>
        </p:txBody>
      </p:sp>
    </p:spTree>
    <p:extLst>
      <p:ext uri="{BB962C8B-B14F-4D97-AF65-F5344CB8AC3E}">
        <p14:creationId xmlns:p14="http://schemas.microsoft.com/office/powerpoint/2010/main" val="36082978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9313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476597"/>
            <a:ext cx="7772400" cy="7921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zh-CN" altLang="en-US" dirty="0"/>
              <a:t>计划阶段的目标、关注点和交付物</a:t>
            </a:r>
          </a:p>
        </p:txBody>
      </p:sp>
      <p:sp>
        <p:nvSpPr>
          <p:cNvPr id="3878915" name="Rectangle 3"/>
          <p:cNvSpPr>
            <a:spLocks noChangeArrowheads="1"/>
          </p:cNvSpPr>
          <p:nvPr/>
        </p:nvSpPr>
        <p:spPr bwMode="auto">
          <a:xfrm>
            <a:off x="683568" y="1407171"/>
            <a:ext cx="708025" cy="666750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 eaLnBrk="0" hangingPunct="0">
              <a:spcAft>
                <a:spcPct val="30000"/>
              </a:spcAft>
              <a:buClr>
                <a:schemeClr val="tx1"/>
              </a:buClr>
              <a:buSzPct val="60000"/>
              <a:buFont typeface="Wingdings" pitchFamily="2" charset="2"/>
              <a:buNone/>
              <a:defRPr/>
            </a:pPr>
            <a:r>
              <a:rPr kumimoji="0" lang="zh-CN" altLang="en-US" sz="1800">
                <a:solidFill>
                  <a:srgbClr val="000000"/>
                </a:solidFill>
                <a:latin typeface="宋体" pitchFamily="2" charset="-122"/>
              </a:rPr>
              <a:t>目标</a:t>
            </a:r>
          </a:p>
        </p:txBody>
      </p:sp>
      <p:sp>
        <p:nvSpPr>
          <p:cNvPr id="3878916" name="Text Box 4"/>
          <p:cNvSpPr txBox="1">
            <a:spLocks noChangeArrowheads="1"/>
          </p:cNvSpPr>
          <p:nvPr/>
        </p:nvSpPr>
        <p:spPr bwMode="auto">
          <a:xfrm>
            <a:off x="1402706" y="1426221"/>
            <a:ext cx="6840537" cy="679450"/>
          </a:xfrm>
          <a:prstGeom prst="rect">
            <a:avLst/>
          </a:prstGeom>
          <a:noFill/>
          <a:ln w="9525" algn="ctr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"/>
              </a:spcBef>
              <a:spcAft>
                <a:spcPct val="5000"/>
              </a:spcAft>
              <a:buFont typeface="Wingdings" pitchFamily="2" charset="2"/>
              <a:buChar char="p"/>
            </a:pPr>
            <a:r>
              <a:rPr kumimoji="0" lang="en-US" altLang="zh-CN" sz="1800">
                <a:latin typeface="宋体" pitchFamily="2" charset="-122"/>
              </a:rPr>
              <a:t> </a:t>
            </a:r>
            <a:r>
              <a:rPr kumimoji="0" lang="zh-CN" altLang="en-US" sz="1800">
                <a:latin typeface="宋体" pitchFamily="2" charset="-122"/>
              </a:rPr>
              <a:t>清晰地定义产品及其竞争优势，理解业务计划，制定项目计划 </a:t>
            </a:r>
          </a:p>
          <a:p>
            <a:pPr>
              <a:spcBef>
                <a:spcPct val="5000"/>
              </a:spcBef>
              <a:spcAft>
                <a:spcPct val="5000"/>
              </a:spcAft>
              <a:buFont typeface="Wingdings" pitchFamily="2" charset="2"/>
              <a:buNone/>
            </a:pPr>
            <a:r>
              <a:rPr kumimoji="0" lang="zh-CN" altLang="en-US" sz="1800">
                <a:latin typeface="宋体" pitchFamily="2" charset="-122"/>
              </a:rPr>
              <a:t>    及资源计划，确保风险可以被合理地管理。</a:t>
            </a:r>
          </a:p>
        </p:txBody>
      </p:sp>
      <p:sp>
        <p:nvSpPr>
          <p:cNvPr id="3878917" name="Rectangle 5"/>
          <p:cNvSpPr>
            <a:spLocks noChangeArrowheads="1"/>
          </p:cNvSpPr>
          <p:nvPr/>
        </p:nvSpPr>
        <p:spPr bwMode="auto">
          <a:xfrm>
            <a:off x="683568" y="2199334"/>
            <a:ext cx="708025" cy="2736850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 eaLnBrk="0" hangingPunct="0">
              <a:spcAft>
                <a:spcPct val="30000"/>
              </a:spcAft>
              <a:buClr>
                <a:schemeClr val="tx1"/>
              </a:buClr>
              <a:buSzPct val="60000"/>
              <a:buFont typeface="Wingdings" pitchFamily="2" charset="2"/>
              <a:buNone/>
              <a:defRPr/>
            </a:pPr>
            <a:r>
              <a:rPr kumimoji="0" lang="zh-CN" altLang="en-US" sz="1800">
                <a:solidFill>
                  <a:srgbClr val="000000"/>
                </a:solidFill>
                <a:latin typeface="宋体" pitchFamily="2" charset="-122"/>
              </a:rPr>
              <a:t>关注</a:t>
            </a:r>
          </a:p>
        </p:txBody>
      </p:sp>
      <p:sp>
        <p:nvSpPr>
          <p:cNvPr id="3878918" name="Text Box 6"/>
          <p:cNvSpPr txBox="1">
            <a:spLocks noChangeArrowheads="1"/>
          </p:cNvSpPr>
          <p:nvPr/>
        </p:nvSpPr>
        <p:spPr bwMode="auto">
          <a:xfrm>
            <a:off x="1402706" y="2199334"/>
            <a:ext cx="6840537" cy="2470150"/>
          </a:xfrm>
          <a:prstGeom prst="rect">
            <a:avLst/>
          </a:prstGeom>
          <a:noFill/>
          <a:ln w="9525" algn="ctr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5000"/>
              </a:lnSpc>
              <a:spcBef>
                <a:spcPct val="5000"/>
              </a:spcBef>
              <a:buFont typeface="Wingdings" pitchFamily="2" charset="2"/>
              <a:buChar char="p"/>
            </a:pPr>
            <a:r>
              <a:rPr kumimoji="0" lang="en-US" altLang="zh-CN" sz="1800">
                <a:latin typeface="宋体" pitchFamily="2" charset="-122"/>
              </a:rPr>
              <a:t>  </a:t>
            </a:r>
            <a:r>
              <a:rPr kumimoji="0" lang="zh-CN" altLang="en-US" sz="1800">
                <a:latin typeface="宋体" pitchFamily="2" charset="-122"/>
              </a:rPr>
              <a:t>最终的业务计划，这一业务计划定义了产品、市场需求及需要的各个业务部门的支持；</a:t>
            </a:r>
          </a:p>
          <a:p>
            <a:pPr lvl="1" indent="176213">
              <a:lnSpc>
                <a:spcPct val="105000"/>
              </a:lnSpc>
              <a:spcBef>
                <a:spcPct val="5000"/>
              </a:spcBef>
              <a:buFont typeface="Wingdings" pitchFamily="2" charset="2"/>
              <a:buChar char="Ø"/>
            </a:pPr>
            <a:r>
              <a:rPr kumimoji="0" lang="zh-CN" altLang="en-US" sz="1800">
                <a:latin typeface="宋体" pitchFamily="2" charset="-122"/>
              </a:rPr>
              <a:t>  评估是基于事实数据（而不是假设），因此若计划得到批准，则团队将与</a:t>
            </a:r>
            <a:r>
              <a:rPr kumimoji="0" lang="en-US" altLang="zh-CN" sz="1800">
                <a:latin typeface="宋体" pitchFamily="2" charset="-122"/>
              </a:rPr>
              <a:t>IPMT</a:t>
            </a:r>
            <a:r>
              <a:rPr kumimoji="0" lang="zh-CN" altLang="en-US" sz="1800">
                <a:latin typeface="宋体" pitchFamily="2" charset="-122"/>
              </a:rPr>
              <a:t>签订一个合同来完成产品开发；若计划没有得到批准，则不会浪费资源。</a:t>
            </a:r>
          </a:p>
          <a:p>
            <a:pPr lvl="1" indent="176213">
              <a:lnSpc>
                <a:spcPct val="105000"/>
              </a:lnSpc>
              <a:spcBef>
                <a:spcPct val="5000"/>
              </a:spcBef>
              <a:buFont typeface="Wingdings" pitchFamily="2" charset="2"/>
              <a:buChar char="Ø"/>
            </a:pPr>
            <a:r>
              <a:rPr kumimoji="0" lang="zh-CN" altLang="en-US" sz="1800">
                <a:latin typeface="宋体" pitchFamily="2" charset="-122"/>
              </a:rPr>
              <a:t>  对概念阶段的假设进行证实。</a:t>
            </a:r>
          </a:p>
          <a:p>
            <a:pPr>
              <a:lnSpc>
                <a:spcPct val="105000"/>
              </a:lnSpc>
              <a:spcBef>
                <a:spcPct val="5000"/>
              </a:spcBef>
              <a:buFont typeface="Wingdings" pitchFamily="2" charset="2"/>
              <a:buChar char="p"/>
            </a:pPr>
            <a:r>
              <a:rPr kumimoji="0" lang="zh-CN" altLang="en-US" sz="1800">
                <a:latin typeface="宋体" pitchFamily="2" charset="-122"/>
              </a:rPr>
              <a:t>  通过与</a:t>
            </a:r>
            <a:r>
              <a:rPr kumimoji="0" lang="en-US" altLang="zh-CN" sz="1800">
                <a:latin typeface="宋体" pitchFamily="2" charset="-122"/>
              </a:rPr>
              <a:t>IPMT</a:t>
            </a:r>
            <a:r>
              <a:rPr kumimoji="0" lang="zh-CN" altLang="en-US" sz="1800">
                <a:latin typeface="宋体" pitchFamily="2" charset="-122"/>
              </a:rPr>
              <a:t>达成的</a:t>
            </a:r>
            <a:r>
              <a:rPr kumimoji="0" lang="zh-CN" altLang="en-US" sz="1800">
                <a:latin typeface="华文细黑" pitchFamily="2" charset="-122"/>
              </a:rPr>
              <a:t>“</a:t>
            </a:r>
            <a:r>
              <a:rPr kumimoji="0" lang="zh-CN" altLang="en-US" sz="1800">
                <a:latin typeface="宋体" pitchFamily="2" charset="-122"/>
              </a:rPr>
              <a:t>合同式</a:t>
            </a:r>
            <a:r>
              <a:rPr kumimoji="0" lang="zh-CN" altLang="en-US" sz="1800">
                <a:latin typeface="华文细黑" pitchFamily="2" charset="-122"/>
              </a:rPr>
              <a:t>”</a:t>
            </a:r>
            <a:r>
              <a:rPr kumimoji="0" lang="zh-CN" altLang="en-US" sz="1800">
                <a:latin typeface="宋体" pitchFamily="2" charset="-122"/>
              </a:rPr>
              <a:t>协议，</a:t>
            </a:r>
            <a:r>
              <a:rPr kumimoji="0" lang="en-US" altLang="zh-CN" sz="1800">
                <a:latin typeface="宋体" pitchFamily="2" charset="-122"/>
              </a:rPr>
              <a:t>PDT</a:t>
            </a:r>
            <a:r>
              <a:rPr kumimoji="0" lang="zh-CN" altLang="en-US" sz="1800">
                <a:latin typeface="宋体" pitchFamily="2" charset="-122"/>
              </a:rPr>
              <a:t>得到授权。</a:t>
            </a:r>
          </a:p>
          <a:p>
            <a:pPr lvl="1" indent="176213">
              <a:lnSpc>
                <a:spcPct val="105000"/>
              </a:lnSpc>
              <a:spcBef>
                <a:spcPct val="5000"/>
              </a:spcBef>
              <a:buFont typeface="Wingdings" pitchFamily="2" charset="2"/>
              <a:buChar char="Ø"/>
            </a:pPr>
            <a:r>
              <a:rPr kumimoji="0" lang="zh-CN" altLang="en-US" sz="1800">
                <a:latin typeface="宋体" pitchFamily="2" charset="-122"/>
              </a:rPr>
              <a:t> 在项目每个后续阶段的目标及整个项目的目标上达成共识。</a:t>
            </a:r>
          </a:p>
        </p:txBody>
      </p:sp>
      <p:sp>
        <p:nvSpPr>
          <p:cNvPr id="3878919" name="Rectangle 7"/>
          <p:cNvSpPr>
            <a:spLocks noChangeArrowheads="1"/>
          </p:cNvSpPr>
          <p:nvPr/>
        </p:nvSpPr>
        <p:spPr bwMode="auto">
          <a:xfrm>
            <a:off x="683568" y="5066359"/>
            <a:ext cx="708025" cy="1525587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 eaLnBrk="0" hangingPunct="0">
              <a:spcAft>
                <a:spcPct val="30000"/>
              </a:spcAft>
              <a:buClr>
                <a:schemeClr val="tx1"/>
              </a:buClr>
              <a:buSzPct val="60000"/>
              <a:buFont typeface="Wingdings" pitchFamily="2" charset="2"/>
              <a:buNone/>
              <a:defRPr/>
            </a:pPr>
            <a:r>
              <a:rPr kumimoji="0" lang="zh-CN" altLang="en-US" sz="1800">
                <a:solidFill>
                  <a:srgbClr val="000000"/>
                </a:solidFill>
                <a:latin typeface="Arial" pitchFamily="34" charset="0"/>
              </a:rPr>
              <a:t>交付</a:t>
            </a:r>
          </a:p>
        </p:txBody>
      </p:sp>
      <p:sp>
        <p:nvSpPr>
          <p:cNvPr id="3878920" name="Text Box 8"/>
          <p:cNvSpPr txBox="1">
            <a:spLocks noChangeArrowheads="1"/>
          </p:cNvSpPr>
          <p:nvPr/>
        </p:nvSpPr>
        <p:spPr bwMode="auto">
          <a:xfrm>
            <a:off x="1402706" y="5080646"/>
            <a:ext cx="6840537" cy="1506538"/>
          </a:xfrm>
          <a:prstGeom prst="rect">
            <a:avLst/>
          </a:prstGeom>
          <a:noFill/>
          <a:ln w="9525" algn="ctr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p"/>
            </a:pPr>
            <a:r>
              <a:rPr kumimoji="0" lang="en-US" altLang="zh-CN" sz="1800" dirty="0">
                <a:latin typeface="宋体" pitchFamily="2" charset="-122"/>
              </a:rPr>
              <a:t>  </a:t>
            </a:r>
            <a:r>
              <a:rPr kumimoji="0" lang="zh-CN" altLang="en-US" sz="1800" dirty="0">
                <a:latin typeface="宋体" pitchFamily="2" charset="-122"/>
              </a:rPr>
              <a:t>最终的业务计划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p"/>
            </a:pPr>
            <a:r>
              <a:rPr kumimoji="0" lang="zh-CN" altLang="en-US" sz="1800" dirty="0">
                <a:latin typeface="宋体" pitchFamily="2" charset="-122"/>
              </a:rPr>
              <a:t>  产品规格说明书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p"/>
            </a:pPr>
            <a:r>
              <a:rPr kumimoji="0" lang="zh-CN" altLang="en-US" sz="1800" dirty="0">
                <a:latin typeface="宋体" pitchFamily="2" charset="-122"/>
              </a:rPr>
              <a:t>  端到端</a:t>
            </a:r>
            <a:r>
              <a:rPr kumimoji="0" lang="en-US" altLang="zh-CN" sz="1800" dirty="0">
                <a:latin typeface="宋体" pitchFamily="2" charset="-122"/>
              </a:rPr>
              <a:t>3/4</a:t>
            </a:r>
            <a:r>
              <a:rPr kumimoji="0" lang="zh-CN" altLang="en-US" sz="1800" dirty="0">
                <a:latin typeface="宋体" pitchFamily="2" charset="-122"/>
              </a:rPr>
              <a:t>级项目计划和修改的一级计划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p"/>
            </a:pPr>
            <a:r>
              <a:rPr kumimoji="0" lang="zh-CN" altLang="en-US" sz="1800" dirty="0">
                <a:latin typeface="宋体" pitchFamily="2" charset="-122"/>
              </a:rPr>
              <a:t>　高层总体方案书（软件概要设计硬件概要设计结构概要设计）</a:t>
            </a:r>
          </a:p>
        </p:txBody>
      </p:sp>
      <p:sp>
        <p:nvSpPr>
          <p:cNvPr id="3878921" name="Text Box 9"/>
          <p:cNvSpPr txBox="1">
            <a:spLocks noChangeArrowheads="1"/>
          </p:cNvSpPr>
          <p:nvPr/>
        </p:nvSpPr>
        <p:spPr bwMode="auto">
          <a:xfrm rot="-2253188">
            <a:off x="6803381" y="5171134"/>
            <a:ext cx="1955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zh-CN" altLang="en-US" sz="6000">
                <a:solidFill>
                  <a:srgbClr val="CCCC00"/>
                </a:solidFill>
                <a:latin typeface="华文彩云"/>
                <a:ea typeface="华文彩云"/>
                <a:cs typeface="华文彩云"/>
              </a:rPr>
              <a:t>计划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789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789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8789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8789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8789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8789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8789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8789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8789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789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78916" grpId="0" animBg="1"/>
      <p:bldP spid="3878918" grpId="0" animBg="1"/>
      <p:bldP spid="3878920" grpId="0" animBg="1"/>
      <p:bldP spid="387892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033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04664"/>
            <a:ext cx="8229600" cy="1066800"/>
          </a:xfrm>
        </p:spPr>
        <p:txBody>
          <a:bodyPr/>
          <a:lstStyle/>
          <a:p>
            <a:pPr eaLnBrk="1" hangingPunct="1"/>
            <a:r>
              <a:rPr lang="zh-CN" altLang="en-US" dirty="0"/>
              <a:t>计划阶段主要活动</a:t>
            </a:r>
          </a:p>
        </p:txBody>
      </p:sp>
      <p:pic>
        <p:nvPicPr>
          <p:cNvPr id="4097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24" y="1451113"/>
            <a:ext cx="8524056" cy="5218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1520" y="404664"/>
            <a:ext cx="4873625" cy="7901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kumimoji="0" lang="zh-CN" altLang="en-US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计划阶段（</a:t>
            </a:r>
            <a:r>
              <a:rPr kumimoji="0" lang="en-US" altLang="zh-CN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</a:t>
            </a:r>
            <a:r>
              <a:rPr kumimoji="0" lang="zh-CN" altLang="en-US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）</a:t>
            </a:r>
            <a:endParaRPr lang="zh-CN" altLang="en-US" sz="4000" b="1" dirty="0">
              <a:latin typeface="+mj-ea"/>
              <a:ea typeface="+mj-ea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4925" y="2061171"/>
            <a:ext cx="647700" cy="58102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zh-CN" altLang="en-US" sz="1600" b="1">
                <a:solidFill>
                  <a:schemeClr val="bg1"/>
                </a:solidFill>
                <a:latin typeface="Arial" charset="0"/>
              </a:rPr>
              <a:t>概念阶段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971550" y="2061171"/>
            <a:ext cx="647700" cy="58102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zh-CN" altLang="en-US" sz="1600" b="1">
                <a:solidFill>
                  <a:schemeClr val="bg1"/>
                </a:solidFill>
                <a:latin typeface="Arial" charset="0"/>
              </a:rPr>
              <a:t>计划阶段</a:t>
            </a: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827088" y="1845271"/>
            <a:ext cx="0" cy="4608512"/>
          </a:xfrm>
          <a:prstGeom prst="line">
            <a:avLst/>
          </a:prstGeom>
          <a:noFill/>
          <a:ln w="31750">
            <a:solidFill>
              <a:schemeClr val="tx1"/>
            </a:solidFill>
            <a:prstDash val="lgDashDot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755650" y="2853333"/>
            <a:ext cx="142875" cy="1428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CN" alt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116013" y="3572471"/>
            <a:ext cx="1008062" cy="3460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kumimoji="0" lang="zh-CN" altLang="en-US" sz="1600">
                <a:latin typeface="Arial" charset="0"/>
              </a:rPr>
              <a:t>扩建</a:t>
            </a:r>
            <a:r>
              <a:rPr kumimoji="0" lang="en-US" altLang="zh-CN" sz="1600">
                <a:latin typeface="Arial" charset="0"/>
              </a:rPr>
              <a:t>PDT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2339975" y="3458171"/>
            <a:ext cx="647700" cy="59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kumimoji="0" lang="zh-CN" altLang="en-US" sz="1600">
                <a:latin typeface="Arial" charset="0"/>
              </a:rPr>
              <a:t>团队培训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2268538" y="4364633"/>
            <a:ext cx="1008062" cy="107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kumimoji="0" lang="zh-CN" altLang="en-US" sz="1600">
                <a:latin typeface="Arial" charset="0"/>
              </a:rPr>
              <a:t>增加扩展组成员并修改项目文档</a:t>
            </a: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3275013" y="3458171"/>
            <a:ext cx="647700" cy="59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kumimoji="0" lang="zh-CN" altLang="en-US" sz="1600">
                <a:latin typeface="Arial" charset="0"/>
              </a:rPr>
              <a:t>开工会</a:t>
            </a: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4211638" y="3327996"/>
            <a:ext cx="647700" cy="835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kumimoji="0" lang="zh-CN" altLang="en-US" sz="1600">
                <a:latin typeface="Arial" charset="0"/>
              </a:rPr>
              <a:t>制定计划阶段</a:t>
            </a: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5075238" y="3285133"/>
            <a:ext cx="647700" cy="952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kumimoji="0" lang="zh-CN" altLang="en-US" sz="1400">
                <a:latin typeface="Arial" charset="0"/>
              </a:rPr>
              <a:t>开始项目执行监控</a:t>
            </a: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5867400" y="3185121"/>
            <a:ext cx="647700" cy="11652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kumimoji="0" lang="zh-CN" altLang="en-US" sz="1400">
                <a:latin typeface="Arial" charset="0"/>
              </a:rPr>
              <a:t>产品包需求分解与分配</a:t>
            </a: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6732588" y="3088283"/>
            <a:ext cx="647700" cy="13779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kumimoji="0" lang="zh-CN" altLang="en-US" sz="1400">
                <a:latin typeface="Arial" charset="0"/>
              </a:rPr>
              <a:t>系统设计与设计规格定义</a:t>
            </a:r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5867400" y="4818658"/>
            <a:ext cx="1657350" cy="3143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kumimoji="0" lang="en-US" altLang="zh-CN" sz="1400">
                <a:latin typeface="Arial" charset="0"/>
              </a:rPr>
              <a:t>Mini</a:t>
            </a:r>
            <a:r>
              <a:rPr kumimoji="0" lang="zh-CN" altLang="en-US" sz="1400">
                <a:latin typeface="Arial" charset="0"/>
              </a:rPr>
              <a:t>项目准备</a:t>
            </a:r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5868988" y="5433021"/>
            <a:ext cx="1727200" cy="3143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kumimoji="0" lang="zh-CN" altLang="en-US" sz="1400">
                <a:latin typeface="Arial" charset="0"/>
              </a:rPr>
              <a:t>优化</a:t>
            </a:r>
            <a:r>
              <a:rPr kumimoji="0" lang="en-US" altLang="zh-CN" sz="1400">
                <a:latin typeface="Arial" charset="0"/>
              </a:rPr>
              <a:t>/</a:t>
            </a:r>
            <a:r>
              <a:rPr kumimoji="0" lang="zh-CN" altLang="en-US" sz="1400">
                <a:latin typeface="Arial" charset="0"/>
              </a:rPr>
              <a:t>制定开发计划</a:t>
            </a:r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827088" y="3788371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cxnSp>
        <p:nvCxnSpPr>
          <p:cNvPr id="21" name="AutoShape 19"/>
          <p:cNvCxnSpPr>
            <a:cxnSpLocks noChangeShapeType="1"/>
            <a:stCxn id="10" idx="3"/>
            <a:endCxn id="11" idx="1"/>
          </p:cNvCxnSpPr>
          <p:nvPr/>
        </p:nvCxnSpPr>
        <p:spPr bwMode="auto">
          <a:xfrm>
            <a:off x="2124075" y="3745508"/>
            <a:ext cx="215900" cy="7938"/>
          </a:xfrm>
          <a:prstGeom prst="bentConnector3">
            <a:avLst>
              <a:gd name="adj1" fmla="val 4926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2" name="AutoShape 20"/>
          <p:cNvCxnSpPr>
            <a:cxnSpLocks noChangeShapeType="1"/>
            <a:stCxn id="15" idx="3"/>
            <a:endCxn id="16" idx="1"/>
          </p:cNvCxnSpPr>
          <p:nvPr/>
        </p:nvCxnSpPr>
        <p:spPr bwMode="auto">
          <a:xfrm>
            <a:off x="5722938" y="3761383"/>
            <a:ext cx="144462" cy="6350"/>
          </a:xfrm>
          <a:prstGeom prst="bentConnector3">
            <a:avLst>
              <a:gd name="adj1" fmla="val 4944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3" name="AutoShape 21"/>
          <p:cNvCxnSpPr>
            <a:cxnSpLocks noChangeShapeType="1"/>
            <a:stCxn id="13" idx="3"/>
            <a:endCxn id="14" idx="1"/>
          </p:cNvCxnSpPr>
          <p:nvPr/>
        </p:nvCxnSpPr>
        <p:spPr bwMode="auto">
          <a:xfrm flipV="1">
            <a:off x="3922713" y="3745508"/>
            <a:ext cx="288925" cy="793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4" name="AutoShape 22"/>
          <p:cNvCxnSpPr>
            <a:cxnSpLocks noChangeShapeType="1"/>
            <a:stCxn id="14" idx="3"/>
            <a:endCxn id="15" idx="1"/>
          </p:cNvCxnSpPr>
          <p:nvPr/>
        </p:nvCxnSpPr>
        <p:spPr bwMode="auto">
          <a:xfrm>
            <a:off x="4859338" y="3745508"/>
            <a:ext cx="215900" cy="1587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5" name="AutoShape 23"/>
          <p:cNvCxnSpPr>
            <a:cxnSpLocks noChangeShapeType="1"/>
            <a:stCxn id="11" idx="3"/>
            <a:endCxn id="13" idx="1"/>
          </p:cNvCxnSpPr>
          <p:nvPr/>
        </p:nvCxnSpPr>
        <p:spPr bwMode="auto">
          <a:xfrm>
            <a:off x="2987675" y="3753446"/>
            <a:ext cx="28733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" name="AutoShape 24"/>
          <p:cNvCxnSpPr>
            <a:cxnSpLocks noChangeShapeType="1"/>
            <a:stCxn id="16" idx="3"/>
            <a:endCxn id="17" idx="1"/>
          </p:cNvCxnSpPr>
          <p:nvPr/>
        </p:nvCxnSpPr>
        <p:spPr bwMode="auto">
          <a:xfrm>
            <a:off x="6515100" y="3767733"/>
            <a:ext cx="217488" cy="9525"/>
          </a:xfrm>
          <a:prstGeom prst="bentConnector3">
            <a:avLst>
              <a:gd name="adj1" fmla="val 4963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27" name="Rectangle 25"/>
          <p:cNvSpPr>
            <a:spLocks noChangeArrowheads="1"/>
          </p:cNvSpPr>
          <p:nvPr/>
        </p:nvSpPr>
        <p:spPr bwMode="auto">
          <a:xfrm>
            <a:off x="8172450" y="4296371"/>
            <a:ext cx="647700" cy="1165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kumimoji="0" lang="zh-CN" altLang="en-US" sz="1400">
                <a:latin typeface="Arial" charset="0"/>
              </a:rPr>
              <a:t>产品级的测试设计开始</a:t>
            </a:r>
          </a:p>
        </p:txBody>
      </p:sp>
      <p:sp>
        <p:nvSpPr>
          <p:cNvPr id="28" name="Rectangle 26"/>
          <p:cNvSpPr>
            <a:spLocks noChangeArrowheads="1"/>
          </p:cNvSpPr>
          <p:nvPr/>
        </p:nvSpPr>
        <p:spPr bwMode="auto">
          <a:xfrm>
            <a:off x="8172450" y="2977158"/>
            <a:ext cx="647700" cy="739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kumimoji="0" lang="en-US" altLang="zh-CN" sz="1400">
                <a:latin typeface="Arial" charset="0"/>
              </a:rPr>
              <a:t>Mini</a:t>
            </a:r>
            <a:r>
              <a:rPr kumimoji="0" lang="zh-CN" altLang="en-US" sz="1400">
                <a:latin typeface="Arial" charset="0"/>
              </a:rPr>
              <a:t>项目启动</a:t>
            </a:r>
          </a:p>
        </p:txBody>
      </p:sp>
      <p:sp>
        <p:nvSpPr>
          <p:cNvPr id="29" name="Rectangle 27"/>
          <p:cNvSpPr>
            <a:spLocks noChangeArrowheads="1"/>
          </p:cNvSpPr>
          <p:nvPr/>
        </p:nvSpPr>
        <p:spPr bwMode="auto">
          <a:xfrm>
            <a:off x="2195513" y="3212108"/>
            <a:ext cx="1727200" cy="24495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CN" altLang="en-US"/>
          </a:p>
        </p:txBody>
      </p:sp>
      <p:sp>
        <p:nvSpPr>
          <p:cNvPr id="30" name="AutoShape 28"/>
          <p:cNvSpPr>
            <a:spLocks noChangeArrowheads="1"/>
          </p:cNvSpPr>
          <p:nvPr/>
        </p:nvSpPr>
        <p:spPr bwMode="auto">
          <a:xfrm>
            <a:off x="6516688" y="1700808"/>
            <a:ext cx="1439862" cy="647700"/>
          </a:xfrm>
          <a:prstGeom prst="cloudCallout">
            <a:avLst>
              <a:gd name="adj1" fmla="val 36329"/>
              <a:gd name="adj2" fmla="val 102694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kumimoji="0" lang="zh-CN" altLang="en-US" sz="1400">
                <a:solidFill>
                  <a:schemeClr val="bg1"/>
                </a:solidFill>
                <a:latin typeface="Arial" charset="0"/>
              </a:rPr>
              <a:t>系统规格基线化</a:t>
            </a:r>
          </a:p>
        </p:txBody>
      </p:sp>
      <p:sp>
        <p:nvSpPr>
          <p:cNvPr id="31" name="AutoShape 29"/>
          <p:cNvSpPr>
            <a:spLocks noChangeArrowheads="1"/>
          </p:cNvSpPr>
          <p:nvPr/>
        </p:nvSpPr>
        <p:spPr bwMode="auto">
          <a:xfrm>
            <a:off x="7164388" y="5733058"/>
            <a:ext cx="1223962" cy="1008063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kumimoji="0" lang="zh-CN" altLang="en-US" sz="1400">
                <a:latin typeface="Arial" charset="0"/>
              </a:rPr>
              <a:t>技术评审</a:t>
            </a:r>
            <a:r>
              <a:rPr kumimoji="0" lang="en-US" altLang="zh-CN" sz="1400">
                <a:latin typeface="Arial" charset="0"/>
              </a:rPr>
              <a:t>2</a:t>
            </a:r>
          </a:p>
        </p:txBody>
      </p:sp>
      <p:sp>
        <p:nvSpPr>
          <p:cNvPr id="32" name="Line 30"/>
          <p:cNvSpPr>
            <a:spLocks noChangeShapeType="1"/>
          </p:cNvSpPr>
          <p:nvPr/>
        </p:nvSpPr>
        <p:spPr bwMode="auto">
          <a:xfrm>
            <a:off x="7740650" y="2780308"/>
            <a:ext cx="0" cy="2952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3" name="Line 31"/>
          <p:cNvSpPr>
            <a:spLocks noChangeShapeType="1"/>
          </p:cNvSpPr>
          <p:nvPr/>
        </p:nvSpPr>
        <p:spPr bwMode="auto">
          <a:xfrm>
            <a:off x="7380288" y="3572471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4" name="Line 32"/>
          <p:cNvSpPr>
            <a:spLocks noChangeShapeType="1"/>
          </p:cNvSpPr>
          <p:nvPr/>
        </p:nvSpPr>
        <p:spPr bwMode="auto">
          <a:xfrm>
            <a:off x="7754938" y="4934546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5" name="Rectangle 33"/>
          <p:cNvSpPr>
            <a:spLocks noChangeArrowheads="1"/>
          </p:cNvSpPr>
          <p:nvPr/>
        </p:nvSpPr>
        <p:spPr bwMode="auto">
          <a:xfrm>
            <a:off x="5795963" y="2924771"/>
            <a:ext cx="1871662" cy="3024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CN" altLang="en-US"/>
          </a:p>
        </p:txBody>
      </p:sp>
      <p:sp>
        <p:nvSpPr>
          <p:cNvPr id="36" name="Line 34"/>
          <p:cNvSpPr>
            <a:spLocks noChangeShapeType="1"/>
          </p:cNvSpPr>
          <p:nvPr/>
        </p:nvSpPr>
        <p:spPr bwMode="auto">
          <a:xfrm>
            <a:off x="6156325" y="5156796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7" name="Line 35"/>
          <p:cNvSpPr>
            <a:spLocks noChangeShapeType="1"/>
          </p:cNvSpPr>
          <p:nvPr/>
        </p:nvSpPr>
        <p:spPr bwMode="auto">
          <a:xfrm>
            <a:off x="6156325" y="4437658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8" name="Line 36"/>
          <p:cNvSpPr>
            <a:spLocks noChangeShapeType="1"/>
          </p:cNvSpPr>
          <p:nvPr/>
        </p:nvSpPr>
        <p:spPr bwMode="auto">
          <a:xfrm>
            <a:off x="2627313" y="4077296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9" name="Line 37"/>
          <p:cNvSpPr>
            <a:spLocks noChangeShapeType="1"/>
          </p:cNvSpPr>
          <p:nvPr/>
        </p:nvSpPr>
        <p:spPr bwMode="auto">
          <a:xfrm flipV="1">
            <a:off x="3132138" y="3788371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0" name="Text Box 38"/>
          <p:cNvSpPr txBox="1">
            <a:spLocks noChangeArrowheads="1"/>
          </p:cNvSpPr>
          <p:nvPr/>
        </p:nvSpPr>
        <p:spPr bwMode="auto">
          <a:xfrm>
            <a:off x="2124075" y="1916708"/>
            <a:ext cx="453548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zh-CN" altLang="en-US" sz="1800">
                <a:latin typeface="Arial" charset="0"/>
              </a:rPr>
              <a:t>注：</a:t>
            </a:r>
            <a:r>
              <a:rPr kumimoji="0" lang="en-US" altLang="zh-CN" sz="1400">
                <a:latin typeface="Arial" charset="0"/>
              </a:rPr>
              <a:t>mini</a:t>
            </a:r>
            <a:r>
              <a:rPr kumimoji="0" lang="zh-CN" altLang="en-US" sz="1400">
                <a:latin typeface="Arial" charset="0"/>
              </a:rPr>
              <a:t>项目</a:t>
            </a:r>
            <a:r>
              <a:rPr kumimoji="0" lang="en-US" altLang="zh-CN" sz="1400">
                <a:latin typeface="Arial" charset="0"/>
              </a:rPr>
              <a:t>—</a:t>
            </a:r>
            <a:r>
              <a:rPr kumimoji="0" lang="zh-CN" altLang="en-US" sz="1400">
                <a:latin typeface="Arial" charset="0"/>
              </a:rPr>
              <a:t>软件项目</a:t>
            </a:r>
            <a:r>
              <a:rPr kumimoji="0" lang="en-US" altLang="zh-CN" sz="1400">
                <a:latin typeface="Arial" charset="0"/>
              </a:rPr>
              <a:t>/</a:t>
            </a:r>
            <a:r>
              <a:rPr kumimoji="0" lang="zh-CN" altLang="en-US" sz="1400">
                <a:latin typeface="Arial" charset="0"/>
              </a:rPr>
              <a:t>硬件项目（模块）</a:t>
            </a:r>
          </a:p>
          <a:p>
            <a:pPr>
              <a:spcBef>
                <a:spcPct val="50000"/>
              </a:spcBef>
            </a:pPr>
            <a:r>
              <a:rPr kumimoji="0" lang="zh-CN" altLang="en-US" sz="1400">
                <a:latin typeface="Arial" charset="0"/>
              </a:rPr>
              <a:t>         产品</a:t>
            </a:r>
            <a:r>
              <a:rPr kumimoji="0" lang="en-US" altLang="zh-CN" sz="1400">
                <a:latin typeface="Arial" charset="0"/>
              </a:rPr>
              <a:t>---</a:t>
            </a:r>
            <a:r>
              <a:rPr kumimoji="0" lang="zh-CN" altLang="en-US" sz="1400">
                <a:latin typeface="Arial" charset="0"/>
              </a:rPr>
              <a:t>由多个软件项目</a:t>
            </a:r>
            <a:r>
              <a:rPr kumimoji="0" lang="en-US" altLang="zh-CN" sz="1400">
                <a:latin typeface="Arial" charset="0"/>
              </a:rPr>
              <a:t>/</a:t>
            </a:r>
            <a:r>
              <a:rPr kumimoji="0" lang="zh-CN" altLang="en-US" sz="1400">
                <a:latin typeface="Arial" charset="0"/>
              </a:rPr>
              <a:t>硬件项目组成</a:t>
            </a:r>
          </a:p>
        </p:txBody>
      </p:sp>
      <p:sp>
        <p:nvSpPr>
          <p:cNvPr id="41" name="Line 39"/>
          <p:cNvSpPr>
            <a:spLocks noChangeShapeType="1"/>
          </p:cNvSpPr>
          <p:nvPr/>
        </p:nvSpPr>
        <p:spPr bwMode="auto">
          <a:xfrm>
            <a:off x="900113" y="2924771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2" name="Line 40"/>
          <p:cNvSpPr>
            <a:spLocks noChangeShapeType="1"/>
          </p:cNvSpPr>
          <p:nvPr/>
        </p:nvSpPr>
        <p:spPr bwMode="auto">
          <a:xfrm flipH="1">
            <a:off x="539750" y="2924771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3" name="Line 41"/>
          <p:cNvSpPr>
            <a:spLocks noChangeShapeType="1"/>
          </p:cNvSpPr>
          <p:nvPr/>
        </p:nvSpPr>
        <p:spPr bwMode="auto">
          <a:xfrm>
            <a:off x="7812088" y="3572471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74996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2385" name="Rectangle 2"/>
          <p:cNvSpPr>
            <a:spLocks noChangeArrowheads="1"/>
          </p:cNvSpPr>
          <p:nvPr/>
        </p:nvSpPr>
        <p:spPr bwMode="auto">
          <a:xfrm>
            <a:off x="611188" y="1700213"/>
            <a:ext cx="649287" cy="1249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0" lang="zh-CN" altLang="en-US" sz="1400"/>
              <a:t>开始监控设计规格更改</a:t>
            </a:r>
          </a:p>
        </p:txBody>
      </p:sp>
      <p:sp>
        <p:nvSpPr>
          <p:cNvPr id="4112386" name="Rectangle 3"/>
          <p:cNvSpPr>
            <a:spLocks noChangeArrowheads="1"/>
          </p:cNvSpPr>
          <p:nvPr/>
        </p:nvSpPr>
        <p:spPr bwMode="auto">
          <a:xfrm>
            <a:off x="1736725" y="1314450"/>
            <a:ext cx="165576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0" lang="zh-CN" altLang="en-US" sz="1400"/>
              <a:t>产品概要设计</a:t>
            </a:r>
          </a:p>
        </p:txBody>
      </p:sp>
      <p:sp>
        <p:nvSpPr>
          <p:cNvPr id="4112387" name="Rectangle 4"/>
          <p:cNvSpPr>
            <a:spLocks noChangeArrowheads="1"/>
          </p:cNvSpPr>
          <p:nvPr/>
        </p:nvSpPr>
        <p:spPr bwMode="auto">
          <a:xfrm>
            <a:off x="1736725" y="1817688"/>
            <a:ext cx="165576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0" lang="en-US" altLang="zh-CN" sz="1400" dirty="0"/>
              <a:t>SRS(</a:t>
            </a:r>
            <a:r>
              <a:rPr kumimoji="0" lang="zh-CN" altLang="en-US" sz="1400" dirty="0"/>
              <a:t>系统需求</a:t>
            </a:r>
            <a:r>
              <a:rPr kumimoji="0" lang="en-US" altLang="zh-CN" sz="1400" dirty="0"/>
              <a:t>)</a:t>
            </a:r>
          </a:p>
        </p:txBody>
      </p:sp>
      <p:sp>
        <p:nvSpPr>
          <p:cNvPr id="4112388" name="Rectangle 5"/>
          <p:cNvSpPr>
            <a:spLocks noChangeArrowheads="1"/>
          </p:cNvSpPr>
          <p:nvPr/>
        </p:nvSpPr>
        <p:spPr bwMode="auto">
          <a:xfrm>
            <a:off x="1736725" y="2322513"/>
            <a:ext cx="165576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0" lang="zh-CN" altLang="en-US" sz="1400"/>
              <a:t>产品数据结构设计</a:t>
            </a:r>
          </a:p>
        </p:txBody>
      </p:sp>
      <p:sp>
        <p:nvSpPr>
          <p:cNvPr id="4112389" name="Rectangle 6"/>
          <p:cNvSpPr>
            <a:spLocks noChangeArrowheads="1"/>
          </p:cNvSpPr>
          <p:nvPr/>
        </p:nvSpPr>
        <p:spPr bwMode="auto">
          <a:xfrm>
            <a:off x="1736725" y="2825750"/>
            <a:ext cx="165576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0" lang="zh-CN" altLang="en-US" sz="1400"/>
              <a:t>测试与验证计划</a:t>
            </a:r>
          </a:p>
        </p:txBody>
      </p:sp>
      <p:sp>
        <p:nvSpPr>
          <p:cNvPr id="4112390" name="Rectangle 7"/>
          <p:cNvSpPr>
            <a:spLocks noChangeArrowheads="1"/>
          </p:cNvSpPr>
          <p:nvPr/>
        </p:nvSpPr>
        <p:spPr bwMode="auto">
          <a:xfrm>
            <a:off x="1736725" y="3330575"/>
            <a:ext cx="1655763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0" lang="zh-CN" altLang="en-US" sz="1400"/>
              <a:t>信息开发计划</a:t>
            </a:r>
          </a:p>
        </p:txBody>
      </p:sp>
      <p:sp>
        <p:nvSpPr>
          <p:cNvPr id="4112391" name="Rectangle 8"/>
          <p:cNvSpPr>
            <a:spLocks noChangeArrowheads="1"/>
          </p:cNvSpPr>
          <p:nvPr/>
        </p:nvSpPr>
        <p:spPr bwMode="auto">
          <a:xfrm>
            <a:off x="1736725" y="3833813"/>
            <a:ext cx="1655763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0" lang="zh-CN" altLang="en-US" sz="1400"/>
              <a:t>翻译计划</a:t>
            </a:r>
          </a:p>
        </p:txBody>
      </p:sp>
      <p:sp>
        <p:nvSpPr>
          <p:cNvPr id="4112392" name="Rectangle 9"/>
          <p:cNvSpPr>
            <a:spLocks noChangeArrowheads="1"/>
          </p:cNvSpPr>
          <p:nvPr/>
        </p:nvSpPr>
        <p:spPr bwMode="auto">
          <a:xfrm>
            <a:off x="1736725" y="4338638"/>
            <a:ext cx="1655763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0" lang="zh-CN" altLang="en-US" sz="1400"/>
              <a:t>订单履行计划</a:t>
            </a:r>
          </a:p>
        </p:txBody>
      </p:sp>
      <p:sp>
        <p:nvSpPr>
          <p:cNvPr id="4112393" name="Rectangle 10"/>
          <p:cNvSpPr>
            <a:spLocks noChangeArrowheads="1"/>
          </p:cNvSpPr>
          <p:nvPr/>
        </p:nvSpPr>
        <p:spPr bwMode="auto">
          <a:xfrm>
            <a:off x="1736725" y="4843463"/>
            <a:ext cx="1655763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0" lang="zh-CN" altLang="en-US" sz="1400"/>
              <a:t>物料需求计划</a:t>
            </a:r>
          </a:p>
        </p:txBody>
      </p:sp>
      <p:sp>
        <p:nvSpPr>
          <p:cNvPr id="4112394" name="Rectangle 11"/>
          <p:cNvSpPr>
            <a:spLocks noChangeArrowheads="1"/>
          </p:cNvSpPr>
          <p:nvPr/>
        </p:nvSpPr>
        <p:spPr bwMode="auto">
          <a:xfrm>
            <a:off x="1520825" y="1243013"/>
            <a:ext cx="2087563" cy="4248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CN" altLang="en-US"/>
          </a:p>
        </p:txBody>
      </p:sp>
      <p:sp>
        <p:nvSpPr>
          <p:cNvPr id="4112395" name="Text Box 12"/>
          <p:cNvSpPr txBox="1">
            <a:spLocks noChangeArrowheads="1"/>
          </p:cNvSpPr>
          <p:nvPr/>
        </p:nvSpPr>
        <p:spPr bwMode="auto">
          <a:xfrm>
            <a:off x="1860550" y="5059363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CN" sz="2400">
                <a:latin typeface="Arial" charset="0"/>
              </a:rPr>
              <a:t>……</a:t>
            </a:r>
            <a:endParaRPr kumimoji="0" lang="en-US" altLang="zh-CN" sz="2400"/>
          </a:p>
        </p:txBody>
      </p:sp>
      <p:sp>
        <p:nvSpPr>
          <p:cNvPr id="4112396" name="Text Box 13"/>
          <p:cNvSpPr txBox="1">
            <a:spLocks noChangeArrowheads="1"/>
          </p:cNvSpPr>
          <p:nvPr/>
        </p:nvSpPr>
        <p:spPr bwMode="auto">
          <a:xfrm>
            <a:off x="1500386" y="5589240"/>
            <a:ext cx="2495550" cy="1155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zh-CN" altLang="en-US" sz="1400" dirty="0"/>
              <a:t>产品概要设计：</a:t>
            </a:r>
          </a:p>
          <a:p>
            <a:r>
              <a:rPr kumimoji="0" lang="zh-CN" altLang="en-US" sz="1400" dirty="0"/>
              <a:t>软件（子系统）概要设计；</a:t>
            </a:r>
          </a:p>
          <a:p>
            <a:r>
              <a:rPr kumimoji="0" lang="zh-CN" altLang="en-US" sz="1400" dirty="0"/>
              <a:t>硬件（子系统）总体方案；</a:t>
            </a:r>
          </a:p>
          <a:p>
            <a:r>
              <a:rPr kumimoji="0" lang="zh-CN" altLang="en-US" sz="1400" dirty="0"/>
              <a:t>单板总体设计方案；</a:t>
            </a:r>
          </a:p>
          <a:p>
            <a:r>
              <a:rPr kumimoji="0" lang="zh-CN" altLang="en-US" sz="1400" dirty="0"/>
              <a:t>结构（子系统）造型总体方案</a:t>
            </a:r>
          </a:p>
        </p:txBody>
      </p:sp>
      <p:sp>
        <p:nvSpPr>
          <p:cNvPr id="4112397" name="Text Box 14"/>
          <p:cNvSpPr txBox="1">
            <a:spLocks noChangeArrowheads="1"/>
          </p:cNvSpPr>
          <p:nvPr/>
        </p:nvSpPr>
        <p:spPr bwMode="auto">
          <a:xfrm>
            <a:off x="36512" y="465138"/>
            <a:ext cx="3311526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kumimoji="0" lang="zh-CN" altLang="en-US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计划阶段（</a:t>
            </a:r>
            <a:r>
              <a:rPr kumimoji="0" lang="en-US" altLang="zh-CN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</a:t>
            </a:r>
            <a:r>
              <a:rPr kumimoji="0" lang="zh-CN" altLang="en-US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）</a:t>
            </a:r>
          </a:p>
        </p:txBody>
      </p:sp>
      <p:sp>
        <p:nvSpPr>
          <p:cNvPr id="4112398" name="Line 15"/>
          <p:cNvSpPr>
            <a:spLocks noChangeShapeType="1"/>
          </p:cNvSpPr>
          <p:nvPr/>
        </p:nvSpPr>
        <p:spPr bwMode="auto">
          <a:xfrm>
            <a:off x="34925" y="2322513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12399" name="Line 16"/>
          <p:cNvSpPr>
            <a:spLocks noChangeShapeType="1"/>
          </p:cNvSpPr>
          <p:nvPr/>
        </p:nvSpPr>
        <p:spPr bwMode="auto">
          <a:xfrm>
            <a:off x="1258888" y="2322513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12400" name="Rectangle 17"/>
          <p:cNvSpPr>
            <a:spLocks noChangeArrowheads="1"/>
          </p:cNvSpPr>
          <p:nvPr/>
        </p:nvSpPr>
        <p:spPr bwMode="auto">
          <a:xfrm>
            <a:off x="4213225" y="1890713"/>
            <a:ext cx="122396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0" lang="en-US" altLang="zh-CN" sz="1400" dirty="0"/>
              <a:t>SRS</a:t>
            </a:r>
            <a:r>
              <a:rPr kumimoji="0" lang="zh-CN" altLang="en-US" sz="1400" dirty="0"/>
              <a:t>基线化</a:t>
            </a:r>
          </a:p>
        </p:txBody>
      </p:sp>
      <p:sp>
        <p:nvSpPr>
          <p:cNvPr id="4112401" name="Rectangle 18"/>
          <p:cNvSpPr>
            <a:spLocks noChangeArrowheads="1"/>
          </p:cNvSpPr>
          <p:nvPr/>
        </p:nvSpPr>
        <p:spPr bwMode="auto">
          <a:xfrm>
            <a:off x="4213225" y="2466975"/>
            <a:ext cx="1223963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0" lang="zh-CN" altLang="en-US" sz="1400"/>
              <a:t>更新市场计划</a:t>
            </a:r>
          </a:p>
        </p:txBody>
      </p:sp>
      <p:sp>
        <p:nvSpPr>
          <p:cNvPr id="4112402" name="Rectangle 19"/>
          <p:cNvSpPr>
            <a:spLocks noChangeArrowheads="1"/>
          </p:cNvSpPr>
          <p:nvPr/>
        </p:nvSpPr>
        <p:spPr bwMode="auto">
          <a:xfrm>
            <a:off x="4213225" y="3043238"/>
            <a:ext cx="1223963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0" lang="zh-CN" altLang="en-US" sz="1400"/>
              <a:t>参与做提前采购决定</a:t>
            </a:r>
          </a:p>
        </p:txBody>
      </p:sp>
      <p:sp>
        <p:nvSpPr>
          <p:cNvPr id="4112403" name="Rectangle 20"/>
          <p:cNvSpPr>
            <a:spLocks noChangeArrowheads="1"/>
          </p:cNvSpPr>
          <p:nvPr/>
        </p:nvSpPr>
        <p:spPr bwMode="auto">
          <a:xfrm>
            <a:off x="4141788" y="1819275"/>
            <a:ext cx="1366837" cy="1871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CN" altLang="en-US"/>
          </a:p>
        </p:txBody>
      </p:sp>
      <p:sp>
        <p:nvSpPr>
          <p:cNvPr id="4112404" name="Line 21"/>
          <p:cNvSpPr>
            <a:spLocks noChangeShapeType="1"/>
          </p:cNvSpPr>
          <p:nvPr/>
        </p:nvSpPr>
        <p:spPr bwMode="auto">
          <a:xfrm>
            <a:off x="3708400" y="2106613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12405" name="Line 22"/>
          <p:cNvSpPr>
            <a:spLocks noChangeShapeType="1"/>
          </p:cNvSpPr>
          <p:nvPr/>
        </p:nvSpPr>
        <p:spPr bwMode="auto">
          <a:xfrm flipV="1">
            <a:off x="3852863" y="2127250"/>
            <a:ext cx="0" cy="2376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12406" name="AutoShape 23"/>
          <p:cNvSpPr>
            <a:spLocks noChangeArrowheads="1"/>
          </p:cNvSpPr>
          <p:nvPr/>
        </p:nvSpPr>
        <p:spPr bwMode="auto">
          <a:xfrm>
            <a:off x="3237359" y="4483100"/>
            <a:ext cx="1262633" cy="117792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0" lang="zh-CN" altLang="en-US" sz="1400" b="1" dirty="0"/>
              <a:t>技术评审</a:t>
            </a:r>
            <a:r>
              <a:rPr kumimoji="0" lang="en-US" altLang="zh-CN" sz="1400" b="1" dirty="0"/>
              <a:t>3</a:t>
            </a:r>
          </a:p>
        </p:txBody>
      </p:sp>
      <p:sp>
        <p:nvSpPr>
          <p:cNvPr id="4112407" name="AutoShape 24"/>
          <p:cNvSpPr>
            <a:spLocks noChangeArrowheads="1"/>
          </p:cNvSpPr>
          <p:nvPr/>
        </p:nvSpPr>
        <p:spPr bwMode="auto">
          <a:xfrm>
            <a:off x="3348038" y="954088"/>
            <a:ext cx="1441450" cy="865187"/>
          </a:xfrm>
          <a:prstGeom prst="cloudCallout">
            <a:avLst>
              <a:gd name="adj1" fmla="val -11014"/>
              <a:gd name="adj2" fmla="val 8449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kumimoji="0" lang="zh-CN" altLang="en-US" sz="1400" b="1">
                <a:solidFill>
                  <a:schemeClr val="bg1"/>
                </a:solidFill>
              </a:rPr>
              <a:t>概要设计基线化</a:t>
            </a:r>
          </a:p>
        </p:txBody>
      </p:sp>
      <p:sp>
        <p:nvSpPr>
          <p:cNvPr id="4112408" name="Rectangle 25"/>
          <p:cNvSpPr>
            <a:spLocks noChangeArrowheads="1"/>
          </p:cNvSpPr>
          <p:nvPr/>
        </p:nvSpPr>
        <p:spPr bwMode="auto">
          <a:xfrm>
            <a:off x="5795963" y="1890713"/>
            <a:ext cx="504825" cy="15128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54000" rIns="54000" anchor="ctr"/>
          <a:lstStyle/>
          <a:p>
            <a:pPr algn="ctr"/>
            <a:r>
              <a:rPr kumimoji="0" lang="zh-CN" altLang="en-US" sz="1400"/>
              <a:t>制定</a:t>
            </a:r>
            <a:r>
              <a:rPr kumimoji="0" lang="en-US" altLang="zh-CN" sz="1400"/>
              <a:t>/</a:t>
            </a:r>
            <a:r>
              <a:rPr kumimoji="0" lang="zh-CN" altLang="en-US" sz="1400"/>
              <a:t>优化各业务计划</a:t>
            </a:r>
          </a:p>
        </p:txBody>
      </p:sp>
      <p:sp>
        <p:nvSpPr>
          <p:cNvPr id="4112409" name="Rectangle 26"/>
          <p:cNvSpPr>
            <a:spLocks noChangeArrowheads="1"/>
          </p:cNvSpPr>
          <p:nvPr/>
        </p:nvSpPr>
        <p:spPr bwMode="auto">
          <a:xfrm>
            <a:off x="5795963" y="3475038"/>
            <a:ext cx="504825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54000" rIns="54000" anchor="ctr"/>
          <a:lstStyle/>
          <a:p>
            <a:pPr algn="ctr"/>
            <a:r>
              <a:rPr kumimoji="0" lang="zh-CN" altLang="en-US" sz="1400"/>
              <a:t>关键和备选供应商谈判</a:t>
            </a:r>
          </a:p>
        </p:txBody>
      </p:sp>
      <p:sp>
        <p:nvSpPr>
          <p:cNvPr id="4112410" name="Rectangle 27"/>
          <p:cNvSpPr>
            <a:spLocks noChangeArrowheads="1"/>
          </p:cNvSpPr>
          <p:nvPr/>
        </p:nvSpPr>
        <p:spPr bwMode="auto">
          <a:xfrm>
            <a:off x="5724525" y="1819275"/>
            <a:ext cx="1296988" cy="3095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CN" altLang="en-US"/>
          </a:p>
        </p:txBody>
      </p:sp>
      <p:sp>
        <p:nvSpPr>
          <p:cNvPr id="4112411" name="Rectangle 28"/>
          <p:cNvSpPr>
            <a:spLocks noChangeArrowheads="1"/>
          </p:cNvSpPr>
          <p:nvPr/>
        </p:nvSpPr>
        <p:spPr bwMode="auto">
          <a:xfrm>
            <a:off x="6445250" y="2754313"/>
            <a:ext cx="504825" cy="1295400"/>
          </a:xfrm>
          <a:prstGeom prst="rect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54000" rIns="54000" anchor="ctr"/>
          <a:lstStyle/>
          <a:p>
            <a:pPr algn="ctr"/>
            <a:r>
              <a:rPr kumimoji="0" lang="zh-CN" altLang="en-US" sz="1400"/>
              <a:t>拟制合同书</a:t>
            </a:r>
          </a:p>
        </p:txBody>
      </p:sp>
      <p:sp>
        <p:nvSpPr>
          <p:cNvPr id="4112412" name="Line 29"/>
          <p:cNvSpPr>
            <a:spLocks noChangeShapeType="1"/>
          </p:cNvSpPr>
          <p:nvPr/>
        </p:nvSpPr>
        <p:spPr bwMode="auto">
          <a:xfrm>
            <a:off x="5437188" y="2106613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12413" name="Line 30"/>
          <p:cNvSpPr>
            <a:spLocks noChangeShapeType="1"/>
          </p:cNvSpPr>
          <p:nvPr/>
        </p:nvSpPr>
        <p:spPr bwMode="auto">
          <a:xfrm>
            <a:off x="6300788" y="3186113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12414" name="Line 31"/>
          <p:cNvSpPr>
            <a:spLocks noChangeShapeType="1"/>
          </p:cNvSpPr>
          <p:nvPr/>
        </p:nvSpPr>
        <p:spPr bwMode="auto">
          <a:xfrm flipV="1">
            <a:off x="7237413" y="2178050"/>
            <a:ext cx="0" cy="2376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12415" name="AutoShape 32"/>
          <p:cNvSpPr>
            <a:spLocks noChangeArrowheads="1"/>
          </p:cNvSpPr>
          <p:nvPr/>
        </p:nvSpPr>
        <p:spPr bwMode="auto">
          <a:xfrm>
            <a:off x="6551439" y="4555777"/>
            <a:ext cx="1404937" cy="1033463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0" lang="en-US" altLang="zh-CN" sz="1200" b="1" dirty="0"/>
              <a:t>PDCP</a:t>
            </a:r>
          </a:p>
          <a:p>
            <a:pPr algn="ctr"/>
            <a:r>
              <a:rPr kumimoji="0" lang="zh-CN" altLang="en-US" sz="1200" b="1" dirty="0"/>
              <a:t>评审</a:t>
            </a:r>
          </a:p>
        </p:txBody>
      </p:sp>
      <p:sp>
        <p:nvSpPr>
          <p:cNvPr id="4112416" name="Rectangle 33"/>
          <p:cNvSpPr>
            <a:spLocks noChangeArrowheads="1"/>
          </p:cNvSpPr>
          <p:nvPr/>
        </p:nvSpPr>
        <p:spPr bwMode="auto">
          <a:xfrm>
            <a:off x="7453313" y="2754313"/>
            <a:ext cx="504825" cy="1295400"/>
          </a:xfrm>
          <a:prstGeom prst="rect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54000" rIns="54000" anchor="ctr"/>
          <a:lstStyle/>
          <a:p>
            <a:pPr algn="ctr"/>
            <a:r>
              <a:rPr kumimoji="0" lang="zh-CN" altLang="en-US" sz="1400"/>
              <a:t>更新项目数据库和经验总结</a:t>
            </a:r>
          </a:p>
        </p:txBody>
      </p:sp>
      <p:sp>
        <p:nvSpPr>
          <p:cNvPr id="4112417" name="Line 34"/>
          <p:cNvSpPr>
            <a:spLocks noChangeShapeType="1"/>
          </p:cNvSpPr>
          <p:nvPr/>
        </p:nvSpPr>
        <p:spPr bwMode="auto">
          <a:xfrm>
            <a:off x="6948488" y="3402013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12418" name="Line 35"/>
          <p:cNvSpPr>
            <a:spLocks noChangeShapeType="1"/>
          </p:cNvSpPr>
          <p:nvPr/>
        </p:nvSpPr>
        <p:spPr bwMode="auto">
          <a:xfrm>
            <a:off x="7235825" y="304323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12419" name="Line 36"/>
          <p:cNvSpPr>
            <a:spLocks noChangeShapeType="1"/>
          </p:cNvSpPr>
          <p:nvPr/>
        </p:nvSpPr>
        <p:spPr bwMode="auto">
          <a:xfrm>
            <a:off x="8316913" y="836613"/>
            <a:ext cx="0" cy="4824412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12420" name="Rectangle 37"/>
          <p:cNvSpPr>
            <a:spLocks noChangeArrowheads="1"/>
          </p:cNvSpPr>
          <p:nvPr/>
        </p:nvSpPr>
        <p:spPr bwMode="auto">
          <a:xfrm>
            <a:off x="7561263" y="882650"/>
            <a:ext cx="611187" cy="5762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lIns="54000" rIns="54000" anchor="ctr"/>
          <a:lstStyle/>
          <a:p>
            <a:pPr algn="ctr"/>
            <a:r>
              <a:rPr kumimoji="0" lang="zh-CN" altLang="en-US" sz="1600" b="1">
                <a:solidFill>
                  <a:schemeClr val="bg1"/>
                </a:solidFill>
              </a:rPr>
              <a:t>计划阶段</a:t>
            </a:r>
          </a:p>
        </p:txBody>
      </p:sp>
      <p:sp>
        <p:nvSpPr>
          <p:cNvPr id="4112421" name="Rectangle 38"/>
          <p:cNvSpPr>
            <a:spLocks noChangeArrowheads="1"/>
          </p:cNvSpPr>
          <p:nvPr/>
        </p:nvSpPr>
        <p:spPr bwMode="auto">
          <a:xfrm>
            <a:off x="8459788" y="882650"/>
            <a:ext cx="611187" cy="5762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lIns="54000" rIns="54000" anchor="ctr"/>
          <a:lstStyle/>
          <a:p>
            <a:pPr algn="ctr"/>
            <a:r>
              <a:rPr kumimoji="0" lang="zh-CN" altLang="en-US" sz="1600" b="1">
                <a:solidFill>
                  <a:schemeClr val="bg1"/>
                </a:solidFill>
              </a:rPr>
              <a:t>开发阶段</a:t>
            </a:r>
          </a:p>
        </p:txBody>
      </p:sp>
      <p:sp>
        <p:nvSpPr>
          <p:cNvPr id="4112422" name="Line 39"/>
          <p:cNvSpPr>
            <a:spLocks noChangeShapeType="1"/>
          </p:cNvSpPr>
          <p:nvPr/>
        </p:nvSpPr>
        <p:spPr bwMode="auto">
          <a:xfrm>
            <a:off x="7956550" y="304323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12423" name="Oval 40"/>
          <p:cNvSpPr>
            <a:spLocks noChangeArrowheads="1"/>
          </p:cNvSpPr>
          <p:nvPr/>
        </p:nvSpPr>
        <p:spPr bwMode="auto">
          <a:xfrm>
            <a:off x="8172450" y="1387475"/>
            <a:ext cx="288925" cy="288925"/>
          </a:xfrm>
          <a:prstGeom prst="ellipse">
            <a:avLst/>
          </a:prstGeom>
          <a:solidFill>
            <a:srgbClr val="FF33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CN" altLang="en-US"/>
          </a:p>
        </p:txBody>
      </p:sp>
      <p:sp>
        <p:nvSpPr>
          <p:cNvPr id="4112424" name="Line 41"/>
          <p:cNvSpPr>
            <a:spLocks noChangeShapeType="1"/>
          </p:cNvSpPr>
          <p:nvPr/>
        </p:nvSpPr>
        <p:spPr bwMode="auto">
          <a:xfrm>
            <a:off x="8459788" y="1530350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12425" name="Line 42"/>
          <p:cNvSpPr>
            <a:spLocks noChangeShapeType="1"/>
          </p:cNvSpPr>
          <p:nvPr/>
        </p:nvSpPr>
        <p:spPr bwMode="auto">
          <a:xfrm>
            <a:off x="7812088" y="1530350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3409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404664"/>
            <a:ext cx="8077200" cy="1224136"/>
          </a:xfrm>
        </p:spPr>
        <p:txBody>
          <a:bodyPr>
            <a:noAutofit/>
          </a:bodyPr>
          <a:lstStyle/>
          <a:p>
            <a:pPr marL="457200" indent="-457200" eaLnBrk="1" hangingPunct="1"/>
            <a:r>
              <a:rPr lang="zh-CN" altLang="en-US" dirty="0"/>
              <a:t>计划阶段重点关注</a:t>
            </a:r>
            <a:r>
              <a:rPr lang="en-US" altLang="zh-CN" dirty="0"/>
              <a:t>1</a:t>
            </a:r>
            <a:br>
              <a:rPr lang="en-US" altLang="zh-CN" dirty="0"/>
            </a:br>
            <a:r>
              <a:rPr lang="en-US" altLang="zh-CN" sz="3200" dirty="0"/>
              <a:t>——</a:t>
            </a:r>
            <a:r>
              <a:rPr lang="zh-CN" altLang="en-US" sz="3200" dirty="0"/>
              <a:t>需求分解分配与</a:t>
            </a:r>
            <a:r>
              <a:rPr lang="en-US" altLang="zh-CN" sz="3200" dirty="0"/>
              <a:t>CBB</a:t>
            </a:r>
            <a:r>
              <a:rPr lang="zh-CN" altLang="en-US" sz="3200" dirty="0"/>
              <a:t>及标准计划的关系</a:t>
            </a:r>
          </a:p>
        </p:txBody>
      </p:sp>
      <p:sp>
        <p:nvSpPr>
          <p:cNvPr id="40744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95536" y="1988840"/>
            <a:ext cx="8280920" cy="3603884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47675" indent="-447675" eaLnBrk="1" hangingPunct="1">
              <a:lnSpc>
                <a:spcPct val="110000"/>
              </a:lnSpc>
              <a:buFontTx/>
              <a:buAutoNum type="arabicPeriod"/>
            </a:pPr>
            <a:r>
              <a:rPr lang="zh-CN" altLang="en-US" sz="26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需求分解分配确定是选用成熟模块，还是开发新模块；</a:t>
            </a:r>
          </a:p>
          <a:p>
            <a:pPr marL="447675" indent="-447675" eaLnBrk="1" hangingPunct="1">
              <a:lnSpc>
                <a:spcPct val="110000"/>
              </a:lnSpc>
              <a:buFontTx/>
              <a:buAutoNum type="arabicPeriod"/>
            </a:pPr>
            <a:r>
              <a:rPr lang="zh-CN" altLang="en-US" sz="26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对选用成熟</a:t>
            </a:r>
            <a:r>
              <a:rPr lang="en-US" altLang="zh-CN" sz="26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CBB</a:t>
            </a:r>
            <a:r>
              <a:rPr lang="zh-CN" altLang="en-US" sz="26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，直接采用相应的产品标准；</a:t>
            </a:r>
          </a:p>
          <a:p>
            <a:pPr marL="447675" indent="-447675" eaLnBrk="1" hangingPunct="1">
              <a:lnSpc>
                <a:spcPct val="110000"/>
              </a:lnSpc>
              <a:buFontTx/>
              <a:buAutoNum type="arabicPeriod"/>
            </a:pPr>
            <a:r>
              <a:rPr lang="zh-CN" altLang="en-US" sz="26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对需开发的新模块，在开发过程中要同步制定是否能共享的产品标准（即：新模块开发与验证的流程与产品标准）。</a:t>
            </a:r>
            <a:endParaRPr lang="zh-CN" altLang="en-US" sz="2400" dirty="0">
              <a:solidFill>
                <a:srgbClr val="000099"/>
              </a:solidFill>
              <a:latin typeface="黑体" pitchFamily="2" charset="-122"/>
              <a:ea typeface="黑体" pitchFamily="2" charset="-122"/>
            </a:endParaRPr>
          </a:p>
          <a:p>
            <a:pPr marL="447675" indent="-447675" eaLnBrk="1" hangingPunct="1">
              <a:lnSpc>
                <a:spcPct val="110000"/>
              </a:lnSpc>
            </a:pPr>
            <a:endParaRPr lang="en-US" altLang="zh-CN" sz="2000" b="1" dirty="0">
              <a:solidFill>
                <a:srgbClr val="000099"/>
              </a:solidFill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4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74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74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4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74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74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4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74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74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8660" name="Text Box 2"/>
          <p:cNvSpPr txBox="1">
            <a:spLocks noChangeArrowheads="1"/>
          </p:cNvSpPr>
          <p:nvPr/>
        </p:nvSpPr>
        <p:spPr bwMode="auto">
          <a:xfrm>
            <a:off x="1908175" y="1286524"/>
            <a:ext cx="6121400" cy="430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066800" lvl="1" indent="-609600">
              <a:lnSpc>
                <a:spcPct val="190000"/>
              </a:lnSpc>
            </a:pPr>
            <a:r>
              <a:rPr lang="zh-CN" altLang="en-US" sz="2400" b="1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单元一：概念阶段流程</a:t>
            </a:r>
          </a:p>
          <a:p>
            <a:pPr marL="1066800" lvl="1" indent="-609600">
              <a:lnSpc>
                <a:spcPct val="190000"/>
              </a:lnSpc>
            </a:pPr>
            <a:r>
              <a:rPr lang="zh-CN" altLang="en-US" sz="2400" b="1" dirty="0">
                <a:latin typeface="黑体" pitchFamily="2" charset="-122"/>
                <a:ea typeface="黑体" pitchFamily="2" charset="-122"/>
              </a:rPr>
              <a:t>单元二：计划阶段流程</a:t>
            </a:r>
          </a:p>
          <a:p>
            <a:pPr marL="1066800" lvl="1" indent="-609600">
              <a:lnSpc>
                <a:spcPct val="190000"/>
              </a:lnSpc>
            </a:pPr>
            <a:r>
              <a:rPr lang="zh-CN" altLang="en-US" sz="2400" b="1" dirty="0">
                <a:latin typeface="黑体" pitchFamily="2" charset="-122"/>
                <a:ea typeface="黑体" pitchFamily="2" charset="-122"/>
              </a:rPr>
              <a:t>单元三：开发及验证阶段流程</a:t>
            </a:r>
          </a:p>
          <a:p>
            <a:pPr marL="1066800" lvl="1" indent="-609600">
              <a:lnSpc>
                <a:spcPct val="190000"/>
              </a:lnSpc>
            </a:pPr>
            <a:r>
              <a:rPr lang="zh-CN" altLang="en-US" sz="2400" b="1" dirty="0">
                <a:latin typeface="黑体" pitchFamily="2" charset="-122"/>
                <a:ea typeface="黑体" pitchFamily="2" charset="-122"/>
              </a:rPr>
              <a:t>单元四：发布阶段流程</a:t>
            </a:r>
          </a:p>
          <a:p>
            <a:pPr marL="1066800" lvl="1" indent="-609600">
              <a:lnSpc>
                <a:spcPct val="190000"/>
              </a:lnSpc>
            </a:pPr>
            <a:r>
              <a:rPr lang="zh-CN" altLang="en-US" sz="2400" b="1" dirty="0">
                <a:latin typeface="黑体" pitchFamily="2" charset="-122"/>
                <a:ea typeface="黑体" pitchFamily="2" charset="-122"/>
              </a:rPr>
              <a:t>单元五：生命周期管理流程</a:t>
            </a:r>
          </a:p>
          <a:p>
            <a:pPr marL="1066800" lvl="1" indent="-609600">
              <a:lnSpc>
                <a:spcPct val="190000"/>
              </a:lnSpc>
            </a:pPr>
            <a:endParaRPr lang="en-US" altLang="zh-CN" sz="2400" b="1" dirty="0">
              <a:latin typeface="黑体" pitchFamily="2" charset="-122"/>
              <a:ea typeface="黑体" pitchFamily="2" charset="-122"/>
            </a:endParaRPr>
          </a:p>
        </p:txBody>
      </p:sp>
      <p:graphicFrame>
        <p:nvGraphicFramePr>
          <p:cNvPr id="403865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7073095"/>
              </p:ext>
            </p:extLst>
          </p:nvPr>
        </p:nvGraphicFramePr>
        <p:xfrm>
          <a:off x="1332583" y="1628800"/>
          <a:ext cx="719137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绘图" r:id="rId2" imgW="954000" imgH="349200" progId="">
                  <p:embed/>
                </p:oleObj>
              </mc:Choice>
              <mc:Fallback>
                <p:oleObj name="绘图" r:id="rId2" imgW="954000" imgH="34920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2583" y="1628800"/>
                        <a:ext cx="719137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38661" name="Rectangle 4"/>
          <p:cNvSpPr>
            <a:spLocks noChangeArrowheads="1"/>
          </p:cNvSpPr>
          <p:nvPr/>
        </p:nvSpPr>
        <p:spPr bwMode="auto">
          <a:xfrm>
            <a:off x="467544" y="515144"/>
            <a:ext cx="8077200" cy="60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zh-CN" altLang="en-US" sz="4000" dirty="0">
                <a:latin typeface="+mj-ea"/>
                <a:ea typeface="+mj-ea"/>
              </a:rPr>
              <a:t>目录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4433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78358"/>
            <a:ext cx="8077200" cy="1982490"/>
          </a:xfrm>
        </p:spPr>
        <p:txBody>
          <a:bodyPr>
            <a:normAutofit/>
          </a:bodyPr>
          <a:lstStyle/>
          <a:p>
            <a:pPr marL="457200" indent="-457200" eaLnBrk="1" hangingPunct="1"/>
            <a:r>
              <a:rPr lang="zh-CN" altLang="en-US" dirty="0"/>
              <a:t>计划阶段重点关注</a:t>
            </a:r>
            <a:r>
              <a:rPr lang="en-US" altLang="zh-CN" dirty="0"/>
              <a:t>2</a:t>
            </a:r>
            <a:br>
              <a:rPr lang="en-US" altLang="zh-CN" dirty="0"/>
            </a:br>
            <a:r>
              <a:rPr lang="en-US" altLang="zh-CN" sz="3600" dirty="0"/>
              <a:t>——</a:t>
            </a:r>
            <a:r>
              <a:rPr lang="zh-CN" altLang="en-US" sz="3600" dirty="0"/>
              <a:t>需求分解分配与三级计划的接口</a:t>
            </a:r>
          </a:p>
        </p:txBody>
      </p:sp>
      <p:sp>
        <p:nvSpPr>
          <p:cNvPr id="407552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39552" y="1844824"/>
            <a:ext cx="8229600" cy="388808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indent="-609600" eaLnBrk="1" hangingPunct="1">
              <a:lnSpc>
                <a:spcPct val="110000"/>
              </a:lnSpc>
              <a:buFontTx/>
              <a:buAutoNum type="arabicPeriod"/>
            </a:pPr>
            <a:r>
              <a:rPr lang="zh-CN" altLang="en-US" sz="260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进行需求分解分配，确定哪些模块要改动，改动的模块制定二级计划；</a:t>
            </a:r>
          </a:p>
          <a:p>
            <a:pPr marL="609600" indent="-609600" eaLnBrk="1" hangingPunct="1">
              <a:lnSpc>
                <a:spcPct val="110000"/>
              </a:lnSpc>
              <a:buFontTx/>
              <a:buAutoNum type="arabicPeriod"/>
            </a:pPr>
            <a:r>
              <a:rPr lang="zh-CN" altLang="en-US" sz="260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根据二级计划制定三级计划，并修订一级计划；</a:t>
            </a:r>
          </a:p>
          <a:p>
            <a:pPr marL="609600" indent="-609600" eaLnBrk="1" hangingPunct="1">
              <a:lnSpc>
                <a:spcPct val="110000"/>
              </a:lnSpc>
              <a:buFontTx/>
              <a:buAutoNum type="arabicPeriod"/>
            </a:pPr>
            <a:r>
              <a:rPr lang="zh-CN" altLang="en-US" sz="260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确定二、三级计划的资源配置和关键路径、关键资源；</a:t>
            </a:r>
          </a:p>
          <a:p>
            <a:pPr marL="609600" indent="-609600" eaLnBrk="1" hangingPunct="1">
              <a:lnSpc>
                <a:spcPct val="110000"/>
              </a:lnSpc>
              <a:buFontTx/>
              <a:buAutoNum type="arabicPeriod"/>
            </a:pPr>
            <a:r>
              <a:rPr lang="zh-CN" altLang="en-US" sz="260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在计划阶段决策评审完成后，确定哪些模块要做提前验证计划；</a:t>
            </a:r>
          </a:p>
          <a:p>
            <a:pPr marL="609600" indent="-609600" eaLnBrk="1" hangingPunct="1">
              <a:lnSpc>
                <a:spcPct val="110000"/>
              </a:lnSpc>
              <a:buFontTx/>
              <a:buAutoNum type="arabicPeriod"/>
            </a:pPr>
            <a:r>
              <a:rPr lang="zh-CN" altLang="en-US" sz="260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哪些三级计划要先做定型再做渐增测试和验证。</a:t>
            </a:r>
          </a:p>
          <a:p>
            <a:pPr marL="609600" indent="-609600" eaLnBrk="1" hangingPunct="1">
              <a:lnSpc>
                <a:spcPct val="110000"/>
              </a:lnSpc>
              <a:buFontTx/>
              <a:buAutoNum type="arabicPeriod"/>
            </a:pPr>
            <a:endParaRPr lang="zh-CN" altLang="en-US" sz="2400">
              <a:solidFill>
                <a:srgbClr val="000099"/>
              </a:solidFill>
              <a:latin typeface="黑体" pitchFamily="2" charset="-122"/>
              <a:ea typeface="黑体" pitchFamily="2" charset="-122"/>
            </a:endParaRPr>
          </a:p>
          <a:p>
            <a:pPr marL="609600" indent="-609600" eaLnBrk="1" hangingPunct="1">
              <a:lnSpc>
                <a:spcPct val="110000"/>
              </a:lnSpc>
            </a:pPr>
            <a:endParaRPr lang="en-US" altLang="zh-CN" sz="2000" b="1">
              <a:solidFill>
                <a:srgbClr val="000099"/>
              </a:solidFill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75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75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75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75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7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7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75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75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75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75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654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39750" y="2072208"/>
            <a:ext cx="8229600" cy="330100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indent="-609600" eaLnBrk="1" hangingPunct="1">
              <a:lnSpc>
                <a:spcPct val="140000"/>
              </a:lnSpc>
              <a:buFontTx/>
              <a:buAutoNum type="arabicPeriod"/>
            </a:pPr>
            <a:r>
              <a:rPr lang="zh-CN" altLang="en-US" sz="22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再次分析外部市场和内部市场需求，包括客户需求、整机单机需求、模块内部需求等各层次需求，寻找各层次新的</a:t>
            </a:r>
            <a:r>
              <a:rPr lang="en-US" altLang="zh-CN" sz="22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CBB</a:t>
            </a:r>
            <a:r>
              <a:rPr lang="zh-CN" altLang="en-US" sz="22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，分层次进行市场验证</a:t>
            </a:r>
          </a:p>
          <a:p>
            <a:pPr marL="609600" indent="-609600" eaLnBrk="1" hangingPunct="1">
              <a:lnSpc>
                <a:spcPct val="140000"/>
              </a:lnSpc>
              <a:buFontTx/>
              <a:buAutoNum type="arabicPeriod"/>
            </a:pPr>
            <a:r>
              <a:rPr lang="zh-CN" altLang="en-US" sz="22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在新模块标准计划形成过程中，对能够成为新的</a:t>
            </a:r>
            <a:r>
              <a:rPr lang="en-US" altLang="zh-CN" sz="22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CBB</a:t>
            </a:r>
            <a:r>
              <a:rPr lang="zh-CN" altLang="en-US" sz="22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模块，要考虑共享方面的开发要求</a:t>
            </a:r>
          </a:p>
          <a:p>
            <a:pPr marL="609600" indent="-609600" eaLnBrk="1" hangingPunct="1">
              <a:lnSpc>
                <a:spcPct val="140000"/>
              </a:lnSpc>
              <a:buFontTx/>
              <a:buAutoNum type="arabicPeriod"/>
            </a:pPr>
            <a:endParaRPr lang="zh-CN" altLang="en-US" sz="2200" dirty="0">
              <a:solidFill>
                <a:srgbClr val="000099"/>
              </a:solidFill>
              <a:latin typeface="黑体" pitchFamily="2" charset="-122"/>
              <a:ea typeface="黑体" pitchFamily="2" charset="-122"/>
            </a:endParaRPr>
          </a:p>
          <a:p>
            <a:pPr marL="609600" indent="-609600" eaLnBrk="1" hangingPunct="1">
              <a:lnSpc>
                <a:spcPct val="140000"/>
              </a:lnSpc>
              <a:buFontTx/>
              <a:buAutoNum type="arabicPeriod"/>
            </a:pPr>
            <a:endParaRPr lang="zh-CN" altLang="en-US" sz="2000" dirty="0">
              <a:solidFill>
                <a:srgbClr val="000099"/>
              </a:solidFill>
              <a:latin typeface="黑体" pitchFamily="2" charset="-122"/>
              <a:ea typeface="黑体" pitchFamily="2" charset="-122"/>
            </a:endParaRPr>
          </a:p>
          <a:p>
            <a:pPr marL="609600" indent="-609600" eaLnBrk="1" hangingPunct="1">
              <a:lnSpc>
                <a:spcPct val="140000"/>
              </a:lnSpc>
            </a:pPr>
            <a:endParaRPr lang="en-US" altLang="zh-CN" sz="1800" b="1" dirty="0">
              <a:solidFill>
                <a:srgbClr val="000099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5496" y="188640"/>
            <a:ext cx="8784976" cy="1728192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/>
            <a:r>
              <a:rPr lang="zh-CN" altLang="en-US" dirty="0"/>
              <a:t>计划阶段重点关注</a:t>
            </a:r>
            <a:r>
              <a:rPr lang="en-US" altLang="zh-CN" dirty="0"/>
              <a:t>3</a:t>
            </a:r>
            <a:br>
              <a:rPr lang="en-US" altLang="zh-CN" dirty="0"/>
            </a:br>
            <a:r>
              <a:rPr lang="en-US" altLang="zh-CN" sz="3200" dirty="0"/>
              <a:t>——</a:t>
            </a:r>
            <a:r>
              <a:rPr lang="zh-CN" altLang="en-US" sz="3200" dirty="0"/>
              <a:t>再次验证市场</a:t>
            </a:r>
            <a:r>
              <a:rPr lang="en-US" altLang="zh-CN" sz="3200" dirty="0"/>
              <a:t>,</a:t>
            </a:r>
            <a:r>
              <a:rPr lang="zh-CN" altLang="en-US" sz="3200" dirty="0"/>
              <a:t>寻找并开发新的</a:t>
            </a:r>
            <a:r>
              <a:rPr lang="en-US" altLang="zh-CN" sz="3200" dirty="0"/>
              <a:t>CBB</a:t>
            </a:r>
            <a:endParaRPr lang="zh-CN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76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76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76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76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481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438398"/>
            <a:ext cx="8077200" cy="1406426"/>
          </a:xfrm>
        </p:spPr>
        <p:txBody>
          <a:bodyPr>
            <a:normAutofit/>
          </a:bodyPr>
          <a:lstStyle/>
          <a:p>
            <a:pPr marL="457200" indent="-457200" eaLnBrk="1" hangingPunct="1"/>
            <a:r>
              <a:rPr lang="zh-CN" altLang="en-US" dirty="0"/>
              <a:t>计划阶段重点关注</a:t>
            </a:r>
            <a:r>
              <a:rPr lang="en-US" altLang="zh-CN" dirty="0"/>
              <a:t>4</a:t>
            </a:r>
            <a:br>
              <a:rPr lang="en-US" altLang="zh-CN" dirty="0"/>
            </a:br>
            <a:r>
              <a:rPr lang="en-US" altLang="zh-CN" dirty="0"/>
              <a:t>——</a:t>
            </a:r>
            <a:r>
              <a:rPr lang="zh-CN" altLang="en-US" dirty="0"/>
              <a:t>提前采购决策</a:t>
            </a:r>
          </a:p>
        </p:txBody>
      </p:sp>
      <p:sp>
        <p:nvSpPr>
          <p:cNvPr id="407757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39750" y="2061195"/>
            <a:ext cx="8229600" cy="3312021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indent="-609600" eaLnBrk="1" hangingPunct="1">
              <a:lnSpc>
                <a:spcPct val="110000"/>
              </a:lnSpc>
              <a:buFontTx/>
              <a:buAutoNum type="arabicPeriod"/>
            </a:pPr>
            <a:r>
              <a:rPr lang="zh-CN" altLang="en-US" sz="26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如果是成熟模块，长周期采购物资及长周期外协，做出提前采购决策和实施；</a:t>
            </a:r>
          </a:p>
          <a:p>
            <a:pPr marL="609600" indent="-609600" eaLnBrk="1" hangingPunct="1">
              <a:lnSpc>
                <a:spcPct val="110000"/>
              </a:lnSpc>
              <a:buFontTx/>
              <a:buAutoNum type="arabicPeriod"/>
            </a:pPr>
            <a:r>
              <a:rPr lang="zh-CN" altLang="en-US" sz="26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非成熟模块，要先做技术定型；再做采购决定，否则风险较大。</a:t>
            </a:r>
          </a:p>
          <a:p>
            <a:pPr marL="609600" indent="-609600" eaLnBrk="1" hangingPunct="1">
              <a:lnSpc>
                <a:spcPct val="110000"/>
              </a:lnSpc>
              <a:buFontTx/>
              <a:buAutoNum type="arabicPeriod"/>
            </a:pPr>
            <a:endParaRPr lang="zh-CN" altLang="en-US" sz="2600" dirty="0">
              <a:solidFill>
                <a:srgbClr val="000099"/>
              </a:solidFill>
              <a:latin typeface="黑体" pitchFamily="2" charset="-122"/>
              <a:ea typeface="黑体" pitchFamily="2" charset="-122"/>
            </a:endParaRPr>
          </a:p>
          <a:p>
            <a:pPr marL="609600" indent="-609600" eaLnBrk="1" hangingPunct="1">
              <a:lnSpc>
                <a:spcPct val="110000"/>
              </a:lnSpc>
              <a:buFontTx/>
              <a:buAutoNum type="arabicPeriod"/>
            </a:pPr>
            <a:endParaRPr lang="zh-CN" altLang="en-US" sz="2400" dirty="0">
              <a:solidFill>
                <a:srgbClr val="000099"/>
              </a:solidFill>
              <a:latin typeface="黑体" pitchFamily="2" charset="-122"/>
              <a:ea typeface="黑体" pitchFamily="2" charset="-122"/>
            </a:endParaRPr>
          </a:p>
          <a:p>
            <a:pPr marL="609600" indent="-609600" eaLnBrk="1" hangingPunct="1">
              <a:lnSpc>
                <a:spcPct val="110000"/>
              </a:lnSpc>
            </a:pPr>
            <a:endParaRPr lang="en-US" altLang="zh-CN" sz="2000" b="1" dirty="0">
              <a:solidFill>
                <a:srgbClr val="000099"/>
              </a:solidFill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7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77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77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7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77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77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7505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476672"/>
            <a:ext cx="8077200" cy="685800"/>
          </a:xfrm>
        </p:spPr>
        <p:txBody>
          <a:bodyPr>
            <a:noAutofit/>
          </a:bodyPr>
          <a:lstStyle/>
          <a:p>
            <a:pPr marL="457200" indent="-457200" eaLnBrk="1" hangingPunct="1"/>
            <a:r>
              <a:rPr lang="zh-CN" altLang="en-US" dirty="0"/>
              <a:t>计划阶段其他重点关注要素</a:t>
            </a:r>
          </a:p>
        </p:txBody>
      </p:sp>
      <p:sp>
        <p:nvSpPr>
          <p:cNvPr id="407859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39750" y="1413123"/>
            <a:ext cx="8229600" cy="417611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47675" indent="-447675" eaLnBrk="1" hangingPunct="1">
              <a:lnSpc>
                <a:spcPct val="110000"/>
              </a:lnSpc>
              <a:buFontTx/>
              <a:buAutoNum type="arabicPeriod" startAt="5"/>
            </a:pPr>
            <a:r>
              <a:rPr lang="zh-CN" altLang="en-US" sz="26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销量预测与承诺</a:t>
            </a:r>
          </a:p>
          <a:p>
            <a:pPr marL="985838" lvl="1" indent="-358775" eaLnBrk="1" hangingPunct="1">
              <a:lnSpc>
                <a:spcPct val="110000"/>
              </a:lnSpc>
            </a:pPr>
            <a:r>
              <a:rPr lang="zh-CN" altLang="en-US" sz="22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要分内部、外部，预测单板、单机、整机、系统的销量；</a:t>
            </a:r>
          </a:p>
          <a:p>
            <a:pPr marL="985838" lvl="1" indent="-358775" eaLnBrk="1" hangingPunct="1">
              <a:lnSpc>
                <a:spcPct val="110000"/>
              </a:lnSpc>
            </a:pPr>
            <a:r>
              <a:rPr lang="zh-CN" altLang="en-US" sz="22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通过预测的销量决定流程要做到小批量，还是批量，还是转产。</a:t>
            </a:r>
          </a:p>
          <a:p>
            <a:pPr marL="447675" indent="-447675" eaLnBrk="1" hangingPunct="1">
              <a:lnSpc>
                <a:spcPct val="110000"/>
              </a:lnSpc>
              <a:buFontTx/>
              <a:buAutoNum type="arabicPeriod" startAt="5"/>
            </a:pPr>
            <a:r>
              <a:rPr lang="zh-CN" altLang="en-US" sz="26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市场验证</a:t>
            </a:r>
          </a:p>
          <a:p>
            <a:pPr marL="985838" lvl="1" indent="-358775" eaLnBrk="1" hangingPunct="1">
              <a:lnSpc>
                <a:spcPct val="110000"/>
              </a:lnSpc>
            </a:pPr>
            <a:r>
              <a:rPr lang="zh-CN" altLang="en-US" sz="22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验证产品包含：单板、单机、整机和分系统</a:t>
            </a:r>
          </a:p>
          <a:p>
            <a:pPr marL="447675" indent="-447675" eaLnBrk="1" hangingPunct="1">
              <a:lnSpc>
                <a:spcPct val="110000"/>
              </a:lnSpc>
              <a:buFontTx/>
              <a:buAutoNum type="arabicPeriod" startAt="5"/>
            </a:pPr>
            <a:r>
              <a:rPr lang="zh-CN" altLang="en-US" sz="26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资料开发</a:t>
            </a:r>
          </a:p>
          <a:p>
            <a:pPr marL="985838" lvl="1" indent="-358775" eaLnBrk="1" hangingPunct="1">
              <a:lnSpc>
                <a:spcPct val="110000"/>
              </a:lnSpc>
            </a:pPr>
            <a:r>
              <a:rPr lang="zh-CN" altLang="en-US" sz="22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资料开发以</a:t>
            </a:r>
            <a:r>
              <a:rPr lang="en-US" altLang="zh-CN" sz="22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IPD</a:t>
            </a:r>
            <a:r>
              <a:rPr lang="zh-CN" altLang="en-US" sz="22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核心内容为主，根据客户的需要可以设立专业工程师，走专业化的道路。</a:t>
            </a:r>
            <a:endParaRPr lang="zh-CN" altLang="en-US" sz="1800" b="1" dirty="0">
              <a:solidFill>
                <a:srgbClr val="000099"/>
              </a:solidFill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8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78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78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8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78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78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8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78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78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8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78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78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8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78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78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8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78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78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8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78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78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8660" name="Text Box 2"/>
          <p:cNvSpPr txBox="1">
            <a:spLocks noChangeArrowheads="1"/>
          </p:cNvSpPr>
          <p:nvPr/>
        </p:nvSpPr>
        <p:spPr bwMode="auto">
          <a:xfrm>
            <a:off x="1908175" y="1286524"/>
            <a:ext cx="6121400" cy="430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066800" lvl="1" indent="-609600">
              <a:lnSpc>
                <a:spcPct val="190000"/>
              </a:lnSpc>
            </a:pPr>
            <a:r>
              <a:rPr lang="zh-CN" altLang="en-US" sz="2400" b="1" dirty="0">
                <a:latin typeface="黑体" pitchFamily="2" charset="-122"/>
                <a:ea typeface="黑体" pitchFamily="2" charset="-122"/>
              </a:rPr>
              <a:t>单元一：概念阶段流程</a:t>
            </a:r>
          </a:p>
          <a:p>
            <a:pPr marL="1066800" lvl="1" indent="-609600">
              <a:lnSpc>
                <a:spcPct val="190000"/>
              </a:lnSpc>
            </a:pPr>
            <a:r>
              <a:rPr lang="zh-CN" altLang="en-US" sz="2400" b="1" dirty="0">
                <a:latin typeface="黑体" pitchFamily="2" charset="-122"/>
                <a:ea typeface="黑体" pitchFamily="2" charset="-122"/>
              </a:rPr>
              <a:t>单元二：计划阶段流程</a:t>
            </a:r>
          </a:p>
          <a:p>
            <a:pPr marL="1066800" lvl="1" indent="-609600">
              <a:lnSpc>
                <a:spcPct val="190000"/>
              </a:lnSpc>
            </a:pPr>
            <a:r>
              <a:rPr lang="zh-CN" altLang="en-US" sz="2400" b="1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单元三：开发及验证阶段流程</a:t>
            </a:r>
          </a:p>
          <a:p>
            <a:pPr marL="1066800" lvl="1" indent="-609600">
              <a:lnSpc>
                <a:spcPct val="190000"/>
              </a:lnSpc>
            </a:pPr>
            <a:r>
              <a:rPr lang="zh-CN" altLang="en-US" sz="2400" b="1" dirty="0">
                <a:latin typeface="黑体" pitchFamily="2" charset="-122"/>
                <a:ea typeface="黑体" pitchFamily="2" charset="-122"/>
              </a:rPr>
              <a:t>单元四：发布阶段流程</a:t>
            </a:r>
          </a:p>
          <a:p>
            <a:pPr marL="1066800" lvl="1" indent="-609600">
              <a:lnSpc>
                <a:spcPct val="190000"/>
              </a:lnSpc>
            </a:pPr>
            <a:r>
              <a:rPr lang="zh-CN" altLang="en-US" sz="2400" b="1" dirty="0">
                <a:latin typeface="黑体" pitchFamily="2" charset="-122"/>
                <a:ea typeface="黑体" pitchFamily="2" charset="-122"/>
              </a:rPr>
              <a:t>单元五：生命周期管理流程</a:t>
            </a:r>
          </a:p>
          <a:p>
            <a:pPr marL="1066800" lvl="1" indent="-609600">
              <a:lnSpc>
                <a:spcPct val="190000"/>
              </a:lnSpc>
            </a:pPr>
            <a:endParaRPr lang="en-US" altLang="zh-CN" sz="2400" b="1" dirty="0">
              <a:latin typeface="黑体" pitchFamily="2" charset="-122"/>
              <a:ea typeface="黑体" pitchFamily="2" charset="-122"/>
            </a:endParaRPr>
          </a:p>
        </p:txBody>
      </p:sp>
      <p:graphicFrame>
        <p:nvGraphicFramePr>
          <p:cNvPr id="403865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643112"/>
              </p:ext>
            </p:extLst>
          </p:nvPr>
        </p:nvGraphicFramePr>
        <p:xfrm>
          <a:off x="1548606" y="2996952"/>
          <a:ext cx="719137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绘图" r:id="rId2" imgW="954000" imgH="349200" progId="">
                  <p:embed/>
                </p:oleObj>
              </mc:Choice>
              <mc:Fallback>
                <p:oleObj name="绘图" r:id="rId2" imgW="954000" imgH="3492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8606" y="2996952"/>
                        <a:ext cx="719137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38661" name="Rectangle 4"/>
          <p:cNvSpPr>
            <a:spLocks noChangeArrowheads="1"/>
          </p:cNvSpPr>
          <p:nvPr/>
        </p:nvSpPr>
        <p:spPr bwMode="auto">
          <a:xfrm>
            <a:off x="467544" y="515144"/>
            <a:ext cx="8077200" cy="60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zh-CN" altLang="en-US" sz="4000" dirty="0">
                <a:latin typeface="+mj-ea"/>
                <a:ea typeface="+mj-ea"/>
              </a:rPr>
              <a:t>目录</a:t>
            </a:r>
          </a:p>
        </p:txBody>
      </p:sp>
    </p:spTree>
    <p:extLst>
      <p:ext uri="{BB962C8B-B14F-4D97-AF65-F5344CB8AC3E}">
        <p14:creationId xmlns:p14="http://schemas.microsoft.com/office/powerpoint/2010/main" val="26281053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9553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476672"/>
            <a:ext cx="7772400" cy="7921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zh-CN" altLang="en-US" dirty="0"/>
              <a:t>开发阶段的目标、关注点和交付物</a:t>
            </a:r>
          </a:p>
        </p:txBody>
      </p:sp>
      <p:sp>
        <p:nvSpPr>
          <p:cNvPr id="3903491" name="Rectangle 3"/>
          <p:cNvSpPr>
            <a:spLocks noChangeArrowheads="1"/>
          </p:cNvSpPr>
          <p:nvPr/>
        </p:nvSpPr>
        <p:spPr bwMode="auto">
          <a:xfrm>
            <a:off x="539552" y="1551634"/>
            <a:ext cx="708025" cy="666750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 eaLnBrk="0" hangingPunct="0">
              <a:spcBef>
                <a:spcPct val="5000"/>
              </a:spcBef>
              <a:spcAft>
                <a:spcPct val="5000"/>
              </a:spcAft>
              <a:buClr>
                <a:schemeClr val="tx1"/>
              </a:buClr>
              <a:buSzPct val="60000"/>
              <a:buFont typeface="Wingdings" pitchFamily="2" charset="2"/>
              <a:buNone/>
              <a:defRPr/>
            </a:pPr>
            <a:r>
              <a:rPr kumimoji="0" lang="zh-CN" altLang="en-US" sz="1800">
                <a:solidFill>
                  <a:srgbClr val="000000"/>
                </a:solidFill>
                <a:latin typeface="宋体" pitchFamily="2" charset="-122"/>
              </a:rPr>
              <a:t>目标</a:t>
            </a:r>
          </a:p>
        </p:txBody>
      </p:sp>
      <p:sp>
        <p:nvSpPr>
          <p:cNvPr id="3903492" name="Text Box 4"/>
          <p:cNvSpPr txBox="1">
            <a:spLocks noChangeArrowheads="1"/>
          </p:cNvSpPr>
          <p:nvPr/>
        </p:nvSpPr>
        <p:spPr bwMode="auto">
          <a:xfrm>
            <a:off x="1258689" y="1570684"/>
            <a:ext cx="7272338" cy="650875"/>
          </a:xfrm>
          <a:prstGeom prst="rect">
            <a:avLst/>
          </a:prstGeom>
          <a:noFill/>
          <a:ln w="9525" algn="ctr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"/>
              </a:spcBef>
              <a:spcAft>
                <a:spcPct val="5000"/>
              </a:spcAft>
              <a:buFont typeface="Wingdings" pitchFamily="2" charset="2"/>
              <a:buChar char="p"/>
            </a:pPr>
            <a:r>
              <a:rPr kumimoji="0" lang="en-US" altLang="zh-CN" sz="1800">
                <a:latin typeface="宋体" pitchFamily="2" charset="-122"/>
              </a:rPr>
              <a:t>  </a:t>
            </a:r>
            <a:r>
              <a:rPr kumimoji="0" lang="zh-CN" altLang="en-US" sz="1700">
                <a:latin typeface="宋体" pitchFamily="2" charset="-122"/>
              </a:rPr>
              <a:t>设计产品，并将在经过批准的最终业务计划中的特有技术开发、制造及营销策略和计划内容进行集成。</a:t>
            </a:r>
            <a:r>
              <a:rPr kumimoji="0" lang="zh-CN" altLang="en-US" sz="1800">
                <a:latin typeface="宋体" pitchFamily="2" charset="-122"/>
              </a:rPr>
              <a:t> </a:t>
            </a:r>
          </a:p>
        </p:txBody>
      </p:sp>
      <p:sp>
        <p:nvSpPr>
          <p:cNvPr id="3903493" name="Rectangle 5"/>
          <p:cNvSpPr>
            <a:spLocks noChangeArrowheads="1"/>
          </p:cNvSpPr>
          <p:nvPr/>
        </p:nvSpPr>
        <p:spPr bwMode="auto">
          <a:xfrm>
            <a:off x="539552" y="2397772"/>
            <a:ext cx="708025" cy="2498725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 eaLnBrk="0" hangingPunct="0">
              <a:spcBef>
                <a:spcPct val="5000"/>
              </a:spcBef>
              <a:spcAft>
                <a:spcPct val="5000"/>
              </a:spcAft>
              <a:buClr>
                <a:schemeClr val="tx1"/>
              </a:buClr>
              <a:buSzPct val="60000"/>
              <a:buFont typeface="Wingdings" pitchFamily="2" charset="2"/>
              <a:buNone/>
              <a:defRPr/>
            </a:pPr>
            <a:r>
              <a:rPr kumimoji="0" lang="zh-CN" altLang="en-US" sz="1800">
                <a:solidFill>
                  <a:srgbClr val="000000"/>
                </a:solidFill>
                <a:latin typeface="宋体" pitchFamily="2" charset="-122"/>
              </a:rPr>
              <a:t>关注</a:t>
            </a:r>
          </a:p>
        </p:txBody>
      </p:sp>
      <p:sp>
        <p:nvSpPr>
          <p:cNvPr id="3903494" name="Text Box 6"/>
          <p:cNvSpPr txBox="1">
            <a:spLocks noChangeArrowheads="1"/>
          </p:cNvSpPr>
          <p:nvPr/>
        </p:nvSpPr>
        <p:spPr bwMode="auto">
          <a:xfrm>
            <a:off x="1258689" y="2397772"/>
            <a:ext cx="7272338" cy="2527300"/>
          </a:xfrm>
          <a:prstGeom prst="rect">
            <a:avLst/>
          </a:prstGeom>
          <a:noFill/>
          <a:ln w="9525" algn="ctr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10000"/>
              </a:spcBef>
              <a:spcAft>
                <a:spcPct val="10000"/>
              </a:spcAft>
              <a:buFont typeface="Wingdings" pitchFamily="2" charset="2"/>
              <a:buChar char="p"/>
            </a:pPr>
            <a:r>
              <a:rPr kumimoji="0" lang="en-US" altLang="zh-CN" sz="1700">
                <a:latin typeface="宋体" pitchFamily="2" charset="-122"/>
              </a:rPr>
              <a:t>  </a:t>
            </a:r>
            <a:r>
              <a:rPr kumimoji="0" lang="zh-CN" altLang="en-US" sz="1700">
                <a:latin typeface="宋体" pitchFamily="2" charset="-122"/>
              </a:rPr>
              <a:t>确保产品在市场上成功，评审市场及客户需求，评审产品及财务假设</a:t>
            </a:r>
          </a:p>
          <a:p>
            <a:pPr>
              <a:spcBef>
                <a:spcPct val="10000"/>
              </a:spcBef>
              <a:spcAft>
                <a:spcPct val="10000"/>
              </a:spcAft>
              <a:buFont typeface="Wingdings" pitchFamily="2" charset="2"/>
              <a:buChar char="p"/>
            </a:pPr>
            <a:r>
              <a:rPr kumimoji="0" lang="zh-CN" altLang="en-US" sz="1700">
                <a:latin typeface="宋体" pitchFamily="2" charset="-122"/>
              </a:rPr>
              <a:t>  设计和集成满足产品规格的产品；</a:t>
            </a:r>
          </a:p>
          <a:p>
            <a:pPr>
              <a:spcBef>
                <a:spcPct val="10000"/>
              </a:spcBef>
              <a:spcAft>
                <a:spcPct val="10000"/>
              </a:spcAft>
              <a:buFont typeface="Wingdings" pitchFamily="2" charset="2"/>
              <a:buChar char="p"/>
            </a:pPr>
            <a:r>
              <a:rPr kumimoji="0" lang="zh-CN" altLang="en-US" sz="1700">
                <a:latin typeface="宋体" pitchFamily="2" charset="-122"/>
              </a:rPr>
              <a:t>  准备和构建产品原型；</a:t>
            </a:r>
          </a:p>
          <a:p>
            <a:pPr>
              <a:spcBef>
                <a:spcPct val="10000"/>
              </a:spcBef>
              <a:spcAft>
                <a:spcPct val="10000"/>
              </a:spcAft>
              <a:buFont typeface="Wingdings" pitchFamily="2" charset="2"/>
              <a:buChar char="p"/>
            </a:pPr>
            <a:r>
              <a:rPr kumimoji="0" lang="zh-CN" altLang="en-US" sz="1700">
                <a:latin typeface="宋体" pitchFamily="2" charset="-122"/>
              </a:rPr>
              <a:t>  确保制造准备就绪：</a:t>
            </a:r>
          </a:p>
          <a:p>
            <a:pPr lvl="1">
              <a:spcBef>
                <a:spcPct val="10000"/>
              </a:spcBef>
              <a:spcAft>
                <a:spcPct val="10000"/>
              </a:spcAft>
              <a:buFont typeface="Wingdings" pitchFamily="2" charset="2"/>
              <a:buChar char="Ø"/>
            </a:pPr>
            <a:r>
              <a:rPr kumimoji="0" lang="zh-CN" altLang="en-US" sz="1700">
                <a:latin typeface="宋体" pitchFamily="2" charset="-122"/>
              </a:rPr>
              <a:t>  明确、处理及减少风险和非确定性因素至可接受的水平；</a:t>
            </a:r>
          </a:p>
          <a:p>
            <a:pPr lvl="1">
              <a:spcBef>
                <a:spcPct val="10000"/>
              </a:spcBef>
              <a:spcAft>
                <a:spcPct val="10000"/>
              </a:spcAft>
              <a:buFont typeface="Wingdings" pitchFamily="2" charset="2"/>
              <a:buChar char="Ø"/>
            </a:pPr>
            <a:r>
              <a:rPr kumimoji="0" lang="zh-CN" altLang="en-US" sz="1700">
                <a:latin typeface="宋体" pitchFamily="2" charset="-122"/>
              </a:rPr>
              <a:t>  确保产品具有可制造性；</a:t>
            </a:r>
          </a:p>
          <a:p>
            <a:pPr lvl="1">
              <a:spcBef>
                <a:spcPct val="10000"/>
              </a:spcBef>
              <a:spcAft>
                <a:spcPct val="10000"/>
              </a:spcAft>
              <a:buFont typeface="Wingdings" pitchFamily="2" charset="2"/>
              <a:buChar char="Ø"/>
            </a:pPr>
            <a:r>
              <a:rPr kumimoji="0" lang="zh-CN" altLang="en-US" sz="1700">
                <a:latin typeface="宋体" pitchFamily="2" charset="-122"/>
              </a:rPr>
              <a:t>  准备发布制造过程技术文档；</a:t>
            </a:r>
          </a:p>
          <a:p>
            <a:pPr lvl="1">
              <a:spcBef>
                <a:spcPct val="10000"/>
              </a:spcBef>
              <a:spcAft>
                <a:spcPct val="10000"/>
              </a:spcAft>
              <a:buFont typeface="Wingdings" pitchFamily="2" charset="2"/>
              <a:buChar char="Ø"/>
            </a:pPr>
            <a:r>
              <a:rPr kumimoji="0" lang="zh-CN" altLang="en-US" sz="1700">
                <a:latin typeface="宋体" pitchFamily="2" charset="-122"/>
              </a:rPr>
              <a:t>  验证计划阶段的假设。</a:t>
            </a:r>
          </a:p>
        </p:txBody>
      </p:sp>
      <p:sp>
        <p:nvSpPr>
          <p:cNvPr id="3903495" name="Rectangle 7"/>
          <p:cNvSpPr>
            <a:spLocks noChangeArrowheads="1"/>
          </p:cNvSpPr>
          <p:nvPr/>
        </p:nvSpPr>
        <p:spPr bwMode="auto">
          <a:xfrm>
            <a:off x="552252" y="5098109"/>
            <a:ext cx="708025" cy="1511300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 eaLnBrk="0" hangingPunct="0">
              <a:spcBef>
                <a:spcPct val="5000"/>
              </a:spcBef>
              <a:spcAft>
                <a:spcPct val="5000"/>
              </a:spcAft>
              <a:buClr>
                <a:schemeClr val="tx1"/>
              </a:buClr>
              <a:buSzPct val="60000"/>
              <a:buFont typeface="Wingdings" pitchFamily="2" charset="2"/>
              <a:buNone/>
              <a:defRPr/>
            </a:pPr>
            <a:r>
              <a:rPr kumimoji="0" lang="zh-CN" altLang="en-US" sz="1800">
                <a:solidFill>
                  <a:srgbClr val="000000"/>
                </a:solidFill>
                <a:latin typeface="宋体" pitchFamily="2" charset="-122"/>
              </a:rPr>
              <a:t>交付</a:t>
            </a:r>
          </a:p>
        </p:txBody>
      </p:sp>
      <p:sp>
        <p:nvSpPr>
          <p:cNvPr id="3903496" name="Text Box 8"/>
          <p:cNvSpPr txBox="1">
            <a:spLocks noChangeArrowheads="1"/>
          </p:cNvSpPr>
          <p:nvPr/>
        </p:nvSpPr>
        <p:spPr bwMode="auto">
          <a:xfrm>
            <a:off x="1272977" y="5098109"/>
            <a:ext cx="7258050" cy="1514475"/>
          </a:xfrm>
          <a:prstGeom prst="rect">
            <a:avLst/>
          </a:prstGeom>
          <a:noFill/>
          <a:ln w="9525" algn="ctr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"/>
              </a:spcBef>
              <a:spcAft>
                <a:spcPct val="5000"/>
              </a:spcAft>
              <a:buFont typeface="Wingdings" pitchFamily="2" charset="2"/>
              <a:buChar char="p"/>
            </a:pPr>
            <a:r>
              <a:rPr kumimoji="0" lang="en-US" altLang="zh-CN" sz="1800">
                <a:latin typeface="宋体" pitchFamily="2" charset="-122"/>
              </a:rPr>
              <a:t>  </a:t>
            </a:r>
            <a:r>
              <a:rPr kumimoji="0" lang="zh-CN" altLang="en-US" sz="1700">
                <a:latin typeface="宋体" pitchFamily="2" charset="-122"/>
              </a:rPr>
              <a:t>测试和验证计划</a:t>
            </a:r>
          </a:p>
          <a:p>
            <a:pPr>
              <a:spcBef>
                <a:spcPct val="5000"/>
              </a:spcBef>
              <a:spcAft>
                <a:spcPct val="5000"/>
              </a:spcAft>
              <a:buFont typeface="Wingdings" pitchFamily="2" charset="2"/>
              <a:buChar char="p"/>
            </a:pPr>
            <a:r>
              <a:rPr kumimoji="0" lang="zh-CN" altLang="en-US" sz="1700">
                <a:latin typeface="宋体" pitchFamily="2" charset="-122"/>
              </a:rPr>
              <a:t>  评估首例样品</a:t>
            </a:r>
          </a:p>
          <a:p>
            <a:pPr>
              <a:spcBef>
                <a:spcPct val="5000"/>
              </a:spcBef>
              <a:spcAft>
                <a:spcPct val="5000"/>
              </a:spcAft>
              <a:buFont typeface="Wingdings" pitchFamily="2" charset="2"/>
              <a:buChar char="p"/>
            </a:pPr>
            <a:r>
              <a:rPr kumimoji="0" lang="zh-CN" altLang="en-US" sz="1700">
                <a:latin typeface="宋体" pitchFamily="2" charset="-122"/>
              </a:rPr>
              <a:t>  详细的产品发布计划</a:t>
            </a:r>
          </a:p>
          <a:p>
            <a:pPr>
              <a:spcBef>
                <a:spcPct val="5000"/>
              </a:spcBef>
              <a:spcAft>
                <a:spcPct val="5000"/>
              </a:spcAft>
              <a:buFont typeface="Wingdings" pitchFamily="2" charset="2"/>
              <a:buChar char="p"/>
            </a:pPr>
            <a:r>
              <a:rPr kumimoji="0" lang="zh-CN" altLang="en-US" sz="1700">
                <a:latin typeface="宋体" pitchFamily="2" charset="-122"/>
              </a:rPr>
              <a:t>  试用客户选择</a:t>
            </a:r>
          </a:p>
          <a:p>
            <a:pPr>
              <a:spcBef>
                <a:spcPct val="5000"/>
              </a:spcBef>
              <a:spcAft>
                <a:spcPct val="5000"/>
              </a:spcAft>
              <a:buFont typeface="Wingdings" pitchFamily="2" charset="2"/>
              <a:buChar char="p"/>
            </a:pPr>
            <a:r>
              <a:rPr kumimoji="0" lang="zh-CN" altLang="en-US" sz="1700">
                <a:latin typeface="宋体" pitchFamily="2" charset="-122"/>
              </a:rPr>
              <a:t>  产品文档</a:t>
            </a:r>
          </a:p>
        </p:txBody>
      </p:sp>
      <p:sp>
        <p:nvSpPr>
          <p:cNvPr id="3903497" name="Text Box 9"/>
          <p:cNvSpPr txBox="1">
            <a:spLocks noChangeArrowheads="1"/>
          </p:cNvSpPr>
          <p:nvPr/>
        </p:nvSpPr>
        <p:spPr bwMode="auto">
          <a:xfrm rot="-2253188">
            <a:off x="6526014" y="5171134"/>
            <a:ext cx="1955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zh-CN" altLang="en-US" sz="6000">
                <a:solidFill>
                  <a:srgbClr val="CCCC00"/>
                </a:solidFill>
                <a:latin typeface="华文彩云"/>
                <a:ea typeface="华文彩云"/>
                <a:cs typeface="华文彩云"/>
              </a:rPr>
              <a:t>开发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03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03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034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034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9034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9034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9034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034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9034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9034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03492" grpId="0" animBg="1"/>
      <p:bldP spid="3903494" grpId="0" animBg="1"/>
      <p:bldP spid="3903496" grpId="0" animBg="1"/>
      <p:bldP spid="390349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057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648"/>
            <a:ext cx="8229600" cy="1066800"/>
          </a:xfrm>
        </p:spPr>
        <p:txBody>
          <a:bodyPr/>
          <a:lstStyle/>
          <a:p>
            <a:pPr eaLnBrk="1" hangingPunct="1"/>
            <a:r>
              <a:rPr lang="zh-CN" altLang="en-US" dirty="0"/>
              <a:t>开发阶段主要活动</a:t>
            </a:r>
          </a:p>
        </p:txBody>
      </p:sp>
      <p:pic>
        <p:nvPicPr>
          <p:cNvPr id="4099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8" y="1196752"/>
            <a:ext cx="8923337" cy="561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46037" y="251609"/>
            <a:ext cx="8229600" cy="1066800"/>
          </a:xfrm>
        </p:spPr>
        <p:txBody>
          <a:bodyPr/>
          <a:lstStyle/>
          <a:p>
            <a:r>
              <a:rPr lang="zh-CN" altLang="en-US" dirty="0"/>
              <a:t>开发阶段</a:t>
            </a:r>
            <a:r>
              <a:rPr lang="en-US" altLang="zh-CN" dirty="0"/>
              <a:t>1</a:t>
            </a:r>
            <a:endParaRPr lang="zh-CN" altLang="en-US" dirty="0"/>
          </a:p>
        </p:txBody>
      </p:sp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107950" y="1557338"/>
            <a:ext cx="647700" cy="58102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zh-CN" altLang="en-US" sz="1600" b="1">
                <a:solidFill>
                  <a:schemeClr val="bg1"/>
                </a:solidFill>
                <a:latin typeface="Arial" charset="0"/>
              </a:rPr>
              <a:t>计划阶段</a:t>
            </a:r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1044575" y="1557338"/>
            <a:ext cx="647700" cy="58102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zh-CN" altLang="en-US" sz="1600" b="1">
                <a:solidFill>
                  <a:schemeClr val="bg1"/>
                </a:solidFill>
                <a:latin typeface="Arial" charset="0"/>
              </a:rPr>
              <a:t>开发阶段</a:t>
            </a:r>
          </a:p>
        </p:txBody>
      </p:sp>
      <p:sp>
        <p:nvSpPr>
          <p:cNvPr id="31" name="Line 5"/>
          <p:cNvSpPr>
            <a:spLocks noChangeShapeType="1"/>
          </p:cNvSpPr>
          <p:nvPr/>
        </p:nvSpPr>
        <p:spPr bwMode="auto">
          <a:xfrm>
            <a:off x="900113" y="1341438"/>
            <a:ext cx="0" cy="4103687"/>
          </a:xfrm>
          <a:prstGeom prst="line">
            <a:avLst/>
          </a:prstGeom>
          <a:noFill/>
          <a:ln w="31750">
            <a:solidFill>
              <a:schemeClr val="tx1"/>
            </a:solidFill>
            <a:prstDash val="lgDashDot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2" name="Oval 6"/>
          <p:cNvSpPr>
            <a:spLocks noChangeArrowheads="1"/>
          </p:cNvSpPr>
          <p:nvPr/>
        </p:nvSpPr>
        <p:spPr bwMode="auto">
          <a:xfrm>
            <a:off x="828675" y="1846263"/>
            <a:ext cx="142875" cy="1428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CN" altLang="en-US"/>
          </a:p>
        </p:txBody>
      </p:sp>
      <p:sp>
        <p:nvSpPr>
          <p:cNvPr id="33" name="Line 7"/>
          <p:cNvSpPr>
            <a:spLocks noChangeShapeType="1"/>
          </p:cNvSpPr>
          <p:nvPr/>
        </p:nvSpPr>
        <p:spPr bwMode="auto">
          <a:xfrm>
            <a:off x="973138" y="1917700"/>
            <a:ext cx="358775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4" name="Line 8"/>
          <p:cNvSpPr>
            <a:spLocks noChangeShapeType="1"/>
          </p:cNvSpPr>
          <p:nvPr/>
        </p:nvSpPr>
        <p:spPr bwMode="auto">
          <a:xfrm flipH="1">
            <a:off x="465138" y="1917700"/>
            <a:ext cx="361950" cy="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5" name="Rectangle 9"/>
          <p:cNvSpPr>
            <a:spLocks noChangeArrowheads="1"/>
          </p:cNvSpPr>
          <p:nvPr/>
        </p:nvSpPr>
        <p:spPr bwMode="auto">
          <a:xfrm>
            <a:off x="2447925" y="2203450"/>
            <a:ext cx="1582738" cy="346075"/>
          </a:xfrm>
          <a:prstGeom prst="rect">
            <a:avLst/>
          </a:prstGeom>
          <a:solidFill>
            <a:srgbClr val="23BB3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kumimoji="0" lang="en-US" altLang="zh-CN" sz="1600">
                <a:latin typeface="Arial" charset="0"/>
              </a:rPr>
              <a:t>Mini</a:t>
            </a:r>
            <a:r>
              <a:rPr kumimoji="0" lang="zh-CN" altLang="en-US" sz="1600">
                <a:latin typeface="Arial" charset="0"/>
              </a:rPr>
              <a:t>项目</a:t>
            </a:r>
            <a:r>
              <a:rPr kumimoji="0" lang="en-US" altLang="zh-CN" sz="1600">
                <a:latin typeface="Arial" charset="0"/>
              </a:rPr>
              <a:t>2</a:t>
            </a:r>
          </a:p>
        </p:txBody>
      </p:sp>
      <p:sp>
        <p:nvSpPr>
          <p:cNvPr id="36" name="Text Box 10"/>
          <p:cNvSpPr txBox="1">
            <a:spLocks noChangeArrowheads="1"/>
          </p:cNvSpPr>
          <p:nvPr/>
        </p:nvSpPr>
        <p:spPr bwMode="auto">
          <a:xfrm>
            <a:off x="7452047" y="1685925"/>
            <a:ext cx="1368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zh-CN" altLang="en-US" sz="1800" b="1" dirty="0">
                <a:latin typeface="Arial" charset="0"/>
              </a:rPr>
              <a:t>模块测试</a:t>
            </a:r>
            <a:endParaRPr kumimoji="0" lang="en-US" altLang="zh-CN" sz="1800" b="1" dirty="0">
              <a:latin typeface="Arial" charset="0"/>
            </a:endParaRPr>
          </a:p>
        </p:txBody>
      </p:sp>
      <p:sp>
        <p:nvSpPr>
          <p:cNvPr id="37" name="Rectangle 11"/>
          <p:cNvSpPr>
            <a:spLocks noChangeArrowheads="1"/>
          </p:cNvSpPr>
          <p:nvPr/>
        </p:nvSpPr>
        <p:spPr bwMode="auto">
          <a:xfrm>
            <a:off x="2447925" y="1700213"/>
            <a:ext cx="1582738" cy="346075"/>
          </a:xfrm>
          <a:prstGeom prst="rect">
            <a:avLst/>
          </a:prstGeom>
          <a:solidFill>
            <a:srgbClr val="23BB3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kumimoji="0" lang="en-US" altLang="zh-CN" sz="1600">
                <a:latin typeface="Arial" charset="0"/>
              </a:rPr>
              <a:t>Mini</a:t>
            </a:r>
            <a:r>
              <a:rPr kumimoji="0" lang="zh-CN" altLang="en-US" sz="1600">
                <a:latin typeface="Arial" charset="0"/>
              </a:rPr>
              <a:t>项目</a:t>
            </a:r>
            <a:r>
              <a:rPr kumimoji="0" lang="en-US" altLang="zh-CN" sz="1600">
                <a:latin typeface="Arial" charset="0"/>
              </a:rPr>
              <a:t>1</a:t>
            </a:r>
          </a:p>
        </p:txBody>
      </p:sp>
      <p:sp>
        <p:nvSpPr>
          <p:cNvPr id="38" name="Rectangle 12"/>
          <p:cNvSpPr>
            <a:spLocks noChangeArrowheads="1"/>
          </p:cNvSpPr>
          <p:nvPr/>
        </p:nvSpPr>
        <p:spPr bwMode="auto">
          <a:xfrm>
            <a:off x="2447925" y="2708275"/>
            <a:ext cx="1582738" cy="346075"/>
          </a:xfrm>
          <a:prstGeom prst="rect">
            <a:avLst/>
          </a:prstGeom>
          <a:solidFill>
            <a:srgbClr val="23BB3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kumimoji="0" lang="en-US" altLang="zh-CN" sz="1600">
                <a:latin typeface="Arial" charset="0"/>
              </a:rPr>
              <a:t>Mini</a:t>
            </a:r>
            <a:r>
              <a:rPr kumimoji="0" lang="zh-CN" altLang="en-US" sz="1600">
                <a:latin typeface="Arial" charset="0"/>
              </a:rPr>
              <a:t>项目</a:t>
            </a:r>
            <a:r>
              <a:rPr kumimoji="0" lang="en-US" altLang="zh-CN" sz="1600">
                <a:latin typeface="Arial" charset="0"/>
              </a:rPr>
              <a:t>3</a:t>
            </a:r>
          </a:p>
        </p:txBody>
      </p:sp>
      <p:sp>
        <p:nvSpPr>
          <p:cNvPr id="39" name="Rectangle 13"/>
          <p:cNvSpPr>
            <a:spLocks noChangeArrowheads="1"/>
          </p:cNvSpPr>
          <p:nvPr/>
        </p:nvSpPr>
        <p:spPr bwMode="auto">
          <a:xfrm>
            <a:off x="2447925" y="3211513"/>
            <a:ext cx="1582738" cy="346075"/>
          </a:xfrm>
          <a:prstGeom prst="rect">
            <a:avLst/>
          </a:prstGeom>
          <a:solidFill>
            <a:srgbClr val="23BB3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kumimoji="0" lang="en-US" altLang="zh-CN" sz="1600">
                <a:latin typeface="Arial" charset="0"/>
              </a:rPr>
              <a:t>Mini</a:t>
            </a:r>
            <a:r>
              <a:rPr kumimoji="0" lang="zh-CN" altLang="en-US" sz="1600">
                <a:latin typeface="Arial" charset="0"/>
              </a:rPr>
              <a:t>项目</a:t>
            </a:r>
            <a:r>
              <a:rPr kumimoji="0" lang="en-US" altLang="zh-CN" sz="1600">
                <a:latin typeface="Arial" charset="0"/>
              </a:rPr>
              <a:t>4</a:t>
            </a:r>
          </a:p>
        </p:txBody>
      </p:sp>
      <p:sp>
        <p:nvSpPr>
          <p:cNvPr id="40" name="Rectangle 14"/>
          <p:cNvSpPr>
            <a:spLocks noChangeArrowheads="1"/>
          </p:cNvSpPr>
          <p:nvPr/>
        </p:nvSpPr>
        <p:spPr bwMode="auto">
          <a:xfrm>
            <a:off x="2447925" y="3716338"/>
            <a:ext cx="1582738" cy="346075"/>
          </a:xfrm>
          <a:prstGeom prst="rect">
            <a:avLst/>
          </a:prstGeom>
          <a:solidFill>
            <a:srgbClr val="23BB3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kumimoji="0" lang="en-US" altLang="zh-CN" sz="1600">
                <a:latin typeface="Arial" charset="0"/>
              </a:rPr>
              <a:t>……..</a:t>
            </a:r>
          </a:p>
        </p:txBody>
      </p:sp>
      <p:sp>
        <p:nvSpPr>
          <p:cNvPr id="41" name="Rectangle 15"/>
          <p:cNvSpPr>
            <a:spLocks noChangeArrowheads="1"/>
          </p:cNvSpPr>
          <p:nvPr/>
        </p:nvSpPr>
        <p:spPr bwMode="auto">
          <a:xfrm>
            <a:off x="2268538" y="4706938"/>
            <a:ext cx="2519362" cy="346075"/>
          </a:xfrm>
          <a:prstGeom prst="rect">
            <a:avLst/>
          </a:prstGeom>
          <a:solidFill>
            <a:srgbClr val="23BB3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kumimoji="0" lang="zh-CN" altLang="en-US" sz="1600">
                <a:latin typeface="Arial" charset="0"/>
              </a:rPr>
              <a:t>测试准备与更新测试计划</a:t>
            </a:r>
          </a:p>
        </p:txBody>
      </p:sp>
      <p:sp>
        <p:nvSpPr>
          <p:cNvPr id="42" name="Rectangle 16"/>
          <p:cNvSpPr>
            <a:spLocks noChangeArrowheads="1"/>
          </p:cNvSpPr>
          <p:nvPr/>
        </p:nvSpPr>
        <p:spPr bwMode="auto">
          <a:xfrm>
            <a:off x="2268538" y="4221163"/>
            <a:ext cx="2303462" cy="346075"/>
          </a:xfrm>
          <a:prstGeom prst="rect">
            <a:avLst/>
          </a:prstGeom>
          <a:solidFill>
            <a:srgbClr val="23BB3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kumimoji="0" lang="zh-CN" altLang="en-US" sz="1600">
                <a:latin typeface="Arial" charset="0"/>
              </a:rPr>
              <a:t>测试研发准备和开发</a:t>
            </a:r>
          </a:p>
        </p:txBody>
      </p:sp>
      <p:sp>
        <p:nvSpPr>
          <p:cNvPr id="43" name="Rectangle 17"/>
          <p:cNvSpPr>
            <a:spLocks noChangeArrowheads="1"/>
          </p:cNvSpPr>
          <p:nvPr/>
        </p:nvSpPr>
        <p:spPr bwMode="auto">
          <a:xfrm>
            <a:off x="5940425" y="1628775"/>
            <a:ext cx="2808288" cy="3529013"/>
          </a:xfrm>
          <a:prstGeom prst="rect">
            <a:avLst/>
          </a:prstGeom>
          <a:noFill/>
          <a:ln w="22225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CN" altLang="en-US"/>
          </a:p>
        </p:txBody>
      </p:sp>
      <p:sp>
        <p:nvSpPr>
          <p:cNvPr id="44" name="Text Box 19"/>
          <p:cNvSpPr txBox="1">
            <a:spLocks noChangeArrowheads="1"/>
          </p:cNvSpPr>
          <p:nvPr/>
        </p:nvSpPr>
        <p:spPr bwMode="auto">
          <a:xfrm>
            <a:off x="5940425" y="1628775"/>
            <a:ext cx="1584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CN" sz="1800" b="1" dirty="0">
                <a:latin typeface="Arial" charset="0"/>
              </a:rPr>
              <a:t>UT/MIT/MST</a:t>
            </a:r>
          </a:p>
        </p:txBody>
      </p:sp>
      <p:sp>
        <p:nvSpPr>
          <p:cNvPr id="45" name="Line 20"/>
          <p:cNvSpPr>
            <a:spLocks noChangeShapeType="1"/>
          </p:cNvSpPr>
          <p:nvPr/>
        </p:nvSpPr>
        <p:spPr bwMode="auto">
          <a:xfrm>
            <a:off x="3995738" y="1844675"/>
            <a:ext cx="18716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6" name="Line 21"/>
          <p:cNvSpPr>
            <a:spLocks noChangeShapeType="1"/>
          </p:cNvSpPr>
          <p:nvPr/>
        </p:nvSpPr>
        <p:spPr bwMode="auto">
          <a:xfrm>
            <a:off x="4067175" y="2924175"/>
            <a:ext cx="1871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7" name="Line 22"/>
          <p:cNvSpPr>
            <a:spLocks noChangeShapeType="1"/>
          </p:cNvSpPr>
          <p:nvPr/>
        </p:nvSpPr>
        <p:spPr bwMode="auto">
          <a:xfrm>
            <a:off x="4067175" y="3357563"/>
            <a:ext cx="1871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8" name="Line 23"/>
          <p:cNvSpPr>
            <a:spLocks noChangeShapeType="1"/>
          </p:cNvSpPr>
          <p:nvPr/>
        </p:nvSpPr>
        <p:spPr bwMode="auto">
          <a:xfrm>
            <a:off x="4068763" y="3933825"/>
            <a:ext cx="18716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9" name="Line 24"/>
          <p:cNvSpPr>
            <a:spLocks noChangeShapeType="1"/>
          </p:cNvSpPr>
          <p:nvPr/>
        </p:nvSpPr>
        <p:spPr bwMode="auto">
          <a:xfrm>
            <a:off x="4067175" y="2420938"/>
            <a:ext cx="1871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0" name="Line 25"/>
          <p:cNvSpPr>
            <a:spLocks noChangeShapeType="1"/>
          </p:cNvSpPr>
          <p:nvPr/>
        </p:nvSpPr>
        <p:spPr bwMode="auto">
          <a:xfrm>
            <a:off x="4572000" y="4437063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" name="Line 26"/>
          <p:cNvSpPr>
            <a:spLocks noChangeShapeType="1"/>
          </p:cNvSpPr>
          <p:nvPr/>
        </p:nvSpPr>
        <p:spPr bwMode="auto">
          <a:xfrm>
            <a:off x="4859338" y="4941888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2" name="Text Box 68"/>
          <p:cNvSpPr txBox="1">
            <a:spLocks noChangeArrowheads="1"/>
          </p:cNvSpPr>
          <p:nvPr/>
        </p:nvSpPr>
        <p:spPr bwMode="auto">
          <a:xfrm>
            <a:off x="973138" y="5805264"/>
            <a:ext cx="5975126" cy="286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kumimoji="0" lang="zh-CN" altLang="en-US" sz="1000" dirty="0">
                <a:latin typeface="宋体"/>
                <a:ea typeface="宋体"/>
              </a:rPr>
              <a:t>● </a:t>
            </a:r>
            <a:r>
              <a:rPr kumimoji="0" lang="zh-CN" altLang="en-US" sz="1400" dirty="0">
                <a:latin typeface="Arial" charset="0"/>
              </a:rPr>
              <a:t>对每个项目的产品开发过程都要进行模块化测试和集成测试</a:t>
            </a:r>
          </a:p>
        </p:txBody>
      </p:sp>
      <p:sp>
        <p:nvSpPr>
          <p:cNvPr id="53" name="Text Box 10"/>
          <p:cNvSpPr txBox="1">
            <a:spLocks noChangeArrowheads="1"/>
          </p:cNvSpPr>
          <p:nvPr/>
        </p:nvSpPr>
        <p:spPr bwMode="auto">
          <a:xfrm>
            <a:off x="7451912" y="4706938"/>
            <a:ext cx="1368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zh-CN" altLang="en-US" sz="1800" b="1" dirty="0">
                <a:latin typeface="Arial" charset="0"/>
              </a:rPr>
              <a:t>集成测试</a:t>
            </a:r>
            <a:endParaRPr kumimoji="0" lang="en-US" altLang="zh-CN" sz="18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9392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2"/>
          <p:cNvSpPr>
            <a:spLocks noChangeArrowheads="1"/>
          </p:cNvSpPr>
          <p:nvPr/>
        </p:nvSpPr>
        <p:spPr bwMode="auto">
          <a:xfrm>
            <a:off x="5984875" y="1557338"/>
            <a:ext cx="360363" cy="3527425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0" lang="zh-CN" altLang="zh-CN" sz="1400" b="1"/>
          </a:p>
        </p:txBody>
      </p:sp>
      <p:sp>
        <p:nvSpPr>
          <p:cNvPr id="35" name="Rectangle 3"/>
          <p:cNvSpPr>
            <a:spLocks noChangeArrowheads="1"/>
          </p:cNvSpPr>
          <p:nvPr/>
        </p:nvSpPr>
        <p:spPr bwMode="auto">
          <a:xfrm>
            <a:off x="539750" y="1557338"/>
            <a:ext cx="2376488" cy="3240087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CN" altLang="en-US"/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1160463" y="1773238"/>
            <a:ext cx="5256212" cy="287337"/>
          </a:xfrm>
          <a:prstGeom prst="rect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kumimoji="0" lang="en-US" altLang="zh-CN" sz="1400" b="1" dirty="0"/>
              <a:t>SDV</a:t>
            </a:r>
            <a:r>
              <a:rPr kumimoji="0" lang="zh-CN" altLang="en-US" sz="1400" b="1" dirty="0"/>
              <a:t>（系统设计验证）测试（原型机）</a:t>
            </a:r>
          </a:p>
        </p:txBody>
      </p:sp>
      <p:sp>
        <p:nvSpPr>
          <p:cNvPr id="37" name="Rectangle 6"/>
          <p:cNvSpPr>
            <a:spLocks noChangeArrowheads="1"/>
          </p:cNvSpPr>
          <p:nvPr/>
        </p:nvSpPr>
        <p:spPr bwMode="auto">
          <a:xfrm>
            <a:off x="1592263" y="2349500"/>
            <a:ext cx="1439862" cy="287338"/>
          </a:xfrm>
          <a:prstGeom prst="rect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kumimoji="0" lang="zh-CN" altLang="en-US" sz="1400" b="1" dirty="0"/>
              <a:t>开发样机测试</a:t>
            </a:r>
          </a:p>
        </p:txBody>
      </p:sp>
      <p:sp>
        <p:nvSpPr>
          <p:cNvPr id="38" name="AutoShape 7"/>
          <p:cNvSpPr>
            <a:spLocks noChangeArrowheads="1"/>
          </p:cNvSpPr>
          <p:nvPr/>
        </p:nvSpPr>
        <p:spPr bwMode="auto">
          <a:xfrm>
            <a:off x="1592263" y="2852738"/>
            <a:ext cx="1439862" cy="504825"/>
          </a:xfrm>
          <a:prstGeom prst="diamond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kumimoji="0" lang="zh-CN" altLang="en-US" sz="1400" b="1"/>
              <a:t>转系统测试</a:t>
            </a:r>
          </a:p>
        </p:txBody>
      </p:sp>
      <p:sp>
        <p:nvSpPr>
          <p:cNvPr id="39" name="Line 8"/>
          <p:cNvSpPr>
            <a:spLocks noChangeShapeType="1"/>
          </p:cNvSpPr>
          <p:nvPr/>
        </p:nvSpPr>
        <p:spPr bwMode="auto">
          <a:xfrm>
            <a:off x="2312988" y="1701800"/>
            <a:ext cx="0" cy="23749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0" name="Rectangle 9"/>
          <p:cNvSpPr>
            <a:spLocks noChangeArrowheads="1"/>
          </p:cNvSpPr>
          <p:nvPr/>
        </p:nvSpPr>
        <p:spPr bwMode="auto">
          <a:xfrm>
            <a:off x="1160463" y="3573463"/>
            <a:ext cx="1008062" cy="7921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0" lang="zh-CN" altLang="en-US" sz="1400" b="1"/>
              <a:t>更新相关测试方案</a:t>
            </a:r>
          </a:p>
        </p:txBody>
      </p:sp>
      <p:sp>
        <p:nvSpPr>
          <p:cNvPr id="41" name="Rectangle 10"/>
          <p:cNvSpPr>
            <a:spLocks noChangeArrowheads="1"/>
          </p:cNvSpPr>
          <p:nvPr/>
        </p:nvSpPr>
        <p:spPr bwMode="auto">
          <a:xfrm>
            <a:off x="2528888" y="3573463"/>
            <a:ext cx="865187" cy="7921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54000" rIns="54000" anchor="ctr"/>
          <a:lstStyle/>
          <a:p>
            <a:pPr algn="ctr"/>
            <a:r>
              <a:rPr kumimoji="0" lang="zh-CN" altLang="en-US" sz="1400" b="1" dirty="0"/>
              <a:t>测试报告</a:t>
            </a:r>
          </a:p>
        </p:txBody>
      </p:sp>
      <p:sp>
        <p:nvSpPr>
          <p:cNvPr id="42" name="Rectangle 11"/>
          <p:cNvSpPr>
            <a:spLocks noChangeArrowheads="1"/>
          </p:cNvSpPr>
          <p:nvPr/>
        </p:nvSpPr>
        <p:spPr bwMode="auto">
          <a:xfrm>
            <a:off x="4040188" y="2349500"/>
            <a:ext cx="1439862" cy="287338"/>
          </a:xfrm>
          <a:prstGeom prst="rect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kumimoji="0" lang="zh-CN" altLang="en-US" sz="1400" b="1" dirty="0"/>
              <a:t>工程样机测试</a:t>
            </a:r>
          </a:p>
        </p:txBody>
      </p:sp>
      <p:sp>
        <p:nvSpPr>
          <p:cNvPr id="43" name="AutoShape 12"/>
          <p:cNvSpPr>
            <a:spLocks noChangeArrowheads="1"/>
          </p:cNvSpPr>
          <p:nvPr/>
        </p:nvSpPr>
        <p:spPr bwMode="auto">
          <a:xfrm>
            <a:off x="4040188" y="2852738"/>
            <a:ext cx="1439862" cy="504825"/>
          </a:xfrm>
          <a:prstGeom prst="diamond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kumimoji="0" lang="zh-CN" altLang="en-US" sz="1400" b="1"/>
              <a:t>转系统测试</a:t>
            </a:r>
          </a:p>
        </p:txBody>
      </p:sp>
      <p:sp>
        <p:nvSpPr>
          <p:cNvPr id="44" name="Line 13"/>
          <p:cNvSpPr>
            <a:spLocks noChangeShapeType="1"/>
          </p:cNvSpPr>
          <p:nvPr/>
        </p:nvSpPr>
        <p:spPr bwMode="auto">
          <a:xfrm>
            <a:off x="4760913" y="1701800"/>
            <a:ext cx="0" cy="23749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5" name="Rectangle 14"/>
          <p:cNvSpPr>
            <a:spLocks noChangeArrowheads="1"/>
          </p:cNvSpPr>
          <p:nvPr/>
        </p:nvSpPr>
        <p:spPr bwMode="auto">
          <a:xfrm>
            <a:off x="3665538" y="3573463"/>
            <a:ext cx="950912" cy="7921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54000" rIns="54000" anchor="ctr"/>
          <a:lstStyle/>
          <a:p>
            <a:pPr algn="ctr"/>
            <a:r>
              <a:rPr kumimoji="0" lang="zh-CN" altLang="en-US" sz="1400" b="1"/>
              <a:t>更新相关测试方案</a:t>
            </a:r>
          </a:p>
        </p:txBody>
      </p:sp>
      <p:sp>
        <p:nvSpPr>
          <p:cNvPr id="46" name="Rectangle 15"/>
          <p:cNvSpPr>
            <a:spLocks noChangeArrowheads="1"/>
          </p:cNvSpPr>
          <p:nvPr/>
        </p:nvSpPr>
        <p:spPr bwMode="auto">
          <a:xfrm>
            <a:off x="4905375" y="3573463"/>
            <a:ext cx="863600" cy="7921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54000" rIns="54000" anchor="ctr"/>
          <a:lstStyle/>
          <a:p>
            <a:pPr algn="ctr"/>
            <a:r>
              <a:rPr kumimoji="0" lang="zh-CN" altLang="en-US" sz="1400" b="1" dirty="0"/>
              <a:t>测试报告</a:t>
            </a:r>
          </a:p>
        </p:txBody>
      </p:sp>
      <p:sp>
        <p:nvSpPr>
          <p:cNvPr id="47" name="Rectangle 16"/>
          <p:cNvSpPr>
            <a:spLocks noChangeArrowheads="1"/>
          </p:cNvSpPr>
          <p:nvPr/>
        </p:nvSpPr>
        <p:spPr bwMode="auto">
          <a:xfrm>
            <a:off x="1160463" y="1485900"/>
            <a:ext cx="5184775" cy="3598863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CN" altLang="en-US"/>
          </a:p>
        </p:txBody>
      </p:sp>
      <p:sp>
        <p:nvSpPr>
          <p:cNvPr id="48" name="AutoShape 19"/>
          <p:cNvSpPr>
            <a:spLocks noChangeArrowheads="1"/>
          </p:cNvSpPr>
          <p:nvPr/>
        </p:nvSpPr>
        <p:spPr bwMode="auto">
          <a:xfrm>
            <a:off x="1772444" y="4653136"/>
            <a:ext cx="1079500" cy="8636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0" lang="zh-CN" altLang="en-US" sz="1200" b="1" dirty="0"/>
              <a:t>技术评审</a:t>
            </a:r>
            <a:r>
              <a:rPr kumimoji="0" lang="en-US" altLang="zh-CN" sz="1200" b="1" dirty="0"/>
              <a:t>4</a:t>
            </a:r>
          </a:p>
        </p:txBody>
      </p:sp>
      <p:sp>
        <p:nvSpPr>
          <p:cNvPr id="49" name="AutoShape 20"/>
          <p:cNvSpPr>
            <a:spLocks noChangeArrowheads="1"/>
          </p:cNvSpPr>
          <p:nvPr/>
        </p:nvSpPr>
        <p:spPr bwMode="auto">
          <a:xfrm>
            <a:off x="5913438" y="5302250"/>
            <a:ext cx="1079500" cy="8636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0" lang="zh-CN" altLang="en-US" sz="1200" b="1" dirty="0"/>
              <a:t>技术评审</a:t>
            </a:r>
            <a:r>
              <a:rPr kumimoji="0" lang="en-US" altLang="zh-CN" sz="1200" b="1" dirty="0"/>
              <a:t>4A</a:t>
            </a:r>
          </a:p>
        </p:txBody>
      </p:sp>
      <p:sp>
        <p:nvSpPr>
          <p:cNvPr id="50" name="Line 21"/>
          <p:cNvSpPr>
            <a:spLocks noChangeShapeType="1"/>
          </p:cNvSpPr>
          <p:nvPr/>
        </p:nvSpPr>
        <p:spPr bwMode="auto">
          <a:xfrm>
            <a:off x="6465888" y="1196975"/>
            <a:ext cx="0" cy="410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" name="Rectangle 22"/>
          <p:cNvSpPr>
            <a:spLocks noChangeArrowheads="1"/>
          </p:cNvSpPr>
          <p:nvPr/>
        </p:nvSpPr>
        <p:spPr bwMode="auto">
          <a:xfrm>
            <a:off x="5984875" y="1557338"/>
            <a:ext cx="2547938" cy="3744912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0" lang="zh-CN" altLang="zh-CN" sz="2400"/>
          </a:p>
        </p:txBody>
      </p:sp>
      <p:sp>
        <p:nvSpPr>
          <p:cNvPr id="52" name="AutoShape 23"/>
          <p:cNvSpPr>
            <a:spLocks noChangeArrowheads="1"/>
          </p:cNvSpPr>
          <p:nvPr/>
        </p:nvSpPr>
        <p:spPr bwMode="auto">
          <a:xfrm>
            <a:off x="6632575" y="1989138"/>
            <a:ext cx="865188" cy="720725"/>
          </a:xfrm>
          <a:prstGeom prst="flowChartDocument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0" lang="zh-CN" altLang="en-US" sz="1200"/>
              <a:t>可安装性可服务性测试模块</a:t>
            </a:r>
          </a:p>
        </p:txBody>
      </p:sp>
      <p:sp>
        <p:nvSpPr>
          <p:cNvPr id="53" name="AutoShape 24"/>
          <p:cNvSpPr>
            <a:spLocks noChangeArrowheads="1"/>
          </p:cNvSpPr>
          <p:nvPr/>
        </p:nvSpPr>
        <p:spPr bwMode="auto">
          <a:xfrm>
            <a:off x="7019925" y="3068638"/>
            <a:ext cx="865188" cy="720725"/>
          </a:xfrm>
          <a:prstGeom prst="flowChartDocument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0" lang="en-US" altLang="zh-CN" sz="1200" dirty="0"/>
              <a:t>PP</a:t>
            </a:r>
            <a:r>
              <a:rPr kumimoji="0" lang="zh-CN" altLang="en-US" sz="1200" dirty="0"/>
              <a:t>样机测试预安装模板</a:t>
            </a:r>
          </a:p>
        </p:txBody>
      </p:sp>
      <p:sp>
        <p:nvSpPr>
          <p:cNvPr id="54" name="Line 25"/>
          <p:cNvSpPr>
            <a:spLocks noChangeShapeType="1"/>
          </p:cNvSpPr>
          <p:nvPr/>
        </p:nvSpPr>
        <p:spPr bwMode="auto">
          <a:xfrm>
            <a:off x="7920038" y="1196975"/>
            <a:ext cx="0" cy="4824413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5" name="Rectangle 26"/>
          <p:cNvSpPr>
            <a:spLocks noChangeArrowheads="1"/>
          </p:cNvSpPr>
          <p:nvPr/>
        </p:nvSpPr>
        <p:spPr bwMode="auto">
          <a:xfrm>
            <a:off x="7164388" y="1196975"/>
            <a:ext cx="611187" cy="5762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lIns="54000" rIns="54000" anchor="ctr"/>
          <a:lstStyle/>
          <a:p>
            <a:pPr algn="ctr"/>
            <a:r>
              <a:rPr kumimoji="0" lang="zh-CN" altLang="en-US" sz="1600" b="1">
                <a:solidFill>
                  <a:schemeClr val="bg1"/>
                </a:solidFill>
              </a:rPr>
              <a:t>开发阶段</a:t>
            </a:r>
          </a:p>
        </p:txBody>
      </p:sp>
      <p:sp>
        <p:nvSpPr>
          <p:cNvPr id="56" name="Rectangle 27"/>
          <p:cNvSpPr>
            <a:spLocks noChangeArrowheads="1"/>
          </p:cNvSpPr>
          <p:nvPr/>
        </p:nvSpPr>
        <p:spPr bwMode="auto">
          <a:xfrm>
            <a:off x="8062913" y="1196975"/>
            <a:ext cx="611187" cy="5762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lIns="54000" rIns="54000" anchor="ctr"/>
          <a:lstStyle/>
          <a:p>
            <a:pPr algn="ctr"/>
            <a:r>
              <a:rPr kumimoji="0" lang="zh-CN" altLang="en-US" sz="1600" b="1">
                <a:solidFill>
                  <a:schemeClr val="bg1"/>
                </a:solidFill>
              </a:rPr>
              <a:t>验证阶段</a:t>
            </a:r>
          </a:p>
        </p:txBody>
      </p:sp>
      <p:sp>
        <p:nvSpPr>
          <p:cNvPr id="57" name="Line 28"/>
          <p:cNvSpPr>
            <a:spLocks noChangeShapeType="1"/>
          </p:cNvSpPr>
          <p:nvPr/>
        </p:nvSpPr>
        <p:spPr bwMode="auto">
          <a:xfrm>
            <a:off x="3276600" y="2493963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8" name="Oval 29"/>
          <p:cNvSpPr>
            <a:spLocks noChangeArrowheads="1"/>
          </p:cNvSpPr>
          <p:nvPr/>
        </p:nvSpPr>
        <p:spPr bwMode="auto">
          <a:xfrm>
            <a:off x="7775575" y="1747838"/>
            <a:ext cx="288925" cy="288925"/>
          </a:xfrm>
          <a:prstGeom prst="ellipse">
            <a:avLst/>
          </a:prstGeom>
          <a:solidFill>
            <a:srgbClr val="FF33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CN" altLang="en-US"/>
          </a:p>
        </p:txBody>
      </p:sp>
      <p:sp>
        <p:nvSpPr>
          <p:cNvPr id="59" name="Line 30"/>
          <p:cNvSpPr>
            <a:spLocks noChangeShapeType="1"/>
          </p:cNvSpPr>
          <p:nvPr/>
        </p:nvSpPr>
        <p:spPr bwMode="auto">
          <a:xfrm>
            <a:off x="8062913" y="1890713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0" name="Line 31"/>
          <p:cNvSpPr>
            <a:spLocks noChangeShapeType="1"/>
          </p:cNvSpPr>
          <p:nvPr/>
        </p:nvSpPr>
        <p:spPr bwMode="auto">
          <a:xfrm>
            <a:off x="7415213" y="1890713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1" name="Text Box 32"/>
          <p:cNvSpPr txBox="1">
            <a:spLocks noChangeArrowheads="1"/>
          </p:cNvSpPr>
          <p:nvPr/>
        </p:nvSpPr>
        <p:spPr bwMode="auto">
          <a:xfrm>
            <a:off x="5813886" y="4149725"/>
            <a:ext cx="2662908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0" lang="zh-CN" altLang="en-US" sz="1800" b="1" dirty="0"/>
              <a:t>初始产品</a:t>
            </a:r>
          </a:p>
          <a:p>
            <a:pPr algn="ctr"/>
            <a:r>
              <a:rPr kumimoji="0" lang="en-US" altLang="zh-CN" sz="2000" b="1" dirty="0"/>
              <a:t>SIT</a:t>
            </a:r>
            <a:r>
              <a:rPr kumimoji="0" lang="zh-CN" altLang="en-US" sz="2000" b="1" dirty="0"/>
              <a:t>（系统集成测试）</a:t>
            </a:r>
            <a:endParaRPr kumimoji="0" lang="en-US" altLang="zh-CN" sz="2000" b="1" dirty="0"/>
          </a:p>
        </p:txBody>
      </p:sp>
      <p:sp>
        <p:nvSpPr>
          <p:cNvPr id="62" name="AutoShape 33"/>
          <p:cNvSpPr>
            <a:spLocks noChangeArrowheads="1"/>
          </p:cNvSpPr>
          <p:nvPr/>
        </p:nvSpPr>
        <p:spPr bwMode="auto">
          <a:xfrm>
            <a:off x="7380288" y="5302250"/>
            <a:ext cx="1079500" cy="8636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0" lang="zh-CN" altLang="en-US" sz="1200" b="1"/>
              <a:t>技术评审</a:t>
            </a:r>
            <a:r>
              <a:rPr kumimoji="0" lang="en-US" altLang="zh-CN" sz="1200" b="1"/>
              <a:t>5</a:t>
            </a:r>
          </a:p>
        </p:txBody>
      </p:sp>
      <p:sp>
        <p:nvSpPr>
          <p:cNvPr id="63" name="Text Box 68"/>
          <p:cNvSpPr txBox="1">
            <a:spLocks noChangeArrowheads="1"/>
          </p:cNvSpPr>
          <p:nvPr/>
        </p:nvSpPr>
        <p:spPr bwMode="auto">
          <a:xfrm>
            <a:off x="307934" y="5805264"/>
            <a:ext cx="5626889" cy="889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l"/>
            </a:pPr>
            <a:r>
              <a:rPr kumimoji="0" lang="en-US" altLang="zh-CN" sz="1400" dirty="0">
                <a:latin typeface="Arial" charset="0"/>
              </a:rPr>
              <a:t>TR4</a:t>
            </a:r>
            <a:r>
              <a:rPr kumimoji="0" lang="zh-CN" altLang="en-US" sz="1400" dirty="0">
                <a:latin typeface="Arial" charset="0"/>
              </a:rPr>
              <a:t>和</a:t>
            </a:r>
            <a:r>
              <a:rPr kumimoji="0" lang="en-US" altLang="zh-CN" sz="1400" dirty="0">
                <a:latin typeface="Arial" charset="0"/>
              </a:rPr>
              <a:t>TR4A</a:t>
            </a:r>
            <a:r>
              <a:rPr kumimoji="0" lang="zh-CN" altLang="en-US" sz="1400" dirty="0">
                <a:latin typeface="Arial" charset="0"/>
              </a:rPr>
              <a:t>是基于样机的技术评审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kumimoji="0" lang="zh-CN" altLang="en-US" sz="1400" dirty="0">
                <a:latin typeface="Arial" charset="0"/>
              </a:rPr>
              <a:t>   进行测试和进行初始产品测试后必须进行</a:t>
            </a:r>
            <a:r>
              <a:rPr kumimoji="0" lang="en-US" altLang="zh-CN" sz="1400" dirty="0">
                <a:latin typeface="Arial" charset="0"/>
              </a:rPr>
              <a:t>TR4A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kumimoji="0" lang="en-US" altLang="zh-CN" sz="1400" dirty="0">
                <a:latin typeface="Arial" charset="0"/>
              </a:rPr>
              <a:t>   </a:t>
            </a:r>
            <a:r>
              <a:rPr kumimoji="0" lang="zh-CN" altLang="en-US" sz="1400" dirty="0">
                <a:latin typeface="Arial" charset="0"/>
              </a:rPr>
              <a:t>每个进行功能验证后，优化前要进行</a:t>
            </a:r>
            <a:r>
              <a:rPr kumimoji="0" lang="en-US" altLang="zh-CN" sz="1400" dirty="0">
                <a:latin typeface="Arial" charset="0"/>
              </a:rPr>
              <a:t>TR4 </a:t>
            </a:r>
          </a:p>
        </p:txBody>
      </p:sp>
      <p:sp>
        <p:nvSpPr>
          <p:cNvPr id="64" name="标题 1"/>
          <p:cNvSpPr txBox="1">
            <a:spLocks/>
          </p:cNvSpPr>
          <p:nvPr/>
        </p:nvSpPr>
        <p:spPr>
          <a:xfrm>
            <a:off x="-46037" y="417984"/>
            <a:ext cx="8229600" cy="10668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/>
              <a:t>开发阶段</a:t>
            </a:r>
            <a:r>
              <a:rPr lang="en-US" altLang="zh-CN" dirty="0"/>
              <a:t>2</a:t>
            </a:r>
            <a:endParaRPr lang="zh-CN" alt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4673" name="Rectangle 2"/>
          <p:cNvSpPr>
            <a:spLocks noGrp="1" noChangeArrowheads="1"/>
          </p:cNvSpPr>
          <p:nvPr>
            <p:ph type="title"/>
          </p:nvPr>
        </p:nvSpPr>
        <p:spPr>
          <a:xfrm>
            <a:off x="82839" y="548680"/>
            <a:ext cx="8135044" cy="792163"/>
          </a:xfrm>
        </p:spPr>
        <p:txBody>
          <a:bodyPr>
            <a:noAutofit/>
          </a:bodyPr>
          <a:lstStyle/>
          <a:p>
            <a:pPr eaLnBrk="1" hangingPunct="1"/>
            <a:r>
              <a:rPr lang="zh-CN" altLang="en-US"/>
              <a:t>验证阶段的目标、关注点和交付物</a:t>
            </a:r>
          </a:p>
        </p:txBody>
      </p:sp>
      <p:sp>
        <p:nvSpPr>
          <p:cNvPr id="3908611" name="Rectangle 3"/>
          <p:cNvSpPr>
            <a:spLocks noChangeArrowheads="1"/>
          </p:cNvSpPr>
          <p:nvPr/>
        </p:nvSpPr>
        <p:spPr bwMode="auto">
          <a:xfrm>
            <a:off x="683568" y="1604021"/>
            <a:ext cx="708025" cy="701675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 eaLnBrk="0" hangingPunct="0">
              <a:spcAft>
                <a:spcPct val="30000"/>
              </a:spcAft>
              <a:buClr>
                <a:schemeClr val="tx1"/>
              </a:buClr>
              <a:buSzPct val="60000"/>
              <a:buFont typeface="Wingdings" pitchFamily="2" charset="2"/>
              <a:buNone/>
              <a:defRPr/>
            </a:pPr>
            <a:r>
              <a:rPr kumimoji="0" lang="zh-CN" altLang="en-US" sz="1800">
                <a:solidFill>
                  <a:srgbClr val="000000"/>
                </a:solidFill>
                <a:latin typeface="宋体" pitchFamily="2" charset="-122"/>
              </a:rPr>
              <a:t>目标</a:t>
            </a:r>
          </a:p>
        </p:txBody>
      </p:sp>
      <p:sp>
        <p:nvSpPr>
          <p:cNvPr id="3908612" name="Text Box 4"/>
          <p:cNvSpPr txBox="1">
            <a:spLocks noChangeArrowheads="1"/>
          </p:cNvSpPr>
          <p:nvPr/>
        </p:nvSpPr>
        <p:spPr bwMode="auto">
          <a:xfrm>
            <a:off x="1402705" y="1623071"/>
            <a:ext cx="7127875" cy="669925"/>
          </a:xfrm>
          <a:prstGeom prst="rect">
            <a:avLst/>
          </a:prstGeom>
          <a:noFill/>
          <a:ln w="9525" algn="ctr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"/>
              </a:spcBef>
              <a:buFont typeface="Wingdings" pitchFamily="2" charset="2"/>
              <a:buChar char="p"/>
            </a:pPr>
            <a:r>
              <a:rPr kumimoji="0" lang="en-US" altLang="zh-CN" sz="1700">
                <a:latin typeface="宋体" pitchFamily="2" charset="-122"/>
              </a:rPr>
              <a:t>  </a:t>
            </a:r>
            <a:r>
              <a:rPr kumimoji="0" lang="zh-CN" altLang="en-US" sz="1700">
                <a:latin typeface="宋体" pitchFamily="2" charset="-122"/>
              </a:rPr>
              <a:t>执行为满足产品需求所做的设计更改，刻画产品特点并验证产品，发布最终的工程规格及相关文档。 </a:t>
            </a:r>
          </a:p>
        </p:txBody>
      </p:sp>
      <p:sp>
        <p:nvSpPr>
          <p:cNvPr id="3908613" name="Rectangle 5"/>
          <p:cNvSpPr>
            <a:spLocks noChangeArrowheads="1"/>
          </p:cNvSpPr>
          <p:nvPr/>
        </p:nvSpPr>
        <p:spPr bwMode="auto">
          <a:xfrm>
            <a:off x="683568" y="2472384"/>
            <a:ext cx="708025" cy="2649537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 eaLnBrk="0" hangingPunct="0">
              <a:spcAft>
                <a:spcPct val="30000"/>
              </a:spcAft>
              <a:buClr>
                <a:schemeClr val="tx1"/>
              </a:buClr>
              <a:buSzPct val="60000"/>
              <a:buFont typeface="Wingdings" pitchFamily="2" charset="2"/>
              <a:buNone/>
              <a:defRPr/>
            </a:pPr>
            <a:r>
              <a:rPr kumimoji="0" lang="zh-CN" altLang="en-US" sz="1800">
                <a:solidFill>
                  <a:srgbClr val="000000"/>
                </a:solidFill>
                <a:latin typeface="宋体" pitchFamily="2" charset="-122"/>
              </a:rPr>
              <a:t>关注</a:t>
            </a:r>
          </a:p>
        </p:txBody>
      </p:sp>
      <p:sp>
        <p:nvSpPr>
          <p:cNvPr id="3908614" name="Text Box 6"/>
          <p:cNvSpPr txBox="1">
            <a:spLocks noChangeArrowheads="1"/>
          </p:cNvSpPr>
          <p:nvPr/>
        </p:nvSpPr>
        <p:spPr bwMode="auto">
          <a:xfrm>
            <a:off x="1402705" y="2472384"/>
            <a:ext cx="7127875" cy="2659062"/>
          </a:xfrm>
          <a:prstGeom prst="rect">
            <a:avLst/>
          </a:prstGeom>
          <a:noFill/>
          <a:ln w="9525" algn="ctr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buFont typeface="Wingdings" pitchFamily="2" charset="2"/>
              <a:buChar char="p"/>
            </a:pPr>
            <a:r>
              <a:rPr kumimoji="0" lang="en-US" altLang="zh-CN" sz="1700">
                <a:latin typeface="宋体" pitchFamily="2" charset="-122"/>
              </a:rPr>
              <a:t>  </a:t>
            </a:r>
            <a:r>
              <a:rPr kumimoji="0" lang="zh-CN" altLang="en-US" sz="1700">
                <a:latin typeface="宋体" pitchFamily="2" charset="-122"/>
              </a:rPr>
              <a:t>确保产品在市场上成功、审视市场及客户需求、审视产品及财务假</a:t>
            </a:r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r>
              <a:rPr kumimoji="0" lang="zh-CN" altLang="en-US" sz="1700">
                <a:latin typeface="宋体" pitchFamily="2" charset="-122"/>
              </a:rPr>
              <a:t>     设、审视发布计划；</a:t>
            </a:r>
          </a:p>
          <a:p>
            <a:pPr>
              <a:lnSpc>
                <a:spcPct val="110000"/>
              </a:lnSpc>
              <a:buFont typeface="Wingdings" pitchFamily="2" charset="2"/>
              <a:buChar char="p"/>
            </a:pPr>
            <a:r>
              <a:rPr kumimoji="0" lang="zh-CN" altLang="en-US" sz="1700">
                <a:latin typeface="宋体" pitchFamily="2" charset="-122"/>
              </a:rPr>
              <a:t>  确保产品功能方面的信心，形成最终的产品规格，修改设计以满足规</a:t>
            </a:r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r>
              <a:rPr kumimoji="0" lang="zh-CN" altLang="en-US" sz="1700">
                <a:latin typeface="宋体" pitchFamily="2" charset="-122"/>
              </a:rPr>
              <a:t>     格要求（在工作原型中表现出来）；</a:t>
            </a:r>
          </a:p>
          <a:p>
            <a:pPr>
              <a:lnSpc>
                <a:spcPct val="110000"/>
              </a:lnSpc>
              <a:buFont typeface="Wingdings" pitchFamily="2" charset="2"/>
              <a:buChar char="p"/>
            </a:pPr>
            <a:r>
              <a:rPr kumimoji="0" lang="zh-CN" altLang="en-US" sz="1700">
                <a:latin typeface="宋体" pitchFamily="2" charset="-122"/>
              </a:rPr>
              <a:t>  确保制造准备就绪：</a:t>
            </a:r>
          </a:p>
          <a:p>
            <a:pPr lvl="1">
              <a:lnSpc>
                <a:spcPct val="110000"/>
              </a:lnSpc>
              <a:buFont typeface="Wingdings" pitchFamily="2" charset="2"/>
              <a:buChar char="Ø"/>
            </a:pPr>
            <a:r>
              <a:rPr kumimoji="0" lang="zh-CN" altLang="en-US" sz="1700">
                <a:latin typeface="宋体" pitchFamily="2" charset="-122"/>
              </a:rPr>
              <a:t>  形成最终的制造过程技术文档；</a:t>
            </a:r>
          </a:p>
          <a:p>
            <a:pPr lvl="1">
              <a:lnSpc>
                <a:spcPct val="110000"/>
              </a:lnSpc>
              <a:buFont typeface="Wingdings" pitchFamily="2" charset="2"/>
              <a:buChar char="Ø"/>
            </a:pPr>
            <a:r>
              <a:rPr kumimoji="0" lang="zh-CN" altLang="en-US" sz="1700">
                <a:latin typeface="宋体" pitchFamily="2" charset="-122"/>
              </a:rPr>
              <a:t>  对供应商是否已验证进行确认；</a:t>
            </a:r>
          </a:p>
          <a:p>
            <a:pPr lvl="1">
              <a:lnSpc>
                <a:spcPct val="110000"/>
              </a:lnSpc>
              <a:buFont typeface="Wingdings" pitchFamily="2" charset="2"/>
              <a:buChar char="Ø"/>
            </a:pPr>
            <a:r>
              <a:rPr kumimoji="0" lang="zh-CN" altLang="en-US" sz="1700">
                <a:latin typeface="宋体" pitchFamily="2" charset="-122"/>
              </a:rPr>
              <a:t>  验证是否已开发主要制造工艺并且在可接受的范围内发挥作用</a:t>
            </a:r>
          </a:p>
          <a:p>
            <a:pPr>
              <a:lnSpc>
                <a:spcPct val="110000"/>
              </a:lnSpc>
              <a:buFont typeface="Wingdings" pitchFamily="2" charset="2"/>
              <a:buChar char="p"/>
            </a:pPr>
            <a:r>
              <a:rPr kumimoji="0" lang="zh-CN" altLang="en-US" sz="1700">
                <a:latin typeface="宋体" pitchFamily="2" charset="-122"/>
              </a:rPr>
              <a:t>  证实开发阶段的假设。</a:t>
            </a:r>
          </a:p>
        </p:txBody>
      </p:sp>
      <p:sp>
        <p:nvSpPr>
          <p:cNvPr id="3908615" name="Rectangle 7"/>
          <p:cNvSpPr>
            <a:spLocks noChangeArrowheads="1"/>
          </p:cNvSpPr>
          <p:nvPr/>
        </p:nvSpPr>
        <p:spPr bwMode="auto">
          <a:xfrm>
            <a:off x="683568" y="5263209"/>
            <a:ext cx="708025" cy="1241425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 eaLnBrk="0" hangingPunct="0">
              <a:spcAft>
                <a:spcPct val="30000"/>
              </a:spcAft>
              <a:buClr>
                <a:schemeClr val="tx1"/>
              </a:buClr>
              <a:buSzPct val="60000"/>
              <a:buFont typeface="Wingdings" pitchFamily="2" charset="2"/>
              <a:buNone/>
              <a:defRPr/>
            </a:pPr>
            <a:r>
              <a:rPr kumimoji="0" lang="zh-CN" altLang="en-US" sz="1800">
                <a:solidFill>
                  <a:srgbClr val="000000"/>
                </a:solidFill>
                <a:latin typeface="宋体" pitchFamily="2" charset="-122"/>
              </a:rPr>
              <a:t>交付</a:t>
            </a:r>
          </a:p>
        </p:txBody>
      </p:sp>
      <p:sp>
        <p:nvSpPr>
          <p:cNvPr id="3908616" name="Text Box 8"/>
          <p:cNvSpPr txBox="1">
            <a:spLocks noChangeArrowheads="1"/>
          </p:cNvSpPr>
          <p:nvPr/>
        </p:nvSpPr>
        <p:spPr bwMode="auto">
          <a:xfrm>
            <a:off x="1402705" y="5272734"/>
            <a:ext cx="7127875" cy="1238250"/>
          </a:xfrm>
          <a:prstGeom prst="rect">
            <a:avLst/>
          </a:prstGeom>
          <a:noFill/>
          <a:ln w="9525" algn="ctr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buFont typeface="Wingdings" pitchFamily="2" charset="2"/>
              <a:buChar char="p"/>
            </a:pPr>
            <a:r>
              <a:rPr kumimoji="0" lang="en-US" altLang="zh-CN" sz="1700">
                <a:latin typeface="宋体" pitchFamily="2" charset="-122"/>
              </a:rPr>
              <a:t>  </a:t>
            </a:r>
            <a:r>
              <a:rPr kumimoji="0" lang="zh-CN" altLang="en-US" sz="1700">
                <a:latin typeface="宋体" pitchFamily="2" charset="-122"/>
              </a:rPr>
              <a:t>修正的产品规格</a:t>
            </a:r>
          </a:p>
          <a:p>
            <a:pPr>
              <a:lnSpc>
                <a:spcPct val="110000"/>
              </a:lnSpc>
              <a:buFont typeface="Wingdings" pitchFamily="2" charset="2"/>
              <a:buChar char="p"/>
            </a:pPr>
            <a:r>
              <a:rPr kumimoji="0" lang="zh-CN" altLang="en-US" sz="1700">
                <a:latin typeface="宋体" pitchFamily="2" charset="-122"/>
              </a:rPr>
              <a:t>  制造能力及产能计划</a:t>
            </a:r>
          </a:p>
          <a:p>
            <a:pPr>
              <a:lnSpc>
                <a:spcPct val="110000"/>
              </a:lnSpc>
              <a:buFont typeface="Wingdings" pitchFamily="2" charset="2"/>
              <a:buChar char="p"/>
            </a:pPr>
            <a:r>
              <a:rPr kumimoji="0" lang="zh-CN" altLang="en-US" sz="1700">
                <a:latin typeface="宋体" pitchFamily="2" charset="-122"/>
              </a:rPr>
              <a:t>  生产构件（</a:t>
            </a:r>
            <a:r>
              <a:rPr kumimoji="0" lang="en-US" altLang="zh-CN" sz="1700">
                <a:latin typeface="宋体" pitchFamily="2" charset="-122"/>
              </a:rPr>
              <a:t>production build</a:t>
            </a:r>
            <a:r>
              <a:rPr kumimoji="0" lang="zh-CN" altLang="en-US" sz="1700">
                <a:latin typeface="宋体" pitchFamily="2" charset="-122"/>
              </a:rPr>
              <a:t>）的制造文档</a:t>
            </a:r>
          </a:p>
          <a:p>
            <a:pPr>
              <a:lnSpc>
                <a:spcPct val="110000"/>
              </a:lnSpc>
              <a:buFont typeface="Wingdings" pitchFamily="2" charset="2"/>
              <a:buChar char="p"/>
            </a:pPr>
            <a:r>
              <a:rPr kumimoji="0" lang="zh-CN" altLang="en-US" sz="1700">
                <a:latin typeface="宋体" pitchFamily="2" charset="-122"/>
              </a:rPr>
              <a:t>  合格的产品及最终的产品发布计划</a:t>
            </a:r>
          </a:p>
        </p:txBody>
      </p:sp>
      <p:sp>
        <p:nvSpPr>
          <p:cNvPr id="3908617" name="Text Box 9"/>
          <p:cNvSpPr txBox="1">
            <a:spLocks noChangeArrowheads="1"/>
          </p:cNvSpPr>
          <p:nvPr/>
        </p:nvSpPr>
        <p:spPr bwMode="auto">
          <a:xfrm rot="-2253188">
            <a:off x="6658918" y="5171134"/>
            <a:ext cx="1955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zh-CN" altLang="en-US" sz="6000">
                <a:solidFill>
                  <a:srgbClr val="CCCC00"/>
                </a:solidFill>
                <a:latin typeface="华文彩云"/>
                <a:ea typeface="华文彩云"/>
                <a:cs typeface="华文彩云"/>
              </a:rPr>
              <a:t>验证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08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08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086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086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9086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9086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9086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086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9086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9086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08612" grpId="0" animBg="1"/>
      <p:bldP spid="3908614" grpId="0" animBg="1"/>
      <p:bldP spid="3908616" grpId="0" animBg="1"/>
      <p:bldP spid="39086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0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2" y="548680"/>
            <a:ext cx="7763015" cy="50413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zh-CN" altLang="en-US" dirty="0"/>
              <a:t>概念阶段的目标、关注点和交付物</a:t>
            </a:r>
          </a:p>
        </p:txBody>
      </p:sp>
      <p:sp>
        <p:nvSpPr>
          <p:cNvPr id="3840003" name="Rectangle 3"/>
          <p:cNvSpPr>
            <a:spLocks noChangeArrowheads="1"/>
          </p:cNvSpPr>
          <p:nvPr/>
        </p:nvSpPr>
        <p:spPr bwMode="auto">
          <a:xfrm>
            <a:off x="684213" y="1196975"/>
            <a:ext cx="708025" cy="720725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 eaLnBrk="0" hangingPunct="0">
              <a:lnSpc>
                <a:spcPct val="110000"/>
              </a:lnSpc>
              <a:spcAft>
                <a:spcPct val="30000"/>
              </a:spcAft>
              <a:buClr>
                <a:schemeClr val="tx1"/>
              </a:buClr>
              <a:buSzPct val="60000"/>
              <a:buFont typeface="Wingdings" pitchFamily="2" charset="2"/>
              <a:buNone/>
              <a:defRPr/>
            </a:pPr>
            <a:r>
              <a:rPr kumimoji="0" lang="zh-CN" altLang="en-US" sz="2000">
                <a:solidFill>
                  <a:srgbClr val="000000"/>
                </a:solidFill>
                <a:latin typeface="宋体" pitchFamily="2" charset="-122"/>
              </a:rPr>
              <a:t>目标</a:t>
            </a:r>
          </a:p>
        </p:txBody>
      </p:sp>
      <p:sp>
        <p:nvSpPr>
          <p:cNvPr id="3840004" name="Text Box 4"/>
          <p:cNvSpPr txBox="1">
            <a:spLocks noChangeArrowheads="1"/>
          </p:cNvSpPr>
          <p:nvPr/>
        </p:nvSpPr>
        <p:spPr bwMode="auto">
          <a:xfrm>
            <a:off x="1403350" y="1216025"/>
            <a:ext cx="6853238" cy="719138"/>
          </a:xfrm>
          <a:prstGeom prst="rect">
            <a:avLst/>
          </a:prstGeom>
          <a:noFill/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spcAft>
                <a:spcPct val="5000"/>
              </a:spcAft>
              <a:buFont typeface="Wingdings" pitchFamily="2" charset="2"/>
              <a:buChar char="p"/>
            </a:pPr>
            <a:r>
              <a:rPr kumimoji="0" lang="en-US" altLang="zh-CN" sz="1800">
                <a:latin typeface="宋体" pitchFamily="2" charset="-122"/>
              </a:rPr>
              <a:t>  </a:t>
            </a:r>
            <a:r>
              <a:rPr kumimoji="0" lang="zh-CN" altLang="en-US" sz="1800">
                <a:latin typeface="宋体" pitchFamily="2" charset="-122"/>
              </a:rPr>
              <a:t>对产品机会的总体吸引力及是否符合公司的总体策略做出快速  </a:t>
            </a:r>
          </a:p>
          <a:p>
            <a:pPr>
              <a:lnSpc>
                <a:spcPct val="110000"/>
              </a:lnSpc>
              <a:spcAft>
                <a:spcPct val="5000"/>
              </a:spcAft>
              <a:buFont typeface="Wingdings" pitchFamily="2" charset="2"/>
              <a:buNone/>
            </a:pPr>
            <a:r>
              <a:rPr kumimoji="0" lang="zh-CN" altLang="en-US" sz="1800">
                <a:latin typeface="宋体" pitchFamily="2" charset="-122"/>
              </a:rPr>
              <a:t>     评估。</a:t>
            </a:r>
          </a:p>
        </p:txBody>
      </p:sp>
      <p:sp>
        <p:nvSpPr>
          <p:cNvPr id="3840005" name="Rectangle 5"/>
          <p:cNvSpPr>
            <a:spLocks noChangeArrowheads="1"/>
          </p:cNvSpPr>
          <p:nvPr/>
        </p:nvSpPr>
        <p:spPr bwMode="auto">
          <a:xfrm>
            <a:off x="684213" y="2208213"/>
            <a:ext cx="708025" cy="2012950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 eaLnBrk="0" hangingPunct="0">
              <a:spcAft>
                <a:spcPct val="30000"/>
              </a:spcAft>
              <a:buClr>
                <a:schemeClr val="tx1"/>
              </a:buClr>
              <a:buSzPct val="60000"/>
              <a:buFont typeface="Wingdings" pitchFamily="2" charset="2"/>
              <a:buNone/>
              <a:defRPr/>
            </a:pPr>
            <a:r>
              <a:rPr kumimoji="0" lang="zh-CN" altLang="en-US" sz="2000">
                <a:solidFill>
                  <a:srgbClr val="000000"/>
                </a:solidFill>
                <a:latin typeface="宋体" pitchFamily="2" charset="-122"/>
              </a:rPr>
              <a:t>关注</a:t>
            </a:r>
          </a:p>
        </p:txBody>
      </p:sp>
      <p:sp>
        <p:nvSpPr>
          <p:cNvPr id="3840006" name="Text Box 6"/>
          <p:cNvSpPr txBox="1">
            <a:spLocks noChangeArrowheads="1"/>
          </p:cNvSpPr>
          <p:nvPr/>
        </p:nvSpPr>
        <p:spPr bwMode="auto">
          <a:xfrm>
            <a:off x="1403350" y="2208213"/>
            <a:ext cx="6853238" cy="2038350"/>
          </a:xfrm>
          <a:prstGeom prst="rect">
            <a:avLst/>
          </a:prstGeom>
          <a:noFill/>
          <a:ln w="9525" algn="ctr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5000"/>
              </a:lnSpc>
              <a:spcBef>
                <a:spcPct val="20000"/>
              </a:spcBef>
              <a:buFont typeface="Wingdings" pitchFamily="2" charset="2"/>
              <a:buChar char="p"/>
            </a:pPr>
            <a:r>
              <a:rPr kumimoji="0" lang="en-US" altLang="zh-CN" sz="1800">
                <a:latin typeface="宋体" pitchFamily="2" charset="-122"/>
              </a:rPr>
              <a:t>  </a:t>
            </a:r>
            <a:r>
              <a:rPr kumimoji="0" lang="zh-CN" altLang="en-US" sz="1800">
                <a:latin typeface="宋体" pitchFamily="2" charset="-122"/>
              </a:rPr>
              <a:t>主要关注于分析市场机会，包括估计的财务结果、成功的理由</a:t>
            </a:r>
          </a:p>
          <a:p>
            <a:pPr>
              <a:lnSpc>
                <a:spcPct val="125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kumimoji="0" lang="zh-CN" altLang="en-US" sz="1800">
                <a:latin typeface="宋体" pitchFamily="2" charset="-122"/>
              </a:rPr>
              <a:t>     及风险，主要是策略</a:t>
            </a:r>
          </a:p>
          <a:p>
            <a:pPr>
              <a:lnSpc>
                <a:spcPct val="125000"/>
              </a:lnSpc>
              <a:spcBef>
                <a:spcPct val="20000"/>
              </a:spcBef>
              <a:buFont typeface="Wingdings" pitchFamily="2" charset="2"/>
              <a:buChar char="p"/>
            </a:pPr>
            <a:r>
              <a:rPr kumimoji="0" lang="zh-CN" altLang="en-US" sz="1800">
                <a:latin typeface="宋体" pitchFamily="2" charset="-122"/>
              </a:rPr>
              <a:t>  是基于有效的假设，而不是详细的数据。</a:t>
            </a:r>
          </a:p>
          <a:p>
            <a:pPr lvl="1">
              <a:lnSpc>
                <a:spcPct val="125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kumimoji="0" lang="zh-CN" altLang="en-US" sz="1800">
                <a:latin typeface="宋体" pitchFamily="2" charset="-122"/>
              </a:rPr>
              <a:t>  若概念得到批准，则在计划阶段将对假设进行证实；</a:t>
            </a:r>
          </a:p>
          <a:p>
            <a:pPr lvl="1">
              <a:lnSpc>
                <a:spcPct val="125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kumimoji="0" lang="zh-CN" altLang="en-US" sz="1800">
                <a:latin typeface="宋体" pitchFamily="2" charset="-122"/>
              </a:rPr>
              <a:t>  若概念没有得到批准，则不浪费资源。</a:t>
            </a:r>
          </a:p>
        </p:txBody>
      </p:sp>
      <p:sp>
        <p:nvSpPr>
          <p:cNvPr id="3840007" name="Rectangle 7"/>
          <p:cNvSpPr>
            <a:spLocks noChangeArrowheads="1"/>
          </p:cNvSpPr>
          <p:nvPr/>
        </p:nvSpPr>
        <p:spPr bwMode="auto">
          <a:xfrm>
            <a:off x="698500" y="4497388"/>
            <a:ext cx="708025" cy="1452562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 eaLnBrk="0" hangingPunct="0">
              <a:spcAft>
                <a:spcPct val="30000"/>
              </a:spcAft>
              <a:buClr>
                <a:schemeClr val="tx1"/>
              </a:buClr>
              <a:buSzPct val="60000"/>
              <a:buFont typeface="Wingdings" pitchFamily="2" charset="2"/>
              <a:buNone/>
              <a:defRPr/>
            </a:pPr>
            <a:r>
              <a:rPr kumimoji="0" lang="zh-CN" altLang="en-US" sz="1600">
                <a:solidFill>
                  <a:srgbClr val="000000"/>
                </a:solidFill>
                <a:latin typeface="宋体" pitchFamily="2" charset="-122"/>
              </a:rPr>
              <a:t>交付</a:t>
            </a:r>
          </a:p>
        </p:txBody>
      </p:sp>
      <p:sp>
        <p:nvSpPr>
          <p:cNvPr id="3840008" name="Text Box 8"/>
          <p:cNvSpPr txBox="1">
            <a:spLocks noChangeArrowheads="1"/>
          </p:cNvSpPr>
          <p:nvPr/>
        </p:nvSpPr>
        <p:spPr bwMode="auto">
          <a:xfrm>
            <a:off x="1417638" y="4511675"/>
            <a:ext cx="6827837" cy="1447800"/>
          </a:xfrm>
          <a:prstGeom prst="rect">
            <a:avLst/>
          </a:prstGeom>
          <a:noFill/>
          <a:ln w="9525" algn="ctr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20000"/>
              </a:spcBef>
              <a:spcAft>
                <a:spcPct val="5000"/>
              </a:spcAft>
              <a:buFont typeface="Wingdings" pitchFamily="2" charset="2"/>
              <a:buChar char="p"/>
            </a:pPr>
            <a:r>
              <a:rPr kumimoji="0" lang="en-US" altLang="zh-CN" sz="1800">
                <a:latin typeface="宋体" pitchFamily="2" charset="-122"/>
              </a:rPr>
              <a:t> </a:t>
            </a:r>
            <a:r>
              <a:rPr kumimoji="0" lang="zh-CN" altLang="en-US" sz="1800">
                <a:latin typeface="宋体" pitchFamily="2" charset="-122"/>
              </a:rPr>
              <a:t>初步业务计划</a:t>
            </a:r>
          </a:p>
          <a:p>
            <a:pPr>
              <a:lnSpc>
                <a:spcPct val="110000"/>
              </a:lnSpc>
              <a:spcBef>
                <a:spcPct val="20000"/>
              </a:spcBef>
              <a:spcAft>
                <a:spcPct val="5000"/>
              </a:spcAft>
              <a:buFont typeface="Wingdings" pitchFamily="2" charset="2"/>
              <a:buChar char="p"/>
            </a:pPr>
            <a:r>
              <a:rPr kumimoji="0" lang="zh-CN" altLang="en-US" sz="1800">
                <a:latin typeface="宋体" pitchFamily="2" charset="-122"/>
              </a:rPr>
              <a:t> 端到端</a:t>
            </a:r>
            <a:r>
              <a:rPr kumimoji="0" lang="en-US" altLang="zh-CN" sz="1800">
                <a:latin typeface="宋体" pitchFamily="2" charset="-122"/>
              </a:rPr>
              <a:t>2</a:t>
            </a:r>
            <a:r>
              <a:rPr kumimoji="0" lang="zh-CN" altLang="en-US" sz="1800">
                <a:latin typeface="宋体" pitchFamily="2" charset="-122"/>
              </a:rPr>
              <a:t>级项目计划，产品开发一级计划初稿</a:t>
            </a:r>
          </a:p>
          <a:p>
            <a:pPr>
              <a:lnSpc>
                <a:spcPct val="110000"/>
              </a:lnSpc>
              <a:spcBef>
                <a:spcPct val="20000"/>
              </a:spcBef>
              <a:spcAft>
                <a:spcPct val="5000"/>
              </a:spcAft>
              <a:buFont typeface="Wingdings" pitchFamily="2" charset="2"/>
              <a:buChar char="p"/>
            </a:pPr>
            <a:r>
              <a:rPr kumimoji="0" lang="zh-CN" altLang="en-US" sz="1800">
                <a:latin typeface="宋体" pitchFamily="2" charset="-122"/>
              </a:rPr>
              <a:t> 产品包输求分析说明书（可分成二块（产品市场规格说明书或叫产品定义，系统需求说明书（含技术，服务，制造，采购）</a:t>
            </a:r>
          </a:p>
        </p:txBody>
      </p:sp>
      <p:sp>
        <p:nvSpPr>
          <p:cNvPr id="3840009" name="Text Box 9"/>
          <p:cNvSpPr txBox="1">
            <a:spLocks noChangeArrowheads="1"/>
          </p:cNvSpPr>
          <p:nvPr/>
        </p:nvSpPr>
        <p:spPr bwMode="auto">
          <a:xfrm rot="-2253188">
            <a:off x="6589713" y="4437063"/>
            <a:ext cx="1955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zh-CN" altLang="en-US" sz="6000">
                <a:solidFill>
                  <a:srgbClr val="CCCC00"/>
                </a:solidFill>
                <a:latin typeface="华文彩云"/>
                <a:ea typeface="华文彩云"/>
                <a:cs typeface="华文彩云"/>
              </a:rPr>
              <a:t>概念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400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400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8400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8400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8400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8400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8400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8400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8400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400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40004" grpId="0" animBg="1"/>
      <p:bldP spid="3840006" grpId="0" animBg="1"/>
      <p:bldP spid="3840008" grpId="0" animBg="1"/>
      <p:bldP spid="384000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569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76672"/>
            <a:ext cx="8229600" cy="1066800"/>
          </a:xfrm>
        </p:spPr>
        <p:txBody>
          <a:bodyPr/>
          <a:lstStyle/>
          <a:p>
            <a:pPr eaLnBrk="1" hangingPunct="1"/>
            <a:r>
              <a:rPr lang="zh-CN" altLang="en-US" dirty="0"/>
              <a:t>验证阶段（</a:t>
            </a:r>
            <a:r>
              <a:rPr lang="en-US" altLang="zh-CN" dirty="0"/>
              <a:t>1</a:t>
            </a:r>
            <a:r>
              <a:rPr lang="zh-CN" altLang="en-US" dirty="0"/>
              <a:t>）</a:t>
            </a:r>
          </a:p>
        </p:txBody>
      </p:sp>
      <p:pic>
        <p:nvPicPr>
          <p:cNvPr id="4100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84784"/>
            <a:ext cx="8568952" cy="523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675" y="332656"/>
            <a:ext cx="8229600" cy="1066800"/>
          </a:xfrm>
        </p:spPr>
        <p:txBody>
          <a:bodyPr/>
          <a:lstStyle/>
          <a:p>
            <a:r>
              <a:rPr lang="zh-CN" altLang="en-US" dirty="0"/>
              <a:t>验证阶段</a:t>
            </a:r>
            <a:r>
              <a:rPr lang="en-US" altLang="zh-CN" dirty="0"/>
              <a:t>2</a:t>
            </a:r>
            <a:endParaRPr lang="zh-CN" alt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50825" y="1916113"/>
            <a:ext cx="1296988" cy="4105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CN" alt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07950" y="1557338"/>
            <a:ext cx="647700" cy="58102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zh-CN" altLang="en-US" sz="1600" b="1">
                <a:solidFill>
                  <a:schemeClr val="bg1"/>
                </a:solidFill>
                <a:latin typeface="Arial" charset="0"/>
              </a:rPr>
              <a:t>开发阶段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044575" y="1557338"/>
            <a:ext cx="647700" cy="58102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zh-CN" altLang="en-US" sz="1600" b="1">
                <a:solidFill>
                  <a:schemeClr val="bg1"/>
                </a:solidFill>
                <a:latin typeface="Arial" charset="0"/>
              </a:rPr>
              <a:t>验证阶段</a:t>
            </a:r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900113" y="1341438"/>
            <a:ext cx="0" cy="4103687"/>
          </a:xfrm>
          <a:prstGeom prst="line">
            <a:avLst/>
          </a:prstGeom>
          <a:noFill/>
          <a:ln w="31750">
            <a:solidFill>
              <a:schemeClr val="tx1"/>
            </a:solidFill>
            <a:prstDash val="lgDashDot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828675" y="2349500"/>
            <a:ext cx="142875" cy="1428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CN" alt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04938" y="2781300"/>
            <a:ext cx="3311525" cy="346075"/>
          </a:xfrm>
          <a:prstGeom prst="rect">
            <a:avLst/>
          </a:prstGeom>
          <a:solidFill>
            <a:srgbClr val="23BB3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kumimoji="0" lang="zh-CN" altLang="en-US" sz="1600" dirty="0">
                <a:latin typeface="Arial" charset="0"/>
              </a:rPr>
              <a:t>样机测试</a:t>
            </a: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900113" y="3284538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973138" y="2420938"/>
            <a:ext cx="358775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 flipH="1">
            <a:off x="465138" y="2420938"/>
            <a:ext cx="361950" cy="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76375" y="2205038"/>
            <a:ext cx="3311525" cy="3460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kumimoji="0" lang="en-US" altLang="zh-CN" sz="1600" dirty="0">
                <a:latin typeface="Arial" charset="0"/>
              </a:rPr>
              <a:t>SVT</a:t>
            </a:r>
            <a:r>
              <a:rPr kumimoji="0" lang="zh-CN" altLang="en-US" sz="1600" dirty="0">
                <a:latin typeface="Arial" charset="0"/>
              </a:rPr>
              <a:t>（系统模拟测试，样机试用）</a:t>
            </a:r>
            <a:endParaRPr kumimoji="0" lang="en-US" altLang="zh-CN" sz="1600" dirty="0">
              <a:latin typeface="Arial" charset="0"/>
            </a:endParaRPr>
          </a:p>
        </p:txBody>
      </p:sp>
      <p:sp>
        <p:nvSpPr>
          <p:cNvPr id="14" name="AutoShape 13"/>
          <p:cNvSpPr>
            <a:spLocks noChangeArrowheads="1"/>
          </p:cNvSpPr>
          <p:nvPr/>
        </p:nvSpPr>
        <p:spPr bwMode="auto">
          <a:xfrm>
            <a:off x="1763713" y="3357563"/>
            <a:ext cx="719137" cy="1079500"/>
          </a:xfrm>
          <a:prstGeom prst="flowChartDocument">
            <a:avLst/>
          </a:prstGeom>
          <a:solidFill>
            <a:srgbClr val="23BB3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0" lang="en-US" altLang="zh-CN" sz="1400" dirty="0">
                <a:latin typeface="Arial" charset="0"/>
              </a:rPr>
              <a:t>BETA</a:t>
            </a:r>
            <a:r>
              <a:rPr kumimoji="0" lang="zh-CN" altLang="en-US" sz="1400" dirty="0">
                <a:latin typeface="Arial" charset="0"/>
              </a:rPr>
              <a:t>测试模板</a:t>
            </a:r>
          </a:p>
        </p:txBody>
      </p:sp>
      <p:sp>
        <p:nvSpPr>
          <p:cNvPr id="15" name="AutoShape 14"/>
          <p:cNvSpPr>
            <a:spLocks noChangeArrowheads="1"/>
          </p:cNvSpPr>
          <p:nvPr/>
        </p:nvSpPr>
        <p:spPr bwMode="auto">
          <a:xfrm>
            <a:off x="2987675" y="3357563"/>
            <a:ext cx="1296988" cy="1295400"/>
          </a:xfrm>
          <a:prstGeom prst="flowChartDocument">
            <a:avLst/>
          </a:prstGeom>
          <a:solidFill>
            <a:srgbClr val="23BB3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0" lang="zh-CN" altLang="en-US" sz="1400">
                <a:latin typeface="Arial" charset="0"/>
              </a:rPr>
              <a:t>系统认证测试和标杆测试模板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1260475" y="5013325"/>
            <a:ext cx="3311525" cy="3460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kumimoji="0" lang="zh-CN" altLang="en-US" sz="1600">
                <a:latin typeface="Arial" charset="0"/>
              </a:rPr>
              <a:t>制造牵头的压力测试等</a:t>
            </a:r>
          </a:p>
        </p:txBody>
      </p:sp>
      <p:sp>
        <p:nvSpPr>
          <p:cNvPr id="17" name="AutoShape 16"/>
          <p:cNvSpPr>
            <a:spLocks noChangeArrowheads="1"/>
          </p:cNvSpPr>
          <p:nvPr/>
        </p:nvSpPr>
        <p:spPr bwMode="auto">
          <a:xfrm>
            <a:off x="6084888" y="5157788"/>
            <a:ext cx="1081087" cy="93662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0" lang="en-US" altLang="zh-CN" sz="1200">
                <a:latin typeface="Arial" charset="0"/>
              </a:rPr>
              <a:t>ADCP</a:t>
            </a:r>
            <a:r>
              <a:rPr kumimoji="0" lang="zh-CN" altLang="en-US" sz="1200">
                <a:latin typeface="Arial" charset="0"/>
              </a:rPr>
              <a:t>评审</a:t>
            </a:r>
          </a:p>
        </p:txBody>
      </p:sp>
      <p:sp>
        <p:nvSpPr>
          <p:cNvPr id="18" name="AutoShape 17"/>
          <p:cNvSpPr>
            <a:spLocks noChangeArrowheads="1"/>
          </p:cNvSpPr>
          <p:nvPr/>
        </p:nvSpPr>
        <p:spPr bwMode="auto">
          <a:xfrm>
            <a:off x="4500563" y="5300663"/>
            <a:ext cx="1081087" cy="93662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0" lang="zh-CN" altLang="en-US" sz="1400">
                <a:latin typeface="Arial" charset="0"/>
              </a:rPr>
              <a:t>技术评审</a:t>
            </a:r>
            <a:r>
              <a:rPr kumimoji="0" lang="en-US" altLang="zh-CN" sz="1400">
                <a:latin typeface="Arial" charset="0"/>
              </a:rPr>
              <a:t>6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5435600" y="2492375"/>
            <a:ext cx="1008063" cy="865188"/>
          </a:xfrm>
          <a:prstGeom prst="rect">
            <a:avLst/>
          </a:prstGeom>
          <a:solidFill>
            <a:srgbClr val="23BB3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0" lang="zh-CN" altLang="en-US" sz="1400" dirty="0">
                <a:latin typeface="Arial" charset="0"/>
              </a:rPr>
              <a:t>准备产品评估（发布准备评估）</a:t>
            </a: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6819900" y="2492375"/>
            <a:ext cx="1008063" cy="865188"/>
          </a:xfrm>
          <a:prstGeom prst="rect">
            <a:avLst/>
          </a:prstGeom>
          <a:solidFill>
            <a:srgbClr val="23BB3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0" lang="zh-CN" altLang="en-US" sz="1400">
                <a:latin typeface="Arial" charset="0"/>
              </a:rPr>
              <a:t>更新项目数据库和经验总结</a:t>
            </a: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7359650" y="1412875"/>
            <a:ext cx="647700" cy="58102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zh-CN" altLang="en-US" sz="1600" b="1">
                <a:solidFill>
                  <a:schemeClr val="bg1"/>
                </a:solidFill>
                <a:latin typeface="Arial" charset="0"/>
              </a:rPr>
              <a:t>验证阶段</a:t>
            </a: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8296275" y="1412875"/>
            <a:ext cx="647700" cy="58102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zh-CN" altLang="en-US" sz="1600" b="1">
                <a:solidFill>
                  <a:schemeClr val="bg1"/>
                </a:solidFill>
                <a:latin typeface="Arial" charset="0"/>
              </a:rPr>
              <a:t>发布阶段</a:t>
            </a:r>
          </a:p>
        </p:txBody>
      </p:sp>
      <p:sp>
        <p:nvSpPr>
          <p:cNvPr id="23" name="Line 22"/>
          <p:cNvSpPr>
            <a:spLocks noChangeShapeType="1"/>
          </p:cNvSpPr>
          <p:nvPr/>
        </p:nvSpPr>
        <p:spPr bwMode="auto">
          <a:xfrm>
            <a:off x="8158163" y="1196975"/>
            <a:ext cx="0" cy="4608513"/>
          </a:xfrm>
          <a:prstGeom prst="line">
            <a:avLst/>
          </a:prstGeom>
          <a:noFill/>
          <a:ln w="31750">
            <a:solidFill>
              <a:schemeClr val="tx1"/>
            </a:solidFill>
            <a:prstDash val="lgDashDot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8080375" y="2205038"/>
            <a:ext cx="142875" cy="1428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CN" altLang="en-US"/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-36512" y="5502275"/>
            <a:ext cx="1799753" cy="869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zh-CN" sz="2800" b="1" dirty="0">
                <a:latin typeface="Arial" charset="0"/>
              </a:rPr>
              <a:t>SIT</a:t>
            </a:r>
          </a:p>
          <a:p>
            <a:pPr algn="ctr">
              <a:spcBef>
                <a:spcPct val="50000"/>
              </a:spcBef>
            </a:pPr>
            <a:r>
              <a:rPr kumimoji="0" lang="zh-CN" altLang="en-US" sz="1500" b="1" dirty="0">
                <a:latin typeface="Arial" charset="0"/>
              </a:rPr>
              <a:t>（系统集成测试）</a:t>
            </a:r>
            <a:endParaRPr kumimoji="0" lang="en-US" altLang="zh-CN" sz="1500" b="1" dirty="0">
              <a:latin typeface="Arial" charset="0"/>
            </a:endParaRPr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>
            <a:off x="2555875" y="5734050"/>
            <a:ext cx="9366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zh-CN" sz="2800" b="1" dirty="0">
                <a:latin typeface="Arial" charset="0"/>
              </a:rPr>
              <a:t>SVT</a:t>
            </a:r>
          </a:p>
        </p:txBody>
      </p:sp>
      <p:sp>
        <p:nvSpPr>
          <p:cNvPr id="27" name="Line 26"/>
          <p:cNvSpPr>
            <a:spLocks noChangeShapeType="1"/>
          </p:cNvSpPr>
          <p:nvPr/>
        </p:nvSpPr>
        <p:spPr bwMode="auto">
          <a:xfrm>
            <a:off x="4716463" y="2997200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" name="Line 27"/>
          <p:cNvSpPr>
            <a:spLocks noChangeShapeType="1"/>
          </p:cNvSpPr>
          <p:nvPr/>
        </p:nvSpPr>
        <p:spPr bwMode="auto">
          <a:xfrm>
            <a:off x="5076825" y="1916113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9" name="Line 28"/>
          <p:cNvSpPr>
            <a:spLocks noChangeShapeType="1"/>
          </p:cNvSpPr>
          <p:nvPr/>
        </p:nvSpPr>
        <p:spPr bwMode="auto">
          <a:xfrm>
            <a:off x="5148263" y="2997200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0" name="Line 29"/>
          <p:cNvSpPr>
            <a:spLocks noChangeShapeType="1"/>
          </p:cNvSpPr>
          <p:nvPr/>
        </p:nvSpPr>
        <p:spPr bwMode="auto">
          <a:xfrm>
            <a:off x="6604000" y="1844675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1" name="Line 30"/>
          <p:cNvSpPr>
            <a:spLocks noChangeShapeType="1"/>
          </p:cNvSpPr>
          <p:nvPr/>
        </p:nvSpPr>
        <p:spPr bwMode="auto">
          <a:xfrm>
            <a:off x="6443663" y="2997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2" name="Line 31"/>
          <p:cNvSpPr>
            <a:spLocks noChangeShapeType="1"/>
          </p:cNvSpPr>
          <p:nvPr/>
        </p:nvSpPr>
        <p:spPr bwMode="auto">
          <a:xfrm>
            <a:off x="7900988" y="2925763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3" name="Line 32"/>
          <p:cNvSpPr>
            <a:spLocks noChangeShapeType="1"/>
          </p:cNvSpPr>
          <p:nvPr/>
        </p:nvSpPr>
        <p:spPr bwMode="auto">
          <a:xfrm>
            <a:off x="8259763" y="2278063"/>
            <a:ext cx="358775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4" name="Line 33"/>
          <p:cNvSpPr>
            <a:spLocks noChangeShapeType="1"/>
          </p:cNvSpPr>
          <p:nvPr/>
        </p:nvSpPr>
        <p:spPr bwMode="auto">
          <a:xfrm flipH="1">
            <a:off x="7681913" y="2278063"/>
            <a:ext cx="361950" cy="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5" name="Rectangle 12"/>
          <p:cNvSpPr>
            <a:spLocks noChangeArrowheads="1"/>
          </p:cNvSpPr>
          <p:nvPr/>
        </p:nvSpPr>
        <p:spPr bwMode="auto">
          <a:xfrm>
            <a:off x="4788024" y="4479925"/>
            <a:ext cx="3311525" cy="3460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kumimoji="0" lang="zh-CN" altLang="en-US" sz="1600" dirty="0">
                <a:latin typeface="Arial" charset="0"/>
              </a:rPr>
              <a:t>用户试点</a:t>
            </a:r>
            <a:endParaRPr kumimoji="0" lang="en-US" altLang="zh-CN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8595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7745" name="Rectangle 2"/>
          <p:cNvSpPr>
            <a:spLocks noGrp="1" noChangeArrowheads="1"/>
          </p:cNvSpPr>
          <p:nvPr>
            <p:ph type="title"/>
          </p:nvPr>
        </p:nvSpPr>
        <p:spPr>
          <a:xfrm>
            <a:off x="19472" y="476672"/>
            <a:ext cx="82296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3600" dirty="0"/>
              <a:t>用户试点和样机试用</a:t>
            </a:r>
          </a:p>
        </p:txBody>
      </p:sp>
      <p:sp>
        <p:nvSpPr>
          <p:cNvPr id="391270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3528" y="1628800"/>
            <a:ext cx="8229600" cy="3672631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indent="-609600" eaLnBrk="1" hangingPunct="1">
              <a:lnSpc>
                <a:spcPct val="120000"/>
              </a:lnSpc>
              <a:buFontTx/>
              <a:buAutoNum type="arabicPeriod"/>
            </a:pPr>
            <a:r>
              <a:rPr lang="zh-CN" altLang="en-US" sz="24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样机试用测试的目标是在客户环境中获得对产品特征 的早期评估（比如质量、功能、性能、可用性等）；通常在验证阶段开始。</a:t>
            </a:r>
          </a:p>
          <a:p>
            <a:pPr marL="609600" indent="-609600" eaLnBrk="1" hangingPunct="1">
              <a:lnSpc>
                <a:spcPct val="120000"/>
              </a:lnSpc>
              <a:buFontTx/>
              <a:buAutoNum type="arabicPeriod"/>
            </a:pPr>
            <a:r>
              <a:rPr lang="zh-CN" altLang="en-US" sz="2400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用户试点</a:t>
            </a:r>
            <a:r>
              <a:rPr lang="zh-CN" altLang="en-US" sz="24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的目标</a:t>
            </a:r>
            <a:r>
              <a:rPr lang="zh-CN" altLang="en-US" sz="2400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是确认产品已经满足</a:t>
            </a:r>
            <a:r>
              <a:rPr lang="en-US" altLang="zh-CN" sz="2400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GA</a:t>
            </a:r>
            <a:r>
              <a:rPr lang="zh-CN" altLang="en-US" sz="24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（量产供货点或一般性可获得点）的条件。关注点是测试、安装、文档、分销渠道以及服务支持，以确保具备</a:t>
            </a:r>
            <a:r>
              <a:rPr lang="en-US" altLang="zh-CN" sz="24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GA</a:t>
            </a:r>
            <a:r>
              <a:rPr lang="zh-CN" altLang="en-US" sz="24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的条件。</a:t>
            </a:r>
          </a:p>
          <a:p>
            <a:pPr marL="609600" indent="-609600" eaLnBrk="1" hangingPunct="1">
              <a:lnSpc>
                <a:spcPct val="120000"/>
              </a:lnSpc>
              <a:buFontTx/>
              <a:buAutoNum type="arabicPeriod"/>
            </a:pPr>
            <a:r>
              <a:rPr lang="zh-CN" altLang="en-US" sz="24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如果</a:t>
            </a:r>
            <a:r>
              <a:rPr lang="en-US" altLang="zh-CN" sz="24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Beta</a:t>
            </a:r>
            <a:r>
              <a:rPr lang="zh-CN" altLang="en-US" sz="24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与试点是一个客户，则最好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7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1270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1270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1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1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1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1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1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1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12707" grpId="0" build="p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8769" name="Rectangle 2"/>
          <p:cNvSpPr>
            <a:spLocks noGrp="1" noChangeArrowheads="1"/>
          </p:cNvSpPr>
          <p:nvPr>
            <p:ph type="title"/>
          </p:nvPr>
        </p:nvSpPr>
        <p:spPr>
          <a:xfrm>
            <a:off x="35496" y="476672"/>
            <a:ext cx="8077200" cy="685800"/>
          </a:xfrm>
        </p:spPr>
        <p:txBody>
          <a:bodyPr>
            <a:normAutofit/>
          </a:bodyPr>
          <a:lstStyle/>
          <a:p>
            <a:pPr marL="457200" indent="-457200" eaLnBrk="1" hangingPunct="1"/>
            <a:r>
              <a:rPr lang="zh-CN" altLang="en-US" sz="3600" dirty="0"/>
              <a:t>开发与验证阶段重点关注要素</a:t>
            </a:r>
          </a:p>
        </p:txBody>
      </p:sp>
      <p:sp>
        <p:nvSpPr>
          <p:cNvPr id="407961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7544" y="1568152"/>
            <a:ext cx="8229600" cy="5029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58775" indent="-358775" eaLnBrk="1" hangingPunct="1">
              <a:lnSpc>
                <a:spcPct val="110000"/>
              </a:lnSpc>
              <a:buFontTx/>
              <a:buAutoNum type="arabicPeriod"/>
            </a:pPr>
            <a:r>
              <a:rPr lang="zh-CN" altLang="en-US" sz="22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验证新单元（单板、单机和新器件）</a:t>
            </a:r>
          </a:p>
          <a:p>
            <a:pPr marL="896938" lvl="1" indent="-358775" eaLnBrk="1" hangingPunct="1">
              <a:lnSpc>
                <a:spcPct val="110000"/>
              </a:lnSpc>
            </a:pPr>
            <a:r>
              <a:rPr lang="zh-CN" altLang="en-US" sz="19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新单元要提前进行验证，完成成熟度评估后，再与系统进行联调</a:t>
            </a:r>
          </a:p>
          <a:p>
            <a:pPr marL="358775" indent="-358775" eaLnBrk="1" hangingPunct="1">
              <a:lnSpc>
                <a:spcPct val="110000"/>
              </a:lnSpc>
              <a:buFontTx/>
              <a:buAutoNum type="arabicPeriod"/>
            </a:pPr>
            <a:r>
              <a:rPr lang="zh-CN" altLang="en-US" sz="22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开发阶段例会与专题会会议，以及质量、计划、成本及绩效等内控标准</a:t>
            </a:r>
          </a:p>
          <a:p>
            <a:pPr marL="896938" lvl="1" indent="-358775" eaLnBrk="1" hangingPunct="1">
              <a:lnSpc>
                <a:spcPct val="110000"/>
              </a:lnSpc>
            </a:pPr>
            <a:r>
              <a:rPr lang="zh-CN" altLang="en-US" sz="19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要进行内部培训</a:t>
            </a:r>
          </a:p>
          <a:p>
            <a:pPr marL="896938" lvl="1" indent="-358775" eaLnBrk="1" hangingPunct="1">
              <a:lnSpc>
                <a:spcPct val="110000"/>
              </a:lnSpc>
            </a:pPr>
            <a:r>
              <a:rPr lang="zh-CN" altLang="en-US" sz="19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要建立内部项目组成员组成与职责及内控标准规范</a:t>
            </a:r>
          </a:p>
          <a:p>
            <a:pPr marL="896938" lvl="1" indent="-358775" eaLnBrk="1" hangingPunct="1">
              <a:lnSpc>
                <a:spcPct val="110000"/>
              </a:lnSpc>
            </a:pPr>
            <a:r>
              <a:rPr lang="zh-CN" altLang="en-US" sz="19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系统工程师监控和管理需求、规格和配置，并制定企业标准和内控标准</a:t>
            </a:r>
          </a:p>
          <a:p>
            <a:pPr marL="896938" lvl="1" indent="-358775" eaLnBrk="1" hangingPunct="1">
              <a:lnSpc>
                <a:spcPct val="110000"/>
              </a:lnSpc>
            </a:pPr>
            <a:r>
              <a:rPr lang="en-US" altLang="zh-CN" sz="19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PQA</a:t>
            </a:r>
            <a:r>
              <a:rPr lang="zh-CN" altLang="en-US" sz="19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监控产品质量目标和计划</a:t>
            </a:r>
          </a:p>
          <a:p>
            <a:pPr marL="896938" lvl="1" indent="-358775" eaLnBrk="1" hangingPunct="1">
              <a:lnSpc>
                <a:spcPct val="110000"/>
              </a:lnSpc>
            </a:pPr>
            <a:r>
              <a:rPr lang="zh-CN" altLang="en-US" sz="19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做好</a:t>
            </a:r>
            <a:r>
              <a:rPr lang="zh-CN" altLang="en-US" sz="1900" dirty="0">
                <a:solidFill>
                  <a:srgbClr val="000099"/>
                </a:solidFill>
                <a:latin typeface="华文细黑" pitchFamily="2" charset="-122"/>
                <a:ea typeface="黑体" pitchFamily="2" charset="-122"/>
              </a:rPr>
              <a:t>“</a:t>
            </a:r>
            <a:r>
              <a:rPr lang="zh-CN" altLang="en-US" sz="19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内部认证</a:t>
            </a:r>
            <a:r>
              <a:rPr lang="en-US" altLang="zh-CN" sz="19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/</a:t>
            </a:r>
            <a:r>
              <a:rPr lang="zh-CN" altLang="en-US" sz="19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标杆测试</a:t>
            </a:r>
            <a:r>
              <a:rPr lang="zh-CN" altLang="en-US" sz="1900" dirty="0">
                <a:solidFill>
                  <a:srgbClr val="000099"/>
                </a:solidFill>
                <a:latin typeface="华文细黑" pitchFamily="2" charset="-122"/>
                <a:ea typeface="黑体" pitchFamily="2" charset="-122"/>
              </a:rPr>
              <a:t>”</a:t>
            </a:r>
            <a:r>
              <a:rPr lang="zh-CN" altLang="en-US" sz="19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和</a:t>
            </a:r>
            <a:r>
              <a:rPr lang="zh-CN" altLang="en-US" sz="1900" dirty="0">
                <a:solidFill>
                  <a:srgbClr val="000099"/>
                </a:solidFill>
                <a:latin typeface="华文细黑" pitchFamily="2" charset="-122"/>
                <a:ea typeface="黑体" pitchFamily="2" charset="-122"/>
              </a:rPr>
              <a:t>“</a:t>
            </a:r>
            <a:r>
              <a:rPr lang="zh-CN" altLang="en-US" sz="19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外部系统认证测试和标杆测试</a:t>
            </a:r>
            <a:r>
              <a:rPr lang="zh-CN" altLang="en-US" sz="1900" dirty="0">
                <a:solidFill>
                  <a:srgbClr val="000099"/>
                </a:solidFill>
                <a:latin typeface="华文细黑" pitchFamily="2" charset="-122"/>
                <a:ea typeface="黑体" pitchFamily="2" charset="-122"/>
              </a:rPr>
              <a:t>”</a:t>
            </a:r>
            <a:endParaRPr lang="zh-CN" altLang="en-US" sz="1900" dirty="0">
              <a:solidFill>
                <a:srgbClr val="000099"/>
              </a:solidFill>
              <a:latin typeface="黑体" pitchFamily="2" charset="-122"/>
              <a:ea typeface="黑体" pitchFamily="2" charset="-122"/>
            </a:endParaRPr>
          </a:p>
          <a:p>
            <a:pPr marL="358775" indent="-358775" eaLnBrk="1" hangingPunct="1">
              <a:lnSpc>
                <a:spcPct val="110000"/>
              </a:lnSpc>
              <a:buFontTx/>
              <a:buAutoNum type="arabicPeriod"/>
            </a:pPr>
            <a:r>
              <a:rPr lang="zh-CN" altLang="en-US" sz="22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定制项目在开发阶段如果经市场验证是产品，除了该项目可以作为第一个客户试点外，还要再次确定其他样机试用和客户试点，可以分层次进行</a:t>
            </a:r>
            <a:endParaRPr lang="zh-CN" altLang="en-US" sz="2200" b="1" dirty="0">
              <a:solidFill>
                <a:srgbClr val="000099"/>
              </a:solidFill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7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7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7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7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7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7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7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7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7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7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9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79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79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9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79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79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9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079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079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9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79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79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8660" name="Text Box 2"/>
          <p:cNvSpPr txBox="1">
            <a:spLocks noChangeArrowheads="1"/>
          </p:cNvSpPr>
          <p:nvPr/>
        </p:nvSpPr>
        <p:spPr bwMode="auto">
          <a:xfrm>
            <a:off x="1908175" y="1286524"/>
            <a:ext cx="6121400" cy="430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066800" lvl="1" indent="-609600">
              <a:lnSpc>
                <a:spcPct val="190000"/>
              </a:lnSpc>
            </a:pPr>
            <a:r>
              <a:rPr lang="zh-CN" altLang="en-US" sz="2400" b="1" dirty="0">
                <a:latin typeface="黑体" pitchFamily="2" charset="-122"/>
                <a:ea typeface="黑体" pitchFamily="2" charset="-122"/>
              </a:rPr>
              <a:t>单元一：概念阶段流程</a:t>
            </a:r>
          </a:p>
          <a:p>
            <a:pPr marL="1066800" lvl="1" indent="-609600">
              <a:lnSpc>
                <a:spcPct val="190000"/>
              </a:lnSpc>
            </a:pPr>
            <a:r>
              <a:rPr lang="zh-CN" altLang="en-US" sz="2400" b="1" dirty="0">
                <a:latin typeface="黑体" pitchFamily="2" charset="-122"/>
                <a:ea typeface="黑体" pitchFamily="2" charset="-122"/>
              </a:rPr>
              <a:t>单元二：计划阶段流程</a:t>
            </a:r>
          </a:p>
          <a:p>
            <a:pPr marL="1066800" lvl="1" indent="-609600">
              <a:lnSpc>
                <a:spcPct val="190000"/>
              </a:lnSpc>
            </a:pPr>
            <a:r>
              <a:rPr lang="zh-CN" altLang="en-US" sz="2400" b="1" dirty="0">
                <a:latin typeface="黑体" pitchFamily="2" charset="-122"/>
                <a:ea typeface="黑体" pitchFamily="2" charset="-122"/>
              </a:rPr>
              <a:t>单元三：开发及验证阶段流程</a:t>
            </a:r>
          </a:p>
          <a:p>
            <a:pPr marL="1066800" lvl="1" indent="-609600">
              <a:lnSpc>
                <a:spcPct val="190000"/>
              </a:lnSpc>
            </a:pPr>
            <a:r>
              <a:rPr lang="zh-CN" altLang="en-US" sz="2400" b="1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单元四：发布阶段流程</a:t>
            </a:r>
          </a:p>
          <a:p>
            <a:pPr marL="1066800" lvl="1" indent="-609600">
              <a:lnSpc>
                <a:spcPct val="190000"/>
              </a:lnSpc>
            </a:pPr>
            <a:r>
              <a:rPr lang="zh-CN" altLang="en-US" sz="2400" b="1" dirty="0">
                <a:latin typeface="黑体" pitchFamily="2" charset="-122"/>
                <a:ea typeface="黑体" pitchFamily="2" charset="-122"/>
              </a:rPr>
              <a:t>单元五：生命周期管理流程</a:t>
            </a:r>
          </a:p>
          <a:p>
            <a:pPr marL="1066800" lvl="1" indent="-609600">
              <a:lnSpc>
                <a:spcPct val="190000"/>
              </a:lnSpc>
            </a:pPr>
            <a:endParaRPr lang="en-US" altLang="zh-CN" sz="2400" b="1" dirty="0">
              <a:latin typeface="黑体" pitchFamily="2" charset="-122"/>
              <a:ea typeface="黑体" pitchFamily="2" charset="-122"/>
            </a:endParaRPr>
          </a:p>
        </p:txBody>
      </p:sp>
      <p:graphicFrame>
        <p:nvGraphicFramePr>
          <p:cNvPr id="403865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5853769"/>
              </p:ext>
            </p:extLst>
          </p:nvPr>
        </p:nvGraphicFramePr>
        <p:xfrm>
          <a:off x="1403648" y="3727822"/>
          <a:ext cx="719137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绘图" r:id="rId2" imgW="954000" imgH="349200" progId="">
                  <p:embed/>
                </p:oleObj>
              </mc:Choice>
              <mc:Fallback>
                <p:oleObj name="绘图" r:id="rId2" imgW="954000" imgH="3492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3727822"/>
                        <a:ext cx="719137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38661" name="Rectangle 4"/>
          <p:cNvSpPr>
            <a:spLocks noChangeArrowheads="1"/>
          </p:cNvSpPr>
          <p:nvPr/>
        </p:nvSpPr>
        <p:spPr bwMode="auto">
          <a:xfrm>
            <a:off x="467544" y="515144"/>
            <a:ext cx="8077200" cy="60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zh-CN" altLang="en-US" sz="4000" dirty="0">
                <a:latin typeface="+mj-ea"/>
                <a:ea typeface="+mj-ea"/>
              </a:rPr>
              <a:t>目录</a:t>
            </a:r>
          </a:p>
        </p:txBody>
      </p:sp>
    </p:spTree>
    <p:extLst>
      <p:ext uri="{BB962C8B-B14F-4D97-AF65-F5344CB8AC3E}">
        <p14:creationId xmlns:p14="http://schemas.microsoft.com/office/powerpoint/2010/main" val="11034741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0817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476672"/>
            <a:ext cx="7772400" cy="9255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zh-CN" altLang="en-US" dirty="0"/>
              <a:t>发布阶段的目标、关注点和交付物</a:t>
            </a:r>
          </a:p>
        </p:txBody>
      </p:sp>
      <p:sp>
        <p:nvSpPr>
          <p:cNvPr id="3916803" name="Rectangle 3"/>
          <p:cNvSpPr>
            <a:spLocks noChangeArrowheads="1"/>
          </p:cNvSpPr>
          <p:nvPr/>
        </p:nvSpPr>
        <p:spPr bwMode="auto">
          <a:xfrm>
            <a:off x="1042988" y="1919934"/>
            <a:ext cx="708025" cy="882650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 eaLnBrk="0" hangingPunct="0">
              <a:spcAft>
                <a:spcPct val="30000"/>
              </a:spcAft>
              <a:buClr>
                <a:schemeClr val="tx1"/>
              </a:buClr>
              <a:buSzPct val="60000"/>
              <a:buFont typeface="Wingdings" pitchFamily="2" charset="2"/>
              <a:buNone/>
              <a:defRPr/>
            </a:pPr>
            <a:r>
              <a:rPr kumimoji="0" lang="zh-CN" altLang="en-US" sz="1800">
                <a:solidFill>
                  <a:srgbClr val="000000"/>
                </a:solidFill>
                <a:latin typeface="宋体" pitchFamily="2" charset="-122"/>
              </a:rPr>
              <a:t>目标</a:t>
            </a:r>
          </a:p>
        </p:txBody>
      </p:sp>
      <p:sp>
        <p:nvSpPr>
          <p:cNvPr id="3916804" name="Text Box 4"/>
          <p:cNvSpPr txBox="1">
            <a:spLocks noChangeArrowheads="1"/>
          </p:cNvSpPr>
          <p:nvPr/>
        </p:nvSpPr>
        <p:spPr bwMode="auto">
          <a:xfrm>
            <a:off x="1762125" y="1938984"/>
            <a:ext cx="6624638" cy="844550"/>
          </a:xfrm>
          <a:prstGeom prst="rect">
            <a:avLst/>
          </a:prstGeom>
          <a:noFill/>
          <a:ln w="9525" algn="ctr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5000"/>
              </a:lnSpc>
              <a:buFont typeface="Wingdings" pitchFamily="2" charset="2"/>
              <a:buChar char="p"/>
            </a:pPr>
            <a:r>
              <a:rPr kumimoji="0" lang="en-US" altLang="zh-CN" sz="1800">
                <a:latin typeface="宋体" pitchFamily="2" charset="-122"/>
              </a:rPr>
              <a:t>  </a:t>
            </a:r>
            <a:r>
              <a:rPr kumimoji="0" lang="zh-CN" altLang="en-US" sz="1800">
                <a:latin typeface="宋体" pitchFamily="2" charset="-122"/>
              </a:rPr>
              <a:t>发布产品并制造足够数量的产品以满足客户在性能、功能、    可靠性及成本目标方面的需求。</a:t>
            </a:r>
          </a:p>
        </p:txBody>
      </p:sp>
      <p:sp>
        <p:nvSpPr>
          <p:cNvPr id="3916805" name="Rectangle 5"/>
          <p:cNvSpPr>
            <a:spLocks noChangeArrowheads="1"/>
          </p:cNvSpPr>
          <p:nvPr/>
        </p:nvSpPr>
        <p:spPr bwMode="auto">
          <a:xfrm>
            <a:off x="1042988" y="3291534"/>
            <a:ext cx="708025" cy="1598612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 eaLnBrk="0" hangingPunct="0">
              <a:spcAft>
                <a:spcPct val="30000"/>
              </a:spcAft>
              <a:buClr>
                <a:schemeClr val="tx1"/>
              </a:buClr>
              <a:buSzPct val="60000"/>
              <a:buFont typeface="Wingdings" pitchFamily="2" charset="2"/>
              <a:buNone/>
              <a:defRPr/>
            </a:pPr>
            <a:r>
              <a:rPr kumimoji="0" lang="zh-CN" altLang="en-US" sz="1800">
                <a:solidFill>
                  <a:srgbClr val="000000"/>
                </a:solidFill>
                <a:latin typeface="宋体" pitchFamily="2" charset="-122"/>
              </a:rPr>
              <a:t>关注</a:t>
            </a:r>
          </a:p>
        </p:txBody>
      </p:sp>
      <p:sp>
        <p:nvSpPr>
          <p:cNvPr id="3916806" name="Text Box 6"/>
          <p:cNvSpPr txBox="1">
            <a:spLocks noChangeArrowheads="1"/>
          </p:cNvSpPr>
          <p:nvPr/>
        </p:nvSpPr>
        <p:spPr bwMode="auto">
          <a:xfrm>
            <a:off x="1762125" y="3307409"/>
            <a:ext cx="6624638" cy="1587500"/>
          </a:xfrm>
          <a:prstGeom prst="rect">
            <a:avLst/>
          </a:prstGeom>
          <a:noFill/>
          <a:ln w="9525" algn="ctr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5000"/>
              </a:lnSpc>
              <a:buFont typeface="Wingdings" pitchFamily="2" charset="2"/>
              <a:buChar char="p"/>
            </a:pPr>
            <a:r>
              <a:rPr kumimoji="0" lang="en-US" altLang="zh-CN" sz="1800">
                <a:latin typeface="宋体" pitchFamily="2" charset="-122"/>
              </a:rPr>
              <a:t>  </a:t>
            </a:r>
            <a:r>
              <a:rPr kumimoji="0" lang="zh-CN" altLang="en-US" sz="1800">
                <a:latin typeface="宋体" pitchFamily="2" charset="-122"/>
              </a:rPr>
              <a:t>验证制造准备计划；</a:t>
            </a:r>
          </a:p>
          <a:p>
            <a:pPr>
              <a:lnSpc>
                <a:spcPct val="135000"/>
              </a:lnSpc>
              <a:buFont typeface="Wingdings" pitchFamily="2" charset="2"/>
              <a:buChar char="p"/>
            </a:pPr>
            <a:r>
              <a:rPr kumimoji="0" lang="zh-CN" altLang="en-US" sz="1800">
                <a:latin typeface="宋体" pitchFamily="2" charset="-122"/>
              </a:rPr>
              <a:t>  评估市场发布计划并进行必要的修改；</a:t>
            </a:r>
          </a:p>
          <a:p>
            <a:pPr>
              <a:lnSpc>
                <a:spcPct val="135000"/>
              </a:lnSpc>
              <a:buFont typeface="Wingdings" pitchFamily="2" charset="2"/>
              <a:buChar char="p"/>
            </a:pPr>
            <a:r>
              <a:rPr kumimoji="0" lang="zh-CN" altLang="en-US" sz="1800">
                <a:latin typeface="宋体" pitchFamily="2" charset="-122"/>
              </a:rPr>
              <a:t>  准备生命周期管理计划；</a:t>
            </a:r>
          </a:p>
          <a:p>
            <a:pPr>
              <a:lnSpc>
                <a:spcPct val="135000"/>
              </a:lnSpc>
              <a:buFont typeface="Wingdings" pitchFamily="2" charset="2"/>
              <a:buChar char="p"/>
            </a:pPr>
            <a:r>
              <a:rPr kumimoji="0" lang="zh-CN" altLang="en-US" sz="1800">
                <a:latin typeface="宋体" pitchFamily="2" charset="-122"/>
              </a:rPr>
              <a:t>  证实验证阶段的假设确保产品在市场上成功。</a:t>
            </a:r>
          </a:p>
        </p:txBody>
      </p:sp>
      <p:sp>
        <p:nvSpPr>
          <p:cNvPr id="3916807" name="Rectangle 7"/>
          <p:cNvSpPr>
            <a:spLocks noChangeArrowheads="1"/>
          </p:cNvSpPr>
          <p:nvPr/>
        </p:nvSpPr>
        <p:spPr bwMode="auto">
          <a:xfrm>
            <a:off x="1042988" y="5301309"/>
            <a:ext cx="708025" cy="863600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 eaLnBrk="0" hangingPunct="0">
              <a:spcAft>
                <a:spcPct val="30000"/>
              </a:spcAft>
              <a:buClr>
                <a:schemeClr val="tx1"/>
              </a:buClr>
              <a:buSzPct val="60000"/>
              <a:buFont typeface="Wingdings" pitchFamily="2" charset="2"/>
              <a:buNone/>
              <a:defRPr/>
            </a:pPr>
            <a:r>
              <a:rPr kumimoji="0" lang="zh-CN" altLang="en-US" sz="1800">
                <a:solidFill>
                  <a:srgbClr val="000000"/>
                </a:solidFill>
                <a:latin typeface="宋体" pitchFamily="2" charset="-122"/>
              </a:rPr>
              <a:t>交付</a:t>
            </a:r>
          </a:p>
        </p:txBody>
      </p:sp>
      <p:sp>
        <p:nvSpPr>
          <p:cNvPr id="3916808" name="Text Box 8"/>
          <p:cNvSpPr txBox="1">
            <a:spLocks noChangeArrowheads="1"/>
          </p:cNvSpPr>
          <p:nvPr/>
        </p:nvSpPr>
        <p:spPr bwMode="auto">
          <a:xfrm>
            <a:off x="1762125" y="5310834"/>
            <a:ext cx="6624638" cy="844550"/>
          </a:xfrm>
          <a:prstGeom prst="rect">
            <a:avLst/>
          </a:prstGeom>
          <a:noFill/>
          <a:ln w="9525" algn="ctr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5000"/>
              </a:lnSpc>
              <a:buFont typeface="Wingdings" pitchFamily="2" charset="2"/>
              <a:buChar char="p"/>
            </a:pPr>
            <a:r>
              <a:rPr kumimoji="0" lang="en-US" altLang="zh-CN" sz="1800">
                <a:latin typeface="宋体" pitchFamily="2" charset="-122"/>
              </a:rPr>
              <a:t>  </a:t>
            </a:r>
            <a:r>
              <a:rPr kumimoji="0" lang="zh-CN" altLang="en-US" sz="1800">
                <a:latin typeface="宋体" pitchFamily="2" charset="-122"/>
              </a:rPr>
              <a:t>生命周期管理计划</a:t>
            </a:r>
          </a:p>
          <a:p>
            <a:pPr>
              <a:lnSpc>
                <a:spcPct val="135000"/>
              </a:lnSpc>
              <a:buFont typeface="Wingdings" pitchFamily="2" charset="2"/>
              <a:buChar char="p"/>
            </a:pPr>
            <a:r>
              <a:rPr kumimoji="0" lang="zh-CN" altLang="en-US" sz="1800">
                <a:latin typeface="宋体" pitchFamily="2" charset="-122"/>
              </a:rPr>
              <a:t>  对</a:t>
            </a:r>
            <a:r>
              <a:rPr kumimoji="0" lang="en-US" altLang="zh-CN" sz="1800">
                <a:latin typeface="宋体" pitchFamily="2" charset="-122"/>
              </a:rPr>
              <a:t>PDT</a:t>
            </a:r>
            <a:r>
              <a:rPr kumimoji="0" lang="zh-CN" altLang="en-US" sz="1800">
                <a:latin typeface="宋体" pitchFamily="2" charset="-122"/>
              </a:rPr>
              <a:t>与</a:t>
            </a:r>
            <a:r>
              <a:rPr kumimoji="0" lang="en-US" altLang="zh-CN" sz="1800">
                <a:latin typeface="宋体" pitchFamily="2" charset="-122"/>
              </a:rPr>
              <a:t>IPMT</a:t>
            </a:r>
            <a:r>
              <a:rPr kumimoji="0" lang="zh-CN" altLang="en-US" sz="1800">
                <a:latin typeface="宋体" pitchFamily="2" charset="-122"/>
              </a:rPr>
              <a:t>签订的合同进行评估</a:t>
            </a:r>
          </a:p>
        </p:txBody>
      </p:sp>
      <p:sp>
        <p:nvSpPr>
          <p:cNvPr id="3916809" name="Text Box 9"/>
          <p:cNvSpPr txBox="1">
            <a:spLocks noChangeArrowheads="1"/>
          </p:cNvSpPr>
          <p:nvPr/>
        </p:nvSpPr>
        <p:spPr bwMode="auto">
          <a:xfrm rot="-2253188">
            <a:off x="6875463" y="5171134"/>
            <a:ext cx="1955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zh-CN" altLang="en-US" sz="6000">
                <a:solidFill>
                  <a:srgbClr val="CCCC00"/>
                </a:solidFill>
                <a:latin typeface="华文彩云"/>
                <a:ea typeface="华文彩云"/>
                <a:cs typeface="华文彩云"/>
              </a:rPr>
              <a:t>发布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16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168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168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168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9168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9168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9168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168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9168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9168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16804" grpId="0" animBg="1"/>
      <p:bldP spid="3916806" grpId="0" animBg="1"/>
      <p:bldP spid="3916808" grpId="0" animBg="1"/>
      <p:bldP spid="3916809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1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5496" y="201960"/>
            <a:ext cx="8229600" cy="1066800"/>
          </a:xfrm>
        </p:spPr>
        <p:txBody>
          <a:bodyPr/>
          <a:lstStyle/>
          <a:p>
            <a:pPr eaLnBrk="1" hangingPunct="1"/>
            <a:r>
              <a:rPr lang="zh-CN" altLang="en-US" dirty="0"/>
              <a:t>发布阶段主要活动</a:t>
            </a:r>
          </a:p>
        </p:txBody>
      </p:sp>
      <p:pic>
        <p:nvPicPr>
          <p:cNvPr id="4101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3" y="1144860"/>
            <a:ext cx="8828087" cy="552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2555776" y="3068960"/>
            <a:ext cx="1368152" cy="576064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marL="0" indent="0" eaLnBrk="1" hangingPunct="1">
              <a:lnSpc>
                <a:spcPct val="140000"/>
              </a:lnSpc>
              <a:buNone/>
            </a:pPr>
            <a:r>
              <a:rPr lang="en-US" altLang="zh-CN" sz="2600" b="1" dirty="0">
                <a:solidFill>
                  <a:srgbClr val="000099"/>
                </a:solidFill>
                <a:latin typeface="宋体"/>
                <a:ea typeface="宋体"/>
              </a:rPr>
              <a:t>ESP</a:t>
            </a:r>
            <a:r>
              <a:rPr lang="zh-CN" altLang="en-US" sz="2600" b="1" dirty="0">
                <a:solidFill>
                  <a:srgbClr val="000099"/>
                </a:solidFill>
                <a:latin typeface="宋体"/>
                <a:ea typeface="宋体"/>
              </a:rPr>
              <a:t>：客户试点</a:t>
            </a:r>
            <a:endParaRPr lang="zh-CN" altLang="en-US" sz="2600" b="1" dirty="0">
              <a:solidFill>
                <a:srgbClr val="000099"/>
              </a:solidFill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2865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548680"/>
            <a:ext cx="8077200" cy="685800"/>
          </a:xfrm>
        </p:spPr>
        <p:txBody>
          <a:bodyPr>
            <a:normAutofit/>
          </a:bodyPr>
          <a:lstStyle/>
          <a:p>
            <a:pPr marL="457200" indent="-457200" eaLnBrk="1" hangingPunct="1"/>
            <a:r>
              <a:rPr lang="zh-CN" altLang="en-US" sz="3600" dirty="0"/>
              <a:t>发布阶段重点关注要素</a:t>
            </a:r>
          </a:p>
        </p:txBody>
      </p:sp>
      <p:sp>
        <p:nvSpPr>
          <p:cNvPr id="408064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755650" y="1855614"/>
            <a:ext cx="7797800" cy="3733626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 eaLnBrk="1" hangingPunct="1">
              <a:lnSpc>
                <a:spcPct val="140000"/>
              </a:lnSpc>
              <a:buFontTx/>
              <a:buAutoNum type="arabicPeriod"/>
            </a:pPr>
            <a:r>
              <a:rPr lang="zh-CN" altLang="en-US" sz="26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做好量产到转产的准备；</a:t>
            </a:r>
          </a:p>
          <a:p>
            <a:pPr marL="457200" indent="-457200" eaLnBrk="1" hangingPunct="1">
              <a:lnSpc>
                <a:spcPct val="140000"/>
              </a:lnSpc>
              <a:buFontTx/>
              <a:buAutoNum type="arabicPeriod"/>
            </a:pPr>
            <a:r>
              <a:rPr lang="zh-CN" altLang="en-US" sz="26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做好向生产操作切换；</a:t>
            </a:r>
          </a:p>
          <a:p>
            <a:pPr marL="457200" indent="-457200" eaLnBrk="1" hangingPunct="1">
              <a:lnSpc>
                <a:spcPct val="140000"/>
              </a:lnSpc>
              <a:buFontTx/>
              <a:buAutoNum type="arabicPeriod"/>
            </a:pPr>
            <a:r>
              <a:rPr lang="zh-CN" altLang="en-US" sz="26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做好发布产品包；</a:t>
            </a:r>
          </a:p>
          <a:p>
            <a:pPr marL="457200" indent="-457200" eaLnBrk="1" hangingPunct="1">
              <a:lnSpc>
                <a:spcPct val="140000"/>
              </a:lnSpc>
              <a:buFontTx/>
              <a:buAutoNum type="arabicPeriod"/>
            </a:pPr>
            <a:r>
              <a:rPr lang="zh-CN" altLang="en-US" sz="26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做好监控供应链；</a:t>
            </a:r>
          </a:p>
          <a:p>
            <a:pPr marL="457200" indent="-457200" eaLnBrk="1" hangingPunct="1">
              <a:lnSpc>
                <a:spcPct val="140000"/>
              </a:lnSpc>
              <a:buFontTx/>
              <a:buAutoNum type="arabicPeriod"/>
            </a:pPr>
            <a:r>
              <a:rPr lang="zh-CN" altLang="en-US" sz="26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做好销售实施。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8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8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0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80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80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0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80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80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0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80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80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0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80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80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8660" name="Text Box 2"/>
          <p:cNvSpPr txBox="1">
            <a:spLocks noChangeArrowheads="1"/>
          </p:cNvSpPr>
          <p:nvPr/>
        </p:nvSpPr>
        <p:spPr bwMode="auto">
          <a:xfrm>
            <a:off x="1908175" y="1286524"/>
            <a:ext cx="6121400" cy="430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066800" lvl="1" indent="-609600">
              <a:lnSpc>
                <a:spcPct val="190000"/>
              </a:lnSpc>
            </a:pPr>
            <a:r>
              <a:rPr lang="zh-CN" altLang="en-US" sz="2400" b="1" dirty="0">
                <a:latin typeface="黑体" pitchFamily="2" charset="-122"/>
                <a:ea typeface="黑体" pitchFamily="2" charset="-122"/>
              </a:rPr>
              <a:t>单元一：概念阶段流程</a:t>
            </a:r>
          </a:p>
          <a:p>
            <a:pPr marL="1066800" lvl="1" indent="-609600">
              <a:lnSpc>
                <a:spcPct val="190000"/>
              </a:lnSpc>
            </a:pPr>
            <a:r>
              <a:rPr lang="zh-CN" altLang="en-US" sz="2400" b="1" dirty="0">
                <a:latin typeface="黑体" pitchFamily="2" charset="-122"/>
                <a:ea typeface="黑体" pitchFamily="2" charset="-122"/>
              </a:rPr>
              <a:t>单元二：计划阶段流程</a:t>
            </a:r>
          </a:p>
          <a:p>
            <a:pPr marL="1066800" lvl="1" indent="-609600">
              <a:lnSpc>
                <a:spcPct val="190000"/>
              </a:lnSpc>
            </a:pPr>
            <a:r>
              <a:rPr lang="zh-CN" altLang="en-US" sz="2400" b="1" dirty="0">
                <a:latin typeface="黑体" pitchFamily="2" charset="-122"/>
                <a:ea typeface="黑体" pitchFamily="2" charset="-122"/>
              </a:rPr>
              <a:t>单元三：开发及验证阶段流程</a:t>
            </a:r>
          </a:p>
          <a:p>
            <a:pPr marL="1066800" lvl="1" indent="-609600">
              <a:lnSpc>
                <a:spcPct val="190000"/>
              </a:lnSpc>
            </a:pPr>
            <a:r>
              <a:rPr lang="zh-CN" altLang="en-US" sz="2400" b="1" dirty="0">
                <a:latin typeface="黑体" pitchFamily="2" charset="-122"/>
                <a:ea typeface="黑体" pitchFamily="2" charset="-122"/>
              </a:rPr>
              <a:t>单元四：发布阶段流程</a:t>
            </a:r>
          </a:p>
          <a:p>
            <a:pPr marL="1066800" lvl="1" indent="-609600">
              <a:lnSpc>
                <a:spcPct val="190000"/>
              </a:lnSpc>
            </a:pPr>
            <a:r>
              <a:rPr lang="zh-CN" altLang="en-US" sz="2400" b="1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单元五：生命周期管理流程</a:t>
            </a:r>
          </a:p>
          <a:p>
            <a:pPr marL="1066800" lvl="1" indent="-609600">
              <a:lnSpc>
                <a:spcPct val="190000"/>
              </a:lnSpc>
            </a:pPr>
            <a:endParaRPr lang="en-US" altLang="zh-CN" sz="2400" b="1" dirty="0">
              <a:latin typeface="黑体" pitchFamily="2" charset="-122"/>
              <a:ea typeface="黑体" pitchFamily="2" charset="-122"/>
            </a:endParaRPr>
          </a:p>
        </p:txBody>
      </p:sp>
      <p:graphicFrame>
        <p:nvGraphicFramePr>
          <p:cNvPr id="403865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9264164"/>
              </p:ext>
            </p:extLst>
          </p:nvPr>
        </p:nvGraphicFramePr>
        <p:xfrm>
          <a:off x="1475656" y="4365104"/>
          <a:ext cx="719137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绘图" r:id="rId2" imgW="954000" imgH="349200" progId="">
                  <p:embed/>
                </p:oleObj>
              </mc:Choice>
              <mc:Fallback>
                <p:oleObj name="绘图" r:id="rId2" imgW="954000" imgH="3492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4365104"/>
                        <a:ext cx="719137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38661" name="Rectangle 4"/>
          <p:cNvSpPr>
            <a:spLocks noChangeArrowheads="1"/>
          </p:cNvSpPr>
          <p:nvPr/>
        </p:nvSpPr>
        <p:spPr bwMode="auto">
          <a:xfrm>
            <a:off x="467544" y="515144"/>
            <a:ext cx="8077200" cy="60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zh-CN" altLang="en-US" sz="4000" dirty="0">
                <a:latin typeface="+mj-ea"/>
                <a:ea typeface="+mj-ea"/>
              </a:rPr>
              <a:t>目录</a:t>
            </a:r>
          </a:p>
        </p:txBody>
      </p:sp>
    </p:spTree>
    <p:extLst>
      <p:ext uri="{BB962C8B-B14F-4D97-AF65-F5344CB8AC3E}">
        <p14:creationId xmlns:p14="http://schemas.microsoft.com/office/powerpoint/2010/main" val="190373327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4913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476672"/>
            <a:ext cx="8136904" cy="115212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zh-CN" altLang="en-US" dirty="0"/>
              <a:t>生命周期阶段的目标、关注点和交付物</a:t>
            </a:r>
          </a:p>
        </p:txBody>
      </p:sp>
      <p:sp>
        <p:nvSpPr>
          <p:cNvPr id="3938307" name="Rectangle 3"/>
          <p:cNvSpPr>
            <a:spLocks noChangeArrowheads="1"/>
          </p:cNvSpPr>
          <p:nvPr/>
        </p:nvSpPr>
        <p:spPr bwMode="auto">
          <a:xfrm>
            <a:off x="683568" y="2237789"/>
            <a:ext cx="708025" cy="666750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 eaLnBrk="0" hangingPunct="0">
              <a:spcAft>
                <a:spcPct val="30000"/>
              </a:spcAft>
              <a:buClr>
                <a:schemeClr val="tx1"/>
              </a:buClr>
              <a:buSzPct val="60000"/>
              <a:buFont typeface="Wingdings" pitchFamily="2" charset="2"/>
              <a:buNone/>
              <a:defRPr/>
            </a:pPr>
            <a:r>
              <a:rPr kumimoji="0" lang="zh-CN" altLang="en-US" sz="1800">
                <a:solidFill>
                  <a:srgbClr val="000000"/>
                </a:solidFill>
                <a:latin typeface="宋体" pitchFamily="2" charset="-122"/>
              </a:rPr>
              <a:t>目标</a:t>
            </a:r>
          </a:p>
        </p:txBody>
      </p:sp>
      <p:sp>
        <p:nvSpPr>
          <p:cNvPr id="3938308" name="Text Box 4"/>
          <p:cNvSpPr txBox="1">
            <a:spLocks noChangeArrowheads="1"/>
          </p:cNvSpPr>
          <p:nvPr/>
        </p:nvSpPr>
        <p:spPr bwMode="auto">
          <a:xfrm>
            <a:off x="1402705" y="2256839"/>
            <a:ext cx="6624638" cy="650875"/>
          </a:xfrm>
          <a:prstGeom prst="rect">
            <a:avLst/>
          </a:prstGeom>
          <a:noFill/>
          <a:ln w="9525" algn="ctr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200000"/>
              </a:lnSpc>
              <a:spcAft>
                <a:spcPct val="100000"/>
              </a:spcAft>
              <a:buFont typeface="Wingdings" pitchFamily="2" charset="2"/>
              <a:buChar char="p"/>
            </a:pPr>
            <a:r>
              <a:rPr kumimoji="0" lang="en-US" altLang="zh-CN" sz="1800">
                <a:latin typeface="宋体" pitchFamily="2" charset="-122"/>
              </a:rPr>
              <a:t> </a:t>
            </a:r>
            <a:r>
              <a:rPr kumimoji="0" lang="zh-CN" altLang="en-US" sz="1800">
                <a:latin typeface="宋体" pitchFamily="2" charset="-122"/>
              </a:rPr>
              <a:t>在产品稳定生产到产品生命终结期间内对产品进行管理。 </a:t>
            </a:r>
          </a:p>
        </p:txBody>
      </p:sp>
      <p:sp>
        <p:nvSpPr>
          <p:cNvPr id="3938309" name="Rectangle 5"/>
          <p:cNvSpPr>
            <a:spLocks noChangeArrowheads="1"/>
          </p:cNvSpPr>
          <p:nvPr/>
        </p:nvSpPr>
        <p:spPr bwMode="auto">
          <a:xfrm>
            <a:off x="683568" y="3233151"/>
            <a:ext cx="708025" cy="1673225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 eaLnBrk="0" hangingPunct="0">
              <a:spcAft>
                <a:spcPct val="30000"/>
              </a:spcAft>
              <a:buClr>
                <a:schemeClr val="tx1"/>
              </a:buClr>
              <a:buSzPct val="60000"/>
              <a:buFont typeface="Wingdings" pitchFamily="2" charset="2"/>
              <a:buNone/>
              <a:defRPr/>
            </a:pPr>
            <a:r>
              <a:rPr kumimoji="0" lang="zh-CN" altLang="en-US" sz="1800">
                <a:solidFill>
                  <a:srgbClr val="000000"/>
                </a:solidFill>
                <a:latin typeface="宋体" pitchFamily="2" charset="-122"/>
              </a:rPr>
              <a:t>关注</a:t>
            </a:r>
          </a:p>
        </p:txBody>
      </p:sp>
      <p:sp>
        <p:nvSpPr>
          <p:cNvPr id="3938310" name="Text Box 6"/>
          <p:cNvSpPr txBox="1">
            <a:spLocks noChangeArrowheads="1"/>
          </p:cNvSpPr>
          <p:nvPr/>
        </p:nvSpPr>
        <p:spPr bwMode="auto">
          <a:xfrm>
            <a:off x="1402705" y="3247439"/>
            <a:ext cx="6624638" cy="1638300"/>
          </a:xfrm>
          <a:prstGeom prst="rect">
            <a:avLst/>
          </a:prstGeom>
          <a:noFill/>
          <a:ln w="9525" algn="ctr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40000"/>
              </a:lnSpc>
              <a:buFont typeface="Wingdings" pitchFamily="2" charset="2"/>
              <a:buChar char="p"/>
            </a:pPr>
            <a:r>
              <a:rPr kumimoji="0" lang="en-US" altLang="zh-CN" sz="1800">
                <a:latin typeface="宋体" pitchFamily="2" charset="-122"/>
              </a:rPr>
              <a:t>  </a:t>
            </a:r>
            <a:r>
              <a:rPr kumimoji="0" lang="zh-CN" altLang="en-US" sz="1800">
                <a:latin typeface="宋体" pitchFamily="2" charset="-122"/>
              </a:rPr>
              <a:t>管理产品直至产品生命终止，注意收集内部和外部信号，以</a:t>
            </a:r>
          </a:p>
          <a:p>
            <a:pPr>
              <a:lnSpc>
                <a:spcPct val="140000"/>
              </a:lnSpc>
              <a:buFont typeface="Wingdings" pitchFamily="2" charset="2"/>
              <a:buNone/>
            </a:pPr>
            <a:r>
              <a:rPr kumimoji="0" lang="zh-CN" altLang="en-US" sz="1800">
                <a:latin typeface="宋体" pitchFamily="2" charset="-122"/>
              </a:rPr>
              <a:t>确定产品过渡</a:t>
            </a:r>
            <a:r>
              <a:rPr kumimoji="0" lang="en-US" altLang="zh-CN" sz="1800">
                <a:latin typeface="宋体" pitchFamily="2" charset="-122"/>
              </a:rPr>
              <a:t>/</a:t>
            </a:r>
            <a:r>
              <a:rPr kumimoji="0" lang="zh-CN" altLang="en-US" sz="1800">
                <a:latin typeface="宋体" pitchFamily="2" charset="-122"/>
              </a:rPr>
              <a:t>替换，制定产品过渡策略，为客户提供产品工程支持以满足客户需求；</a:t>
            </a:r>
          </a:p>
          <a:p>
            <a:pPr>
              <a:lnSpc>
                <a:spcPct val="140000"/>
              </a:lnSpc>
              <a:buFont typeface="Wingdings" pitchFamily="2" charset="2"/>
              <a:buChar char="p"/>
            </a:pPr>
            <a:r>
              <a:rPr kumimoji="0" lang="zh-CN" altLang="en-US" sz="1800">
                <a:latin typeface="宋体" pitchFamily="2" charset="-122"/>
              </a:rPr>
              <a:t>  证实发布阶段的假设。</a:t>
            </a:r>
          </a:p>
        </p:txBody>
      </p:sp>
      <p:sp>
        <p:nvSpPr>
          <p:cNvPr id="3938311" name="Rectangle 7"/>
          <p:cNvSpPr>
            <a:spLocks noChangeArrowheads="1"/>
          </p:cNvSpPr>
          <p:nvPr/>
        </p:nvSpPr>
        <p:spPr bwMode="auto">
          <a:xfrm>
            <a:off x="683568" y="5212764"/>
            <a:ext cx="708025" cy="647700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 eaLnBrk="0" hangingPunct="0">
              <a:spcAft>
                <a:spcPct val="30000"/>
              </a:spcAft>
              <a:buClr>
                <a:schemeClr val="tx1"/>
              </a:buClr>
              <a:buSzPct val="60000"/>
              <a:buFont typeface="Wingdings" pitchFamily="2" charset="2"/>
              <a:buNone/>
              <a:defRPr/>
            </a:pPr>
            <a:r>
              <a:rPr kumimoji="0" lang="zh-CN" altLang="en-US" sz="1800">
                <a:solidFill>
                  <a:srgbClr val="000000"/>
                </a:solidFill>
                <a:latin typeface="宋体" pitchFamily="2" charset="-122"/>
              </a:rPr>
              <a:t>交付</a:t>
            </a:r>
          </a:p>
        </p:txBody>
      </p:sp>
      <p:sp>
        <p:nvSpPr>
          <p:cNvPr id="3938312" name="Text Box 8"/>
          <p:cNvSpPr txBox="1">
            <a:spLocks noChangeArrowheads="1"/>
          </p:cNvSpPr>
          <p:nvPr/>
        </p:nvSpPr>
        <p:spPr bwMode="auto">
          <a:xfrm>
            <a:off x="1402705" y="5212764"/>
            <a:ext cx="6624638" cy="650875"/>
          </a:xfrm>
          <a:prstGeom prst="rect">
            <a:avLst/>
          </a:prstGeom>
          <a:noFill/>
          <a:ln w="9525" algn="ctr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20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p"/>
            </a:pPr>
            <a:r>
              <a:rPr kumimoji="0" lang="en-US" altLang="zh-CN" sz="1800">
                <a:latin typeface="宋体" pitchFamily="2" charset="-122"/>
              </a:rPr>
              <a:t>  </a:t>
            </a:r>
            <a:r>
              <a:rPr kumimoji="0" lang="zh-CN" altLang="en-US" sz="1800">
                <a:latin typeface="宋体" pitchFamily="2" charset="-122"/>
              </a:rPr>
              <a:t>终止</a:t>
            </a:r>
            <a:r>
              <a:rPr kumimoji="0" lang="en-US" altLang="zh-CN" sz="1800">
                <a:latin typeface="宋体" pitchFamily="2" charset="-122"/>
              </a:rPr>
              <a:t>/</a:t>
            </a:r>
            <a:r>
              <a:rPr kumimoji="0" lang="zh-CN" altLang="en-US" sz="1800">
                <a:latin typeface="宋体" pitchFamily="2" charset="-122"/>
              </a:rPr>
              <a:t>替换产品</a:t>
            </a:r>
          </a:p>
        </p:txBody>
      </p:sp>
      <p:sp>
        <p:nvSpPr>
          <p:cNvPr id="3938313" name="Text Box 9"/>
          <p:cNvSpPr txBox="1">
            <a:spLocks noChangeArrowheads="1"/>
          </p:cNvSpPr>
          <p:nvPr/>
        </p:nvSpPr>
        <p:spPr bwMode="auto">
          <a:xfrm rot="-2253188">
            <a:off x="6189018" y="3631391"/>
            <a:ext cx="19558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zh-CN" altLang="en-US" sz="6000">
                <a:solidFill>
                  <a:srgbClr val="CCCC00"/>
                </a:solidFill>
                <a:latin typeface="华文彩云"/>
                <a:ea typeface="华文彩云"/>
                <a:cs typeface="华文彩云"/>
              </a:rPr>
              <a:t>生命周期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38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38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383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383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8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9383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9383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8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9383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383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9383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9383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38308" grpId="0" animBg="1"/>
      <p:bldP spid="3938310" grpId="0" animBg="1"/>
      <p:bldP spid="3938312" grpId="0" animBg="1"/>
      <p:bldP spid="39383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2656"/>
            <a:ext cx="8229600" cy="864096"/>
          </a:xfrm>
        </p:spPr>
        <p:txBody>
          <a:bodyPr/>
          <a:lstStyle/>
          <a:p>
            <a:pPr eaLnBrk="1" hangingPunct="1"/>
            <a:r>
              <a:rPr lang="zh-CN" altLang="en-US" dirty="0"/>
              <a:t>概念阶段主要活动</a:t>
            </a:r>
          </a:p>
        </p:txBody>
      </p:sp>
      <p:pic>
        <p:nvPicPr>
          <p:cNvPr id="3841035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1584920"/>
            <a:ext cx="8675687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593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04664"/>
            <a:ext cx="8229600" cy="1066800"/>
          </a:xfrm>
        </p:spPr>
        <p:txBody>
          <a:bodyPr/>
          <a:lstStyle/>
          <a:p>
            <a:pPr eaLnBrk="1" hangingPunct="1"/>
            <a:r>
              <a:rPr lang="zh-CN" altLang="en-US" dirty="0"/>
              <a:t>生命周期阶段主要活动</a:t>
            </a:r>
          </a:p>
        </p:txBody>
      </p:sp>
      <p:pic>
        <p:nvPicPr>
          <p:cNvPr id="4104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79351"/>
            <a:ext cx="9210675" cy="553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61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654968"/>
            <a:ext cx="8077200" cy="685800"/>
          </a:xfrm>
        </p:spPr>
        <p:txBody>
          <a:bodyPr>
            <a:normAutofit/>
          </a:bodyPr>
          <a:lstStyle/>
          <a:p>
            <a:pPr marL="457200" indent="-457200" eaLnBrk="1" hangingPunct="1"/>
            <a:r>
              <a:rPr lang="zh-CN" altLang="en-US" sz="3600" dirty="0"/>
              <a:t>生命周期管理阶段重点关注要素</a:t>
            </a:r>
          </a:p>
        </p:txBody>
      </p:sp>
      <p:sp>
        <p:nvSpPr>
          <p:cNvPr id="408166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755650" y="1700585"/>
            <a:ext cx="7797800" cy="3384599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 eaLnBrk="1" hangingPunct="1">
              <a:lnSpc>
                <a:spcPct val="140000"/>
              </a:lnSpc>
              <a:buFontTx/>
              <a:buAutoNum type="arabicPeriod"/>
            </a:pPr>
            <a:r>
              <a:rPr lang="zh-CN" altLang="en-US" sz="26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做好生命周期目标成本管理和损益评估；</a:t>
            </a:r>
          </a:p>
          <a:p>
            <a:pPr marL="457200" indent="-457200" eaLnBrk="1" hangingPunct="1">
              <a:lnSpc>
                <a:spcPct val="140000"/>
              </a:lnSpc>
              <a:buFontTx/>
              <a:buAutoNum type="arabicPeriod"/>
            </a:pPr>
            <a:r>
              <a:rPr lang="zh-CN" altLang="en-US" sz="26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做好市场营销策略及价格策略；</a:t>
            </a:r>
          </a:p>
          <a:p>
            <a:pPr marL="457200" indent="-457200" eaLnBrk="1" hangingPunct="1">
              <a:lnSpc>
                <a:spcPct val="140000"/>
              </a:lnSpc>
              <a:buFontTx/>
              <a:buAutoNum type="arabicPeriod"/>
            </a:pPr>
            <a:r>
              <a:rPr lang="zh-CN" altLang="en-US" sz="26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产品包维护和改进；</a:t>
            </a:r>
          </a:p>
          <a:p>
            <a:pPr marL="457200" indent="-457200" eaLnBrk="1" hangingPunct="1">
              <a:lnSpc>
                <a:spcPct val="140000"/>
              </a:lnSpc>
              <a:buFontTx/>
              <a:buAutoNum type="arabicPeriod"/>
            </a:pPr>
            <a:r>
              <a:rPr lang="en-US" altLang="zh-CN" sz="26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LMT</a:t>
            </a:r>
            <a:r>
              <a:rPr lang="zh-CN" altLang="en-US" sz="26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的成立，明确绩效目标，以及</a:t>
            </a:r>
            <a:r>
              <a:rPr lang="en-US" altLang="zh-CN" sz="26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PDT</a:t>
            </a:r>
            <a:r>
              <a:rPr lang="zh-CN" altLang="en-US" sz="26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考核并解散。</a:t>
            </a:r>
          </a:p>
          <a:p>
            <a:pPr marL="457200" indent="-457200" eaLnBrk="1" hangingPunct="1">
              <a:lnSpc>
                <a:spcPct val="140000"/>
              </a:lnSpc>
              <a:buFontTx/>
              <a:buAutoNum type="arabicPeriod"/>
            </a:pPr>
            <a:endParaRPr lang="en-US" altLang="zh-CN" sz="2600" dirty="0">
              <a:solidFill>
                <a:srgbClr val="000099"/>
              </a:solidFill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8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8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8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8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8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8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8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8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3582144"/>
          </a:xfrm>
        </p:spPr>
        <p:txBody>
          <a:bodyPr>
            <a:normAutofit/>
          </a:bodyPr>
          <a:lstStyle/>
          <a:p>
            <a:pPr algn="ctr"/>
            <a:br>
              <a:rPr lang="en-US" altLang="zh-CN" dirty="0"/>
            </a:br>
            <a:r>
              <a:rPr lang="en-US" altLang="zh-CN" dirty="0"/>
              <a:t>THE END</a:t>
            </a:r>
            <a:br>
              <a:rPr lang="en-US" altLang="zh-CN" dirty="0"/>
            </a:br>
            <a:r>
              <a:rPr lang="en-US" altLang="zh-CN" dirty="0"/>
              <a:t>    </a:t>
            </a:r>
            <a:br>
              <a:rPr lang="en-US" altLang="zh-CN" dirty="0"/>
            </a:br>
            <a:r>
              <a:rPr lang="en-US" altLang="zh-CN" dirty="0"/>
              <a:t>   </a:t>
            </a:r>
            <a:r>
              <a:rPr lang="zh-CN" altLang="en-US" dirty="0"/>
              <a:t>谢谢 </a:t>
            </a:r>
            <a:r>
              <a:rPr lang="en-US" altLang="zh-CN" dirty="0"/>
              <a:t>~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19652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42050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7247212"/>
              </p:ext>
            </p:extLst>
          </p:nvPr>
        </p:nvGraphicFramePr>
        <p:xfrm>
          <a:off x="323528" y="1124744"/>
          <a:ext cx="8424936" cy="56280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简报" r:id="rId2" imgW="3103200" imgH="1944000" progId="">
                  <p:embed/>
                </p:oleObj>
              </mc:Choice>
              <mc:Fallback>
                <p:oleObj name="简报" r:id="rId2" imgW="3103200" imgH="19440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124744"/>
                        <a:ext cx="8424936" cy="56280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42052" name="Rectangle 4"/>
          <p:cNvSpPr>
            <a:spLocks noChangeArrowheads="1"/>
          </p:cNvSpPr>
          <p:nvPr/>
        </p:nvSpPr>
        <p:spPr bwMode="auto">
          <a:xfrm>
            <a:off x="3347864" y="836712"/>
            <a:ext cx="137477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000" b="1" dirty="0">
                <a:solidFill>
                  <a:srgbClr val="333399"/>
                </a:solidFill>
              </a:rPr>
              <a:t>--</a:t>
            </a:r>
            <a:r>
              <a:rPr lang="zh-CN" altLang="en-US" sz="2000" b="1" dirty="0">
                <a:solidFill>
                  <a:srgbClr val="333399"/>
                </a:solidFill>
              </a:rPr>
              <a:t>组建团队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76672"/>
            <a:ext cx="8229600" cy="864096"/>
          </a:xfrm>
        </p:spPr>
        <p:txBody>
          <a:bodyPr>
            <a:normAutofit/>
          </a:bodyPr>
          <a:lstStyle/>
          <a:p>
            <a:r>
              <a:rPr lang="zh-CN" altLang="en-US" dirty="0"/>
              <a:t>概念阶段（</a:t>
            </a:r>
            <a:r>
              <a:rPr lang="en-US" altLang="zh-CN" dirty="0"/>
              <a:t>1</a:t>
            </a:r>
            <a:r>
              <a:rPr lang="zh-CN" altLang="en-US" dirty="0"/>
              <a:t>）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43074" name="Object 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558333010"/>
              </p:ext>
            </p:extLst>
          </p:nvPr>
        </p:nvGraphicFramePr>
        <p:xfrm>
          <a:off x="755576" y="1395987"/>
          <a:ext cx="8208912" cy="50573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绘图" r:id="rId2" imgW="2563200" imgH="1292400" progId="">
                  <p:embed/>
                </p:oleObj>
              </mc:Choice>
              <mc:Fallback>
                <p:oleObj name="绘图" r:id="rId2" imgW="2563200" imgH="1292400" progId="">
                  <p:embed/>
                  <p:pic>
                    <p:nvPicPr>
                      <p:cNvPr id="0" name="Picture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395987"/>
                        <a:ext cx="8208912" cy="50573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43075" name="Text Box 3"/>
          <p:cNvSpPr txBox="1">
            <a:spLocks noChangeArrowheads="1"/>
          </p:cNvSpPr>
          <p:nvPr/>
        </p:nvSpPr>
        <p:spPr bwMode="auto">
          <a:xfrm>
            <a:off x="245503" y="188913"/>
            <a:ext cx="7704658" cy="91757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zh-CN" altLang="en-US" sz="4000" dirty="0">
                <a:latin typeface="+mj-ea"/>
                <a:ea typeface="+mj-ea"/>
              </a:rPr>
              <a:t>概念阶段（</a:t>
            </a:r>
            <a:r>
              <a:rPr lang="en-US" altLang="zh-CN" sz="4000" dirty="0">
                <a:latin typeface="+mj-ea"/>
                <a:ea typeface="+mj-ea"/>
              </a:rPr>
              <a:t>2</a:t>
            </a:r>
            <a:r>
              <a:rPr lang="zh-CN" altLang="en-US" sz="4000" dirty="0">
                <a:latin typeface="+mj-ea"/>
                <a:ea typeface="+mj-ea"/>
              </a:rPr>
              <a:t>）</a:t>
            </a:r>
            <a:endParaRPr lang="zh-CN" altLang="en-US" sz="4000" b="1" dirty="0">
              <a:latin typeface="+mj-ea"/>
              <a:ea typeface="+mj-ea"/>
            </a:endParaRPr>
          </a:p>
        </p:txBody>
      </p:sp>
      <p:sp>
        <p:nvSpPr>
          <p:cNvPr id="3843076" name="Text Box 4"/>
          <p:cNvSpPr txBox="1">
            <a:spLocks noChangeArrowheads="1"/>
          </p:cNvSpPr>
          <p:nvPr/>
        </p:nvSpPr>
        <p:spPr bwMode="auto">
          <a:xfrm>
            <a:off x="237627" y="2132856"/>
            <a:ext cx="504825" cy="12668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zh-CN" altLang="en-US" sz="1600" b="1" dirty="0"/>
              <a:t>技术层面</a:t>
            </a:r>
          </a:p>
        </p:txBody>
      </p:sp>
      <p:sp>
        <p:nvSpPr>
          <p:cNvPr id="3843077" name="Rectangle 5"/>
          <p:cNvSpPr>
            <a:spLocks noChangeArrowheads="1"/>
          </p:cNvSpPr>
          <p:nvPr/>
        </p:nvSpPr>
        <p:spPr bwMode="auto">
          <a:xfrm>
            <a:off x="3161151" y="955488"/>
            <a:ext cx="50800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000" b="1" dirty="0">
                <a:solidFill>
                  <a:srgbClr val="333399"/>
                </a:solidFill>
              </a:rPr>
              <a:t>----</a:t>
            </a:r>
            <a:r>
              <a:rPr lang="zh-CN" altLang="en-US" sz="2000" b="1" dirty="0">
                <a:solidFill>
                  <a:srgbClr val="333399"/>
                </a:solidFill>
              </a:rPr>
              <a:t>共同开发产品包需求，进行</a:t>
            </a:r>
            <a:r>
              <a:rPr lang="en-US" altLang="zh-CN" sz="2000" b="1" dirty="0">
                <a:solidFill>
                  <a:srgbClr val="333399"/>
                </a:solidFill>
              </a:rPr>
              <a:t>TR1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05462"/>
            <a:ext cx="8077200" cy="685800"/>
          </a:xfrm>
        </p:spPr>
        <p:txBody>
          <a:bodyPr>
            <a:noAutofit/>
          </a:bodyPr>
          <a:lstStyle/>
          <a:p>
            <a:pPr eaLnBrk="1" hangingPunct="1"/>
            <a:r>
              <a:rPr lang="zh-CN" altLang="en-US" dirty="0"/>
              <a:t>概念阶段（</a:t>
            </a:r>
            <a:r>
              <a:rPr lang="en-US" altLang="zh-CN" dirty="0"/>
              <a:t>3</a:t>
            </a:r>
            <a:r>
              <a:rPr lang="zh-CN" altLang="en-US" dirty="0"/>
              <a:t>）</a:t>
            </a:r>
          </a:p>
        </p:txBody>
      </p:sp>
      <p:graphicFrame>
        <p:nvGraphicFramePr>
          <p:cNvPr id="3844099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6046568"/>
              </p:ext>
            </p:extLst>
          </p:nvPr>
        </p:nvGraphicFramePr>
        <p:xfrm>
          <a:off x="179388" y="1628774"/>
          <a:ext cx="8857108" cy="41044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绘图" r:id="rId2" imgW="3736800" imgH="1634400" progId="">
                  <p:embed/>
                </p:oleObj>
              </mc:Choice>
              <mc:Fallback>
                <p:oleObj name="绘图" r:id="rId2" imgW="3736800" imgH="1634400" progId="">
                  <p:embed/>
                  <p:pic>
                    <p:nvPicPr>
                      <p:cNvPr id="0" name="Picture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628774"/>
                        <a:ext cx="8857108" cy="41044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44101" name="Text Box 4"/>
          <p:cNvSpPr txBox="1">
            <a:spLocks noChangeArrowheads="1"/>
          </p:cNvSpPr>
          <p:nvPr/>
        </p:nvSpPr>
        <p:spPr bwMode="auto">
          <a:xfrm>
            <a:off x="179388" y="3573463"/>
            <a:ext cx="504825" cy="12668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zh-CN" altLang="en-US" sz="1600" b="1"/>
              <a:t>业务层面</a:t>
            </a:r>
          </a:p>
        </p:txBody>
      </p:sp>
      <p:sp>
        <p:nvSpPr>
          <p:cNvPr id="3844102" name="Text Box 5"/>
          <p:cNvSpPr txBox="1">
            <a:spLocks noChangeArrowheads="1"/>
          </p:cNvSpPr>
          <p:nvPr/>
        </p:nvSpPr>
        <p:spPr bwMode="auto">
          <a:xfrm>
            <a:off x="3203848" y="908049"/>
            <a:ext cx="396081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000" b="1" dirty="0">
                <a:solidFill>
                  <a:srgbClr val="333399"/>
                </a:solidFill>
              </a:rPr>
              <a:t>----</a:t>
            </a:r>
            <a:r>
              <a:rPr lang="zh-CN" altLang="en-US" sz="2000" b="1" dirty="0">
                <a:solidFill>
                  <a:srgbClr val="333399"/>
                </a:solidFill>
              </a:rPr>
              <a:t>完成业务计划书，进行</a:t>
            </a:r>
            <a:r>
              <a:rPr lang="en-US" altLang="zh-CN" sz="2000" b="1" dirty="0">
                <a:solidFill>
                  <a:srgbClr val="333399"/>
                </a:solidFill>
              </a:rPr>
              <a:t>CPCP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145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476672"/>
            <a:ext cx="8077200" cy="1224136"/>
          </a:xfrm>
        </p:spPr>
        <p:txBody>
          <a:bodyPr>
            <a:noAutofit/>
          </a:bodyPr>
          <a:lstStyle/>
          <a:p>
            <a:pPr eaLnBrk="1" hangingPunct="1"/>
            <a:r>
              <a:rPr lang="zh-CN" altLang="en-US" dirty="0"/>
              <a:t>概念阶段重点关注</a:t>
            </a:r>
            <a:r>
              <a:rPr lang="en-US" altLang="zh-CN" dirty="0"/>
              <a:t>1</a:t>
            </a:r>
            <a:br>
              <a:rPr lang="en-US" altLang="zh-CN" dirty="0"/>
            </a:br>
            <a:r>
              <a:rPr lang="en-US" altLang="zh-CN" dirty="0"/>
              <a:t>    </a:t>
            </a:r>
            <a:r>
              <a:rPr lang="en-US" altLang="zh-CN" sz="3600" dirty="0"/>
              <a:t>——</a:t>
            </a:r>
            <a:r>
              <a:rPr lang="zh-CN" altLang="en-US" sz="3600" dirty="0"/>
              <a:t>资源分配和开工会议 </a:t>
            </a:r>
          </a:p>
        </p:txBody>
      </p:sp>
      <p:sp>
        <p:nvSpPr>
          <p:cNvPr id="406937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95536" y="2132856"/>
            <a:ext cx="8229600" cy="424847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indent="-609600" eaLnBrk="1" hangingPunct="1">
              <a:lnSpc>
                <a:spcPct val="110000"/>
              </a:lnSpc>
              <a:buFontTx/>
              <a:buNone/>
            </a:pPr>
            <a:r>
              <a:rPr lang="zh-CN" altLang="en-US" sz="28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强调项目管理与产品开发同绩效管理的结合： </a:t>
            </a:r>
            <a:endParaRPr lang="zh-CN" altLang="en-US" sz="2000" dirty="0">
              <a:solidFill>
                <a:srgbClr val="000099"/>
              </a:solidFill>
              <a:latin typeface="黑体" pitchFamily="2" charset="-122"/>
              <a:ea typeface="黑体" pitchFamily="2" charset="-122"/>
            </a:endParaRPr>
          </a:p>
          <a:p>
            <a:pPr marL="801688" lvl="1" indent="-533400" eaLnBrk="1" hangingPunct="1">
              <a:lnSpc>
                <a:spcPct val="110000"/>
              </a:lnSpc>
              <a:buFontTx/>
              <a:buAutoNum type="arabicPeriod"/>
            </a:pPr>
            <a:r>
              <a:rPr lang="zh-CN" altLang="en-US" sz="24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每一阶段都要做；</a:t>
            </a:r>
          </a:p>
          <a:p>
            <a:pPr marL="1460500" lvl="2" indent="-457200" eaLnBrk="1" hangingPunct="1">
              <a:lnSpc>
                <a:spcPct val="110000"/>
              </a:lnSpc>
              <a:buFontTx/>
              <a:buChar char="–"/>
            </a:pPr>
            <a:r>
              <a:rPr lang="zh-CN" altLang="en-US" sz="20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但概念阶段可能会涉及到多概念选择的几个小组；如果方案比较明确，也可能直接明确系统工程师</a:t>
            </a:r>
          </a:p>
          <a:p>
            <a:pPr marL="801688" lvl="1" indent="-533400" eaLnBrk="1" hangingPunct="1">
              <a:lnSpc>
                <a:spcPct val="110000"/>
              </a:lnSpc>
              <a:buFontTx/>
              <a:buAutoNum type="arabicPeriod"/>
            </a:pPr>
            <a:r>
              <a:rPr lang="zh-CN" altLang="en-US" sz="24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要求明确每个项目组成员是强矩阵还是弱矩阵；</a:t>
            </a:r>
          </a:p>
          <a:p>
            <a:pPr marL="801688" lvl="1" indent="-533400" eaLnBrk="1" hangingPunct="1">
              <a:lnSpc>
                <a:spcPct val="110000"/>
              </a:lnSpc>
              <a:buFontTx/>
              <a:buAutoNum type="arabicPeriod"/>
            </a:pPr>
            <a:r>
              <a:rPr lang="zh-CN" altLang="en-US" sz="24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评估项目组成员的工作量所占比重；</a:t>
            </a:r>
          </a:p>
          <a:p>
            <a:pPr marL="801688" lvl="1" indent="-533400" eaLnBrk="1" hangingPunct="1">
              <a:lnSpc>
                <a:spcPct val="110000"/>
              </a:lnSpc>
              <a:buFontTx/>
              <a:buAutoNum type="arabicPeriod"/>
            </a:pPr>
            <a:r>
              <a:rPr lang="zh-CN" altLang="en-US" sz="24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确定项目组成员的考核办法，并制定</a:t>
            </a:r>
            <a:r>
              <a:rPr lang="en-US" altLang="zh-CN" sz="24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PBC</a:t>
            </a:r>
            <a:r>
              <a:rPr lang="zh-CN" altLang="en-US" sz="24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。</a:t>
            </a:r>
          </a:p>
          <a:p>
            <a:pPr marL="609600" indent="-609600" eaLnBrk="1" hangingPunct="1">
              <a:lnSpc>
                <a:spcPct val="110000"/>
              </a:lnSpc>
            </a:pPr>
            <a:endParaRPr lang="en-US" altLang="zh-CN" sz="2400" b="1" dirty="0">
              <a:solidFill>
                <a:srgbClr val="000099"/>
              </a:solidFill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9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69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69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9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69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69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9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69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69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9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69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69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9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69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69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9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69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69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169" name="Rectangle 2"/>
          <p:cNvSpPr>
            <a:spLocks noGrp="1" noChangeArrowheads="1"/>
          </p:cNvSpPr>
          <p:nvPr>
            <p:ph type="title"/>
          </p:nvPr>
        </p:nvSpPr>
        <p:spPr>
          <a:xfrm>
            <a:off x="35496" y="404664"/>
            <a:ext cx="8077200" cy="1224136"/>
          </a:xfrm>
        </p:spPr>
        <p:txBody>
          <a:bodyPr>
            <a:noAutofit/>
          </a:bodyPr>
          <a:lstStyle/>
          <a:p>
            <a:pPr eaLnBrk="1" hangingPunct="1"/>
            <a:r>
              <a:rPr lang="zh-CN" altLang="en-US" dirty="0"/>
              <a:t>概念阶段重点关注</a:t>
            </a:r>
            <a:r>
              <a:rPr lang="en-US" altLang="zh-CN" dirty="0"/>
              <a:t>2</a:t>
            </a:r>
            <a:br>
              <a:rPr lang="en-US" altLang="zh-CN" dirty="0"/>
            </a:br>
            <a:r>
              <a:rPr lang="en-US" altLang="zh-CN" dirty="0"/>
              <a:t>    </a:t>
            </a:r>
            <a:r>
              <a:rPr lang="en-US" altLang="zh-CN" sz="3600" dirty="0"/>
              <a:t>——</a:t>
            </a:r>
            <a:r>
              <a:rPr lang="zh-CN" altLang="en-US" sz="3600" dirty="0"/>
              <a:t>多概念选择及质量计划与监控</a:t>
            </a:r>
          </a:p>
        </p:txBody>
      </p:sp>
      <p:sp>
        <p:nvSpPr>
          <p:cNvPr id="407040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95536" y="1784176"/>
            <a:ext cx="8229600" cy="5029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indent="-609600" eaLnBrk="1" hangingPunct="1">
              <a:lnSpc>
                <a:spcPct val="130000"/>
              </a:lnSpc>
              <a:buFontTx/>
              <a:buNone/>
            </a:pPr>
            <a:r>
              <a:rPr lang="zh-CN" altLang="en-US" sz="20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分析功能需求，然后多个小组选择最接近的一个概念（方案），去评定： </a:t>
            </a:r>
            <a:endParaRPr lang="zh-CN" altLang="en-US" sz="1600" dirty="0">
              <a:solidFill>
                <a:srgbClr val="000099"/>
              </a:solidFill>
              <a:latin typeface="黑体" pitchFamily="2" charset="-122"/>
              <a:ea typeface="黑体" pitchFamily="2" charset="-122"/>
            </a:endParaRPr>
          </a:p>
          <a:p>
            <a:pPr marL="801688" lvl="1" indent="-533400" eaLnBrk="1" hangingPunct="1">
              <a:lnSpc>
                <a:spcPct val="130000"/>
              </a:lnSpc>
              <a:buFontTx/>
              <a:buAutoNum type="arabicPeriod"/>
            </a:pPr>
            <a:r>
              <a:rPr lang="zh-CN" altLang="en-US" sz="18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分析需求功能；</a:t>
            </a:r>
          </a:p>
          <a:p>
            <a:pPr marL="801688" lvl="1" indent="-533400" eaLnBrk="1" hangingPunct="1">
              <a:lnSpc>
                <a:spcPct val="130000"/>
              </a:lnSpc>
              <a:buFontTx/>
              <a:buAutoNum type="arabicPeriod"/>
            </a:pPr>
            <a:r>
              <a:rPr lang="zh-CN" altLang="en-US" sz="18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选择多个备选概念：依据以往的经验先选一个初始系统概念，然后再找出现有系统和新系统之间在功能上的差距。解决这些差距可以有不同的方法，包括重新设计或者甚至干脆放弃并替换现有系统的某些部分；</a:t>
            </a:r>
          </a:p>
          <a:p>
            <a:pPr marL="801688" lvl="1" indent="-533400" eaLnBrk="1" hangingPunct="1">
              <a:lnSpc>
                <a:spcPct val="130000"/>
              </a:lnSpc>
              <a:buFontTx/>
              <a:buAutoNum type="arabicPeriod"/>
            </a:pPr>
            <a:r>
              <a:rPr lang="zh-CN" altLang="en-US" sz="18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初步确定各方案的功能分解，一直要找到可能的技术；</a:t>
            </a:r>
          </a:p>
          <a:p>
            <a:pPr marL="801688" lvl="1" indent="-533400" eaLnBrk="1" hangingPunct="1">
              <a:lnSpc>
                <a:spcPct val="130000"/>
              </a:lnSpc>
              <a:buFontTx/>
              <a:buAutoNum type="arabicPeriod"/>
            </a:pPr>
            <a:r>
              <a:rPr lang="zh-CN" altLang="en-US" sz="18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根据实际情况，公司经多个系统工程师一起评定（可以根据进度，资源以及方案的研发或更改难度，以及可维护和可安装以及可生产性以及成本等），选择一个概念；</a:t>
            </a:r>
          </a:p>
          <a:p>
            <a:pPr marL="801688" lvl="1" indent="-533400" eaLnBrk="1" hangingPunct="1">
              <a:lnSpc>
                <a:spcPct val="130000"/>
              </a:lnSpc>
              <a:buFontTx/>
              <a:buAutoNum type="arabicPeriod"/>
            </a:pPr>
            <a:r>
              <a:rPr lang="zh-CN" altLang="en-US" sz="18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确定一个系统级工程师开始产品包的需求说明书或再次进行验证；之后其他系统级工程师进行评审；</a:t>
            </a:r>
          </a:p>
          <a:p>
            <a:pPr marL="801688" lvl="1" indent="-533400" eaLnBrk="1" hangingPunct="1">
              <a:lnSpc>
                <a:spcPct val="130000"/>
              </a:lnSpc>
              <a:buFontTx/>
              <a:buAutoNum type="arabicPeriod"/>
            </a:pPr>
            <a:r>
              <a:rPr lang="zh-CN" altLang="en-US" sz="1800" dirty="0">
                <a:solidFill>
                  <a:srgbClr val="000099"/>
                </a:solidFill>
                <a:latin typeface="黑体" pitchFamily="2" charset="-122"/>
                <a:ea typeface="黑体" pitchFamily="2" charset="-122"/>
              </a:rPr>
              <a:t>并确定质量计划的监控重点。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7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7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7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7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7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7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7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7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7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7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0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70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70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0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70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70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都市">
  <a:themeElements>
    <a:clrScheme name="都市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都市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都市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25694</TotalTime>
  <Words>2762</Words>
  <Application>Microsoft Office PowerPoint</Application>
  <PresentationFormat>全屏显示(4:3)</PresentationFormat>
  <Paragraphs>327</Paragraphs>
  <Slides>42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42</vt:i4>
      </vt:variant>
    </vt:vector>
  </HeadingPairs>
  <TitlesOfParts>
    <vt:vector size="56" baseType="lpstr">
      <vt:lpstr>方正姚体</vt:lpstr>
      <vt:lpstr>黑体</vt:lpstr>
      <vt:lpstr>华文彩云</vt:lpstr>
      <vt:lpstr>华文细黑</vt:lpstr>
      <vt:lpstr>宋体</vt:lpstr>
      <vt:lpstr>Arial</vt:lpstr>
      <vt:lpstr>Georgia</vt:lpstr>
      <vt:lpstr>Times New Roman</vt:lpstr>
      <vt:lpstr>Trebuchet MS</vt:lpstr>
      <vt:lpstr>Wingdings</vt:lpstr>
      <vt:lpstr>Wingdings 2</vt:lpstr>
      <vt:lpstr>1_都市</vt:lpstr>
      <vt:lpstr>简报</vt:lpstr>
      <vt:lpstr>绘图</vt:lpstr>
      <vt:lpstr>PowerPoint 演示文稿</vt:lpstr>
      <vt:lpstr>PowerPoint 演示文稿</vt:lpstr>
      <vt:lpstr>概念阶段的目标、关注点和交付物</vt:lpstr>
      <vt:lpstr>概念阶段主要活动</vt:lpstr>
      <vt:lpstr>概念阶段（1）</vt:lpstr>
      <vt:lpstr>PowerPoint 演示文稿</vt:lpstr>
      <vt:lpstr>概念阶段（3）</vt:lpstr>
      <vt:lpstr>概念阶段重点关注1     ——资源分配和开工会议 </vt:lpstr>
      <vt:lpstr>概念阶段重点关注2     ——多概念选择及质量计划与监控</vt:lpstr>
      <vt:lpstr>概念选择的分解</vt:lpstr>
      <vt:lpstr>概念阶段重点关注3                      ——TR1评审 </vt:lpstr>
      <vt:lpstr>概念阶段重点关注4     ——对新供应商启动认证流程 </vt:lpstr>
      <vt:lpstr>概念阶段重点关注5     ——业务计划书评审重点及监控 </vt:lpstr>
      <vt:lpstr>PowerPoint 演示文稿</vt:lpstr>
      <vt:lpstr>计划阶段的目标、关注点和交付物</vt:lpstr>
      <vt:lpstr>计划阶段主要活动</vt:lpstr>
      <vt:lpstr>PowerPoint 演示文稿</vt:lpstr>
      <vt:lpstr>PowerPoint 演示文稿</vt:lpstr>
      <vt:lpstr>计划阶段重点关注1 ——需求分解分配与CBB及标准计划的关系</vt:lpstr>
      <vt:lpstr>计划阶段重点关注2 ——需求分解分配与三级计划的接口</vt:lpstr>
      <vt:lpstr>PowerPoint 演示文稿</vt:lpstr>
      <vt:lpstr>计划阶段重点关注4 ——提前采购决策</vt:lpstr>
      <vt:lpstr>计划阶段其他重点关注要素</vt:lpstr>
      <vt:lpstr>PowerPoint 演示文稿</vt:lpstr>
      <vt:lpstr>开发阶段的目标、关注点和交付物</vt:lpstr>
      <vt:lpstr>开发阶段主要活动</vt:lpstr>
      <vt:lpstr>开发阶段1</vt:lpstr>
      <vt:lpstr>PowerPoint 演示文稿</vt:lpstr>
      <vt:lpstr>验证阶段的目标、关注点和交付物</vt:lpstr>
      <vt:lpstr>验证阶段（1）</vt:lpstr>
      <vt:lpstr>验证阶段2</vt:lpstr>
      <vt:lpstr>用户试点和样机试用</vt:lpstr>
      <vt:lpstr>开发与验证阶段重点关注要素</vt:lpstr>
      <vt:lpstr>PowerPoint 演示文稿</vt:lpstr>
      <vt:lpstr>发布阶段的目标、关注点和交付物</vt:lpstr>
      <vt:lpstr>发布阶段主要活动</vt:lpstr>
      <vt:lpstr>发布阶段重点关注要素</vt:lpstr>
      <vt:lpstr>PowerPoint 演示文稿</vt:lpstr>
      <vt:lpstr>生命周期阶段的目标、关注点和交付物</vt:lpstr>
      <vt:lpstr>生命周期阶段主要活动</vt:lpstr>
      <vt:lpstr>生命周期管理阶段重点关注要素</vt:lpstr>
      <vt:lpstr> THE END         谢谢 ~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没有幻灯片标题</dc:title>
  <dc:creator>wanghua</dc:creator>
  <cp:lastModifiedBy>尹 小凤</cp:lastModifiedBy>
  <cp:revision>1956</cp:revision>
  <cp:lastPrinted>2019-11-02T06:38:11Z</cp:lastPrinted>
  <dcterms:created xsi:type="dcterms:W3CDTF">2000-07-27T05:57:01Z</dcterms:created>
  <dcterms:modified xsi:type="dcterms:W3CDTF">2023-08-23T01:49:11Z</dcterms:modified>
</cp:coreProperties>
</file>