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72" r:id="rId2"/>
    <p:sldId id="341" r:id="rId3"/>
    <p:sldId id="465" r:id="rId4"/>
    <p:sldId id="367" r:id="rId5"/>
    <p:sldId id="361" r:id="rId6"/>
    <p:sldId id="419" r:id="rId7"/>
    <p:sldId id="459" r:id="rId8"/>
    <p:sldId id="351" r:id="rId9"/>
    <p:sldId id="356" r:id="rId10"/>
    <p:sldId id="460" r:id="rId11"/>
    <p:sldId id="354" r:id="rId12"/>
    <p:sldId id="343" r:id="rId13"/>
    <p:sldId id="345" r:id="rId14"/>
    <p:sldId id="381" r:id="rId15"/>
    <p:sldId id="420" r:id="rId16"/>
    <p:sldId id="386" r:id="rId17"/>
    <p:sldId id="421" r:id="rId18"/>
    <p:sldId id="388" r:id="rId19"/>
    <p:sldId id="461" r:id="rId20"/>
    <p:sldId id="474" r:id="rId21"/>
    <p:sldId id="462" r:id="rId22"/>
    <p:sldId id="422" r:id="rId23"/>
    <p:sldId id="395" r:id="rId24"/>
    <p:sldId id="464" r:id="rId25"/>
    <p:sldId id="423" r:id="rId26"/>
    <p:sldId id="428" r:id="rId27"/>
    <p:sldId id="468" r:id="rId28"/>
    <p:sldId id="469" r:id="rId29"/>
    <p:sldId id="432" r:id="rId30"/>
    <p:sldId id="451" r:id="rId31"/>
    <p:sldId id="434" r:id="rId32"/>
    <p:sldId id="430" r:id="rId33"/>
    <p:sldId id="435" r:id="rId34"/>
    <p:sldId id="436" r:id="rId35"/>
    <p:sldId id="437" r:id="rId36"/>
    <p:sldId id="467" r:id="rId37"/>
    <p:sldId id="466" r:id="rId38"/>
    <p:sldId id="438" r:id="rId39"/>
    <p:sldId id="470" r:id="rId40"/>
    <p:sldId id="443" r:id="rId41"/>
    <p:sldId id="444" r:id="rId42"/>
    <p:sldId id="475" r:id="rId43"/>
    <p:sldId id="473" r:id="rId44"/>
    <p:sldId id="456" r:id="rId45"/>
    <p:sldId id="418" r:id="rId4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nzhuo.ye"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1" autoAdjust="0"/>
    <p:restoredTop sz="96021" autoAdjust="0"/>
  </p:normalViewPr>
  <p:slideViewPr>
    <p:cSldViewPr>
      <p:cViewPr varScale="1">
        <p:scale>
          <a:sx n="112" d="100"/>
          <a:sy n="112" d="100"/>
        </p:scale>
        <p:origin x="534"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290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A3DB9-9116-458E-A8CB-72F17F941305}"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zh-CN" altLang="en-US"/>
        </a:p>
      </dgm:t>
    </dgm:pt>
    <dgm:pt modelId="{BBC5E32D-57E3-4D6D-911B-CD4B04660DC5}">
      <dgm:prSet phldrT="[文本]" custT="1"/>
      <dgm:spPr/>
      <dgm:t>
        <a:bodyPr/>
        <a:lstStyle/>
        <a:p>
          <a:r>
            <a:rPr lang="zh-CN" altLang="en-US" sz="1800" b="1" dirty="0">
              <a:latin typeface="微软雅黑" pitchFamily="34" charset="-122"/>
              <a:ea typeface="微软雅黑" pitchFamily="34" charset="-122"/>
            </a:rPr>
            <a:t>评审的原则</a:t>
          </a:r>
        </a:p>
      </dgm:t>
    </dgm:pt>
    <dgm:pt modelId="{D233479A-E000-4AA2-9FA6-6986096A3DF4}" type="parTrans" cxnId="{F23C1808-36D1-463F-8C4A-1A158125D63F}">
      <dgm:prSet/>
      <dgm:spPr/>
      <dgm:t>
        <a:bodyPr/>
        <a:lstStyle/>
        <a:p>
          <a:endParaRPr lang="zh-CN" altLang="en-US" sz="1200">
            <a:latin typeface="微软雅黑" pitchFamily="34" charset="-122"/>
            <a:ea typeface="微软雅黑" pitchFamily="34" charset="-122"/>
          </a:endParaRPr>
        </a:p>
      </dgm:t>
    </dgm:pt>
    <dgm:pt modelId="{205A5D30-01E7-4B67-8317-7C67080093AA}" type="sibTrans" cxnId="{F23C1808-36D1-463F-8C4A-1A158125D63F}">
      <dgm:prSet/>
      <dgm:spPr/>
      <dgm:t>
        <a:bodyPr/>
        <a:lstStyle/>
        <a:p>
          <a:endParaRPr lang="zh-CN" altLang="en-US" sz="1200">
            <a:latin typeface="微软雅黑" pitchFamily="34" charset="-122"/>
            <a:ea typeface="微软雅黑" pitchFamily="34" charset="-122"/>
          </a:endParaRPr>
        </a:p>
      </dgm:t>
    </dgm:pt>
    <dgm:pt modelId="{E8C4C434-C0BE-4BC6-915B-6144ED5875FD}">
      <dgm:prSet phldrT="[文本]" custT="1"/>
      <dgm:spPr/>
      <dgm:t>
        <a:bodyPr/>
        <a:lstStyle/>
        <a:p>
          <a:r>
            <a:rPr lang="zh-CN" altLang="en-US" sz="1400" b="1" dirty="0">
              <a:latin typeface="微软雅黑" pitchFamily="34" charset="-122"/>
              <a:ea typeface="微软雅黑" pitchFamily="34" charset="-122"/>
              <a:sym typeface="微软雅黑" pitchFamily="34" charset="-122"/>
            </a:rPr>
            <a:t>评审总时间在整个项目中应不少于</a:t>
          </a:r>
          <a:r>
            <a:rPr lang="en-US" altLang="zh-CN" sz="1400" b="1" dirty="0">
              <a:latin typeface="微软雅黑" pitchFamily="34" charset="-122"/>
              <a:ea typeface="微软雅黑" pitchFamily="34" charset="-122"/>
              <a:sym typeface="微软雅黑" pitchFamily="34" charset="-122"/>
            </a:rPr>
            <a:t>20%</a:t>
          </a:r>
          <a:endParaRPr lang="zh-CN" altLang="en-US" sz="1400" b="1" dirty="0">
            <a:latin typeface="微软雅黑" pitchFamily="34" charset="-122"/>
            <a:ea typeface="微软雅黑" pitchFamily="34" charset="-122"/>
          </a:endParaRPr>
        </a:p>
      </dgm:t>
    </dgm:pt>
    <dgm:pt modelId="{8EBC6478-3B76-4C52-97FC-F2187305561B}" type="parTrans" cxnId="{AE3E9755-97BF-47C8-9918-8D79808D059C}">
      <dgm:prSet/>
      <dgm:spPr/>
      <dgm:t>
        <a:bodyPr/>
        <a:lstStyle/>
        <a:p>
          <a:endParaRPr lang="zh-CN" altLang="en-US" sz="1200">
            <a:latin typeface="微软雅黑" pitchFamily="34" charset="-122"/>
            <a:ea typeface="微软雅黑" pitchFamily="34" charset="-122"/>
          </a:endParaRPr>
        </a:p>
      </dgm:t>
    </dgm:pt>
    <dgm:pt modelId="{3230A923-3AF1-4D6C-8A0C-E4FBD44EFD37}" type="sibTrans" cxnId="{AE3E9755-97BF-47C8-9918-8D79808D059C}">
      <dgm:prSet/>
      <dgm:spPr/>
      <dgm:t>
        <a:bodyPr/>
        <a:lstStyle/>
        <a:p>
          <a:endParaRPr lang="zh-CN" altLang="en-US" sz="1200">
            <a:latin typeface="微软雅黑" pitchFamily="34" charset="-122"/>
            <a:ea typeface="微软雅黑" pitchFamily="34" charset="-122"/>
          </a:endParaRPr>
        </a:p>
      </dgm:t>
    </dgm:pt>
    <dgm:pt modelId="{5341BBDA-EAE8-417B-8DCF-4B09335596B3}">
      <dgm:prSet phldrT="[文本]" custT="1"/>
      <dgm:spPr/>
      <dgm:t>
        <a:bodyPr/>
        <a:lstStyle/>
        <a:p>
          <a:r>
            <a:rPr lang="zh-CN" altLang="en-US" sz="1400" b="1" dirty="0">
              <a:latin typeface="微软雅黑" pitchFamily="34" charset="-122"/>
              <a:ea typeface="微软雅黑" pitchFamily="34" charset="-122"/>
              <a:sym typeface="微软雅黑" pitchFamily="34" charset="-122"/>
            </a:rPr>
            <a:t>任何每次评审建议人数为</a:t>
          </a:r>
          <a:endParaRPr lang="en-US" altLang="zh-CN" sz="1400" b="1" dirty="0">
            <a:latin typeface="微软雅黑" pitchFamily="34" charset="-122"/>
            <a:ea typeface="微软雅黑" pitchFamily="34" charset="-122"/>
            <a:sym typeface="微软雅黑" pitchFamily="34" charset="-122"/>
          </a:endParaRPr>
        </a:p>
        <a:p>
          <a:r>
            <a:rPr lang="en-US" altLang="zh-CN" sz="1400" b="1" dirty="0">
              <a:latin typeface="微软雅黑" pitchFamily="34" charset="-122"/>
              <a:ea typeface="微软雅黑" pitchFamily="34" charset="-122"/>
              <a:sym typeface="微软雅黑" pitchFamily="34" charset="-122"/>
            </a:rPr>
            <a:t>3-7</a:t>
          </a:r>
          <a:r>
            <a:rPr lang="zh-CN" altLang="en-US" sz="1400" b="1" dirty="0">
              <a:latin typeface="微软雅黑" pitchFamily="34" charset="-122"/>
              <a:ea typeface="微软雅黑" pitchFamily="34" charset="-122"/>
              <a:sym typeface="微软雅黑" pitchFamily="34" charset="-122"/>
            </a:rPr>
            <a:t>人</a:t>
          </a:r>
          <a:endParaRPr lang="zh-CN" altLang="en-US" sz="1400" b="1" dirty="0">
            <a:latin typeface="微软雅黑" pitchFamily="34" charset="-122"/>
            <a:ea typeface="微软雅黑" pitchFamily="34" charset="-122"/>
          </a:endParaRPr>
        </a:p>
      </dgm:t>
    </dgm:pt>
    <dgm:pt modelId="{8E639A6D-0FF2-425C-9F42-C4CD6D219E9C}" type="parTrans" cxnId="{A6C7F40D-3EB2-45E5-8B97-36F63AA1369A}">
      <dgm:prSet/>
      <dgm:spPr/>
      <dgm:t>
        <a:bodyPr/>
        <a:lstStyle/>
        <a:p>
          <a:endParaRPr lang="zh-CN" altLang="en-US" sz="1200">
            <a:latin typeface="微软雅黑" pitchFamily="34" charset="-122"/>
            <a:ea typeface="微软雅黑" pitchFamily="34" charset="-122"/>
          </a:endParaRPr>
        </a:p>
      </dgm:t>
    </dgm:pt>
    <dgm:pt modelId="{63EEB503-8EC8-4116-9836-F2F3CF547438}" type="sibTrans" cxnId="{A6C7F40D-3EB2-45E5-8B97-36F63AA1369A}">
      <dgm:prSet/>
      <dgm:spPr/>
      <dgm:t>
        <a:bodyPr/>
        <a:lstStyle/>
        <a:p>
          <a:endParaRPr lang="zh-CN" altLang="en-US" sz="1200">
            <a:latin typeface="微软雅黑" pitchFamily="34" charset="-122"/>
            <a:ea typeface="微软雅黑" pitchFamily="34" charset="-122"/>
          </a:endParaRPr>
        </a:p>
      </dgm:t>
    </dgm:pt>
    <dgm:pt modelId="{7E274889-FFA7-40F6-ABDE-EC2E892418E8}">
      <dgm:prSet phldrT="[文本]" custT="1"/>
      <dgm:spPr/>
      <dgm:t>
        <a:bodyPr/>
        <a:lstStyle/>
        <a:p>
          <a:r>
            <a:rPr lang="zh-CN" altLang="en-US" sz="1400" b="1" dirty="0">
              <a:latin typeface="微软雅黑" pitchFamily="34" charset="-122"/>
              <a:ea typeface="微软雅黑" pitchFamily="34" charset="-122"/>
              <a:sym typeface="微软雅黑" pitchFamily="34" charset="-122"/>
            </a:rPr>
            <a:t>尽量使用</a:t>
          </a:r>
          <a:r>
            <a:rPr lang="en-US" altLang="zh-CN" sz="1400" b="1" dirty="0">
              <a:latin typeface="微软雅黑" pitchFamily="34" charset="-122"/>
              <a:ea typeface="微软雅黑" pitchFamily="34" charset="-122"/>
              <a:sym typeface="微软雅黑" pitchFamily="34" charset="-122"/>
            </a:rPr>
            <a:t>Checklist</a:t>
          </a:r>
          <a:endParaRPr lang="zh-CN" altLang="en-US" sz="1400" b="1" dirty="0">
            <a:latin typeface="微软雅黑" pitchFamily="34" charset="-122"/>
            <a:ea typeface="微软雅黑" pitchFamily="34" charset="-122"/>
          </a:endParaRPr>
        </a:p>
      </dgm:t>
    </dgm:pt>
    <dgm:pt modelId="{27C79FE2-4A5C-4BEC-937B-CDA772CC90B3}" type="parTrans" cxnId="{2C532E8E-A67B-4680-831C-55203C2ECF59}">
      <dgm:prSet/>
      <dgm:spPr/>
      <dgm:t>
        <a:bodyPr/>
        <a:lstStyle/>
        <a:p>
          <a:endParaRPr lang="zh-CN" altLang="en-US" sz="1200">
            <a:latin typeface="微软雅黑" pitchFamily="34" charset="-122"/>
            <a:ea typeface="微软雅黑" pitchFamily="34" charset="-122"/>
          </a:endParaRPr>
        </a:p>
      </dgm:t>
    </dgm:pt>
    <dgm:pt modelId="{6907FE64-5822-435C-ADE6-E83A1E0DCA54}" type="sibTrans" cxnId="{2C532E8E-A67B-4680-831C-55203C2ECF59}">
      <dgm:prSet/>
      <dgm:spPr/>
      <dgm:t>
        <a:bodyPr/>
        <a:lstStyle/>
        <a:p>
          <a:endParaRPr lang="zh-CN" altLang="en-US" sz="1200">
            <a:latin typeface="微软雅黑" pitchFamily="34" charset="-122"/>
            <a:ea typeface="微软雅黑" pitchFamily="34" charset="-122"/>
          </a:endParaRPr>
        </a:p>
      </dgm:t>
    </dgm:pt>
    <dgm:pt modelId="{4431A16A-3C30-4723-AEFF-89793373BC98}">
      <dgm:prSet phldrT="[文本]" custT="1"/>
      <dgm:spPr/>
      <dgm:t>
        <a:bodyPr/>
        <a:lstStyle/>
        <a:p>
          <a:r>
            <a:rPr lang="zh-CN" altLang="en-US" sz="1400" b="1" dirty="0">
              <a:latin typeface="微软雅黑" pitchFamily="34" charset="-122"/>
              <a:ea typeface="微软雅黑" pitchFamily="34" charset="-122"/>
              <a:sym typeface="微软雅黑" pitchFamily="34" charset="-122"/>
            </a:rPr>
            <a:t>预留足够的预审时间（</a:t>
          </a:r>
          <a:r>
            <a:rPr lang="en-US" altLang="zh-CN" sz="1400" b="1" dirty="0">
              <a:latin typeface="微软雅黑" pitchFamily="34" charset="-122"/>
              <a:ea typeface="微软雅黑" pitchFamily="34" charset="-122"/>
              <a:sym typeface="微软雅黑" pitchFamily="34" charset="-122"/>
            </a:rPr>
            <a:t>2-3</a:t>
          </a:r>
          <a:r>
            <a:rPr lang="zh-CN" altLang="en-US" sz="1400" b="1" dirty="0">
              <a:latin typeface="微软雅黑" pitchFamily="34" charset="-122"/>
              <a:ea typeface="微软雅黑" pitchFamily="34" charset="-122"/>
              <a:sym typeface="微软雅黑" pitchFamily="34" charset="-122"/>
            </a:rPr>
            <a:t>个工作日）</a:t>
          </a:r>
          <a:endParaRPr lang="zh-CN" altLang="en-US" sz="1400" b="1" dirty="0">
            <a:latin typeface="微软雅黑" pitchFamily="34" charset="-122"/>
            <a:ea typeface="微软雅黑" pitchFamily="34" charset="-122"/>
          </a:endParaRPr>
        </a:p>
      </dgm:t>
    </dgm:pt>
    <dgm:pt modelId="{C9970CB2-DB72-4A23-B96E-C5244ED5EC3A}" type="parTrans" cxnId="{514EDD36-465C-4F35-9BA7-CCE036F30156}">
      <dgm:prSet/>
      <dgm:spPr/>
      <dgm:t>
        <a:bodyPr/>
        <a:lstStyle/>
        <a:p>
          <a:endParaRPr lang="zh-CN" altLang="en-US" sz="1200">
            <a:latin typeface="微软雅黑" pitchFamily="34" charset="-122"/>
            <a:ea typeface="微软雅黑" pitchFamily="34" charset="-122"/>
          </a:endParaRPr>
        </a:p>
      </dgm:t>
    </dgm:pt>
    <dgm:pt modelId="{8B1FFEFA-81E7-4DDA-9108-8E01EEABF2E4}" type="sibTrans" cxnId="{514EDD36-465C-4F35-9BA7-CCE036F30156}">
      <dgm:prSet/>
      <dgm:spPr/>
      <dgm:t>
        <a:bodyPr/>
        <a:lstStyle/>
        <a:p>
          <a:endParaRPr lang="zh-CN" altLang="en-US" sz="1200">
            <a:latin typeface="微软雅黑" pitchFamily="34" charset="-122"/>
            <a:ea typeface="微软雅黑" pitchFamily="34" charset="-122"/>
          </a:endParaRPr>
        </a:p>
      </dgm:t>
    </dgm:pt>
    <dgm:pt modelId="{F8A4064A-0533-46FA-AEA8-87593B1C4008}">
      <dgm:prSet phldrT="[文本]" custT="1"/>
      <dgm:spPr/>
      <dgm:t>
        <a:bodyPr/>
        <a:lstStyle/>
        <a:p>
          <a:r>
            <a:rPr lang="zh-CN" altLang="en-US" sz="1400" b="1" dirty="0">
              <a:latin typeface="微软雅黑" pitchFamily="34" charset="-122"/>
              <a:ea typeface="微软雅黑" pitchFamily="34" charset="-122"/>
              <a:sym typeface="微软雅黑" pitchFamily="34" charset="-122"/>
            </a:rPr>
            <a:t>宁缺毋滥，不要交差了事</a:t>
          </a:r>
          <a:endParaRPr lang="zh-CN" altLang="en-US" sz="1400" b="1" dirty="0">
            <a:latin typeface="微软雅黑" pitchFamily="34" charset="-122"/>
            <a:ea typeface="微软雅黑" pitchFamily="34" charset="-122"/>
          </a:endParaRPr>
        </a:p>
      </dgm:t>
    </dgm:pt>
    <dgm:pt modelId="{DFC500A2-C45E-4526-A7C0-279716DB7693}" type="parTrans" cxnId="{7B338D14-91B4-42ED-93C7-696C0CDFF3F1}">
      <dgm:prSet/>
      <dgm:spPr/>
      <dgm:t>
        <a:bodyPr/>
        <a:lstStyle/>
        <a:p>
          <a:endParaRPr lang="zh-CN" altLang="en-US" sz="1200">
            <a:latin typeface="微软雅黑" pitchFamily="34" charset="-122"/>
            <a:ea typeface="微软雅黑" pitchFamily="34" charset="-122"/>
          </a:endParaRPr>
        </a:p>
      </dgm:t>
    </dgm:pt>
    <dgm:pt modelId="{3F9F4660-4064-4E95-BB3C-2C2A04B34531}" type="sibTrans" cxnId="{7B338D14-91B4-42ED-93C7-696C0CDFF3F1}">
      <dgm:prSet/>
      <dgm:spPr/>
      <dgm:t>
        <a:bodyPr/>
        <a:lstStyle/>
        <a:p>
          <a:endParaRPr lang="zh-CN" altLang="en-US" sz="1200">
            <a:latin typeface="微软雅黑" pitchFamily="34" charset="-122"/>
            <a:ea typeface="微软雅黑" pitchFamily="34" charset="-122"/>
          </a:endParaRPr>
        </a:p>
      </dgm:t>
    </dgm:pt>
    <dgm:pt modelId="{FBA75A75-82A4-4DFD-B69D-74DB7CF2B3EA}">
      <dgm:prSet phldrT="[文本]" custT="1"/>
      <dgm:spPr/>
      <dgm:t>
        <a:bodyPr/>
        <a:lstStyle/>
        <a:p>
          <a:r>
            <a:rPr lang="zh-CN" altLang="en-US" sz="1400" b="1" dirty="0">
              <a:latin typeface="微软雅黑" pitchFamily="34" charset="-122"/>
              <a:ea typeface="微软雅黑" pitchFamily="34" charset="-122"/>
              <a:sym typeface="微软雅黑" pitchFamily="34" charset="-122"/>
            </a:rPr>
            <a:t>合理的缺陷分类和数据维护</a:t>
          </a:r>
          <a:endParaRPr lang="zh-CN" altLang="en-US" sz="1400" b="1" dirty="0">
            <a:latin typeface="微软雅黑" pitchFamily="34" charset="-122"/>
            <a:ea typeface="微软雅黑" pitchFamily="34" charset="-122"/>
          </a:endParaRPr>
        </a:p>
      </dgm:t>
    </dgm:pt>
    <dgm:pt modelId="{75AD06A4-632B-484C-9C53-0DBA764BF661}" type="parTrans" cxnId="{3C8AF397-619D-4E27-9D49-190692B1F903}">
      <dgm:prSet/>
      <dgm:spPr/>
      <dgm:t>
        <a:bodyPr/>
        <a:lstStyle/>
        <a:p>
          <a:endParaRPr lang="zh-CN" altLang="en-US" sz="1200">
            <a:latin typeface="微软雅黑" pitchFamily="34" charset="-122"/>
            <a:ea typeface="微软雅黑" pitchFamily="34" charset="-122"/>
          </a:endParaRPr>
        </a:p>
      </dgm:t>
    </dgm:pt>
    <dgm:pt modelId="{8E102BBF-70A3-40B4-B2CA-5326F0C4DDCA}" type="sibTrans" cxnId="{3C8AF397-619D-4E27-9D49-190692B1F903}">
      <dgm:prSet/>
      <dgm:spPr/>
      <dgm:t>
        <a:bodyPr/>
        <a:lstStyle/>
        <a:p>
          <a:endParaRPr lang="zh-CN" altLang="en-US" sz="1200">
            <a:latin typeface="微软雅黑" pitchFamily="34" charset="-122"/>
            <a:ea typeface="微软雅黑" pitchFamily="34" charset="-122"/>
          </a:endParaRPr>
        </a:p>
      </dgm:t>
    </dgm:pt>
    <dgm:pt modelId="{A18C3E88-2BBC-4E85-9D90-004FDB0C60A4}" type="pres">
      <dgm:prSet presAssocID="{6EDA3DB9-9116-458E-A8CB-72F17F941305}" presName="cycle" presStyleCnt="0">
        <dgm:presLayoutVars>
          <dgm:chMax val="1"/>
          <dgm:dir/>
          <dgm:animLvl val="ctr"/>
          <dgm:resizeHandles val="exact"/>
        </dgm:presLayoutVars>
      </dgm:prSet>
      <dgm:spPr/>
    </dgm:pt>
    <dgm:pt modelId="{DBADB1E1-925A-4A21-BC3A-2E91377A579F}" type="pres">
      <dgm:prSet presAssocID="{BBC5E32D-57E3-4D6D-911B-CD4B04660DC5}" presName="centerShape" presStyleLbl="node0" presStyleIdx="0" presStyleCnt="1"/>
      <dgm:spPr/>
    </dgm:pt>
    <dgm:pt modelId="{D34E4988-9CD8-4FD3-B686-DE2B8B97E8C9}" type="pres">
      <dgm:prSet presAssocID="{8EBC6478-3B76-4C52-97FC-F2187305561B}" presName="parTrans" presStyleLbl="bgSibTrans2D1" presStyleIdx="0" presStyleCnt="6"/>
      <dgm:spPr/>
    </dgm:pt>
    <dgm:pt modelId="{13A1F8F2-F74D-4F60-8E6A-EA1051FBC939}" type="pres">
      <dgm:prSet presAssocID="{E8C4C434-C0BE-4BC6-915B-6144ED5875FD}" presName="node" presStyleLbl="node1" presStyleIdx="0" presStyleCnt="6">
        <dgm:presLayoutVars>
          <dgm:bulletEnabled val="1"/>
        </dgm:presLayoutVars>
      </dgm:prSet>
      <dgm:spPr/>
    </dgm:pt>
    <dgm:pt modelId="{9082DC94-9CCF-49E9-B331-905F84D4F9E1}" type="pres">
      <dgm:prSet presAssocID="{8E639A6D-0FF2-425C-9F42-C4CD6D219E9C}" presName="parTrans" presStyleLbl="bgSibTrans2D1" presStyleIdx="1" presStyleCnt="6"/>
      <dgm:spPr/>
    </dgm:pt>
    <dgm:pt modelId="{C4B46A03-13B0-4B85-89C0-10F9FE575C96}" type="pres">
      <dgm:prSet presAssocID="{5341BBDA-EAE8-417B-8DCF-4B09335596B3}" presName="node" presStyleLbl="node1" presStyleIdx="1" presStyleCnt="6">
        <dgm:presLayoutVars>
          <dgm:bulletEnabled val="1"/>
        </dgm:presLayoutVars>
      </dgm:prSet>
      <dgm:spPr/>
    </dgm:pt>
    <dgm:pt modelId="{F98B6D60-6850-4965-8A05-3D4CE942454D}" type="pres">
      <dgm:prSet presAssocID="{27C79FE2-4A5C-4BEC-937B-CDA772CC90B3}" presName="parTrans" presStyleLbl="bgSibTrans2D1" presStyleIdx="2" presStyleCnt="6"/>
      <dgm:spPr/>
    </dgm:pt>
    <dgm:pt modelId="{02DFEC09-028C-45B0-85EC-7F2D3FD346E2}" type="pres">
      <dgm:prSet presAssocID="{7E274889-FFA7-40F6-ABDE-EC2E892418E8}" presName="node" presStyleLbl="node1" presStyleIdx="2" presStyleCnt="6">
        <dgm:presLayoutVars>
          <dgm:bulletEnabled val="1"/>
        </dgm:presLayoutVars>
      </dgm:prSet>
      <dgm:spPr/>
    </dgm:pt>
    <dgm:pt modelId="{BE7FF3C3-40C3-4607-82D4-13C5FD94040C}" type="pres">
      <dgm:prSet presAssocID="{C9970CB2-DB72-4A23-B96E-C5244ED5EC3A}" presName="parTrans" presStyleLbl="bgSibTrans2D1" presStyleIdx="3" presStyleCnt="6"/>
      <dgm:spPr/>
    </dgm:pt>
    <dgm:pt modelId="{D10F4B75-7735-4738-A080-6279FF85B1AC}" type="pres">
      <dgm:prSet presAssocID="{4431A16A-3C30-4723-AEFF-89793373BC98}" presName="node" presStyleLbl="node1" presStyleIdx="3" presStyleCnt="6">
        <dgm:presLayoutVars>
          <dgm:bulletEnabled val="1"/>
        </dgm:presLayoutVars>
      </dgm:prSet>
      <dgm:spPr/>
    </dgm:pt>
    <dgm:pt modelId="{F1B3CDB6-9BBA-45B9-A1B1-070B98B4FB91}" type="pres">
      <dgm:prSet presAssocID="{DFC500A2-C45E-4526-A7C0-279716DB7693}" presName="parTrans" presStyleLbl="bgSibTrans2D1" presStyleIdx="4" presStyleCnt="6"/>
      <dgm:spPr/>
    </dgm:pt>
    <dgm:pt modelId="{FC4E2EF1-1357-43DF-B0F3-0005D9BE72E8}" type="pres">
      <dgm:prSet presAssocID="{F8A4064A-0533-46FA-AEA8-87593B1C4008}" presName="node" presStyleLbl="node1" presStyleIdx="4" presStyleCnt="6">
        <dgm:presLayoutVars>
          <dgm:bulletEnabled val="1"/>
        </dgm:presLayoutVars>
      </dgm:prSet>
      <dgm:spPr/>
    </dgm:pt>
    <dgm:pt modelId="{F979DE7E-F85F-451E-A475-675788CB2E94}" type="pres">
      <dgm:prSet presAssocID="{75AD06A4-632B-484C-9C53-0DBA764BF661}" presName="parTrans" presStyleLbl="bgSibTrans2D1" presStyleIdx="5" presStyleCnt="6"/>
      <dgm:spPr/>
    </dgm:pt>
    <dgm:pt modelId="{4D182A3D-7C6E-4B4B-83BB-2A5DD28F8595}" type="pres">
      <dgm:prSet presAssocID="{FBA75A75-82A4-4DFD-B69D-74DB7CF2B3EA}" presName="node" presStyleLbl="node1" presStyleIdx="5" presStyleCnt="6">
        <dgm:presLayoutVars>
          <dgm:bulletEnabled val="1"/>
        </dgm:presLayoutVars>
      </dgm:prSet>
      <dgm:spPr/>
    </dgm:pt>
  </dgm:ptLst>
  <dgm:cxnLst>
    <dgm:cxn modelId="{F23C1808-36D1-463F-8C4A-1A158125D63F}" srcId="{6EDA3DB9-9116-458E-A8CB-72F17F941305}" destId="{BBC5E32D-57E3-4D6D-911B-CD4B04660DC5}" srcOrd="0" destOrd="0" parTransId="{D233479A-E000-4AA2-9FA6-6986096A3DF4}" sibTransId="{205A5D30-01E7-4B67-8317-7C67080093AA}"/>
    <dgm:cxn modelId="{0771A40D-948C-4373-ABAD-44683B2FD2ED}" type="presOf" srcId="{27C79FE2-4A5C-4BEC-937B-CDA772CC90B3}" destId="{F98B6D60-6850-4965-8A05-3D4CE942454D}" srcOrd="0" destOrd="0" presId="urn:microsoft.com/office/officeart/2005/8/layout/radial4"/>
    <dgm:cxn modelId="{A6C7F40D-3EB2-45E5-8B97-36F63AA1369A}" srcId="{BBC5E32D-57E3-4D6D-911B-CD4B04660DC5}" destId="{5341BBDA-EAE8-417B-8DCF-4B09335596B3}" srcOrd="1" destOrd="0" parTransId="{8E639A6D-0FF2-425C-9F42-C4CD6D219E9C}" sibTransId="{63EEB503-8EC8-4116-9836-F2F3CF547438}"/>
    <dgm:cxn modelId="{7B338D14-91B4-42ED-93C7-696C0CDFF3F1}" srcId="{BBC5E32D-57E3-4D6D-911B-CD4B04660DC5}" destId="{F8A4064A-0533-46FA-AEA8-87593B1C4008}" srcOrd="4" destOrd="0" parTransId="{DFC500A2-C45E-4526-A7C0-279716DB7693}" sibTransId="{3F9F4660-4064-4E95-BB3C-2C2A04B34531}"/>
    <dgm:cxn modelId="{C13E9225-FA2E-4321-9D05-F29F75FDC20A}" type="presOf" srcId="{8EBC6478-3B76-4C52-97FC-F2187305561B}" destId="{D34E4988-9CD8-4FD3-B686-DE2B8B97E8C9}" srcOrd="0" destOrd="0" presId="urn:microsoft.com/office/officeart/2005/8/layout/radial4"/>
    <dgm:cxn modelId="{F568E330-9B21-48DF-A0CD-516A80EFE4F4}" type="presOf" srcId="{E8C4C434-C0BE-4BC6-915B-6144ED5875FD}" destId="{13A1F8F2-F74D-4F60-8E6A-EA1051FBC939}" srcOrd="0" destOrd="0" presId="urn:microsoft.com/office/officeart/2005/8/layout/radial4"/>
    <dgm:cxn modelId="{FE08FF34-1DBF-452D-A249-A932FF55C33B}" type="presOf" srcId="{5341BBDA-EAE8-417B-8DCF-4B09335596B3}" destId="{C4B46A03-13B0-4B85-89C0-10F9FE575C96}" srcOrd="0" destOrd="0" presId="urn:microsoft.com/office/officeart/2005/8/layout/radial4"/>
    <dgm:cxn modelId="{514EDD36-465C-4F35-9BA7-CCE036F30156}" srcId="{BBC5E32D-57E3-4D6D-911B-CD4B04660DC5}" destId="{4431A16A-3C30-4723-AEFF-89793373BC98}" srcOrd="3" destOrd="0" parTransId="{C9970CB2-DB72-4A23-B96E-C5244ED5EC3A}" sibTransId="{8B1FFEFA-81E7-4DDA-9108-8E01EEABF2E4}"/>
    <dgm:cxn modelId="{30B90E43-717D-4EAB-9AA9-C6DBB530ACAA}" type="presOf" srcId="{7E274889-FFA7-40F6-ABDE-EC2E892418E8}" destId="{02DFEC09-028C-45B0-85EC-7F2D3FD346E2}" srcOrd="0" destOrd="0" presId="urn:microsoft.com/office/officeart/2005/8/layout/radial4"/>
    <dgm:cxn modelId="{0B7E614E-B5FE-40F5-A5D0-9F171FE8556D}" type="presOf" srcId="{F8A4064A-0533-46FA-AEA8-87593B1C4008}" destId="{FC4E2EF1-1357-43DF-B0F3-0005D9BE72E8}" srcOrd="0" destOrd="0" presId="urn:microsoft.com/office/officeart/2005/8/layout/radial4"/>
    <dgm:cxn modelId="{F22A4672-FA97-42CD-B903-A981ED6991D1}" type="presOf" srcId="{BBC5E32D-57E3-4D6D-911B-CD4B04660DC5}" destId="{DBADB1E1-925A-4A21-BC3A-2E91377A579F}" srcOrd="0" destOrd="0" presId="urn:microsoft.com/office/officeart/2005/8/layout/radial4"/>
    <dgm:cxn modelId="{AE3E9755-97BF-47C8-9918-8D79808D059C}" srcId="{BBC5E32D-57E3-4D6D-911B-CD4B04660DC5}" destId="{E8C4C434-C0BE-4BC6-915B-6144ED5875FD}" srcOrd="0" destOrd="0" parTransId="{8EBC6478-3B76-4C52-97FC-F2187305561B}" sibTransId="{3230A923-3AF1-4D6C-8A0C-E4FBD44EFD37}"/>
    <dgm:cxn modelId="{AD908F76-7A8D-404C-9A8B-50AA0669BD02}" type="presOf" srcId="{6EDA3DB9-9116-458E-A8CB-72F17F941305}" destId="{A18C3E88-2BBC-4E85-9D90-004FDB0C60A4}" srcOrd="0" destOrd="0" presId="urn:microsoft.com/office/officeart/2005/8/layout/radial4"/>
    <dgm:cxn modelId="{2C532E8E-A67B-4680-831C-55203C2ECF59}" srcId="{BBC5E32D-57E3-4D6D-911B-CD4B04660DC5}" destId="{7E274889-FFA7-40F6-ABDE-EC2E892418E8}" srcOrd="2" destOrd="0" parTransId="{27C79FE2-4A5C-4BEC-937B-CDA772CC90B3}" sibTransId="{6907FE64-5822-435C-ADE6-E83A1E0DCA54}"/>
    <dgm:cxn modelId="{3C8AF397-619D-4E27-9D49-190692B1F903}" srcId="{BBC5E32D-57E3-4D6D-911B-CD4B04660DC5}" destId="{FBA75A75-82A4-4DFD-B69D-74DB7CF2B3EA}" srcOrd="5" destOrd="0" parTransId="{75AD06A4-632B-484C-9C53-0DBA764BF661}" sibTransId="{8E102BBF-70A3-40B4-B2CA-5326F0C4DDCA}"/>
    <dgm:cxn modelId="{96F0F5BB-CC9D-44BD-A3C9-007DCFF1D81A}" type="presOf" srcId="{4431A16A-3C30-4723-AEFF-89793373BC98}" destId="{D10F4B75-7735-4738-A080-6279FF85B1AC}" srcOrd="0" destOrd="0" presId="urn:microsoft.com/office/officeart/2005/8/layout/radial4"/>
    <dgm:cxn modelId="{3B9B3DCA-7678-40D2-8220-537462B6EF5D}" type="presOf" srcId="{DFC500A2-C45E-4526-A7C0-279716DB7693}" destId="{F1B3CDB6-9BBA-45B9-A1B1-070B98B4FB91}" srcOrd="0" destOrd="0" presId="urn:microsoft.com/office/officeart/2005/8/layout/radial4"/>
    <dgm:cxn modelId="{64F10DD9-2F1B-43C3-A2A3-BD2F308D87E3}" type="presOf" srcId="{8E639A6D-0FF2-425C-9F42-C4CD6D219E9C}" destId="{9082DC94-9CCF-49E9-B331-905F84D4F9E1}" srcOrd="0" destOrd="0" presId="urn:microsoft.com/office/officeart/2005/8/layout/radial4"/>
    <dgm:cxn modelId="{059AADE0-217C-46BD-B10D-EA4AEC4A0FD9}" type="presOf" srcId="{C9970CB2-DB72-4A23-B96E-C5244ED5EC3A}" destId="{BE7FF3C3-40C3-4607-82D4-13C5FD94040C}" srcOrd="0" destOrd="0" presId="urn:microsoft.com/office/officeart/2005/8/layout/radial4"/>
    <dgm:cxn modelId="{678B82E2-8366-45DA-B57A-9561451BB9D4}" type="presOf" srcId="{75AD06A4-632B-484C-9C53-0DBA764BF661}" destId="{F979DE7E-F85F-451E-A475-675788CB2E94}" srcOrd="0" destOrd="0" presId="urn:microsoft.com/office/officeart/2005/8/layout/radial4"/>
    <dgm:cxn modelId="{EAF981F2-D856-4FD9-A6D5-922F29CAA85E}" type="presOf" srcId="{FBA75A75-82A4-4DFD-B69D-74DB7CF2B3EA}" destId="{4D182A3D-7C6E-4B4B-83BB-2A5DD28F8595}" srcOrd="0" destOrd="0" presId="urn:microsoft.com/office/officeart/2005/8/layout/radial4"/>
    <dgm:cxn modelId="{7A9B14A5-4C83-47BA-9778-58176E9A9CEF}" type="presParOf" srcId="{A18C3E88-2BBC-4E85-9D90-004FDB0C60A4}" destId="{DBADB1E1-925A-4A21-BC3A-2E91377A579F}" srcOrd="0" destOrd="0" presId="urn:microsoft.com/office/officeart/2005/8/layout/radial4"/>
    <dgm:cxn modelId="{C4C3790B-D6BF-4AD3-AC90-A09F15090856}" type="presParOf" srcId="{A18C3E88-2BBC-4E85-9D90-004FDB0C60A4}" destId="{D34E4988-9CD8-4FD3-B686-DE2B8B97E8C9}" srcOrd="1" destOrd="0" presId="urn:microsoft.com/office/officeart/2005/8/layout/radial4"/>
    <dgm:cxn modelId="{613626BD-A746-4224-BFEC-B5774EDD564C}" type="presParOf" srcId="{A18C3E88-2BBC-4E85-9D90-004FDB0C60A4}" destId="{13A1F8F2-F74D-4F60-8E6A-EA1051FBC939}" srcOrd="2" destOrd="0" presId="urn:microsoft.com/office/officeart/2005/8/layout/radial4"/>
    <dgm:cxn modelId="{1D0BCB59-B060-4DEF-94ED-47C7E5B2B1C0}" type="presParOf" srcId="{A18C3E88-2BBC-4E85-9D90-004FDB0C60A4}" destId="{9082DC94-9CCF-49E9-B331-905F84D4F9E1}" srcOrd="3" destOrd="0" presId="urn:microsoft.com/office/officeart/2005/8/layout/radial4"/>
    <dgm:cxn modelId="{A3BB05BB-0108-42B3-A1A4-CD813B257A0B}" type="presParOf" srcId="{A18C3E88-2BBC-4E85-9D90-004FDB0C60A4}" destId="{C4B46A03-13B0-4B85-89C0-10F9FE575C96}" srcOrd="4" destOrd="0" presId="urn:microsoft.com/office/officeart/2005/8/layout/radial4"/>
    <dgm:cxn modelId="{B2AD077A-A5EA-4209-BDEB-D23636678892}" type="presParOf" srcId="{A18C3E88-2BBC-4E85-9D90-004FDB0C60A4}" destId="{F98B6D60-6850-4965-8A05-3D4CE942454D}" srcOrd="5" destOrd="0" presId="urn:microsoft.com/office/officeart/2005/8/layout/radial4"/>
    <dgm:cxn modelId="{534175AE-9098-455D-B981-1DCAF02513D7}" type="presParOf" srcId="{A18C3E88-2BBC-4E85-9D90-004FDB0C60A4}" destId="{02DFEC09-028C-45B0-85EC-7F2D3FD346E2}" srcOrd="6" destOrd="0" presId="urn:microsoft.com/office/officeart/2005/8/layout/radial4"/>
    <dgm:cxn modelId="{09DEEDCD-CC72-4356-9488-19D951F69C0B}" type="presParOf" srcId="{A18C3E88-2BBC-4E85-9D90-004FDB0C60A4}" destId="{BE7FF3C3-40C3-4607-82D4-13C5FD94040C}" srcOrd="7" destOrd="0" presId="urn:microsoft.com/office/officeart/2005/8/layout/radial4"/>
    <dgm:cxn modelId="{49EA0638-EC28-4AAA-9570-66EFDA15BCD4}" type="presParOf" srcId="{A18C3E88-2BBC-4E85-9D90-004FDB0C60A4}" destId="{D10F4B75-7735-4738-A080-6279FF85B1AC}" srcOrd="8" destOrd="0" presId="urn:microsoft.com/office/officeart/2005/8/layout/radial4"/>
    <dgm:cxn modelId="{6D1347DD-CA3B-46AB-AD43-52473773B757}" type="presParOf" srcId="{A18C3E88-2BBC-4E85-9D90-004FDB0C60A4}" destId="{F1B3CDB6-9BBA-45B9-A1B1-070B98B4FB91}" srcOrd="9" destOrd="0" presId="urn:microsoft.com/office/officeart/2005/8/layout/radial4"/>
    <dgm:cxn modelId="{1CC253DF-FE19-4F9F-8207-914BB4BB3721}" type="presParOf" srcId="{A18C3E88-2BBC-4E85-9D90-004FDB0C60A4}" destId="{FC4E2EF1-1357-43DF-B0F3-0005D9BE72E8}" srcOrd="10" destOrd="0" presId="urn:microsoft.com/office/officeart/2005/8/layout/radial4"/>
    <dgm:cxn modelId="{6191E5F6-23A4-4A6C-8B79-D0A7D09D5D64}" type="presParOf" srcId="{A18C3E88-2BBC-4E85-9D90-004FDB0C60A4}" destId="{F979DE7E-F85F-451E-A475-675788CB2E94}" srcOrd="11" destOrd="0" presId="urn:microsoft.com/office/officeart/2005/8/layout/radial4"/>
    <dgm:cxn modelId="{F8902413-12CC-40E7-BBAF-A77EFCB9C045}" type="presParOf" srcId="{A18C3E88-2BBC-4E85-9D90-004FDB0C60A4}" destId="{4D182A3D-7C6E-4B4B-83BB-2A5DD28F8595}"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DB1E1-925A-4A21-BC3A-2E91377A579F}">
      <dsp:nvSpPr>
        <dsp:cNvPr id="0" name=""/>
        <dsp:cNvSpPr/>
      </dsp:nvSpPr>
      <dsp:spPr>
        <a:xfrm>
          <a:off x="2943976" y="2130561"/>
          <a:ext cx="1744895" cy="174489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itchFamily="34" charset="-122"/>
              <a:ea typeface="微软雅黑" pitchFamily="34" charset="-122"/>
            </a:rPr>
            <a:t>评审的原则</a:t>
          </a:r>
        </a:p>
      </dsp:txBody>
      <dsp:txXfrm>
        <a:off x="3199510" y="2386095"/>
        <a:ext cx="1233827" cy="1233827"/>
      </dsp:txXfrm>
    </dsp:sp>
    <dsp:sp modelId="{D34E4988-9CD8-4FD3-B686-DE2B8B97E8C9}">
      <dsp:nvSpPr>
        <dsp:cNvPr id="0" name=""/>
        <dsp:cNvSpPr/>
      </dsp:nvSpPr>
      <dsp:spPr>
        <a:xfrm rot="10800000">
          <a:off x="1173244" y="2754361"/>
          <a:ext cx="1673341" cy="497295"/>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A1F8F2-F74D-4F60-8E6A-EA1051FBC939}">
      <dsp:nvSpPr>
        <dsp:cNvPr id="0" name=""/>
        <dsp:cNvSpPr/>
      </dsp:nvSpPr>
      <dsp:spPr>
        <a:xfrm>
          <a:off x="562530" y="2514438"/>
          <a:ext cx="1221427" cy="97714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itchFamily="34" charset="-122"/>
              <a:ea typeface="微软雅黑" pitchFamily="34" charset="-122"/>
              <a:sym typeface="微软雅黑" pitchFamily="34" charset="-122"/>
            </a:rPr>
            <a:t>评审总时间在整个项目中应不少于</a:t>
          </a:r>
          <a:r>
            <a:rPr lang="en-US" altLang="zh-CN" sz="1400" b="1" kern="1200" dirty="0">
              <a:latin typeface="微软雅黑" pitchFamily="34" charset="-122"/>
              <a:ea typeface="微软雅黑" pitchFamily="34" charset="-122"/>
              <a:sym typeface="微软雅黑" pitchFamily="34" charset="-122"/>
            </a:rPr>
            <a:t>20%</a:t>
          </a:r>
          <a:endParaRPr lang="zh-CN" altLang="en-US" sz="1400" b="1" kern="1200" dirty="0">
            <a:latin typeface="微软雅黑" pitchFamily="34" charset="-122"/>
            <a:ea typeface="微软雅黑" pitchFamily="34" charset="-122"/>
          </a:endParaRPr>
        </a:p>
      </dsp:txBody>
      <dsp:txXfrm>
        <a:off x="591149" y="2543057"/>
        <a:ext cx="1164189" cy="919903"/>
      </dsp:txXfrm>
    </dsp:sp>
    <dsp:sp modelId="{9082DC94-9CCF-49E9-B331-905F84D4F9E1}">
      <dsp:nvSpPr>
        <dsp:cNvPr id="0" name=""/>
        <dsp:cNvSpPr/>
      </dsp:nvSpPr>
      <dsp:spPr>
        <a:xfrm rot="12960000">
          <a:off x="1518256" y="1692522"/>
          <a:ext cx="1673341" cy="497295"/>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B46A03-13B0-4B85-89C0-10F9FE575C96}">
      <dsp:nvSpPr>
        <dsp:cNvPr id="0" name=""/>
        <dsp:cNvSpPr/>
      </dsp:nvSpPr>
      <dsp:spPr>
        <a:xfrm>
          <a:off x="1067333" y="960816"/>
          <a:ext cx="1221427" cy="97714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itchFamily="34" charset="-122"/>
              <a:ea typeface="微软雅黑" pitchFamily="34" charset="-122"/>
              <a:sym typeface="微软雅黑" pitchFamily="34" charset="-122"/>
            </a:rPr>
            <a:t>任何每次评审建议人数为</a:t>
          </a:r>
          <a:endParaRPr lang="en-US" altLang="zh-CN" sz="1400" b="1" kern="1200" dirty="0">
            <a:latin typeface="微软雅黑" pitchFamily="34" charset="-122"/>
            <a:ea typeface="微软雅黑" pitchFamily="34" charset="-122"/>
            <a:sym typeface="微软雅黑" pitchFamily="34" charset="-122"/>
          </a:endParaRPr>
        </a:p>
        <a:p>
          <a:pPr marL="0" lvl="0" indent="0" algn="ctr" defTabSz="622300">
            <a:lnSpc>
              <a:spcPct val="90000"/>
            </a:lnSpc>
            <a:spcBef>
              <a:spcPct val="0"/>
            </a:spcBef>
            <a:spcAft>
              <a:spcPct val="35000"/>
            </a:spcAft>
            <a:buNone/>
          </a:pPr>
          <a:r>
            <a:rPr lang="en-US" altLang="zh-CN" sz="1400" b="1" kern="1200" dirty="0">
              <a:latin typeface="微软雅黑" pitchFamily="34" charset="-122"/>
              <a:ea typeface="微软雅黑" pitchFamily="34" charset="-122"/>
              <a:sym typeface="微软雅黑" pitchFamily="34" charset="-122"/>
            </a:rPr>
            <a:t>3-7</a:t>
          </a:r>
          <a:r>
            <a:rPr lang="zh-CN" altLang="en-US" sz="1400" b="1" kern="1200" dirty="0">
              <a:latin typeface="微软雅黑" pitchFamily="34" charset="-122"/>
              <a:ea typeface="微软雅黑" pitchFamily="34" charset="-122"/>
              <a:sym typeface="微软雅黑" pitchFamily="34" charset="-122"/>
            </a:rPr>
            <a:t>人</a:t>
          </a:r>
          <a:endParaRPr lang="zh-CN" altLang="en-US" sz="1400" b="1" kern="1200" dirty="0">
            <a:latin typeface="微软雅黑" pitchFamily="34" charset="-122"/>
            <a:ea typeface="微软雅黑" pitchFamily="34" charset="-122"/>
          </a:endParaRPr>
        </a:p>
      </dsp:txBody>
      <dsp:txXfrm>
        <a:off x="1095952" y="989435"/>
        <a:ext cx="1164189" cy="919903"/>
      </dsp:txXfrm>
    </dsp:sp>
    <dsp:sp modelId="{F98B6D60-6850-4965-8A05-3D4CE942454D}">
      <dsp:nvSpPr>
        <dsp:cNvPr id="0" name=""/>
        <dsp:cNvSpPr/>
      </dsp:nvSpPr>
      <dsp:spPr>
        <a:xfrm rot="15120000">
          <a:off x="2421511" y="1036269"/>
          <a:ext cx="1673341" cy="497295"/>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DFEC09-028C-45B0-85EC-7F2D3FD346E2}">
      <dsp:nvSpPr>
        <dsp:cNvPr id="0" name=""/>
        <dsp:cNvSpPr/>
      </dsp:nvSpPr>
      <dsp:spPr>
        <a:xfrm>
          <a:off x="2388923" y="625"/>
          <a:ext cx="1221427" cy="97714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itchFamily="34" charset="-122"/>
              <a:ea typeface="微软雅黑" pitchFamily="34" charset="-122"/>
              <a:sym typeface="微软雅黑" pitchFamily="34" charset="-122"/>
            </a:rPr>
            <a:t>尽量使用</a:t>
          </a:r>
          <a:r>
            <a:rPr lang="en-US" altLang="zh-CN" sz="1400" b="1" kern="1200" dirty="0">
              <a:latin typeface="微软雅黑" pitchFamily="34" charset="-122"/>
              <a:ea typeface="微软雅黑" pitchFamily="34" charset="-122"/>
              <a:sym typeface="微软雅黑" pitchFamily="34" charset="-122"/>
            </a:rPr>
            <a:t>Checklist</a:t>
          </a:r>
          <a:endParaRPr lang="zh-CN" altLang="en-US" sz="1400" b="1" kern="1200" dirty="0">
            <a:latin typeface="微软雅黑" pitchFamily="34" charset="-122"/>
            <a:ea typeface="微软雅黑" pitchFamily="34" charset="-122"/>
          </a:endParaRPr>
        </a:p>
      </dsp:txBody>
      <dsp:txXfrm>
        <a:off x="2417542" y="29244"/>
        <a:ext cx="1164189" cy="919903"/>
      </dsp:txXfrm>
    </dsp:sp>
    <dsp:sp modelId="{BE7FF3C3-40C3-4607-82D4-13C5FD94040C}">
      <dsp:nvSpPr>
        <dsp:cNvPr id="0" name=""/>
        <dsp:cNvSpPr/>
      </dsp:nvSpPr>
      <dsp:spPr>
        <a:xfrm rot="17280000">
          <a:off x="3537995" y="1036269"/>
          <a:ext cx="1673341" cy="497295"/>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0F4B75-7735-4738-A080-6279FF85B1AC}">
      <dsp:nvSpPr>
        <dsp:cNvPr id="0" name=""/>
        <dsp:cNvSpPr/>
      </dsp:nvSpPr>
      <dsp:spPr>
        <a:xfrm>
          <a:off x="4022497" y="625"/>
          <a:ext cx="1221427" cy="97714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itchFamily="34" charset="-122"/>
              <a:ea typeface="微软雅黑" pitchFamily="34" charset="-122"/>
              <a:sym typeface="微软雅黑" pitchFamily="34" charset="-122"/>
            </a:rPr>
            <a:t>预留足够的预审时间（</a:t>
          </a:r>
          <a:r>
            <a:rPr lang="en-US" altLang="zh-CN" sz="1400" b="1" kern="1200" dirty="0">
              <a:latin typeface="微软雅黑" pitchFamily="34" charset="-122"/>
              <a:ea typeface="微软雅黑" pitchFamily="34" charset="-122"/>
              <a:sym typeface="微软雅黑" pitchFamily="34" charset="-122"/>
            </a:rPr>
            <a:t>2-3</a:t>
          </a:r>
          <a:r>
            <a:rPr lang="zh-CN" altLang="en-US" sz="1400" b="1" kern="1200" dirty="0">
              <a:latin typeface="微软雅黑" pitchFamily="34" charset="-122"/>
              <a:ea typeface="微软雅黑" pitchFamily="34" charset="-122"/>
              <a:sym typeface="微软雅黑" pitchFamily="34" charset="-122"/>
            </a:rPr>
            <a:t>个工作日）</a:t>
          </a:r>
          <a:endParaRPr lang="zh-CN" altLang="en-US" sz="1400" b="1" kern="1200" dirty="0">
            <a:latin typeface="微软雅黑" pitchFamily="34" charset="-122"/>
            <a:ea typeface="微软雅黑" pitchFamily="34" charset="-122"/>
          </a:endParaRPr>
        </a:p>
      </dsp:txBody>
      <dsp:txXfrm>
        <a:off x="4051116" y="29244"/>
        <a:ext cx="1164189" cy="919903"/>
      </dsp:txXfrm>
    </dsp:sp>
    <dsp:sp modelId="{F1B3CDB6-9BBA-45B9-A1B1-070B98B4FB91}">
      <dsp:nvSpPr>
        <dsp:cNvPr id="0" name=""/>
        <dsp:cNvSpPr/>
      </dsp:nvSpPr>
      <dsp:spPr>
        <a:xfrm rot="19440000">
          <a:off x="4441249" y="1692522"/>
          <a:ext cx="1673341" cy="497295"/>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4E2EF1-1357-43DF-B0F3-0005D9BE72E8}">
      <dsp:nvSpPr>
        <dsp:cNvPr id="0" name=""/>
        <dsp:cNvSpPr/>
      </dsp:nvSpPr>
      <dsp:spPr>
        <a:xfrm>
          <a:off x="5344087" y="960816"/>
          <a:ext cx="1221427" cy="97714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itchFamily="34" charset="-122"/>
              <a:ea typeface="微软雅黑" pitchFamily="34" charset="-122"/>
              <a:sym typeface="微软雅黑" pitchFamily="34" charset="-122"/>
            </a:rPr>
            <a:t>宁缺毋滥，不要交差了事</a:t>
          </a:r>
          <a:endParaRPr lang="zh-CN" altLang="en-US" sz="1400" b="1" kern="1200" dirty="0">
            <a:latin typeface="微软雅黑" pitchFamily="34" charset="-122"/>
            <a:ea typeface="微软雅黑" pitchFamily="34" charset="-122"/>
          </a:endParaRPr>
        </a:p>
      </dsp:txBody>
      <dsp:txXfrm>
        <a:off x="5372706" y="989435"/>
        <a:ext cx="1164189" cy="919903"/>
      </dsp:txXfrm>
    </dsp:sp>
    <dsp:sp modelId="{F979DE7E-F85F-451E-A475-675788CB2E94}">
      <dsp:nvSpPr>
        <dsp:cNvPr id="0" name=""/>
        <dsp:cNvSpPr/>
      </dsp:nvSpPr>
      <dsp:spPr>
        <a:xfrm>
          <a:off x="4786262" y="2754361"/>
          <a:ext cx="1673341" cy="497295"/>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D182A3D-7C6E-4B4B-83BB-2A5DD28F8595}">
      <dsp:nvSpPr>
        <dsp:cNvPr id="0" name=""/>
        <dsp:cNvSpPr/>
      </dsp:nvSpPr>
      <dsp:spPr>
        <a:xfrm>
          <a:off x="5848890" y="2514438"/>
          <a:ext cx="1221427" cy="97714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itchFamily="34" charset="-122"/>
              <a:ea typeface="微软雅黑" pitchFamily="34" charset="-122"/>
              <a:sym typeface="微软雅黑" pitchFamily="34" charset="-122"/>
            </a:rPr>
            <a:t>合理的缺陷分类和数据维护</a:t>
          </a:r>
          <a:endParaRPr lang="zh-CN" altLang="en-US" sz="1400" b="1" kern="1200" dirty="0">
            <a:latin typeface="微软雅黑" pitchFamily="34" charset="-122"/>
            <a:ea typeface="微软雅黑" pitchFamily="34" charset="-122"/>
          </a:endParaRPr>
        </a:p>
      </dsp:txBody>
      <dsp:txXfrm>
        <a:off x="5877509" y="2543057"/>
        <a:ext cx="1164189" cy="91990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B7E0B3-0079-4158-B086-69A12237C006}" type="datetimeFigureOut">
              <a:rPr lang="zh-CN" altLang="en-US" smtClean="0"/>
              <a:pPr/>
              <a:t>2023/8/23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525549-4D7C-4252-B577-8CEBB3489317}" type="slidenum">
              <a:rPr lang="zh-CN" altLang="en-US" smtClean="0"/>
              <a:pPr/>
              <a:t>‹#›</a:t>
            </a:fld>
            <a:endParaRPr lang="zh-CN" altLang="en-US"/>
          </a:p>
        </p:txBody>
      </p:sp>
    </p:spTree>
    <p:extLst>
      <p:ext uri="{BB962C8B-B14F-4D97-AF65-F5344CB8AC3E}">
        <p14:creationId xmlns:p14="http://schemas.microsoft.com/office/powerpoint/2010/main" val="1107236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38E64-1010-4AA6-827D-8D32A0E4A24F}" type="datetimeFigureOut">
              <a:rPr lang="zh-CN" altLang="en-US" smtClean="0"/>
              <a:pPr/>
              <a:t>2023/8/23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6671C-1974-4389-9540-5D048C07D262}" type="slidenum">
              <a:rPr lang="zh-CN" altLang="en-US" smtClean="0"/>
              <a:pPr/>
              <a:t>‹#›</a:t>
            </a:fld>
            <a:endParaRPr lang="zh-CN" altLang="en-US"/>
          </a:p>
        </p:txBody>
      </p:sp>
    </p:spTree>
    <p:extLst>
      <p:ext uri="{BB962C8B-B14F-4D97-AF65-F5344CB8AC3E}">
        <p14:creationId xmlns:p14="http://schemas.microsoft.com/office/powerpoint/2010/main" val="272208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西方企业：重视过程，尽量把问题放在前面</a:t>
            </a:r>
            <a:r>
              <a:rPr lang="zh-CN" altLang="en-US" baseline="0" dirty="0"/>
              <a:t>  </a:t>
            </a:r>
            <a:r>
              <a:rPr lang="en-US" altLang="zh-CN" baseline="0" dirty="0"/>
              <a:t>---</a:t>
            </a:r>
            <a:r>
              <a:rPr lang="zh-CN" altLang="en-US" baseline="0" dirty="0"/>
              <a:t>预防式管理</a:t>
            </a:r>
            <a:endParaRPr lang="en-US" altLang="zh-CN" dirty="0"/>
          </a:p>
          <a:p>
            <a:r>
              <a:rPr lang="zh-CN" altLang="en-US" dirty="0"/>
              <a:t>中国企业：常常把问题放在后面</a:t>
            </a:r>
            <a:r>
              <a:rPr lang="zh-CN" altLang="en-US" baseline="0" dirty="0"/>
              <a:t> </a:t>
            </a:r>
            <a:r>
              <a:rPr lang="en-US" altLang="zh-CN" baseline="0" dirty="0"/>
              <a:t>---</a:t>
            </a:r>
            <a:r>
              <a:rPr lang="zh-CN" altLang="en-US" baseline="0" dirty="0"/>
              <a:t>救火式管理</a:t>
            </a:r>
            <a:endParaRPr lang="en-US" altLang="zh-CN" baseline="0" dirty="0"/>
          </a:p>
          <a:p>
            <a:endParaRPr lang="en-US" altLang="zh-CN" baseline="0" dirty="0"/>
          </a:p>
          <a:p>
            <a:pPr>
              <a:lnSpc>
                <a:spcPct val="150000"/>
              </a:lnSpc>
            </a:pPr>
            <a:r>
              <a:rPr lang="zh-CN" altLang="en-US" sz="1400" dirty="0">
                <a:latin typeface="微软雅黑" pitchFamily="34" charset="-122"/>
                <a:ea typeface="微软雅黑" pitchFamily="34" charset="-122"/>
              </a:rPr>
              <a:t>流程六要素：</a:t>
            </a:r>
            <a:r>
              <a:rPr lang="zh-CN" altLang="en-US" dirty="0">
                <a:solidFill>
                  <a:srgbClr val="00B0F0"/>
                </a:solidFill>
              </a:rPr>
              <a:t>输入的资源、活动、活动的相互作用、输出的结果、客户、价值</a:t>
            </a:r>
            <a:endParaRPr lang="en-US" altLang="zh-CN" dirty="0">
              <a:solidFill>
                <a:srgbClr val="00B0F0"/>
              </a:solidFill>
            </a:endParaRPr>
          </a:p>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15</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17</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18</a:t>
            </a:fld>
            <a:endParaRPr lang="zh-CN" altLang="en-US"/>
          </a:p>
        </p:txBody>
      </p:sp>
    </p:spTree>
    <p:extLst>
      <p:ext uri="{BB962C8B-B14F-4D97-AF65-F5344CB8AC3E}">
        <p14:creationId xmlns:p14="http://schemas.microsoft.com/office/powerpoint/2010/main" val="392133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架构师协助攻克疑难技术问题（缺陷）</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19</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架构师协助攻克疑难技术问题（缺陷）</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20</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架构师协助攻克疑难技术问题（缺陷）</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22</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23</a:t>
            </a:fld>
            <a:endParaRPr lang="zh-CN" altLang="en-US"/>
          </a:p>
        </p:txBody>
      </p:sp>
    </p:spTree>
    <p:extLst>
      <p:ext uri="{BB962C8B-B14F-4D97-AF65-F5344CB8AC3E}">
        <p14:creationId xmlns:p14="http://schemas.microsoft.com/office/powerpoint/2010/main" val="3921334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25</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26</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27</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150000"/>
              </a:lnSpc>
            </a:pPr>
            <a:r>
              <a:rPr lang="zh-CN" altLang="en-US" sz="1600" b="1" dirty="0">
                <a:latin typeface="微软雅黑" pitchFamily="34" charset="-122"/>
                <a:ea typeface="微软雅黑" pitchFamily="34" charset="-122"/>
              </a:rPr>
              <a:t>什么是</a:t>
            </a:r>
            <a:r>
              <a:rPr lang="en-US" altLang="zh-CN" sz="1600" b="1" dirty="0">
                <a:latin typeface="微软雅黑" pitchFamily="34" charset="-122"/>
                <a:ea typeface="微软雅黑" pitchFamily="34" charset="-122"/>
              </a:rPr>
              <a:t>CMM?</a:t>
            </a:r>
          </a:p>
          <a:p>
            <a:pPr marL="0" indent="0">
              <a:lnSpc>
                <a:spcPct val="150000"/>
              </a:lnSpc>
              <a:buNone/>
            </a:pPr>
            <a:r>
              <a:rPr lang="en-US" altLang="zh-CN" sz="1200" dirty="0">
                <a:latin typeface="微软雅黑" pitchFamily="34" charset="-122"/>
                <a:ea typeface="微软雅黑" pitchFamily="34" charset="-122"/>
              </a:rPr>
              <a:t>      </a:t>
            </a:r>
            <a:r>
              <a:rPr lang="en-US" altLang="zh-CN" sz="1200" dirty="0">
                <a:latin typeface="+mn-ea"/>
                <a:ea typeface="+mn-ea"/>
              </a:rPr>
              <a:t>1987</a:t>
            </a:r>
            <a:r>
              <a:rPr lang="zh-CN" altLang="en-US" sz="1200" dirty="0">
                <a:latin typeface="+mn-ea"/>
                <a:ea typeface="+mn-ea"/>
              </a:rPr>
              <a:t>年，美国国防部委托卡耐基</a:t>
            </a:r>
            <a:r>
              <a:rPr lang="en-US" altLang="zh-CN" sz="1200" dirty="0">
                <a:latin typeface="+mn-ea"/>
                <a:ea typeface="+mn-ea"/>
              </a:rPr>
              <a:t>-</a:t>
            </a:r>
            <a:r>
              <a:rPr lang="zh-CN" altLang="en-US" sz="1200" dirty="0">
                <a:latin typeface="+mn-ea"/>
                <a:ea typeface="+mn-ea"/>
              </a:rPr>
              <a:t>梅隆大学软件研究所</a:t>
            </a:r>
            <a:r>
              <a:rPr lang="en-US" altLang="zh-CN" sz="1200" dirty="0">
                <a:latin typeface="+mn-ea"/>
                <a:ea typeface="+mn-ea"/>
              </a:rPr>
              <a:t>(SEI)</a:t>
            </a:r>
            <a:r>
              <a:rPr lang="zh-CN" altLang="en-US" sz="1200" dirty="0">
                <a:latin typeface="+mn-ea"/>
                <a:ea typeface="+mn-ea"/>
              </a:rPr>
              <a:t>发布了第一份技术报告介绍</a:t>
            </a:r>
            <a:r>
              <a:rPr lang="zh-CN" altLang="en-US" sz="1200" i="1" u="sng" dirty="0">
                <a:solidFill>
                  <a:schemeClr val="accent2">
                    <a:lumMod val="75000"/>
                  </a:schemeClr>
                </a:solidFill>
                <a:latin typeface="+mn-ea"/>
                <a:ea typeface="+mn-ea"/>
              </a:rPr>
              <a:t>软件能力成熟度模型（</a:t>
            </a:r>
            <a:r>
              <a:rPr lang="en-US" altLang="zh-CN" sz="1200" i="1" u="sng" dirty="0">
                <a:solidFill>
                  <a:schemeClr val="accent2">
                    <a:lumMod val="75000"/>
                  </a:schemeClr>
                </a:solidFill>
                <a:latin typeface="+mn-ea"/>
                <a:ea typeface="+mn-ea"/>
              </a:rPr>
              <a:t>Capability Maturity Model for Software</a:t>
            </a:r>
            <a:r>
              <a:rPr lang="zh-CN" altLang="en-US" sz="1200" i="1" u="sng" dirty="0">
                <a:solidFill>
                  <a:schemeClr val="accent2">
                    <a:lumMod val="75000"/>
                  </a:schemeClr>
                </a:solidFill>
                <a:latin typeface="+mn-ea"/>
                <a:ea typeface="+mn-ea"/>
              </a:rPr>
              <a:t>：</a:t>
            </a:r>
            <a:r>
              <a:rPr lang="en-US" altLang="zh-CN" sz="1200" i="1" u="sng" dirty="0">
                <a:solidFill>
                  <a:schemeClr val="accent2">
                    <a:lumMod val="75000"/>
                  </a:schemeClr>
                </a:solidFill>
                <a:latin typeface="+mn-ea"/>
                <a:ea typeface="+mn-ea"/>
              </a:rPr>
              <a:t>SW-CMM</a:t>
            </a:r>
            <a:r>
              <a:rPr lang="zh-CN" altLang="en-US" sz="1200" i="1" u="sng" dirty="0">
                <a:solidFill>
                  <a:schemeClr val="accent2">
                    <a:lumMod val="75000"/>
                  </a:schemeClr>
                </a:solidFill>
                <a:latin typeface="+mn-ea"/>
                <a:ea typeface="+mn-ea"/>
              </a:rPr>
              <a:t>）</a:t>
            </a:r>
            <a:r>
              <a:rPr lang="zh-CN" altLang="en-US" sz="1200" dirty="0">
                <a:latin typeface="+mn-ea"/>
                <a:ea typeface="+mn-ea"/>
              </a:rPr>
              <a:t>，用作评价国防合同承包方过程成熟度。</a:t>
            </a:r>
            <a:endParaRPr lang="en-US" altLang="zh-CN" sz="1200" dirty="0">
              <a:latin typeface="+mn-ea"/>
              <a:ea typeface="+mn-ea"/>
            </a:endParaRPr>
          </a:p>
          <a:p>
            <a:pPr marL="0" indent="0">
              <a:lnSpc>
                <a:spcPct val="150000"/>
              </a:lnSpc>
              <a:buNone/>
            </a:pPr>
            <a:r>
              <a:rPr lang="en-US" altLang="zh-CN" sz="1200" dirty="0">
                <a:latin typeface="+mn-ea"/>
                <a:ea typeface="+mn-ea"/>
              </a:rPr>
              <a:t>    CMM</a:t>
            </a:r>
            <a:r>
              <a:rPr lang="zh-CN" altLang="en-US" sz="1200" dirty="0">
                <a:latin typeface="+mn-ea"/>
                <a:ea typeface="+mn-ea"/>
              </a:rPr>
              <a:t>在国防合同承包方上的应用取得了很好的反馈效果，于是在</a:t>
            </a:r>
            <a:r>
              <a:rPr lang="en-US" altLang="zh-CN" sz="1200" dirty="0">
                <a:latin typeface="+mn-ea"/>
                <a:ea typeface="+mn-ea"/>
              </a:rPr>
              <a:t>1991</a:t>
            </a:r>
            <a:r>
              <a:rPr lang="zh-CN" altLang="en-US" sz="1200" dirty="0">
                <a:latin typeface="+mn-ea"/>
                <a:ea typeface="+mn-ea"/>
              </a:rPr>
              <a:t>年，</a:t>
            </a:r>
            <a:r>
              <a:rPr lang="en-US" altLang="zh-CN" sz="1200" dirty="0">
                <a:latin typeface="+mn-ea"/>
                <a:ea typeface="+mn-ea"/>
              </a:rPr>
              <a:t>SEI</a:t>
            </a:r>
            <a:r>
              <a:rPr lang="zh-CN" altLang="en-US" sz="1200" dirty="0">
                <a:latin typeface="+mn-ea"/>
                <a:ea typeface="+mn-ea"/>
              </a:rPr>
              <a:t>正式发布了</a:t>
            </a:r>
            <a:r>
              <a:rPr lang="en-US" altLang="zh-CN" sz="1200" dirty="0">
                <a:latin typeface="+mn-ea"/>
                <a:ea typeface="+mn-ea"/>
              </a:rPr>
              <a:t>SW-CMM1.0</a:t>
            </a:r>
            <a:r>
              <a:rPr lang="zh-CN" altLang="en-US" sz="1200" dirty="0">
                <a:latin typeface="+mn-ea"/>
                <a:ea typeface="+mn-ea"/>
              </a:rPr>
              <a:t>版，用作软件业的评估认证体系。</a:t>
            </a:r>
            <a:endParaRPr lang="en-US" altLang="zh-CN" sz="1200" dirty="0">
              <a:latin typeface="+mn-ea"/>
              <a:ea typeface="+mn-ea"/>
            </a:endParaRPr>
          </a:p>
          <a:p>
            <a:pPr>
              <a:lnSpc>
                <a:spcPct val="150000"/>
              </a:lnSpc>
            </a:pPr>
            <a:r>
              <a:rPr lang="zh-CN" altLang="en-US" sz="1800" b="1" dirty="0">
                <a:latin typeface="微软雅黑" pitchFamily="34" charset="-122"/>
                <a:ea typeface="微软雅黑" pitchFamily="34" charset="-122"/>
              </a:rPr>
              <a:t>从</a:t>
            </a:r>
            <a:r>
              <a:rPr lang="en-US" altLang="zh-CN" sz="1800" b="1" dirty="0">
                <a:latin typeface="微软雅黑" pitchFamily="34" charset="-122"/>
                <a:ea typeface="微软雅黑" pitchFamily="34" charset="-122"/>
              </a:rPr>
              <a:t>CMM</a:t>
            </a:r>
            <a:r>
              <a:rPr lang="zh-CN" altLang="en-US" sz="1800" b="1" dirty="0">
                <a:latin typeface="微软雅黑" pitchFamily="34" charset="-122"/>
                <a:ea typeface="微软雅黑" pitchFamily="34" charset="-122"/>
              </a:rPr>
              <a:t>到</a:t>
            </a:r>
            <a:r>
              <a:rPr lang="en-US" altLang="zh-CN" sz="1800" b="1" dirty="0">
                <a:latin typeface="微软雅黑" pitchFamily="34" charset="-122"/>
                <a:ea typeface="微软雅黑" pitchFamily="34" charset="-122"/>
              </a:rPr>
              <a:t>CMMI</a:t>
            </a:r>
          </a:p>
          <a:p>
            <a:pPr marL="0" indent="0">
              <a:lnSpc>
                <a:spcPct val="150000"/>
              </a:lnSpc>
              <a:buNone/>
            </a:pPr>
            <a:r>
              <a:rPr lang="en-US" altLang="zh-CN" sz="1800" dirty="0">
                <a:latin typeface="微软雅黑" pitchFamily="34" charset="-122"/>
                <a:ea typeface="微软雅黑" pitchFamily="34" charset="-122"/>
              </a:rPr>
              <a:t>      </a:t>
            </a:r>
            <a:r>
              <a:rPr lang="en-US" altLang="zh-CN" sz="1200" dirty="0">
                <a:latin typeface="宋体" pitchFamily="2" charset="-122"/>
                <a:ea typeface="宋体" pitchFamily="2" charset="-122"/>
              </a:rPr>
              <a:t>SEI</a:t>
            </a:r>
            <a:r>
              <a:rPr lang="zh-CN" altLang="en-US" sz="1200" dirty="0">
                <a:latin typeface="宋体" pitchFamily="2" charset="-122"/>
                <a:ea typeface="宋体" pitchFamily="2" charset="-122"/>
              </a:rPr>
              <a:t>不只开发了</a:t>
            </a:r>
            <a:r>
              <a:rPr lang="en-US" altLang="zh-CN" sz="1200" dirty="0">
                <a:latin typeface="宋体" pitchFamily="2" charset="-122"/>
                <a:ea typeface="宋体" pitchFamily="2" charset="-122"/>
              </a:rPr>
              <a:t>SW-CMM</a:t>
            </a:r>
            <a:r>
              <a:rPr lang="zh-CN" altLang="en-US" sz="1200" dirty="0">
                <a:latin typeface="宋体" pitchFamily="2" charset="-122"/>
                <a:ea typeface="宋体" pitchFamily="2" charset="-122"/>
              </a:rPr>
              <a:t>，还开发了</a:t>
            </a:r>
            <a:r>
              <a:rPr lang="zh-CN" altLang="en-US" sz="1200" i="1" u="sng" dirty="0">
                <a:solidFill>
                  <a:schemeClr val="accent2">
                    <a:lumMod val="75000"/>
                  </a:schemeClr>
                </a:solidFill>
                <a:latin typeface="宋体" pitchFamily="2" charset="-122"/>
                <a:ea typeface="宋体" pitchFamily="2" charset="-122"/>
              </a:rPr>
              <a:t>系统工程</a:t>
            </a:r>
            <a:r>
              <a:rPr lang="en-US" altLang="zh-CN" sz="1200" i="1" u="sng" dirty="0">
                <a:solidFill>
                  <a:schemeClr val="accent2">
                    <a:lumMod val="75000"/>
                  </a:schemeClr>
                </a:solidFill>
                <a:latin typeface="宋体" pitchFamily="2" charset="-122"/>
                <a:ea typeface="宋体" pitchFamily="2" charset="-122"/>
              </a:rPr>
              <a:t>(SE-CMM)</a:t>
            </a:r>
            <a:r>
              <a:rPr lang="zh-CN" altLang="en-US" sz="1200" dirty="0">
                <a:solidFill>
                  <a:schemeClr val="accent2">
                    <a:lumMod val="75000"/>
                  </a:schemeClr>
                </a:solidFill>
                <a:latin typeface="宋体" pitchFamily="2" charset="-122"/>
                <a:ea typeface="宋体" pitchFamily="2" charset="-122"/>
              </a:rPr>
              <a:t>、</a:t>
            </a:r>
            <a:r>
              <a:rPr lang="zh-CN" altLang="en-US" sz="1200" i="1" u="sng" dirty="0">
                <a:solidFill>
                  <a:schemeClr val="accent2">
                    <a:lumMod val="75000"/>
                  </a:schemeClr>
                </a:solidFill>
                <a:latin typeface="宋体" pitchFamily="2" charset="-122"/>
                <a:ea typeface="宋体" pitchFamily="2" charset="-122"/>
              </a:rPr>
              <a:t>软件采购</a:t>
            </a:r>
            <a:r>
              <a:rPr lang="en-US" altLang="zh-CN" sz="1200" i="1" u="sng" dirty="0">
                <a:solidFill>
                  <a:schemeClr val="accent2">
                    <a:lumMod val="75000"/>
                  </a:schemeClr>
                </a:solidFill>
                <a:latin typeface="宋体" pitchFamily="2" charset="-122"/>
                <a:ea typeface="宋体" pitchFamily="2" charset="-122"/>
              </a:rPr>
              <a:t>(SA-CMM)</a:t>
            </a:r>
            <a:r>
              <a:rPr lang="zh-CN" altLang="en-US" sz="1200" dirty="0">
                <a:solidFill>
                  <a:schemeClr val="accent2">
                    <a:lumMod val="75000"/>
                  </a:schemeClr>
                </a:solidFill>
                <a:latin typeface="宋体" pitchFamily="2" charset="-122"/>
                <a:ea typeface="宋体" pitchFamily="2" charset="-122"/>
              </a:rPr>
              <a:t>、</a:t>
            </a:r>
            <a:r>
              <a:rPr lang="zh-CN" altLang="en-US" sz="1200" i="1" u="sng" dirty="0">
                <a:solidFill>
                  <a:schemeClr val="accent2">
                    <a:lumMod val="75000"/>
                  </a:schemeClr>
                </a:solidFill>
                <a:latin typeface="宋体" pitchFamily="2" charset="-122"/>
                <a:ea typeface="宋体" pitchFamily="2" charset="-122"/>
              </a:rPr>
              <a:t>人力资源管理</a:t>
            </a:r>
            <a:r>
              <a:rPr lang="en-US" altLang="zh-CN" sz="1200" i="1" u="sng" dirty="0">
                <a:solidFill>
                  <a:schemeClr val="accent2">
                    <a:lumMod val="75000"/>
                  </a:schemeClr>
                </a:solidFill>
                <a:latin typeface="宋体" pitchFamily="2" charset="-122"/>
                <a:ea typeface="宋体" pitchFamily="2" charset="-122"/>
              </a:rPr>
              <a:t>(P-CMM)</a:t>
            </a:r>
            <a:r>
              <a:rPr lang="zh-CN" altLang="en-US" sz="1200" dirty="0">
                <a:latin typeface="宋体" pitchFamily="2" charset="-122"/>
                <a:ea typeface="宋体" pitchFamily="2" charset="-122"/>
              </a:rPr>
              <a:t>以及</a:t>
            </a:r>
            <a:r>
              <a:rPr lang="zh-CN" altLang="en-US" sz="1200" i="1" u="sng" dirty="0">
                <a:solidFill>
                  <a:schemeClr val="accent2">
                    <a:lumMod val="75000"/>
                  </a:schemeClr>
                </a:solidFill>
                <a:latin typeface="宋体" pitchFamily="2" charset="-122"/>
                <a:ea typeface="宋体" pitchFamily="2" charset="-122"/>
              </a:rPr>
              <a:t>集成产品和过程开发</a:t>
            </a:r>
            <a:r>
              <a:rPr lang="en-US" altLang="zh-CN" sz="1200" i="1" u="sng" dirty="0">
                <a:solidFill>
                  <a:schemeClr val="accent2">
                    <a:lumMod val="75000"/>
                  </a:schemeClr>
                </a:solidFill>
                <a:latin typeface="宋体" pitchFamily="2" charset="-122"/>
                <a:ea typeface="宋体" pitchFamily="2" charset="-122"/>
              </a:rPr>
              <a:t>(IPT-CMM)</a:t>
            </a:r>
            <a:r>
              <a:rPr lang="zh-CN" altLang="en-US" sz="1200" dirty="0">
                <a:latin typeface="宋体" pitchFamily="2" charset="-122"/>
                <a:ea typeface="宋体" pitchFamily="2" charset="-122"/>
              </a:rPr>
              <a:t>等方面的多个能力成熟度模型，来指导相关企业或组织。对于一些大型企业来说，可能会出现需要同时采用多种模型来改进自己多方面过程能力的情况</a:t>
            </a:r>
            <a:r>
              <a:rPr lang="zh-CN" altLang="en-US" sz="1400" dirty="0">
                <a:latin typeface="微软雅黑" pitchFamily="34" charset="-122"/>
                <a:ea typeface="微软雅黑" pitchFamily="34" charset="-122"/>
              </a:rPr>
              <a:t>。</a:t>
            </a:r>
            <a:endParaRPr lang="en-US" altLang="zh-CN" sz="1200" dirty="0">
              <a:latin typeface="+mn-ea"/>
              <a:ea typeface="+mn-ea"/>
            </a:endParaRPr>
          </a:p>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28</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None/>
            </a:pP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29</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None/>
            </a:pP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30</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en-US" altLang="zh-CN" sz="1200" b="1" dirty="0">
                <a:solidFill>
                  <a:srgbClr val="993937"/>
                </a:solidFill>
                <a:latin typeface="微软雅黑" pitchFamily="34" charset="-122"/>
                <a:ea typeface="微软雅黑" pitchFamily="34" charset="-122"/>
              </a:rPr>
              <a:t>1.</a:t>
            </a:r>
            <a:r>
              <a:rPr lang="zh-CN" altLang="en-US" dirty="0">
                <a:solidFill>
                  <a:schemeClr val="bg1"/>
                </a:solidFill>
              </a:rPr>
              <a:t>其实评审也是一个沟通的过程，有时候我们可能只是潜意识认为评审是耽误事的，把我们一些不那么规范、不那么靠谱的沟通确认工作，通过评审的方式升级一下，可能更有效吧</a:t>
            </a:r>
            <a:endParaRPr lang="en-US" altLang="zh-CN" dirty="0">
              <a:solidFill>
                <a:schemeClr val="bg1"/>
              </a:solidFill>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en-US" altLang="zh-CN" sz="1200" b="1" dirty="0">
                <a:solidFill>
                  <a:srgbClr val="993937"/>
                </a:solidFill>
                <a:latin typeface="微软雅黑" pitchFamily="34" charset="-122"/>
                <a:ea typeface="微软雅黑" pitchFamily="34" charset="-122"/>
              </a:rPr>
              <a:t>2.</a:t>
            </a:r>
            <a:r>
              <a:rPr lang="zh-CN" altLang="en-US" dirty="0">
                <a:solidFill>
                  <a:srgbClr val="FFFFFF"/>
                </a:solidFill>
              </a:rPr>
              <a:t>评审不是吃大锅饭，人多口杂，你一句他一句，整个评审可能会被搞得乌烟瘴气，只有关键角色到位，问题才可以有效定；避免“围观者效应”</a:t>
            </a:r>
            <a:endParaRPr lang="en-US" altLang="zh-CN" dirty="0">
              <a:solidFill>
                <a:srgbClr val="FFFFFF"/>
              </a:solidFill>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en-US" altLang="zh-CN" dirty="0">
                <a:solidFill>
                  <a:srgbClr val="FFFFFF"/>
                </a:solidFill>
              </a:rPr>
              <a:t>3.</a:t>
            </a:r>
            <a:r>
              <a:rPr lang="zh-CN" altLang="en-US" dirty="0">
                <a:solidFill>
                  <a:srgbClr val="FFFFFF"/>
                </a:solidFill>
              </a:rPr>
              <a:t>评审</a:t>
            </a:r>
            <a:r>
              <a:rPr lang="en-US" altLang="zh-CN" dirty="0">
                <a:solidFill>
                  <a:srgbClr val="FFFFFF"/>
                </a:solidFill>
              </a:rPr>
              <a:t>checklist</a:t>
            </a:r>
            <a:r>
              <a:rPr lang="zh-CN" altLang="en-US" dirty="0">
                <a:solidFill>
                  <a:srgbClr val="FFFFFF"/>
                </a:solidFill>
              </a:rPr>
              <a:t>一般是根据行业规范、经验等制定，可以在宏观上指导参与人的方向，特别是在评审组员经验不足的情况下。</a:t>
            </a:r>
            <a:endParaRPr lang="en-US" altLang="zh-CN" dirty="0">
              <a:solidFill>
                <a:srgbClr val="FFFFFF"/>
              </a:solidFill>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en-US" altLang="zh-CN" dirty="0">
                <a:solidFill>
                  <a:srgbClr val="FFFFFF"/>
                </a:solidFill>
              </a:rPr>
              <a:t>4.</a:t>
            </a:r>
            <a:r>
              <a:rPr lang="zh-CN" altLang="en-US" dirty="0">
                <a:solidFill>
                  <a:srgbClr val="FFFFFF"/>
                </a:solidFill>
              </a:rPr>
              <a:t>预审的质量会直接影响评审会议的质量</a:t>
            </a:r>
            <a:endParaRPr lang="en-US" altLang="zh-CN" dirty="0">
              <a:solidFill>
                <a:srgbClr val="FFFFFF"/>
              </a:solidFill>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en-US" altLang="zh-CN" dirty="0">
                <a:solidFill>
                  <a:srgbClr val="FFFFFF"/>
                </a:solidFill>
              </a:rPr>
              <a:t>5.</a:t>
            </a:r>
            <a:r>
              <a:rPr lang="zh-CN" altLang="en-US" dirty="0">
                <a:solidFill>
                  <a:srgbClr val="FFFFFF"/>
                </a:solidFill>
              </a:rPr>
              <a:t>如果关键角色不能到位，那么宁可评审会议延迟，而不要为了完成而完成。</a:t>
            </a:r>
            <a:endParaRPr lang="en-US" altLang="zh-CN" dirty="0">
              <a:solidFill>
                <a:srgbClr val="FFFFFF"/>
              </a:solidFill>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en-US" altLang="zh-CN" dirty="0">
                <a:solidFill>
                  <a:srgbClr val="FFFFFF"/>
                </a:solidFill>
              </a:rPr>
              <a:t>6.</a:t>
            </a:r>
            <a:r>
              <a:rPr lang="zh-CN" altLang="en-US" dirty="0">
                <a:solidFill>
                  <a:srgbClr val="FFFFFF"/>
                </a:solidFill>
              </a:rPr>
              <a:t>评审的目的是为了发现缺陷，提高质量，如果缺陷判定不合理，数据记录不准确，那评审之前的工作也就付之东流了。</a:t>
            </a:r>
            <a:endParaRPr lang="en-US" altLang="zh-CN" dirty="0">
              <a:solidFill>
                <a:srgbClr val="FFFFFF"/>
              </a:solidFill>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altLang="zh-CN" dirty="0">
              <a:solidFill>
                <a:srgbClr val="FFFFFF"/>
              </a:solidFill>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31</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32</a:t>
            </a:fld>
            <a:endParaRPr lang="zh-CN" altLang="en-US"/>
          </a:p>
        </p:txBody>
      </p:sp>
    </p:spTree>
    <p:extLst>
      <p:ext uri="{BB962C8B-B14F-4D97-AF65-F5344CB8AC3E}">
        <p14:creationId xmlns:p14="http://schemas.microsoft.com/office/powerpoint/2010/main" val="3957263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33</a:t>
            </a:fld>
            <a:endParaRPr lang="zh-CN" altLang="en-US"/>
          </a:p>
        </p:txBody>
      </p:sp>
    </p:spTree>
    <p:extLst>
      <p:ext uri="{BB962C8B-B14F-4D97-AF65-F5344CB8AC3E}">
        <p14:creationId xmlns:p14="http://schemas.microsoft.com/office/powerpoint/2010/main" val="3957263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34</a:t>
            </a:fld>
            <a:endParaRPr lang="zh-CN" altLang="en-US"/>
          </a:p>
        </p:txBody>
      </p:sp>
    </p:spTree>
    <p:extLst>
      <p:ext uri="{BB962C8B-B14F-4D97-AF65-F5344CB8AC3E}">
        <p14:creationId xmlns:p14="http://schemas.microsoft.com/office/powerpoint/2010/main" val="3957263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35</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36</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37</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150000"/>
              </a:lnSpc>
            </a:pPr>
            <a:r>
              <a:rPr lang="zh-CN" altLang="en-US" sz="1600" b="1" dirty="0">
                <a:latin typeface="微软雅黑" pitchFamily="34" charset="-122"/>
                <a:ea typeface="微软雅黑" pitchFamily="34" charset="-122"/>
              </a:rPr>
              <a:t>什么是</a:t>
            </a:r>
            <a:r>
              <a:rPr lang="en-US" altLang="zh-CN" sz="1600" b="1" dirty="0">
                <a:latin typeface="微软雅黑" pitchFamily="34" charset="-122"/>
                <a:ea typeface="微软雅黑" pitchFamily="34" charset="-122"/>
              </a:rPr>
              <a:t>CMM?</a:t>
            </a:r>
          </a:p>
          <a:p>
            <a:pPr marL="0" indent="0">
              <a:lnSpc>
                <a:spcPct val="150000"/>
              </a:lnSpc>
              <a:buNone/>
            </a:pPr>
            <a:r>
              <a:rPr lang="en-US" altLang="zh-CN" sz="1200" dirty="0">
                <a:latin typeface="微软雅黑" pitchFamily="34" charset="-122"/>
                <a:ea typeface="微软雅黑" pitchFamily="34" charset="-122"/>
              </a:rPr>
              <a:t>      </a:t>
            </a:r>
            <a:r>
              <a:rPr lang="en-US" altLang="zh-CN" sz="1200" dirty="0">
                <a:latin typeface="+mn-ea"/>
                <a:ea typeface="+mn-ea"/>
              </a:rPr>
              <a:t>1987</a:t>
            </a:r>
            <a:r>
              <a:rPr lang="zh-CN" altLang="en-US" sz="1200" dirty="0">
                <a:latin typeface="+mn-ea"/>
                <a:ea typeface="+mn-ea"/>
              </a:rPr>
              <a:t>年，美国国防部委托卡耐基</a:t>
            </a:r>
            <a:r>
              <a:rPr lang="en-US" altLang="zh-CN" sz="1200" dirty="0">
                <a:latin typeface="+mn-ea"/>
                <a:ea typeface="+mn-ea"/>
              </a:rPr>
              <a:t>-</a:t>
            </a:r>
            <a:r>
              <a:rPr lang="zh-CN" altLang="en-US" sz="1200" dirty="0">
                <a:latin typeface="+mn-ea"/>
                <a:ea typeface="+mn-ea"/>
              </a:rPr>
              <a:t>梅隆大学软件研究所</a:t>
            </a:r>
            <a:r>
              <a:rPr lang="en-US" altLang="zh-CN" sz="1200" dirty="0">
                <a:latin typeface="+mn-ea"/>
                <a:ea typeface="+mn-ea"/>
              </a:rPr>
              <a:t>(SEI)</a:t>
            </a:r>
            <a:r>
              <a:rPr lang="zh-CN" altLang="en-US" sz="1200" dirty="0">
                <a:latin typeface="+mn-ea"/>
                <a:ea typeface="+mn-ea"/>
              </a:rPr>
              <a:t>发布了第一份技术报告介绍</a:t>
            </a:r>
            <a:r>
              <a:rPr lang="zh-CN" altLang="en-US" sz="1200" i="1" u="sng" dirty="0">
                <a:solidFill>
                  <a:schemeClr val="accent2">
                    <a:lumMod val="75000"/>
                  </a:schemeClr>
                </a:solidFill>
                <a:latin typeface="+mn-ea"/>
                <a:ea typeface="+mn-ea"/>
              </a:rPr>
              <a:t>软件能力成熟度模型（</a:t>
            </a:r>
            <a:r>
              <a:rPr lang="en-US" altLang="zh-CN" sz="1200" i="1" u="sng" dirty="0">
                <a:solidFill>
                  <a:schemeClr val="accent2">
                    <a:lumMod val="75000"/>
                  </a:schemeClr>
                </a:solidFill>
                <a:latin typeface="+mn-ea"/>
                <a:ea typeface="+mn-ea"/>
              </a:rPr>
              <a:t>Capability Maturity Model for Software</a:t>
            </a:r>
            <a:r>
              <a:rPr lang="zh-CN" altLang="en-US" sz="1200" i="1" u="sng" dirty="0">
                <a:solidFill>
                  <a:schemeClr val="accent2">
                    <a:lumMod val="75000"/>
                  </a:schemeClr>
                </a:solidFill>
                <a:latin typeface="+mn-ea"/>
                <a:ea typeface="+mn-ea"/>
              </a:rPr>
              <a:t>：</a:t>
            </a:r>
            <a:r>
              <a:rPr lang="en-US" altLang="zh-CN" sz="1200" i="1" u="sng" dirty="0">
                <a:solidFill>
                  <a:schemeClr val="accent2">
                    <a:lumMod val="75000"/>
                  </a:schemeClr>
                </a:solidFill>
                <a:latin typeface="+mn-ea"/>
                <a:ea typeface="+mn-ea"/>
              </a:rPr>
              <a:t>SW-CMM</a:t>
            </a:r>
            <a:r>
              <a:rPr lang="zh-CN" altLang="en-US" sz="1200" i="1" u="sng" dirty="0">
                <a:solidFill>
                  <a:schemeClr val="accent2">
                    <a:lumMod val="75000"/>
                  </a:schemeClr>
                </a:solidFill>
                <a:latin typeface="+mn-ea"/>
                <a:ea typeface="+mn-ea"/>
              </a:rPr>
              <a:t>）</a:t>
            </a:r>
            <a:r>
              <a:rPr lang="zh-CN" altLang="en-US" sz="1200" dirty="0">
                <a:latin typeface="+mn-ea"/>
                <a:ea typeface="+mn-ea"/>
              </a:rPr>
              <a:t>，用作评价国防合同承包方过程成熟度。</a:t>
            </a:r>
            <a:endParaRPr lang="en-US" altLang="zh-CN" sz="1200" dirty="0">
              <a:latin typeface="+mn-ea"/>
              <a:ea typeface="+mn-ea"/>
            </a:endParaRPr>
          </a:p>
          <a:p>
            <a:pPr marL="0" indent="0">
              <a:lnSpc>
                <a:spcPct val="150000"/>
              </a:lnSpc>
              <a:buNone/>
            </a:pPr>
            <a:r>
              <a:rPr lang="en-US" altLang="zh-CN" sz="1200" dirty="0">
                <a:latin typeface="+mn-ea"/>
                <a:ea typeface="+mn-ea"/>
              </a:rPr>
              <a:t>    CMM</a:t>
            </a:r>
            <a:r>
              <a:rPr lang="zh-CN" altLang="en-US" sz="1200" dirty="0">
                <a:latin typeface="+mn-ea"/>
                <a:ea typeface="+mn-ea"/>
              </a:rPr>
              <a:t>在国防合同承包方上的应用取得了很好的反馈效果，于是在</a:t>
            </a:r>
            <a:r>
              <a:rPr lang="en-US" altLang="zh-CN" sz="1200" dirty="0">
                <a:latin typeface="+mn-ea"/>
                <a:ea typeface="+mn-ea"/>
              </a:rPr>
              <a:t>1991</a:t>
            </a:r>
            <a:r>
              <a:rPr lang="zh-CN" altLang="en-US" sz="1200" dirty="0">
                <a:latin typeface="+mn-ea"/>
                <a:ea typeface="+mn-ea"/>
              </a:rPr>
              <a:t>年，</a:t>
            </a:r>
            <a:r>
              <a:rPr lang="en-US" altLang="zh-CN" sz="1200" dirty="0">
                <a:latin typeface="+mn-ea"/>
                <a:ea typeface="+mn-ea"/>
              </a:rPr>
              <a:t>SEI</a:t>
            </a:r>
            <a:r>
              <a:rPr lang="zh-CN" altLang="en-US" sz="1200" dirty="0">
                <a:latin typeface="+mn-ea"/>
                <a:ea typeface="+mn-ea"/>
              </a:rPr>
              <a:t>正式发布了</a:t>
            </a:r>
            <a:r>
              <a:rPr lang="en-US" altLang="zh-CN" sz="1200" dirty="0">
                <a:latin typeface="+mn-ea"/>
                <a:ea typeface="+mn-ea"/>
              </a:rPr>
              <a:t>SW-CMM1.0</a:t>
            </a:r>
            <a:r>
              <a:rPr lang="zh-CN" altLang="en-US" sz="1200" dirty="0">
                <a:latin typeface="+mn-ea"/>
                <a:ea typeface="+mn-ea"/>
              </a:rPr>
              <a:t>版，用作软件业的评估认证体系。</a:t>
            </a:r>
            <a:endParaRPr lang="en-US" altLang="zh-CN" sz="1200" dirty="0">
              <a:latin typeface="+mn-ea"/>
              <a:ea typeface="+mn-ea"/>
            </a:endParaRPr>
          </a:p>
          <a:p>
            <a:pPr>
              <a:lnSpc>
                <a:spcPct val="150000"/>
              </a:lnSpc>
            </a:pPr>
            <a:r>
              <a:rPr lang="zh-CN" altLang="en-US" sz="1800" b="1" dirty="0">
                <a:latin typeface="微软雅黑" pitchFamily="34" charset="-122"/>
                <a:ea typeface="微软雅黑" pitchFamily="34" charset="-122"/>
              </a:rPr>
              <a:t>从</a:t>
            </a:r>
            <a:r>
              <a:rPr lang="en-US" altLang="zh-CN" sz="1800" b="1" dirty="0">
                <a:latin typeface="微软雅黑" pitchFamily="34" charset="-122"/>
                <a:ea typeface="微软雅黑" pitchFamily="34" charset="-122"/>
              </a:rPr>
              <a:t>CMM</a:t>
            </a:r>
            <a:r>
              <a:rPr lang="zh-CN" altLang="en-US" sz="1800" b="1" dirty="0">
                <a:latin typeface="微软雅黑" pitchFamily="34" charset="-122"/>
                <a:ea typeface="微软雅黑" pitchFamily="34" charset="-122"/>
              </a:rPr>
              <a:t>到</a:t>
            </a:r>
            <a:r>
              <a:rPr lang="en-US" altLang="zh-CN" sz="1800" b="1" dirty="0">
                <a:latin typeface="微软雅黑" pitchFamily="34" charset="-122"/>
                <a:ea typeface="微软雅黑" pitchFamily="34" charset="-122"/>
              </a:rPr>
              <a:t>CMMI</a:t>
            </a:r>
          </a:p>
          <a:p>
            <a:pPr marL="0" indent="0">
              <a:lnSpc>
                <a:spcPct val="150000"/>
              </a:lnSpc>
              <a:buNone/>
            </a:pPr>
            <a:r>
              <a:rPr lang="en-US" altLang="zh-CN" sz="1800" dirty="0">
                <a:latin typeface="微软雅黑" pitchFamily="34" charset="-122"/>
                <a:ea typeface="微软雅黑" pitchFamily="34" charset="-122"/>
              </a:rPr>
              <a:t>      </a:t>
            </a:r>
            <a:r>
              <a:rPr lang="en-US" altLang="zh-CN" sz="1200" dirty="0">
                <a:latin typeface="宋体" pitchFamily="2" charset="-122"/>
                <a:ea typeface="宋体" pitchFamily="2" charset="-122"/>
              </a:rPr>
              <a:t>SEI</a:t>
            </a:r>
            <a:r>
              <a:rPr lang="zh-CN" altLang="en-US" sz="1200" dirty="0">
                <a:latin typeface="宋体" pitchFamily="2" charset="-122"/>
                <a:ea typeface="宋体" pitchFamily="2" charset="-122"/>
              </a:rPr>
              <a:t>不只开发了</a:t>
            </a:r>
            <a:r>
              <a:rPr lang="en-US" altLang="zh-CN" sz="1200" dirty="0">
                <a:latin typeface="宋体" pitchFamily="2" charset="-122"/>
                <a:ea typeface="宋体" pitchFamily="2" charset="-122"/>
              </a:rPr>
              <a:t>SW-CMM</a:t>
            </a:r>
            <a:r>
              <a:rPr lang="zh-CN" altLang="en-US" sz="1200" dirty="0">
                <a:latin typeface="宋体" pitchFamily="2" charset="-122"/>
                <a:ea typeface="宋体" pitchFamily="2" charset="-122"/>
              </a:rPr>
              <a:t>，还开发了</a:t>
            </a:r>
            <a:r>
              <a:rPr lang="zh-CN" altLang="en-US" sz="1200" i="1" u="sng" dirty="0">
                <a:solidFill>
                  <a:schemeClr val="accent2">
                    <a:lumMod val="75000"/>
                  </a:schemeClr>
                </a:solidFill>
                <a:latin typeface="宋体" pitchFamily="2" charset="-122"/>
                <a:ea typeface="宋体" pitchFamily="2" charset="-122"/>
              </a:rPr>
              <a:t>系统工程</a:t>
            </a:r>
            <a:r>
              <a:rPr lang="en-US" altLang="zh-CN" sz="1200" i="1" u="sng" dirty="0">
                <a:solidFill>
                  <a:schemeClr val="accent2">
                    <a:lumMod val="75000"/>
                  </a:schemeClr>
                </a:solidFill>
                <a:latin typeface="宋体" pitchFamily="2" charset="-122"/>
                <a:ea typeface="宋体" pitchFamily="2" charset="-122"/>
              </a:rPr>
              <a:t>(SE-CMM)</a:t>
            </a:r>
            <a:r>
              <a:rPr lang="zh-CN" altLang="en-US" sz="1200" dirty="0">
                <a:solidFill>
                  <a:schemeClr val="accent2">
                    <a:lumMod val="75000"/>
                  </a:schemeClr>
                </a:solidFill>
                <a:latin typeface="宋体" pitchFamily="2" charset="-122"/>
                <a:ea typeface="宋体" pitchFamily="2" charset="-122"/>
              </a:rPr>
              <a:t>、</a:t>
            </a:r>
            <a:r>
              <a:rPr lang="zh-CN" altLang="en-US" sz="1200" i="1" u="sng" dirty="0">
                <a:solidFill>
                  <a:schemeClr val="accent2">
                    <a:lumMod val="75000"/>
                  </a:schemeClr>
                </a:solidFill>
                <a:latin typeface="宋体" pitchFamily="2" charset="-122"/>
                <a:ea typeface="宋体" pitchFamily="2" charset="-122"/>
              </a:rPr>
              <a:t>软件采购</a:t>
            </a:r>
            <a:r>
              <a:rPr lang="en-US" altLang="zh-CN" sz="1200" i="1" u="sng" dirty="0">
                <a:solidFill>
                  <a:schemeClr val="accent2">
                    <a:lumMod val="75000"/>
                  </a:schemeClr>
                </a:solidFill>
                <a:latin typeface="宋体" pitchFamily="2" charset="-122"/>
                <a:ea typeface="宋体" pitchFamily="2" charset="-122"/>
              </a:rPr>
              <a:t>(SA-CMM)</a:t>
            </a:r>
            <a:r>
              <a:rPr lang="zh-CN" altLang="en-US" sz="1200" dirty="0">
                <a:solidFill>
                  <a:schemeClr val="accent2">
                    <a:lumMod val="75000"/>
                  </a:schemeClr>
                </a:solidFill>
                <a:latin typeface="宋体" pitchFamily="2" charset="-122"/>
                <a:ea typeface="宋体" pitchFamily="2" charset="-122"/>
              </a:rPr>
              <a:t>、</a:t>
            </a:r>
            <a:r>
              <a:rPr lang="zh-CN" altLang="en-US" sz="1200" i="1" u="sng" dirty="0">
                <a:solidFill>
                  <a:schemeClr val="accent2">
                    <a:lumMod val="75000"/>
                  </a:schemeClr>
                </a:solidFill>
                <a:latin typeface="宋体" pitchFamily="2" charset="-122"/>
                <a:ea typeface="宋体" pitchFamily="2" charset="-122"/>
              </a:rPr>
              <a:t>人力资源管理</a:t>
            </a:r>
            <a:r>
              <a:rPr lang="en-US" altLang="zh-CN" sz="1200" i="1" u="sng" dirty="0">
                <a:solidFill>
                  <a:schemeClr val="accent2">
                    <a:lumMod val="75000"/>
                  </a:schemeClr>
                </a:solidFill>
                <a:latin typeface="宋体" pitchFamily="2" charset="-122"/>
                <a:ea typeface="宋体" pitchFamily="2" charset="-122"/>
              </a:rPr>
              <a:t>(P-CMM)</a:t>
            </a:r>
            <a:r>
              <a:rPr lang="zh-CN" altLang="en-US" sz="1200" dirty="0">
                <a:latin typeface="宋体" pitchFamily="2" charset="-122"/>
                <a:ea typeface="宋体" pitchFamily="2" charset="-122"/>
              </a:rPr>
              <a:t>以及</a:t>
            </a:r>
            <a:r>
              <a:rPr lang="zh-CN" altLang="en-US" sz="1200" i="1" u="sng" dirty="0">
                <a:solidFill>
                  <a:schemeClr val="accent2">
                    <a:lumMod val="75000"/>
                  </a:schemeClr>
                </a:solidFill>
                <a:latin typeface="宋体" pitchFamily="2" charset="-122"/>
                <a:ea typeface="宋体" pitchFamily="2" charset="-122"/>
              </a:rPr>
              <a:t>集成产品和过程开发</a:t>
            </a:r>
            <a:r>
              <a:rPr lang="en-US" altLang="zh-CN" sz="1200" i="1" u="sng" dirty="0">
                <a:solidFill>
                  <a:schemeClr val="accent2">
                    <a:lumMod val="75000"/>
                  </a:schemeClr>
                </a:solidFill>
                <a:latin typeface="宋体" pitchFamily="2" charset="-122"/>
                <a:ea typeface="宋体" pitchFamily="2" charset="-122"/>
              </a:rPr>
              <a:t>(IPT-CMM)</a:t>
            </a:r>
            <a:r>
              <a:rPr lang="zh-CN" altLang="en-US" sz="1200" dirty="0">
                <a:latin typeface="宋体" pitchFamily="2" charset="-122"/>
                <a:ea typeface="宋体" pitchFamily="2" charset="-122"/>
              </a:rPr>
              <a:t>等方面的多个能力成熟度模型，来指导相关企业或组织。对于一些大型企业来说，可能会出现需要同时采用多种模型来改进自己多方面过程能力的情况</a:t>
            </a:r>
            <a:r>
              <a:rPr lang="zh-CN" altLang="en-US" sz="1400" dirty="0">
                <a:latin typeface="微软雅黑" pitchFamily="34" charset="-122"/>
                <a:ea typeface="微软雅黑" pitchFamily="34" charset="-122"/>
              </a:rPr>
              <a:t>。</a:t>
            </a:r>
            <a:endParaRPr lang="en-US" altLang="zh-CN" sz="1200" dirty="0">
              <a:latin typeface="+mn-ea"/>
              <a:ea typeface="+mn-ea"/>
            </a:endParaRPr>
          </a:p>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38</a:t>
            </a:fld>
            <a:endParaRPr lang="zh-CN" altLang="en-US"/>
          </a:p>
        </p:txBody>
      </p:sp>
    </p:spTree>
    <p:extLst>
      <p:ext uri="{BB962C8B-B14F-4D97-AF65-F5344CB8AC3E}">
        <p14:creationId xmlns:p14="http://schemas.microsoft.com/office/powerpoint/2010/main" val="3957263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39</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40</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41</a:t>
            </a:fld>
            <a:endParaRPr lang="zh-CN" altLang="en-US"/>
          </a:p>
        </p:txBody>
      </p:sp>
    </p:spTree>
    <p:extLst>
      <p:ext uri="{BB962C8B-B14F-4D97-AF65-F5344CB8AC3E}">
        <p14:creationId xmlns:p14="http://schemas.microsoft.com/office/powerpoint/2010/main" val="3957263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42</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dirty="0">
                <a:latin typeface="微软雅黑" pitchFamily="34" charset="-122"/>
                <a:ea typeface="微软雅黑" pitchFamily="34" charset="-122"/>
              </a:rPr>
              <a:t>与</a:t>
            </a:r>
            <a:r>
              <a:rPr lang="en-US" altLang="zh-CN" sz="1200" dirty="0">
                <a:latin typeface="微软雅黑" pitchFamily="34" charset="-122"/>
                <a:ea typeface="微软雅黑" pitchFamily="34" charset="-122"/>
              </a:rPr>
              <a:t>QA</a:t>
            </a:r>
            <a:r>
              <a:rPr lang="zh-CN" altLang="en-US" sz="1200" dirty="0">
                <a:latin typeface="微软雅黑" pitchFamily="34" charset="-122"/>
                <a:ea typeface="微软雅黑" pitchFamily="34" charset="-122"/>
              </a:rPr>
              <a:t>根据预测模型及过程组合</a:t>
            </a:r>
            <a:r>
              <a:rPr lang="zh-CN" altLang="en-US" sz="1200" b="1" dirty="0">
                <a:solidFill>
                  <a:srgbClr val="993937"/>
                </a:solidFill>
                <a:latin typeface="微软雅黑" pitchFamily="34" charset="-122"/>
                <a:ea typeface="微软雅黑" pitchFamily="34" charset="-122"/>
              </a:rPr>
              <a:t>，设定具体项目目标 （四级）</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43</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架构师协助攻克疑难技术问题（缺陷）</a:t>
            </a:r>
            <a:endParaRPr lang="en-US" altLang="zh-CN" sz="1200" b="1" dirty="0">
              <a:solidFill>
                <a:srgbClr val="993937"/>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44</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dirty="0">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rPr>
              <a:t>目前，这一套流程是公司的主流程，所有的流程定制及裁剪活动都是基于它来进行的。</a:t>
            </a:r>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4</a:t>
            </a:fld>
            <a:endParaRPr lang="zh-CN" altLang="en-US"/>
          </a:p>
        </p:txBody>
      </p:sp>
    </p:spTree>
    <p:extLst>
      <p:ext uri="{BB962C8B-B14F-4D97-AF65-F5344CB8AC3E}">
        <p14:creationId xmlns:p14="http://schemas.microsoft.com/office/powerpoint/2010/main" val="323733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5</a:t>
            </a:fld>
            <a:endParaRPr lang="zh-CN" altLang="en-US"/>
          </a:p>
        </p:txBody>
      </p:sp>
    </p:spTree>
    <p:extLst>
      <p:ext uri="{BB962C8B-B14F-4D97-AF65-F5344CB8AC3E}">
        <p14:creationId xmlns:p14="http://schemas.microsoft.com/office/powerpoint/2010/main" val="395726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6</a:t>
            </a:fld>
            <a:endParaRPr lang="zh-CN" altLang="en-US"/>
          </a:p>
        </p:txBody>
      </p:sp>
    </p:spTree>
    <p:extLst>
      <p:ext uri="{BB962C8B-B14F-4D97-AF65-F5344CB8AC3E}">
        <p14:creationId xmlns:p14="http://schemas.microsoft.com/office/powerpoint/2010/main" val="395726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9</a:t>
            </a:fld>
            <a:endParaRPr lang="zh-CN" altLang="en-US"/>
          </a:p>
        </p:txBody>
      </p:sp>
    </p:spTree>
    <p:extLst>
      <p:ext uri="{BB962C8B-B14F-4D97-AF65-F5344CB8AC3E}">
        <p14:creationId xmlns:p14="http://schemas.microsoft.com/office/powerpoint/2010/main" val="395726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6.</a:t>
            </a:r>
            <a:r>
              <a:rPr lang="zh-CN" altLang="zh-CN" sz="1200" kern="1200" dirty="0">
                <a:solidFill>
                  <a:schemeClr val="tx1"/>
                </a:solidFill>
                <a:latin typeface="+mn-lt"/>
                <a:ea typeface="+mn-ea"/>
                <a:cs typeface="+mn-cs"/>
              </a:rPr>
              <a:t>编制需求规格说明书</a:t>
            </a:r>
          </a:p>
          <a:p>
            <a:r>
              <a:rPr lang="en-US" altLang="zh-CN" sz="1200" kern="1200" dirty="0">
                <a:solidFill>
                  <a:schemeClr val="tx1"/>
                </a:solidFill>
                <a:latin typeface="+mn-lt"/>
                <a:ea typeface="+mn-ea"/>
                <a:cs typeface="+mn-cs"/>
              </a:rPr>
              <a:t>    </a:t>
            </a:r>
            <a:r>
              <a:rPr lang="zh-CN" altLang="zh-CN" sz="1200" kern="1200" dirty="0">
                <a:solidFill>
                  <a:schemeClr val="tx1"/>
                </a:solidFill>
                <a:latin typeface="+mn-lt"/>
                <a:ea typeface="+mn-ea"/>
                <a:cs typeface="+mn-cs"/>
              </a:rPr>
              <a:t>项目经理组织架构师、开发人员基于已评审通过的客户需求说明书进行项目需求分析，编制《需求规格说明书》。</a:t>
            </a:r>
          </a:p>
          <a:p>
            <a:pPr lvl="0"/>
            <a:r>
              <a:rPr lang="zh-CN" altLang="zh-CN" sz="1200" kern="1200" dirty="0">
                <a:solidFill>
                  <a:schemeClr val="tx1"/>
                </a:solidFill>
                <a:latin typeface="+mn-lt"/>
                <a:ea typeface="+mn-ea"/>
                <a:cs typeface="+mn-cs"/>
              </a:rPr>
              <a:t>如涉及界面需求，产品经理需细化界面原型，必要时</a:t>
            </a:r>
            <a:r>
              <a:rPr lang="en-US" altLang="zh-CN" sz="1200" kern="1200" dirty="0">
                <a:solidFill>
                  <a:schemeClr val="tx1"/>
                </a:solidFill>
                <a:latin typeface="+mn-lt"/>
                <a:ea typeface="+mn-ea"/>
                <a:cs typeface="+mn-cs"/>
              </a:rPr>
              <a:t>UED</a:t>
            </a:r>
            <a:r>
              <a:rPr lang="zh-CN" altLang="zh-CN" sz="1200" kern="1200" dirty="0">
                <a:solidFill>
                  <a:schemeClr val="tx1"/>
                </a:solidFill>
                <a:latin typeface="+mn-lt"/>
                <a:ea typeface="+mn-ea"/>
                <a:cs typeface="+mn-cs"/>
              </a:rPr>
              <a:t>人员协助完成。</a:t>
            </a:r>
          </a:p>
          <a:p>
            <a:pPr lvl="0"/>
            <a:r>
              <a:rPr lang="zh-CN" altLang="zh-CN" sz="1200" kern="1200" dirty="0">
                <a:solidFill>
                  <a:schemeClr val="tx1"/>
                </a:solidFill>
                <a:latin typeface="+mn-lt"/>
                <a:ea typeface="+mn-ea"/>
                <a:cs typeface="+mn-cs"/>
              </a:rPr>
              <a:t>如是</a:t>
            </a:r>
            <a:r>
              <a:rPr lang="en-US" altLang="zh-CN" sz="1200" kern="1200" dirty="0">
                <a:solidFill>
                  <a:schemeClr val="tx1"/>
                </a:solidFill>
                <a:latin typeface="+mn-lt"/>
                <a:ea typeface="+mn-ea"/>
                <a:cs typeface="+mn-cs"/>
              </a:rPr>
              <a:t>3D</a:t>
            </a:r>
            <a:r>
              <a:rPr lang="zh-CN" altLang="zh-CN" sz="1200" kern="1200" dirty="0">
                <a:solidFill>
                  <a:schemeClr val="tx1"/>
                </a:solidFill>
                <a:latin typeface="+mn-lt"/>
                <a:ea typeface="+mn-ea"/>
                <a:cs typeface="+mn-cs"/>
              </a:rPr>
              <a:t>项目，产品经理需制作</a:t>
            </a:r>
            <a:r>
              <a:rPr lang="en-US" altLang="zh-CN" sz="1200" kern="1200" dirty="0">
                <a:solidFill>
                  <a:schemeClr val="tx1"/>
                </a:solidFill>
                <a:latin typeface="+mn-lt"/>
                <a:ea typeface="+mn-ea"/>
                <a:cs typeface="+mn-cs"/>
              </a:rPr>
              <a:t>3D</a:t>
            </a:r>
            <a:r>
              <a:rPr lang="zh-CN" altLang="zh-CN" sz="1200" kern="1200" dirty="0">
                <a:solidFill>
                  <a:schemeClr val="tx1"/>
                </a:solidFill>
                <a:latin typeface="+mn-lt"/>
                <a:ea typeface="+mn-ea"/>
                <a:cs typeface="+mn-cs"/>
              </a:rPr>
              <a:t>场景素材，输出《</a:t>
            </a:r>
            <a:r>
              <a:rPr lang="en-US" altLang="zh-CN" sz="1200" kern="1200" dirty="0">
                <a:solidFill>
                  <a:schemeClr val="tx1"/>
                </a:solidFill>
                <a:latin typeface="+mn-lt"/>
                <a:ea typeface="+mn-ea"/>
                <a:cs typeface="+mn-cs"/>
              </a:rPr>
              <a:t>3D</a:t>
            </a:r>
            <a:r>
              <a:rPr lang="zh-CN" altLang="zh-CN" sz="1200" kern="1200" dirty="0">
                <a:solidFill>
                  <a:schemeClr val="tx1"/>
                </a:solidFill>
                <a:latin typeface="+mn-lt"/>
                <a:ea typeface="+mn-ea"/>
                <a:cs typeface="+mn-cs"/>
              </a:rPr>
              <a:t>场景素材》或《场景平面设计图》</a:t>
            </a:r>
          </a:p>
          <a:p>
            <a:pPr lvl="0"/>
            <a:r>
              <a:rPr lang="en-US" altLang="zh-CN" sz="1200" kern="1200" dirty="0">
                <a:solidFill>
                  <a:schemeClr val="tx1"/>
                </a:solidFill>
                <a:latin typeface="+mn-lt"/>
                <a:ea typeface="+mn-ea"/>
                <a:cs typeface="+mn-cs"/>
              </a:rPr>
              <a:t>9.</a:t>
            </a:r>
            <a:r>
              <a:rPr lang="zh-CN" altLang="zh-CN" sz="1200" kern="1200" dirty="0">
                <a:solidFill>
                  <a:schemeClr val="tx1"/>
                </a:solidFill>
                <a:latin typeface="+mn-lt"/>
                <a:ea typeface="+mn-ea"/>
                <a:cs typeface="+mn-cs"/>
              </a:rPr>
              <a:t>启动测试需求分析</a:t>
            </a:r>
            <a:endParaRPr lang="en-US" altLang="zh-CN" sz="1200" kern="1200" dirty="0">
              <a:solidFill>
                <a:schemeClr val="tx1"/>
              </a:solidFill>
              <a:latin typeface="+mn-lt"/>
              <a:ea typeface="+mn-ea"/>
              <a:cs typeface="+mn-cs"/>
            </a:endParaRPr>
          </a:p>
          <a:p>
            <a:pPr lvl="0"/>
            <a:r>
              <a:rPr lang="en-US" altLang="zh-CN" sz="1200" kern="1200" baseline="0" dirty="0">
                <a:solidFill>
                  <a:schemeClr val="tx1"/>
                </a:solidFill>
                <a:latin typeface="+mn-lt"/>
                <a:ea typeface="+mn-ea"/>
                <a:cs typeface="+mn-cs"/>
              </a:rPr>
              <a:t>    </a:t>
            </a:r>
            <a:r>
              <a:rPr lang="zh-CN" altLang="zh-CN" sz="1200" kern="1200" dirty="0">
                <a:solidFill>
                  <a:schemeClr val="tx1"/>
                </a:solidFill>
                <a:latin typeface="+mn-lt"/>
                <a:ea typeface="+mn-ea"/>
                <a:cs typeface="+mn-cs"/>
              </a:rPr>
              <a:t>测试人员根据已评审通过的需求规格说明书启动测试需求分析。测试需求分析活动可以再需求阶段完成，也可以延续到设计阶段，最终输出《测试需求分析报告》。</a:t>
            </a:r>
          </a:p>
          <a:p>
            <a:endParaRPr lang="en-US" altLang="zh-CN" dirty="0"/>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itchFamily="34" charset="-122"/>
                <a:ea typeface="微软雅黑" pitchFamily="34" charset="-122"/>
              </a:rPr>
              <a:t>参与评审</a:t>
            </a:r>
            <a:r>
              <a:rPr lang="zh-CN" altLang="en-US" sz="1200" b="1" dirty="0">
                <a:solidFill>
                  <a:srgbClr val="993937"/>
                </a:solidFill>
                <a:latin typeface="微软雅黑" pitchFamily="34" charset="-122"/>
                <a:ea typeface="微软雅黑" pitchFamily="34" charset="-122"/>
              </a:rPr>
              <a:t>需求规格说明书</a:t>
            </a:r>
            <a:r>
              <a:rPr lang="zh-CN" altLang="en-US" sz="1200" dirty="0">
                <a:latin typeface="微软雅黑" pitchFamily="34" charset="-122"/>
                <a:ea typeface="微软雅黑" pitchFamily="34" charset="-122"/>
              </a:rPr>
              <a:t>，</a:t>
            </a:r>
            <a:r>
              <a:rPr lang="zh-CN" altLang="en-US" sz="1200" b="1" dirty="0">
                <a:solidFill>
                  <a:srgbClr val="993937"/>
                </a:solidFill>
                <a:latin typeface="微软雅黑" pitchFamily="34" charset="-122"/>
                <a:ea typeface="微软雅黑" pitchFamily="34" charset="-122"/>
              </a:rPr>
              <a:t>确认</a:t>
            </a:r>
            <a:r>
              <a:rPr lang="zh-CN" altLang="en-US" sz="1200" dirty="0">
                <a:latin typeface="微软雅黑" pitchFamily="34" charset="-122"/>
                <a:ea typeface="微软雅黑" pitchFamily="34" charset="-122"/>
              </a:rPr>
              <a:t>需求相关</a:t>
            </a:r>
            <a:r>
              <a:rPr lang="zh-CN" altLang="en-US" sz="1200" b="1" dirty="0">
                <a:solidFill>
                  <a:srgbClr val="993937"/>
                </a:solidFill>
                <a:latin typeface="微软雅黑" pitchFamily="34" charset="-122"/>
                <a:ea typeface="微软雅黑" pitchFamily="34" charset="-122"/>
              </a:rPr>
              <a:t>问题及疑问</a:t>
            </a:r>
            <a:r>
              <a:rPr lang="zh-CN" altLang="en-US" sz="1200" dirty="0">
                <a:latin typeface="微软雅黑" pitchFamily="34" charset="-122"/>
                <a:ea typeface="微软雅黑" pitchFamily="34" charset="-122"/>
              </a:rPr>
              <a:t>，</a:t>
            </a:r>
            <a:r>
              <a:rPr lang="zh-CN" altLang="en-US" sz="1200" dirty="0">
                <a:solidFill>
                  <a:srgbClr val="00B0F0"/>
                </a:solidFill>
                <a:latin typeface="微软雅黑" pitchFamily="34" charset="-122"/>
                <a:ea typeface="微软雅黑" pitchFamily="34" charset="-122"/>
              </a:rPr>
              <a:t>必要时开展业务培训</a:t>
            </a:r>
            <a:endParaRPr lang="en-US" altLang="zh-CN" sz="1200" dirty="0">
              <a:solidFill>
                <a:srgbClr val="00B0F0"/>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2886671C-1974-4389-9540-5D048C07D262}" type="slidenum">
              <a:rPr lang="zh-CN" altLang="en-US" smtClean="0"/>
              <a:pPr/>
              <a:t>13</a:t>
            </a:fld>
            <a:endParaRPr lang="zh-CN" altLang="en-US"/>
          </a:p>
        </p:txBody>
      </p:sp>
    </p:spTree>
    <p:extLst>
      <p:ext uri="{BB962C8B-B14F-4D97-AF65-F5344CB8AC3E}">
        <p14:creationId xmlns:p14="http://schemas.microsoft.com/office/powerpoint/2010/main" val="1983854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122" name="Picture 2" descr="C:\Users\iamisis\Desktop\崔老师的PPT\bghome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685800" y="1597821"/>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6" name="Picture 2" descr="C:\Users\iamisis\Desktop\00.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514667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57200" y="205981"/>
            <a:ext cx="8229600" cy="565571"/>
          </a:xfrm>
        </p:spPr>
        <p:txBody>
          <a:bodyPr>
            <a:normAutofit/>
          </a:bodyPr>
          <a:lstStyle>
            <a:lvl1pPr algn="l">
              <a:defRPr sz="2000" b="1">
                <a:effectLst>
                  <a:outerShdw blurRad="38100" dist="38100" dir="2700000" algn="tl">
                    <a:srgbClr val="000000">
                      <a:alpha val="43137"/>
                    </a:srgbClr>
                  </a:outerShdw>
                </a:effectLst>
                <a:latin typeface="微软雅黑" pitchFamily="34" charset="-122"/>
                <a:ea typeface="微软雅黑"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121494"/>
            <a:ext cx="8229600" cy="3394472"/>
          </a:xfrm>
        </p:spPr>
        <p:txBody>
          <a:bodyPr/>
          <a:lstStyle>
            <a:lvl1pPr>
              <a:defRPr sz="2000">
                <a:latin typeface="微软雅黑" pitchFamily="34" charset="-122"/>
                <a:ea typeface="微软雅黑" pitchFamily="34" charset="-122"/>
              </a:defRPr>
            </a:lvl1pPr>
            <a:lvl2pPr>
              <a:defRPr sz="1800">
                <a:latin typeface="微软雅黑" pitchFamily="34" charset="-122"/>
                <a:ea typeface="微软雅黑" pitchFamily="34" charset="-122"/>
              </a:defRPr>
            </a:lvl2pPr>
            <a:lvl3pPr>
              <a:defRPr sz="1600">
                <a:latin typeface="微软雅黑" pitchFamily="34" charset="-122"/>
                <a:ea typeface="微软雅黑" pitchFamily="34" charset="-122"/>
              </a:defRPr>
            </a:lvl3pPr>
            <a:lvl4pPr>
              <a:defRPr sz="1400">
                <a:latin typeface="微软雅黑" pitchFamily="34" charset="-122"/>
                <a:ea typeface="微软雅黑" pitchFamily="34" charset="-122"/>
              </a:defRPr>
            </a:lvl4pPr>
            <a:lvl5pPr>
              <a:defRPr sz="1400">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098" name="Picture 2" descr="C:\Users\iamisis\Desktop\00.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514667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7.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8.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7.jpeg"/><Relationship Id="rId4" Type="http://schemas.openxmlformats.org/officeDocument/2006/relationships/image" Target="../media/image19.jpe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8.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7.jpeg"/><Relationship Id="rId4" Type="http://schemas.openxmlformats.org/officeDocument/2006/relationships/image" Target="../media/image19.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8.jpe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7.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4.bin"/><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12" Type="http://schemas.openxmlformats.org/officeDocument/2006/relationships/image" Target="../media/image39.wmf"/><Relationship Id="rId2" Type="http://schemas.openxmlformats.org/officeDocument/2006/relationships/notesSlide" Target="../notesSlides/notesSlide20.xml"/><Relationship Id="rId16" Type="http://schemas.openxmlformats.org/officeDocument/2006/relationships/image" Target="../media/image41.wmf"/><Relationship Id="rId1" Type="http://schemas.openxmlformats.org/officeDocument/2006/relationships/slideLayout" Target="../slideLayouts/slideLayout2.xml"/><Relationship Id="rId6" Type="http://schemas.openxmlformats.org/officeDocument/2006/relationships/image" Target="../media/image36.wmf"/><Relationship Id="rId11" Type="http://schemas.openxmlformats.org/officeDocument/2006/relationships/package" Target="../embeddings/Microsoft_Excel_Worksheet4.xlsx"/><Relationship Id="rId5" Type="http://schemas.openxmlformats.org/officeDocument/2006/relationships/package" Target="../embeddings/Microsoft_Excel_Worksheet1.xlsx"/><Relationship Id="rId15" Type="http://schemas.openxmlformats.org/officeDocument/2006/relationships/package" Target="../embeddings/Microsoft_Word_Document5.docx"/><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package" Target="../embeddings/Microsoft_Excel_Worksheet3.xlsx"/><Relationship Id="rId14" Type="http://schemas.openxmlformats.org/officeDocument/2006/relationships/image" Target="../media/image40.w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9.jpeg"/><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package" Target="../embeddings/Microsoft_Word_Document.docx"/><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txBox="1">
            <a:spLocks/>
          </p:cNvSpPr>
          <p:nvPr/>
        </p:nvSpPr>
        <p:spPr>
          <a:xfrm>
            <a:off x="457200" y="205981"/>
            <a:ext cx="8229600" cy="565571"/>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all" spc="0" normalizeH="0" baseline="0" noProof="0" dirty="0">
                <a:ln>
                  <a:noFill/>
                </a:ln>
                <a:solidFill>
                  <a:srgbClr val="00B0F0"/>
                </a:solidFill>
                <a:effectLst>
                  <a:outerShdw blurRad="38100" dist="38100" dir="2700000" algn="tl">
                    <a:srgbClr val="000000">
                      <a:alpha val="43137"/>
                    </a:srgbClr>
                  </a:outerShdw>
                </a:effectLst>
                <a:uLnTx/>
                <a:uFillTx/>
                <a:latin typeface="微软雅黑" pitchFamily="34" charset="-122"/>
                <a:ea typeface="微软雅黑" pitchFamily="34" charset="-122"/>
                <a:cs typeface="+mj-cs"/>
              </a:rPr>
              <a:t>什么是流程</a:t>
            </a:r>
          </a:p>
        </p:txBody>
      </p:sp>
      <p:sp>
        <p:nvSpPr>
          <p:cNvPr id="6" name="TextBox 5"/>
          <p:cNvSpPr txBox="1"/>
          <p:nvPr/>
        </p:nvSpPr>
        <p:spPr>
          <a:xfrm>
            <a:off x="467544" y="699542"/>
            <a:ext cx="8064896" cy="4016484"/>
          </a:xfrm>
          <a:prstGeom prst="rect">
            <a:avLst/>
          </a:prstGeom>
          <a:noFill/>
        </p:spPr>
        <p:txBody>
          <a:bodyPr wrap="square" rtlCol="0">
            <a:spAutoFit/>
          </a:bodyPr>
          <a:lstStyle/>
          <a:p>
            <a:r>
              <a:rPr lang="zh-CN" altLang="en-US" dirty="0">
                <a:latin typeface="微软雅黑" pitchFamily="34" charset="-122"/>
                <a:ea typeface="微软雅黑" pitchFamily="34" charset="-122"/>
              </a:rPr>
              <a:t>什么是流程？</a:t>
            </a:r>
            <a:endParaRPr lang="en-US" altLang="zh-CN" dirty="0">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a:p>
            <a:pPr>
              <a:lnSpc>
                <a:spcPct val="150000"/>
              </a:lnSpc>
            </a:pPr>
            <a:endParaRPr lang="en-US" altLang="zh-CN" sz="1600" dirty="0">
              <a:solidFill>
                <a:srgbClr val="FF0000"/>
              </a:solidFill>
              <a:latin typeface="微软雅黑" pitchFamily="34" charset="-122"/>
              <a:ea typeface="微软雅黑" pitchFamily="34" charset="-122"/>
            </a:endParaRPr>
          </a:p>
          <a:p>
            <a:pPr>
              <a:lnSpc>
                <a:spcPct val="150000"/>
              </a:lnSpc>
            </a:pPr>
            <a:endParaRPr lang="en-US" altLang="zh-CN" sz="1600" dirty="0">
              <a:solidFill>
                <a:srgbClr val="FF0000"/>
              </a:solidFill>
              <a:latin typeface="微软雅黑" pitchFamily="34" charset="-122"/>
              <a:ea typeface="微软雅黑" pitchFamily="34" charset="-122"/>
            </a:endParaRPr>
          </a:p>
          <a:p>
            <a:pPr>
              <a:lnSpc>
                <a:spcPct val="150000"/>
              </a:lnSpc>
            </a:pPr>
            <a:r>
              <a:rPr lang="zh-CN" altLang="en-US" dirty="0">
                <a:solidFill>
                  <a:srgbClr val="FF0000"/>
                </a:solidFill>
                <a:latin typeface="微软雅黑" pitchFamily="34" charset="-122"/>
                <a:ea typeface="微软雅黑" pitchFamily="34" charset="-122"/>
              </a:rPr>
              <a:t> </a:t>
            </a:r>
            <a:r>
              <a:rPr lang="zh-CN" altLang="en-US" dirty="0">
                <a:solidFill>
                  <a:schemeClr val="tx2">
                    <a:lumMod val="60000"/>
                    <a:lumOff val="40000"/>
                  </a:schemeClr>
                </a:solidFill>
                <a:latin typeface="微软雅黑" pitchFamily="34" charset="-122"/>
                <a:ea typeface="微软雅黑" pitchFamily="34" charset="-122"/>
              </a:rPr>
              <a:t>什么时间由谁做什么以及做成什么样？</a:t>
            </a:r>
            <a:endParaRPr lang="en-US" altLang="zh-CN" dirty="0">
              <a:solidFill>
                <a:schemeClr val="tx2">
                  <a:lumMod val="60000"/>
                  <a:lumOff val="40000"/>
                </a:schemeClr>
              </a:solidFill>
              <a:latin typeface="微软雅黑" pitchFamily="34" charset="-122"/>
              <a:ea typeface="微软雅黑" pitchFamily="34" charset="-122"/>
            </a:endParaRPr>
          </a:p>
          <a:p>
            <a:endParaRPr lang="en-US" altLang="zh-CN" dirty="0">
              <a:solidFill>
                <a:srgbClr val="FF0000"/>
              </a:solidFill>
              <a:latin typeface="微软雅黑" pitchFamily="34" charset="-122"/>
              <a:ea typeface="微软雅黑" pitchFamily="34" charset="-122"/>
            </a:endParaRPr>
          </a:p>
          <a:p>
            <a:r>
              <a:rPr lang="en-US" altLang="zh-CN" dirty="0">
                <a:solidFill>
                  <a:srgbClr val="FF0000"/>
                </a:solidFill>
                <a:latin typeface="微软雅黑" pitchFamily="34" charset="-122"/>
                <a:ea typeface="微软雅黑" pitchFamily="34" charset="-122"/>
              </a:rPr>
              <a:t>         </a:t>
            </a:r>
            <a:endParaRPr lang="en-US" altLang="zh-CN" dirty="0">
              <a:solidFill>
                <a:srgbClr val="00B0F0"/>
              </a:solidFill>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a:p>
            <a:r>
              <a:rPr lang="zh-CN" altLang="en-US" dirty="0">
                <a:latin typeface="微软雅黑" pitchFamily="34" charset="-122"/>
                <a:ea typeface="微软雅黑" pitchFamily="34" charset="-122"/>
              </a:rPr>
              <a:t>研发方向正确、阶段目标清晰、项目过程可控、阶段输出明确</a:t>
            </a:r>
            <a:endParaRPr lang="en-US" altLang="zh-CN" dirty="0">
              <a:latin typeface="微软雅黑" pitchFamily="34" charset="-122"/>
              <a:ea typeface="微软雅黑" pitchFamily="34" charset="-122"/>
            </a:endParaRPr>
          </a:p>
        </p:txBody>
      </p:sp>
      <p:sp>
        <p:nvSpPr>
          <p:cNvPr id="8" name="内容占位符 2"/>
          <p:cNvSpPr txBox="1">
            <a:spLocks/>
          </p:cNvSpPr>
          <p:nvPr/>
        </p:nvSpPr>
        <p:spPr>
          <a:xfrm>
            <a:off x="457200" y="1059582"/>
            <a:ext cx="8360229" cy="965202"/>
          </a:xfrm>
          <a:prstGeom prst="rect">
            <a:avLst/>
          </a:prstGeom>
        </p:spPr>
        <p:txBody>
          <a:bodyPr lIns="99112" tIns="49556" rIns="99112" bIns="49556"/>
          <a:lstStyle/>
          <a:p>
            <a:pPr marL="371669" indent="-371669" eaLnBrk="0" hangingPunct="0">
              <a:lnSpc>
                <a:spcPct val="150000"/>
              </a:lnSpc>
              <a:spcBef>
                <a:spcPct val="20000"/>
              </a:spcBef>
              <a:buFontTx/>
              <a:buChar char="•"/>
              <a:defRPr/>
            </a:pPr>
            <a:r>
              <a:rPr lang="zh-CN" altLang="en-US" b="0" dirty="0">
                <a:latin typeface="微软雅黑" pitchFamily="34" charset="-122"/>
                <a:ea typeface="微软雅黑" pitchFamily="34" charset="-122"/>
              </a:rPr>
              <a:t>流程：</a:t>
            </a:r>
            <a:r>
              <a:rPr lang="zh-CN" altLang="en-US" dirty="0">
                <a:latin typeface="微软雅黑" pitchFamily="34" charset="-122"/>
                <a:ea typeface="微软雅黑" pitchFamily="34" charset="-122"/>
              </a:rPr>
              <a:t>从输入到输出的各项行动安排的程序。</a:t>
            </a:r>
            <a:r>
              <a:rPr lang="zh-CN" altLang="en-US" b="0" dirty="0">
                <a:latin typeface="微软雅黑" pitchFamily="34" charset="-122"/>
                <a:ea typeface="微软雅黑" pitchFamily="34" charset="-122"/>
              </a:rPr>
              <a:t>这些行动以确定的方式发生或执行，导致特定结果的实现。强调</a:t>
            </a:r>
            <a:r>
              <a:rPr lang="zh-CN" altLang="en-US" dirty="0">
                <a:latin typeface="微软雅黑" pitchFamily="34" charset="-122"/>
                <a:ea typeface="微软雅黑" pitchFamily="34" charset="-122"/>
              </a:rPr>
              <a:t>事物进行中的次序或顺序的布置和安排。</a:t>
            </a:r>
          </a:p>
        </p:txBody>
      </p:sp>
      <p:grpSp>
        <p:nvGrpSpPr>
          <p:cNvPr id="15" name="组合 14"/>
          <p:cNvGrpSpPr/>
          <p:nvPr/>
        </p:nvGrpSpPr>
        <p:grpSpPr>
          <a:xfrm>
            <a:off x="916478" y="2509510"/>
            <a:ext cx="1038411" cy="1697254"/>
            <a:chOff x="611560" y="4455064"/>
            <a:chExt cx="1038411" cy="1697254"/>
          </a:xfrm>
        </p:grpSpPr>
        <p:pic>
          <p:nvPicPr>
            <p:cNvPr id="16" name="Picture 97" descr="C:\Documents and Settings\lunzhuo.ye\Local Settings\Temporary Internet Files\Content.IE5\DQ3342CF\MC9003834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043814"/>
              <a:ext cx="1038411" cy="110850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747174" y="4455064"/>
              <a:ext cx="902797" cy="30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     7:20</a:t>
              </a:r>
              <a:endParaRPr lang="zh-CN" altLang="en-US" dirty="0">
                <a:solidFill>
                  <a:schemeClr val="tx1"/>
                </a:solidFill>
              </a:endParaRPr>
            </a:p>
          </p:txBody>
        </p:sp>
        <p:sp>
          <p:nvSpPr>
            <p:cNvPr id="18" name="椭圆 17"/>
            <p:cNvSpPr/>
            <p:nvPr/>
          </p:nvSpPr>
          <p:spPr>
            <a:xfrm>
              <a:off x="1187625" y="4749626"/>
              <a:ext cx="68634" cy="4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119623" y="2501287"/>
            <a:ext cx="902797" cy="1556100"/>
            <a:chOff x="1814705" y="4446841"/>
            <a:chExt cx="902797" cy="1556100"/>
          </a:xfrm>
        </p:grpSpPr>
        <p:grpSp>
          <p:nvGrpSpPr>
            <p:cNvPr id="20" name="组合 19"/>
            <p:cNvGrpSpPr/>
            <p:nvPr/>
          </p:nvGrpSpPr>
          <p:grpSpPr>
            <a:xfrm>
              <a:off x="1938003" y="5499125"/>
              <a:ext cx="549499" cy="503816"/>
              <a:chOff x="1719263" y="5167313"/>
              <a:chExt cx="742950" cy="668337"/>
            </a:xfrm>
          </p:grpSpPr>
          <p:sp>
            <p:nvSpPr>
              <p:cNvPr id="23" name="AutoShape 47"/>
              <p:cNvSpPr>
                <a:spLocks noChangeAspect="1" noChangeArrowheads="1" noTextEdit="1"/>
              </p:cNvSpPr>
              <p:nvPr/>
            </p:nvSpPr>
            <p:spPr bwMode="auto">
              <a:xfrm>
                <a:off x="1719263" y="5167313"/>
                <a:ext cx="7429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3"/>
              <p:cNvSpPr>
                <a:spLocks/>
              </p:cNvSpPr>
              <p:nvPr/>
            </p:nvSpPr>
            <p:spPr bwMode="auto">
              <a:xfrm>
                <a:off x="2311401" y="5484813"/>
                <a:ext cx="53975" cy="46037"/>
              </a:xfrm>
              <a:custGeom>
                <a:avLst/>
                <a:gdLst>
                  <a:gd name="T0" fmla="*/ 1 w 102"/>
                  <a:gd name="T1" fmla="*/ 4 h 87"/>
                  <a:gd name="T2" fmla="*/ 7 w 102"/>
                  <a:gd name="T3" fmla="*/ 11 h 87"/>
                  <a:gd name="T4" fmla="*/ 11 w 102"/>
                  <a:gd name="T5" fmla="*/ 17 h 87"/>
                  <a:gd name="T6" fmla="*/ 13 w 102"/>
                  <a:gd name="T7" fmla="*/ 21 h 87"/>
                  <a:gd name="T8" fmla="*/ 17 w 102"/>
                  <a:gd name="T9" fmla="*/ 26 h 87"/>
                  <a:gd name="T10" fmla="*/ 19 w 102"/>
                  <a:gd name="T11" fmla="*/ 32 h 87"/>
                  <a:gd name="T12" fmla="*/ 21 w 102"/>
                  <a:gd name="T13" fmla="*/ 38 h 87"/>
                  <a:gd name="T14" fmla="*/ 25 w 102"/>
                  <a:gd name="T15" fmla="*/ 45 h 87"/>
                  <a:gd name="T16" fmla="*/ 26 w 102"/>
                  <a:gd name="T17" fmla="*/ 53 h 87"/>
                  <a:gd name="T18" fmla="*/ 28 w 102"/>
                  <a:gd name="T19" fmla="*/ 61 h 87"/>
                  <a:gd name="T20" fmla="*/ 30 w 102"/>
                  <a:gd name="T21" fmla="*/ 71 h 87"/>
                  <a:gd name="T22" fmla="*/ 31 w 102"/>
                  <a:gd name="T23" fmla="*/ 79 h 87"/>
                  <a:gd name="T24" fmla="*/ 31 w 102"/>
                  <a:gd name="T25" fmla="*/ 85 h 87"/>
                  <a:gd name="T26" fmla="*/ 33 w 102"/>
                  <a:gd name="T27" fmla="*/ 87 h 87"/>
                  <a:gd name="T28" fmla="*/ 40 w 102"/>
                  <a:gd name="T29" fmla="*/ 87 h 87"/>
                  <a:gd name="T30" fmla="*/ 47 w 102"/>
                  <a:gd name="T31" fmla="*/ 86 h 87"/>
                  <a:gd name="T32" fmla="*/ 51 w 102"/>
                  <a:gd name="T33" fmla="*/ 85 h 87"/>
                  <a:gd name="T34" fmla="*/ 57 w 102"/>
                  <a:gd name="T35" fmla="*/ 85 h 87"/>
                  <a:gd name="T36" fmla="*/ 64 w 102"/>
                  <a:gd name="T37" fmla="*/ 83 h 87"/>
                  <a:gd name="T38" fmla="*/ 69 w 102"/>
                  <a:gd name="T39" fmla="*/ 81 h 87"/>
                  <a:gd name="T40" fmla="*/ 74 w 102"/>
                  <a:gd name="T41" fmla="*/ 80 h 87"/>
                  <a:gd name="T42" fmla="*/ 80 w 102"/>
                  <a:gd name="T43" fmla="*/ 78 h 87"/>
                  <a:gd name="T44" fmla="*/ 85 w 102"/>
                  <a:gd name="T45" fmla="*/ 75 h 87"/>
                  <a:gd name="T46" fmla="*/ 92 w 102"/>
                  <a:gd name="T47" fmla="*/ 72 h 87"/>
                  <a:gd name="T48" fmla="*/ 99 w 102"/>
                  <a:gd name="T49" fmla="*/ 67 h 87"/>
                  <a:gd name="T50" fmla="*/ 102 w 102"/>
                  <a:gd name="T51" fmla="*/ 60 h 87"/>
                  <a:gd name="T52" fmla="*/ 102 w 102"/>
                  <a:gd name="T53" fmla="*/ 52 h 87"/>
                  <a:gd name="T54" fmla="*/ 101 w 102"/>
                  <a:gd name="T55" fmla="*/ 43 h 87"/>
                  <a:gd name="T56" fmla="*/ 99 w 102"/>
                  <a:gd name="T57" fmla="*/ 34 h 87"/>
                  <a:gd name="T58" fmla="*/ 95 w 102"/>
                  <a:gd name="T59" fmla="*/ 25 h 87"/>
                  <a:gd name="T60" fmla="*/ 91 w 102"/>
                  <a:gd name="T61" fmla="*/ 15 h 87"/>
                  <a:gd name="T62" fmla="*/ 85 w 102"/>
                  <a:gd name="T63" fmla="*/ 8 h 87"/>
                  <a:gd name="T64" fmla="*/ 79 w 102"/>
                  <a:gd name="T65" fmla="*/ 4 h 87"/>
                  <a:gd name="T66" fmla="*/ 72 w 102"/>
                  <a:gd name="T67" fmla="*/ 2 h 87"/>
                  <a:gd name="T68" fmla="*/ 65 w 102"/>
                  <a:gd name="T69" fmla="*/ 0 h 87"/>
                  <a:gd name="T70" fmla="*/ 59 w 102"/>
                  <a:gd name="T71" fmla="*/ 0 h 87"/>
                  <a:gd name="T72" fmla="*/ 54 w 102"/>
                  <a:gd name="T73" fmla="*/ 0 h 87"/>
                  <a:gd name="T74" fmla="*/ 47 w 102"/>
                  <a:gd name="T75" fmla="*/ 0 h 87"/>
                  <a:gd name="T76" fmla="*/ 41 w 102"/>
                  <a:gd name="T77" fmla="*/ 0 h 87"/>
                  <a:gd name="T78" fmla="*/ 34 w 102"/>
                  <a:gd name="T79" fmla="*/ 0 h 87"/>
                  <a:gd name="T80" fmla="*/ 28 w 102"/>
                  <a:gd name="T81" fmla="*/ 0 h 87"/>
                  <a:gd name="T82" fmla="*/ 21 w 102"/>
                  <a:gd name="T83" fmla="*/ 0 h 87"/>
                  <a:gd name="T84" fmla="*/ 16 w 102"/>
                  <a:gd name="T85" fmla="*/ 0 h 87"/>
                  <a:gd name="T86" fmla="*/ 11 w 102"/>
                  <a:gd name="T87" fmla="*/ 2 h 87"/>
                  <a:gd name="T88" fmla="*/ 4 w 102"/>
                  <a:gd name="T89" fmla="*/ 3 h 87"/>
                  <a:gd name="T90" fmla="*/ 0 w 102"/>
                  <a:gd name="T91" fmla="*/ 3 h 87"/>
                  <a:gd name="T92" fmla="*/ 0 w 102"/>
                  <a:gd name="T93"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87">
                    <a:moveTo>
                      <a:pt x="0" y="3"/>
                    </a:moveTo>
                    <a:lnTo>
                      <a:pt x="1" y="4"/>
                    </a:lnTo>
                    <a:lnTo>
                      <a:pt x="4" y="7"/>
                    </a:lnTo>
                    <a:lnTo>
                      <a:pt x="7" y="11"/>
                    </a:lnTo>
                    <a:lnTo>
                      <a:pt x="9" y="14"/>
                    </a:lnTo>
                    <a:lnTo>
                      <a:pt x="11" y="17"/>
                    </a:lnTo>
                    <a:lnTo>
                      <a:pt x="12" y="19"/>
                    </a:lnTo>
                    <a:lnTo>
                      <a:pt x="13" y="21"/>
                    </a:lnTo>
                    <a:lnTo>
                      <a:pt x="16" y="23"/>
                    </a:lnTo>
                    <a:lnTo>
                      <a:pt x="17" y="26"/>
                    </a:lnTo>
                    <a:lnTo>
                      <a:pt x="18" y="29"/>
                    </a:lnTo>
                    <a:lnTo>
                      <a:pt x="19" y="32"/>
                    </a:lnTo>
                    <a:lnTo>
                      <a:pt x="20" y="35"/>
                    </a:lnTo>
                    <a:lnTo>
                      <a:pt x="21" y="38"/>
                    </a:lnTo>
                    <a:lnTo>
                      <a:pt x="24" y="42"/>
                    </a:lnTo>
                    <a:lnTo>
                      <a:pt x="25" y="45"/>
                    </a:lnTo>
                    <a:lnTo>
                      <a:pt x="26" y="50"/>
                    </a:lnTo>
                    <a:lnTo>
                      <a:pt x="26" y="53"/>
                    </a:lnTo>
                    <a:lnTo>
                      <a:pt x="27" y="58"/>
                    </a:lnTo>
                    <a:lnTo>
                      <a:pt x="28" y="61"/>
                    </a:lnTo>
                    <a:lnTo>
                      <a:pt x="30" y="67"/>
                    </a:lnTo>
                    <a:lnTo>
                      <a:pt x="30" y="71"/>
                    </a:lnTo>
                    <a:lnTo>
                      <a:pt x="31" y="76"/>
                    </a:lnTo>
                    <a:lnTo>
                      <a:pt x="31" y="79"/>
                    </a:lnTo>
                    <a:lnTo>
                      <a:pt x="31" y="81"/>
                    </a:lnTo>
                    <a:lnTo>
                      <a:pt x="31" y="85"/>
                    </a:lnTo>
                    <a:lnTo>
                      <a:pt x="31" y="87"/>
                    </a:lnTo>
                    <a:lnTo>
                      <a:pt x="33" y="87"/>
                    </a:lnTo>
                    <a:lnTo>
                      <a:pt x="36" y="87"/>
                    </a:lnTo>
                    <a:lnTo>
                      <a:pt x="40" y="87"/>
                    </a:lnTo>
                    <a:lnTo>
                      <a:pt x="44" y="87"/>
                    </a:lnTo>
                    <a:lnTo>
                      <a:pt x="47" y="86"/>
                    </a:lnTo>
                    <a:lnTo>
                      <a:pt x="49" y="86"/>
                    </a:lnTo>
                    <a:lnTo>
                      <a:pt x="51" y="85"/>
                    </a:lnTo>
                    <a:lnTo>
                      <a:pt x="55" y="85"/>
                    </a:lnTo>
                    <a:lnTo>
                      <a:pt x="57" y="85"/>
                    </a:lnTo>
                    <a:lnTo>
                      <a:pt x="61" y="83"/>
                    </a:lnTo>
                    <a:lnTo>
                      <a:pt x="64" y="83"/>
                    </a:lnTo>
                    <a:lnTo>
                      <a:pt x="66" y="82"/>
                    </a:lnTo>
                    <a:lnTo>
                      <a:pt x="69" y="81"/>
                    </a:lnTo>
                    <a:lnTo>
                      <a:pt x="72" y="81"/>
                    </a:lnTo>
                    <a:lnTo>
                      <a:pt x="74" y="80"/>
                    </a:lnTo>
                    <a:lnTo>
                      <a:pt x="78" y="79"/>
                    </a:lnTo>
                    <a:lnTo>
                      <a:pt x="80" y="78"/>
                    </a:lnTo>
                    <a:lnTo>
                      <a:pt x="82" y="76"/>
                    </a:lnTo>
                    <a:lnTo>
                      <a:pt x="85" y="75"/>
                    </a:lnTo>
                    <a:lnTo>
                      <a:pt x="88" y="74"/>
                    </a:lnTo>
                    <a:lnTo>
                      <a:pt x="92" y="72"/>
                    </a:lnTo>
                    <a:lnTo>
                      <a:pt x="96" y="70"/>
                    </a:lnTo>
                    <a:lnTo>
                      <a:pt x="99" y="67"/>
                    </a:lnTo>
                    <a:lnTo>
                      <a:pt x="101" y="65"/>
                    </a:lnTo>
                    <a:lnTo>
                      <a:pt x="102" y="60"/>
                    </a:lnTo>
                    <a:lnTo>
                      <a:pt x="102" y="57"/>
                    </a:lnTo>
                    <a:lnTo>
                      <a:pt x="102" y="52"/>
                    </a:lnTo>
                    <a:lnTo>
                      <a:pt x="102" y="48"/>
                    </a:lnTo>
                    <a:lnTo>
                      <a:pt x="101" y="43"/>
                    </a:lnTo>
                    <a:lnTo>
                      <a:pt x="100" y="38"/>
                    </a:lnTo>
                    <a:lnTo>
                      <a:pt x="99" y="34"/>
                    </a:lnTo>
                    <a:lnTo>
                      <a:pt x="97" y="29"/>
                    </a:lnTo>
                    <a:lnTo>
                      <a:pt x="95" y="25"/>
                    </a:lnTo>
                    <a:lnTo>
                      <a:pt x="93" y="20"/>
                    </a:lnTo>
                    <a:lnTo>
                      <a:pt x="91" y="15"/>
                    </a:lnTo>
                    <a:lnTo>
                      <a:pt x="87" y="12"/>
                    </a:lnTo>
                    <a:lnTo>
                      <a:pt x="85" y="8"/>
                    </a:lnTo>
                    <a:lnTo>
                      <a:pt x="81" y="6"/>
                    </a:lnTo>
                    <a:lnTo>
                      <a:pt x="79" y="4"/>
                    </a:lnTo>
                    <a:lnTo>
                      <a:pt x="76" y="3"/>
                    </a:lnTo>
                    <a:lnTo>
                      <a:pt x="72" y="2"/>
                    </a:lnTo>
                    <a:lnTo>
                      <a:pt x="67" y="0"/>
                    </a:lnTo>
                    <a:lnTo>
                      <a:pt x="65" y="0"/>
                    </a:lnTo>
                    <a:lnTo>
                      <a:pt x="62" y="0"/>
                    </a:lnTo>
                    <a:lnTo>
                      <a:pt x="59" y="0"/>
                    </a:lnTo>
                    <a:lnTo>
                      <a:pt x="57" y="0"/>
                    </a:lnTo>
                    <a:lnTo>
                      <a:pt x="54" y="0"/>
                    </a:lnTo>
                    <a:lnTo>
                      <a:pt x="50" y="0"/>
                    </a:lnTo>
                    <a:lnTo>
                      <a:pt x="47" y="0"/>
                    </a:lnTo>
                    <a:lnTo>
                      <a:pt x="44" y="0"/>
                    </a:lnTo>
                    <a:lnTo>
                      <a:pt x="41" y="0"/>
                    </a:lnTo>
                    <a:lnTo>
                      <a:pt x="38" y="0"/>
                    </a:lnTo>
                    <a:lnTo>
                      <a:pt x="34" y="0"/>
                    </a:lnTo>
                    <a:lnTo>
                      <a:pt x="32" y="0"/>
                    </a:lnTo>
                    <a:lnTo>
                      <a:pt x="28" y="0"/>
                    </a:lnTo>
                    <a:lnTo>
                      <a:pt x="25" y="0"/>
                    </a:lnTo>
                    <a:lnTo>
                      <a:pt x="21" y="0"/>
                    </a:lnTo>
                    <a:lnTo>
                      <a:pt x="19" y="0"/>
                    </a:lnTo>
                    <a:lnTo>
                      <a:pt x="16" y="0"/>
                    </a:lnTo>
                    <a:lnTo>
                      <a:pt x="13" y="2"/>
                    </a:lnTo>
                    <a:lnTo>
                      <a:pt x="11" y="2"/>
                    </a:lnTo>
                    <a:lnTo>
                      <a:pt x="9" y="2"/>
                    </a:lnTo>
                    <a:lnTo>
                      <a:pt x="4" y="3"/>
                    </a:lnTo>
                    <a:lnTo>
                      <a:pt x="2" y="3"/>
                    </a:lnTo>
                    <a:lnTo>
                      <a:pt x="0" y="3"/>
                    </a:lnTo>
                    <a:lnTo>
                      <a:pt x="0" y="3"/>
                    </a:lnTo>
                    <a:lnTo>
                      <a:pt x="0" y="3"/>
                    </a:lnTo>
                    <a:close/>
                  </a:path>
                </a:pathLst>
              </a:custGeom>
              <a:solidFill>
                <a:srgbClr val="9EA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4"/>
              <p:cNvSpPr>
                <a:spLocks/>
              </p:cNvSpPr>
              <p:nvPr/>
            </p:nvSpPr>
            <p:spPr bwMode="auto">
              <a:xfrm>
                <a:off x="1930401" y="5745163"/>
                <a:ext cx="50800" cy="38100"/>
              </a:xfrm>
              <a:custGeom>
                <a:avLst/>
                <a:gdLst>
                  <a:gd name="T0" fmla="*/ 33 w 96"/>
                  <a:gd name="T1" fmla="*/ 2 h 73"/>
                  <a:gd name="T2" fmla="*/ 28 w 96"/>
                  <a:gd name="T3" fmla="*/ 2 h 73"/>
                  <a:gd name="T4" fmla="*/ 22 w 96"/>
                  <a:gd name="T5" fmla="*/ 4 h 73"/>
                  <a:gd name="T6" fmla="*/ 16 w 96"/>
                  <a:gd name="T7" fmla="*/ 7 h 73"/>
                  <a:gd name="T8" fmla="*/ 13 w 96"/>
                  <a:gd name="T9" fmla="*/ 12 h 73"/>
                  <a:gd name="T10" fmla="*/ 11 w 96"/>
                  <a:gd name="T11" fmla="*/ 18 h 73"/>
                  <a:gd name="T12" fmla="*/ 8 w 96"/>
                  <a:gd name="T13" fmla="*/ 23 h 73"/>
                  <a:gd name="T14" fmla="*/ 7 w 96"/>
                  <a:gd name="T15" fmla="*/ 30 h 73"/>
                  <a:gd name="T16" fmla="*/ 6 w 96"/>
                  <a:gd name="T17" fmla="*/ 37 h 73"/>
                  <a:gd name="T18" fmla="*/ 5 w 96"/>
                  <a:gd name="T19" fmla="*/ 44 h 73"/>
                  <a:gd name="T20" fmla="*/ 4 w 96"/>
                  <a:gd name="T21" fmla="*/ 50 h 73"/>
                  <a:gd name="T22" fmla="*/ 3 w 96"/>
                  <a:gd name="T23" fmla="*/ 56 h 73"/>
                  <a:gd name="T24" fmla="*/ 0 w 96"/>
                  <a:gd name="T25" fmla="*/ 60 h 73"/>
                  <a:gd name="T26" fmla="*/ 0 w 96"/>
                  <a:gd name="T27" fmla="*/ 66 h 73"/>
                  <a:gd name="T28" fmla="*/ 4 w 96"/>
                  <a:gd name="T29" fmla="*/ 70 h 73"/>
                  <a:gd name="T30" fmla="*/ 8 w 96"/>
                  <a:gd name="T31" fmla="*/ 72 h 73"/>
                  <a:gd name="T32" fmla="*/ 15 w 96"/>
                  <a:gd name="T33" fmla="*/ 73 h 73"/>
                  <a:gd name="T34" fmla="*/ 22 w 96"/>
                  <a:gd name="T35" fmla="*/ 73 h 73"/>
                  <a:gd name="T36" fmla="*/ 27 w 96"/>
                  <a:gd name="T37" fmla="*/ 73 h 73"/>
                  <a:gd name="T38" fmla="*/ 33 w 96"/>
                  <a:gd name="T39" fmla="*/ 73 h 73"/>
                  <a:gd name="T40" fmla="*/ 38 w 96"/>
                  <a:gd name="T41" fmla="*/ 73 h 73"/>
                  <a:gd name="T42" fmla="*/ 44 w 96"/>
                  <a:gd name="T43" fmla="*/ 73 h 73"/>
                  <a:gd name="T44" fmla="*/ 51 w 96"/>
                  <a:gd name="T45" fmla="*/ 73 h 73"/>
                  <a:gd name="T46" fmla="*/ 57 w 96"/>
                  <a:gd name="T47" fmla="*/ 72 h 73"/>
                  <a:gd name="T48" fmla="*/ 62 w 96"/>
                  <a:gd name="T49" fmla="*/ 71 h 73"/>
                  <a:gd name="T50" fmla="*/ 68 w 96"/>
                  <a:gd name="T51" fmla="*/ 70 h 73"/>
                  <a:gd name="T52" fmla="*/ 74 w 96"/>
                  <a:gd name="T53" fmla="*/ 68 h 73"/>
                  <a:gd name="T54" fmla="*/ 81 w 96"/>
                  <a:gd name="T55" fmla="*/ 66 h 73"/>
                  <a:gd name="T56" fmla="*/ 89 w 96"/>
                  <a:gd name="T57" fmla="*/ 62 h 73"/>
                  <a:gd name="T58" fmla="*/ 92 w 96"/>
                  <a:gd name="T59" fmla="*/ 56 h 73"/>
                  <a:gd name="T60" fmla="*/ 95 w 96"/>
                  <a:gd name="T61" fmla="*/ 48 h 73"/>
                  <a:gd name="T62" fmla="*/ 95 w 96"/>
                  <a:gd name="T63" fmla="*/ 38 h 73"/>
                  <a:gd name="T64" fmla="*/ 95 w 96"/>
                  <a:gd name="T65" fmla="*/ 29 h 73"/>
                  <a:gd name="T66" fmla="*/ 94 w 96"/>
                  <a:gd name="T67" fmla="*/ 21 h 73"/>
                  <a:gd name="T68" fmla="*/ 91 w 96"/>
                  <a:gd name="T69" fmla="*/ 12 h 73"/>
                  <a:gd name="T70" fmla="*/ 90 w 96"/>
                  <a:gd name="T71" fmla="*/ 7 h 73"/>
                  <a:gd name="T72" fmla="*/ 89 w 96"/>
                  <a:gd name="T73" fmla="*/ 4 h 73"/>
                  <a:gd name="T74" fmla="*/ 83 w 96"/>
                  <a:gd name="T75" fmla="*/ 3 h 73"/>
                  <a:gd name="T76" fmla="*/ 77 w 96"/>
                  <a:gd name="T77" fmla="*/ 2 h 73"/>
                  <a:gd name="T78" fmla="*/ 69 w 96"/>
                  <a:gd name="T79" fmla="*/ 2 h 73"/>
                  <a:gd name="T80" fmla="*/ 61 w 96"/>
                  <a:gd name="T81" fmla="*/ 0 h 73"/>
                  <a:gd name="T82" fmla="*/ 52 w 96"/>
                  <a:gd name="T83" fmla="*/ 0 h 73"/>
                  <a:gd name="T84" fmla="*/ 43 w 96"/>
                  <a:gd name="T85" fmla="*/ 0 h 73"/>
                  <a:gd name="T86" fmla="*/ 36 w 96"/>
                  <a:gd name="T87"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73">
                    <a:moveTo>
                      <a:pt x="36" y="2"/>
                    </a:moveTo>
                    <a:lnTo>
                      <a:pt x="33" y="2"/>
                    </a:lnTo>
                    <a:lnTo>
                      <a:pt x="30" y="2"/>
                    </a:lnTo>
                    <a:lnTo>
                      <a:pt x="28" y="2"/>
                    </a:lnTo>
                    <a:lnTo>
                      <a:pt x="27" y="3"/>
                    </a:lnTo>
                    <a:lnTo>
                      <a:pt x="22" y="4"/>
                    </a:lnTo>
                    <a:lnTo>
                      <a:pt x="20" y="5"/>
                    </a:lnTo>
                    <a:lnTo>
                      <a:pt x="16" y="7"/>
                    </a:lnTo>
                    <a:lnTo>
                      <a:pt x="15" y="10"/>
                    </a:lnTo>
                    <a:lnTo>
                      <a:pt x="13" y="12"/>
                    </a:lnTo>
                    <a:lnTo>
                      <a:pt x="12" y="14"/>
                    </a:lnTo>
                    <a:lnTo>
                      <a:pt x="11" y="18"/>
                    </a:lnTo>
                    <a:lnTo>
                      <a:pt x="10" y="20"/>
                    </a:lnTo>
                    <a:lnTo>
                      <a:pt x="8" y="23"/>
                    </a:lnTo>
                    <a:lnTo>
                      <a:pt x="8" y="27"/>
                    </a:lnTo>
                    <a:lnTo>
                      <a:pt x="7" y="30"/>
                    </a:lnTo>
                    <a:lnTo>
                      <a:pt x="7" y="34"/>
                    </a:lnTo>
                    <a:lnTo>
                      <a:pt x="6" y="37"/>
                    </a:lnTo>
                    <a:lnTo>
                      <a:pt x="6" y="41"/>
                    </a:lnTo>
                    <a:lnTo>
                      <a:pt x="5" y="44"/>
                    </a:lnTo>
                    <a:lnTo>
                      <a:pt x="5" y="48"/>
                    </a:lnTo>
                    <a:lnTo>
                      <a:pt x="4" y="50"/>
                    </a:lnTo>
                    <a:lnTo>
                      <a:pt x="3" y="53"/>
                    </a:lnTo>
                    <a:lnTo>
                      <a:pt x="3" y="56"/>
                    </a:lnTo>
                    <a:lnTo>
                      <a:pt x="1" y="58"/>
                    </a:lnTo>
                    <a:lnTo>
                      <a:pt x="0" y="60"/>
                    </a:lnTo>
                    <a:lnTo>
                      <a:pt x="0" y="63"/>
                    </a:lnTo>
                    <a:lnTo>
                      <a:pt x="0" y="66"/>
                    </a:lnTo>
                    <a:lnTo>
                      <a:pt x="3" y="70"/>
                    </a:lnTo>
                    <a:lnTo>
                      <a:pt x="4" y="70"/>
                    </a:lnTo>
                    <a:lnTo>
                      <a:pt x="5" y="71"/>
                    </a:lnTo>
                    <a:lnTo>
                      <a:pt x="8" y="72"/>
                    </a:lnTo>
                    <a:lnTo>
                      <a:pt x="12" y="73"/>
                    </a:lnTo>
                    <a:lnTo>
                      <a:pt x="15" y="73"/>
                    </a:lnTo>
                    <a:lnTo>
                      <a:pt x="20" y="73"/>
                    </a:lnTo>
                    <a:lnTo>
                      <a:pt x="22" y="73"/>
                    </a:lnTo>
                    <a:lnTo>
                      <a:pt x="25" y="73"/>
                    </a:lnTo>
                    <a:lnTo>
                      <a:pt x="27" y="73"/>
                    </a:lnTo>
                    <a:lnTo>
                      <a:pt x="30" y="73"/>
                    </a:lnTo>
                    <a:lnTo>
                      <a:pt x="33" y="73"/>
                    </a:lnTo>
                    <a:lnTo>
                      <a:pt x="36" y="73"/>
                    </a:lnTo>
                    <a:lnTo>
                      <a:pt x="38" y="73"/>
                    </a:lnTo>
                    <a:lnTo>
                      <a:pt x="42" y="73"/>
                    </a:lnTo>
                    <a:lnTo>
                      <a:pt x="44" y="73"/>
                    </a:lnTo>
                    <a:lnTo>
                      <a:pt x="48" y="73"/>
                    </a:lnTo>
                    <a:lnTo>
                      <a:pt x="51" y="73"/>
                    </a:lnTo>
                    <a:lnTo>
                      <a:pt x="54" y="73"/>
                    </a:lnTo>
                    <a:lnTo>
                      <a:pt x="57" y="72"/>
                    </a:lnTo>
                    <a:lnTo>
                      <a:pt x="60" y="72"/>
                    </a:lnTo>
                    <a:lnTo>
                      <a:pt x="62" y="71"/>
                    </a:lnTo>
                    <a:lnTo>
                      <a:pt x="66" y="71"/>
                    </a:lnTo>
                    <a:lnTo>
                      <a:pt x="68" y="70"/>
                    </a:lnTo>
                    <a:lnTo>
                      <a:pt x="72" y="70"/>
                    </a:lnTo>
                    <a:lnTo>
                      <a:pt x="74" y="68"/>
                    </a:lnTo>
                    <a:lnTo>
                      <a:pt x="76" y="67"/>
                    </a:lnTo>
                    <a:lnTo>
                      <a:pt x="81" y="66"/>
                    </a:lnTo>
                    <a:lnTo>
                      <a:pt x="85" y="64"/>
                    </a:lnTo>
                    <a:lnTo>
                      <a:pt x="89" y="62"/>
                    </a:lnTo>
                    <a:lnTo>
                      <a:pt x="91" y="59"/>
                    </a:lnTo>
                    <a:lnTo>
                      <a:pt x="92" y="56"/>
                    </a:lnTo>
                    <a:lnTo>
                      <a:pt x="94" y="52"/>
                    </a:lnTo>
                    <a:lnTo>
                      <a:pt x="95" y="48"/>
                    </a:lnTo>
                    <a:lnTo>
                      <a:pt x="96" y="43"/>
                    </a:lnTo>
                    <a:lnTo>
                      <a:pt x="95" y="38"/>
                    </a:lnTo>
                    <a:lnTo>
                      <a:pt x="95" y="34"/>
                    </a:lnTo>
                    <a:lnTo>
                      <a:pt x="95" y="29"/>
                    </a:lnTo>
                    <a:lnTo>
                      <a:pt x="94" y="26"/>
                    </a:lnTo>
                    <a:lnTo>
                      <a:pt x="94" y="21"/>
                    </a:lnTo>
                    <a:lnTo>
                      <a:pt x="92" y="17"/>
                    </a:lnTo>
                    <a:lnTo>
                      <a:pt x="91" y="12"/>
                    </a:lnTo>
                    <a:lnTo>
                      <a:pt x="90" y="10"/>
                    </a:lnTo>
                    <a:lnTo>
                      <a:pt x="90" y="7"/>
                    </a:lnTo>
                    <a:lnTo>
                      <a:pt x="89" y="5"/>
                    </a:lnTo>
                    <a:lnTo>
                      <a:pt x="89" y="4"/>
                    </a:lnTo>
                    <a:lnTo>
                      <a:pt x="88" y="3"/>
                    </a:lnTo>
                    <a:lnTo>
                      <a:pt x="83" y="3"/>
                    </a:lnTo>
                    <a:lnTo>
                      <a:pt x="81" y="3"/>
                    </a:lnTo>
                    <a:lnTo>
                      <a:pt x="77" y="2"/>
                    </a:lnTo>
                    <a:lnTo>
                      <a:pt x="74" y="2"/>
                    </a:lnTo>
                    <a:lnTo>
                      <a:pt x="69" y="2"/>
                    </a:lnTo>
                    <a:lnTo>
                      <a:pt x="65" y="0"/>
                    </a:lnTo>
                    <a:lnTo>
                      <a:pt x="61" y="0"/>
                    </a:lnTo>
                    <a:lnTo>
                      <a:pt x="57" y="0"/>
                    </a:lnTo>
                    <a:lnTo>
                      <a:pt x="52" y="0"/>
                    </a:lnTo>
                    <a:lnTo>
                      <a:pt x="48" y="0"/>
                    </a:lnTo>
                    <a:lnTo>
                      <a:pt x="43" y="0"/>
                    </a:lnTo>
                    <a:lnTo>
                      <a:pt x="39" y="0"/>
                    </a:lnTo>
                    <a:lnTo>
                      <a:pt x="36" y="2"/>
                    </a:lnTo>
                    <a:lnTo>
                      <a:pt x="36" y="2"/>
                    </a:lnTo>
                    <a:close/>
                  </a:path>
                </a:pathLst>
              </a:custGeom>
              <a:solidFill>
                <a:srgbClr val="7A8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5"/>
              <p:cNvSpPr>
                <a:spLocks/>
              </p:cNvSpPr>
              <p:nvPr/>
            </p:nvSpPr>
            <p:spPr bwMode="auto">
              <a:xfrm>
                <a:off x="1981201" y="5500688"/>
                <a:ext cx="344488" cy="260350"/>
              </a:xfrm>
              <a:custGeom>
                <a:avLst/>
                <a:gdLst>
                  <a:gd name="T0" fmla="*/ 451 w 650"/>
                  <a:gd name="T1" fmla="*/ 4 h 493"/>
                  <a:gd name="T2" fmla="*/ 347 w 650"/>
                  <a:gd name="T3" fmla="*/ 0 h 493"/>
                  <a:gd name="T4" fmla="*/ 233 w 650"/>
                  <a:gd name="T5" fmla="*/ 1 h 493"/>
                  <a:gd name="T6" fmla="*/ 124 w 650"/>
                  <a:gd name="T7" fmla="*/ 6 h 493"/>
                  <a:gd name="T8" fmla="*/ 42 w 650"/>
                  <a:gd name="T9" fmla="*/ 19 h 493"/>
                  <a:gd name="T10" fmla="*/ 7 w 650"/>
                  <a:gd name="T11" fmla="*/ 38 h 493"/>
                  <a:gd name="T12" fmla="*/ 3 w 650"/>
                  <a:gd name="T13" fmla="*/ 69 h 493"/>
                  <a:gd name="T14" fmla="*/ 13 w 650"/>
                  <a:gd name="T15" fmla="*/ 110 h 493"/>
                  <a:gd name="T16" fmla="*/ 32 w 650"/>
                  <a:gd name="T17" fmla="*/ 149 h 493"/>
                  <a:gd name="T18" fmla="*/ 57 w 650"/>
                  <a:gd name="T19" fmla="*/ 181 h 493"/>
                  <a:gd name="T20" fmla="*/ 87 w 650"/>
                  <a:gd name="T21" fmla="*/ 198 h 493"/>
                  <a:gd name="T22" fmla="*/ 124 w 650"/>
                  <a:gd name="T23" fmla="*/ 187 h 493"/>
                  <a:gd name="T24" fmla="*/ 168 w 650"/>
                  <a:gd name="T25" fmla="*/ 148 h 493"/>
                  <a:gd name="T26" fmla="*/ 216 w 650"/>
                  <a:gd name="T27" fmla="*/ 102 h 493"/>
                  <a:gd name="T28" fmla="*/ 265 w 650"/>
                  <a:gd name="T29" fmla="*/ 99 h 493"/>
                  <a:gd name="T30" fmla="*/ 305 w 650"/>
                  <a:gd name="T31" fmla="*/ 136 h 493"/>
                  <a:gd name="T32" fmla="*/ 340 w 650"/>
                  <a:gd name="T33" fmla="*/ 171 h 493"/>
                  <a:gd name="T34" fmla="*/ 378 w 650"/>
                  <a:gd name="T35" fmla="*/ 160 h 493"/>
                  <a:gd name="T36" fmla="*/ 416 w 650"/>
                  <a:gd name="T37" fmla="*/ 125 h 493"/>
                  <a:gd name="T38" fmla="*/ 459 w 650"/>
                  <a:gd name="T39" fmla="*/ 96 h 493"/>
                  <a:gd name="T40" fmla="*/ 498 w 650"/>
                  <a:gd name="T41" fmla="*/ 96 h 493"/>
                  <a:gd name="T42" fmla="*/ 543 w 650"/>
                  <a:gd name="T43" fmla="*/ 115 h 493"/>
                  <a:gd name="T44" fmla="*/ 574 w 650"/>
                  <a:gd name="T45" fmla="*/ 153 h 493"/>
                  <a:gd name="T46" fmla="*/ 582 w 650"/>
                  <a:gd name="T47" fmla="*/ 191 h 493"/>
                  <a:gd name="T48" fmla="*/ 582 w 650"/>
                  <a:gd name="T49" fmla="*/ 224 h 493"/>
                  <a:gd name="T50" fmla="*/ 574 w 650"/>
                  <a:gd name="T51" fmla="*/ 254 h 493"/>
                  <a:gd name="T52" fmla="*/ 545 w 650"/>
                  <a:gd name="T53" fmla="*/ 295 h 493"/>
                  <a:gd name="T54" fmla="*/ 504 w 650"/>
                  <a:gd name="T55" fmla="*/ 310 h 493"/>
                  <a:gd name="T56" fmla="*/ 467 w 650"/>
                  <a:gd name="T57" fmla="*/ 280 h 493"/>
                  <a:gd name="T58" fmla="*/ 445 w 650"/>
                  <a:gd name="T59" fmla="*/ 242 h 493"/>
                  <a:gd name="T60" fmla="*/ 435 w 650"/>
                  <a:gd name="T61" fmla="*/ 221 h 493"/>
                  <a:gd name="T62" fmla="*/ 398 w 650"/>
                  <a:gd name="T63" fmla="*/ 251 h 493"/>
                  <a:gd name="T64" fmla="*/ 350 w 650"/>
                  <a:gd name="T65" fmla="*/ 268 h 493"/>
                  <a:gd name="T66" fmla="*/ 308 w 650"/>
                  <a:gd name="T67" fmla="*/ 256 h 493"/>
                  <a:gd name="T68" fmla="*/ 278 w 650"/>
                  <a:gd name="T69" fmla="*/ 226 h 493"/>
                  <a:gd name="T70" fmla="*/ 240 w 650"/>
                  <a:gd name="T71" fmla="*/ 206 h 493"/>
                  <a:gd name="T72" fmla="*/ 197 w 650"/>
                  <a:gd name="T73" fmla="*/ 240 h 493"/>
                  <a:gd name="T74" fmla="*/ 147 w 650"/>
                  <a:gd name="T75" fmla="*/ 281 h 493"/>
                  <a:gd name="T76" fmla="*/ 101 w 650"/>
                  <a:gd name="T77" fmla="*/ 292 h 493"/>
                  <a:gd name="T78" fmla="*/ 64 w 650"/>
                  <a:gd name="T79" fmla="*/ 269 h 493"/>
                  <a:gd name="T80" fmla="*/ 29 w 650"/>
                  <a:gd name="T81" fmla="*/ 253 h 493"/>
                  <a:gd name="T82" fmla="*/ 11 w 650"/>
                  <a:gd name="T83" fmla="*/ 284 h 493"/>
                  <a:gd name="T84" fmla="*/ 4 w 650"/>
                  <a:gd name="T85" fmla="*/ 322 h 493"/>
                  <a:gd name="T86" fmla="*/ 1 w 650"/>
                  <a:gd name="T87" fmla="*/ 365 h 493"/>
                  <a:gd name="T88" fmla="*/ 1 w 650"/>
                  <a:gd name="T89" fmla="*/ 410 h 493"/>
                  <a:gd name="T90" fmla="*/ 8 w 650"/>
                  <a:gd name="T91" fmla="*/ 446 h 493"/>
                  <a:gd name="T92" fmla="*/ 31 w 650"/>
                  <a:gd name="T93" fmla="*/ 472 h 493"/>
                  <a:gd name="T94" fmla="*/ 110 w 650"/>
                  <a:gd name="T95" fmla="*/ 484 h 493"/>
                  <a:gd name="T96" fmla="*/ 239 w 650"/>
                  <a:gd name="T97" fmla="*/ 491 h 493"/>
                  <a:gd name="T98" fmla="*/ 384 w 650"/>
                  <a:gd name="T99" fmla="*/ 492 h 493"/>
                  <a:gd name="T100" fmla="*/ 517 w 650"/>
                  <a:gd name="T101" fmla="*/ 489 h 493"/>
                  <a:gd name="T102" fmla="*/ 604 w 650"/>
                  <a:gd name="T103" fmla="*/ 477 h 493"/>
                  <a:gd name="T104" fmla="*/ 635 w 650"/>
                  <a:gd name="T105" fmla="*/ 451 h 493"/>
                  <a:gd name="T106" fmla="*/ 644 w 650"/>
                  <a:gd name="T107" fmla="*/ 417 h 493"/>
                  <a:gd name="T108" fmla="*/ 650 w 650"/>
                  <a:gd name="T109" fmla="*/ 376 h 493"/>
                  <a:gd name="T110" fmla="*/ 649 w 650"/>
                  <a:gd name="T111" fmla="*/ 324 h 493"/>
                  <a:gd name="T112" fmla="*/ 645 w 650"/>
                  <a:gd name="T113" fmla="*/ 270 h 493"/>
                  <a:gd name="T114" fmla="*/ 640 w 650"/>
                  <a:gd name="T115" fmla="*/ 211 h 493"/>
                  <a:gd name="T116" fmla="*/ 634 w 650"/>
                  <a:gd name="T117" fmla="*/ 156 h 493"/>
                  <a:gd name="T118" fmla="*/ 625 w 650"/>
                  <a:gd name="T119" fmla="*/ 109 h 493"/>
                  <a:gd name="T120" fmla="*/ 609 w 650"/>
                  <a:gd name="T121" fmla="*/ 68 h 493"/>
                  <a:gd name="T122" fmla="*/ 586 w 650"/>
                  <a:gd name="T123" fmla="*/ 37 h 493"/>
                  <a:gd name="T124" fmla="*/ 551 w 650"/>
                  <a:gd name="T125" fmla="*/ 1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0" h="493">
                    <a:moveTo>
                      <a:pt x="518" y="11"/>
                    </a:moveTo>
                    <a:lnTo>
                      <a:pt x="512" y="9"/>
                    </a:lnTo>
                    <a:lnTo>
                      <a:pt x="506" y="9"/>
                    </a:lnTo>
                    <a:lnTo>
                      <a:pt x="500" y="8"/>
                    </a:lnTo>
                    <a:lnTo>
                      <a:pt x="495" y="7"/>
                    </a:lnTo>
                    <a:lnTo>
                      <a:pt x="488" y="7"/>
                    </a:lnTo>
                    <a:lnTo>
                      <a:pt x="481" y="6"/>
                    </a:lnTo>
                    <a:lnTo>
                      <a:pt x="474" y="5"/>
                    </a:lnTo>
                    <a:lnTo>
                      <a:pt x="467" y="5"/>
                    </a:lnTo>
                    <a:lnTo>
                      <a:pt x="459" y="5"/>
                    </a:lnTo>
                    <a:lnTo>
                      <a:pt x="451" y="4"/>
                    </a:lnTo>
                    <a:lnTo>
                      <a:pt x="442" y="4"/>
                    </a:lnTo>
                    <a:lnTo>
                      <a:pt x="434" y="4"/>
                    </a:lnTo>
                    <a:lnTo>
                      <a:pt x="425" y="3"/>
                    </a:lnTo>
                    <a:lnTo>
                      <a:pt x="416" y="3"/>
                    </a:lnTo>
                    <a:lnTo>
                      <a:pt x="406" y="3"/>
                    </a:lnTo>
                    <a:lnTo>
                      <a:pt x="398" y="3"/>
                    </a:lnTo>
                    <a:lnTo>
                      <a:pt x="388" y="1"/>
                    </a:lnTo>
                    <a:lnTo>
                      <a:pt x="378" y="1"/>
                    </a:lnTo>
                    <a:lnTo>
                      <a:pt x="368" y="0"/>
                    </a:lnTo>
                    <a:lnTo>
                      <a:pt x="358" y="0"/>
                    </a:lnTo>
                    <a:lnTo>
                      <a:pt x="347" y="0"/>
                    </a:lnTo>
                    <a:lnTo>
                      <a:pt x="338" y="0"/>
                    </a:lnTo>
                    <a:lnTo>
                      <a:pt x="328" y="0"/>
                    </a:lnTo>
                    <a:lnTo>
                      <a:pt x="317" y="0"/>
                    </a:lnTo>
                    <a:lnTo>
                      <a:pt x="306" y="0"/>
                    </a:lnTo>
                    <a:lnTo>
                      <a:pt x="296" y="0"/>
                    </a:lnTo>
                    <a:lnTo>
                      <a:pt x="285" y="0"/>
                    </a:lnTo>
                    <a:lnTo>
                      <a:pt x="275" y="0"/>
                    </a:lnTo>
                    <a:lnTo>
                      <a:pt x="265" y="0"/>
                    </a:lnTo>
                    <a:lnTo>
                      <a:pt x="254" y="0"/>
                    </a:lnTo>
                    <a:lnTo>
                      <a:pt x="244" y="0"/>
                    </a:lnTo>
                    <a:lnTo>
                      <a:pt x="233" y="1"/>
                    </a:lnTo>
                    <a:lnTo>
                      <a:pt x="222" y="1"/>
                    </a:lnTo>
                    <a:lnTo>
                      <a:pt x="212" y="1"/>
                    </a:lnTo>
                    <a:lnTo>
                      <a:pt x="201" y="1"/>
                    </a:lnTo>
                    <a:lnTo>
                      <a:pt x="192" y="3"/>
                    </a:lnTo>
                    <a:lnTo>
                      <a:pt x="182" y="3"/>
                    </a:lnTo>
                    <a:lnTo>
                      <a:pt x="171" y="3"/>
                    </a:lnTo>
                    <a:lnTo>
                      <a:pt x="161" y="4"/>
                    </a:lnTo>
                    <a:lnTo>
                      <a:pt x="152" y="5"/>
                    </a:lnTo>
                    <a:lnTo>
                      <a:pt x="143" y="5"/>
                    </a:lnTo>
                    <a:lnTo>
                      <a:pt x="133" y="6"/>
                    </a:lnTo>
                    <a:lnTo>
                      <a:pt x="124" y="6"/>
                    </a:lnTo>
                    <a:lnTo>
                      <a:pt x="116" y="7"/>
                    </a:lnTo>
                    <a:lnTo>
                      <a:pt x="107" y="8"/>
                    </a:lnTo>
                    <a:lnTo>
                      <a:pt x="99" y="9"/>
                    </a:lnTo>
                    <a:lnTo>
                      <a:pt x="91" y="9"/>
                    </a:lnTo>
                    <a:lnTo>
                      <a:pt x="83" y="12"/>
                    </a:lnTo>
                    <a:lnTo>
                      <a:pt x="75" y="12"/>
                    </a:lnTo>
                    <a:lnTo>
                      <a:pt x="68" y="13"/>
                    </a:lnTo>
                    <a:lnTo>
                      <a:pt x="61" y="14"/>
                    </a:lnTo>
                    <a:lnTo>
                      <a:pt x="54" y="15"/>
                    </a:lnTo>
                    <a:lnTo>
                      <a:pt x="48" y="17"/>
                    </a:lnTo>
                    <a:lnTo>
                      <a:pt x="42" y="19"/>
                    </a:lnTo>
                    <a:lnTo>
                      <a:pt x="37" y="20"/>
                    </a:lnTo>
                    <a:lnTo>
                      <a:pt x="32" y="22"/>
                    </a:lnTo>
                    <a:lnTo>
                      <a:pt x="27" y="23"/>
                    </a:lnTo>
                    <a:lnTo>
                      <a:pt x="23" y="24"/>
                    </a:lnTo>
                    <a:lnTo>
                      <a:pt x="18" y="26"/>
                    </a:lnTo>
                    <a:lnTo>
                      <a:pt x="16" y="29"/>
                    </a:lnTo>
                    <a:lnTo>
                      <a:pt x="14" y="30"/>
                    </a:lnTo>
                    <a:lnTo>
                      <a:pt x="11" y="32"/>
                    </a:lnTo>
                    <a:lnTo>
                      <a:pt x="9" y="34"/>
                    </a:lnTo>
                    <a:lnTo>
                      <a:pt x="8" y="37"/>
                    </a:lnTo>
                    <a:lnTo>
                      <a:pt x="7" y="38"/>
                    </a:lnTo>
                    <a:lnTo>
                      <a:pt x="6" y="41"/>
                    </a:lnTo>
                    <a:lnTo>
                      <a:pt x="4" y="43"/>
                    </a:lnTo>
                    <a:lnTo>
                      <a:pt x="4" y="46"/>
                    </a:lnTo>
                    <a:lnTo>
                      <a:pt x="3" y="49"/>
                    </a:lnTo>
                    <a:lnTo>
                      <a:pt x="3" y="51"/>
                    </a:lnTo>
                    <a:lnTo>
                      <a:pt x="3" y="54"/>
                    </a:lnTo>
                    <a:lnTo>
                      <a:pt x="3" y="58"/>
                    </a:lnTo>
                    <a:lnTo>
                      <a:pt x="2" y="60"/>
                    </a:lnTo>
                    <a:lnTo>
                      <a:pt x="2" y="64"/>
                    </a:lnTo>
                    <a:lnTo>
                      <a:pt x="2" y="67"/>
                    </a:lnTo>
                    <a:lnTo>
                      <a:pt x="3" y="69"/>
                    </a:lnTo>
                    <a:lnTo>
                      <a:pt x="3" y="73"/>
                    </a:lnTo>
                    <a:lnTo>
                      <a:pt x="4" y="76"/>
                    </a:lnTo>
                    <a:lnTo>
                      <a:pt x="4" y="80"/>
                    </a:lnTo>
                    <a:lnTo>
                      <a:pt x="6" y="84"/>
                    </a:lnTo>
                    <a:lnTo>
                      <a:pt x="7" y="88"/>
                    </a:lnTo>
                    <a:lnTo>
                      <a:pt x="7" y="91"/>
                    </a:lnTo>
                    <a:lnTo>
                      <a:pt x="8" y="95"/>
                    </a:lnTo>
                    <a:lnTo>
                      <a:pt x="9" y="98"/>
                    </a:lnTo>
                    <a:lnTo>
                      <a:pt x="10" y="102"/>
                    </a:lnTo>
                    <a:lnTo>
                      <a:pt x="11" y="105"/>
                    </a:lnTo>
                    <a:lnTo>
                      <a:pt x="13" y="110"/>
                    </a:lnTo>
                    <a:lnTo>
                      <a:pt x="14" y="113"/>
                    </a:lnTo>
                    <a:lnTo>
                      <a:pt x="16" y="117"/>
                    </a:lnTo>
                    <a:lnTo>
                      <a:pt x="17" y="120"/>
                    </a:lnTo>
                    <a:lnTo>
                      <a:pt x="18" y="125"/>
                    </a:lnTo>
                    <a:lnTo>
                      <a:pt x="21" y="128"/>
                    </a:lnTo>
                    <a:lnTo>
                      <a:pt x="22" y="132"/>
                    </a:lnTo>
                    <a:lnTo>
                      <a:pt x="24" y="135"/>
                    </a:lnTo>
                    <a:lnTo>
                      <a:pt x="26" y="140"/>
                    </a:lnTo>
                    <a:lnTo>
                      <a:pt x="29" y="143"/>
                    </a:lnTo>
                    <a:lnTo>
                      <a:pt x="30" y="147"/>
                    </a:lnTo>
                    <a:lnTo>
                      <a:pt x="32" y="149"/>
                    </a:lnTo>
                    <a:lnTo>
                      <a:pt x="34" y="152"/>
                    </a:lnTo>
                    <a:lnTo>
                      <a:pt x="37" y="156"/>
                    </a:lnTo>
                    <a:lnTo>
                      <a:pt x="38" y="159"/>
                    </a:lnTo>
                    <a:lnTo>
                      <a:pt x="41" y="163"/>
                    </a:lnTo>
                    <a:lnTo>
                      <a:pt x="42" y="165"/>
                    </a:lnTo>
                    <a:lnTo>
                      <a:pt x="46" y="168"/>
                    </a:lnTo>
                    <a:lnTo>
                      <a:pt x="48" y="171"/>
                    </a:lnTo>
                    <a:lnTo>
                      <a:pt x="50" y="173"/>
                    </a:lnTo>
                    <a:lnTo>
                      <a:pt x="53" y="177"/>
                    </a:lnTo>
                    <a:lnTo>
                      <a:pt x="55" y="179"/>
                    </a:lnTo>
                    <a:lnTo>
                      <a:pt x="57" y="181"/>
                    </a:lnTo>
                    <a:lnTo>
                      <a:pt x="61" y="183"/>
                    </a:lnTo>
                    <a:lnTo>
                      <a:pt x="63" y="186"/>
                    </a:lnTo>
                    <a:lnTo>
                      <a:pt x="67" y="188"/>
                    </a:lnTo>
                    <a:lnTo>
                      <a:pt x="69" y="189"/>
                    </a:lnTo>
                    <a:lnTo>
                      <a:pt x="71" y="191"/>
                    </a:lnTo>
                    <a:lnTo>
                      <a:pt x="74" y="193"/>
                    </a:lnTo>
                    <a:lnTo>
                      <a:pt x="77" y="194"/>
                    </a:lnTo>
                    <a:lnTo>
                      <a:pt x="79" y="195"/>
                    </a:lnTo>
                    <a:lnTo>
                      <a:pt x="83" y="196"/>
                    </a:lnTo>
                    <a:lnTo>
                      <a:pt x="85" y="197"/>
                    </a:lnTo>
                    <a:lnTo>
                      <a:pt x="87" y="198"/>
                    </a:lnTo>
                    <a:lnTo>
                      <a:pt x="90" y="198"/>
                    </a:lnTo>
                    <a:lnTo>
                      <a:pt x="93" y="198"/>
                    </a:lnTo>
                    <a:lnTo>
                      <a:pt x="95" y="198"/>
                    </a:lnTo>
                    <a:lnTo>
                      <a:pt x="99" y="198"/>
                    </a:lnTo>
                    <a:lnTo>
                      <a:pt x="101" y="197"/>
                    </a:lnTo>
                    <a:lnTo>
                      <a:pt x="105" y="197"/>
                    </a:lnTo>
                    <a:lnTo>
                      <a:pt x="107" y="196"/>
                    </a:lnTo>
                    <a:lnTo>
                      <a:pt x="109" y="196"/>
                    </a:lnTo>
                    <a:lnTo>
                      <a:pt x="114" y="193"/>
                    </a:lnTo>
                    <a:lnTo>
                      <a:pt x="120" y="189"/>
                    </a:lnTo>
                    <a:lnTo>
                      <a:pt x="124" y="187"/>
                    </a:lnTo>
                    <a:lnTo>
                      <a:pt x="129" y="183"/>
                    </a:lnTo>
                    <a:lnTo>
                      <a:pt x="133" y="179"/>
                    </a:lnTo>
                    <a:lnTo>
                      <a:pt x="139" y="175"/>
                    </a:lnTo>
                    <a:lnTo>
                      <a:pt x="141" y="173"/>
                    </a:lnTo>
                    <a:lnTo>
                      <a:pt x="144" y="171"/>
                    </a:lnTo>
                    <a:lnTo>
                      <a:pt x="146" y="168"/>
                    </a:lnTo>
                    <a:lnTo>
                      <a:pt x="149" y="166"/>
                    </a:lnTo>
                    <a:lnTo>
                      <a:pt x="153" y="162"/>
                    </a:lnTo>
                    <a:lnTo>
                      <a:pt x="159" y="157"/>
                    </a:lnTo>
                    <a:lnTo>
                      <a:pt x="162" y="152"/>
                    </a:lnTo>
                    <a:lnTo>
                      <a:pt x="168" y="148"/>
                    </a:lnTo>
                    <a:lnTo>
                      <a:pt x="171" y="142"/>
                    </a:lnTo>
                    <a:lnTo>
                      <a:pt x="177" y="137"/>
                    </a:lnTo>
                    <a:lnTo>
                      <a:pt x="181" y="133"/>
                    </a:lnTo>
                    <a:lnTo>
                      <a:pt x="186" y="129"/>
                    </a:lnTo>
                    <a:lnTo>
                      <a:pt x="190" y="125"/>
                    </a:lnTo>
                    <a:lnTo>
                      <a:pt x="195" y="120"/>
                    </a:lnTo>
                    <a:lnTo>
                      <a:pt x="199" y="115"/>
                    </a:lnTo>
                    <a:lnTo>
                      <a:pt x="204" y="112"/>
                    </a:lnTo>
                    <a:lnTo>
                      <a:pt x="208" y="109"/>
                    </a:lnTo>
                    <a:lnTo>
                      <a:pt x="213" y="105"/>
                    </a:lnTo>
                    <a:lnTo>
                      <a:pt x="216" y="102"/>
                    </a:lnTo>
                    <a:lnTo>
                      <a:pt x="221" y="99"/>
                    </a:lnTo>
                    <a:lnTo>
                      <a:pt x="225" y="97"/>
                    </a:lnTo>
                    <a:lnTo>
                      <a:pt x="230" y="96"/>
                    </a:lnTo>
                    <a:lnTo>
                      <a:pt x="235" y="94"/>
                    </a:lnTo>
                    <a:lnTo>
                      <a:pt x="239" y="94"/>
                    </a:lnTo>
                    <a:lnTo>
                      <a:pt x="243" y="92"/>
                    </a:lnTo>
                    <a:lnTo>
                      <a:pt x="247" y="92"/>
                    </a:lnTo>
                    <a:lnTo>
                      <a:pt x="252" y="94"/>
                    </a:lnTo>
                    <a:lnTo>
                      <a:pt x="256" y="96"/>
                    </a:lnTo>
                    <a:lnTo>
                      <a:pt x="261" y="97"/>
                    </a:lnTo>
                    <a:lnTo>
                      <a:pt x="265" y="99"/>
                    </a:lnTo>
                    <a:lnTo>
                      <a:pt x="269" y="102"/>
                    </a:lnTo>
                    <a:lnTo>
                      <a:pt x="274" y="104"/>
                    </a:lnTo>
                    <a:lnTo>
                      <a:pt x="277" y="107"/>
                    </a:lnTo>
                    <a:lnTo>
                      <a:pt x="281" y="110"/>
                    </a:lnTo>
                    <a:lnTo>
                      <a:pt x="285" y="113"/>
                    </a:lnTo>
                    <a:lnTo>
                      <a:pt x="289" y="118"/>
                    </a:lnTo>
                    <a:lnTo>
                      <a:pt x="292" y="121"/>
                    </a:lnTo>
                    <a:lnTo>
                      <a:pt x="296" y="125"/>
                    </a:lnTo>
                    <a:lnTo>
                      <a:pt x="299" y="129"/>
                    </a:lnTo>
                    <a:lnTo>
                      <a:pt x="303" y="133"/>
                    </a:lnTo>
                    <a:lnTo>
                      <a:pt x="305" y="136"/>
                    </a:lnTo>
                    <a:lnTo>
                      <a:pt x="309" y="141"/>
                    </a:lnTo>
                    <a:lnTo>
                      <a:pt x="312" y="144"/>
                    </a:lnTo>
                    <a:lnTo>
                      <a:pt x="315" y="149"/>
                    </a:lnTo>
                    <a:lnTo>
                      <a:pt x="319" y="152"/>
                    </a:lnTo>
                    <a:lnTo>
                      <a:pt x="321" y="156"/>
                    </a:lnTo>
                    <a:lnTo>
                      <a:pt x="324" y="158"/>
                    </a:lnTo>
                    <a:lnTo>
                      <a:pt x="328" y="162"/>
                    </a:lnTo>
                    <a:lnTo>
                      <a:pt x="330" y="164"/>
                    </a:lnTo>
                    <a:lnTo>
                      <a:pt x="334" y="167"/>
                    </a:lnTo>
                    <a:lnTo>
                      <a:pt x="337" y="168"/>
                    </a:lnTo>
                    <a:lnTo>
                      <a:pt x="340" y="171"/>
                    </a:lnTo>
                    <a:lnTo>
                      <a:pt x="343" y="172"/>
                    </a:lnTo>
                    <a:lnTo>
                      <a:pt x="347" y="173"/>
                    </a:lnTo>
                    <a:lnTo>
                      <a:pt x="350" y="174"/>
                    </a:lnTo>
                    <a:lnTo>
                      <a:pt x="353" y="174"/>
                    </a:lnTo>
                    <a:lnTo>
                      <a:pt x="357" y="174"/>
                    </a:lnTo>
                    <a:lnTo>
                      <a:pt x="360" y="173"/>
                    </a:lnTo>
                    <a:lnTo>
                      <a:pt x="364" y="172"/>
                    </a:lnTo>
                    <a:lnTo>
                      <a:pt x="368" y="170"/>
                    </a:lnTo>
                    <a:lnTo>
                      <a:pt x="372" y="166"/>
                    </a:lnTo>
                    <a:lnTo>
                      <a:pt x="375" y="164"/>
                    </a:lnTo>
                    <a:lnTo>
                      <a:pt x="378" y="160"/>
                    </a:lnTo>
                    <a:lnTo>
                      <a:pt x="382" y="158"/>
                    </a:lnTo>
                    <a:lnTo>
                      <a:pt x="385" y="155"/>
                    </a:lnTo>
                    <a:lnTo>
                      <a:pt x="389" y="151"/>
                    </a:lnTo>
                    <a:lnTo>
                      <a:pt x="392" y="148"/>
                    </a:lnTo>
                    <a:lnTo>
                      <a:pt x="396" y="145"/>
                    </a:lnTo>
                    <a:lnTo>
                      <a:pt x="399" y="142"/>
                    </a:lnTo>
                    <a:lnTo>
                      <a:pt x="403" y="138"/>
                    </a:lnTo>
                    <a:lnTo>
                      <a:pt x="406" y="134"/>
                    </a:lnTo>
                    <a:lnTo>
                      <a:pt x="410" y="132"/>
                    </a:lnTo>
                    <a:lnTo>
                      <a:pt x="413" y="127"/>
                    </a:lnTo>
                    <a:lnTo>
                      <a:pt x="416" y="125"/>
                    </a:lnTo>
                    <a:lnTo>
                      <a:pt x="420" y="121"/>
                    </a:lnTo>
                    <a:lnTo>
                      <a:pt x="423" y="118"/>
                    </a:lnTo>
                    <a:lnTo>
                      <a:pt x="427" y="115"/>
                    </a:lnTo>
                    <a:lnTo>
                      <a:pt x="430" y="112"/>
                    </a:lnTo>
                    <a:lnTo>
                      <a:pt x="434" y="109"/>
                    </a:lnTo>
                    <a:lnTo>
                      <a:pt x="438" y="106"/>
                    </a:lnTo>
                    <a:lnTo>
                      <a:pt x="442" y="104"/>
                    </a:lnTo>
                    <a:lnTo>
                      <a:pt x="445" y="102"/>
                    </a:lnTo>
                    <a:lnTo>
                      <a:pt x="450" y="99"/>
                    </a:lnTo>
                    <a:lnTo>
                      <a:pt x="454" y="98"/>
                    </a:lnTo>
                    <a:lnTo>
                      <a:pt x="459" y="96"/>
                    </a:lnTo>
                    <a:lnTo>
                      <a:pt x="462" y="96"/>
                    </a:lnTo>
                    <a:lnTo>
                      <a:pt x="467" y="94"/>
                    </a:lnTo>
                    <a:lnTo>
                      <a:pt x="473" y="94"/>
                    </a:lnTo>
                    <a:lnTo>
                      <a:pt x="477" y="94"/>
                    </a:lnTo>
                    <a:lnTo>
                      <a:pt x="482" y="94"/>
                    </a:lnTo>
                    <a:lnTo>
                      <a:pt x="485" y="94"/>
                    </a:lnTo>
                    <a:lnTo>
                      <a:pt x="488" y="94"/>
                    </a:lnTo>
                    <a:lnTo>
                      <a:pt x="490" y="95"/>
                    </a:lnTo>
                    <a:lnTo>
                      <a:pt x="494" y="96"/>
                    </a:lnTo>
                    <a:lnTo>
                      <a:pt x="496" y="96"/>
                    </a:lnTo>
                    <a:lnTo>
                      <a:pt x="498" y="96"/>
                    </a:lnTo>
                    <a:lnTo>
                      <a:pt x="500" y="96"/>
                    </a:lnTo>
                    <a:lnTo>
                      <a:pt x="504" y="97"/>
                    </a:lnTo>
                    <a:lnTo>
                      <a:pt x="509" y="98"/>
                    </a:lnTo>
                    <a:lnTo>
                      <a:pt x="513" y="100"/>
                    </a:lnTo>
                    <a:lnTo>
                      <a:pt x="518" y="102"/>
                    </a:lnTo>
                    <a:lnTo>
                      <a:pt x="522" y="103"/>
                    </a:lnTo>
                    <a:lnTo>
                      <a:pt x="527" y="105"/>
                    </a:lnTo>
                    <a:lnTo>
                      <a:pt x="532" y="109"/>
                    </a:lnTo>
                    <a:lnTo>
                      <a:pt x="535" y="110"/>
                    </a:lnTo>
                    <a:lnTo>
                      <a:pt x="540" y="112"/>
                    </a:lnTo>
                    <a:lnTo>
                      <a:pt x="543" y="115"/>
                    </a:lnTo>
                    <a:lnTo>
                      <a:pt x="546" y="118"/>
                    </a:lnTo>
                    <a:lnTo>
                      <a:pt x="550" y="120"/>
                    </a:lnTo>
                    <a:lnTo>
                      <a:pt x="553" y="123"/>
                    </a:lnTo>
                    <a:lnTo>
                      <a:pt x="557" y="127"/>
                    </a:lnTo>
                    <a:lnTo>
                      <a:pt x="560" y="130"/>
                    </a:lnTo>
                    <a:lnTo>
                      <a:pt x="563" y="134"/>
                    </a:lnTo>
                    <a:lnTo>
                      <a:pt x="565" y="137"/>
                    </a:lnTo>
                    <a:lnTo>
                      <a:pt x="567" y="142"/>
                    </a:lnTo>
                    <a:lnTo>
                      <a:pt x="570" y="145"/>
                    </a:lnTo>
                    <a:lnTo>
                      <a:pt x="572" y="150"/>
                    </a:lnTo>
                    <a:lnTo>
                      <a:pt x="574" y="153"/>
                    </a:lnTo>
                    <a:lnTo>
                      <a:pt x="575" y="158"/>
                    </a:lnTo>
                    <a:lnTo>
                      <a:pt x="578" y="163"/>
                    </a:lnTo>
                    <a:lnTo>
                      <a:pt x="578" y="167"/>
                    </a:lnTo>
                    <a:lnTo>
                      <a:pt x="580" y="173"/>
                    </a:lnTo>
                    <a:lnTo>
                      <a:pt x="580" y="175"/>
                    </a:lnTo>
                    <a:lnTo>
                      <a:pt x="581" y="178"/>
                    </a:lnTo>
                    <a:lnTo>
                      <a:pt x="581" y="180"/>
                    </a:lnTo>
                    <a:lnTo>
                      <a:pt x="582" y="183"/>
                    </a:lnTo>
                    <a:lnTo>
                      <a:pt x="582" y="186"/>
                    </a:lnTo>
                    <a:lnTo>
                      <a:pt x="582" y="188"/>
                    </a:lnTo>
                    <a:lnTo>
                      <a:pt x="582" y="191"/>
                    </a:lnTo>
                    <a:lnTo>
                      <a:pt x="582" y="194"/>
                    </a:lnTo>
                    <a:lnTo>
                      <a:pt x="582" y="197"/>
                    </a:lnTo>
                    <a:lnTo>
                      <a:pt x="583" y="200"/>
                    </a:lnTo>
                    <a:lnTo>
                      <a:pt x="583" y="203"/>
                    </a:lnTo>
                    <a:lnTo>
                      <a:pt x="583" y="206"/>
                    </a:lnTo>
                    <a:lnTo>
                      <a:pt x="583" y="209"/>
                    </a:lnTo>
                    <a:lnTo>
                      <a:pt x="583" y="211"/>
                    </a:lnTo>
                    <a:lnTo>
                      <a:pt x="582" y="215"/>
                    </a:lnTo>
                    <a:lnTo>
                      <a:pt x="582" y="218"/>
                    </a:lnTo>
                    <a:lnTo>
                      <a:pt x="582" y="220"/>
                    </a:lnTo>
                    <a:lnTo>
                      <a:pt x="582" y="224"/>
                    </a:lnTo>
                    <a:lnTo>
                      <a:pt x="581" y="226"/>
                    </a:lnTo>
                    <a:lnTo>
                      <a:pt x="581" y="230"/>
                    </a:lnTo>
                    <a:lnTo>
                      <a:pt x="581" y="232"/>
                    </a:lnTo>
                    <a:lnTo>
                      <a:pt x="580" y="235"/>
                    </a:lnTo>
                    <a:lnTo>
                      <a:pt x="579" y="238"/>
                    </a:lnTo>
                    <a:lnTo>
                      <a:pt x="578" y="240"/>
                    </a:lnTo>
                    <a:lnTo>
                      <a:pt x="578" y="243"/>
                    </a:lnTo>
                    <a:lnTo>
                      <a:pt x="576" y="246"/>
                    </a:lnTo>
                    <a:lnTo>
                      <a:pt x="575" y="249"/>
                    </a:lnTo>
                    <a:lnTo>
                      <a:pt x="575" y="251"/>
                    </a:lnTo>
                    <a:lnTo>
                      <a:pt x="574" y="254"/>
                    </a:lnTo>
                    <a:lnTo>
                      <a:pt x="573" y="257"/>
                    </a:lnTo>
                    <a:lnTo>
                      <a:pt x="571" y="259"/>
                    </a:lnTo>
                    <a:lnTo>
                      <a:pt x="571" y="262"/>
                    </a:lnTo>
                    <a:lnTo>
                      <a:pt x="567" y="266"/>
                    </a:lnTo>
                    <a:lnTo>
                      <a:pt x="565" y="272"/>
                    </a:lnTo>
                    <a:lnTo>
                      <a:pt x="561" y="276"/>
                    </a:lnTo>
                    <a:lnTo>
                      <a:pt x="559" y="280"/>
                    </a:lnTo>
                    <a:lnTo>
                      <a:pt x="556" y="285"/>
                    </a:lnTo>
                    <a:lnTo>
                      <a:pt x="553" y="289"/>
                    </a:lnTo>
                    <a:lnTo>
                      <a:pt x="549" y="293"/>
                    </a:lnTo>
                    <a:lnTo>
                      <a:pt x="545" y="295"/>
                    </a:lnTo>
                    <a:lnTo>
                      <a:pt x="542" y="299"/>
                    </a:lnTo>
                    <a:lnTo>
                      <a:pt x="538" y="302"/>
                    </a:lnTo>
                    <a:lnTo>
                      <a:pt x="535" y="303"/>
                    </a:lnTo>
                    <a:lnTo>
                      <a:pt x="530" y="306"/>
                    </a:lnTo>
                    <a:lnTo>
                      <a:pt x="527" y="307"/>
                    </a:lnTo>
                    <a:lnTo>
                      <a:pt x="523" y="309"/>
                    </a:lnTo>
                    <a:lnTo>
                      <a:pt x="519" y="310"/>
                    </a:lnTo>
                    <a:lnTo>
                      <a:pt x="515" y="310"/>
                    </a:lnTo>
                    <a:lnTo>
                      <a:pt x="512" y="310"/>
                    </a:lnTo>
                    <a:lnTo>
                      <a:pt x="509" y="310"/>
                    </a:lnTo>
                    <a:lnTo>
                      <a:pt x="504" y="310"/>
                    </a:lnTo>
                    <a:lnTo>
                      <a:pt x="500" y="309"/>
                    </a:lnTo>
                    <a:lnTo>
                      <a:pt x="497" y="307"/>
                    </a:lnTo>
                    <a:lnTo>
                      <a:pt x="494" y="304"/>
                    </a:lnTo>
                    <a:lnTo>
                      <a:pt x="489" y="302"/>
                    </a:lnTo>
                    <a:lnTo>
                      <a:pt x="485" y="299"/>
                    </a:lnTo>
                    <a:lnTo>
                      <a:pt x="482" y="295"/>
                    </a:lnTo>
                    <a:lnTo>
                      <a:pt x="479" y="293"/>
                    </a:lnTo>
                    <a:lnTo>
                      <a:pt x="475" y="289"/>
                    </a:lnTo>
                    <a:lnTo>
                      <a:pt x="473" y="286"/>
                    </a:lnTo>
                    <a:lnTo>
                      <a:pt x="471" y="284"/>
                    </a:lnTo>
                    <a:lnTo>
                      <a:pt x="467" y="280"/>
                    </a:lnTo>
                    <a:lnTo>
                      <a:pt x="465" y="276"/>
                    </a:lnTo>
                    <a:lnTo>
                      <a:pt x="461" y="273"/>
                    </a:lnTo>
                    <a:lnTo>
                      <a:pt x="459" y="269"/>
                    </a:lnTo>
                    <a:lnTo>
                      <a:pt x="458" y="266"/>
                    </a:lnTo>
                    <a:lnTo>
                      <a:pt x="456" y="262"/>
                    </a:lnTo>
                    <a:lnTo>
                      <a:pt x="453" y="259"/>
                    </a:lnTo>
                    <a:lnTo>
                      <a:pt x="452" y="255"/>
                    </a:lnTo>
                    <a:lnTo>
                      <a:pt x="450" y="253"/>
                    </a:lnTo>
                    <a:lnTo>
                      <a:pt x="449" y="249"/>
                    </a:lnTo>
                    <a:lnTo>
                      <a:pt x="446" y="246"/>
                    </a:lnTo>
                    <a:lnTo>
                      <a:pt x="445" y="242"/>
                    </a:lnTo>
                    <a:lnTo>
                      <a:pt x="444" y="240"/>
                    </a:lnTo>
                    <a:lnTo>
                      <a:pt x="443" y="236"/>
                    </a:lnTo>
                    <a:lnTo>
                      <a:pt x="442" y="234"/>
                    </a:lnTo>
                    <a:lnTo>
                      <a:pt x="441" y="231"/>
                    </a:lnTo>
                    <a:lnTo>
                      <a:pt x="439" y="230"/>
                    </a:lnTo>
                    <a:lnTo>
                      <a:pt x="438" y="225"/>
                    </a:lnTo>
                    <a:lnTo>
                      <a:pt x="438" y="223"/>
                    </a:lnTo>
                    <a:lnTo>
                      <a:pt x="437" y="220"/>
                    </a:lnTo>
                    <a:lnTo>
                      <a:pt x="437" y="220"/>
                    </a:lnTo>
                    <a:lnTo>
                      <a:pt x="436" y="220"/>
                    </a:lnTo>
                    <a:lnTo>
                      <a:pt x="435" y="221"/>
                    </a:lnTo>
                    <a:lnTo>
                      <a:pt x="433" y="224"/>
                    </a:lnTo>
                    <a:lnTo>
                      <a:pt x="429" y="227"/>
                    </a:lnTo>
                    <a:lnTo>
                      <a:pt x="426" y="232"/>
                    </a:lnTo>
                    <a:lnTo>
                      <a:pt x="421" y="235"/>
                    </a:lnTo>
                    <a:lnTo>
                      <a:pt x="418" y="238"/>
                    </a:lnTo>
                    <a:lnTo>
                      <a:pt x="415" y="240"/>
                    </a:lnTo>
                    <a:lnTo>
                      <a:pt x="412" y="242"/>
                    </a:lnTo>
                    <a:lnTo>
                      <a:pt x="410" y="246"/>
                    </a:lnTo>
                    <a:lnTo>
                      <a:pt x="405" y="247"/>
                    </a:lnTo>
                    <a:lnTo>
                      <a:pt x="401" y="249"/>
                    </a:lnTo>
                    <a:lnTo>
                      <a:pt x="398" y="251"/>
                    </a:lnTo>
                    <a:lnTo>
                      <a:pt x="395" y="254"/>
                    </a:lnTo>
                    <a:lnTo>
                      <a:pt x="390" y="256"/>
                    </a:lnTo>
                    <a:lnTo>
                      <a:pt x="385" y="258"/>
                    </a:lnTo>
                    <a:lnTo>
                      <a:pt x="382" y="259"/>
                    </a:lnTo>
                    <a:lnTo>
                      <a:pt x="377" y="262"/>
                    </a:lnTo>
                    <a:lnTo>
                      <a:pt x="373" y="263"/>
                    </a:lnTo>
                    <a:lnTo>
                      <a:pt x="368" y="264"/>
                    </a:lnTo>
                    <a:lnTo>
                      <a:pt x="364" y="265"/>
                    </a:lnTo>
                    <a:lnTo>
                      <a:pt x="359" y="266"/>
                    </a:lnTo>
                    <a:lnTo>
                      <a:pt x="354" y="266"/>
                    </a:lnTo>
                    <a:lnTo>
                      <a:pt x="350" y="268"/>
                    </a:lnTo>
                    <a:lnTo>
                      <a:pt x="344" y="268"/>
                    </a:lnTo>
                    <a:lnTo>
                      <a:pt x="339" y="268"/>
                    </a:lnTo>
                    <a:lnTo>
                      <a:pt x="337" y="266"/>
                    </a:lnTo>
                    <a:lnTo>
                      <a:pt x="334" y="266"/>
                    </a:lnTo>
                    <a:lnTo>
                      <a:pt x="331" y="265"/>
                    </a:lnTo>
                    <a:lnTo>
                      <a:pt x="329" y="265"/>
                    </a:lnTo>
                    <a:lnTo>
                      <a:pt x="324" y="264"/>
                    </a:lnTo>
                    <a:lnTo>
                      <a:pt x="320" y="263"/>
                    </a:lnTo>
                    <a:lnTo>
                      <a:pt x="316" y="261"/>
                    </a:lnTo>
                    <a:lnTo>
                      <a:pt x="312" y="258"/>
                    </a:lnTo>
                    <a:lnTo>
                      <a:pt x="308" y="256"/>
                    </a:lnTo>
                    <a:lnTo>
                      <a:pt x="305" y="254"/>
                    </a:lnTo>
                    <a:lnTo>
                      <a:pt x="301" y="251"/>
                    </a:lnTo>
                    <a:lnTo>
                      <a:pt x="299" y="249"/>
                    </a:lnTo>
                    <a:lnTo>
                      <a:pt x="296" y="246"/>
                    </a:lnTo>
                    <a:lnTo>
                      <a:pt x="293" y="243"/>
                    </a:lnTo>
                    <a:lnTo>
                      <a:pt x="290" y="240"/>
                    </a:lnTo>
                    <a:lnTo>
                      <a:pt x="288" y="238"/>
                    </a:lnTo>
                    <a:lnTo>
                      <a:pt x="285" y="234"/>
                    </a:lnTo>
                    <a:lnTo>
                      <a:pt x="283" y="232"/>
                    </a:lnTo>
                    <a:lnTo>
                      <a:pt x="281" y="228"/>
                    </a:lnTo>
                    <a:lnTo>
                      <a:pt x="278" y="226"/>
                    </a:lnTo>
                    <a:lnTo>
                      <a:pt x="276" y="223"/>
                    </a:lnTo>
                    <a:lnTo>
                      <a:pt x="274" y="220"/>
                    </a:lnTo>
                    <a:lnTo>
                      <a:pt x="269" y="216"/>
                    </a:lnTo>
                    <a:lnTo>
                      <a:pt x="266" y="211"/>
                    </a:lnTo>
                    <a:lnTo>
                      <a:pt x="260" y="208"/>
                    </a:lnTo>
                    <a:lnTo>
                      <a:pt x="255" y="206"/>
                    </a:lnTo>
                    <a:lnTo>
                      <a:pt x="253" y="205"/>
                    </a:lnTo>
                    <a:lnTo>
                      <a:pt x="250" y="205"/>
                    </a:lnTo>
                    <a:lnTo>
                      <a:pt x="247" y="205"/>
                    </a:lnTo>
                    <a:lnTo>
                      <a:pt x="245" y="206"/>
                    </a:lnTo>
                    <a:lnTo>
                      <a:pt x="240" y="206"/>
                    </a:lnTo>
                    <a:lnTo>
                      <a:pt x="237" y="208"/>
                    </a:lnTo>
                    <a:lnTo>
                      <a:pt x="233" y="209"/>
                    </a:lnTo>
                    <a:lnTo>
                      <a:pt x="230" y="212"/>
                    </a:lnTo>
                    <a:lnTo>
                      <a:pt x="225" y="215"/>
                    </a:lnTo>
                    <a:lnTo>
                      <a:pt x="222" y="217"/>
                    </a:lnTo>
                    <a:lnTo>
                      <a:pt x="219" y="220"/>
                    </a:lnTo>
                    <a:lnTo>
                      <a:pt x="214" y="224"/>
                    </a:lnTo>
                    <a:lnTo>
                      <a:pt x="209" y="227"/>
                    </a:lnTo>
                    <a:lnTo>
                      <a:pt x="206" y="231"/>
                    </a:lnTo>
                    <a:lnTo>
                      <a:pt x="201" y="235"/>
                    </a:lnTo>
                    <a:lnTo>
                      <a:pt x="197" y="240"/>
                    </a:lnTo>
                    <a:lnTo>
                      <a:pt x="192" y="243"/>
                    </a:lnTo>
                    <a:lnTo>
                      <a:pt x="189" y="247"/>
                    </a:lnTo>
                    <a:lnTo>
                      <a:pt x="184" y="251"/>
                    </a:lnTo>
                    <a:lnTo>
                      <a:pt x="179" y="256"/>
                    </a:lnTo>
                    <a:lnTo>
                      <a:pt x="175" y="259"/>
                    </a:lnTo>
                    <a:lnTo>
                      <a:pt x="170" y="264"/>
                    </a:lnTo>
                    <a:lnTo>
                      <a:pt x="166" y="268"/>
                    </a:lnTo>
                    <a:lnTo>
                      <a:pt x="161" y="271"/>
                    </a:lnTo>
                    <a:lnTo>
                      <a:pt x="156" y="274"/>
                    </a:lnTo>
                    <a:lnTo>
                      <a:pt x="152" y="278"/>
                    </a:lnTo>
                    <a:lnTo>
                      <a:pt x="147" y="281"/>
                    </a:lnTo>
                    <a:lnTo>
                      <a:pt x="143" y="285"/>
                    </a:lnTo>
                    <a:lnTo>
                      <a:pt x="138" y="287"/>
                    </a:lnTo>
                    <a:lnTo>
                      <a:pt x="134" y="289"/>
                    </a:lnTo>
                    <a:lnTo>
                      <a:pt x="130" y="291"/>
                    </a:lnTo>
                    <a:lnTo>
                      <a:pt x="125" y="293"/>
                    </a:lnTo>
                    <a:lnTo>
                      <a:pt x="121" y="293"/>
                    </a:lnTo>
                    <a:lnTo>
                      <a:pt x="117" y="294"/>
                    </a:lnTo>
                    <a:lnTo>
                      <a:pt x="114" y="294"/>
                    </a:lnTo>
                    <a:lnTo>
                      <a:pt x="109" y="294"/>
                    </a:lnTo>
                    <a:lnTo>
                      <a:pt x="106" y="293"/>
                    </a:lnTo>
                    <a:lnTo>
                      <a:pt x="101" y="292"/>
                    </a:lnTo>
                    <a:lnTo>
                      <a:pt x="98" y="291"/>
                    </a:lnTo>
                    <a:lnTo>
                      <a:pt x="94" y="288"/>
                    </a:lnTo>
                    <a:lnTo>
                      <a:pt x="90" y="287"/>
                    </a:lnTo>
                    <a:lnTo>
                      <a:pt x="87" y="285"/>
                    </a:lnTo>
                    <a:lnTo>
                      <a:pt x="83" y="284"/>
                    </a:lnTo>
                    <a:lnTo>
                      <a:pt x="80" y="281"/>
                    </a:lnTo>
                    <a:lnTo>
                      <a:pt x="77" y="278"/>
                    </a:lnTo>
                    <a:lnTo>
                      <a:pt x="74" y="276"/>
                    </a:lnTo>
                    <a:lnTo>
                      <a:pt x="71" y="273"/>
                    </a:lnTo>
                    <a:lnTo>
                      <a:pt x="68" y="272"/>
                    </a:lnTo>
                    <a:lnTo>
                      <a:pt x="64" y="269"/>
                    </a:lnTo>
                    <a:lnTo>
                      <a:pt x="62" y="268"/>
                    </a:lnTo>
                    <a:lnTo>
                      <a:pt x="60" y="265"/>
                    </a:lnTo>
                    <a:lnTo>
                      <a:pt x="56" y="263"/>
                    </a:lnTo>
                    <a:lnTo>
                      <a:pt x="54" y="261"/>
                    </a:lnTo>
                    <a:lnTo>
                      <a:pt x="52" y="259"/>
                    </a:lnTo>
                    <a:lnTo>
                      <a:pt x="48" y="257"/>
                    </a:lnTo>
                    <a:lnTo>
                      <a:pt x="46" y="256"/>
                    </a:lnTo>
                    <a:lnTo>
                      <a:pt x="41" y="253"/>
                    </a:lnTo>
                    <a:lnTo>
                      <a:pt x="38" y="251"/>
                    </a:lnTo>
                    <a:lnTo>
                      <a:pt x="33" y="251"/>
                    </a:lnTo>
                    <a:lnTo>
                      <a:pt x="29" y="253"/>
                    </a:lnTo>
                    <a:lnTo>
                      <a:pt x="27" y="254"/>
                    </a:lnTo>
                    <a:lnTo>
                      <a:pt x="25" y="255"/>
                    </a:lnTo>
                    <a:lnTo>
                      <a:pt x="23" y="257"/>
                    </a:lnTo>
                    <a:lnTo>
                      <a:pt x="22" y="259"/>
                    </a:lnTo>
                    <a:lnTo>
                      <a:pt x="19" y="262"/>
                    </a:lnTo>
                    <a:lnTo>
                      <a:pt x="18" y="266"/>
                    </a:lnTo>
                    <a:lnTo>
                      <a:pt x="16" y="270"/>
                    </a:lnTo>
                    <a:lnTo>
                      <a:pt x="15" y="276"/>
                    </a:lnTo>
                    <a:lnTo>
                      <a:pt x="14" y="278"/>
                    </a:lnTo>
                    <a:lnTo>
                      <a:pt x="13" y="280"/>
                    </a:lnTo>
                    <a:lnTo>
                      <a:pt x="11" y="284"/>
                    </a:lnTo>
                    <a:lnTo>
                      <a:pt x="11" y="286"/>
                    </a:lnTo>
                    <a:lnTo>
                      <a:pt x="10" y="289"/>
                    </a:lnTo>
                    <a:lnTo>
                      <a:pt x="10" y="293"/>
                    </a:lnTo>
                    <a:lnTo>
                      <a:pt x="9" y="296"/>
                    </a:lnTo>
                    <a:lnTo>
                      <a:pt x="9" y="300"/>
                    </a:lnTo>
                    <a:lnTo>
                      <a:pt x="8" y="302"/>
                    </a:lnTo>
                    <a:lnTo>
                      <a:pt x="7" y="307"/>
                    </a:lnTo>
                    <a:lnTo>
                      <a:pt x="7" y="310"/>
                    </a:lnTo>
                    <a:lnTo>
                      <a:pt x="6" y="314"/>
                    </a:lnTo>
                    <a:lnTo>
                      <a:pt x="4" y="317"/>
                    </a:lnTo>
                    <a:lnTo>
                      <a:pt x="4" y="322"/>
                    </a:lnTo>
                    <a:lnTo>
                      <a:pt x="3" y="325"/>
                    </a:lnTo>
                    <a:lnTo>
                      <a:pt x="3" y="329"/>
                    </a:lnTo>
                    <a:lnTo>
                      <a:pt x="3" y="333"/>
                    </a:lnTo>
                    <a:lnTo>
                      <a:pt x="2" y="337"/>
                    </a:lnTo>
                    <a:lnTo>
                      <a:pt x="2" y="341"/>
                    </a:lnTo>
                    <a:lnTo>
                      <a:pt x="2" y="345"/>
                    </a:lnTo>
                    <a:lnTo>
                      <a:pt x="2" y="349"/>
                    </a:lnTo>
                    <a:lnTo>
                      <a:pt x="1" y="354"/>
                    </a:lnTo>
                    <a:lnTo>
                      <a:pt x="1" y="357"/>
                    </a:lnTo>
                    <a:lnTo>
                      <a:pt x="1" y="362"/>
                    </a:lnTo>
                    <a:lnTo>
                      <a:pt x="1" y="365"/>
                    </a:lnTo>
                    <a:lnTo>
                      <a:pt x="0" y="370"/>
                    </a:lnTo>
                    <a:lnTo>
                      <a:pt x="0" y="375"/>
                    </a:lnTo>
                    <a:lnTo>
                      <a:pt x="0" y="378"/>
                    </a:lnTo>
                    <a:lnTo>
                      <a:pt x="0" y="382"/>
                    </a:lnTo>
                    <a:lnTo>
                      <a:pt x="0" y="386"/>
                    </a:lnTo>
                    <a:lnTo>
                      <a:pt x="0" y="391"/>
                    </a:lnTo>
                    <a:lnTo>
                      <a:pt x="0" y="394"/>
                    </a:lnTo>
                    <a:lnTo>
                      <a:pt x="0" y="398"/>
                    </a:lnTo>
                    <a:lnTo>
                      <a:pt x="0" y="402"/>
                    </a:lnTo>
                    <a:lnTo>
                      <a:pt x="1" y="406"/>
                    </a:lnTo>
                    <a:lnTo>
                      <a:pt x="1" y="410"/>
                    </a:lnTo>
                    <a:lnTo>
                      <a:pt x="1" y="414"/>
                    </a:lnTo>
                    <a:lnTo>
                      <a:pt x="2" y="417"/>
                    </a:lnTo>
                    <a:lnTo>
                      <a:pt x="2" y="421"/>
                    </a:lnTo>
                    <a:lnTo>
                      <a:pt x="3" y="424"/>
                    </a:lnTo>
                    <a:lnTo>
                      <a:pt x="3" y="428"/>
                    </a:lnTo>
                    <a:lnTo>
                      <a:pt x="4" y="431"/>
                    </a:lnTo>
                    <a:lnTo>
                      <a:pt x="4" y="435"/>
                    </a:lnTo>
                    <a:lnTo>
                      <a:pt x="6" y="438"/>
                    </a:lnTo>
                    <a:lnTo>
                      <a:pt x="6" y="440"/>
                    </a:lnTo>
                    <a:lnTo>
                      <a:pt x="7" y="444"/>
                    </a:lnTo>
                    <a:lnTo>
                      <a:pt x="8" y="446"/>
                    </a:lnTo>
                    <a:lnTo>
                      <a:pt x="9" y="450"/>
                    </a:lnTo>
                    <a:lnTo>
                      <a:pt x="9" y="452"/>
                    </a:lnTo>
                    <a:lnTo>
                      <a:pt x="10" y="454"/>
                    </a:lnTo>
                    <a:lnTo>
                      <a:pt x="11" y="457"/>
                    </a:lnTo>
                    <a:lnTo>
                      <a:pt x="14" y="459"/>
                    </a:lnTo>
                    <a:lnTo>
                      <a:pt x="16" y="463"/>
                    </a:lnTo>
                    <a:lnTo>
                      <a:pt x="19" y="467"/>
                    </a:lnTo>
                    <a:lnTo>
                      <a:pt x="21" y="468"/>
                    </a:lnTo>
                    <a:lnTo>
                      <a:pt x="23" y="469"/>
                    </a:lnTo>
                    <a:lnTo>
                      <a:pt x="26" y="470"/>
                    </a:lnTo>
                    <a:lnTo>
                      <a:pt x="31" y="472"/>
                    </a:lnTo>
                    <a:lnTo>
                      <a:pt x="34" y="473"/>
                    </a:lnTo>
                    <a:lnTo>
                      <a:pt x="40" y="474"/>
                    </a:lnTo>
                    <a:lnTo>
                      <a:pt x="45" y="475"/>
                    </a:lnTo>
                    <a:lnTo>
                      <a:pt x="52" y="477"/>
                    </a:lnTo>
                    <a:lnTo>
                      <a:pt x="59" y="477"/>
                    </a:lnTo>
                    <a:lnTo>
                      <a:pt x="67" y="478"/>
                    </a:lnTo>
                    <a:lnTo>
                      <a:pt x="74" y="480"/>
                    </a:lnTo>
                    <a:lnTo>
                      <a:pt x="83" y="481"/>
                    </a:lnTo>
                    <a:lnTo>
                      <a:pt x="91" y="482"/>
                    </a:lnTo>
                    <a:lnTo>
                      <a:pt x="101" y="483"/>
                    </a:lnTo>
                    <a:lnTo>
                      <a:pt x="110" y="484"/>
                    </a:lnTo>
                    <a:lnTo>
                      <a:pt x="121" y="485"/>
                    </a:lnTo>
                    <a:lnTo>
                      <a:pt x="131" y="485"/>
                    </a:lnTo>
                    <a:lnTo>
                      <a:pt x="143" y="486"/>
                    </a:lnTo>
                    <a:lnTo>
                      <a:pt x="153" y="486"/>
                    </a:lnTo>
                    <a:lnTo>
                      <a:pt x="164" y="488"/>
                    </a:lnTo>
                    <a:lnTo>
                      <a:pt x="176" y="488"/>
                    </a:lnTo>
                    <a:lnTo>
                      <a:pt x="189" y="489"/>
                    </a:lnTo>
                    <a:lnTo>
                      <a:pt x="201" y="490"/>
                    </a:lnTo>
                    <a:lnTo>
                      <a:pt x="214" y="490"/>
                    </a:lnTo>
                    <a:lnTo>
                      <a:pt x="225" y="490"/>
                    </a:lnTo>
                    <a:lnTo>
                      <a:pt x="239" y="491"/>
                    </a:lnTo>
                    <a:lnTo>
                      <a:pt x="252" y="491"/>
                    </a:lnTo>
                    <a:lnTo>
                      <a:pt x="266" y="492"/>
                    </a:lnTo>
                    <a:lnTo>
                      <a:pt x="278" y="492"/>
                    </a:lnTo>
                    <a:lnTo>
                      <a:pt x="292" y="492"/>
                    </a:lnTo>
                    <a:lnTo>
                      <a:pt x="305" y="492"/>
                    </a:lnTo>
                    <a:lnTo>
                      <a:pt x="319" y="493"/>
                    </a:lnTo>
                    <a:lnTo>
                      <a:pt x="331" y="492"/>
                    </a:lnTo>
                    <a:lnTo>
                      <a:pt x="345" y="492"/>
                    </a:lnTo>
                    <a:lnTo>
                      <a:pt x="358" y="492"/>
                    </a:lnTo>
                    <a:lnTo>
                      <a:pt x="372" y="492"/>
                    </a:lnTo>
                    <a:lnTo>
                      <a:pt x="384" y="492"/>
                    </a:lnTo>
                    <a:lnTo>
                      <a:pt x="397" y="492"/>
                    </a:lnTo>
                    <a:lnTo>
                      <a:pt x="411" y="492"/>
                    </a:lnTo>
                    <a:lnTo>
                      <a:pt x="423" y="492"/>
                    </a:lnTo>
                    <a:lnTo>
                      <a:pt x="435" y="492"/>
                    </a:lnTo>
                    <a:lnTo>
                      <a:pt x="448" y="491"/>
                    </a:lnTo>
                    <a:lnTo>
                      <a:pt x="460" y="491"/>
                    </a:lnTo>
                    <a:lnTo>
                      <a:pt x="472" y="491"/>
                    </a:lnTo>
                    <a:lnTo>
                      <a:pt x="483" y="490"/>
                    </a:lnTo>
                    <a:lnTo>
                      <a:pt x="495" y="490"/>
                    </a:lnTo>
                    <a:lnTo>
                      <a:pt x="506" y="489"/>
                    </a:lnTo>
                    <a:lnTo>
                      <a:pt x="517" y="489"/>
                    </a:lnTo>
                    <a:lnTo>
                      <a:pt x="527" y="488"/>
                    </a:lnTo>
                    <a:lnTo>
                      <a:pt x="537" y="486"/>
                    </a:lnTo>
                    <a:lnTo>
                      <a:pt x="546" y="486"/>
                    </a:lnTo>
                    <a:lnTo>
                      <a:pt x="556" y="485"/>
                    </a:lnTo>
                    <a:lnTo>
                      <a:pt x="564" y="484"/>
                    </a:lnTo>
                    <a:lnTo>
                      <a:pt x="572" y="483"/>
                    </a:lnTo>
                    <a:lnTo>
                      <a:pt x="580" y="482"/>
                    </a:lnTo>
                    <a:lnTo>
                      <a:pt x="587" y="482"/>
                    </a:lnTo>
                    <a:lnTo>
                      <a:pt x="593" y="480"/>
                    </a:lnTo>
                    <a:lnTo>
                      <a:pt x="599" y="480"/>
                    </a:lnTo>
                    <a:lnTo>
                      <a:pt x="604" y="477"/>
                    </a:lnTo>
                    <a:lnTo>
                      <a:pt x="609" y="477"/>
                    </a:lnTo>
                    <a:lnTo>
                      <a:pt x="613" y="475"/>
                    </a:lnTo>
                    <a:lnTo>
                      <a:pt x="617" y="474"/>
                    </a:lnTo>
                    <a:lnTo>
                      <a:pt x="619" y="473"/>
                    </a:lnTo>
                    <a:lnTo>
                      <a:pt x="622" y="472"/>
                    </a:lnTo>
                    <a:lnTo>
                      <a:pt x="625" y="468"/>
                    </a:lnTo>
                    <a:lnTo>
                      <a:pt x="628" y="465"/>
                    </a:lnTo>
                    <a:lnTo>
                      <a:pt x="631" y="460"/>
                    </a:lnTo>
                    <a:lnTo>
                      <a:pt x="634" y="455"/>
                    </a:lnTo>
                    <a:lnTo>
                      <a:pt x="635" y="453"/>
                    </a:lnTo>
                    <a:lnTo>
                      <a:pt x="635" y="451"/>
                    </a:lnTo>
                    <a:lnTo>
                      <a:pt x="636" y="448"/>
                    </a:lnTo>
                    <a:lnTo>
                      <a:pt x="637" y="446"/>
                    </a:lnTo>
                    <a:lnTo>
                      <a:pt x="639" y="443"/>
                    </a:lnTo>
                    <a:lnTo>
                      <a:pt x="640" y="440"/>
                    </a:lnTo>
                    <a:lnTo>
                      <a:pt x="641" y="437"/>
                    </a:lnTo>
                    <a:lnTo>
                      <a:pt x="642" y="435"/>
                    </a:lnTo>
                    <a:lnTo>
                      <a:pt x="642" y="431"/>
                    </a:lnTo>
                    <a:lnTo>
                      <a:pt x="643" y="428"/>
                    </a:lnTo>
                    <a:lnTo>
                      <a:pt x="643" y="424"/>
                    </a:lnTo>
                    <a:lnTo>
                      <a:pt x="644" y="422"/>
                    </a:lnTo>
                    <a:lnTo>
                      <a:pt x="644" y="417"/>
                    </a:lnTo>
                    <a:lnTo>
                      <a:pt x="645" y="414"/>
                    </a:lnTo>
                    <a:lnTo>
                      <a:pt x="645" y="410"/>
                    </a:lnTo>
                    <a:lnTo>
                      <a:pt x="647" y="407"/>
                    </a:lnTo>
                    <a:lnTo>
                      <a:pt x="647" y="402"/>
                    </a:lnTo>
                    <a:lnTo>
                      <a:pt x="648" y="399"/>
                    </a:lnTo>
                    <a:lnTo>
                      <a:pt x="648" y="395"/>
                    </a:lnTo>
                    <a:lnTo>
                      <a:pt x="648" y="392"/>
                    </a:lnTo>
                    <a:lnTo>
                      <a:pt x="648" y="387"/>
                    </a:lnTo>
                    <a:lnTo>
                      <a:pt x="649" y="384"/>
                    </a:lnTo>
                    <a:lnTo>
                      <a:pt x="649" y="379"/>
                    </a:lnTo>
                    <a:lnTo>
                      <a:pt x="650" y="376"/>
                    </a:lnTo>
                    <a:lnTo>
                      <a:pt x="650" y="371"/>
                    </a:lnTo>
                    <a:lnTo>
                      <a:pt x="650" y="367"/>
                    </a:lnTo>
                    <a:lnTo>
                      <a:pt x="650" y="362"/>
                    </a:lnTo>
                    <a:lnTo>
                      <a:pt x="650" y="357"/>
                    </a:lnTo>
                    <a:lnTo>
                      <a:pt x="650" y="353"/>
                    </a:lnTo>
                    <a:lnTo>
                      <a:pt x="650" y="348"/>
                    </a:lnTo>
                    <a:lnTo>
                      <a:pt x="650" y="344"/>
                    </a:lnTo>
                    <a:lnTo>
                      <a:pt x="650" y="339"/>
                    </a:lnTo>
                    <a:lnTo>
                      <a:pt x="649" y="334"/>
                    </a:lnTo>
                    <a:lnTo>
                      <a:pt x="649" y="330"/>
                    </a:lnTo>
                    <a:lnTo>
                      <a:pt x="649" y="324"/>
                    </a:lnTo>
                    <a:lnTo>
                      <a:pt x="649" y="319"/>
                    </a:lnTo>
                    <a:lnTo>
                      <a:pt x="648" y="315"/>
                    </a:lnTo>
                    <a:lnTo>
                      <a:pt x="648" y="310"/>
                    </a:lnTo>
                    <a:lnTo>
                      <a:pt x="648" y="304"/>
                    </a:lnTo>
                    <a:lnTo>
                      <a:pt x="648" y="300"/>
                    </a:lnTo>
                    <a:lnTo>
                      <a:pt x="648" y="295"/>
                    </a:lnTo>
                    <a:lnTo>
                      <a:pt x="648" y="291"/>
                    </a:lnTo>
                    <a:lnTo>
                      <a:pt x="647" y="285"/>
                    </a:lnTo>
                    <a:lnTo>
                      <a:pt x="647" y="280"/>
                    </a:lnTo>
                    <a:lnTo>
                      <a:pt x="645" y="274"/>
                    </a:lnTo>
                    <a:lnTo>
                      <a:pt x="645" y="270"/>
                    </a:lnTo>
                    <a:lnTo>
                      <a:pt x="644" y="264"/>
                    </a:lnTo>
                    <a:lnTo>
                      <a:pt x="644" y="259"/>
                    </a:lnTo>
                    <a:lnTo>
                      <a:pt x="644" y="254"/>
                    </a:lnTo>
                    <a:lnTo>
                      <a:pt x="643" y="249"/>
                    </a:lnTo>
                    <a:lnTo>
                      <a:pt x="643" y="243"/>
                    </a:lnTo>
                    <a:lnTo>
                      <a:pt x="643" y="238"/>
                    </a:lnTo>
                    <a:lnTo>
                      <a:pt x="642" y="233"/>
                    </a:lnTo>
                    <a:lnTo>
                      <a:pt x="642" y="227"/>
                    </a:lnTo>
                    <a:lnTo>
                      <a:pt x="641" y="223"/>
                    </a:lnTo>
                    <a:lnTo>
                      <a:pt x="641" y="217"/>
                    </a:lnTo>
                    <a:lnTo>
                      <a:pt x="640" y="211"/>
                    </a:lnTo>
                    <a:lnTo>
                      <a:pt x="640" y="206"/>
                    </a:lnTo>
                    <a:lnTo>
                      <a:pt x="640" y="201"/>
                    </a:lnTo>
                    <a:lnTo>
                      <a:pt x="639" y="196"/>
                    </a:lnTo>
                    <a:lnTo>
                      <a:pt x="637" y="190"/>
                    </a:lnTo>
                    <a:lnTo>
                      <a:pt x="637" y="185"/>
                    </a:lnTo>
                    <a:lnTo>
                      <a:pt x="637" y="180"/>
                    </a:lnTo>
                    <a:lnTo>
                      <a:pt x="636" y="175"/>
                    </a:lnTo>
                    <a:lnTo>
                      <a:pt x="635" y="171"/>
                    </a:lnTo>
                    <a:lnTo>
                      <a:pt x="635" y="166"/>
                    </a:lnTo>
                    <a:lnTo>
                      <a:pt x="634" y="160"/>
                    </a:lnTo>
                    <a:lnTo>
                      <a:pt x="634" y="156"/>
                    </a:lnTo>
                    <a:lnTo>
                      <a:pt x="633" y="151"/>
                    </a:lnTo>
                    <a:lnTo>
                      <a:pt x="633" y="147"/>
                    </a:lnTo>
                    <a:lnTo>
                      <a:pt x="632" y="142"/>
                    </a:lnTo>
                    <a:lnTo>
                      <a:pt x="632" y="138"/>
                    </a:lnTo>
                    <a:lnTo>
                      <a:pt x="631" y="134"/>
                    </a:lnTo>
                    <a:lnTo>
                      <a:pt x="629" y="129"/>
                    </a:lnTo>
                    <a:lnTo>
                      <a:pt x="628" y="125"/>
                    </a:lnTo>
                    <a:lnTo>
                      <a:pt x="628" y="120"/>
                    </a:lnTo>
                    <a:lnTo>
                      <a:pt x="626" y="117"/>
                    </a:lnTo>
                    <a:lnTo>
                      <a:pt x="626" y="112"/>
                    </a:lnTo>
                    <a:lnTo>
                      <a:pt x="625" y="109"/>
                    </a:lnTo>
                    <a:lnTo>
                      <a:pt x="624" y="105"/>
                    </a:lnTo>
                    <a:lnTo>
                      <a:pt x="622" y="100"/>
                    </a:lnTo>
                    <a:lnTo>
                      <a:pt x="621" y="96"/>
                    </a:lnTo>
                    <a:lnTo>
                      <a:pt x="619" y="92"/>
                    </a:lnTo>
                    <a:lnTo>
                      <a:pt x="619" y="89"/>
                    </a:lnTo>
                    <a:lnTo>
                      <a:pt x="617" y="85"/>
                    </a:lnTo>
                    <a:lnTo>
                      <a:pt x="616" y="82"/>
                    </a:lnTo>
                    <a:lnTo>
                      <a:pt x="614" y="79"/>
                    </a:lnTo>
                    <a:lnTo>
                      <a:pt x="613" y="75"/>
                    </a:lnTo>
                    <a:lnTo>
                      <a:pt x="611" y="72"/>
                    </a:lnTo>
                    <a:lnTo>
                      <a:pt x="609" y="68"/>
                    </a:lnTo>
                    <a:lnTo>
                      <a:pt x="607" y="65"/>
                    </a:lnTo>
                    <a:lnTo>
                      <a:pt x="605" y="62"/>
                    </a:lnTo>
                    <a:lnTo>
                      <a:pt x="603" y="59"/>
                    </a:lnTo>
                    <a:lnTo>
                      <a:pt x="602" y="56"/>
                    </a:lnTo>
                    <a:lnTo>
                      <a:pt x="599" y="53"/>
                    </a:lnTo>
                    <a:lnTo>
                      <a:pt x="597" y="51"/>
                    </a:lnTo>
                    <a:lnTo>
                      <a:pt x="595" y="49"/>
                    </a:lnTo>
                    <a:lnTo>
                      <a:pt x="593" y="45"/>
                    </a:lnTo>
                    <a:lnTo>
                      <a:pt x="590" y="43"/>
                    </a:lnTo>
                    <a:lnTo>
                      <a:pt x="588" y="41"/>
                    </a:lnTo>
                    <a:lnTo>
                      <a:pt x="586" y="37"/>
                    </a:lnTo>
                    <a:lnTo>
                      <a:pt x="582" y="36"/>
                    </a:lnTo>
                    <a:lnTo>
                      <a:pt x="580" y="34"/>
                    </a:lnTo>
                    <a:lnTo>
                      <a:pt x="578" y="31"/>
                    </a:lnTo>
                    <a:lnTo>
                      <a:pt x="574" y="29"/>
                    </a:lnTo>
                    <a:lnTo>
                      <a:pt x="571" y="28"/>
                    </a:lnTo>
                    <a:lnTo>
                      <a:pt x="567" y="26"/>
                    </a:lnTo>
                    <a:lnTo>
                      <a:pt x="565" y="24"/>
                    </a:lnTo>
                    <a:lnTo>
                      <a:pt x="561" y="22"/>
                    </a:lnTo>
                    <a:lnTo>
                      <a:pt x="558" y="21"/>
                    </a:lnTo>
                    <a:lnTo>
                      <a:pt x="555" y="19"/>
                    </a:lnTo>
                    <a:lnTo>
                      <a:pt x="551" y="17"/>
                    </a:lnTo>
                    <a:lnTo>
                      <a:pt x="546" y="16"/>
                    </a:lnTo>
                    <a:lnTo>
                      <a:pt x="543" y="15"/>
                    </a:lnTo>
                    <a:lnTo>
                      <a:pt x="538" y="14"/>
                    </a:lnTo>
                    <a:lnTo>
                      <a:pt x="535" y="13"/>
                    </a:lnTo>
                    <a:lnTo>
                      <a:pt x="530" y="12"/>
                    </a:lnTo>
                    <a:lnTo>
                      <a:pt x="526" y="12"/>
                    </a:lnTo>
                    <a:lnTo>
                      <a:pt x="521" y="11"/>
                    </a:lnTo>
                    <a:lnTo>
                      <a:pt x="518" y="11"/>
                    </a:lnTo>
                    <a:lnTo>
                      <a:pt x="518" y="11"/>
                    </a:lnTo>
                    <a:close/>
                  </a:path>
                </a:pathLst>
              </a:custGeom>
              <a:solidFill>
                <a:srgbClr val="DED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6"/>
              <p:cNvSpPr>
                <a:spLocks/>
              </p:cNvSpPr>
              <p:nvPr/>
            </p:nvSpPr>
            <p:spPr bwMode="auto">
              <a:xfrm>
                <a:off x="2325688" y="5534025"/>
                <a:ext cx="87313" cy="220662"/>
              </a:xfrm>
              <a:custGeom>
                <a:avLst/>
                <a:gdLst>
                  <a:gd name="T0" fmla="*/ 64 w 164"/>
                  <a:gd name="T1" fmla="*/ 2 h 417"/>
                  <a:gd name="T2" fmla="*/ 54 w 164"/>
                  <a:gd name="T3" fmla="*/ 3 h 417"/>
                  <a:gd name="T4" fmla="*/ 45 w 164"/>
                  <a:gd name="T5" fmla="*/ 5 h 417"/>
                  <a:gd name="T6" fmla="*/ 36 w 164"/>
                  <a:gd name="T7" fmla="*/ 8 h 417"/>
                  <a:gd name="T8" fmla="*/ 28 w 164"/>
                  <a:gd name="T9" fmla="*/ 10 h 417"/>
                  <a:gd name="T10" fmla="*/ 20 w 164"/>
                  <a:gd name="T11" fmla="*/ 14 h 417"/>
                  <a:gd name="T12" fmla="*/ 13 w 164"/>
                  <a:gd name="T13" fmla="*/ 17 h 417"/>
                  <a:gd name="T14" fmla="*/ 3 w 164"/>
                  <a:gd name="T15" fmla="*/ 27 h 417"/>
                  <a:gd name="T16" fmla="*/ 0 w 164"/>
                  <a:gd name="T17" fmla="*/ 37 h 417"/>
                  <a:gd name="T18" fmla="*/ 0 w 164"/>
                  <a:gd name="T19" fmla="*/ 45 h 417"/>
                  <a:gd name="T20" fmla="*/ 0 w 164"/>
                  <a:gd name="T21" fmla="*/ 52 h 417"/>
                  <a:gd name="T22" fmla="*/ 2 w 164"/>
                  <a:gd name="T23" fmla="*/ 63 h 417"/>
                  <a:gd name="T24" fmla="*/ 2 w 164"/>
                  <a:gd name="T25" fmla="*/ 77 h 417"/>
                  <a:gd name="T26" fmla="*/ 3 w 164"/>
                  <a:gd name="T27" fmla="*/ 93 h 417"/>
                  <a:gd name="T28" fmla="*/ 5 w 164"/>
                  <a:gd name="T29" fmla="*/ 113 h 417"/>
                  <a:gd name="T30" fmla="*/ 5 w 164"/>
                  <a:gd name="T31" fmla="*/ 133 h 417"/>
                  <a:gd name="T32" fmla="*/ 7 w 164"/>
                  <a:gd name="T33" fmla="*/ 155 h 417"/>
                  <a:gd name="T34" fmla="*/ 8 w 164"/>
                  <a:gd name="T35" fmla="*/ 179 h 417"/>
                  <a:gd name="T36" fmla="*/ 10 w 164"/>
                  <a:gd name="T37" fmla="*/ 204 h 417"/>
                  <a:gd name="T38" fmla="*/ 12 w 164"/>
                  <a:gd name="T39" fmla="*/ 229 h 417"/>
                  <a:gd name="T40" fmla="*/ 14 w 164"/>
                  <a:gd name="T41" fmla="*/ 253 h 417"/>
                  <a:gd name="T42" fmla="*/ 15 w 164"/>
                  <a:gd name="T43" fmla="*/ 277 h 417"/>
                  <a:gd name="T44" fmla="*/ 18 w 164"/>
                  <a:gd name="T45" fmla="*/ 300 h 417"/>
                  <a:gd name="T46" fmla="*/ 20 w 164"/>
                  <a:gd name="T47" fmla="*/ 322 h 417"/>
                  <a:gd name="T48" fmla="*/ 22 w 164"/>
                  <a:gd name="T49" fmla="*/ 343 h 417"/>
                  <a:gd name="T50" fmla="*/ 23 w 164"/>
                  <a:gd name="T51" fmla="*/ 363 h 417"/>
                  <a:gd name="T52" fmla="*/ 26 w 164"/>
                  <a:gd name="T53" fmla="*/ 379 h 417"/>
                  <a:gd name="T54" fmla="*/ 29 w 164"/>
                  <a:gd name="T55" fmla="*/ 394 h 417"/>
                  <a:gd name="T56" fmla="*/ 31 w 164"/>
                  <a:gd name="T57" fmla="*/ 404 h 417"/>
                  <a:gd name="T58" fmla="*/ 35 w 164"/>
                  <a:gd name="T59" fmla="*/ 413 h 417"/>
                  <a:gd name="T60" fmla="*/ 41 w 164"/>
                  <a:gd name="T61" fmla="*/ 417 h 417"/>
                  <a:gd name="T62" fmla="*/ 49 w 164"/>
                  <a:gd name="T63" fmla="*/ 417 h 417"/>
                  <a:gd name="T64" fmla="*/ 61 w 164"/>
                  <a:gd name="T65" fmla="*/ 416 h 417"/>
                  <a:gd name="T66" fmla="*/ 74 w 164"/>
                  <a:gd name="T67" fmla="*/ 413 h 417"/>
                  <a:gd name="T68" fmla="*/ 89 w 164"/>
                  <a:gd name="T69" fmla="*/ 409 h 417"/>
                  <a:gd name="T70" fmla="*/ 97 w 164"/>
                  <a:gd name="T71" fmla="*/ 407 h 417"/>
                  <a:gd name="T72" fmla="*/ 110 w 164"/>
                  <a:gd name="T73" fmla="*/ 401 h 417"/>
                  <a:gd name="T74" fmla="*/ 124 w 164"/>
                  <a:gd name="T75" fmla="*/ 394 h 417"/>
                  <a:gd name="T76" fmla="*/ 137 w 164"/>
                  <a:gd name="T77" fmla="*/ 387 h 417"/>
                  <a:gd name="T78" fmla="*/ 148 w 164"/>
                  <a:gd name="T79" fmla="*/ 379 h 417"/>
                  <a:gd name="T80" fmla="*/ 157 w 164"/>
                  <a:gd name="T81" fmla="*/ 370 h 417"/>
                  <a:gd name="T82" fmla="*/ 161 w 164"/>
                  <a:gd name="T83" fmla="*/ 362 h 417"/>
                  <a:gd name="T84" fmla="*/ 163 w 164"/>
                  <a:gd name="T85" fmla="*/ 355 h 417"/>
                  <a:gd name="T86" fmla="*/ 163 w 164"/>
                  <a:gd name="T87" fmla="*/ 343 h 417"/>
                  <a:gd name="T88" fmla="*/ 163 w 164"/>
                  <a:gd name="T89" fmla="*/ 328 h 417"/>
                  <a:gd name="T90" fmla="*/ 161 w 164"/>
                  <a:gd name="T91" fmla="*/ 311 h 417"/>
                  <a:gd name="T92" fmla="*/ 159 w 164"/>
                  <a:gd name="T93" fmla="*/ 292 h 417"/>
                  <a:gd name="T94" fmla="*/ 157 w 164"/>
                  <a:gd name="T95" fmla="*/ 271 h 417"/>
                  <a:gd name="T96" fmla="*/ 152 w 164"/>
                  <a:gd name="T97" fmla="*/ 247 h 417"/>
                  <a:gd name="T98" fmla="*/ 148 w 164"/>
                  <a:gd name="T99" fmla="*/ 223 h 417"/>
                  <a:gd name="T100" fmla="*/ 143 w 164"/>
                  <a:gd name="T101" fmla="*/ 199 h 417"/>
                  <a:gd name="T102" fmla="*/ 138 w 164"/>
                  <a:gd name="T103" fmla="*/ 175 h 417"/>
                  <a:gd name="T104" fmla="*/ 133 w 164"/>
                  <a:gd name="T105" fmla="*/ 150 h 417"/>
                  <a:gd name="T106" fmla="*/ 126 w 164"/>
                  <a:gd name="T107" fmla="*/ 125 h 417"/>
                  <a:gd name="T108" fmla="*/ 121 w 164"/>
                  <a:gd name="T109" fmla="*/ 102 h 417"/>
                  <a:gd name="T110" fmla="*/ 114 w 164"/>
                  <a:gd name="T111" fmla="*/ 80 h 417"/>
                  <a:gd name="T112" fmla="*/ 107 w 164"/>
                  <a:gd name="T113" fmla="*/ 60 h 417"/>
                  <a:gd name="T114" fmla="*/ 100 w 164"/>
                  <a:gd name="T115" fmla="*/ 42 h 417"/>
                  <a:gd name="T116" fmla="*/ 95 w 164"/>
                  <a:gd name="T117" fmla="*/ 27 h 417"/>
                  <a:gd name="T118" fmla="*/ 88 w 164"/>
                  <a:gd name="T119" fmla="*/ 15 h 417"/>
                  <a:gd name="T120" fmla="*/ 81 w 164"/>
                  <a:gd name="T121" fmla="*/ 7 h 417"/>
                  <a:gd name="T122" fmla="*/ 73 w 164"/>
                  <a:gd name="T123"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 h="417">
                    <a:moveTo>
                      <a:pt x="69" y="1"/>
                    </a:moveTo>
                    <a:lnTo>
                      <a:pt x="66" y="1"/>
                    </a:lnTo>
                    <a:lnTo>
                      <a:pt x="64" y="2"/>
                    </a:lnTo>
                    <a:lnTo>
                      <a:pt x="60" y="2"/>
                    </a:lnTo>
                    <a:lnTo>
                      <a:pt x="57" y="3"/>
                    </a:lnTo>
                    <a:lnTo>
                      <a:pt x="54" y="3"/>
                    </a:lnTo>
                    <a:lnTo>
                      <a:pt x="51" y="4"/>
                    </a:lnTo>
                    <a:lnTo>
                      <a:pt x="49" y="4"/>
                    </a:lnTo>
                    <a:lnTo>
                      <a:pt x="45" y="5"/>
                    </a:lnTo>
                    <a:lnTo>
                      <a:pt x="43" y="7"/>
                    </a:lnTo>
                    <a:lnTo>
                      <a:pt x="39" y="7"/>
                    </a:lnTo>
                    <a:lnTo>
                      <a:pt x="36" y="8"/>
                    </a:lnTo>
                    <a:lnTo>
                      <a:pt x="34" y="9"/>
                    </a:lnTo>
                    <a:lnTo>
                      <a:pt x="31" y="10"/>
                    </a:lnTo>
                    <a:lnTo>
                      <a:pt x="28" y="10"/>
                    </a:lnTo>
                    <a:lnTo>
                      <a:pt x="26" y="11"/>
                    </a:lnTo>
                    <a:lnTo>
                      <a:pt x="23" y="12"/>
                    </a:lnTo>
                    <a:lnTo>
                      <a:pt x="20" y="14"/>
                    </a:lnTo>
                    <a:lnTo>
                      <a:pt x="18" y="15"/>
                    </a:lnTo>
                    <a:lnTo>
                      <a:pt x="15" y="16"/>
                    </a:lnTo>
                    <a:lnTo>
                      <a:pt x="13" y="17"/>
                    </a:lnTo>
                    <a:lnTo>
                      <a:pt x="10" y="20"/>
                    </a:lnTo>
                    <a:lnTo>
                      <a:pt x="6" y="24"/>
                    </a:lnTo>
                    <a:lnTo>
                      <a:pt x="3" y="27"/>
                    </a:lnTo>
                    <a:lnTo>
                      <a:pt x="0" y="32"/>
                    </a:lnTo>
                    <a:lnTo>
                      <a:pt x="0" y="34"/>
                    </a:lnTo>
                    <a:lnTo>
                      <a:pt x="0" y="37"/>
                    </a:lnTo>
                    <a:lnTo>
                      <a:pt x="0" y="40"/>
                    </a:lnTo>
                    <a:lnTo>
                      <a:pt x="0" y="44"/>
                    </a:lnTo>
                    <a:lnTo>
                      <a:pt x="0" y="45"/>
                    </a:lnTo>
                    <a:lnTo>
                      <a:pt x="0" y="46"/>
                    </a:lnTo>
                    <a:lnTo>
                      <a:pt x="0" y="48"/>
                    </a:lnTo>
                    <a:lnTo>
                      <a:pt x="0" y="52"/>
                    </a:lnTo>
                    <a:lnTo>
                      <a:pt x="0" y="55"/>
                    </a:lnTo>
                    <a:lnTo>
                      <a:pt x="0" y="58"/>
                    </a:lnTo>
                    <a:lnTo>
                      <a:pt x="2" y="63"/>
                    </a:lnTo>
                    <a:lnTo>
                      <a:pt x="2" y="68"/>
                    </a:lnTo>
                    <a:lnTo>
                      <a:pt x="2" y="71"/>
                    </a:lnTo>
                    <a:lnTo>
                      <a:pt x="2" y="77"/>
                    </a:lnTo>
                    <a:lnTo>
                      <a:pt x="3" y="83"/>
                    </a:lnTo>
                    <a:lnTo>
                      <a:pt x="3" y="88"/>
                    </a:lnTo>
                    <a:lnTo>
                      <a:pt x="3" y="93"/>
                    </a:lnTo>
                    <a:lnTo>
                      <a:pt x="3" y="100"/>
                    </a:lnTo>
                    <a:lnTo>
                      <a:pt x="4" y="106"/>
                    </a:lnTo>
                    <a:lnTo>
                      <a:pt x="5" y="113"/>
                    </a:lnTo>
                    <a:lnTo>
                      <a:pt x="5" y="120"/>
                    </a:lnTo>
                    <a:lnTo>
                      <a:pt x="5" y="126"/>
                    </a:lnTo>
                    <a:lnTo>
                      <a:pt x="5" y="133"/>
                    </a:lnTo>
                    <a:lnTo>
                      <a:pt x="6" y="141"/>
                    </a:lnTo>
                    <a:lnTo>
                      <a:pt x="6" y="148"/>
                    </a:lnTo>
                    <a:lnTo>
                      <a:pt x="7" y="155"/>
                    </a:lnTo>
                    <a:lnTo>
                      <a:pt x="7" y="163"/>
                    </a:lnTo>
                    <a:lnTo>
                      <a:pt x="8" y="173"/>
                    </a:lnTo>
                    <a:lnTo>
                      <a:pt x="8" y="179"/>
                    </a:lnTo>
                    <a:lnTo>
                      <a:pt x="10" y="188"/>
                    </a:lnTo>
                    <a:lnTo>
                      <a:pt x="10" y="196"/>
                    </a:lnTo>
                    <a:lnTo>
                      <a:pt x="10" y="204"/>
                    </a:lnTo>
                    <a:lnTo>
                      <a:pt x="11" y="212"/>
                    </a:lnTo>
                    <a:lnTo>
                      <a:pt x="12" y="220"/>
                    </a:lnTo>
                    <a:lnTo>
                      <a:pt x="12" y="229"/>
                    </a:lnTo>
                    <a:lnTo>
                      <a:pt x="13" y="237"/>
                    </a:lnTo>
                    <a:lnTo>
                      <a:pt x="13" y="245"/>
                    </a:lnTo>
                    <a:lnTo>
                      <a:pt x="14" y="253"/>
                    </a:lnTo>
                    <a:lnTo>
                      <a:pt x="14" y="261"/>
                    </a:lnTo>
                    <a:lnTo>
                      <a:pt x="15" y="269"/>
                    </a:lnTo>
                    <a:lnTo>
                      <a:pt x="15" y="277"/>
                    </a:lnTo>
                    <a:lnTo>
                      <a:pt x="16" y="286"/>
                    </a:lnTo>
                    <a:lnTo>
                      <a:pt x="16" y="292"/>
                    </a:lnTo>
                    <a:lnTo>
                      <a:pt x="18" y="300"/>
                    </a:lnTo>
                    <a:lnTo>
                      <a:pt x="19" y="309"/>
                    </a:lnTo>
                    <a:lnTo>
                      <a:pt x="19" y="315"/>
                    </a:lnTo>
                    <a:lnTo>
                      <a:pt x="20" y="322"/>
                    </a:lnTo>
                    <a:lnTo>
                      <a:pt x="21" y="330"/>
                    </a:lnTo>
                    <a:lnTo>
                      <a:pt x="21" y="336"/>
                    </a:lnTo>
                    <a:lnTo>
                      <a:pt x="22" y="343"/>
                    </a:lnTo>
                    <a:lnTo>
                      <a:pt x="22" y="350"/>
                    </a:lnTo>
                    <a:lnTo>
                      <a:pt x="23" y="357"/>
                    </a:lnTo>
                    <a:lnTo>
                      <a:pt x="23" y="363"/>
                    </a:lnTo>
                    <a:lnTo>
                      <a:pt x="25" y="368"/>
                    </a:lnTo>
                    <a:lnTo>
                      <a:pt x="26" y="374"/>
                    </a:lnTo>
                    <a:lnTo>
                      <a:pt x="26" y="379"/>
                    </a:lnTo>
                    <a:lnTo>
                      <a:pt x="27" y="383"/>
                    </a:lnTo>
                    <a:lnTo>
                      <a:pt x="28" y="389"/>
                    </a:lnTo>
                    <a:lnTo>
                      <a:pt x="29" y="394"/>
                    </a:lnTo>
                    <a:lnTo>
                      <a:pt x="29" y="397"/>
                    </a:lnTo>
                    <a:lnTo>
                      <a:pt x="30" y="401"/>
                    </a:lnTo>
                    <a:lnTo>
                      <a:pt x="31" y="404"/>
                    </a:lnTo>
                    <a:lnTo>
                      <a:pt x="31" y="407"/>
                    </a:lnTo>
                    <a:lnTo>
                      <a:pt x="33" y="410"/>
                    </a:lnTo>
                    <a:lnTo>
                      <a:pt x="35" y="413"/>
                    </a:lnTo>
                    <a:lnTo>
                      <a:pt x="36" y="416"/>
                    </a:lnTo>
                    <a:lnTo>
                      <a:pt x="38" y="416"/>
                    </a:lnTo>
                    <a:lnTo>
                      <a:pt x="41" y="417"/>
                    </a:lnTo>
                    <a:lnTo>
                      <a:pt x="43" y="417"/>
                    </a:lnTo>
                    <a:lnTo>
                      <a:pt x="46" y="417"/>
                    </a:lnTo>
                    <a:lnTo>
                      <a:pt x="49" y="417"/>
                    </a:lnTo>
                    <a:lnTo>
                      <a:pt x="53" y="417"/>
                    </a:lnTo>
                    <a:lnTo>
                      <a:pt x="57" y="417"/>
                    </a:lnTo>
                    <a:lnTo>
                      <a:pt x="61" y="416"/>
                    </a:lnTo>
                    <a:lnTo>
                      <a:pt x="66" y="415"/>
                    </a:lnTo>
                    <a:lnTo>
                      <a:pt x="69" y="415"/>
                    </a:lnTo>
                    <a:lnTo>
                      <a:pt x="74" y="413"/>
                    </a:lnTo>
                    <a:lnTo>
                      <a:pt x="80" y="412"/>
                    </a:lnTo>
                    <a:lnTo>
                      <a:pt x="84" y="410"/>
                    </a:lnTo>
                    <a:lnTo>
                      <a:pt x="89" y="409"/>
                    </a:lnTo>
                    <a:lnTo>
                      <a:pt x="91" y="408"/>
                    </a:lnTo>
                    <a:lnTo>
                      <a:pt x="95" y="408"/>
                    </a:lnTo>
                    <a:lnTo>
                      <a:pt x="97" y="407"/>
                    </a:lnTo>
                    <a:lnTo>
                      <a:pt x="99" y="405"/>
                    </a:lnTo>
                    <a:lnTo>
                      <a:pt x="105" y="403"/>
                    </a:lnTo>
                    <a:lnTo>
                      <a:pt x="110" y="401"/>
                    </a:lnTo>
                    <a:lnTo>
                      <a:pt x="114" y="398"/>
                    </a:lnTo>
                    <a:lnTo>
                      <a:pt x="119" y="397"/>
                    </a:lnTo>
                    <a:lnTo>
                      <a:pt x="124" y="394"/>
                    </a:lnTo>
                    <a:lnTo>
                      <a:pt x="128" y="392"/>
                    </a:lnTo>
                    <a:lnTo>
                      <a:pt x="133" y="389"/>
                    </a:lnTo>
                    <a:lnTo>
                      <a:pt x="137" y="387"/>
                    </a:lnTo>
                    <a:lnTo>
                      <a:pt x="141" y="383"/>
                    </a:lnTo>
                    <a:lnTo>
                      <a:pt x="145" y="381"/>
                    </a:lnTo>
                    <a:lnTo>
                      <a:pt x="148" y="379"/>
                    </a:lnTo>
                    <a:lnTo>
                      <a:pt x="152" y="375"/>
                    </a:lnTo>
                    <a:lnTo>
                      <a:pt x="155" y="372"/>
                    </a:lnTo>
                    <a:lnTo>
                      <a:pt x="157" y="370"/>
                    </a:lnTo>
                    <a:lnTo>
                      <a:pt x="159" y="367"/>
                    </a:lnTo>
                    <a:lnTo>
                      <a:pt x="161" y="364"/>
                    </a:lnTo>
                    <a:lnTo>
                      <a:pt x="161" y="362"/>
                    </a:lnTo>
                    <a:lnTo>
                      <a:pt x="163" y="359"/>
                    </a:lnTo>
                    <a:lnTo>
                      <a:pt x="163" y="357"/>
                    </a:lnTo>
                    <a:lnTo>
                      <a:pt x="163" y="355"/>
                    </a:lnTo>
                    <a:lnTo>
                      <a:pt x="163" y="350"/>
                    </a:lnTo>
                    <a:lnTo>
                      <a:pt x="163" y="347"/>
                    </a:lnTo>
                    <a:lnTo>
                      <a:pt x="163" y="343"/>
                    </a:lnTo>
                    <a:lnTo>
                      <a:pt x="164" y="339"/>
                    </a:lnTo>
                    <a:lnTo>
                      <a:pt x="163" y="333"/>
                    </a:lnTo>
                    <a:lnTo>
                      <a:pt x="163" y="328"/>
                    </a:lnTo>
                    <a:lnTo>
                      <a:pt x="163" y="324"/>
                    </a:lnTo>
                    <a:lnTo>
                      <a:pt x="161" y="318"/>
                    </a:lnTo>
                    <a:lnTo>
                      <a:pt x="161" y="311"/>
                    </a:lnTo>
                    <a:lnTo>
                      <a:pt x="160" y="305"/>
                    </a:lnTo>
                    <a:lnTo>
                      <a:pt x="160" y="298"/>
                    </a:lnTo>
                    <a:lnTo>
                      <a:pt x="159" y="292"/>
                    </a:lnTo>
                    <a:lnTo>
                      <a:pt x="158" y="286"/>
                    </a:lnTo>
                    <a:lnTo>
                      <a:pt x="157" y="279"/>
                    </a:lnTo>
                    <a:lnTo>
                      <a:pt x="157" y="271"/>
                    </a:lnTo>
                    <a:lnTo>
                      <a:pt x="156" y="264"/>
                    </a:lnTo>
                    <a:lnTo>
                      <a:pt x="155" y="256"/>
                    </a:lnTo>
                    <a:lnTo>
                      <a:pt x="152" y="247"/>
                    </a:lnTo>
                    <a:lnTo>
                      <a:pt x="151" y="239"/>
                    </a:lnTo>
                    <a:lnTo>
                      <a:pt x="150" y="233"/>
                    </a:lnTo>
                    <a:lnTo>
                      <a:pt x="148" y="223"/>
                    </a:lnTo>
                    <a:lnTo>
                      <a:pt x="147" y="215"/>
                    </a:lnTo>
                    <a:lnTo>
                      <a:pt x="145" y="207"/>
                    </a:lnTo>
                    <a:lnTo>
                      <a:pt x="143" y="199"/>
                    </a:lnTo>
                    <a:lnTo>
                      <a:pt x="142" y="191"/>
                    </a:lnTo>
                    <a:lnTo>
                      <a:pt x="141" y="183"/>
                    </a:lnTo>
                    <a:lnTo>
                      <a:pt x="138" y="175"/>
                    </a:lnTo>
                    <a:lnTo>
                      <a:pt x="137" y="167"/>
                    </a:lnTo>
                    <a:lnTo>
                      <a:pt x="135" y="159"/>
                    </a:lnTo>
                    <a:lnTo>
                      <a:pt x="133" y="150"/>
                    </a:lnTo>
                    <a:lnTo>
                      <a:pt x="130" y="141"/>
                    </a:lnTo>
                    <a:lnTo>
                      <a:pt x="128" y="133"/>
                    </a:lnTo>
                    <a:lnTo>
                      <a:pt x="126" y="125"/>
                    </a:lnTo>
                    <a:lnTo>
                      <a:pt x="125" y="117"/>
                    </a:lnTo>
                    <a:lnTo>
                      <a:pt x="122" y="109"/>
                    </a:lnTo>
                    <a:lnTo>
                      <a:pt x="121" y="102"/>
                    </a:lnTo>
                    <a:lnTo>
                      <a:pt x="119" y="94"/>
                    </a:lnTo>
                    <a:lnTo>
                      <a:pt x="117" y="87"/>
                    </a:lnTo>
                    <a:lnTo>
                      <a:pt x="114" y="80"/>
                    </a:lnTo>
                    <a:lnTo>
                      <a:pt x="112" y="73"/>
                    </a:lnTo>
                    <a:lnTo>
                      <a:pt x="110" y="67"/>
                    </a:lnTo>
                    <a:lnTo>
                      <a:pt x="107" y="60"/>
                    </a:lnTo>
                    <a:lnTo>
                      <a:pt x="105" y="54"/>
                    </a:lnTo>
                    <a:lnTo>
                      <a:pt x="104" y="48"/>
                    </a:lnTo>
                    <a:lnTo>
                      <a:pt x="100" y="42"/>
                    </a:lnTo>
                    <a:lnTo>
                      <a:pt x="99" y="37"/>
                    </a:lnTo>
                    <a:lnTo>
                      <a:pt x="96" y="31"/>
                    </a:lnTo>
                    <a:lnTo>
                      <a:pt x="95" y="27"/>
                    </a:lnTo>
                    <a:lnTo>
                      <a:pt x="92" y="23"/>
                    </a:lnTo>
                    <a:lnTo>
                      <a:pt x="90" y="19"/>
                    </a:lnTo>
                    <a:lnTo>
                      <a:pt x="88" y="15"/>
                    </a:lnTo>
                    <a:lnTo>
                      <a:pt x="86" y="11"/>
                    </a:lnTo>
                    <a:lnTo>
                      <a:pt x="83" y="9"/>
                    </a:lnTo>
                    <a:lnTo>
                      <a:pt x="81" y="7"/>
                    </a:lnTo>
                    <a:lnTo>
                      <a:pt x="79" y="4"/>
                    </a:lnTo>
                    <a:lnTo>
                      <a:pt x="77" y="2"/>
                    </a:lnTo>
                    <a:lnTo>
                      <a:pt x="73" y="0"/>
                    </a:lnTo>
                    <a:lnTo>
                      <a:pt x="69" y="1"/>
                    </a:lnTo>
                    <a:lnTo>
                      <a:pt x="69" y="1"/>
                    </a:lnTo>
                    <a:close/>
                  </a:path>
                </a:pathLst>
              </a:custGeom>
              <a:solidFill>
                <a:srgbClr val="D9D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7"/>
              <p:cNvSpPr>
                <a:spLocks/>
              </p:cNvSpPr>
              <p:nvPr/>
            </p:nvSpPr>
            <p:spPr bwMode="auto">
              <a:xfrm>
                <a:off x="1731963" y="5487988"/>
                <a:ext cx="165100" cy="47625"/>
              </a:xfrm>
              <a:custGeom>
                <a:avLst/>
                <a:gdLst>
                  <a:gd name="T0" fmla="*/ 306 w 314"/>
                  <a:gd name="T1" fmla="*/ 13 h 90"/>
                  <a:gd name="T2" fmla="*/ 297 w 314"/>
                  <a:gd name="T3" fmla="*/ 12 h 90"/>
                  <a:gd name="T4" fmla="*/ 287 w 314"/>
                  <a:gd name="T5" fmla="*/ 9 h 90"/>
                  <a:gd name="T6" fmla="*/ 274 w 314"/>
                  <a:gd name="T7" fmla="*/ 8 h 90"/>
                  <a:gd name="T8" fmla="*/ 261 w 314"/>
                  <a:gd name="T9" fmla="*/ 7 h 90"/>
                  <a:gd name="T10" fmla="*/ 245 w 314"/>
                  <a:gd name="T11" fmla="*/ 5 h 90"/>
                  <a:gd name="T12" fmla="*/ 229 w 314"/>
                  <a:gd name="T13" fmla="*/ 5 h 90"/>
                  <a:gd name="T14" fmla="*/ 212 w 314"/>
                  <a:gd name="T15" fmla="*/ 3 h 90"/>
                  <a:gd name="T16" fmla="*/ 193 w 314"/>
                  <a:gd name="T17" fmla="*/ 2 h 90"/>
                  <a:gd name="T18" fmla="*/ 176 w 314"/>
                  <a:gd name="T19" fmla="*/ 1 h 90"/>
                  <a:gd name="T20" fmla="*/ 158 w 314"/>
                  <a:gd name="T21" fmla="*/ 0 h 90"/>
                  <a:gd name="T22" fmla="*/ 139 w 314"/>
                  <a:gd name="T23" fmla="*/ 0 h 90"/>
                  <a:gd name="T24" fmla="*/ 122 w 314"/>
                  <a:gd name="T25" fmla="*/ 0 h 90"/>
                  <a:gd name="T26" fmla="*/ 105 w 314"/>
                  <a:gd name="T27" fmla="*/ 0 h 90"/>
                  <a:gd name="T28" fmla="*/ 90 w 314"/>
                  <a:gd name="T29" fmla="*/ 0 h 90"/>
                  <a:gd name="T30" fmla="*/ 75 w 314"/>
                  <a:gd name="T31" fmla="*/ 0 h 90"/>
                  <a:gd name="T32" fmla="*/ 62 w 314"/>
                  <a:gd name="T33" fmla="*/ 0 h 90"/>
                  <a:gd name="T34" fmla="*/ 52 w 314"/>
                  <a:gd name="T35" fmla="*/ 0 h 90"/>
                  <a:gd name="T36" fmla="*/ 43 w 314"/>
                  <a:gd name="T37" fmla="*/ 1 h 90"/>
                  <a:gd name="T38" fmla="*/ 35 w 314"/>
                  <a:gd name="T39" fmla="*/ 2 h 90"/>
                  <a:gd name="T40" fmla="*/ 25 w 314"/>
                  <a:gd name="T41" fmla="*/ 10 h 90"/>
                  <a:gd name="T42" fmla="*/ 20 w 314"/>
                  <a:gd name="T43" fmla="*/ 17 h 90"/>
                  <a:gd name="T44" fmla="*/ 14 w 314"/>
                  <a:gd name="T45" fmla="*/ 27 h 90"/>
                  <a:gd name="T46" fmla="*/ 9 w 314"/>
                  <a:gd name="T47" fmla="*/ 36 h 90"/>
                  <a:gd name="T48" fmla="*/ 6 w 314"/>
                  <a:gd name="T49" fmla="*/ 46 h 90"/>
                  <a:gd name="T50" fmla="*/ 2 w 314"/>
                  <a:gd name="T51" fmla="*/ 55 h 90"/>
                  <a:gd name="T52" fmla="*/ 0 w 314"/>
                  <a:gd name="T53" fmla="*/ 65 h 90"/>
                  <a:gd name="T54" fmla="*/ 0 w 314"/>
                  <a:gd name="T55" fmla="*/ 76 h 90"/>
                  <a:gd name="T56" fmla="*/ 8 w 314"/>
                  <a:gd name="T57" fmla="*/ 84 h 90"/>
                  <a:gd name="T58" fmla="*/ 17 w 314"/>
                  <a:gd name="T59" fmla="*/ 85 h 90"/>
                  <a:gd name="T60" fmla="*/ 26 w 314"/>
                  <a:gd name="T61" fmla="*/ 86 h 90"/>
                  <a:gd name="T62" fmla="*/ 38 w 314"/>
                  <a:gd name="T63" fmla="*/ 86 h 90"/>
                  <a:gd name="T64" fmla="*/ 53 w 314"/>
                  <a:gd name="T65" fmla="*/ 86 h 90"/>
                  <a:gd name="T66" fmla="*/ 69 w 314"/>
                  <a:gd name="T67" fmla="*/ 88 h 90"/>
                  <a:gd name="T68" fmla="*/ 86 w 314"/>
                  <a:gd name="T69" fmla="*/ 89 h 90"/>
                  <a:gd name="T70" fmla="*/ 105 w 314"/>
                  <a:gd name="T71" fmla="*/ 89 h 90"/>
                  <a:gd name="T72" fmla="*/ 124 w 314"/>
                  <a:gd name="T73" fmla="*/ 89 h 90"/>
                  <a:gd name="T74" fmla="*/ 145 w 314"/>
                  <a:gd name="T75" fmla="*/ 89 h 90"/>
                  <a:gd name="T76" fmla="*/ 166 w 314"/>
                  <a:gd name="T77" fmla="*/ 90 h 90"/>
                  <a:gd name="T78" fmla="*/ 185 w 314"/>
                  <a:gd name="T79" fmla="*/ 90 h 90"/>
                  <a:gd name="T80" fmla="*/ 205 w 314"/>
                  <a:gd name="T81" fmla="*/ 90 h 90"/>
                  <a:gd name="T82" fmla="*/ 224 w 314"/>
                  <a:gd name="T83" fmla="*/ 89 h 90"/>
                  <a:gd name="T84" fmla="*/ 243 w 314"/>
                  <a:gd name="T85" fmla="*/ 89 h 90"/>
                  <a:gd name="T86" fmla="*/ 259 w 314"/>
                  <a:gd name="T87" fmla="*/ 89 h 90"/>
                  <a:gd name="T88" fmla="*/ 274 w 314"/>
                  <a:gd name="T89" fmla="*/ 89 h 90"/>
                  <a:gd name="T90" fmla="*/ 285 w 314"/>
                  <a:gd name="T91" fmla="*/ 88 h 90"/>
                  <a:gd name="T92" fmla="*/ 297 w 314"/>
                  <a:gd name="T93" fmla="*/ 88 h 90"/>
                  <a:gd name="T94" fmla="*/ 305 w 314"/>
                  <a:gd name="T95" fmla="*/ 86 h 90"/>
                  <a:gd name="T96" fmla="*/ 312 w 314"/>
                  <a:gd name="T97" fmla="*/ 84 h 90"/>
                  <a:gd name="T98" fmla="*/ 313 w 314"/>
                  <a:gd name="T99" fmla="*/ 74 h 90"/>
                  <a:gd name="T100" fmla="*/ 313 w 314"/>
                  <a:gd name="T101" fmla="*/ 63 h 90"/>
                  <a:gd name="T102" fmla="*/ 314 w 314"/>
                  <a:gd name="T103" fmla="*/ 54 h 90"/>
                  <a:gd name="T104" fmla="*/ 314 w 314"/>
                  <a:gd name="T105" fmla="*/ 46 h 90"/>
                  <a:gd name="T106" fmla="*/ 314 w 314"/>
                  <a:gd name="T107" fmla="*/ 37 h 90"/>
                  <a:gd name="T108" fmla="*/ 314 w 314"/>
                  <a:gd name="T109" fmla="*/ 29 h 90"/>
                  <a:gd name="T110" fmla="*/ 314 w 314"/>
                  <a:gd name="T111" fmla="*/ 20 h 90"/>
                  <a:gd name="T112" fmla="*/ 314 w 314"/>
                  <a:gd name="T113"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4" h="90">
                    <a:moveTo>
                      <a:pt x="314" y="15"/>
                    </a:moveTo>
                    <a:lnTo>
                      <a:pt x="310" y="14"/>
                    </a:lnTo>
                    <a:lnTo>
                      <a:pt x="306" y="13"/>
                    </a:lnTo>
                    <a:lnTo>
                      <a:pt x="303" y="12"/>
                    </a:lnTo>
                    <a:lnTo>
                      <a:pt x="300" y="12"/>
                    </a:lnTo>
                    <a:lnTo>
                      <a:pt x="297" y="12"/>
                    </a:lnTo>
                    <a:lnTo>
                      <a:pt x="295" y="12"/>
                    </a:lnTo>
                    <a:lnTo>
                      <a:pt x="290" y="10"/>
                    </a:lnTo>
                    <a:lnTo>
                      <a:pt x="287" y="9"/>
                    </a:lnTo>
                    <a:lnTo>
                      <a:pt x="283" y="9"/>
                    </a:lnTo>
                    <a:lnTo>
                      <a:pt x="279" y="9"/>
                    </a:lnTo>
                    <a:lnTo>
                      <a:pt x="274" y="8"/>
                    </a:lnTo>
                    <a:lnTo>
                      <a:pt x="270" y="8"/>
                    </a:lnTo>
                    <a:lnTo>
                      <a:pt x="266" y="7"/>
                    </a:lnTo>
                    <a:lnTo>
                      <a:pt x="261" y="7"/>
                    </a:lnTo>
                    <a:lnTo>
                      <a:pt x="255" y="6"/>
                    </a:lnTo>
                    <a:lnTo>
                      <a:pt x="250" y="6"/>
                    </a:lnTo>
                    <a:lnTo>
                      <a:pt x="245" y="5"/>
                    </a:lnTo>
                    <a:lnTo>
                      <a:pt x="239" y="5"/>
                    </a:lnTo>
                    <a:lnTo>
                      <a:pt x="234" y="5"/>
                    </a:lnTo>
                    <a:lnTo>
                      <a:pt x="229" y="5"/>
                    </a:lnTo>
                    <a:lnTo>
                      <a:pt x="223" y="3"/>
                    </a:lnTo>
                    <a:lnTo>
                      <a:pt x="218" y="3"/>
                    </a:lnTo>
                    <a:lnTo>
                      <a:pt x="212" y="3"/>
                    </a:lnTo>
                    <a:lnTo>
                      <a:pt x="205" y="2"/>
                    </a:lnTo>
                    <a:lnTo>
                      <a:pt x="199" y="2"/>
                    </a:lnTo>
                    <a:lnTo>
                      <a:pt x="193" y="2"/>
                    </a:lnTo>
                    <a:lnTo>
                      <a:pt x="188" y="2"/>
                    </a:lnTo>
                    <a:lnTo>
                      <a:pt x="182" y="1"/>
                    </a:lnTo>
                    <a:lnTo>
                      <a:pt x="176" y="1"/>
                    </a:lnTo>
                    <a:lnTo>
                      <a:pt x="170" y="1"/>
                    </a:lnTo>
                    <a:lnTo>
                      <a:pt x="163" y="1"/>
                    </a:lnTo>
                    <a:lnTo>
                      <a:pt x="158" y="0"/>
                    </a:lnTo>
                    <a:lnTo>
                      <a:pt x="152" y="0"/>
                    </a:lnTo>
                    <a:lnTo>
                      <a:pt x="145" y="0"/>
                    </a:lnTo>
                    <a:lnTo>
                      <a:pt x="139" y="0"/>
                    </a:lnTo>
                    <a:lnTo>
                      <a:pt x="134" y="0"/>
                    </a:lnTo>
                    <a:lnTo>
                      <a:pt x="128" y="0"/>
                    </a:lnTo>
                    <a:lnTo>
                      <a:pt x="122" y="0"/>
                    </a:lnTo>
                    <a:lnTo>
                      <a:pt x="116" y="0"/>
                    </a:lnTo>
                    <a:lnTo>
                      <a:pt x="110" y="0"/>
                    </a:lnTo>
                    <a:lnTo>
                      <a:pt x="105" y="0"/>
                    </a:lnTo>
                    <a:lnTo>
                      <a:pt x="100" y="0"/>
                    </a:lnTo>
                    <a:lnTo>
                      <a:pt x="94" y="0"/>
                    </a:lnTo>
                    <a:lnTo>
                      <a:pt x="90" y="0"/>
                    </a:lnTo>
                    <a:lnTo>
                      <a:pt x="84" y="0"/>
                    </a:lnTo>
                    <a:lnTo>
                      <a:pt x="81" y="0"/>
                    </a:lnTo>
                    <a:lnTo>
                      <a:pt x="75" y="0"/>
                    </a:lnTo>
                    <a:lnTo>
                      <a:pt x="70" y="0"/>
                    </a:lnTo>
                    <a:lnTo>
                      <a:pt x="67" y="0"/>
                    </a:lnTo>
                    <a:lnTo>
                      <a:pt x="62" y="0"/>
                    </a:lnTo>
                    <a:lnTo>
                      <a:pt x="59" y="0"/>
                    </a:lnTo>
                    <a:lnTo>
                      <a:pt x="54" y="0"/>
                    </a:lnTo>
                    <a:lnTo>
                      <a:pt x="52" y="0"/>
                    </a:lnTo>
                    <a:lnTo>
                      <a:pt x="48" y="1"/>
                    </a:lnTo>
                    <a:lnTo>
                      <a:pt x="45" y="1"/>
                    </a:lnTo>
                    <a:lnTo>
                      <a:pt x="43" y="1"/>
                    </a:lnTo>
                    <a:lnTo>
                      <a:pt x="40" y="1"/>
                    </a:lnTo>
                    <a:lnTo>
                      <a:pt x="38" y="2"/>
                    </a:lnTo>
                    <a:lnTo>
                      <a:pt x="35" y="2"/>
                    </a:lnTo>
                    <a:lnTo>
                      <a:pt x="32" y="5"/>
                    </a:lnTo>
                    <a:lnTo>
                      <a:pt x="29" y="7"/>
                    </a:lnTo>
                    <a:lnTo>
                      <a:pt x="25" y="10"/>
                    </a:lnTo>
                    <a:lnTo>
                      <a:pt x="23" y="12"/>
                    </a:lnTo>
                    <a:lnTo>
                      <a:pt x="21" y="15"/>
                    </a:lnTo>
                    <a:lnTo>
                      <a:pt x="20" y="17"/>
                    </a:lnTo>
                    <a:lnTo>
                      <a:pt x="18" y="21"/>
                    </a:lnTo>
                    <a:lnTo>
                      <a:pt x="16" y="23"/>
                    </a:lnTo>
                    <a:lnTo>
                      <a:pt x="14" y="27"/>
                    </a:lnTo>
                    <a:lnTo>
                      <a:pt x="13" y="29"/>
                    </a:lnTo>
                    <a:lnTo>
                      <a:pt x="12" y="32"/>
                    </a:lnTo>
                    <a:lnTo>
                      <a:pt x="9" y="36"/>
                    </a:lnTo>
                    <a:lnTo>
                      <a:pt x="8" y="39"/>
                    </a:lnTo>
                    <a:lnTo>
                      <a:pt x="7" y="43"/>
                    </a:lnTo>
                    <a:lnTo>
                      <a:pt x="6" y="46"/>
                    </a:lnTo>
                    <a:lnTo>
                      <a:pt x="5" y="50"/>
                    </a:lnTo>
                    <a:lnTo>
                      <a:pt x="2" y="53"/>
                    </a:lnTo>
                    <a:lnTo>
                      <a:pt x="2" y="55"/>
                    </a:lnTo>
                    <a:lnTo>
                      <a:pt x="1" y="60"/>
                    </a:lnTo>
                    <a:lnTo>
                      <a:pt x="1" y="62"/>
                    </a:lnTo>
                    <a:lnTo>
                      <a:pt x="0" y="65"/>
                    </a:lnTo>
                    <a:lnTo>
                      <a:pt x="0" y="68"/>
                    </a:lnTo>
                    <a:lnTo>
                      <a:pt x="0" y="71"/>
                    </a:lnTo>
                    <a:lnTo>
                      <a:pt x="0" y="76"/>
                    </a:lnTo>
                    <a:lnTo>
                      <a:pt x="2" y="80"/>
                    </a:lnTo>
                    <a:lnTo>
                      <a:pt x="5" y="83"/>
                    </a:lnTo>
                    <a:lnTo>
                      <a:pt x="8" y="84"/>
                    </a:lnTo>
                    <a:lnTo>
                      <a:pt x="10" y="84"/>
                    </a:lnTo>
                    <a:lnTo>
                      <a:pt x="15" y="85"/>
                    </a:lnTo>
                    <a:lnTo>
                      <a:pt x="17" y="85"/>
                    </a:lnTo>
                    <a:lnTo>
                      <a:pt x="20" y="85"/>
                    </a:lnTo>
                    <a:lnTo>
                      <a:pt x="23" y="85"/>
                    </a:lnTo>
                    <a:lnTo>
                      <a:pt x="26" y="86"/>
                    </a:lnTo>
                    <a:lnTo>
                      <a:pt x="30" y="86"/>
                    </a:lnTo>
                    <a:lnTo>
                      <a:pt x="35" y="86"/>
                    </a:lnTo>
                    <a:lnTo>
                      <a:pt x="38" y="86"/>
                    </a:lnTo>
                    <a:lnTo>
                      <a:pt x="43" y="86"/>
                    </a:lnTo>
                    <a:lnTo>
                      <a:pt x="47" y="86"/>
                    </a:lnTo>
                    <a:lnTo>
                      <a:pt x="53" y="86"/>
                    </a:lnTo>
                    <a:lnTo>
                      <a:pt x="58" y="88"/>
                    </a:lnTo>
                    <a:lnTo>
                      <a:pt x="63" y="88"/>
                    </a:lnTo>
                    <a:lnTo>
                      <a:pt x="69" y="88"/>
                    </a:lnTo>
                    <a:lnTo>
                      <a:pt x="74" y="88"/>
                    </a:lnTo>
                    <a:lnTo>
                      <a:pt x="81" y="88"/>
                    </a:lnTo>
                    <a:lnTo>
                      <a:pt x="86" y="89"/>
                    </a:lnTo>
                    <a:lnTo>
                      <a:pt x="92" y="89"/>
                    </a:lnTo>
                    <a:lnTo>
                      <a:pt x="99" y="89"/>
                    </a:lnTo>
                    <a:lnTo>
                      <a:pt x="105" y="89"/>
                    </a:lnTo>
                    <a:lnTo>
                      <a:pt x="112" y="89"/>
                    </a:lnTo>
                    <a:lnTo>
                      <a:pt x="117" y="89"/>
                    </a:lnTo>
                    <a:lnTo>
                      <a:pt x="124" y="89"/>
                    </a:lnTo>
                    <a:lnTo>
                      <a:pt x="131" y="89"/>
                    </a:lnTo>
                    <a:lnTo>
                      <a:pt x="138" y="89"/>
                    </a:lnTo>
                    <a:lnTo>
                      <a:pt x="145" y="89"/>
                    </a:lnTo>
                    <a:lnTo>
                      <a:pt x="152" y="90"/>
                    </a:lnTo>
                    <a:lnTo>
                      <a:pt x="159" y="90"/>
                    </a:lnTo>
                    <a:lnTo>
                      <a:pt x="166" y="90"/>
                    </a:lnTo>
                    <a:lnTo>
                      <a:pt x="171" y="90"/>
                    </a:lnTo>
                    <a:lnTo>
                      <a:pt x="178" y="90"/>
                    </a:lnTo>
                    <a:lnTo>
                      <a:pt x="185" y="90"/>
                    </a:lnTo>
                    <a:lnTo>
                      <a:pt x="192" y="90"/>
                    </a:lnTo>
                    <a:lnTo>
                      <a:pt x="198" y="90"/>
                    </a:lnTo>
                    <a:lnTo>
                      <a:pt x="205" y="90"/>
                    </a:lnTo>
                    <a:lnTo>
                      <a:pt x="212" y="90"/>
                    </a:lnTo>
                    <a:lnTo>
                      <a:pt x="219" y="90"/>
                    </a:lnTo>
                    <a:lnTo>
                      <a:pt x="224" y="89"/>
                    </a:lnTo>
                    <a:lnTo>
                      <a:pt x="230" y="89"/>
                    </a:lnTo>
                    <a:lnTo>
                      <a:pt x="236" y="89"/>
                    </a:lnTo>
                    <a:lnTo>
                      <a:pt x="243" y="89"/>
                    </a:lnTo>
                    <a:lnTo>
                      <a:pt x="247" y="89"/>
                    </a:lnTo>
                    <a:lnTo>
                      <a:pt x="253" y="89"/>
                    </a:lnTo>
                    <a:lnTo>
                      <a:pt x="259" y="89"/>
                    </a:lnTo>
                    <a:lnTo>
                      <a:pt x="264" y="89"/>
                    </a:lnTo>
                    <a:lnTo>
                      <a:pt x="269" y="89"/>
                    </a:lnTo>
                    <a:lnTo>
                      <a:pt x="274" y="89"/>
                    </a:lnTo>
                    <a:lnTo>
                      <a:pt x="277" y="89"/>
                    </a:lnTo>
                    <a:lnTo>
                      <a:pt x="282" y="89"/>
                    </a:lnTo>
                    <a:lnTo>
                      <a:pt x="285" y="88"/>
                    </a:lnTo>
                    <a:lnTo>
                      <a:pt x="290" y="88"/>
                    </a:lnTo>
                    <a:lnTo>
                      <a:pt x="293" y="88"/>
                    </a:lnTo>
                    <a:lnTo>
                      <a:pt x="297" y="88"/>
                    </a:lnTo>
                    <a:lnTo>
                      <a:pt x="300" y="86"/>
                    </a:lnTo>
                    <a:lnTo>
                      <a:pt x="303" y="86"/>
                    </a:lnTo>
                    <a:lnTo>
                      <a:pt x="305" y="86"/>
                    </a:lnTo>
                    <a:lnTo>
                      <a:pt x="307" y="86"/>
                    </a:lnTo>
                    <a:lnTo>
                      <a:pt x="310" y="85"/>
                    </a:lnTo>
                    <a:lnTo>
                      <a:pt x="312" y="84"/>
                    </a:lnTo>
                    <a:lnTo>
                      <a:pt x="312" y="82"/>
                    </a:lnTo>
                    <a:lnTo>
                      <a:pt x="312" y="78"/>
                    </a:lnTo>
                    <a:lnTo>
                      <a:pt x="313" y="74"/>
                    </a:lnTo>
                    <a:lnTo>
                      <a:pt x="313" y="69"/>
                    </a:lnTo>
                    <a:lnTo>
                      <a:pt x="313" y="66"/>
                    </a:lnTo>
                    <a:lnTo>
                      <a:pt x="313" y="63"/>
                    </a:lnTo>
                    <a:lnTo>
                      <a:pt x="313" y="60"/>
                    </a:lnTo>
                    <a:lnTo>
                      <a:pt x="314" y="58"/>
                    </a:lnTo>
                    <a:lnTo>
                      <a:pt x="314" y="54"/>
                    </a:lnTo>
                    <a:lnTo>
                      <a:pt x="314" y="52"/>
                    </a:lnTo>
                    <a:lnTo>
                      <a:pt x="314" y="48"/>
                    </a:lnTo>
                    <a:lnTo>
                      <a:pt x="314" y="46"/>
                    </a:lnTo>
                    <a:lnTo>
                      <a:pt x="314" y="43"/>
                    </a:lnTo>
                    <a:lnTo>
                      <a:pt x="314" y="39"/>
                    </a:lnTo>
                    <a:lnTo>
                      <a:pt x="314" y="37"/>
                    </a:lnTo>
                    <a:lnTo>
                      <a:pt x="314" y="33"/>
                    </a:lnTo>
                    <a:lnTo>
                      <a:pt x="314" y="31"/>
                    </a:lnTo>
                    <a:lnTo>
                      <a:pt x="314" y="29"/>
                    </a:lnTo>
                    <a:lnTo>
                      <a:pt x="314" y="27"/>
                    </a:lnTo>
                    <a:lnTo>
                      <a:pt x="314" y="24"/>
                    </a:lnTo>
                    <a:lnTo>
                      <a:pt x="314" y="20"/>
                    </a:lnTo>
                    <a:lnTo>
                      <a:pt x="314" y="17"/>
                    </a:lnTo>
                    <a:lnTo>
                      <a:pt x="314" y="16"/>
                    </a:lnTo>
                    <a:lnTo>
                      <a:pt x="314" y="15"/>
                    </a:lnTo>
                    <a:lnTo>
                      <a:pt x="314" y="15"/>
                    </a:lnTo>
                    <a:close/>
                  </a:path>
                </a:pathLst>
              </a:custGeom>
              <a:solidFill>
                <a:srgbClr val="698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8"/>
              <p:cNvSpPr>
                <a:spLocks/>
              </p:cNvSpPr>
              <p:nvPr/>
            </p:nvSpPr>
            <p:spPr bwMode="auto">
              <a:xfrm>
                <a:off x="2347913" y="5740400"/>
                <a:ext cx="44450" cy="47625"/>
              </a:xfrm>
              <a:custGeom>
                <a:avLst/>
                <a:gdLst>
                  <a:gd name="T0" fmla="*/ 3 w 84"/>
                  <a:gd name="T1" fmla="*/ 12 h 90"/>
                  <a:gd name="T2" fmla="*/ 0 w 84"/>
                  <a:gd name="T3" fmla="*/ 15 h 90"/>
                  <a:gd name="T4" fmla="*/ 1 w 84"/>
                  <a:gd name="T5" fmla="*/ 21 h 90"/>
                  <a:gd name="T6" fmla="*/ 1 w 84"/>
                  <a:gd name="T7" fmla="*/ 28 h 90"/>
                  <a:gd name="T8" fmla="*/ 2 w 84"/>
                  <a:gd name="T9" fmla="*/ 33 h 90"/>
                  <a:gd name="T10" fmla="*/ 3 w 84"/>
                  <a:gd name="T11" fmla="*/ 42 h 90"/>
                  <a:gd name="T12" fmla="*/ 3 w 84"/>
                  <a:gd name="T13" fmla="*/ 50 h 90"/>
                  <a:gd name="T14" fmla="*/ 4 w 84"/>
                  <a:gd name="T15" fmla="*/ 58 h 90"/>
                  <a:gd name="T16" fmla="*/ 4 w 84"/>
                  <a:gd name="T17" fmla="*/ 66 h 90"/>
                  <a:gd name="T18" fmla="*/ 3 w 84"/>
                  <a:gd name="T19" fmla="*/ 75 h 90"/>
                  <a:gd name="T20" fmla="*/ 3 w 84"/>
                  <a:gd name="T21" fmla="*/ 81 h 90"/>
                  <a:gd name="T22" fmla="*/ 3 w 84"/>
                  <a:gd name="T23" fmla="*/ 87 h 90"/>
                  <a:gd name="T24" fmla="*/ 3 w 84"/>
                  <a:gd name="T25" fmla="*/ 90 h 90"/>
                  <a:gd name="T26" fmla="*/ 3 w 84"/>
                  <a:gd name="T27" fmla="*/ 90 h 90"/>
                  <a:gd name="T28" fmla="*/ 9 w 84"/>
                  <a:gd name="T29" fmla="*/ 89 h 90"/>
                  <a:gd name="T30" fmla="*/ 16 w 84"/>
                  <a:gd name="T31" fmla="*/ 87 h 90"/>
                  <a:gd name="T32" fmla="*/ 22 w 84"/>
                  <a:gd name="T33" fmla="*/ 85 h 90"/>
                  <a:gd name="T34" fmla="*/ 27 w 84"/>
                  <a:gd name="T35" fmla="*/ 84 h 90"/>
                  <a:gd name="T36" fmla="*/ 34 w 84"/>
                  <a:gd name="T37" fmla="*/ 82 h 90"/>
                  <a:gd name="T38" fmla="*/ 40 w 84"/>
                  <a:gd name="T39" fmla="*/ 80 h 90"/>
                  <a:gd name="T40" fmla="*/ 47 w 84"/>
                  <a:gd name="T41" fmla="*/ 77 h 90"/>
                  <a:gd name="T42" fmla="*/ 54 w 84"/>
                  <a:gd name="T43" fmla="*/ 75 h 90"/>
                  <a:gd name="T44" fmla="*/ 60 w 84"/>
                  <a:gd name="T45" fmla="*/ 73 h 90"/>
                  <a:gd name="T46" fmla="*/ 65 w 84"/>
                  <a:gd name="T47" fmla="*/ 70 h 90"/>
                  <a:gd name="T48" fmla="*/ 70 w 84"/>
                  <a:gd name="T49" fmla="*/ 67 h 90"/>
                  <a:gd name="T50" fmla="*/ 77 w 84"/>
                  <a:gd name="T51" fmla="*/ 62 h 90"/>
                  <a:gd name="T52" fmla="*/ 82 w 84"/>
                  <a:gd name="T53" fmla="*/ 55 h 90"/>
                  <a:gd name="T54" fmla="*/ 83 w 84"/>
                  <a:gd name="T55" fmla="*/ 46 h 90"/>
                  <a:gd name="T56" fmla="*/ 83 w 84"/>
                  <a:gd name="T57" fmla="*/ 37 h 90"/>
                  <a:gd name="T58" fmla="*/ 82 w 84"/>
                  <a:gd name="T59" fmla="*/ 27 h 90"/>
                  <a:gd name="T60" fmla="*/ 79 w 84"/>
                  <a:gd name="T61" fmla="*/ 17 h 90"/>
                  <a:gd name="T62" fmla="*/ 77 w 84"/>
                  <a:gd name="T63" fmla="*/ 9 h 90"/>
                  <a:gd name="T64" fmla="*/ 76 w 84"/>
                  <a:gd name="T65" fmla="*/ 4 h 90"/>
                  <a:gd name="T66" fmla="*/ 75 w 84"/>
                  <a:gd name="T67" fmla="*/ 0 h 90"/>
                  <a:gd name="T68" fmla="*/ 72 w 84"/>
                  <a:gd name="T69" fmla="*/ 0 h 90"/>
                  <a:gd name="T70" fmla="*/ 65 w 84"/>
                  <a:gd name="T71" fmla="*/ 1 h 90"/>
                  <a:gd name="T72" fmla="*/ 60 w 84"/>
                  <a:gd name="T73" fmla="*/ 1 h 90"/>
                  <a:gd name="T74" fmla="*/ 55 w 84"/>
                  <a:gd name="T75" fmla="*/ 2 h 90"/>
                  <a:gd name="T76" fmla="*/ 48 w 84"/>
                  <a:gd name="T77" fmla="*/ 4 h 90"/>
                  <a:gd name="T78" fmla="*/ 44 w 84"/>
                  <a:gd name="T79" fmla="*/ 5 h 90"/>
                  <a:gd name="T80" fmla="*/ 37 w 84"/>
                  <a:gd name="T81" fmla="*/ 6 h 90"/>
                  <a:gd name="T82" fmla="*/ 31 w 84"/>
                  <a:gd name="T83" fmla="*/ 6 h 90"/>
                  <a:gd name="T84" fmla="*/ 24 w 84"/>
                  <a:gd name="T85" fmla="*/ 7 h 90"/>
                  <a:gd name="T86" fmla="*/ 19 w 84"/>
                  <a:gd name="T87" fmla="*/ 8 h 90"/>
                  <a:gd name="T88" fmla="*/ 10 w 84"/>
                  <a:gd name="T89" fmla="*/ 9 h 90"/>
                  <a:gd name="T90" fmla="*/ 6 w 84"/>
                  <a:gd name="T91"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90">
                    <a:moveTo>
                      <a:pt x="6" y="12"/>
                    </a:moveTo>
                    <a:lnTo>
                      <a:pt x="3" y="12"/>
                    </a:lnTo>
                    <a:lnTo>
                      <a:pt x="1" y="13"/>
                    </a:lnTo>
                    <a:lnTo>
                      <a:pt x="0" y="15"/>
                    </a:lnTo>
                    <a:lnTo>
                      <a:pt x="1" y="19"/>
                    </a:lnTo>
                    <a:lnTo>
                      <a:pt x="1" y="21"/>
                    </a:lnTo>
                    <a:lnTo>
                      <a:pt x="1" y="25"/>
                    </a:lnTo>
                    <a:lnTo>
                      <a:pt x="1" y="28"/>
                    </a:lnTo>
                    <a:lnTo>
                      <a:pt x="2" y="31"/>
                    </a:lnTo>
                    <a:lnTo>
                      <a:pt x="2" y="33"/>
                    </a:lnTo>
                    <a:lnTo>
                      <a:pt x="3" y="38"/>
                    </a:lnTo>
                    <a:lnTo>
                      <a:pt x="3" y="42"/>
                    </a:lnTo>
                    <a:lnTo>
                      <a:pt x="3" y="45"/>
                    </a:lnTo>
                    <a:lnTo>
                      <a:pt x="3" y="50"/>
                    </a:lnTo>
                    <a:lnTo>
                      <a:pt x="4" y="53"/>
                    </a:lnTo>
                    <a:lnTo>
                      <a:pt x="4" y="58"/>
                    </a:lnTo>
                    <a:lnTo>
                      <a:pt x="4" y="62"/>
                    </a:lnTo>
                    <a:lnTo>
                      <a:pt x="4" y="66"/>
                    </a:lnTo>
                    <a:lnTo>
                      <a:pt x="4" y="70"/>
                    </a:lnTo>
                    <a:lnTo>
                      <a:pt x="3" y="75"/>
                    </a:lnTo>
                    <a:lnTo>
                      <a:pt x="3" y="78"/>
                    </a:lnTo>
                    <a:lnTo>
                      <a:pt x="3" y="81"/>
                    </a:lnTo>
                    <a:lnTo>
                      <a:pt x="3" y="84"/>
                    </a:lnTo>
                    <a:lnTo>
                      <a:pt x="3" y="87"/>
                    </a:lnTo>
                    <a:lnTo>
                      <a:pt x="3" y="89"/>
                    </a:lnTo>
                    <a:lnTo>
                      <a:pt x="3" y="90"/>
                    </a:lnTo>
                    <a:lnTo>
                      <a:pt x="3" y="90"/>
                    </a:lnTo>
                    <a:lnTo>
                      <a:pt x="3" y="90"/>
                    </a:lnTo>
                    <a:lnTo>
                      <a:pt x="6" y="90"/>
                    </a:lnTo>
                    <a:lnTo>
                      <a:pt x="9" y="89"/>
                    </a:lnTo>
                    <a:lnTo>
                      <a:pt x="14" y="88"/>
                    </a:lnTo>
                    <a:lnTo>
                      <a:pt x="16" y="87"/>
                    </a:lnTo>
                    <a:lnTo>
                      <a:pt x="18" y="87"/>
                    </a:lnTo>
                    <a:lnTo>
                      <a:pt x="22" y="85"/>
                    </a:lnTo>
                    <a:lnTo>
                      <a:pt x="24" y="84"/>
                    </a:lnTo>
                    <a:lnTo>
                      <a:pt x="27" y="84"/>
                    </a:lnTo>
                    <a:lnTo>
                      <a:pt x="31" y="83"/>
                    </a:lnTo>
                    <a:lnTo>
                      <a:pt x="34" y="82"/>
                    </a:lnTo>
                    <a:lnTo>
                      <a:pt x="38" y="82"/>
                    </a:lnTo>
                    <a:lnTo>
                      <a:pt x="40" y="80"/>
                    </a:lnTo>
                    <a:lnTo>
                      <a:pt x="44" y="80"/>
                    </a:lnTo>
                    <a:lnTo>
                      <a:pt x="47" y="77"/>
                    </a:lnTo>
                    <a:lnTo>
                      <a:pt x="50" y="77"/>
                    </a:lnTo>
                    <a:lnTo>
                      <a:pt x="54" y="75"/>
                    </a:lnTo>
                    <a:lnTo>
                      <a:pt x="57" y="74"/>
                    </a:lnTo>
                    <a:lnTo>
                      <a:pt x="60" y="73"/>
                    </a:lnTo>
                    <a:lnTo>
                      <a:pt x="63" y="72"/>
                    </a:lnTo>
                    <a:lnTo>
                      <a:pt x="65" y="70"/>
                    </a:lnTo>
                    <a:lnTo>
                      <a:pt x="68" y="68"/>
                    </a:lnTo>
                    <a:lnTo>
                      <a:pt x="70" y="67"/>
                    </a:lnTo>
                    <a:lnTo>
                      <a:pt x="73" y="66"/>
                    </a:lnTo>
                    <a:lnTo>
                      <a:pt x="77" y="62"/>
                    </a:lnTo>
                    <a:lnTo>
                      <a:pt x="79" y="59"/>
                    </a:lnTo>
                    <a:lnTo>
                      <a:pt x="82" y="55"/>
                    </a:lnTo>
                    <a:lnTo>
                      <a:pt x="83" y="51"/>
                    </a:lnTo>
                    <a:lnTo>
                      <a:pt x="83" y="46"/>
                    </a:lnTo>
                    <a:lnTo>
                      <a:pt x="84" y="42"/>
                    </a:lnTo>
                    <a:lnTo>
                      <a:pt x="83" y="37"/>
                    </a:lnTo>
                    <a:lnTo>
                      <a:pt x="83" y="32"/>
                    </a:lnTo>
                    <a:lnTo>
                      <a:pt x="82" y="27"/>
                    </a:lnTo>
                    <a:lnTo>
                      <a:pt x="82" y="22"/>
                    </a:lnTo>
                    <a:lnTo>
                      <a:pt x="79" y="17"/>
                    </a:lnTo>
                    <a:lnTo>
                      <a:pt x="79" y="13"/>
                    </a:lnTo>
                    <a:lnTo>
                      <a:pt x="77" y="9"/>
                    </a:lnTo>
                    <a:lnTo>
                      <a:pt x="77" y="6"/>
                    </a:lnTo>
                    <a:lnTo>
                      <a:pt x="76" y="4"/>
                    </a:lnTo>
                    <a:lnTo>
                      <a:pt x="75" y="1"/>
                    </a:lnTo>
                    <a:lnTo>
                      <a:pt x="75" y="0"/>
                    </a:lnTo>
                    <a:lnTo>
                      <a:pt x="73" y="0"/>
                    </a:lnTo>
                    <a:lnTo>
                      <a:pt x="72" y="0"/>
                    </a:lnTo>
                    <a:lnTo>
                      <a:pt x="69" y="0"/>
                    </a:lnTo>
                    <a:lnTo>
                      <a:pt x="65" y="1"/>
                    </a:lnTo>
                    <a:lnTo>
                      <a:pt x="62" y="1"/>
                    </a:lnTo>
                    <a:lnTo>
                      <a:pt x="60" y="1"/>
                    </a:lnTo>
                    <a:lnTo>
                      <a:pt x="57" y="2"/>
                    </a:lnTo>
                    <a:lnTo>
                      <a:pt x="55" y="2"/>
                    </a:lnTo>
                    <a:lnTo>
                      <a:pt x="52" y="2"/>
                    </a:lnTo>
                    <a:lnTo>
                      <a:pt x="48" y="4"/>
                    </a:lnTo>
                    <a:lnTo>
                      <a:pt x="46" y="4"/>
                    </a:lnTo>
                    <a:lnTo>
                      <a:pt x="44" y="5"/>
                    </a:lnTo>
                    <a:lnTo>
                      <a:pt x="40" y="5"/>
                    </a:lnTo>
                    <a:lnTo>
                      <a:pt x="37" y="6"/>
                    </a:lnTo>
                    <a:lnTo>
                      <a:pt x="33" y="6"/>
                    </a:lnTo>
                    <a:lnTo>
                      <a:pt x="31" y="6"/>
                    </a:lnTo>
                    <a:lnTo>
                      <a:pt x="27" y="6"/>
                    </a:lnTo>
                    <a:lnTo>
                      <a:pt x="24" y="7"/>
                    </a:lnTo>
                    <a:lnTo>
                      <a:pt x="22" y="7"/>
                    </a:lnTo>
                    <a:lnTo>
                      <a:pt x="19" y="8"/>
                    </a:lnTo>
                    <a:lnTo>
                      <a:pt x="15" y="8"/>
                    </a:lnTo>
                    <a:lnTo>
                      <a:pt x="10" y="9"/>
                    </a:lnTo>
                    <a:lnTo>
                      <a:pt x="8" y="10"/>
                    </a:lnTo>
                    <a:lnTo>
                      <a:pt x="6" y="12"/>
                    </a:lnTo>
                    <a:lnTo>
                      <a:pt x="6" y="12"/>
                    </a:lnTo>
                    <a:close/>
                  </a:path>
                </a:pathLst>
              </a:custGeom>
              <a:solidFill>
                <a:srgbClr val="7A8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9"/>
              <p:cNvSpPr>
                <a:spLocks/>
              </p:cNvSpPr>
              <p:nvPr/>
            </p:nvSpPr>
            <p:spPr bwMode="auto">
              <a:xfrm>
                <a:off x="2105026" y="5310188"/>
                <a:ext cx="101600" cy="49212"/>
              </a:xfrm>
              <a:custGeom>
                <a:avLst/>
                <a:gdLst>
                  <a:gd name="T0" fmla="*/ 141 w 193"/>
                  <a:gd name="T1" fmla="*/ 17 h 93"/>
                  <a:gd name="T2" fmla="*/ 132 w 193"/>
                  <a:gd name="T3" fmla="*/ 14 h 93"/>
                  <a:gd name="T4" fmla="*/ 124 w 193"/>
                  <a:gd name="T5" fmla="*/ 11 h 93"/>
                  <a:gd name="T6" fmla="*/ 114 w 193"/>
                  <a:gd name="T7" fmla="*/ 8 h 93"/>
                  <a:gd name="T8" fmla="*/ 105 w 193"/>
                  <a:gd name="T9" fmla="*/ 6 h 93"/>
                  <a:gd name="T10" fmla="*/ 96 w 193"/>
                  <a:gd name="T11" fmla="*/ 4 h 93"/>
                  <a:gd name="T12" fmla="*/ 87 w 193"/>
                  <a:gd name="T13" fmla="*/ 2 h 93"/>
                  <a:gd name="T14" fmla="*/ 78 w 193"/>
                  <a:gd name="T15" fmla="*/ 1 h 93"/>
                  <a:gd name="T16" fmla="*/ 70 w 193"/>
                  <a:gd name="T17" fmla="*/ 0 h 93"/>
                  <a:gd name="T18" fmla="*/ 60 w 193"/>
                  <a:gd name="T19" fmla="*/ 0 h 93"/>
                  <a:gd name="T20" fmla="*/ 52 w 193"/>
                  <a:gd name="T21" fmla="*/ 0 h 93"/>
                  <a:gd name="T22" fmla="*/ 44 w 193"/>
                  <a:gd name="T23" fmla="*/ 0 h 93"/>
                  <a:gd name="T24" fmla="*/ 33 w 193"/>
                  <a:gd name="T25" fmla="*/ 2 h 93"/>
                  <a:gd name="T26" fmla="*/ 20 w 193"/>
                  <a:gd name="T27" fmla="*/ 6 h 93"/>
                  <a:gd name="T28" fmla="*/ 10 w 193"/>
                  <a:gd name="T29" fmla="*/ 12 h 93"/>
                  <a:gd name="T30" fmla="*/ 3 w 193"/>
                  <a:gd name="T31" fmla="*/ 22 h 93"/>
                  <a:gd name="T32" fmla="*/ 0 w 193"/>
                  <a:gd name="T33" fmla="*/ 33 h 93"/>
                  <a:gd name="T34" fmla="*/ 12 w 193"/>
                  <a:gd name="T35" fmla="*/ 33 h 93"/>
                  <a:gd name="T36" fmla="*/ 22 w 193"/>
                  <a:gd name="T37" fmla="*/ 36 h 93"/>
                  <a:gd name="T38" fmla="*/ 34 w 193"/>
                  <a:gd name="T39" fmla="*/ 37 h 93"/>
                  <a:gd name="T40" fmla="*/ 45 w 193"/>
                  <a:gd name="T41" fmla="*/ 40 h 93"/>
                  <a:gd name="T42" fmla="*/ 57 w 193"/>
                  <a:gd name="T43" fmla="*/ 44 h 93"/>
                  <a:gd name="T44" fmla="*/ 67 w 193"/>
                  <a:gd name="T45" fmla="*/ 47 h 93"/>
                  <a:gd name="T46" fmla="*/ 79 w 193"/>
                  <a:gd name="T47" fmla="*/ 52 h 93"/>
                  <a:gd name="T48" fmla="*/ 89 w 193"/>
                  <a:gd name="T49" fmla="*/ 56 h 93"/>
                  <a:gd name="T50" fmla="*/ 99 w 193"/>
                  <a:gd name="T51" fmla="*/ 60 h 93"/>
                  <a:gd name="T52" fmla="*/ 110 w 193"/>
                  <a:gd name="T53" fmla="*/ 64 h 93"/>
                  <a:gd name="T54" fmla="*/ 119 w 193"/>
                  <a:gd name="T55" fmla="*/ 69 h 93"/>
                  <a:gd name="T56" fmla="*/ 127 w 193"/>
                  <a:gd name="T57" fmla="*/ 72 h 93"/>
                  <a:gd name="T58" fmla="*/ 135 w 193"/>
                  <a:gd name="T59" fmla="*/ 77 h 93"/>
                  <a:gd name="T60" fmla="*/ 143 w 193"/>
                  <a:gd name="T61" fmla="*/ 80 h 93"/>
                  <a:gd name="T62" fmla="*/ 154 w 193"/>
                  <a:gd name="T63" fmla="*/ 85 h 93"/>
                  <a:gd name="T64" fmla="*/ 166 w 193"/>
                  <a:gd name="T65" fmla="*/ 91 h 93"/>
                  <a:gd name="T66" fmla="*/ 177 w 193"/>
                  <a:gd name="T67" fmla="*/ 92 h 93"/>
                  <a:gd name="T68" fmla="*/ 186 w 193"/>
                  <a:gd name="T69" fmla="*/ 92 h 93"/>
                  <a:gd name="T70" fmla="*/ 192 w 193"/>
                  <a:gd name="T71" fmla="*/ 82 h 93"/>
                  <a:gd name="T72" fmla="*/ 192 w 193"/>
                  <a:gd name="T73" fmla="*/ 72 h 93"/>
                  <a:gd name="T74" fmla="*/ 188 w 193"/>
                  <a:gd name="T75" fmla="*/ 64 h 93"/>
                  <a:gd name="T76" fmla="*/ 186 w 193"/>
                  <a:gd name="T77" fmla="*/ 56 h 93"/>
                  <a:gd name="T78" fmla="*/ 179 w 193"/>
                  <a:gd name="T79" fmla="*/ 48 h 93"/>
                  <a:gd name="T80" fmla="*/ 173 w 193"/>
                  <a:gd name="T81" fmla="*/ 39 h 93"/>
                  <a:gd name="T82" fmla="*/ 166 w 193"/>
                  <a:gd name="T83" fmla="*/ 32 h 93"/>
                  <a:gd name="T84" fmla="*/ 157 w 193"/>
                  <a:gd name="T85" fmla="*/ 25 h 93"/>
                  <a:gd name="T86" fmla="*/ 149 w 193"/>
                  <a:gd name="T87" fmla="*/ 2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 h="93">
                    <a:moveTo>
                      <a:pt x="147" y="19"/>
                    </a:moveTo>
                    <a:lnTo>
                      <a:pt x="143" y="18"/>
                    </a:lnTo>
                    <a:lnTo>
                      <a:pt x="141" y="17"/>
                    </a:lnTo>
                    <a:lnTo>
                      <a:pt x="137" y="16"/>
                    </a:lnTo>
                    <a:lnTo>
                      <a:pt x="135" y="15"/>
                    </a:lnTo>
                    <a:lnTo>
                      <a:pt x="132" y="14"/>
                    </a:lnTo>
                    <a:lnTo>
                      <a:pt x="128" y="12"/>
                    </a:lnTo>
                    <a:lnTo>
                      <a:pt x="126" y="11"/>
                    </a:lnTo>
                    <a:lnTo>
                      <a:pt x="124" y="11"/>
                    </a:lnTo>
                    <a:lnTo>
                      <a:pt x="120" y="10"/>
                    </a:lnTo>
                    <a:lnTo>
                      <a:pt x="117" y="9"/>
                    </a:lnTo>
                    <a:lnTo>
                      <a:pt x="114" y="8"/>
                    </a:lnTo>
                    <a:lnTo>
                      <a:pt x="111" y="8"/>
                    </a:lnTo>
                    <a:lnTo>
                      <a:pt x="107" y="7"/>
                    </a:lnTo>
                    <a:lnTo>
                      <a:pt x="105" y="6"/>
                    </a:lnTo>
                    <a:lnTo>
                      <a:pt x="102" y="6"/>
                    </a:lnTo>
                    <a:lnTo>
                      <a:pt x="99" y="6"/>
                    </a:lnTo>
                    <a:lnTo>
                      <a:pt x="96" y="4"/>
                    </a:lnTo>
                    <a:lnTo>
                      <a:pt x="93" y="3"/>
                    </a:lnTo>
                    <a:lnTo>
                      <a:pt x="89" y="3"/>
                    </a:lnTo>
                    <a:lnTo>
                      <a:pt x="87" y="2"/>
                    </a:lnTo>
                    <a:lnTo>
                      <a:pt x="83" y="2"/>
                    </a:lnTo>
                    <a:lnTo>
                      <a:pt x="81" y="1"/>
                    </a:lnTo>
                    <a:lnTo>
                      <a:pt x="78" y="1"/>
                    </a:lnTo>
                    <a:lnTo>
                      <a:pt x="75" y="1"/>
                    </a:lnTo>
                    <a:lnTo>
                      <a:pt x="72" y="0"/>
                    </a:lnTo>
                    <a:lnTo>
                      <a:pt x="70" y="0"/>
                    </a:lnTo>
                    <a:lnTo>
                      <a:pt x="66" y="0"/>
                    </a:lnTo>
                    <a:lnTo>
                      <a:pt x="64" y="0"/>
                    </a:lnTo>
                    <a:lnTo>
                      <a:pt x="60" y="0"/>
                    </a:lnTo>
                    <a:lnTo>
                      <a:pt x="58" y="0"/>
                    </a:lnTo>
                    <a:lnTo>
                      <a:pt x="55" y="0"/>
                    </a:lnTo>
                    <a:lnTo>
                      <a:pt x="52" y="0"/>
                    </a:lnTo>
                    <a:lnTo>
                      <a:pt x="50" y="0"/>
                    </a:lnTo>
                    <a:lnTo>
                      <a:pt x="48" y="0"/>
                    </a:lnTo>
                    <a:lnTo>
                      <a:pt x="44" y="0"/>
                    </a:lnTo>
                    <a:lnTo>
                      <a:pt x="42" y="1"/>
                    </a:lnTo>
                    <a:lnTo>
                      <a:pt x="37" y="1"/>
                    </a:lnTo>
                    <a:lnTo>
                      <a:pt x="33" y="2"/>
                    </a:lnTo>
                    <a:lnTo>
                      <a:pt x="28" y="3"/>
                    </a:lnTo>
                    <a:lnTo>
                      <a:pt x="23" y="4"/>
                    </a:lnTo>
                    <a:lnTo>
                      <a:pt x="20" y="6"/>
                    </a:lnTo>
                    <a:lnTo>
                      <a:pt x="17" y="8"/>
                    </a:lnTo>
                    <a:lnTo>
                      <a:pt x="13" y="10"/>
                    </a:lnTo>
                    <a:lnTo>
                      <a:pt x="10" y="12"/>
                    </a:lnTo>
                    <a:lnTo>
                      <a:pt x="7" y="15"/>
                    </a:lnTo>
                    <a:lnTo>
                      <a:pt x="5" y="18"/>
                    </a:lnTo>
                    <a:lnTo>
                      <a:pt x="3" y="22"/>
                    </a:lnTo>
                    <a:lnTo>
                      <a:pt x="2" y="25"/>
                    </a:lnTo>
                    <a:lnTo>
                      <a:pt x="0" y="29"/>
                    </a:lnTo>
                    <a:lnTo>
                      <a:pt x="0" y="33"/>
                    </a:lnTo>
                    <a:lnTo>
                      <a:pt x="4" y="33"/>
                    </a:lnTo>
                    <a:lnTo>
                      <a:pt x="7" y="33"/>
                    </a:lnTo>
                    <a:lnTo>
                      <a:pt x="12" y="33"/>
                    </a:lnTo>
                    <a:lnTo>
                      <a:pt x="15" y="34"/>
                    </a:lnTo>
                    <a:lnTo>
                      <a:pt x="19" y="34"/>
                    </a:lnTo>
                    <a:lnTo>
                      <a:pt x="22" y="36"/>
                    </a:lnTo>
                    <a:lnTo>
                      <a:pt x="26" y="36"/>
                    </a:lnTo>
                    <a:lnTo>
                      <a:pt x="30" y="37"/>
                    </a:lnTo>
                    <a:lnTo>
                      <a:pt x="34" y="37"/>
                    </a:lnTo>
                    <a:lnTo>
                      <a:pt x="38" y="38"/>
                    </a:lnTo>
                    <a:lnTo>
                      <a:pt x="42" y="39"/>
                    </a:lnTo>
                    <a:lnTo>
                      <a:pt x="45" y="40"/>
                    </a:lnTo>
                    <a:lnTo>
                      <a:pt x="49" y="41"/>
                    </a:lnTo>
                    <a:lnTo>
                      <a:pt x="52" y="42"/>
                    </a:lnTo>
                    <a:lnTo>
                      <a:pt x="57" y="44"/>
                    </a:lnTo>
                    <a:lnTo>
                      <a:pt x="60" y="45"/>
                    </a:lnTo>
                    <a:lnTo>
                      <a:pt x="64" y="46"/>
                    </a:lnTo>
                    <a:lnTo>
                      <a:pt x="67" y="47"/>
                    </a:lnTo>
                    <a:lnTo>
                      <a:pt x="72" y="48"/>
                    </a:lnTo>
                    <a:lnTo>
                      <a:pt x="75" y="51"/>
                    </a:lnTo>
                    <a:lnTo>
                      <a:pt x="79" y="52"/>
                    </a:lnTo>
                    <a:lnTo>
                      <a:pt x="82" y="53"/>
                    </a:lnTo>
                    <a:lnTo>
                      <a:pt x="86" y="54"/>
                    </a:lnTo>
                    <a:lnTo>
                      <a:pt x="89" y="56"/>
                    </a:lnTo>
                    <a:lnTo>
                      <a:pt x="93" y="57"/>
                    </a:lnTo>
                    <a:lnTo>
                      <a:pt x="96" y="59"/>
                    </a:lnTo>
                    <a:lnTo>
                      <a:pt x="99" y="60"/>
                    </a:lnTo>
                    <a:lnTo>
                      <a:pt x="103" y="61"/>
                    </a:lnTo>
                    <a:lnTo>
                      <a:pt x="105" y="63"/>
                    </a:lnTo>
                    <a:lnTo>
                      <a:pt x="110" y="64"/>
                    </a:lnTo>
                    <a:lnTo>
                      <a:pt x="112" y="65"/>
                    </a:lnTo>
                    <a:lnTo>
                      <a:pt x="116" y="68"/>
                    </a:lnTo>
                    <a:lnTo>
                      <a:pt x="119" y="69"/>
                    </a:lnTo>
                    <a:lnTo>
                      <a:pt x="121" y="70"/>
                    </a:lnTo>
                    <a:lnTo>
                      <a:pt x="124" y="71"/>
                    </a:lnTo>
                    <a:lnTo>
                      <a:pt x="127" y="72"/>
                    </a:lnTo>
                    <a:lnTo>
                      <a:pt x="131" y="75"/>
                    </a:lnTo>
                    <a:lnTo>
                      <a:pt x="133" y="76"/>
                    </a:lnTo>
                    <a:lnTo>
                      <a:pt x="135" y="77"/>
                    </a:lnTo>
                    <a:lnTo>
                      <a:pt x="139" y="78"/>
                    </a:lnTo>
                    <a:lnTo>
                      <a:pt x="141" y="79"/>
                    </a:lnTo>
                    <a:lnTo>
                      <a:pt x="143" y="80"/>
                    </a:lnTo>
                    <a:lnTo>
                      <a:pt x="147" y="82"/>
                    </a:lnTo>
                    <a:lnTo>
                      <a:pt x="149" y="83"/>
                    </a:lnTo>
                    <a:lnTo>
                      <a:pt x="154" y="85"/>
                    </a:lnTo>
                    <a:lnTo>
                      <a:pt x="159" y="87"/>
                    </a:lnTo>
                    <a:lnTo>
                      <a:pt x="163" y="90"/>
                    </a:lnTo>
                    <a:lnTo>
                      <a:pt x="166" y="91"/>
                    </a:lnTo>
                    <a:lnTo>
                      <a:pt x="171" y="91"/>
                    </a:lnTo>
                    <a:lnTo>
                      <a:pt x="174" y="92"/>
                    </a:lnTo>
                    <a:lnTo>
                      <a:pt x="177" y="92"/>
                    </a:lnTo>
                    <a:lnTo>
                      <a:pt x="180" y="93"/>
                    </a:lnTo>
                    <a:lnTo>
                      <a:pt x="182" y="92"/>
                    </a:lnTo>
                    <a:lnTo>
                      <a:pt x="186" y="92"/>
                    </a:lnTo>
                    <a:lnTo>
                      <a:pt x="188" y="90"/>
                    </a:lnTo>
                    <a:lnTo>
                      <a:pt x="190" y="86"/>
                    </a:lnTo>
                    <a:lnTo>
                      <a:pt x="192" y="82"/>
                    </a:lnTo>
                    <a:lnTo>
                      <a:pt x="193" y="78"/>
                    </a:lnTo>
                    <a:lnTo>
                      <a:pt x="192" y="75"/>
                    </a:lnTo>
                    <a:lnTo>
                      <a:pt x="192" y="72"/>
                    </a:lnTo>
                    <a:lnTo>
                      <a:pt x="190" y="70"/>
                    </a:lnTo>
                    <a:lnTo>
                      <a:pt x="190" y="68"/>
                    </a:lnTo>
                    <a:lnTo>
                      <a:pt x="188" y="64"/>
                    </a:lnTo>
                    <a:lnTo>
                      <a:pt x="188" y="62"/>
                    </a:lnTo>
                    <a:lnTo>
                      <a:pt x="186" y="59"/>
                    </a:lnTo>
                    <a:lnTo>
                      <a:pt x="186" y="56"/>
                    </a:lnTo>
                    <a:lnTo>
                      <a:pt x="183" y="53"/>
                    </a:lnTo>
                    <a:lnTo>
                      <a:pt x="181" y="51"/>
                    </a:lnTo>
                    <a:lnTo>
                      <a:pt x="179" y="48"/>
                    </a:lnTo>
                    <a:lnTo>
                      <a:pt x="178" y="45"/>
                    </a:lnTo>
                    <a:lnTo>
                      <a:pt x="175" y="42"/>
                    </a:lnTo>
                    <a:lnTo>
                      <a:pt x="173" y="39"/>
                    </a:lnTo>
                    <a:lnTo>
                      <a:pt x="171" y="37"/>
                    </a:lnTo>
                    <a:lnTo>
                      <a:pt x="168" y="34"/>
                    </a:lnTo>
                    <a:lnTo>
                      <a:pt x="166" y="32"/>
                    </a:lnTo>
                    <a:lnTo>
                      <a:pt x="163" y="30"/>
                    </a:lnTo>
                    <a:lnTo>
                      <a:pt x="160" y="27"/>
                    </a:lnTo>
                    <a:lnTo>
                      <a:pt x="157" y="25"/>
                    </a:lnTo>
                    <a:lnTo>
                      <a:pt x="155" y="24"/>
                    </a:lnTo>
                    <a:lnTo>
                      <a:pt x="152" y="22"/>
                    </a:lnTo>
                    <a:lnTo>
                      <a:pt x="149" y="21"/>
                    </a:lnTo>
                    <a:lnTo>
                      <a:pt x="147" y="19"/>
                    </a:lnTo>
                    <a:lnTo>
                      <a:pt x="147" y="19"/>
                    </a:lnTo>
                    <a:close/>
                  </a:path>
                </a:pathLst>
              </a:custGeom>
              <a:solidFill>
                <a:srgbClr val="FF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0"/>
              <p:cNvSpPr>
                <a:spLocks/>
              </p:cNvSpPr>
              <p:nvPr/>
            </p:nvSpPr>
            <p:spPr bwMode="auto">
              <a:xfrm>
                <a:off x="2266951" y="5345113"/>
                <a:ext cx="42863" cy="130175"/>
              </a:xfrm>
              <a:custGeom>
                <a:avLst/>
                <a:gdLst>
                  <a:gd name="T0" fmla="*/ 20 w 80"/>
                  <a:gd name="T1" fmla="*/ 5 h 247"/>
                  <a:gd name="T2" fmla="*/ 27 w 80"/>
                  <a:gd name="T3" fmla="*/ 13 h 247"/>
                  <a:gd name="T4" fmla="*/ 35 w 80"/>
                  <a:gd name="T5" fmla="*/ 26 h 247"/>
                  <a:gd name="T6" fmla="*/ 38 w 80"/>
                  <a:gd name="T7" fmla="*/ 35 h 247"/>
                  <a:gd name="T8" fmla="*/ 39 w 80"/>
                  <a:gd name="T9" fmla="*/ 44 h 247"/>
                  <a:gd name="T10" fmla="*/ 38 w 80"/>
                  <a:gd name="T11" fmla="*/ 55 h 247"/>
                  <a:gd name="T12" fmla="*/ 37 w 80"/>
                  <a:gd name="T13" fmla="*/ 67 h 247"/>
                  <a:gd name="T14" fmla="*/ 32 w 80"/>
                  <a:gd name="T15" fmla="*/ 79 h 247"/>
                  <a:gd name="T16" fmla="*/ 27 w 80"/>
                  <a:gd name="T17" fmla="*/ 90 h 247"/>
                  <a:gd name="T18" fmla="*/ 23 w 80"/>
                  <a:gd name="T19" fmla="*/ 99 h 247"/>
                  <a:gd name="T20" fmla="*/ 18 w 80"/>
                  <a:gd name="T21" fmla="*/ 108 h 247"/>
                  <a:gd name="T22" fmla="*/ 15 w 80"/>
                  <a:gd name="T23" fmla="*/ 114 h 247"/>
                  <a:gd name="T24" fmla="*/ 8 w 80"/>
                  <a:gd name="T25" fmla="*/ 124 h 247"/>
                  <a:gd name="T26" fmla="*/ 1 w 80"/>
                  <a:gd name="T27" fmla="*/ 133 h 247"/>
                  <a:gd name="T28" fmla="*/ 10 w 80"/>
                  <a:gd name="T29" fmla="*/ 243 h 247"/>
                  <a:gd name="T30" fmla="*/ 17 w 80"/>
                  <a:gd name="T31" fmla="*/ 246 h 247"/>
                  <a:gd name="T32" fmla="*/ 25 w 80"/>
                  <a:gd name="T33" fmla="*/ 247 h 247"/>
                  <a:gd name="T34" fmla="*/ 33 w 80"/>
                  <a:gd name="T35" fmla="*/ 246 h 247"/>
                  <a:gd name="T36" fmla="*/ 41 w 80"/>
                  <a:gd name="T37" fmla="*/ 241 h 247"/>
                  <a:gd name="T38" fmla="*/ 47 w 80"/>
                  <a:gd name="T39" fmla="*/ 233 h 247"/>
                  <a:gd name="T40" fmla="*/ 49 w 80"/>
                  <a:gd name="T41" fmla="*/ 224 h 247"/>
                  <a:gd name="T42" fmla="*/ 50 w 80"/>
                  <a:gd name="T43" fmla="*/ 214 h 247"/>
                  <a:gd name="T44" fmla="*/ 50 w 80"/>
                  <a:gd name="T45" fmla="*/ 201 h 247"/>
                  <a:gd name="T46" fmla="*/ 50 w 80"/>
                  <a:gd name="T47" fmla="*/ 188 h 247"/>
                  <a:gd name="T48" fmla="*/ 50 w 80"/>
                  <a:gd name="T49" fmla="*/ 176 h 247"/>
                  <a:gd name="T50" fmla="*/ 49 w 80"/>
                  <a:gd name="T51" fmla="*/ 163 h 247"/>
                  <a:gd name="T52" fmla="*/ 48 w 80"/>
                  <a:gd name="T53" fmla="*/ 152 h 247"/>
                  <a:gd name="T54" fmla="*/ 48 w 80"/>
                  <a:gd name="T55" fmla="*/ 143 h 247"/>
                  <a:gd name="T56" fmla="*/ 47 w 80"/>
                  <a:gd name="T57" fmla="*/ 136 h 247"/>
                  <a:gd name="T58" fmla="*/ 49 w 80"/>
                  <a:gd name="T59" fmla="*/ 134 h 247"/>
                  <a:gd name="T60" fmla="*/ 56 w 80"/>
                  <a:gd name="T61" fmla="*/ 127 h 247"/>
                  <a:gd name="T62" fmla="*/ 63 w 80"/>
                  <a:gd name="T63" fmla="*/ 119 h 247"/>
                  <a:gd name="T64" fmla="*/ 69 w 80"/>
                  <a:gd name="T65" fmla="*/ 110 h 247"/>
                  <a:gd name="T66" fmla="*/ 73 w 80"/>
                  <a:gd name="T67" fmla="*/ 101 h 247"/>
                  <a:gd name="T68" fmla="*/ 77 w 80"/>
                  <a:gd name="T69" fmla="*/ 90 h 247"/>
                  <a:gd name="T70" fmla="*/ 79 w 80"/>
                  <a:gd name="T71" fmla="*/ 78 h 247"/>
                  <a:gd name="T72" fmla="*/ 80 w 80"/>
                  <a:gd name="T73" fmla="*/ 64 h 247"/>
                  <a:gd name="T74" fmla="*/ 79 w 80"/>
                  <a:gd name="T75" fmla="*/ 50 h 247"/>
                  <a:gd name="T76" fmla="*/ 77 w 80"/>
                  <a:gd name="T77" fmla="*/ 42 h 247"/>
                  <a:gd name="T78" fmla="*/ 73 w 80"/>
                  <a:gd name="T79" fmla="*/ 30 h 247"/>
                  <a:gd name="T80" fmla="*/ 66 w 80"/>
                  <a:gd name="T81" fmla="*/ 20 h 247"/>
                  <a:gd name="T82" fmla="*/ 58 w 80"/>
                  <a:gd name="T83" fmla="*/ 13 h 247"/>
                  <a:gd name="T84" fmla="*/ 50 w 80"/>
                  <a:gd name="T85" fmla="*/ 7 h 247"/>
                  <a:gd name="T86" fmla="*/ 42 w 80"/>
                  <a:gd name="T87" fmla="*/ 4 h 247"/>
                  <a:gd name="T88" fmla="*/ 34 w 80"/>
                  <a:gd name="T89" fmla="*/ 1 h 247"/>
                  <a:gd name="T90" fmla="*/ 23 w 80"/>
                  <a:gd name="T91" fmla="*/ 0 h 247"/>
                  <a:gd name="T92" fmla="*/ 15 w 80"/>
                  <a:gd name="T9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 h="247">
                    <a:moveTo>
                      <a:pt x="15" y="1"/>
                    </a:moveTo>
                    <a:lnTo>
                      <a:pt x="16" y="1"/>
                    </a:lnTo>
                    <a:lnTo>
                      <a:pt x="20" y="5"/>
                    </a:lnTo>
                    <a:lnTo>
                      <a:pt x="23" y="6"/>
                    </a:lnTo>
                    <a:lnTo>
                      <a:pt x="25" y="10"/>
                    </a:lnTo>
                    <a:lnTo>
                      <a:pt x="27" y="13"/>
                    </a:lnTo>
                    <a:lnTo>
                      <a:pt x="31" y="18"/>
                    </a:lnTo>
                    <a:lnTo>
                      <a:pt x="33" y="21"/>
                    </a:lnTo>
                    <a:lnTo>
                      <a:pt x="35" y="26"/>
                    </a:lnTo>
                    <a:lnTo>
                      <a:pt x="35" y="28"/>
                    </a:lnTo>
                    <a:lnTo>
                      <a:pt x="37" y="31"/>
                    </a:lnTo>
                    <a:lnTo>
                      <a:pt x="38" y="35"/>
                    </a:lnTo>
                    <a:lnTo>
                      <a:pt x="39" y="37"/>
                    </a:lnTo>
                    <a:lnTo>
                      <a:pt x="39" y="41"/>
                    </a:lnTo>
                    <a:lnTo>
                      <a:pt x="39" y="44"/>
                    </a:lnTo>
                    <a:lnTo>
                      <a:pt x="39" y="46"/>
                    </a:lnTo>
                    <a:lnTo>
                      <a:pt x="39" y="51"/>
                    </a:lnTo>
                    <a:lnTo>
                      <a:pt x="38" y="55"/>
                    </a:lnTo>
                    <a:lnTo>
                      <a:pt x="38" y="59"/>
                    </a:lnTo>
                    <a:lnTo>
                      <a:pt x="37" y="63"/>
                    </a:lnTo>
                    <a:lnTo>
                      <a:pt x="37" y="67"/>
                    </a:lnTo>
                    <a:lnTo>
                      <a:pt x="34" y="71"/>
                    </a:lnTo>
                    <a:lnTo>
                      <a:pt x="33" y="75"/>
                    </a:lnTo>
                    <a:lnTo>
                      <a:pt x="32" y="79"/>
                    </a:lnTo>
                    <a:lnTo>
                      <a:pt x="31" y="83"/>
                    </a:lnTo>
                    <a:lnTo>
                      <a:pt x="30" y="86"/>
                    </a:lnTo>
                    <a:lnTo>
                      <a:pt x="27" y="90"/>
                    </a:lnTo>
                    <a:lnTo>
                      <a:pt x="26" y="93"/>
                    </a:lnTo>
                    <a:lnTo>
                      <a:pt x="25" y="96"/>
                    </a:lnTo>
                    <a:lnTo>
                      <a:pt x="23" y="99"/>
                    </a:lnTo>
                    <a:lnTo>
                      <a:pt x="22" y="102"/>
                    </a:lnTo>
                    <a:lnTo>
                      <a:pt x="20" y="104"/>
                    </a:lnTo>
                    <a:lnTo>
                      <a:pt x="18" y="108"/>
                    </a:lnTo>
                    <a:lnTo>
                      <a:pt x="17" y="110"/>
                    </a:lnTo>
                    <a:lnTo>
                      <a:pt x="16" y="112"/>
                    </a:lnTo>
                    <a:lnTo>
                      <a:pt x="15" y="114"/>
                    </a:lnTo>
                    <a:lnTo>
                      <a:pt x="14" y="117"/>
                    </a:lnTo>
                    <a:lnTo>
                      <a:pt x="10" y="121"/>
                    </a:lnTo>
                    <a:lnTo>
                      <a:pt x="8" y="124"/>
                    </a:lnTo>
                    <a:lnTo>
                      <a:pt x="5" y="127"/>
                    </a:lnTo>
                    <a:lnTo>
                      <a:pt x="4" y="129"/>
                    </a:lnTo>
                    <a:lnTo>
                      <a:pt x="1" y="133"/>
                    </a:lnTo>
                    <a:lnTo>
                      <a:pt x="0" y="134"/>
                    </a:lnTo>
                    <a:lnTo>
                      <a:pt x="10" y="243"/>
                    </a:lnTo>
                    <a:lnTo>
                      <a:pt x="10" y="243"/>
                    </a:lnTo>
                    <a:lnTo>
                      <a:pt x="14" y="245"/>
                    </a:lnTo>
                    <a:lnTo>
                      <a:pt x="15" y="245"/>
                    </a:lnTo>
                    <a:lnTo>
                      <a:pt x="17" y="246"/>
                    </a:lnTo>
                    <a:lnTo>
                      <a:pt x="19" y="246"/>
                    </a:lnTo>
                    <a:lnTo>
                      <a:pt x="22" y="247"/>
                    </a:lnTo>
                    <a:lnTo>
                      <a:pt x="25" y="247"/>
                    </a:lnTo>
                    <a:lnTo>
                      <a:pt x="27" y="247"/>
                    </a:lnTo>
                    <a:lnTo>
                      <a:pt x="30" y="247"/>
                    </a:lnTo>
                    <a:lnTo>
                      <a:pt x="33" y="246"/>
                    </a:lnTo>
                    <a:lnTo>
                      <a:pt x="37" y="245"/>
                    </a:lnTo>
                    <a:lnTo>
                      <a:pt x="39" y="243"/>
                    </a:lnTo>
                    <a:lnTo>
                      <a:pt x="41" y="241"/>
                    </a:lnTo>
                    <a:lnTo>
                      <a:pt x="45" y="238"/>
                    </a:lnTo>
                    <a:lnTo>
                      <a:pt x="46" y="235"/>
                    </a:lnTo>
                    <a:lnTo>
                      <a:pt x="47" y="233"/>
                    </a:lnTo>
                    <a:lnTo>
                      <a:pt x="47" y="231"/>
                    </a:lnTo>
                    <a:lnTo>
                      <a:pt x="48" y="227"/>
                    </a:lnTo>
                    <a:lnTo>
                      <a:pt x="49" y="224"/>
                    </a:lnTo>
                    <a:lnTo>
                      <a:pt x="49" y="220"/>
                    </a:lnTo>
                    <a:lnTo>
                      <a:pt x="49" y="217"/>
                    </a:lnTo>
                    <a:lnTo>
                      <a:pt x="50" y="214"/>
                    </a:lnTo>
                    <a:lnTo>
                      <a:pt x="50" y="209"/>
                    </a:lnTo>
                    <a:lnTo>
                      <a:pt x="50" y="205"/>
                    </a:lnTo>
                    <a:lnTo>
                      <a:pt x="50" y="201"/>
                    </a:lnTo>
                    <a:lnTo>
                      <a:pt x="50" y="196"/>
                    </a:lnTo>
                    <a:lnTo>
                      <a:pt x="50" y="193"/>
                    </a:lnTo>
                    <a:lnTo>
                      <a:pt x="50" y="188"/>
                    </a:lnTo>
                    <a:lnTo>
                      <a:pt x="50" y="184"/>
                    </a:lnTo>
                    <a:lnTo>
                      <a:pt x="50" y="180"/>
                    </a:lnTo>
                    <a:lnTo>
                      <a:pt x="50" y="176"/>
                    </a:lnTo>
                    <a:lnTo>
                      <a:pt x="49" y="171"/>
                    </a:lnTo>
                    <a:lnTo>
                      <a:pt x="49" y="167"/>
                    </a:lnTo>
                    <a:lnTo>
                      <a:pt x="49" y="163"/>
                    </a:lnTo>
                    <a:lnTo>
                      <a:pt x="49" y="159"/>
                    </a:lnTo>
                    <a:lnTo>
                      <a:pt x="49" y="155"/>
                    </a:lnTo>
                    <a:lnTo>
                      <a:pt x="48" y="152"/>
                    </a:lnTo>
                    <a:lnTo>
                      <a:pt x="48" y="149"/>
                    </a:lnTo>
                    <a:lnTo>
                      <a:pt x="48" y="146"/>
                    </a:lnTo>
                    <a:lnTo>
                      <a:pt x="48" y="143"/>
                    </a:lnTo>
                    <a:lnTo>
                      <a:pt x="47" y="141"/>
                    </a:lnTo>
                    <a:lnTo>
                      <a:pt x="47" y="140"/>
                    </a:lnTo>
                    <a:lnTo>
                      <a:pt x="47" y="136"/>
                    </a:lnTo>
                    <a:lnTo>
                      <a:pt x="47" y="136"/>
                    </a:lnTo>
                    <a:lnTo>
                      <a:pt x="47" y="135"/>
                    </a:lnTo>
                    <a:lnTo>
                      <a:pt x="49" y="134"/>
                    </a:lnTo>
                    <a:lnTo>
                      <a:pt x="50" y="133"/>
                    </a:lnTo>
                    <a:lnTo>
                      <a:pt x="54" y="131"/>
                    </a:lnTo>
                    <a:lnTo>
                      <a:pt x="56" y="127"/>
                    </a:lnTo>
                    <a:lnTo>
                      <a:pt x="60" y="124"/>
                    </a:lnTo>
                    <a:lnTo>
                      <a:pt x="61" y="121"/>
                    </a:lnTo>
                    <a:lnTo>
                      <a:pt x="63" y="119"/>
                    </a:lnTo>
                    <a:lnTo>
                      <a:pt x="65" y="116"/>
                    </a:lnTo>
                    <a:lnTo>
                      <a:pt x="68" y="113"/>
                    </a:lnTo>
                    <a:lnTo>
                      <a:pt x="69" y="110"/>
                    </a:lnTo>
                    <a:lnTo>
                      <a:pt x="70" y="108"/>
                    </a:lnTo>
                    <a:lnTo>
                      <a:pt x="71" y="104"/>
                    </a:lnTo>
                    <a:lnTo>
                      <a:pt x="73" y="101"/>
                    </a:lnTo>
                    <a:lnTo>
                      <a:pt x="75" y="97"/>
                    </a:lnTo>
                    <a:lnTo>
                      <a:pt x="76" y="94"/>
                    </a:lnTo>
                    <a:lnTo>
                      <a:pt x="77" y="90"/>
                    </a:lnTo>
                    <a:lnTo>
                      <a:pt x="78" y="87"/>
                    </a:lnTo>
                    <a:lnTo>
                      <a:pt x="79" y="82"/>
                    </a:lnTo>
                    <a:lnTo>
                      <a:pt x="79" y="78"/>
                    </a:lnTo>
                    <a:lnTo>
                      <a:pt x="80" y="73"/>
                    </a:lnTo>
                    <a:lnTo>
                      <a:pt x="80" y="68"/>
                    </a:lnTo>
                    <a:lnTo>
                      <a:pt x="80" y="64"/>
                    </a:lnTo>
                    <a:lnTo>
                      <a:pt x="80" y="59"/>
                    </a:lnTo>
                    <a:lnTo>
                      <a:pt x="79" y="55"/>
                    </a:lnTo>
                    <a:lnTo>
                      <a:pt x="79" y="50"/>
                    </a:lnTo>
                    <a:lnTo>
                      <a:pt x="78" y="46"/>
                    </a:lnTo>
                    <a:lnTo>
                      <a:pt x="78" y="44"/>
                    </a:lnTo>
                    <a:lnTo>
                      <a:pt x="77" y="42"/>
                    </a:lnTo>
                    <a:lnTo>
                      <a:pt x="76" y="40"/>
                    </a:lnTo>
                    <a:lnTo>
                      <a:pt x="75" y="35"/>
                    </a:lnTo>
                    <a:lnTo>
                      <a:pt x="73" y="30"/>
                    </a:lnTo>
                    <a:lnTo>
                      <a:pt x="70" y="27"/>
                    </a:lnTo>
                    <a:lnTo>
                      <a:pt x="69" y="23"/>
                    </a:lnTo>
                    <a:lnTo>
                      <a:pt x="66" y="20"/>
                    </a:lnTo>
                    <a:lnTo>
                      <a:pt x="64" y="18"/>
                    </a:lnTo>
                    <a:lnTo>
                      <a:pt x="61" y="15"/>
                    </a:lnTo>
                    <a:lnTo>
                      <a:pt x="58" y="13"/>
                    </a:lnTo>
                    <a:lnTo>
                      <a:pt x="56" y="11"/>
                    </a:lnTo>
                    <a:lnTo>
                      <a:pt x="54" y="8"/>
                    </a:lnTo>
                    <a:lnTo>
                      <a:pt x="50" y="7"/>
                    </a:lnTo>
                    <a:lnTo>
                      <a:pt x="48" y="6"/>
                    </a:lnTo>
                    <a:lnTo>
                      <a:pt x="45" y="4"/>
                    </a:lnTo>
                    <a:lnTo>
                      <a:pt x="42" y="4"/>
                    </a:lnTo>
                    <a:lnTo>
                      <a:pt x="40" y="3"/>
                    </a:lnTo>
                    <a:lnTo>
                      <a:pt x="37" y="1"/>
                    </a:lnTo>
                    <a:lnTo>
                      <a:pt x="34" y="1"/>
                    </a:lnTo>
                    <a:lnTo>
                      <a:pt x="32" y="1"/>
                    </a:lnTo>
                    <a:lnTo>
                      <a:pt x="27" y="0"/>
                    </a:lnTo>
                    <a:lnTo>
                      <a:pt x="23" y="0"/>
                    </a:lnTo>
                    <a:lnTo>
                      <a:pt x="19" y="0"/>
                    </a:lnTo>
                    <a:lnTo>
                      <a:pt x="17" y="0"/>
                    </a:lnTo>
                    <a:lnTo>
                      <a:pt x="15" y="0"/>
                    </a:lnTo>
                    <a:lnTo>
                      <a:pt x="15" y="1"/>
                    </a:lnTo>
                    <a:lnTo>
                      <a:pt x="15" y="1"/>
                    </a:lnTo>
                    <a:close/>
                  </a:path>
                </a:pathLst>
              </a:custGeom>
              <a:solidFill>
                <a:srgbClr val="FF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1"/>
              <p:cNvSpPr>
                <a:spLocks/>
              </p:cNvSpPr>
              <p:nvPr/>
            </p:nvSpPr>
            <p:spPr bwMode="auto">
              <a:xfrm>
                <a:off x="2190751" y="5338763"/>
                <a:ext cx="90488" cy="136525"/>
              </a:xfrm>
              <a:custGeom>
                <a:avLst/>
                <a:gdLst>
                  <a:gd name="T0" fmla="*/ 3 w 172"/>
                  <a:gd name="T1" fmla="*/ 0 h 256"/>
                  <a:gd name="T2" fmla="*/ 16 w 172"/>
                  <a:gd name="T3" fmla="*/ 0 h 256"/>
                  <a:gd name="T4" fmla="*/ 26 w 172"/>
                  <a:gd name="T5" fmla="*/ 1 h 256"/>
                  <a:gd name="T6" fmla="*/ 38 w 172"/>
                  <a:gd name="T7" fmla="*/ 1 h 256"/>
                  <a:gd name="T8" fmla="*/ 53 w 172"/>
                  <a:gd name="T9" fmla="*/ 2 h 256"/>
                  <a:gd name="T10" fmla="*/ 66 w 172"/>
                  <a:gd name="T11" fmla="*/ 3 h 256"/>
                  <a:gd name="T12" fmla="*/ 81 w 172"/>
                  <a:gd name="T13" fmla="*/ 6 h 256"/>
                  <a:gd name="T14" fmla="*/ 96 w 172"/>
                  <a:gd name="T15" fmla="*/ 8 h 256"/>
                  <a:gd name="T16" fmla="*/ 111 w 172"/>
                  <a:gd name="T17" fmla="*/ 11 h 256"/>
                  <a:gd name="T18" fmla="*/ 126 w 172"/>
                  <a:gd name="T19" fmla="*/ 16 h 256"/>
                  <a:gd name="T20" fmla="*/ 139 w 172"/>
                  <a:gd name="T21" fmla="*/ 22 h 256"/>
                  <a:gd name="T22" fmla="*/ 150 w 172"/>
                  <a:gd name="T23" fmla="*/ 28 h 256"/>
                  <a:gd name="T24" fmla="*/ 161 w 172"/>
                  <a:gd name="T25" fmla="*/ 38 h 256"/>
                  <a:gd name="T26" fmla="*/ 169 w 172"/>
                  <a:gd name="T27" fmla="*/ 51 h 256"/>
                  <a:gd name="T28" fmla="*/ 171 w 172"/>
                  <a:gd name="T29" fmla="*/ 68 h 256"/>
                  <a:gd name="T30" fmla="*/ 171 w 172"/>
                  <a:gd name="T31" fmla="*/ 85 h 256"/>
                  <a:gd name="T32" fmla="*/ 165 w 172"/>
                  <a:gd name="T33" fmla="*/ 100 h 256"/>
                  <a:gd name="T34" fmla="*/ 158 w 172"/>
                  <a:gd name="T35" fmla="*/ 112 h 256"/>
                  <a:gd name="T36" fmla="*/ 143 w 172"/>
                  <a:gd name="T37" fmla="*/ 124 h 256"/>
                  <a:gd name="T38" fmla="*/ 132 w 172"/>
                  <a:gd name="T39" fmla="*/ 131 h 256"/>
                  <a:gd name="T40" fmla="*/ 133 w 172"/>
                  <a:gd name="T41" fmla="*/ 138 h 256"/>
                  <a:gd name="T42" fmla="*/ 134 w 172"/>
                  <a:gd name="T43" fmla="*/ 154 h 256"/>
                  <a:gd name="T44" fmla="*/ 135 w 172"/>
                  <a:gd name="T45" fmla="*/ 166 h 256"/>
                  <a:gd name="T46" fmla="*/ 137 w 172"/>
                  <a:gd name="T47" fmla="*/ 177 h 256"/>
                  <a:gd name="T48" fmla="*/ 138 w 172"/>
                  <a:gd name="T49" fmla="*/ 188 h 256"/>
                  <a:gd name="T50" fmla="*/ 139 w 172"/>
                  <a:gd name="T51" fmla="*/ 199 h 256"/>
                  <a:gd name="T52" fmla="*/ 139 w 172"/>
                  <a:gd name="T53" fmla="*/ 211 h 256"/>
                  <a:gd name="T54" fmla="*/ 138 w 172"/>
                  <a:gd name="T55" fmla="*/ 221 h 256"/>
                  <a:gd name="T56" fmla="*/ 137 w 172"/>
                  <a:gd name="T57" fmla="*/ 237 h 256"/>
                  <a:gd name="T58" fmla="*/ 132 w 172"/>
                  <a:gd name="T59" fmla="*/ 250 h 256"/>
                  <a:gd name="T60" fmla="*/ 124 w 172"/>
                  <a:gd name="T61" fmla="*/ 256 h 256"/>
                  <a:gd name="T62" fmla="*/ 112 w 172"/>
                  <a:gd name="T63" fmla="*/ 256 h 256"/>
                  <a:gd name="T64" fmla="*/ 99 w 172"/>
                  <a:gd name="T65" fmla="*/ 255 h 256"/>
                  <a:gd name="T66" fmla="*/ 84 w 172"/>
                  <a:gd name="T67" fmla="*/ 253 h 256"/>
                  <a:gd name="T68" fmla="*/ 69 w 172"/>
                  <a:gd name="T69" fmla="*/ 250 h 256"/>
                  <a:gd name="T70" fmla="*/ 55 w 172"/>
                  <a:gd name="T71" fmla="*/ 245 h 256"/>
                  <a:gd name="T72" fmla="*/ 43 w 172"/>
                  <a:gd name="T73" fmla="*/ 240 h 256"/>
                  <a:gd name="T74" fmla="*/ 38 w 172"/>
                  <a:gd name="T75" fmla="*/ 229 h 256"/>
                  <a:gd name="T76" fmla="*/ 38 w 172"/>
                  <a:gd name="T77" fmla="*/ 220 h 256"/>
                  <a:gd name="T78" fmla="*/ 38 w 172"/>
                  <a:gd name="T79" fmla="*/ 206 h 256"/>
                  <a:gd name="T80" fmla="*/ 38 w 172"/>
                  <a:gd name="T81" fmla="*/ 190 h 256"/>
                  <a:gd name="T82" fmla="*/ 40 w 172"/>
                  <a:gd name="T83" fmla="*/ 174 h 256"/>
                  <a:gd name="T84" fmla="*/ 40 w 172"/>
                  <a:gd name="T85" fmla="*/ 160 h 256"/>
                  <a:gd name="T86" fmla="*/ 41 w 172"/>
                  <a:gd name="T87" fmla="*/ 147 h 256"/>
                  <a:gd name="T88" fmla="*/ 42 w 172"/>
                  <a:gd name="T89" fmla="*/ 139 h 256"/>
                  <a:gd name="T90" fmla="*/ 46 w 172"/>
                  <a:gd name="T91" fmla="*/ 134 h 256"/>
                  <a:gd name="T92" fmla="*/ 54 w 172"/>
                  <a:gd name="T93" fmla="*/ 123 h 256"/>
                  <a:gd name="T94" fmla="*/ 62 w 172"/>
                  <a:gd name="T95" fmla="*/ 113 h 256"/>
                  <a:gd name="T96" fmla="*/ 70 w 172"/>
                  <a:gd name="T97" fmla="*/ 100 h 256"/>
                  <a:gd name="T98" fmla="*/ 77 w 172"/>
                  <a:gd name="T99" fmla="*/ 86 h 256"/>
                  <a:gd name="T100" fmla="*/ 80 w 172"/>
                  <a:gd name="T101" fmla="*/ 73 h 256"/>
                  <a:gd name="T102" fmla="*/ 80 w 172"/>
                  <a:gd name="T103" fmla="*/ 59 h 256"/>
                  <a:gd name="T104" fmla="*/ 74 w 172"/>
                  <a:gd name="T105" fmla="*/ 46 h 256"/>
                  <a:gd name="T106" fmla="*/ 65 w 172"/>
                  <a:gd name="T107" fmla="*/ 36 h 256"/>
                  <a:gd name="T108" fmla="*/ 53 w 172"/>
                  <a:gd name="T109" fmla="*/ 25 h 256"/>
                  <a:gd name="T110" fmla="*/ 39 w 172"/>
                  <a:gd name="T111" fmla="*/ 17 h 256"/>
                  <a:gd name="T112" fmla="*/ 25 w 172"/>
                  <a:gd name="T113" fmla="*/ 10 h 256"/>
                  <a:gd name="T114" fmla="*/ 12 w 172"/>
                  <a:gd name="T115" fmla="*/ 5 h 256"/>
                  <a:gd name="T116" fmla="*/ 0 w 172"/>
                  <a:gd name="T117" fmla="*/ 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 h="256">
                    <a:moveTo>
                      <a:pt x="0" y="1"/>
                    </a:moveTo>
                    <a:lnTo>
                      <a:pt x="0" y="0"/>
                    </a:lnTo>
                    <a:lnTo>
                      <a:pt x="1" y="0"/>
                    </a:lnTo>
                    <a:lnTo>
                      <a:pt x="3" y="0"/>
                    </a:lnTo>
                    <a:lnTo>
                      <a:pt x="6" y="0"/>
                    </a:lnTo>
                    <a:lnTo>
                      <a:pt x="10" y="0"/>
                    </a:lnTo>
                    <a:lnTo>
                      <a:pt x="13" y="0"/>
                    </a:lnTo>
                    <a:lnTo>
                      <a:pt x="16" y="0"/>
                    </a:lnTo>
                    <a:lnTo>
                      <a:pt x="18" y="0"/>
                    </a:lnTo>
                    <a:lnTo>
                      <a:pt x="21" y="0"/>
                    </a:lnTo>
                    <a:lnTo>
                      <a:pt x="24" y="1"/>
                    </a:lnTo>
                    <a:lnTo>
                      <a:pt x="26" y="1"/>
                    </a:lnTo>
                    <a:lnTo>
                      <a:pt x="30" y="1"/>
                    </a:lnTo>
                    <a:lnTo>
                      <a:pt x="32" y="1"/>
                    </a:lnTo>
                    <a:lnTo>
                      <a:pt x="35" y="1"/>
                    </a:lnTo>
                    <a:lnTo>
                      <a:pt x="38" y="1"/>
                    </a:lnTo>
                    <a:lnTo>
                      <a:pt x="42" y="1"/>
                    </a:lnTo>
                    <a:lnTo>
                      <a:pt x="44" y="1"/>
                    </a:lnTo>
                    <a:lnTo>
                      <a:pt x="49" y="2"/>
                    </a:lnTo>
                    <a:lnTo>
                      <a:pt x="53" y="2"/>
                    </a:lnTo>
                    <a:lnTo>
                      <a:pt x="56" y="2"/>
                    </a:lnTo>
                    <a:lnTo>
                      <a:pt x="59" y="2"/>
                    </a:lnTo>
                    <a:lnTo>
                      <a:pt x="63" y="3"/>
                    </a:lnTo>
                    <a:lnTo>
                      <a:pt x="66" y="3"/>
                    </a:lnTo>
                    <a:lnTo>
                      <a:pt x="71" y="3"/>
                    </a:lnTo>
                    <a:lnTo>
                      <a:pt x="74" y="5"/>
                    </a:lnTo>
                    <a:lnTo>
                      <a:pt x="78" y="6"/>
                    </a:lnTo>
                    <a:lnTo>
                      <a:pt x="81" y="6"/>
                    </a:lnTo>
                    <a:lnTo>
                      <a:pt x="86" y="7"/>
                    </a:lnTo>
                    <a:lnTo>
                      <a:pt x="89" y="7"/>
                    </a:lnTo>
                    <a:lnTo>
                      <a:pt x="93" y="8"/>
                    </a:lnTo>
                    <a:lnTo>
                      <a:pt x="96" y="8"/>
                    </a:lnTo>
                    <a:lnTo>
                      <a:pt x="100" y="9"/>
                    </a:lnTo>
                    <a:lnTo>
                      <a:pt x="104" y="9"/>
                    </a:lnTo>
                    <a:lnTo>
                      <a:pt x="108" y="11"/>
                    </a:lnTo>
                    <a:lnTo>
                      <a:pt x="111" y="11"/>
                    </a:lnTo>
                    <a:lnTo>
                      <a:pt x="115" y="13"/>
                    </a:lnTo>
                    <a:lnTo>
                      <a:pt x="119" y="14"/>
                    </a:lnTo>
                    <a:lnTo>
                      <a:pt x="123" y="15"/>
                    </a:lnTo>
                    <a:lnTo>
                      <a:pt x="126" y="16"/>
                    </a:lnTo>
                    <a:lnTo>
                      <a:pt x="128" y="17"/>
                    </a:lnTo>
                    <a:lnTo>
                      <a:pt x="132" y="18"/>
                    </a:lnTo>
                    <a:lnTo>
                      <a:pt x="135" y="21"/>
                    </a:lnTo>
                    <a:lnTo>
                      <a:pt x="139" y="22"/>
                    </a:lnTo>
                    <a:lnTo>
                      <a:pt x="141" y="23"/>
                    </a:lnTo>
                    <a:lnTo>
                      <a:pt x="145" y="24"/>
                    </a:lnTo>
                    <a:lnTo>
                      <a:pt x="147" y="26"/>
                    </a:lnTo>
                    <a:lnTo>
                      <a:pt x="150" y="28"/>
                    </a:lnTo>
                    <a:lnTo>
                      <a:pt x="153" y="30"/>
                    </a:lnTo>
                    <a:lnTo>
                      <a:pt x="155" y="32"/>
                    </a:lnTo>
                    <a:lnTo>
                      <a:pt x="157" y="35"/>
                    </a:lnTo>
                    <a:lnTo>
                      <a:pt x="161" y="38"/>
                    </a:lnTo>
                    <a:lnTo>
                      <a:pt x="164" y="43"/>
                    </a:lnTo>
                    <a:lnTo>
                      <a:pt x="166" y="45"/>
                    </a:lnTo>
                    <a:lnTo>
                      <a:pt x="168" y="47"/>
                    </a:lnTo>
                    <a:lnTo>
                      <a:pt x="169" y="51"/>
                    </a:lnTo>
                    <a:lnTo>
                      <a:pt x="170" y="53"/>
                    </a:lnTo>
                    <a:lnTo>
                      <a:pt x="171" y="58"/>
                    </a:lnTo>
                    <a:lnTo>
                      <a:pt x="171" y="63"/>
                    </a:lnTo>
                    <a:lnTo>
                      <a:pt x="171" y="68"/>
                    </a:lnTo>
                    <a:lnTo>
                      <a:pt x="172" y="73"/>
                    </a:lnTo>
                    <a:lnTo>
                      <a:pt x="171" y="77"/>
                    </a:lnTo>
                    <a:lnTo>
                      <a:pt x="171" y="82"/>
                    </a:lnTo>
                    <a:lnTo>
                      <a:pt x="171" y="85"/>
                    </a:lnTo>
                    <a:lnTo>
                      <a:pt x="170" y="90"/>
                    </a:lnTo>
                    <a:lnTo>
                      <a:pt x="169" y="93"/>
                    </a:lnTo>
                    <a:lnTo>
                      <a:pt x="168" y="97"/>
                    </a:lnTo>
                    <a:lnTo>
                      <a:pt x="165" y="100"/>
                    </a:lnTo>
                    <a:lnTo>
                      <a:pt x="164" y="104"/>
                    </a:lnTo>
                    <a:lnTo>
                      <a:pt x="162" y="106"/>
                    </a:lnTo>
                    <a:lnTo>
                      <a:pt x="161" y="109"/>
                    </a:lnTo>
                    <a:lnTo>
                      <a:pt x="158" y="112"/>
                    </a:lnTo>
                    <a:lnTo>
                      <a:pt x="157" y="114"/>
                    </a:lnTo>
                    <a:lnTo>
                      <a:pt x="153" y="118"/>
                    </a:lnTo>
                    <a:lnTo>
                      <a:pt x="148" y="121"/>
                    </a:lnTo>
                    <a:lnTo>
                      <a:pt x="143" y="124"/>
                    </a:lnTo>
                    <a:lnTo>
                      <a:pt x="140" y="127"/>
                    </a:lnTo>
                    <a:lnTo>
                      <a:pt x="137" y="129"/>
                    </a:lnTo>
                    <a:lnTo>
                      <a:pt x="134" y="130"/>
                    </a:lnTo>
                    <a:lnTo>
                      <a:pt x="132" y="131"/>
                    </a:lnTo>
                    <a:lnTo>
                      <a:pt x="132" y="131"/>
                    </a:lnTo>
                    <a:lnTo>
                      <a:pt x="132" y="132"/>
                    </a:lnTo>
                    <a:lnTo>
                      <a:pt x="133" y="136"/>
                    </a:lnTo>
                    <a:lnTo>
                      <a:pt x="133" y="138"/>
                    </a:lnTo>
                    <a:lnTo>
                      <a:pt x="133" y="142"/>
                    </a:lnTo>
                    <a:lnTo>
                      <a:pt x="133" y="145"/>
                    </a:lnTo>
                    <a:lnTo>
                      <a:pt x="134" y="150"/>
                    </a:lnTo>
                    <a:lnTo>
                      <a:pt x="134" y="154"/>
                    </a:lnTo>
                    <a:lnTo>
                      <a:pt x="135" y="159"/>
                    </a:lnTo>
                    <a:lnTo>
                      <a:pt x="135" y="161"/>
                    </a:lnTo>
                    <a:lnTo>
                      <a:pt x="135" y="164"/>
                    </a:lnTo>
                    <a:lnTo>
                      <a:pt x="135" y="166"/>
                    </a:lnTo>
                    <a:lnTo>
                      <a:pt x="137" y="169"/>
                    </a:lnTo>
                    <a:lnTo>
                      <a:pt x="137" y="172"/>
                    </a:lnTo>
                    <a:lnTo>
                      <a:pt x="137" y="174"/>
                    </a:lnTo>
                    <a:lnTo>
                      <a:pt x="137" y="177"/>
                    </a:lnTo>
                    <a:lnTo>
                      <a:pt x="138" y="180"/>
                    </a:lnTo>
                    <a:lnTo>
                      <a:pt x="138" y="182"/>
                    </a:lnTo>
                    <a:lnTo>
                      <a:pt x="138" y="186"/>
                    </a:lnTo>
                    <a:lnTo>
                      <a:pt x="138" y="188"/>
                    </a:lnTo>
                    <a:lnTo>
                      <a:pt x="139" y="191"/>
                    </a:lnTo>
                    <a:lnTo>
                      <a:pt x="139" y="194"/>
                    </a:lnTo>
                    <a:lnTo>
                      <a:pt x="139" y="196"/>
                    </a:lnTo>
                    <a:lnTo>
                      <a:pt x="139" y="199"/>
                    </a:lnTo>
                    <a:lnTo>
                      <a:pt x="139" y="202"/>
                    </a:lnTo>
                    <a:lnTo>
                      <a:pt x="139" y="205"/>
                    </a:lnTo>
                    <a:lnTo>
                      <a:pt x="139" y="207"/>
                    </a:lnTo>
                    <a:lnTo>
                      <a:pt x="139" y="211"/>
                    </a:lnTo>
                    <a:lnTo>
                      <a:pt x="139" y="213"/>
                    </a:lnTo>
                    <a:lnTo>
                      <a:pt x="138" y="215"/>
                    </a:lnTo>
                    <a:lnTo>
                      <a:pt x="138" y="218"/>
                    </a:lnTo>
                    <a:lnTo>
                      <a:pt x="138" y="221"/>
                    </a:lnTo>
                    <a:lnTo>
                      <a:pt x="138" y="224"/>
                    </a:lnTo>
                    <a:lnTo>
                      <a:pt x="138" y="228"/>
                    </a:lnTo>
                    <a:lnTo>
                      <a:pt x="138" y="234"/>
                    </a:lnTo>
                    <a:lnTo>
                      <a:pt x="137" y="237"/>
                    </a:lnTo>
                    <a:lnTo>
                      <a:pt x="135" y="242"/>
                    </a:lnTo>
                    <a:lnTo>
                      <a:pt x="135" y="244"/>
                    </a:lnTo>
                    <a:lnTo>
                      <a:pt x="134" y="248"/>
                    </a:lnTo>
                    <a:lnTo>
                      <a:pt x="132" y="250"/>
                    </a:lnTo>
                    <a:lnTo>
                      <a:pt x="131" y="252"/>
                    </a:lnTo>
                    <a:lnTo>
                      <a:pt x="128" y="253"/>
                    </a:lnTo>
                    <a:lnTo>
                      <a:pt x="127" y="256"/>
                    </a:lnTo>
                    <a:lnTo>
                      <a:pt x="124" y="256"/>
                    </a:lnTo>
                    <a:lnTo>
                      <a:pt x="122" y="256"/>
                    </a:lnTo>
                    <a:lnTo>
                      <a:pt x="119" y="256"/>
                    </a:lnTo>
                    <a:lnTo>
                      <a:pt x="116" y="256"/>
                    </a:lnTo>
                    <a:lnTo>
                      <a:pt x="112" y="256"/>
                    </a:lnTo>
                    <a:lnTo>
                      <a:pt x="109" y="256"/>
                    </a:lnTo>
                    <a:lnTo>
                      <a:pt x="105" y="256"/>
                    </a:lnTo>
                    <a:lnTo>
                      <a:pt x="102" y="256"/>
                    </a:lnTo>
                    <a:lnTo>
                      <a:pt x="99" y="255"/>
                    </a:lnTo>
                    <a:lnTo>
                      <a:pt x="95" y="255"/>
                    </a:lnTo>
                    <a:lnTo>
                      <a:pt x="92" y="253"/>
                    </a:lnTo>
                    <a:lnTo>
                      <a:pt x="88" y="253"/>
                    </a:lnTo>
                    <a:lnTo>
                      <a:pt x="84" y="253"/>
                    </a:lnTo>
                    <a:lnTo>
                      <a:pt x="80" y="252"/>
                    </a:lnTo>
                    <a:lnTo>
                      <a:pt x="77" y="251"/>
                    </a:lnTo>
                    <a:lnTo>
                      <a:pt x="73" y="251"/>
                    </a:lnTo>
                    <a:lnTo>
                      <a:pt x="69" y="250"/>
                    </a:lnTo>
                    <a:lnTo>
                      <a:pt x="65" y="249"/>
                    </a:lnTo>
                    <a:lnTo>
                      <a:pt x="62" y="248"/>
                    </a:lnTo>
                    <a:lnTo>
                      <a:pt x="58" y="247"/>
                    </a:lnTo>
                    <a:lnTo>
                      <a:pt x="55" y="245"/>
                    </a:lnTo>
                    <a:lnTo>
                      <a:pt x="53" y="244"/>
                    </a:lnTo>
                    <a:lnTo>
                      <a:pt x="50" y="244"/>
                    </a:lnTo>
                    <a:lnTo>
                      <a:pt x="47" y="243"/>
                    </a:lnTo>
                    <a:lnTo>
                      <a:pt x="43" y="240"/>
                    </a:lnTo>
                    <a:lnTo>
                      <a:pt x="40" y="237"/>
                    </a:lnTo>
                    <a:lnTo>
                      <a:pt x="38" y="234"/>
                    </a:lnTo>
                    <a:lnTo>
                      <a:pt x="38" y="232"/>
                    </a:lnTo>
                    <a:lnTo>
                      <a:pt x="38" y="229"/>
                    </a:lnTo>
                    <a:lnTo>
                      <a:pt x="38" y="227"/>
                    </a:lnTo>
                    <a:lnTo>
                      <a:pt x="38" y="225"/>
                    </a:lnTo>
                    <a:lnTo>
                      <a:pt x="38" y="222"/>
                    </a:lnTo>
                    <a:lnTo>
                      <a:pt x="38" y="220"/>
                    </a:lnTo>
                    <a:lnTo>
                      <a:pt x="38" y="217"/>
                    </a:lnTo>
                    <a:lnTo>
                      <a:pt x="38" y="213"/>
                    </a:lnTo>
                    <a:lnTo>
                      <a:pt x="38" y="210"/>
                    </a:lnTo>
                    <a:lnTo>
                      <a:pt x="38" y="206"/>
                    </a:lnTo>
                    <a:lnTo>
                      <a:pt x="38" y="203"/>
                    </a:lnTo>
                    <a:lnTo>
                      <a:pt x="38" y="198"/>
                    </a:lnTo>
                    <a:lnTo>
                      <a:pt x="38" y="195"/>
                    </a:lnTo>
                    <a:lnTo>
                      <a:pt x="38" y="190"/>
                    </a:lnTo>
                    <a:lnTo>
                      <a:pt x="39" y="187"/>
                    </a:lnTo>
                    <a:lnTo>
                      <a:pt x="39" y="182"/>
                    </a:lnTo>
                    <a:lnTo>
                      <a:pt x="40" y="179"/>
                    </a:lnTo>
                    <a:lnTo>
                      <a:pt x="40" y="174"/>
                    </a:lnTo>
                    <a:lnTo>
                      <a:pt x="40" y="171"/>
                    </a:lnTo>
                    <a:lnTo>
                      <a:pt x="40" y="167"/>
                    </a:lnTo>
                    <a:lnTo>
                      <a:pt x="40" y="164"/>
                    </a:lnTo>
                    <a:lnTo>
                      <a:pt x="40" y="160"/>
                    </a:lnTo>
                    <a:lnTo>
                      <a:pt x="40" y="157"/>
                    </a:lnTo>
                    <a:lnTo>
                      <a:pt x="41" y="153"/>
                    </a:lnTo>
                    <a:lnTo>
                      <a:pt x="41" y="151"/>
                    </a:lnTo>
                    <a:lnTo>
                      <a:pt x="41" y="147"/>
                    </a:lnTo>
                    <a:lnTo>
                      <a:pt x="41" y="145"/>
                    </a:lnTo>
                    <a:lnTo>
                      <a:pt x="41" y="143"/>
                    </a:lnTo>
                    <a:lnTo>
                      <a:pt x="42" y="142"/>
                    </a:lnTo>
                    <a:lnTo>
                      <a:pt x="42" y="139"/>
                    </a:lnTo>
                    <a:lnTo>
                      <a:pt x="42" y="138"/>
                    </a:lnTo>
                    <a:lnTo>
                      <a:pt x="42" y="138"/>
                    </a:lnTo>
                    <a:lnTo>
                      <a:pt x="44" y="136"/>
                    </a:lnTo>
                    <a:lnTo>
                      <a:pt x="46" y="134"/>
                    </a:lnTo>
                    <a:lnTo>
                      <a:pt x="49" y="130"/>
                    </a:lnTo>
                    <a:lnTo>
                      <a:pt x="50" y="128"/>
                    </a:lnTo>
                    <a:lnTo>
                      <a:pt x="53" y="126"/>
                    </a:lnTo>
                    <a:lnTo>
                      <a:pt x="54" y="123"/>
                    </a:lnTo>
                    <a:lnTo>
                      <a:pt x="56" y="121"/>
                    </a:lnTo>
                    <a:lnTo>
                      <a:pt x="58" y="119"/>
                    </a:lnTo>
                    <a:lnTo>
                      <a:pt x="61" y="115"/>
                    </a:lnTo>
                    <a:lnTo>
                      <a:pt x="62" y="113"/>
                    </a:lnTo>
                    <a:lnTo>
                      <a:pt x="64" y="111"/>
                    </a:lnTo>
                    <a:lnTo>
                      <a:pt x="66" y="107"/>
                    </a:lnTo>
                    <a:lnTo>
                      <a:pt x="67" y="104"/>
                    </a:lnTo>
                    <a:lnTo>
                      <a:pt x="70" y="100"/>
                    </a:lnTo>
                    <a:lnTo>
                      <a:pt x="71" y="97"/>
                    </a:lnTo>
                    <a:lnTo>
                      <a:pt x="73" y="93"/>
                    </a:lnTo>
                    <a:lnTo>
                      <a:pt x="74" y="90"/>
                    </a:lnTo>
                    <a:lnTo>
                      <a:pt x="77" y="86"/>
                    </a:lnTo>
                    <a:lnTo>
                      <a:pt x="78" y="83"/>
                    </a:lnTo>
                    <a:lnTo>
                      <a:pt x="78" y="79"/>
                    </a:lnTo>
                    <a:lnTo>
                      <a:pt x="79" y="76"/>
                    </a:lnTo>
                    <a:lnTo>
                      <a:pt x="80" y="73"/>
                    </a:lnTo>
                    <a:lnTo>
                      <a:pt x="80" y="69"/>
                    </a:lnTo>
                    <a:lnTo>
                      <a:pt x="80" y="66"/>
                    </a:lnTo>
                    <a:lnTo>
                      <a:pt x="80" y="62"/>
                    </a:lnTo>
                    <a:lnTo>
                      <a:pt x="80" y="59"/>
                    </a:lnTo>
                    <a:lnTo>
                      <a:pt x="80" y="56"/>
                    </a:lnTo>
                    <a:lnTo>
                      <a:pt x="78" y="52"/>
                    </a:lnTo>
                    <a:lnTo>
                      <a:pt x="77" y="50"/>
                    </a:lnTo>
                    <a:lnTo>
                      <a:pt x="74" y="46"/>
                    </a:lnTo>
                    <a:lnTo>
                      <a:pt x="73" y="44"/>
                    </a:lnTo>
                    <a:lnTo>
                      <a:pt x="70" y="40"/>
                    </a:lnTo>
                    <a:lnTo>
                      <a:pt x="67" y="37"/>
                    </a:lnTo>
                    <a:lnTo>
                      <a:pt x="65" y="36"/>
                    </a:lnTo>
                    <a:lnTo>
                      <a:pt x="62" y="33"/>
                    </a:lnTo>
                    <a:lnTo>
                      <a:pt x="59" y="30"/>
                    </a:lnTo>
                    <a:lnTo>
                      <a:pt x="56" y="28"/>
                    </a:lnTo>
                    <a:lnTo>
                      <a:pt x="53" y="25"/>
                    </a:lnTo>
                    <a:lnTo>
                      <a:pt x="49" y="23"/>
                    </a:lnTo>
                    <a:lnTo>
                      <a:pt x="46" y="21"/>
                    </a:lnTo>
                    <a:lnTo>
                      <a:pt x="42" y="18"/>
                    </a:lnTo>
                    <a:lnTo>
                      <a:pt x="39" y="17"/>
                    </a:lnTo>
                    <a:lnTo>
                      <a:pt x="35" y="16"/>
                    </a:lnTo>
                    <a:lnTo>
                      <a:pt x="32" y="14"/>
                    </a:lnTo>
                    <a:lnTo>
                      <a:pt x="28" y="11"/>
                    </a:lnTo>
                    <a:lnTo>
                      <a:pt x="25" y="10"/>
                    </a:lnTo>
                    <a:lnTo>
                      <a:pt x="21" y="9"/>
                    </a:lnTo>
                    <a:lnTo>
                      <a:pt x="18" y="7"/>
                    </a:lnTo>
                    <a:lnTo>
                      <a:pt x="16" y="6"/>
                    </a:lnTo>
                    <a:lnTo>
                      <a:pt x="12" y="5"/>
                    </a:lnTo>
                    <a:lnTo>
                      <a:pt x="10" y="5"/>
                    </a:lnTo>
                    <a:lnTo>
                      <a:pt x="5" y="2"/>
                    </a:lnTo>
                    <a:lnTo>
                      <a:pt x="2" y="1"/>
                    </a:lnTo>
                    <a:lnTo>
                      <a:pt x="0" y="1"/>
                    </a:lnTo>
                    <a:lnTo>
                      <a:pt x="0" y="1"/>
                    </a:lnTo>
                    <a:lnTo>
                      <a:pt x="0" y="1"/>
                    </a:lnTo>
                    <a:close/>
                  </a:path>
                </a:pathLst>
              </a:custGeom>
              <a:solidFill>
                <a:srgbClr val="FFD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62"/>
              <p:cNvSpPr>
                <a:spLocks/>
              </p:cNvSpPr>
              <p:nvPr/>
            </p:nvSpPr>
            <p:spPr bwMode="auto">
              <a:xfrm>
                <a:off x="2009776" y="5338763"/>
                <a:ext cx="196850" cy="123825"/>
              </a:xfrm>
              <a:custGeom>
                <a:avLst/>
                <a:gdLst>
                  <a:gd name="T0" fmla="*/ 238 w 373"/>
                  <a:gd name="T1" fmla="*/ 10 h 236"/>
                  <a:gd name="T2" fmla="*/ 223 w 373"/>
                  <a:gd name="T3" fmla="*/ 8 h 236"/>
                  <a:gd name="T4" fmla="*/ 207 w 373"/>
                  <a:gd name="T5" fmla="*/ 5 h 236"/>
                  <a:gd name="T6" fmla="*/ 188 w 373"/>
                  <a:gd name="T7" fmla="*/ 3 h 236"/>
                  <a:gd name="T8" fmla="*/ 167 w 373"/>
                  <a:gd name="T9" fmla="*/ 1 h 236"/>
                  <a:gd name="T10" fmla="*/ 145 w 373"/>
                  <a:gd name="T11" fmla="*/ 1 h 236"/>
                  <a:gd name="T12" fmla="*/ 123 w 373"/>
                  <a:gd name="T13" fmla="*/ 0 h 236"/>
                  <a:gd name="T14" fmla="*/ 101 w 373"/>
                  <a:gd name="T15" fmla="*/ 0 h 236"/>
                  <a:gd name="T16" fmla="*/ 80 w 373"/>
                  <a:gd name="T17" fmla="*/ 1 h 236"/>
                  <a:gd name="T18" fmla="*/ 60 w 373"/>
                  <a:gd name="T19" fmla="*/ 3 h 236"/>
                  <a:gd name="T20" fmla="*/ 43 w 373"/>
                  <a:gd name="T21" fmla="*/ 7 h 236"/>
                  <a:gd name="T22" fmla="*/ 28 w 373"/>
                  <a:gd name="T23" fmla="*/ 12 h 236"/>
                  <a:gd name="T24" fmla="*/ 11 w 373"/>
                  <a:gd name="T25" fmla="*/ 22 h 236"/>
                  <a:gd name="T26" fmla="*/ 1 w 373"/>
                  <a:gd name="T27" fmla="*/ 38 h 236"/>
                  <a:gd name="T28" fmla="*/ 2 w 373"/>
                  <a:gd name="T29" fmla="*/ 54 h 236"/>
                  <a:gd name="T30" fmla="*/ 11 w 373"/>
                  <a:gd name="T31" fmla="*/ 71 h 236"/>
                  <a:gd name="T32" fmla="*/ 26 w 373"/>
                  <a:gd name="T33" fmla="*/ 86 h 236"/>
                  <a:gd name="T34" fmla="*/ 45 w 373"/>
                  <a:gd name="T35" fmla="*/ 100 h 236"/>
                  <a:gd name="T36" fmla="*/ 63 w 373"/>
                  <a:gd name="T37" fmla="*/ 111 h 236"/>
                  <a:gd name="T38" fmla="*/ 79 w 373"/>
                  <a:gd name="T39" fmla="*/ 118 h 236"/>
                  <a:gd name="T40" fmla="*/ 98 w 373"/>
                  <a:gd name="T41" fmla="*/ 125 h 236"/>
                  <a:gd name="T42" fmla="*/ 115 w 373"/>
                  <a:gd name="T43" fmla="*/ 130 h 236"/>
                  <a:gd name="T44" fmla="*/ 130 w 373"/>
                  <a:gd name="T45" fmla="*/ 132 h 236"/>
                  <a:gd name="T46" fmla="*/ 147 w 373"/>
                  <a:gd name="T47" fmla="*/ 136 h 236"/>
                  <a:gd name="T48" fmla="*/ 145 w 373"/>
                  <a:gd name="T49" fmla="*/ 143 h 236"/>
                  <a:gd name="T50" fmla="*/ 143 w 373"/>
                  <a:gd name="T51" fmla="*/ 155 h 236"/>
                  <a:gd name="T52" fmla="*/ 139 w 373"/>
                  <a:gd name="T53" fmla="*/ 174 h 236"/>
                  <a:gd name="T54" fmla="*/ 137 w 373"/>
                  <a:gd name="T55" fmla="*/ 192 h 236"/>
                  <a:gd name="T56" fmla="*/ 138 w 373"/>
                  <a:gd name="T57" fmla="*/ 209 h 236"/>
                  <a:gd name="T58" fmla="*/ 144 w 373"/>
                  <a:gd name="T59" fmla="*/ 222 h 236"/>
                  <a:gd name="T60" fmla="*/ 159 w 373"/>
                  <a:gd name="T61" fmla="*/ 227 h 236"/>
                  <a:gd name="T62" fmla="*/ 171 w 373"/>
                  <a:gd name="T63" fmla="*/ 229 h 236"/>
                  <a:gd name="T64" fmla="*/ 190 w 373"/>
                  <a:gd name="T65" fmla="*/ 231 h 236"/>
                  <a:gd name="T66" fmla="*/ 209 w 373"/>
                  <a:gd name="T67" fmla="*/ 231 h 236"/>
                  <a:gd name="T68" fmla="*/ 231 w 373"/>
                  <a:gd name="T69" fmla="*/ 234 h 236"/>
                  <a:gd name="T70" fmla="*/ 252 w 373"/>
                  <a:gd name="T71" fmla="*/ 234 h 236"/>
                  <a:gd name="T72" fmla="*/ 273 w 373"/>
                  <a:gd name="T73" fmla="*/ 235 h 236"/>
                  <a:gd name="T74" fmla="*/ 292 w 373"/>
                  <a:gd name="T75" fmla="*/ 235 h 236"/>
                  <a:gd name="T76" fmla="*/ 311 w 373"/>
                  <a:gd name="T77" fmla="*/ 236 h 236"/>
                  <a:gd name="T78" fmla="*/ 327 w 373"/>
                  <a:gd name="T79" fmla="*/ 236 h 236"/>
                  <a:gd name="T80" fmla="*/ 338 w 373"/>
                  <a:gd name="T81" fmla="*/ 236 h 236"/>
                  <a:gd name="T82" fmla="*/ 335 w 373"/>
                  <a:gd name="T83" fmla="*/ 126 h 236"/>
                  <a:gd name="T84" fmla="*/ 356 w 373"/>
                  <a:gd name="T85" fmla="*/ 111 h 236"/>
                  <a:gd name="T86" fmla="*/ 369 w 373"/>
                  <a:gd name="T87" fmla="*/ 93 h 236"/>
                  <a:gd name="T88" fmla="*/ 373 w 373"/>
                  <a:gd name="T89" fmla="*/ 79 h 236"/>
                  <a:gd name="T90" fmla="*/ 368 w 373"/>
                  <a:gd name="T91" fmla="*/ 65 h 236"/>
                  <a:gd name="T92" fmla="*/ 356 w 373"/>
                  <a:gd name="T93" fmla="*/ 52 h 236"/>
                  <a:gd name="T94" fmla="*/ 337 w 373"/>
                  <a:gd name="T95" fmla="*/ 41 h 236"/>
                  <a:gd name="T96" fmla="*/ 314 w 373"/>
                  <a:gd name="T97" fmla="*/ 31 h 236"/>
                  <a:gd name="T98" fmla="*/ 299 w 373"/>
                  <a:gd name="T99" fmla="*/ 25 h 236"/>
                  <a:gd name="T100" fmla="*/ 282 w 373"/>
                  <a:gd name="T101" fmla="*/ 20 h 236"/>
                  <a:gd name="T102" fmla="*/ 260 w 373"/>
                  <a:gd name="T103" fmla="*/ 1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3" h="236">
                    <a:moveTo>
                      <a:pt x="251" y="13"/>
                    </a:moveTo>
                    <a:lnTo>
                      <a:pt x="246" y="11"/>
                    </a:lnTo>
                    <a:lnTo>
                      <a:pt x="243" y="11"/>
                    </a:lnTo>
                    <a:lnTo>
                      <a:pt x="240" y="10"/>
                    </a:lnTo>
                    <a:lnTo>
                      <a:pt x="238" y="10"/>
                    </a:lnTo>
                    <a:lnTo>
                      <a:pt x="235" y="9"/>
                    </a:lnTo>
                    <a:lnTo>
                      <a:pt x="232" y="9"/>
                    </a:lnTo>
                    <a:lnTo>
                      <a:pt x="229" y="9"/>
                    </a:lnTo>
                    <a:lnTo>
                      <a:pt x="227" y="8"/>
                    </a:lnTo>
                    <a:lnTo>
                      <a:pt x="223" y="8"/>
                    </a:lnTo>
                    <a:lnTo>
                      <a:pt x="220" y="7"/>
                    </a:lnTo>
                    <a:lnTo>
                      <a:pt x="216" y="7"/>
                    </a:lnTo>
                    <a:lnTo>
                      <a:pt x="213" y="5"/>
                    </a:lnTo>
                    <a:lnTo>
                      <a:pt x="209" y="5"/>
                    </a:lnTo>
                    <a:lnTo>
                      <a:pt x="207" y="5"/>
                    </a:lnTo>
                    <a:lnTo>
                      <a:pt x="202" y="4"/>
                    </a:lnTo>
                    <a:lnTo>
                      <a:pt x="199" y="4"/>
                    </a:lnTo>
                    <a:lnTo>
                      <a:pt x="196" y="4"/>
                    </a:lnTo>
                    <a:lnTo>
                      <a:pt x="191" y="4"/>
                    </a:lnTo>
                    <a:lnTo>
                      <a:pt x="188" y="3"/>
                    </a:lnTo>
                    <a:lnTo>
                      <a:pt x="183" y="3"/>
                    </a:lnTo>
                    <a:lnTo>
                      <a:pt x="178" y="2"/>
                    </a:lnTo>
                    <a:lnTo>
                      <a:pt x="175" y="2"/>
                    </a:lnTo>
                    <a:lnTo>
                      <a:pt x="170" y="2"/>
                    </a:lnTo>
                    <a:lnTo>
                      <a:pt x="167" y="1"/>
                    </a:lnTo>
                    <a:lnTo>
                      <a:pt x="162" y="1"/>
                    </a:lnTo>
                    <a:lnTo>
                      <a:pt x="158" y="1"/>
                    </a:lnTo>
                    <a:lnTo>
                      <a:pt x="153" y="1"/>
                    </a:lnTo>
                    <a:lnTo>
                      <a:pt x="150" y="1"/>
                    </a:lnTo>
                    <a:lnTo>
                      <a:pt x="145" y="1"/>
                    </a:lnTo>
                    <a:lnTo>
                      <a:pt x="141" y="1"/>
                    </a:lnTo>
                    <a:lnTo>
                      <a:pt x="136" y="0"/>
                    </a:lnTo>
                    <a:lnTo>
                      <a:pt x="131" y="0"/>
                    </a:lnTo>
                    <a:lnTo>
                      <a:pt x="127" y="0"/>
                    </a:lnTo>
                    <a:lnTo>
                      <a:pt x="123" y="0"/>
                    </a:lnTo>
                    <a:lnTo>
                      <a:pt x="118" y="0"/>
                    </a:lnTo>
                    <a:lnTo>
                      <a:pt x="114" y="0"/>
                    </a:lnTo>
                    <a:lnTo>
                      <a:pt x="109" y="0"/>
                    </a:lnTo>
                    <a:lnTo>
                      <a:pt x="106" y="0"/>
                    </a:lnTo>
                    <a:lnTo>
                      <a:pt x="101" y="0"/>
                    </a:lnTo>
                    <a:lnTo>
                      <a:pt x="97" y="0"/>
                    </a:lnTo>
                    <a:lnTo>
                      <a:pt x="93" y="0"/>
                    </a:lnTo>
                    <a:lnTo>
                      <a:pt x="89" y="0"/>
                    </a:lnTo>
                    <a:lnTo>
                      <a:pt x="84" y="0"/>
                    </a:lnTo>
                    <a:lnTo>
                      <a:pt x="80" y="1"/>
                    </a:lnTo>
                    <a:lnTo>
                      <a:pt x="76" y="1"/>
                    </a:lnTo>
                    <a:lnTo>
                      <a:pt x="72" y="2"/>
                    </a:lnTo>
                    <a:lnTo>
                      <a:pt x="68" y="2"/>
                    </a:lnTo>
                    <a:lnTo>
                      <a:pt x="64" y="2"/>
                    </a:lnTo>
                    <a:lnTo>
                      <a:pt x="60" y="3"/>
                    </a:lnTo>
                    <a:lnTo>
                      <a:pt x="56" y="4"/>
                    </a:lnTo>
                    <a:lnTo>
                      <a:pt x="53" y="4"/>
                    </a:lnTo>
                    <a:lnTo>
                      <a:pt x="49" y="5"/>
                    </a:lnTo>
                    <a:lnTo>
                      <a:pt x="46" y="5"/>
                    </a:lnTo>
                    <a:lnTo>
                      <a:pt x="43" y="7"/>
                    </a:lnTo>
                    <a:lnTo>
                      <a:pt x="39" y="8"/>
                    </a:lnTo>
                    <a:lnTo>
                      <a:pt x="36" y="9"/>
                    </a:lnTo>
                    <a:lnTo>
                      <a:pt x="33" y="10"/>
                    </a:lnTo>
                    <a:lnTo>
                      <a:pt x="31" y="11"/>
                    </a:lnTo>
                    <a:lnTo>
                      <a:pt x="28" y="12"/>
                    </a:lnTo>
                    <a:lnTo>
                      <a:pt x="25" y="13"/>
                    </a:lnTo>
                    <a:lnTo>
                      <a:pt x="22" y="15"/>
                    </a:lnTo>
                    <a:lnTo>
                      <a:pt x="21" y="17"/>
                    </a:lnTo>
                    <a:lnTo>
                      <a:pt x="16" y="19"/>
                    </a:lnTo>
                    <a:lnTo>
                      <a:pt x="11" y="22"/>
                    </a:lnTo>
                    <a:lnTo>
                      <a:pt x="8" y="25"/>
                    </a:lnTo>
                    <a:lnTo>
                      <a:pt x="6" y="27"/>
                    </a:lnTo>
                    <a:lnTo>
                      <a:pt x="3" y="31"/>
                    </a:lnTo>
                    <a:lnTo>
                      <a:pt x="2" y="34"/>
                    </a:lnTo>
                    <a:lnTo>
                      <a:pt x="1" y="38"/>
                    </a:lnTo>
                    <a:lnTo>
                      <a:pt x="1" y="41"/>
                    </a:lnTo>
                    <a:lnTo>
                      <a:pt x="0" y="43"/>
                    </a:lnTo>
                    <a:lnTo>
                      <a:pt x="0" y="47"/>
                    </a:lnTo>
                    <a:lnTo>
                      <a:pt x="1" y="50"/>
                    </a:lnTo>
                    <a:lnTo>
                      <a:pt x="2" y="54"/>
                    </a:lnTo>
                    <a:lnTo>
                      <a:pt x="3" y="57"/>
                    </a:lnTo>
                    <a:lnTo>
                      <a:pt x="6" y="61"/>
                    </a:lnTo>
                    <a:lnTo>
                      <a:pt x="7" y="64"/>
                    </a:lnTo>
                    <a:lnTo>
                      <a:pt x="9" y="68"/>
                    </a:lnTo>
                    <a:lnTo>
                      <a:pt x="11" y="71"/>
                    </a:lnTo>
                    <a:lnTo>
                      <a:pt x="15" y="73"/>
                    </a:lnTo>
                    <a:lnTo>
                      <a:pt x="17" y="77"/>
                    </a:lnTo>
                    <a:lnTo>
                      <a:pt x="21" y="80"/>
                    </a:lnTo>
                    <a:lnTo>
                      <a:pt x="23" y="83"/>
                    </a:lnTo>
                    <a:lnTo>
                      <a:pt x="26" y="86"/>
                    </a:lnTo>
                    <a:lnTo>
                      <a:pt x="30" y="90"/>
                    </a:lnTo>
                    <a:lnTo>
                      <a:pt x="34" y="92"/>
                    </a:lnTo>
                    <a:lnTo>
                      <a:pt x="38" y="95"/>
                    </a:lnTo>
                    <a:lnTo>
                      <a:pt x="41" y="98"/>
                    </a:lnTo>
                    <a:lnTo>
                      <a:pt x="45" y="100"/>
                    </a:lnTo>
                    <a:lnTo>
                      <a:pt x="48" y="103"/>
                    </a:lnTo>
                    <a:lnTo>
                      <a:pt x="52" y="105"/>
                    </a:lnTo>
                    <a:lnTo>
                      <a:pt x="55" y="107"/>
                    </a:lnTo>
                    <a:lnTo>
                      <a:pt x="60" y="109"/>
                    </a:lnTo>
                    <a:lnTo>
                      <a:pt x="63" y="111"/>
                    </a:lnTo>
                    <a:lnTo>
                      <a:pt x="66" y="114"/>
                    </a:lnTo>
                    <a:lnTo>
                      <a:pt x="69" y="115"/>
                    </a:lnTo>
                    <a:lnTo>
                      <a:pt x="72" y="116"/>
                    </a:lnTo>
                    <a:lnTo>
                      <a:pt x="76" y="118"/>
                    </a:lnTo>
                    <a:lnTo>
                      <a:pt x="79" y="118"/>
                    </a:lnTo>
                    <a:lnTo>
                      <a:pt x="83" y="121"/>
                    </a:lnTo>
                    <a:lnTo>
                      <a:pt x="86" y="122"/>
                    </a:lnTo>
                    <a:lnTo>
                      <a:pt x="91" y="123"/>
                    </a:lnTo>
                    <a:lnTo>
                      <a:pt x="93" y="124"/>
                    </a:lnTo>
                    <a:lnTo>
                      <a:pt x="98" y="125"/>
                    </a:lnTo>
                    <a:lnTo>
                      <a:pt x="101" y="126"/>
                    </a:lnTo>
                    <a:lnTo>
                      <a:pt x="105" y="128"/>
                    </a:lnTo>
                    <a:lnTo>
                      <a:pt x="108" y="128"/>
                    </a:lnTo>
                    <a:lnTo>
                      <a:pt x="112" y="129"/>
                    </a:lnTo>
                    <a:lnTo>
                      <a:pt x="115" y="130"/>
                    </a:lnTo>
                    <a:lnTo>
                      <a:pt x="118" y="131"/>
                    </a:lnTo>
                    <a:lnTo>
                      <a:pt x="121" y="131"/>
                    </a:lnTo>
                    <a:lnTo>
                      <a:pt x="124" y="131"/>
                    </a:lnTo>
                    <a:lnTo>
                      <a:pt x="127" y="132"/>
                    </a:lnTo>
                    <a:lnTo>
                      <a:pt x="130" y="132"/>
                    </a:lnTo>
                    <a:lnTo>
                      <a:pt x="135" y="133"/>
                    </a:lnTo>
                    <a:lnTo>
                      <a:pt x="139" y="134"/>
                    </a:lnTo>
                    <a:lnTo>
                      <a:pt x="143" y="134"/>
                    </a:lnTo>
                    <a:lnTo>
                      <a:pt x="145" y="136"/>
                    </a:lnTo>
                    <a:lnTo>
                      <a:pt x="147" y="136"/>
                    </a:lnTo>
                    <a:lnTo>
                      <a:pt x="148" y="136"/>
                    </a:lnTo>
                    <a:lnTo>
                      <a:pt x="147" y="136"/>
                    </a:lnTo>
                    <a:lnTo>
                      <a:pt x="147" y="138"/>
                    </a:lnTo>
                    <a:lnTo>
                      <a:pt x="146" y="140"/>
                    </a:lnTo>
                    <a:lnTo>
                      <a:pt x="145" y="143"/>
                    </a:lnTo>
                    <a:lnTo>
                      <a:pt x="145" y="145"/>
                    </a:lnTo>
                    <a:lnTo>
                      <a:pt x="145" y="147"/>
                    </a:lnTo>
                    <a:lnTo>
                      <a:pt x="144" y="149"/>
                    </a:lnTo>
                    <a:lnTo>
                      <a:pt x="143" y="153"/>
                    </a:lnTo>
                    <a:lnTo>
                      <a:pt x="143" y="155"/>
                    </a:lnTo>
                    <a:lnTo>
                      <a:pt x="141" y="160"/>
                    </a:lnTo>
                    <a:lnTo>
                      <a:pt x="141" y="162"/>
                    </a:lnTo>
                    <a:lnTo>
                      <a:pt x="140" y="167"/>
                    </a:lnTo>
                    <a:lnTo>
                      <a:pt x="139" y="170"/>
                    </a:lnTo>
                    <a:lnTo>
                      <a:pt x="139" y="174"/>
                    </a:lnTo>
                    <a:lnTo>
                      <a:pt x="138" y="177"/>
                    </a:lnTo>
                    <a:lnTo>
                      <a:pt x="138" y="181"/>
                    </a:lnTo>
                    <a:lnTo>
                      <a:pt x="138" y="185"/>
                    </a:lnTo>
                    <a:lnTo>
                      <a:pt x="138" y="189"/>
                    </a:lnTo>
                    <a:lnTo>
                      <a:pt x="137" y="192"/>
                    </a:lnTo>
                    <a:lnTo>
                      <a:pt x="137" y="196"/>
                    </a:lnTo>
                    <a:lnTo>
                      <a:pt x="137" y="200"/>
                    </a:lnTo>
                    <a:lnTo>
                      <a:pt x="138" y="204"/>
                    </a:lnTo>
                    <a:lnTo>
                      <a:pt x="138" y="206"/>
                    </a:lnTo>
                    <a:lnTo>
                      <a:pt x="138" y="209"/>
                    </a:lnTo>
                    <a:lnTo>
                      <a:pt x="138" y="213"/>
                    </a:lnTo>
                    <a:lnTo>
                      <a:pt x="140" y="215"/>
                    </a:lnTo>
                    <a:lnTo>
                      <a:pt x="141" y="217"/>
                    </a:lnTo>
                    <a:lnTo>
                      <a:pt x="143" y="220"/>
                    </a:lnTo>
                    <a:lnTo>
                      <a:pt x="144" y="222"/>
                    </a:lnTo>
                    <a:lnTo>
                      <a:pt x="145" y="223"/>
                    </a:lnTo>
                    <a:lnTo>
                      <a:pt x="147" y="224"/>
                    </a:lnTo>
                    <a:lnTo>
                      <a:pt x="150" y="226"/>
                    </a:lnTo>
                    <a:lnTo>
                      <a:pt x="154" y="226"/>
                    </a:lnTo>
                    <a:lnTo>
                      <a:pt x="159" y="227"/>
                    </a:lnTo>
                    <a:lnTo>
                      <a:pt x="161" y="227"/>
                    </a:lnTo>
                    <a:lnTo>
                      <a:pt x="163" y="228"/>
                    </a:lnTo>
                    <a:lnTo>
                      <a:pt x="167" y="228"/>
                    </a:lnTo>
                    <a:lnTo>
                      <a:pt x="169" y="229"/>
                    </a:lnTo>
                    <a:lnTo>
                      <a:pt x="171" y="229"/>
                    </a:lnTo>
                    <a:lnTo>
                      <a:pt x="176" y="229"/>
                    </a:lnTo>
                    <a:lnTo>
                      <a:pt x="178" y="229"/>
                    </a:lnTo>
                    <a:lnTo>
                      <a:pt x="183" y="230"/>
                    </a:lnTo>
                    <a:lnTo>
                      <a:pt x="186" y="230"/>
                    </a:lnTo>
                    <a:lnTo>
                      <a:pt x="190" y="231"/>
                    </a:lnTo>
                    <a:lnTo>
                      <a:pt x="193" y="231"/>
                    </a:lnTo>
                    <a:lnTo>
                      <a:pt x="198" y="231"/>
                    </a:lnTo>
                    <a:lnTo>
                      <a:pt x="201" y="231"/>
                    </a:lnTo>
                    <a:lnTo>
                      <a:pt x="205" y="231"/>
                    </a:lnTo>
                    <a:lnTo>
                      <a:pt x="209" y="231"/>
                    </a:lnTo>
                    <a:lnTo>
                      <a:pt x="214" y="232"/>
                    </a:lnTo>
                    <a:lnTo>
                      <a:pt x="217" y="232"/>
                    </a:lnTo>
                    <a:lnTo>
                      <a:pt x="222" y="232"/>
                    </a:lnTo>
                    <a:lnTo>
                      <a:pt x="227" y="232"/>
                    </a:lnTo>
                    <a:lnTo>
                      <a:pt x="231" y="234"/>
                    </a:lnTo>
                    <a:lnTo>
                      <a:pt x="235" y="234"/>
                    </a:lnTo>
                    <a:lnTo>
                      <a:pt x="239" y="234"/>
                    </a:lnTo>
                    <a:lnTo>
                      <a:pt x="244" y="234"/>
                    </a:lnTo>
                    <a:lnTo>
                      <a:pt x="249" y="234"/>
                    </a:lnTo>
                    <a:lnTo>
                      <a:pt x="252" y="234"/>
                    </a:lnTo>
                    <a:lnTo>
                      <a:pt x="257" y="234"/>
                    </a:lnTo>
                    <a:lnTo>
                      <a:pt x="261" y="234"/>
                    </a:lnTo>
                    <a:lnTo>
                      <a:pt x="265" y="235"/>
                    </a:lnTo>
                    <a:lnTo>
                      <a:pt x="269" y="235"/>
                    </a:lnTo>
                    <a:lnTo>
                      <a:pt x="273" y="235"/>
                    </a:lnTo>
                    <a:lnTo>
                      <a:pt x="277" y="235"/>
                    </a:lnTo>
                    <a:lnTo>
                      <a:pt x="282" y="235"/>
                    </a:lnTo>
                    <a:lnTo>
                      <a:pt x="285" y="235"/>
                    </a:lnTo>
                    <a:lnTo>
                      <a:pt x="289" y="235"/>
                    </a:lnTo>
                    <a:lnTo>
                      <a:pt x="292" y="235"/>
                    </a:lnTo>
                    <a:lnTo>
                      <a:pt x="297" y="235"/>
                    </a:lnTo>
                    <a:lnTo>
                      <a:pt x="300" y="235"/>
                    </a:lnTo>
                    <a:lnTo>
                      <a:pt x="304" y="235"/>
                    </a:lnTo>
                    <a:lnTo>
                      <a:pt x="307" y="235"/>
                    </a:lnTo>
                    <a:lnTo>
                      <a:pt x="311" y="236"/>
                    </a:lnTo>
                    <a:lnTo>
                      <a:pt x="313" y="236"/>
                    </a:lnTo>
                    <a:lnTo>
                      <a:pt x="316" y="236"/>
                    </a:lnTo>
                    <a:lnTo>
                      <a:pt x="319" y="236"/>
                    </a:lnTo>
                    <a:lnTo>
                      <a:pt x="322" y="236"/>
                    </a:lnTo>
                    <a:lnTo>
                      <a:pt x="327" y="236"/>
                    </a:lnTo>
                    <a:lnTo>
                      <a:pt x="330" y="236"/>
                    </a:lnTo>
                    <a:lnTo>
                      <a:pt x="334" y="236"/>
                    </a:lnTo>
                    <a:lnTo>
                      <a:pt x="336" y="236"/>
                    </a:lnTo>
                    <a:lnTo>
                      <a:pt x="337" y="236"/>
                    </a:lnTo>
                    <a:lnTo>
                      <a:pt x="338" y="236"/>
                    </a:lnTo>
                    <a:lnTo>
                      <a:pt x="328" y="131"/>
                    </a:lnTo>
                    <a:lnTo>
                      <a:pt x="328" y="130"/>
                    </a:lnTo>
                    <a:lnTo>
                      <a:pt x="330" y="129"/>
                    </a:lnTo>
                    <a:lnTo>
                      <a:pt x="331" y="128"/>
                    </a:lnTo>
                    <a:lnTo>
                      <a:pt x="335" y="126"/>
                    </a:lnTo>
                    <a:lnTo>
                      <a:pt x="338" y="124"/>
                    </a:lnTo>
                    <a:lnTo>
                      <a:pt x="343" y="122"/>
                    </a:lnTo>
                    <a:lnTo>
                      <a:pt x="346" y="118"/>
                    </a:lnTo>
                    <a:lnTo>
                      <a:pt x="351" y="116"/>
                    </a:lnTo>
                    <a:lnTo>
                      <a:pt x="356" y="111"/>
                    </a:lnTo>
                    <a:lnTo>
                      <a:pt x="360" y="108"/>
                    </a:lnTo>
                    <a:lnTo>
                      <a:pt x="364" y="103"/>
                    </a:lnTo>
                    <a:lnTo>
                      <a:pt x="367" y="99"/>
                    </a:lnTo>
                    <a:lnTo>
                      <a:pt x="368" y="95"/>
                    </a:lnTo>
                    <a:lnTo>
                      <a:pt x="369" y="93"/>
                    </a:lnTo>
                    <a:lnTo>
                      <a:pt x="371" y="90"/>
                    </a:lnTo>
                    <a:lnTo>
                      <a:pt x="372" y="87"/>
                    </a:lnTo>
                    <a:lnTo>
                      <a:pt x="372" y="85"/>
                    </a:lnTo>
                    <a:lnTo>
                      <a:pt x="373" y="83"/>
                    </a:lnTo>
                    <a:lnTo>
                      <a:pt x="373" y="79"/>
                    </a:lnTo>
                    <a:lnTo>
                      <a:pt x="373" y="77"/>
                    </a:lnTo>
                    <a:lnTo>
                      <a:pt x="372" y="73"/>
                    </a:lnTo>
                    <a:lnTo>
                      <a:pt x="372" y="71"/>
                    </a:lnTo>
                    <a:lnTo>
                      <a:pt x="369" y="68"/>
                    </a:lnTo>
                    <a:lnTo>
                      <a:pt x="368" y="65"/>
                    </a:lnTo>
                    <a:lnTo>
                      <a:pt x="366" y="62"/>
                    </a:lnTo>
                    <a:lnTo>
                      <a:pt x="365" y="60"/>
                    </a:lnTo>
                    <a:lnTo>
                      <a:pt x="361" y="57"/>
                    </a:lnTo>
                    <a:lnTo>
                      <a:pt x="359" y="55"/>
                    </a:lnTo>
                    <a:lnTo>
                      <a:pt x="356" y="52"/>
                    </a:lnTo>
                    <a:lnTo>
                      <a:pt x="352" y="49"/>
                    </a:lnTo>
                    <a:lnTo>
                      <a:pt x="349" y="47"/>
                    </a:lnTo>
                    <a:lnTo>
                      <a:pt x="345" y="45"/>
                    </a:lnTo>
                    <a:lnTo>
                      <a:pt x="341" y="42"/>
                    </a:lnTo>
                    <a:lnTo>
                      <a:pt x="337" y="41"/>
                    </a:lnTo>
                    <a:lnTo>
                      <a:pt x="333" y="39"/>
                    </a:lnTo>
                    <a:lnTo>
                      <a:pt x="329" y="38"/>
                    </a:lnTo>
                    <a:lnTo>
                      <a:pt x="323" y="35"/>
                    </a:lnTo>
                    <a:lnTo>
                      <a:pt x="319" y="33"/>
                    </a:lnTo>
                    <a:lnTo>
                      <a:pt x="314" y="31"/>
                    </a:lnTo>
                    <a:lnTo>
                      <a:pt x="310" y="30"/>
                    </a:lnTo>
                    <a:lnTo>
                      <a:pt x="306" y="27"/>
                    </a:lnTo>
                    <a:lnTo>
                      <a:pt x="304" y="27"/>
                    </a:lnTo>
                    <a:lnTo>
                      <a:pt x="301" y="26"/>
                    </a:lnTo>
                    <a:lnTo>
                      <a:pt x="299" y="25"/>
                    </a:lnTo>
                    <a:lnTo>
                      <a:pt x="293" y="24"/>
                    </a:lnTo>
                    <a:lnTo>
                      <a:pt x="289" y="23"/>
                    </a:lnTo>
                    <a:lnTo>
                      <a:pt x="286" y="22"/>
                    </a:lnTo>
                    <a:lnTo>
                      <a:pt x="284" y="22"/>
                    </a:lnTo>
                    <a:lnTo>
                      <a:pt x="282" y="20"/>
                    </a:lnTo>
                    <a:lnTo>
                      <a:pt x="278" y="20"/>
                    </a:lnTo>
                    <a:lnTo>
                      <a:pt x="274" y="18"/>
                    </a:lnTo>
                    <a:lnTo>
                      <a:pt x="269" y="17"/>
                    </a:lnTo>
                    <a:lnTo>
                      <a:pt x="265" y="16"/>
                    </a:lnTo>
                    <a:lnTo>
                      <a:pt x="260" y="15"/>
                    </a:lnTo>
                    <a:lnTo>
                      <a:pt x="255" y="13"/>
                    </a:lnTo>
                    <a:lnTo>
                      <a:pt x="251" y="13"/>
                    </a:lnTo>
                    <a:lnTo>
                      <a:pt x="251" y="13"/>
                    </a:lnTo>
                    <a:close/>
                  </a:path>
                </a:pathLst>
              </a:custGeom>
              <a:solidFill>
                <a:srgbClr val="FFD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63"/>
              <p:cNvSpPr>
                <a:spLocks/>
              </p:cNvSpPr>
              <p:nvPr/>
            </p:nvSpPr>
            <p:spPr bwMode="auto">
              <a:xfrm>
                <a:off x="1719263" y="5459413"/>
                <a:ext cx="196850" cy="68262"/>
              </a:xfrm>
              <a:custGeom>
                <a:avLst/>
                <a:gdLst>
                  <a:gd name="T0" fmla="*/ 357 w 372"/>
                  <a:gd name="T1" fmla="*/ 19 h 127"/>
                  <a:gd name="T2" fmla="*/ 322 w 372"/>
                  <a:gd name="T3" fmla="*/ 16 h 127"/>
                  <a:gd name="T4" fmla="*/ 274 w 372"/>
                  <a:gd name="T5" fmla="*/ 13 h 127"/>
                  <a:gd name="T6" fmla="*/ 219 w 372"/>
                  <a:gd name="T7" fmla="*/ 9 h 127"/>
                  <a:gd name="T8" fmla="*/ 161 w 372"/>
                  <a:gd name="T9" fmla="*/ 6 h 127"/>
                  <a:gd name="T10" fmla="*/ 105 w 372"/>
                  <a:gd name="T11" fmla="*/ 2 h 127"/>
                  <a:gd name="T12" fmla="*/ 58 w 372"/>
                  <a:gd name="T13" fmla="*/ 1 h 127"/>
                  <a:gd name="T14" fmla="*/ 23 w 372"/>
                  <a:gd name="T15" fmla="*/ 1 h 127"/>
                  <a:gd name="T16" fmla="*/ 7 w 372"/>
                  <a:gd name="T17" fmla="*/ 6 h 127"/>
                  <a:gd name="T18" fmla="*/ 1 w 372"/>
                  <a:gd name="T19" fmla="*/ 28 h 127"/>
                  <a:gd name="T20" fmla="*/ 0 w 372"/>
                  <a:gd name="T21" fmla="*/ 61 h 127"/>
                  <a:gd name="T22" fmla="*/ 0 w 372"/>
                  <a:gd name="T23" fmla="*/ 90 h 127"/>
                  <a:gd name="T24" fmla="*/ 0 w 372"/>
                  <a:gd name="T25" fmla="*/ 110 h 127"/>
                  <a:gd name="T26" fmla="*/ 12 w 372"/>
                  <a:gd name="T27" fmla="*/ 110 h 127"/>
                  <a:gd name="T28" fmla="*/ 35 w 372"/>
                  <a:gd name="T29" fmla="*/ 111 h 127"/>
                  <a:gd name="T30" fmla="*/ 64 w 372"/>
                  <a:gd name="T31" fmla="*/ 111 h 127"/>
                  <a:gd name="T32" fmla="*/ 98 w 372"/>
                  <a:gd name="T33" fmla="*/ 112 h 127"/>
                  <a:gd name="T34" fmla="*/ 132 w 372"/>
                  <a:gd name="T35" fmla="*/ 112 h 127"/>
                  <a:gd name="T36" fmla="*/ 163 w 372"/>
                  <a:gd name="T37" fmla="*/ 112 h 127"/>
                  <a:gd name="T38" fmla="*/ 190 w 372"/>
                  <a:gd name="T39" fmla="*/ 113 h 127"/>
                  <a:gd name="T40" fmla="*/ 212 w 372"/>
                  <a:gd name="T41" fmla="*/ 113 h 127"/>
                  <a:gd name="T42" fmla="*/ 239 w 372"/>
                  <a:gd name="T43" fmla="*/ 112 h 127"/>
                  <a:gd name="T44" fmla="*/ 258 w 372"/>
                  <a:gd name="T45" fmla="*/ 114 h 127"/>
                  <a:gd name="T46" fmla="*/ 278 w 372"/>
                  <a:gd name="T47" fmla="*/ 117 h 127"/>
                  <a:gd name="T48" fmla="*/ 299 w 372"/>
                  <a:gd name="T49" fmla="*/ 119 h 127"/>
                  <a:gd name="T50" fmla="*/ 319 w 372"/>
                  <a:gd name="T51" fmla="*/ 121 h 127"/>
                  <a:gd name="T52" fmla="*/ 342 w 372"/>
                  <a:gd name="T53" fmla="*/ 123 h 127"/>
                  <a:gd name="T54" fmla="*/ 361 w 372"/>
                  <a:gd name="T55" fmla="*/ 107 h 127"/>
                  <a:gd name="T56" fmla="*/ 341 w 372"/>
                  <a:gd name="T57" fmla="*/ 105 h 127"/>
                  <a:gd name="T58" fmla="*/ 322 w 372"/>
                  <a:gd name="T59" fmla="*/ 104 h 127"/>
                  <a:gd name="T60" fmla="*/ 299 w 372"/>
                  <a:gd name="T61" fmla="*/ 102 h 127"/>
                  <a:gd name="T62" fmla="*/ 275 w 372"/>
                  <a:gd name="T63" fmla="*/ 100 h 127"/>
                  <a:gd name="T64" fmla="*/ 252 w 372"/>
                  <a:gd name="T65" fmla="*/ 98 h 127"/>
                  <a:gd name="T66" fmla="*/ 229 w 372"/>
                  <a:gd name="T67" fmla="*/ 97 h 127"/>
                  <a:gd name="T68" fmla="*/ 209 w 372"/>
                  <a:gd name="T69" fmla="*/ 96 h 127"/>
                  <a:gd name="T70" fmla="*/ 186 w 372"/>
                  <a:gd name="T71" fmla="*/ 96 h 127"/>
                  <a:gd name="T72" fmla="*/ 166 w 372"/>
                  <a:gd name="T73" fmla="*/ 95 h 127"/>
                  <a:gd name="T74" fmla="*/ 140 w 372"/>
                  <a:gd name="T75" fmla="*/ 95 h 127"/>
                  <a:gd name="T76" fmla="*/ 114 w 372"/>
                  <a:gd name="T77" fmla="*/ 93 h 127"/>
                  <a:gd name="T78" fmla="*/ 86 w 372"/>
                  <a:gd name="T79" fmla="*/ 93 h 127"/>
                  <a:gd name="T80" fmla="*/ 60 w 372"/>
                  <a:gd name="T81" fmla="*/ 92 h 127"/>
                  <a:gd name="T82" fmla="*/ 37 w 372"/>
                  <a:gd name="T83" fmla="*/ 92 h 127"/>
                  <a:gd name="T84" fmla="*/ 17 w 372"/>
                  <a:gd name="T85" fmla="*/ 91 h 127"/>
                  <a:gd name="T86" fmla="*/ 30 w 372"/>
                  <a:gd name="T87" fmla="*/ 20 h 127"/>
                  <a:gd name="T88" fmla="*/ 48 w 372"/>
                  <a:gd name="T89" fmla="*/ 21 h 127"/>
                  <a:gd name="T90" fmla="*/ 74 w 372"/>
                  <a:gd name="T91" fmla="*/ 22 h 127"/>
                  <a:gd name="T92" fmla="*/ 104 w 372"/>
                  <a:gd name="T93" fmla="*/ 23 h 127"/>
                  <a:gd name="T94" fmla="*/ 135 w 372"/>
                  <a:gd name="T95" fmla="*/ 24 h 127"/>
                  <a:gd name="T96" fmla="*/ 165 w 372"/>
                  <a:gd name="T97" fmla="*/ 24 h 127"/>
                  <a:gd name="T98" fmla="*/ 191 w 372"/>
                  <a:gd name="T99" fmla="*/ 25 h 127"/>
                  <a:gd name="T100" fmla="*/ 213 w 372"/>
                  <a:gd name="T101" fmla="*/ 27 h 127"/>
                  <a:gd name="T102" fmla="*/ 231 w 372"/>
                  <a:gd name="T103" fmla="*/ 28 h 127"/>
                  <a:gd name="T104" fmla="*/ 252 w 372"/>
                  <a:gd name="T105" fmla="*/ 29 h 127"/>
                  <a:gd name="T106" fmla="*/ 274 w 372"/>
                  <a:gd name="T107" fmla="*/ 31 h 127"/>
                  <a:gd name="T108" fmla="*/ 297 w 372"/>
                  <a:gd name="T109" fmla="*/ 34 h 127"/>
                  <a:gd name="T110" fmla="*/ 319 w 372"/>
                  <a:gd name="T111" fmla="*/ 36 h 127"/>
                  <a:gd name="T112" fmla="*/ 339 w 372"/>
                  <a:gd name="T113" fmla="*/ 37 h 127"/>
                  <a:gd name="T114" fmla="*/ 364 w 372"/>
                  <a:gd name="T115"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127">
                    <a:moveTo>
                      <a:pt x="372" y="20"/>
                    </a:moveTo>
                    <a:lnTo>
                      <a:pt x="371" y="20"/>
                    </a:lnTo>
                    <a:lnTo>
                      <a:pt x="368" y="20"/>
                    </a:lnTo>
                    <a:lnTo>
                      <a:pt x="365" y="19"/>
                    </a:lnTo>
                    <a:lnTo>
                      <a:pt x="363" y="19"/>
                    </a:lnTo>
                    <a:lnTo>
                      <a:pt x="359" y="19"/>
                    </a:lnTo>
                    <a:lnTo>
                      <a:pt x="357" y="19"/>
                    </a:lnTo>
                    <a:lnTo>
                      <a:pt x="352" y="19"/>
                    </a:lnTo>
                    <a:lnTo>
                      <a:pt x="349" y="17"/>
                    </a:lnTo>
                    <a:lnTo>
                      <a:pt x="344" y="17"/>
                    </a:lnTo>
                    <a:lnTo>
                      <a:pt x="339" y="17"/>
                    </a:lnTo>
                    <a:lnTo>
                      <a:pt x="334" y="16"/>
                    </a:lnTo>
                    <a:lnTo>
                      <a:pt x="328" y="16"/>
                    </a:lnTo>
                    <a:lnTo>
                      <a:pt x="322" y="16"/>
                    </a:lnTo>
                    <a:lnTo>
                      <a:pt x="316" y="16"/>
                    </a:lnTo>
                    <a:lnTo>
                      <a:pt x="310" y="15"/>
                    </a:lnTo>
                    <a:lnTo>
                      <a:pt x="303" y="14"/>
                    </a:lnTo>
                    <a:lnTo>
                      <a:pt x="296" y="14"/>
                    </a:lnTo>
                    <a:lnTo>
                      <a:pt x="289" y="14"/>
                    </a:lnTo>
                    <a:lnTo>
                      <a:pt x="282" y="13"/>
                    </a:lnTo>
                    <a:lnTo>
                      <a:pt x="274" y="13"/>
                    </a:lnTo>
                    <a:lnTo>
                      <a:pt x="267" y="12"/>
                    </a:lnTo>
                    <a:lnTo>
                      <a:pt x="259" y="12"/>
                    </a:lnTo>
                    <a:lnTo>
                      <a:pt x="252" y="11"/>
                    </a:lnTo>
                    <a:lnTo>
                      <a:pt x="244" y="11"/>
                    </a:lnTo>
                    <a:lnTo>
                      <a:pt x="235" y="9"/>
                    </a:lnTo>
                    <a:lnTo>
                      <a:pt x="228" y="9"/>
                    </a:lnTo>
                    <a:lnTo>
                      <a:pt x="219" y="9"/>
                    </a:lnTo>
                    <a:lnTo>
                      <a:pt x="211" y="8"/>
                    </a:lnTo>
                    <a:lnTo>
                      <a:pt x="203" y="8"/>
                    </a:lnTo>
                    <a:lnTo>
                      <a:pt x="194" y="8"/>
                    </a:lnTo>
                    <a:lnTo>
                      <a:pt x="185" y="7"/>
                    </a:lnTo>
                    <a:lnTo>
                      <a:pt x="177" y="6"/>
                    </a:lnTo>
                    <a:lnTo>
                      <a:pt x="169" y="6"/>
                    </a:lnTo>
                    <a:lnTo>
                      <a:pt x="161" y="6"/>
                    </a:lnTo>
                    <a:lnTo>
                      <a:pt x="152" y="5"/>
                    </a:lnTo>
                    <a:lnTo>
                      <a:pt x="144" y="5"/>
                    </a:lnTo>
                    <a:lnTo>
                      <a:pt x="136" y="4"/>
                    </a:lnTo>
                    <a:lnTo>
                      <a:pt x="128" y="4"/>
                    </a:lnTo>
                    <a:lnTo>
                      <a:pt x="120" y="4"/>
                    </a:lnTo>
                    <a:lnTo>
                      <a:pt x="113" y="2"/>
                    </a:lnTo>
                    <a:lnTo>
                      <a:pt x="105" y="2"/>
                    </a:lnTo>
                    <a:lnTo>
                      <a:pt x="98" y="2"/>
                    </a:lnTo>
                    <a:lnTo>
                      <a:pt x="90" y="1"/>
                    </a:lnTo>
                    <a:lnTo>
                      <a:pt x="83" y="1"/>
                    </a:lnTo>
                    <a:lnTo>
                      <a:pt x="76" y="1"/>
                    </a:lnTo>
                    <a:lnTo>
                      <a:pt x="70" y="1"/>
                    </a:lnTo>
                    <a:lnTo>
                      <a:pt x="63" y="1"/>
                    </a:lnTo>
                    <a:lnTo>
                      <a:pt x="58" y="1"/>
                    </a:lnTo>
                    <a:lnTo>
                      <a:pt x="52" y="0"/>
                    </a:lnTo>
                    <a:lnTo>
                      <a:pt x="46" y="0"/>
                    </a:lnTo>
                    <a:lnTo>
                      <a:pt x="40" y="0"/>
                    </a:lnTo>
                    <a:lnTo>
                      <a:pt x="36" y="0"/>
                    </a:lnTo>
                    <a:lnTo>
                      <a:pt x="31" y="0"/>
                    </a:lnTo>
                    <a:lnTo>
                      <a:pt x="28" y="1"/>
                    </a:lnTo>
                    <a:lnTo>
                      <a:pt x="23" y="1"/>
                    </a:lnTo>
                    <a:lnTo>
                      <a:pt x="21" y="1"/>
                    </a:lnTo>
                    <a:lnTo>
                      <a:pt x="17" y="1"/>
                    </a:lnTo>
                    <a:lnTo>
                      <a:pt x="15" y="1"/>
                    </a:lnTo>
                    <a:lnTo>
                      <a:pt x="10" y="2"/>
                    </a:lnTo>
                    <a:lnTo>
                      <a:pt x="9" y="4"/>
                    </a:lnTo>
                    <a:lnTo>
                      <a:pt x="8" y="5"/>
                    </a:lnTo>
                    <a:lnTo>
                      <a:pt x="7" y="6"/>
                    </a:lnTo>
                    <a:lnTo>
                      <a:pt x="6" y="8"/>
                    </a:lnTo>
                    <a:lnTo>
                      <a:pt x="5" y="11"/>
                    </a:lnTo>
                    <a:lnTo>
                      <a:pt x="3" y="14"/>
                    </a:lnTo>
                    <a:lnTo>
                      <a:pt x="3" y="17"/>
                    </a:lnTo>
                    <a:lnTo>
                      <a:pt x="2" y="21"/>
                    </a:lnTo>
                    <a:lnTo>
                      <a:pt x="2" y="24"/>
                    </a:lnTo>
                    <a:lnTo>
                      <a:pt x="1" y="28"/>
                    </a:lnTo>
                    <a:lnTo>
                      <a:pt x="1" y="32"/>
                    </a:lnTo>
                    <a:lnTo>
                      <a:pt x="0" y="37"/>
                    </a:lnTo>
                    <a:lnTo>
                      <a:pt x="0" y="42"/>
                    </a:lnTo>
                    <a:lnTo>
                      <a:pt x="0" y="46"/>
                    </a:lnTo>
                    <a:lnTo>
                      <a:pt x="0" y="51"/>
                    </a:lnTo>
                    <a:lnTo>
                      <a:pt x="0" y="55"/>
                    </a:lnTo>
                    <a:lnTo>
                      <a:pt x="0" y="61"/>
                    </a:lnTo>
                    <a:lnTo>
                      <a:pt x="0" y="65"/>
                    </a:lnTo>
                    <a:lnTo>
                      <a:pt x="0" y="69"/>
                    </a:lnTo>
                    <a:lnTo>
                      <a:pt x="0" y="74"/>
                    </a:lnTo>
                    <a:lnTo>
                      <a:pt x="0" y="79"/>
                    </a:lnTo>
                    <a:lnTo>
                      <a:pt x="0" y="83"/>
                    </a:lnTo>
                    <a:lnTo>
                      <a:pt x="0" y="87"/>
                    </a:lnTo>
                    <a:lnTo>
                      <a:pt x="0" y="90"/>
                    </a:lnTo>
                    <a:lnTo>
                      <a:pt x="0" y="95"/>
                    </a:lnTo>
                    <a:lnTo>
                      <a:pt x="0" y="98"/>
                    </a:lnTo>
                    <a:lnTo>
                      <a:pt x="0" y="100"/>
                    </a:lnTo>
                    <a:lnTo>
                      <a:pt x="0" y="103"/>
                    </a:lnTo>
                    <a:lnTo>
                      <a:pt x="0" y="106"/>
                    </a:lnTo>
                    <a:lnTo>
                      <a:pt x="0" y="108"/>
                    </a:lnTo>
                    <a:lnTo>
                      <a:pt x="0" y="110"/>
                    </a:lnTo>
                    <a:lnTo>
                      <a:pt x="0" y="110"/>
                    </a:lnTo>
                    <a:lnTo>
                      <a:pt x="0" y="110"/>
                    </a:lnTo>
                    <a:lnTo>
                      <a:pt x="1" y="110"/>
                    </a:lnTo>
                    <a:lnTo>
                      <a:pt x="3" y="110"/>
                    </a:lnTo>
                    <a:lnTo>
                      <a:pt x="6" y="110"/>
                    </a:lnTo>
                    <a:lnTo>
                      <a:pt x="8" y="110"/>
                    </a:lnTo>
                    <a:lnTo>
                      <a:pt x="12" y="110"/>
                    </a:lnTo>
                    <a:lnTo>
                      <a:pt x="14" y="110"/>
                    </a:lnTo>
                    <a:lnTo>
                      <a:pt x="17" y="110"/>
                    </a:lnTo>
                    <a:lnTo>
                      <a:pt x="21" y="110"/>
                    </a:lnTo>
                    <a:lnTo>
                      <a:pt x="24" y="111"/>
                    </a:lnTo>
                    <a:lnTo>
                      <a:pt x="28" y="111"/>
                    </a:lnTo>
                    <a:lnTo>
                      <a:pt x="31" y="111"/>
                    </a:lnTo>
                    <a:lnTo>
                      <a:pt x="35" y="111"/>
                    </a:lnTo>
                    <a:lnTo>
                      <a:pt x="39" y="111"/>
                    </a:lnTo>
                    <a:lnTo>
                      <a:pt x="43" y="111"/>
                    </a:lnTo>
                    <a:lnTo>
                      <a:pt x="47" y="111"/>
                    </a:lnTo>
                    <a:lnTo>
                      <a:pt x="52" y="111"/>
                    </a:lnTo>
                    <a:lnTo>
                      <a:pt x="56" y="111"/>
                    </a:lnTo>
                    <a:lnTo>
                      <a:pt x="60" y="111"/>
                    </a:lnTo>
                    <a:lnTo>
                      <a:pt x="64" y="111"/>
                    </a:lnTo>
                    <a:lnTo>
                      <a:pt x="69" y="111"/>
                    </a:lnTo>
                    <a:lnTo>
                      <a:pt x="74" y="112"/>
                    </a:lnTo>
                    <a:lnTo>
                      <a:pt x="78" y="112"/>
                    </a:lnTo>
                    <a:lnTo>
                      <a:pt x="84" y="112"/>
                    </a:lnTo>
                    <a:lnTo>
                      <a:pt x="89" y="112"/>
                    </a:lnTo>
                    <a:lnTo>
                      <a:pt x="93" y="112"/>
                    </a:lnTo>
                    <a:lnTo>
                      <a:pt x="98" y="112"/>
                    </a:lnTo>
                    <a:lnTo>
                      <a:pt x="102" y="112"/>
                    </a:lnTo>
                    <a:lnTo>
                      <a:pt x="107" y="112"/>
                    </a:lnTo>
                    <a:lnTo>
                      <a:pt x="113" y="112"/>
                    </a:lnTo>
                    <a:lnTo>
                      <a:pt x="117" y="112"/>
                    </a:lnTo>
                    <a:lnTo>
                      <a:pt x="122" y="112"/>
                    </a:lnTo>
                    <a:lnTo>
                      <a:pt x="127" y="112"/>
                    </a:lnTo>
                    <a:lnTo>
                      <a:pt x="132" y="112"/>
                    </a:lnTo>
                    <a:lnTo>
                      <a:pt x="137" y="112"/>
                    </a:lnTo>
                    <a:lnTo>
                      <a:pt x="142" y="112"/>
                    </a:lnTo>
                    <a:lnTo>
                      <a:pt x="146" y="112"/>
                    </a:lnTo>
                    <a:lnTo>
                      <a:pt x="151" y="112"/>
                    </a:lnTo>
                    <a:lnTo>
                      <a:pt x="154" y="112"/>
                    </a:lnTo>
                    <a:lnTo>
                      <a:pt x="159" y="112"/>
                    </a:lnTo>
                    <a:lnTo>
                      <a:pt x="163" y="112"/>
                    </a:lnTo>
                    <a:lnTo>
                      <a:pt x="168" y="113"/>
                    </a:lnTo>
                    <a:lnTo>
                      <a:pt x="171" y="113"/>
                    </a:lnTo>
                    <a:lnTo>
                      <a:pt x="176" y="113"/>
                    </a:lnTo>
                    <a:lnTo>
                      <a:pt x="180" y="113"/>
                    </a:lnTo>
                    <a:lnTo>
                      <a:pt x="183" y="113"/>
                    </a:lnTo>
                    <a:lnTo>
                      <a:pt x="186" y="113"/>
                    </a:lnTo>
                    <a:lnTo>
                      <a:pt x="190" y="113"/>
                    </a:lnTo>
                    <a:lnTo>
                      <a:pt x="193" y="113"/>
                    </a:lnTo>
                    <a:lnTo>
                      <a:pt x="197" y="113"/>
                    </a:lnTo>
                    <a:lnTo>
                      <a:pt x="199" y="113"/>
                    </a:lnTo>
                    <a:lnTo>
                      <a:pt x="203" y="113"/>
                    </a:lnTo>
                    <a:lnTo>
                      <a:pt x="205" y="113"/>
                    </a:lnTo>
                    <a:lnTo>
                      <a:pt x="207" y="113"/>
                    </a:lnTo>
                    <a:lnTo>
                      <a:pt x="212" y="113"/>
                    </a:lnTo>
                    <a:lnTo>
                      <a:pt x="215" y="113"/>
                    </a:lnTo>
                    <a:lnTo>
                      <a:pt x="219" y="112"/>
                    </a:lnTo>
                    <a:lnTo>
                      <a:pt x="221" y="112"/>
                    </a:lnTo>
                    <a:lnTo>
                      <a:pt x="226" y="112"/>
                    </a:lnTo>
                    <a:lnTo>
                      <a:pt x="230" y="112"/>
                    </a:lnTo>
                    <a:lnTo>
                      <a:pt x="234" y="112"/>
                    </a:lnTo>
                    <a:lnTo>
                      <a:pt x="239" y="112"/>
                    </a:lnTo>
                    <a:lnTo>
                      <a:pt x="242" y="112"/>
                    </a:lnTo>
                    <a:lnTo>
                      <a:pt x="244" y="113"/>
                    </a:lnTo>
                    <a:lnTo>
                      <a:pt x="246" y="113"/>
                    </a:lnTo>
                    <a:lnTo>
                      <a:pt x="250" y="113"/>
                    </a:lnTo>
                    <a:lnTo>
                      <a:pt x="252" y="113"/>
                    </a:lnTo>
                    <a:lnTo>
                      <a:pt x="255" y="113"/>
                    </a:lnTo>
                    <a:lnTo>
                      <a:pt x="258" y="114"/>
                    </a:lnTo>
                    <a:lnTo>
                      <a:pt x="261" y="114"/>
                    </a:lnTo>
                    <a:lnTo>
                      <a:pt x="264" y="114"/>
                    </a:lnTo>
                    <a:lnTo>
                      <a:pt x="267" y="114"/>
                    </a:lnTo>
                    <a:lnTo>
                      <a:pt x="269" y="115"/>
                    </a:lnTo>
                    <a:lnTo>
                      <a:pt x="273" y="115"/>
                    </a:lnTo>
                    <a:lnTo>
                      <a:pt x="275" y="115"/>
                    </a:lnTo>
                    <a:lnTo>
                      <a:pt x="278" y="117"/>
                    </a:lnTo>
                    <a:lnTo>
                      <a:pt x="282" y="117"/>
                    </a:lnTo>
                    <a:lnTo>
                      <a:pt x="285" y="117"/>
                    </a:lnTo>
                    <a:lnTo>
                      <a:pt x="288" y="117"/>
                    </a:lnTo>
                    <a:lnTo>
                      <a:pt x="290" y="118"/>
                    </a:lnTo>
                    <a:lnTo>
                      <a:pt x="293" y="118"/>
                    </a:lnTo>
                    <a:lnTo>
                      <a:pt x="297" y="119"/>
                    </a:lnTo>
                    <a:lnTo>
                      <a:pt x="299" y="119"/>
                    </a:lnTo>
                    <a:lnTo>
                      <a:pt x="303" y="119"/>
                    </a:lnTo>
                    <a:lnTo>
                      <a:pt x="305" y="119"/>
                    </a:lnTo>
                    <a:lnTo>
                      <a:pt x="308" y="119"/>
                    </a:lnTo>
                    <a:lnTo>
                      <a:pt x="311" y="119"/>
                    </a:lnTo>
                    <a:lnTo>
                      <a:pt x="313" y="120"/>
                    </a:lnTo>
                    <a:lnTo>
                      <a:pt x="316" y="120"/>
                    </a:lnTo>
                    <a:lnTo>
                      <a:pt x="319" y="121"/>
                    </a:lnTo>
                    <a:lnTo>
                      <a:pt x="321" y="121"/>
                    </a:lnTo>
                    <a:lnTo>
                      <a:pt x="325" y="121"/>
                    </a:lnTo>
                    <a:lnTo>
                      <a:pt x="327" y="121"/>
                    </a:lnTo>
                    <a:lnTo>
                      <a:pt x="329" y="122"/>
                    </a:lnTo>
                    <a:lnTo>
                      <a:pt x="334" y="122"/>
                    </a:lnTo>
                    <a:lnTo>
                      <a:pt x="338" y="123"/>
                    </a:lnTo>
                    <a:lnTo>
                      <a:pt x="342" y="123"/>
                    </a:lnTo>
                    <a:lnTo>
                      <a:pt x="345" y="125"/>
                    </a:lnTo>
                    <a:lnTo>
                      <a:pt x="349" y="125"/>
                    </a:lnTo>
                    <a:lnTo>
                      <a:pt x="352" y="126"/>
                    </a:lnTo>
                    <a:lnTo>
                      <a:pt x="356" y="126"/>
                    </a:lnTo>
                    <a:lnTo>
                      <a:pt x="357" y="127"/>
                    </a:lnTo>
                    <a:lnTo>
                      <a:pt x="361" y="107"/>
                    </a:lnTo>
                    <a:lnTo>
                      <a:pt x="361" y="107"/>
                    </a:lnTo>
                    <a:lnTo>
                      <a:pt x="360" y="107"/>
                    </a:lnTo>
                    <a:lnTo>
                      <a:pt x="358" y="107"/>
                    </a:lnTo>
                    <a:lnTo>
                      <a:pt x="356" y="107"/>
                    </a:lnTo>
                    <a:lnTo>
                      <a:pt x="352" y="106"/>
                    </a:lnTo>
                    <a:lnTo>
                      <a:pt x="349" y="106"/>
                    </a:lnTo>
                    <a:lnTo>
                      <a:pt x="345" y="105"/>
                    </a:lnTo>
                    <a:lnTo>
                      <a:pt x="341" y="105"/>
                    </a:lnTo>
                    <a:lnTo>
                      <a:pt x="338" y="105"/>
                    </a:lnTo>
                    <a:lnTo>
                      <a:pt x="335" y="105"/>
                    </a:lnTo>
                    <a:lnTo>
                      <a:pt x="333" y="105"/>
                    </a:lnTo>
                    <a:lnTo>
                      <a:pt x="330" y="105"/>
                    </a:lnTo>
                    <a:lnTo>
                      <a:pt x="328" y="104"/>
                    </a:lnTo>
                    <a:lnTo>
                      <a:pt x="325" y="104"/>
                    </a:lnTo>
                    <a:lnTo>
                      <a:pt x="322" y="104"/>
                    </a:lnTo>
                    <a:lnTo>
                      <a:pt x="319" y="104"/>
                    </a:lnTo>
                    <a:lnTo>
                      <a:pt x="315" y="103"/>
                    </a:lnTo>
                    <a:lnTo>
                      <a:pt x="313" y="103"/>
                    </a:lnTo>
                    <a:lnTo>
                      <a:pt x="308" y="103"/>
                    </a:lnTo>
                    <a:lnTo>
                      <a:pt x="306" y="103"/>
                    </a:lnTo>
                    <a:lnTo>
                      <a:pt x="303" y="102"/>
                    </a:lnTo>
                    <a:lnTo>
                      <a:pt x="299" y="102"/>
                    </a:lnTo>
                    <a:lnTo>
                      <a:pt x="296" y="102"/>
                    </a:lnTo>
                    <a:lnTo>
                      <a:pt x="293" y="102"/>
                    </a:lnTo>
                    <a:lnTo>
                      <a:pt x="290" y="102"/>
                    </a:lnTo>
                    <a:lnTo>
                      <a:pt x="287" y="100"/>
                    </a:lnTo>
                    <a:lnTo>
                      <a:pt x="283" y="100"/>
                    </a:lnTo>
                    <a:lnTo>
                      <a:pt x="280" y="100"/>
                    </a:lnTo>
                    <a:lnTo>
                      <a:pt x="275" y="100"/>
                    </a:lnTo>
                    <a:lnTo>
                      <a:pt x="273" y="100"/>
                    </a:lnTo>
                    <a:lnTo>
                      <a:pt x="268" y="99"/>
                    </a:lnTo>
                    <a:lnTo>
                      <a:pt x="266" y="99"/>
                    </a:lnTo>
                    <a:lnTo>
                      <a:pt x="261" y="99"/>
                    </a:lnTo>
                    <a:lnTo>
                      <a:pt x="259" y="98"/>
                    </a:lnTo>
                    <a:lnTo>
                      <a:pt x="254" y="98"/>
                    </a:lnTo>
                    <a:lnTo>
                      <a:pt x="252" y="98"/>
                    </a:lnTo>
                    <a:lnTo>
                      <a:pt x="247" y="98"/>
                    </a:lnTo>
                    <a:lnTo>
                      <a:pt x="244" y="98"/>
                    </a:lnTo>
                    <a:lnTo>
                      <a:pt x="242" y="98"/>
                    </a:lnTo>
                    <a:lnTo>
                      <a:pt x="238" y="98"/>
                    </a:lnTo>
                    <a:lnTo>
                      <a:pt x="235" y="97"/>
                    </a:lnTo>
                    <a:lnTo>
                      <a:pt x="231" y="97"/>
                    </a:lnTo>
                    <a:lnTo>
                      <a:pt x="229" y="97"/>
                    </a:lnTo>
                    <a:lnTo>
                      <a:pt x="226" y="97"/>
                    </a:lnTo>
                    <a:lnTo>
                      <a:pt x="223" y="96"/>
                    </a:lnTo>
                    <a:lnTo>
                      <a:pt x="220" y="96"/>
                    </a:lnTo>
                    <a:lnTo>
                      <a:pt x="218" y="96"/>
                    </a:lnTo>
                    <a:lnTo>
                      <a:pt x="215" y="96"/>
                    </a:lnTo>
                    <a:lnTo>
                      <a:pt x="212" y="96"/>
                    </a:lnTo>
                    <a:lnTo>
                      <a:pt x="209" y="96"/>
                    </a:lnTo>
                    <a:lnTo>
                      <a:pt x="207" y="96"/>
                    </a:lnTo>
                    <a:lnTo>
                      <a:pt x="205" y="96"/>
                    </a:lnTo>
                    <a:lnTo>
                      <a:pt x="201" y="96"/>
                    </a:lnTo>
                    <a:lnTo>
                      <a:pt x="198" y="96"/>
                    </a:lnTo>
                    <a:lnTo>
                      <a:pt x="193" y="96"/>
                    </a:lnTo>
                    <a:lnTo>
                      <a:pt x="189" y="96"/>
                    </a:lnTo>
                    <a:lnTo>
                      <a:pt x="186" y="96"/>
                    </a:lnTo>
                    <a:lnTo>
                      <a:pt x="183" y="96"/>
                    </a:lnTo>
                    <a:lnTo>
                      <a:pt x="181" y="96"/>
                    </a:lnTo>
                    <a:lnTo>
                      <a:pt x="178" y="96"/>
                    </a:lnTo>
                    <a:lnTo>
                      <a:pt x="175" y="95"/>
                    </a:lnTo>
                    <a:lnTo>
                      <a:pt x="173" y="95"/>
                    </a:lnTo>
                    <a:lnTo>
                      <a:pt x="169" y="95"/>
                    </a:lnTo>
                    <a:lnTo>
                      <a:pt x="166" y="95"/>
                    </a:lnTo>
                    <a:lnTo>
                      <a:pt x="162" y="95"/>
                    </a:lnTo>
                    <a:lnTo>
                      <a:pt x="159" y="95"/>
                    </a:lnTo>
                    <a:lnTo>
                      <a:pt x="155" y="95"/>
                    </a:lnTo>
                    <a:lnTo>
                      <a:pt x="152" y="95"/>
                    </a:lnTo>
                    <a:lnTo>
                      <a:pt x="148" y="95"/>
                    </a:lnTo>
                    <a:lnTo>
                      <a:pt x="144" y="95"/>
                    </a:lnTo>
                    <a:lnTo>
                      <a:pt x="140" y="95"/>
                    </a:lnTo>
                    <a:lnTo>
                      <a:pt x="137" y="95"/>
                    </a:lnTo>
                    <a:lnTo>
                      <a:pt x="132" y="95"/>
                    </a:lnTo>
                    <a:lnTo>
                      <a:pt x="129" y="95"/>
                    </a:lnTo>
                    <a:lnTo>
                      <a:pt x="125" y="95"/>
                    </a:lnTo>
                    <a:lnTo>
                      <a:pt x="122" y="95"/>
                    </a:lnTo>
                    <a:lnTo>
                      <a:pt x="117" y="93"/>
                    </a:lnTo>
                    <a:lnTo>
                      <a:pt x="114" y="93"/>
                    </a:lnTo>
                    <a:lnTo>
                      <a:pt x="109" y="93"/>
                    </a:lnTo>
                    <a:lnTo>
                      <a:pt x="106" y="93"/>
                    </a:lnTo>
                    <a:lnTo>
                      <a:pt x="101" y="93"/>
                    </a:lnTo>
                    <a:lnTo>
                      <a:pt x="98" y="93"/>
                    </a:lnTo>
                    <a:lnTo>
                      <a:pt x="94" y="93"/>
                    </a:lnTo>
                    <a:lnTo>
                      <a:pt x="90" y="93"/>
                    </a:lnTo>
                    <a:lnTo>
                      <a:pt x="86" y="93"/>
                    </a:lnTo>
                    <a:lnTo>
                      <a:pt x="82" y="93"/>
                    </a:lnTo>
                    <a:lnTo>
                      <a:pt x="78" y="93"/>
                    </a:lnTo>
                    <a:lnTo>
                      <a:pt x="75" y="93"/>
                    </a:lnTo>
                    <a:lnTo>
                      <a:pt x="70" y="92"/>
                    </a:lnTo>
                    <a:lnTo>
                      <a:pt x="67" y="92"/>
                    </a:lnTo>
                    <a:lnTo>
                      <a:pt x="63" y="92"/>
                    </a:lnTo>
                    <a:lnTo>
                      <a:pt x="60" y="92"/>
                    </a:lnTo>
                    <a:lnTo>
                      <a:pt x="56" y="92"/>
                    </a:lnTo>
                    <a:lnTo>
                      <a:pt x="53" y="92"/>
                    </a:lnTo>
                    <a:lnTo>
                      <a:pt x="49" y="92"/>
                    </a:lnTo>
                    <a:lnTo>
                      <a:pt x="47" y="92"/>
                    </a:lnTo>
                    <a:lnTo>
                      <a:pt x="44" y="92"/>
                    </a:lnTo>
                    <a:lnTo>
                      <a:pt x="40" y="92"/>
                    </a:lnTo>
                    <a:lnTo>
                      <a:pt x="37" y="92"/>
                    </a:lnTo>
                    <a:lnTo>
                      <a:pt x="35" y="92"/>
                    </a:lnTo>
                    <a:lnTo>
                      <a:pt x="32" y="91"/>
                    </a:lnTo>
                    <a:lnTo>
                      <a:pt x="30" y="91"/>
                    </a:lnTo>
                    <a:lnTo>
                      <a:pt x="26" y="91"/>
                    </a:lnTo>
                    <a:lnTo>
                      <a:pt x="25" y="91"/>
                    </a:lnTo>
                    <a:lnTo>
                      <a:pt x="21" y="91"/>
                    </a:lnTo>
                    <a:lnTo>
                      <a:pt x="17" y="91"/>
                    </a:lnTo>
                    <a:lnTo>
                      <a:pt x="15" y="91"/>
                    </a:lnTo>
                    <a:lnTo>
                      <a:pt x="13" y="91"/>
                    </a:lnTo>
                    <a:lnTo>
                      <a:pt x="12" y="91"/>
                    </a:lnTo>
                    <a:lnTo>
                      <a:pt x="23" y="20"/>
                    </a:lnTo>
                    <a:lnTo>
                      <a:pt x="25" y="20"/>
                    </a:lnTo>
                    <a:lnTo>
                      <a:pt x="28" y="20"/>
                    </a:lnTo>
                    <a:lnTo>
                      <a:pt x="30" y="20"/>
                    </a:lnTo>
                    <a:lnTo>
                      <a:pt x="32" y="20"/>
                    </a:lnTo>
                    <a:lnTo>
                      <a:pt x="35" y="20"/>
                    </a:lnTo>
                    <a:lnTo>
                      <a:pt x="37" y="20"/>
                    </a:lnTo>
                    <a:lnTo>
                      <a:pt x="40" y="21"/>
                    </a:lnTo>
                    <a:lnTo>
                      <a:pt x="41" y="21"/>
                    </a:lnTo>
                    <a:lnTo>
                      <a:pt x="45" y="21"/>
                    </a:lnTo>
                    <a:lnTo>
                      <a:pt x="48" y="21"/>
                    </a:lnTo>
                    <a:lnTo>
                      <a:pt x="52" y="21"/>
                    </a:lnTo>
                    <a:lnTo>
                      <a:pt x="54" y="21"/>
                    </a:lnTo>
                    <a:lnTo>
                      <a:pt x="59" y="21"/>
                    </a:lnTo>
                    <a:lnTo>
                      <a:pt x="61" y="21"/>
                    </a:lnTo>
                    <a:lnTo>
                      <a:pt x="66" y="21"/>
                    </a:lnTo>
                    <a:lnTo>
                      <a:pt x="69" y="21"/>
                    </a:lnTo>
                    <a:lnTo>
                      <a:pt x="74" y="22"/>
                    </a:lnTo>
                    <a:lnTo>
                      <a:pt x="77" y="22"/>
                    </a:lnTo>
                    <a:lnTo>
                      <a:pt x="82" y="22"/>
                    </a:lnTo>
                    <a:lnTo>
                      <a:pt x="86" y="22"/>
                    </a:lnTo>
                    <a:lnTo>
                      <a:pt x="90" y="22"/>
                    </a:lnTo>
                    <a:lnTo>
                      <a:pt x="94" y="22"/>
                    </a:lnTo>
                    <a:lnTo>
                      <a:pt x="99" y="23"/>
                    </a:lnTo>
                    <a:lnTo>
                      <a:pt x="104" y="23"/>
                    </a:lnTo>
                    <a:lnTo>
                      <a:pt x="108" y="23"/>
                    </a:lnTo>
                    <a:lnTo>
                      <a:pt x="113" y="23"/>
                    </a:lnTo>
                    <a:lnTo>
                      <a:pt x="117" y="23"/>
                    </a:lnTo>
                    <a:lnTo>
                      <a:pt x="121" y="23"/>
                    </a:lnTo>
                    <a:lnTo>
                      <a:pt x="125" y="23"/>
                    </a:lnTo>
                    <a:lnTo>
                      <a:pt x="130" y="23"/>
                    </a:lnTo>
                    <a:lnTo>
                      <a:pt x="135" y="24"/>
                    </a:lnTo>
                    <a:lnTo>
                      <a:pt x="139" y="24"/>
                    </a:lnTo>
                    <a:lnTo>
                      <a:pt x="143" y="24"/>
                    </a:lnTo>
                    <a:lnTo>
                      <a:pt x="147" y="24"/>
                    </a:lnTo>
                    <a:lnTo>
                      <a:pt x="152" y="24"/>
                    </a:lnTo>
                    <a:lnTo>
                      <a:pt x="157" y="24"/>
                    </a:lnTo>
                    <a:lnTo>
                      <a:pt x="161" y="24"/>
                    </a:lnTo>
                    <a:lnTo>
                      <a:pt x="165" y="24"/>
                    </a:lnTo>
                    <a:lnTo>
                      <a:pt x="169" y="25"/>
                    </a:lnTo>
                    <a:lnTo>
                      <a:pt x="173" y="25"/>
                    </a:lnTo>
                    <a:lnTo>
                      <a:pt x="177" y="25"/>
                    </a:lnTo>
                    <a:lnTo>
                      <a:pt x="181" y="25"/>
                    </a:lnTo>
                    <a:lnTo>
                      <a:pt x="185" y="25"/>
                    </a:lnTo>
                    <a:lnTo>
                      <a:pt x="188" y="25"/>
                    </a:lnTo>
                    <a:lnTo>
                      <a:pt x="191" y="25"/>
                    </a:lnTo>
                    <a:lnTo>
                      <a:pt x="194" y="25"/>
                    </a:lnTo>
                    <a:lnTo>
                      <a:pt x="198" y="27"/>
                    </a:lnTo>
                    <a:lnTo>
                      <a:pt x="200" y="27"/>
                    </a:lnTo>
                    <a:lnTo>
                      <a:pt x="204" y="27"/>
                    </a:lnTo>
                    <a:lnTo>
                      <a:pt x="206" y="27"/>
                    </a:lnTo>
                    <a:lnTo>
                      <a:pt x="209" y="27"/>
                    </a:lnTo>
                    <a:lnTo>
                      <a:pt x="213" y="27"/>
                    </a:lnTo>
                    <a:lnTo>
                      <a:pt x="216" y="27"/>
                    </a:lnTo>
                    <a:lnTo>
                      <a:pt x="220" y="27"/>
                    </a:lnTo>
                    <a:lnTo>
                      <a:pt x="222" y="28"/>
                    </a:lnTo>
                    <a:lnTo>
                      <a:pt x="223" y="28"/>
                    </a:lnTo>
                    <a:lnTo>
                      <a:pt x="226" y="28"/>
                    </a:lnTo>
                    <a:lnTo>
                      <a:pt x="228" y="28"/>
                    </a:lnTo>
                    <a:lnTo>
                      <a:pt x="231" y="28"/>
                    </a:lnTo>
                    <a:lnTo>
                      <a:pt x="235" y="28"/>
                    </a:lnTo>
                    <a:lnTo>
                      <a:pt x="239" y="28"/>
                    </a:lnTo>
                    <a:lnTo>
                      <a:pt x="242" y="28"/>
                    </a:lnTo>
                    <a:lnTo>
                      <a:pt x="244" y="28"/>
                    </a:lnTo>
                    <a:lnTo>
                      <a:pt x="246" y="29"/>
                    </a:lnTo>
                    <a:lnTo>
                      <a:pt x="250" y="29"/>
                    </a:lnTo>
                    <a:lnTo>
                      <a:pt x="252" y="29"/>
                    </a:lnTo>
                    <a:lnTo>
                      <a:pt x="255" y="29"/>
                    </a:lnTo>
                    <a:lnTo>
                      <a:pt x="258" y="30"/>
                    </a:lnTo>
                    <a:lnTo>
                      <a:pt x="261" y="30"/>
                    </a:lnTo>
                    <a:lnTo>
                      <a:pt x="264" y="30"/>
                    </a:lnTo>
                    <a:lnTo>
                      <a:pt x="267" y="30"/>
                    </a:lnTo>
                    <a:lnTo>
                      <a:pt x="270" y="31"/>
                    </a:lnTo>
                    <a:lnTo>
                      <a:pt x="274" y="31"/>
                    </a:lnTo>
                    <a:lnTo>
                      <a:pt x="276" y="31"/>
                    </a:lnTo>
                    <a:lnTo>
                      <a:pt x="280" y="32"/>
                    </a:lnTo>
                    <a:lnTo>
                      <a:pt x="283" y="32"/>
                    </a:lnTo>
                    <a:lnTo>
                      <a:pt x="287" y="32"/>
                    </a:lnTo>
                    <a:lnTo>
                      <a:pt x="290" y="32"/>
                    </a:lnTo>
                    <a:lnTo>
                      <a:pt x="293" y="34"/>
                    </a:lnTo>
                    <a:lnTo>
                      <a:pt x="297" y="34"/>
                    </a:lnTo>
                    <a:lnTo>
                      <a:pt x="300" y="35"/>
                    </a:lnTo>
                    <a:lnTo>
                      <a:pt x="303" y="35"/>
                    </a:lnTo>
                    <a:lnTo>
                      <a:pt x="306" y="35"/>
                    </a:lnTo>
                    <a:lnTo>
                      <a:pt x="310" y="35"/>
                    </a:lnTo>
                    <a:lnTo>
                      <a:pt x="313" y="35"/>
                    </a:lnTo>
                    <a:lnTo>
                      <a:pt x="315" y="35"/>
                    </a:lnTo>
                    <a:lnTo>
                      <a:pt x="319" y="36"/>
                    </a:lnTo>
                    <a:lnTo>
                      <a:pt x="322" y="36"/>
                    </a:lnTo>
                    <a:lnTo>
                      <a:pt x="326" y="37"/>
                    </a:lnTo>
                    <a:lnTo>
                      <a:pt x="328" y="37"/>
                    </a:lnTo>
                    <a:lnTo>
                      <a:pt x="331" y="37"/>
                    </a:lnTo>
                    <a:lnTo>
                      <a:pt x="334" y="37"/>
                    </a:lnTo>
                    <a:lnTo>
                      <a:pt x="337" y="37"/>
                    </a:lnTo>
                    <a:lnTo>
                      <a:pt x="339" y="37"/>
                    </a:lnTo>
                    <a:lnTo>
                      <a:pt x="342" y="38"/>
                    </a:lnTo>
                    <a:lnTo>
                      <a:pt x="345" y="38"/>
                    </a:lnTo>
                    <a:lnTo>
                      <a:pt x="348" y="39"/>
                    </a:lnTo>
                    <a:lnTo>
                      <a:pt x="352" y="39"/>
                    </a:lnTo>
                    <a:lnTo>
                      <a:pt x="357" y="39"/>
                    </a:lnTo>
                    <a:lnTo>
                      <a:pt x="360" y="40"/>
                    </a:lnTo>
                    <a:lnTo>
                      <a:pt x="364" y="40"/>
                    </a:lnTo>
                    <a:lnTo>
                      <a:pt x="366" y="40"/>
                    </a:lnTo>
                    <a:lnTo>
                      <a:pt x="367" y="40"/>
                    </a:lnTo>
                    <a:lnTo>
                      <a:pt x="368" y="40"/>
                    </a:lnTo>
                    <a:lnTo>
                      <a:pt x="369" y="42"/>
                    </a:lnTo>
                    <a:lnTo>
                      <a:pt x="372" y="20"/>
                    </a:lnTo>
                    <a:lnTo>
                      <a:pt x="37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64"/>
              <p:cNvSpPr>
                <a:spLocks/>
              </p:cNvSpPr>
              <p:nvPr/>
            </p:nvSpPr>
            <p:spPr bwMode="auto">
              <a:xfrm>
                <a:off x="1765301" y="5484813"/>
                <a:ext cx="84138" cy="14287"/>
              </a:xfrm>
              <a:custGeom>
                <a:avLst/>
                <a:gdLst>
                  <a:gd name="T0" fmla="*/ 159 w 159"/>
                  <a:gd name="T1" fmla="*/ 11 h 27"/>
                  <a:gd name="T2" fmla="*/ 8 w 159"/>
                  <a:gd name="T3" fmla="*/ 0 h 27"/>
                  <a:gd name="T4" fmla="*/ 0 w 159"/>
                  <a:gd name="T5" fmla="*/ 19 h 27"/>
                  <a:gd name="T6" fmla="*/ 155 w 159"/>
                  <a:gd name="T7" fmla="*/ 27 h 27"/>
                  <a:gd name="T8" fmla="*/ 159 w 159"/>
                  <a:gd name="T9" fmla="*/ 11 h 27"/>
                  <a:gd name="T10" fmla="*/ 159 w 159"/>
                  <a:gd name="T11" fmla="*/ 11 h 27"/>
                </a:gdLst>
                <a:ahLst/>
                <a:cxnLst>
                  <a:cxn ang="0">
                    <a:pos x="T0" y="T1"/>
                  </a:cxn>
                  <a:cxn ang="0">
                    <a:pos x="T2" y="T3"/>
                  </a:cxn>
                  <a:cxn ang="0">
                    <a:pos x="T4" y="T5"/>
                  </a:cxn>
                  <a:cxn ang="0">
                    <a:pos x="T6" y="T7"/>
                  </a:cxn>
                  <a:cxn ang="0">
                    <a:pos x="T8" y="T9"/>
                  </a:cxn>
                  <a:cxn ang="0">
                    <a:pos x="T10" y="T11"/>
                  </a:cxn>
                </a:cxnLst>
                <a:rect l="0" t="0" r="r" b="b"/>
                <a:pathLst>
                  <a:path w="159" h="27">
                    <a:moveTo>
                      <a:pt x="159" y="11"/>
                    </a:moveTo>
                    <a:lnTo>
                      <a:pt x="8" y="0"/>
                    </a:lnTo>
                    <a:lnTo>
                      <a:pt x="0" y="19"/>
                    </a:lnTo>
                    <a:lnTo>
                      <a:pt x="155" y="27"/>
                    </a:lnTo>
                    <a:lnTo>
                      <a:pt x="159" y="11"/>
                    </a:lnTo>
                    <a:lnTo>
                      <a:pt x="15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65"/>
              <p:cNvSpPr>
                <a:spLocks/>
              </p:cNvSpPr>
              <p:nvPr/>
            </p:nvSpPr>
            <p:spPr bwMode="auto">
              <a:xfrm>
                <a:off x="1887538" y="5467350"/>
                <a:ext cx="431800" cy="277812"/>
              </a:xfrm>
              <a:custGeom>
                <a:avLst/>
                <a:gdLst>
                  <a:gd name="T0" fmla="*/ 42 w 815"/>
                  <a:gd name="T1" fmla="*/ 34 h 524"/>
                  <a:gd name="T2" fmla="*/ 38 w 815"/>
                  <a:gd name="T3" fmla="*/ 69 h 524"/>
                  <a:gd name="T4" fmla="*/ 31 w 815"/>
                  <a:gd name="T5" fmla="*/ 111 h 524"/>
                  <a:gd name="T6" fmla="*/ 24 w 815"/>
                  <a:gd name="T7" fmla="*/ 151 h 524"/>
                  <a:gd name="T8" fmla="*/ 16 w 815"/>
                  <a:gd name="T9" fmla="*/ 191 h 524"/>
                  <a:gd name="T10" fmla="*/ 9 w 815"/>
                  <a:gd name="T11" fmla="*/ 254 h 524"/>
                  <a:gd name="T12" fmla="*/ 2 w 815"/>
                  <a:gd name="T13" fmla="*/ 327 h 524"/>
                  <a:gd name="T14" fmla="*/ 0 w 815"/>
                  <a:gd name="T15" fmla="*/ 397 h 524"/>
                  <a:gd name="T16" fmla="*/ 0 w 815"/>
                  <a:gd name="T17" fmla="*/ 450 h 524"/>
                  <a:gd name="T18" fmla="*/ 23 w 815"/>
                  <a:gd name="T19" fmla="*/ 483 h 524"/>
                  <a:gd name="T20" fmla="*/ 68 w 815"/>
                  <a:gd name="T21" fmla="*/ 501 h 524"/>
                  <a:gd name="T22" fmla="*/ 123 w 815"/>
                  <a:gd name="T23" fmla="*/ 506 h 524"/>
                  <a:gd name="T24" fmla="*/ 214 w 815"/>
                  <a:gd name="T25" fmla="*/ 511 h 524"/>
                  <a:gd name="T26" fmla="*/ 319 w 815"/>
                  <a:gd name="T27" fmla="*/ 516 h 524"/>
                  <a:gd name="T28" fmla="*/ 412 w 815"/>
                  <a:gd name="T29" fmla="*/ 521 h 524"/>
                  <a:gd name="T30" fmla="*/ 466 w 815"/>
                  <a:gd name="T31" fmla="*/ 522 h 524"/>
                  <a:gd name="T32" fmla="*/ 505 w 815"/>
                  <a:gd name="T33" fmla="*/ 523 h 524"/>
                  <a:gd name="T34" fmla="*/ 573 w 815"/>
                  <a:gd name="T35" fmla="*/ 524 h 524"/>
                  <a:gd name="T36" fmla="*/ 652 w 815"/>
                  <a:gd name="T37" fmla="*/ 524 h 524"/>
                  <a:gd name="T38" fmla="*/ 727 w 815"/>
                  <a:gd name="T39" fmla="*/ 523 h 524"/>
                  <a:gd name="T40" fmla="*/ 780 w 815"/>
                  <a:gd name="T41" fmla="*/ 519 h 524"/>
                  <a:gd name="T42" fmla="*/ 805 w 815"/>
                  <a:gd name="T43" fmla="*/ 496 h 524"/>
                  <a:gd name="T44" fmla="*/ 813 w 815"/>
                  <a:gd name="T45" fmla="*/ 452 h 524"/>
                  <a:gd name="T46" fmla="*/ 815 w 815"/>
                  <a:gd name="T47" fmla="*/ 392 h 524"/>
                  <a:gd name="T48" fmla="*/ 812 w 815"/>
                  <a:gd name="T49" fmla="*/ 329 h 524"/>
                  <a:gd name="T50" fmla="*/ 809 w 815"/>
                  <a:gd name="T51" fmla="*/ 270 h 524"/>
                  <a:gd name="T52" fmla="*/ 805 w 815"/>
                  <a:gd name="T53" fmla="*/ 221 h 524"/>
                  <a:gd name="T54" fmla="*/ 801 w 815"/>
                  <a:gd name="T55" fmla="*/ 175 h 524"/>
                  <a:gd name="T56" fmla="*/ 795 w 815"/>
                  <a:gd name="T57" fmla="*/ 133 h 524"/>
                  <a:gd name="T58" fmla="*/ 788 w 815"/>
                  <a:gd name="T59" fmla="*/ 95 h 524"/>
                  <a:gd name="T60" fmla="*/ 777 w 815"/>
                  <a:gd name="T61" fmla="*/ 54 h 524"/>
                  <a:gd name="T62" fmla="*/ 742 w 815"/>
                  <a:gd name="T63" fmla="*/ 7 h 524"/>
                  <a:gd name="T64" fmla="*/ 737 w 815"/>
                  <a:gd name="T65" fmla="*/ 28 h 524"/>
                  <a:gd name="T66" fmla="*/ 764 w 815"/>
                  <a:gd name="T67" fmla="*/ 66 h 524"/>
                  <a:gd name="T68" fmla="*/ 773 w 815"/>
                  <a:gd name="T69" fmla="*/ 103 h 524"/>
                  <a:gd name="T70" fmla="*/ 781 w 815"/>
                  <a:gd name="T71" fmla="*/ 151 h 524"/>
                  <a:gd name="T72" fmla="*/ 788 w 815"/>
                  <a:gd name="T73" fmla="*/ 209 h 524"/>
                  <a:gd name="T74" fmla="*/ 793 w 815"/>
                  <a:gd name="T75" fmla="*/ 264 h 524"/>
                  <a:gd name="T76" fmla="*/ 797 w 815"/>
                  <a:gd name="T77" fmla="*/ 309 h 524"/>
                  <a:gd name="T78" fmla="*/ 798 w 815"/>
                  <a:gd name="T79" fmla="*/ 342 h 524"/>
                  <a:gd name="T80" fmla="*/ 800 w 815"/>
                  <a:gd name="T81" fmla="*/ 378 h 524"/>
                  <a:gd name="T82" fmla="*/ 800 w 815"/>
                  <a:gd name="T83" fmla="*/ 417 h 524"/>
                  <a:gd name="T84" fmla="*/ 797 w 815"/>
                  <a:gd name="T85" fmla="*/ 454 h 524"/>
                  <a:gd name="T86" fmla="*/ 786 w 815"/>
                  <a:gd name="T87" fmla="*/ 494 h 524"/>
                  <a:gd name="T88" fmla="*/ 746 w 815"/>
                  <a:gd name="T89" fmla="*/ 503 h 524"/>
                  <a:gd name="T90" fmla="*/ 673 w 815"/>
                  <a:gd name="T91" fmla="*/ 506 h 524"/>
                  <a:gd name="T92" fmla="*/ 580 w 815"/>
                  <a:gd name="T93" fmla="*/ 507 h 524"/>
                  <a:gd name="T94" fmla="*/ 477 w 815"/>
                  <a:gd name="T95" fmla="*/ 506 h 524"/>
                  <a:gd name="T96" fmla="*/ 378 w 815"/>
                  <a:gd name="T97" fmla="*/ 504 h 524"/>
                  <a:gd name="T98" fmla="*/ 290 w 815"/>
                  <a:gd name="T99" fmla="*/ 500 h 524"/>
                  <a:gd name="T100" fmla="*/ 212 w 815"/>
                  <a:gd name="T101" fmla="*/ 497 h 524"/>
                  <a:gd name="T102" fmla="*/ 146 w 815"/>
                  <a:gd name="T103" fmla="*/ 491 h 524"/>
                  <a:gd name="T104" fmla="*/ 94 w 815"/>
                  <a:gd name="T105" fmla="*/ 485 h 524"/>
                  <a:gd name="T106" fmla="*/ 60 w 815"/>
                  <a:gd name="T107" fmla="*/ 480 h 524"/>
                  <a:gd name="T108" fmla="*/ 25 w 815"/>
                  <a:gd name="T109" fmla="*/ 459 h 524"/>
                  <a:gd name="T110" fmla="*/ 14 w 815"/>
                  <a:gd name="T111" fmla="*/ 424 h 524"/>
                  <a:gd name="T112" fmla="*/ 16 w 815"/>
                  <a:gd name="T113" fmla="*/ 373 h 524"/>
                  <a:gd name="T114" fmla="*/ 22 w 815"/>
                  <a:gd name="T115" fmla="*/ 300 h 524"/>
                  <a:gd name="T116" fmla="*/ 30 w 815"/>
                  <a:gd name="T117" fmla="*/ 221 h 524"/>
                  <a:gd name="T118" fmla="*/ 38 w 815"/>
                  <a:gd name="T119" fmla="*/ 153 h 524"/>
                  <a:gd name="T120" fmla="*/ 46 w 815"/>
                  <a:gd name="T121" fmla="*/ 112 h 524"/>
                  <a:gd name="T122" fmla="*/ 56 w 815"/>
                  <a:gd name="T123" fmla="*/ 55 h 524"/>
                  <a:gd name="T124" fmla="*/ 64 w 815"/>
                  <a:gd name="T125" fmla="*/ 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5" h="524">
                    <a:moveTo>
                      <a:pt x="48" y="0"/>
                    </a:moveTo>
                    <a:lnTo>
                      <a:pt x="47" y="1"/>
                    </a:lnTo>
                    <a:lnTo>
                      <a:pt x="47" y="4"/>
                    </a:lnTo>
                    <a:lnTo>
                      <a:pt x="47" y="6"/>
                    </a:lnTo>
                    <a:lnTo>
                      <a:pt x="46" y="9"/>
                    </a:lnTo>
                    <a:lnTo>
                      <a:pt x="46" y="13"/>
                    </a:lnTo>
                    <a:lnTo>
                      <a:pt x="46" y="17"/>
                    </a:lnTo>
                    <a:lnTo>
                      <a:pt x="45" y="21"/>
                    </a:lnTo>
                    <a:lnTo>
                      <a:pt x="45" y="25"/>
                    </a:lnTo>
                    <a:lnTo>
                      <a:pt x="44" y="28"/>
                    </a:lnTo>
                    <a:lnTo>
                      <a:pt x="44" y="30"/>
                    </a:lnTo>
                    <a:lnTo>
                      <a:pt x="42" y="34"/>
                    </a:lnTo>
                    <a:lnTo>
                      <a:pt x="42" y="36"/>
                    </a:lnTo>
                    <a:lnTo>
                      <a:pt x="42" y="39"/>
                    </a:lnTo>
                    <a:lnTo>
                      <a:pt x="42" y="42"/>
                    </a:lnTo>
                    <a:lnTo>
                      <a:pt x="41" y="44"/>
                    </a:lnTo>
                    <a:lnTo>
                      <a:pt x="41" y="47"/>
                    </a:lnTo>
                    <a:lnTo>
                      <a:pt x="40" y="50"/>
                    </a:lnTo>
                    <a:lnTo>
                      <a:pt x="40" y="53"/>
                    </a:lnTo>
                    <a:lnTo>
                      <a:pt x="40" y="57"/>
                    </a:lnTo>
                    <a:lnTo>
                      <a:pt x="40" y="60"/>
                    </a:lnTo>
                    <a:lnTo>
                      <a:pt x="39" y="64"/>
                    </a:lnTo>
                    <a:lnTo>
                      <a:pt x="38" y="66"/>
                    </a:lnTo>
                    <a:lnTo>
                      <a:pt x="38" y="69"/>
                    </a:lnTo>
                    <a:lnTo>
                      <a:pt x="38" y="73"/>
                    </a:lnTo>
                    <a:lnTo>
                      <a:pt x="37" y="76"/>
                    </a:lnTo>
                    <a:lnTo>
                      <a:pt x="37" y="80"/>
                    </a:lnTo>
                    <a:lnTo>
                      <a:pt x="35" y="83"/>
                    </a:lnTo>
                    <a:lnTo>
                      <a:pt x="35" y="87"/>
                    </a:lnTo>
                    <a:lnTo>
                      <a:pt x="34" y="90"/>
                    </a:lnTo>
                    <a:lnTo>
                      <a:pt x="34" y="93"/>
                    </a:lnTo>
                    <a:lnTo>
                      <a:pt x="33" y="97"/>
                    </a:lnTo>
                    <a:lnTo>
                      <a:pt x="33" y="100"/>
                    </a:lnTo>
                    <a:lnTo>
                      <a:pt x="32" y="104"/>
                    </a:lnTo>
                    <a:lnTo>
                      <a:pt x="32" y="107"/>
                    </a:lnTo>
                    <a:lnTo>
                      <a:pt x="31" y="111"/>
                    </a:lnTo>
                    <a:lnTo>
                      <a:pt x="31" y="114"/>
                    </a:lnTo>
                    <a:lnTo>
                      <a:pt x="30" y="118"/>
                    </a:lnTo>
                    <a:lnTo>
                      <a:pt x="30" y="121"/>
                    </a:lnTo>
                    <a:lnTo>
                      <a:pt x="29" y="125"/>
                    </a:lnTo>
                    <a:lnTo>
                      <a:pt x="29" y="128"/>
                    </a:lnTo>
                    <a:lnTo>
                      <a:pt x="27" y="131"/>
                    </a:lnTo>
                    <a:lnTo>
                      <a:pt x="27" y="135"/>
                    </a:lnTo>
                    <a:lnTo>
                      <a:pt x="26" y="137"/>
                    </a:lnTo>
                    <a:lnTo>
                      <a:pt x="26" y="142"/>
                    </a:lnTo>
                    <a:lnTo>
                      <a:pt x="25" y="144"/>
                    </a:lnTo>
                    <a:lnTo>
                      <a:pt x="25" y="148"/>
                    </a:lnTo>
                    <a:lnTo>
                      <a:pt x="24" y="151"/>
                    </a:lnTo>
                    <a:lnTo>
                      <a:pt x="24" y="155"/>
                    </a:lnTo>
                    <a:lnTo>
                      <a:pt x="23" y="157"/>
                    </a:lnTo>
                    <a:lnTo>
                      <a:pt x="23" y="160"/>
                    </a:lnTo>
                    <a:lnTo>
                      <a:pt x="22" y="164"/>
                    </a:lnTo>
                    <a:lnTo>
                      <a:pt x="22" y="166"/>
                    </a:lnTo>
                    <a:lnTo>
                      <a:pt x="20" y="170"/>
                    </a:lnTo>
                    <a:lnTo>
                      <a:pt x="20" y="172"/>
                    </a:lnTo>
                    <a:lnTo>
                      <a:pt x="19" y="175"/>
                    </a:lnTo>
                    <a:lnTo>
                      <a:pt x="18" y="180"/>
                    </a:lnTo>
                    <a:lnTo>
                      <a:pt x="18" y="183"/>
                    </a:lnTo>
                    <a:lnTo>
                      <a:pt x="17" y="187"/>
                    </a:lnTo>
                    <a:lnTo>
                      <a:pt x="16" y="191"/>
                    </a:lnTo>
                    <a:lnTo>
                      <a:pt x="16" y="196"/>
                    </a:lnTo>
                    <a:lnTo>
                      <a:pt x="15" y="201"/>
                    </a:lnTo>
                    <a:lnTo>
                      <a:pt x="15" y="205"/>
                    </a:lnTo>
                    <a:lnTo>
                      <a:pt x="14" y="210"/>
                    </a:lnTo>
                    <a:lnTo>
                      <a:pt x="14" y="214"/>
                    </a:lnTo>
                    <a:lnTo>
                      <a:pt x="12" y="220"/>
                    </a:lnTo>
                    <a:lnTo>
                      <a:pt x="11" y="226"/>
                    </a:lnTo>
                    <a:lnTo>
                      <a:pt x="11" y="232"/>
                    </a:lnTo>
                    <a:lnTo>
                      <a:pt x="11" y="236"/>
                    </a:lnTo>
                    <a:lnTo>
                      <a:pt x="10" y="242"/>
                    </a:lnTo>
                    <a:lnTo>
                      <a:pt x="9" y="248"/>
                    </a:lnTo>
                    <a:lnTo>
                      <a:pt x="9" y="254"/>
                    </a:lnTo>
                    <a:lnTo>
                      <a:pt x="8" y="259"/>
                    </a:lnTo>
                    <a:lnTo>
                      <a:pt x="7" y="265"/>
                    </a:lnTo>
                    <a:lnTo>
                      <a:pt x="7" y="272"/>
                    </a:lnTo>
                    <a:lnTo>
                      <a:pt x="7" y="278"/>
                    </a:lnTo>
                    <a:lnTo>
                      <a:pt x="6" y="285"/>
                    </a:lnTo>
                    <a:lnTo>
                      <a:pt x="4" y="289"/>
                    </a:lnTo>
                    <a:lnTo>
                      <a:pt x="4" y="296"/>
                    </a:lnTo>
                    <a:lnTo>
                      <a:pt x="4" y="302"/>
                    </a:lnTo>
                    <a:lnTo>
                      <a:pt x="4" y="309"/>
                    </a:lnTo>
                    <a:lnTo>
                      <a:pt x="3" y="315"/>
                    </a:lnTo>
                    <a:lnTo>
                      <a:pt x="3" y="322"/>
                    </a:lnTo>
                    <a:lnTo>
                      <a:pt x="2" y="327"/>
                    </a:lnTo>
                    <a:lnTo>
                      <a:pt x="2" y="334"/>
                    </a:lnTo>
                    <a:lnTo>
                      <a:pt x="1" y="339"/>
                    </a:lnTo>
                    <a:lnTo>
                      <a:pt x="1" y="346"/>
                    </a:lnTo>
                    <a:lnTo>
                      <a:pt x="1" y="352"/>
                    </a:lnTo>
                    <a:lnTo>
                      <a:pt x="1" y="359"/>
                    </a:lnTo>
                    <a:lnTo>
                      <a:pt x="0" y="363"/>
                    </a:lnTo>
                    <a:lnTo>
                      <a:pt x="0" y="370"/>
                    </a:lnTo>
                    <a:lnTo>
                      <a:pt x="0" y="376"/>
                    </a:lnTo>
                    <a:lnTo>
                      <a:pt x="0" y="382"/>
                    </a:lnTo>
                    <a:lnTo>
                      <a:pt x="0" y="386"/>
                    </a:lnTo>
                    <a:lnTo>
                      <a:pt x="0" y="392"/>
                    </a:lnTo>
                    <a:lnTo>
                      <a:pt x="0" y="397"/>
                    </a:lnTo>
                    <a:lnTo>
                      <a:pt x="0" y="402"/>
                    </a:lnTo>
                    <a:lnTo>
                      <a:pt x="0" y="407"/>
                    </a:lnTo>
                    <a:lnTo>
                      <a:pt x="0" y="413"/>
                    </a:lnTo>
                    <a:lnTo>
                      <a:pt x="0" y="417"/>
                    </a:lnTo>
                    <a:lnTo>
                      <a:pt x="0" y="423"/>
                    </a:lnTo>
                    <a:lnTo>
                      <a:pt x="0" y="426"/>
                    </a:lnTo>
                    <a:lnTo>
                      <a:pt x="0" y="431"/>
                    </a:lnTo>
                    <a:lnTo>
                      <a:pt x="0" y="435"/>
                    </a:lnTo>
                    <a:lnTo>
                      <a:pt x="0" y="439"/>
                    </a:lnTo>
                    <a:lnTo>
                      <a:pt x="0" y="443"/>
                    </a:lnTo>
                    <a:lnTo>
                      <a:pt x="0" y="446"/>
                    </a:lnTo>
                    <a:lnTo>
                      <a:pt x="0" y="450"/>
                    </a:lnTo>
                    <a:lnTo>
                      <a:pt x="1" y="453"/>
                    </a:lnTo>
                    <a:lnTo>
                      <a:pt x="1" y="455"/>
                    </a:lnTo>
                    <a:lnTo>
                      <a:pt x="1" y="458"/>
                    </a:lnTo>
                    <a:lnTo>
                      <a:pt x="1" y="460"/>
                    </a:lnTo>
                    <a:lnTo>
                      <a:pt x="2" y="462"/>
                    </a:lnTo>
                    <a:lnTo>
                      <a:pt x="4" y="466"/>
                    </a:lnTo>
                    <a:lnTo>
                      <a:pt x="6" y="469"/>
                    </a:lnTo>
                    <a:lnTo>
                      <a:pt x="8" y="471"/>
                    </a:lnTo>
                    <a:lnTo>
                      <a:pt x="11" y="475"/>
                    </a:lnTo>
                    <a:lnTo>
                      <a:pt x="16" y="477"/>
                    </a:lnTo>
                    <a:lnTo>
                      <a:pt x="19" y="481"/>
                    </a:lnTo>
                    <a:lnTo>
                      <a:pt x="23" y="483"/>
                    </a:lnTo>
                    <a:lnTo>
                      <a:pt x="27" y="485"/>
                    </a:lnTo>
                    <a:lnTo>
                      <a:pt x="32" y="488"/>
                    </a:lnTo>
                    <a:lnTo>
                      <a:pt x="37" y="490"/>
                    </a:lnTo>
                    <a:lnTo>
                      <a:pt x="40" y="491"/>
                    </a:lnTo>
                    <a:lnTo>
                      <a:pt x="45" y="493"/>
                    </a:lnTo>
                    <a:lnTo>
                      <a:pt x="49" y="494"/>
                    </a:lnTo>
                    <a:lnTo>
                      <a:pt x="53" y="497"/>
                    </a:lnTo>
                    <a:lnTo>
                      <a:pt x="56" y="498"/>
                    </a:lnTo>
                    <a:lnTo>
                      <a:pt x="60" y="499"/>
                    </a:lnTo>
                    <a:lnTo>
                      <a:pt x="63" y="500"/>
                    </a:lnTo>
                    <a:lnTo>
                      <a:pt x="67" y="501"/>
                    </a:lnTo>
                    <a:lnTo>
                      <a:pt x="68" y="501"/>
                    </a:lnTo>
                    <a:lnTo>
                      <a:pt x="72" y="503"/>
                    </a:lnTo>
                    <a:lnTo>
                      <a:pt x="75" y="503"/>
                    </a:lnTo>
                    <a:lnTo>
                      <a:pt x="78" y="503"/>
                    </a:lnTo>
                    <a:lnTo>
                      <a:pt x="81" y="503"/>
                    </a:lnTo>
                    <a:lnTo>
                      <a:pt x="86" y="504"/>
                    </a:lnTo>
                    <a:lnTo>
                      <a:pt x="90" y="504"/>
                    </a:lnTo>
                    <a:lnTo>
                      <a:pt x="94" y="504"/>
                    </a:lnTo>
                    <a:lnTo>
                      <a:pt x="100" y="505"/>
                    </a:lnTo>
                    <a:lnTo>
                      <a:pt x="105" y="505"/>
                    </a:lnTo>
                    <a:lnTo>
                      <a:pt x="110" y="505"/>
                    </a:lnTo>
                    <a:lnTo>
                      <a:pt x="116" y="505"/>
                    </a:lnTo>
                    <a:lnTo>
                      <a:pt x="123" y="506"/>
                    </a:lnTo>
                    <a:lnTo>
                      <a:pt x="130" y="507"/>
                    </a:lnTo>
                    <a:lnTo>
                      <a:pt x="136" y="507"/>
                    </a:lnTo>
                    <a:lnTo>
                      <a:pt x="142" y="507"/>
                    </a:lnTo>
                    <a:lnTo>
                      <a:pt x="149" y="507"/>
                    </a:lnTo>
                    <a:lnTo>
                      <a:pt x="157" y="508"/>
                    </a:lnTo>
                    <a:lnTo>
                      <a:pt x="164" y="508"/>
                    </a:lnTo>
                    <a:lnTo>
                      <a:pt x="172" y="508"/>
                    </a:lnTo>
                    <a:lnTo>
                      <a:pt x="180" y="509"/>
                    </a:lnTo>
                    <a:lnTo>
                      <a:pt x="189" y="509"/>
                    </a:lnTo>
                    <a:lnTo>
                      <a:pt x="197" y="509"/>
                    </a:lnTo>
                    <a:lnTo>
                      <a:pt x="205" y="511"/>
                    </a:lnTo>
                    <a:lnTo>
                      <a:pt x="214" y="511"/>
                    </a:lnTo>
                    <a:lnTo>
                      <a:pt x="223" y="512"/>
                    </a:lnTo>
                    <a:lnTo>
                      <a:pt x="231" y="512"/>
                    </a:lnTo>
                    <a:lnTo>
                      <a:pt x="239" y="512"/>
                    </a:lnTo>
                    <a:lnTo>
                      <a:pt x="248" y="513"/>
                    </a:lnTo>
                    <a:lnTo>
                      <a:pt x="258" y="514"/>
                    </a:lnTo>
                    <a:lnTo>
                      <a:pt x="266" y="514"/>
                    </a:lnTo>
                    <a:lnTo>
                      <a:pt x="275" y="514"/>
                    </a:lnTo>
                    <a:lnTo>
                      <a:pt x="284" y="514"/>
                    </a:lnTo>
                    <a:lnTo>
                      <a:pt x="292" y="515"/>
                    </a:lnTo>
                    <a:lnTo>
                      <a:pt x="301" y="515"/>
                    </a:lnTo>
                    <a:lnTo>
                      <a:pt x="309" y="516"/>
                    </a:lnTo>
                    <a:lnTo>
                      <a:pt x="319" y="516"/>
                    </a:lnTo>
                    <a:lnTo>
                      <a:pt x="328" y="516"/>
                    </a:lnTo>
                    <a:lnTo>
                      <a:pt x="335" y="516"/>
                    </a:lnTo>
                    <a:lnTo>
                      <a:pt x="344" y="518"/>
                    </a:lnTo>
                    <a:lnTo>
                      <a:pt x="352" y="518"/>
                    </a:lnTo>
                    <a:lnTo>
                      <a:pt x="360" y="519"/>
                    </a:lnTo>
                    <a:lnTo>
                      <a:pt x="368" y="519"/>
                    </a:lnTo>
                    <a:lnTo>
                      <a:pt x="376" y="520"/>
                    </a:lnTo>
                    <a:lnTo>
                      <a:pt x="383" y="520"/>
                    </a:lnTo>
                    <a:lnTo>
                      <a:pt x="391" y="520"/>
                    </a:lnTo>
                    <a:lnTo>
                      <a:pt x="398" y="520"/>
                    </a:lnTo>
                    <a:lnTo>
                      <a:pt x="405" y="520"/>
                    </a:lnTo>
                    <a:lnTo>
                      <a:pt x="412" y="521"/>
                    </a:lnTo>
                    <a:lnTo>
                      <a:pt x="418" y="521"/>
                    </a:lnTo>
                    <a:lnTo>
                      <a:pt x="423" y="521"/>
                    </a:lnTo>
                    <a:lnTo>
                      <a:pt x="430" y="521"/>
                    </a:lnTo>
                    <a:lnTo>
                      <a:pt x="435" y="522"/>
                    </a:lnTo>
                    <a:lnTo>
                      <a:pt x="441" y="522"/>
                    </a:lnTo>
                    <a:lnTo>
                      <a:pt x="445" y="522"/>
                    </a:lnTo>
                    <a:lnTo>
                      <a:pt x="450" y="522"/>
                    </a:lnTo>
                    <a:lnTo>
                      <a:pt x="453" y="522"/>
                    </a:lnTo>
                    <a:lnTo>
                      <a:pt x="458" y="522"/>
                    </a:lnTo>
                    <a:lnTo>
                      <a:pt x="461" y="522"/>
                    </a:lnTo>
                    <a:lnTo>
                      <a:pt x="464" y="522"/>
                    </a:lnTo>
                    <a:lnTo>
                      <a:pt x="466" y="522"/>
                    </a:lnTo>
                    <a:lnTo>
                      <a:pt x="469" y="523"/>
                    </a:lnTo>
                    <a:lnTo>
                      <a:pt x="470" y="523"/>
                    </a:lnTo>
                    <a:lnTo>
                      <a:pt x="473" y="523"/>
                    </a:lnTo>
                    <a:lnTo>
                      <a:pt x="475" y="523"/>
                    </a:lnTo>
                    <a:lnTo>
                      <a:pt x="479" y="523"/>
                    </a:lnTo>
                    <a:lnTo>
                      <a:pt x="481" y="523"/>
                    </a:lnTo>
                    <a:lnTo>
                      <a:pt x="485" y="523"/>
                    </a:lnTo>
                    <a:lnTo>
                      <a:pt x="489" y="523"/>
                    </a:lnTo>
                    <a:lnTo>
                      <a:pt x="492" y="523"/>
                    </a:lnTo>
                    <a:lnTo>
                      <a:pt x="497" y="523"/>
                    </a:lnTo>
                    <a:lnTo>
                      <a:pt x="500" y="523"/>
                    </a:lnTo>
                    <a:lnTo>
                      <a:pt x="505" y="523"/>
                    </a:lnTo>
                    <a:lnTo>
                      <a:pt x="511" y="523"/>
                    </a:lnTo>
                    <a:lnTo>
                      <a:pt x="515" y="523"/>
                    </a:lnTo>
                    <a:lnTo>
                      <a:pt x="520" y="523"/>
                    </a:lnTo>
                    <a:lnTo>
                      <a:pt x="526" y="523"/>
                    </a:lnTo>
                    <a:lnTo>
                      <a:pt x="531" y="524"/>
                    </a:lnTo>
                    <a:lnTo>
                      <a:pt x="537" y="524"/>
                    </a:lnTo>
                    <a:lnTo>
                      <a:pt x="542" y="524"/>
                    </a:lnTo>
                    <a:lnTo>
                      <a:pt x="548" y="524"/>
                    </a:lnTo>
                    <a:lnTo>
                      <a:pt x="554" y="524"/>
                    </a:lnTo>
                    <a:lnTo>
                      <a:pt x="560" y="524"/>
                    </a:lnTo>
                    <a:lnTo>
                      <a:pt x="566" y="524"/>
                    </a:lnTo>
                    <a:lnTo>
                      <a:pt x="573" y="524"/>
                    </a:lnTo>
                    <a:lnTo>
                      <a:pt x="580" y="524"/>
                    </a:lnTo>
                    <a:lnTo>
                      <a:pt x="586" y="524"/>
                    </a:lnTo>
                    <a:lnTo>
                      <a:pt x="592" y="524"/>
                    </a:lnTo>
                    <a:lnTo>
                      <a:pt x="598" y="524"/>
                    </a:lnTo>
                    <a:lnTo>
                      <a:pt x="605" y="524"/>
                    </a:lnTo>
                    <a:lnTo>
                      <a:pt x="612" y="524"/>
                    </a:lnTo>
                    <a:lnTo>
                      <a:pt x="619" y="524"/>
                    </a:lnTo>
                    <a:lnTo>
                      <a:pt x="626" y="524"/>
                    </a:lnTo>
                    <a:lnTo>
                      <a:pt x="633" y="524"/>
                    </a:lnTo>
                    <a:lnTo>
                      <a:pt x="640" y="524"/>
                    </a:lnTo>
                    <a:lnTo>
                      <a:pt x="645" y="524"/>
                    </a:lnTo>
                    <a:lnTo>
                      <a:pt x="652" y="524"/>
                    </a:lnTo>
                    <a:lnTo>
                      <a:pt x="659" y="524"/>
                    </a:lnTo>
                    <a:lnTo>
                      <a:pt x="666" y="524"/>
                    </a:lnTo>
                    <a:lnTo>
                      <a:pt x="672" y="524"/>
                    </a:lnTo>
                    <a:lnTo>
                      <a:pt x="679" y="524"/>
                    </a:lnTo>
                    <a:lnTo>
                      <a:pt x="685" y="524"/>
                    </a:lnTo>
                    <a:lnTo>
                      <a:pt x="691" y="524"/>
                    </a:lnTo>
                    <a:lnTo>
                      <a:pt x="697" y="524"/>
                    </a:lnTo>
                    <a:lnTo>
                      <a:pt x="703" y="523"/>
                    </a:lnTo>
                    <a:lnTo>
                      <a:pt x="710" y="523"/>
                    </a:lnTo>
                    <a:lnTo>
                      <a:pt x="716" y="523"/>
                    </a:lnTo>
                    <a:lnTo>
                      <a:pt x="721" y="523"/>
                    </a:lnTo>
                    <a:lnTo>
                      <a:pt x="727" y="523"/>
                    </a:lnTo>
                    <a:lnTo>
                      <a:pt x="733" y="523"/>
                    </a:lnTo>
                    <a:lnTo>
                      <a:pt x="737" y="522"/>
                    </a:lnTo>
                    <a:lnTo>
                      <a:pt x="743" y="522"/>
                    </a:lnTo>
                    <a:lnTo>
                      <a:pt x="748" y="522"/>
                    </a:lnTo>
                    <a:lnTo>
                      <a:pt x="752" y="522"/>
                    </a:lnTo>
                    <a:lnTo>
                      <a:pt x="757" y="521"/>
                    </a:lnTo>
                    <a:lnTo>
                      <a:pt x="762" y="521"/>
                    </a:lnTo>
                    <a:lnTo>
                      <a:pt x="766" y="520"/>
                    </a:lnTo>
                    <a:lnTo>
                      <a:pt x="770" y="520"/>
                    </a:lnTo>
                    <a:lnTo>
                      <a:pt x="773" y="520"/>
                    </a:lnTo>
                    <a:lnTo>
                      <a:pt x="777" y="520"/>
                    </a:lnTo>
                    <a:lnTo>
                      <a:pt x="780" y="519"/>
                    </a:lnTo>
                    <a:lnTo>
                      <a:pt x="783" y="519"/>
                    </a:lnTo>
                    <a:lnTo>
                      <a:pt x="785" y="518"/>
                    </a:lnTo>
                    <a:lnTo>
                      <a:pt x="788" y="518"/>
                    </a:lnTo>
                    <a:lnTo>
                      <a:pt x="790" y="516"/>
                    </a:lnTo>
                    <a:lnTo>
                      <a:pt x="793" y="516"/>
                    </a:lnTo>
                    <a:lnTo>
                      <a:pt x="795" y="514"/>
                    </a:lnTo>
                    <a:lnTo>
                      <a:pt x="797" y="512"/>
                    </a:lnTo>
                    <a:lnTo>
                      <a:pt x="800" y="508"/>
                    </a:lnTo>
                    <a:lnTo>
                      <a:pt x="802" y="505"/>
                    </a:lnTo>
                    <a:lnTo>
                      <a:pt x="803" y="501"/>
                    </a:lnTo>
                    <a:lnTo>
                      <a:pt x="804" y="499"/>
                    </a:lnTo>
                    <a:lnTo>
                      <a:pt x="805" y="496"/>
                    </a:lnTo>
                    <a:lnTo>
                      <a:pt x="807" y="493"/>
                    </a:lnTo>
                    <a:lnTo>
                      <a:pt x="807" y="490"/>
                    </a:lnTo>
                    <a:lnTo>
                      <a:pt x="808" y="488"/>
                    </a:lnTo>
                    <a:lnTo>
                      <a:pt x="809" y="484"/>
                    </a:lnTo>
                    <a:lnTo>
                      <a:pt x="810" y="481"/>
                    </a:lnTo>
                    <a:lnTo>
                      <a:pt x="810" y="476"/>
                    </a:lnTo>
                    <a:lnTo>
                      <a:pt x="811" y="473"/>
                    </a:lnTo>
                    <a:lnTo>
                      <a:pt x="811" y="469"/>
                    </a:lnTo>
                    <a:lnTo>
                      <a:pt x="811" y="465"/>
                    </a:lnTo>
                    <a:lnTo>
                      <a:pt x="812" y="460"/>
                    </a:lnTo>
                    <a:lnTo>
                      <a:pt x="812" y="456"/>
                    </a:lnTo>
                    <a:lnTo>
                      <a:pt x="813" y="452"/>
                    </a:lnTo>
                    <a:lnTo>
                      <a:pt x="813" y="447"/>
                    </a:lnTo>
                    <a:lnTo>
                      <a:pt x="813" y="443"/>
                    </a:lnTo>
                    <a:lnTo>
                      <a:pt x="813" y="438"/>
                    </a:lnTo>
                    <a:lnTo>
                      <a:pt x="813" y="432"/>
                    </a:lnTo>
                    <a:lnTo>
                      <a:pt x="815" y="429"/>
                    </a:lnTo>
                    <a:lnTo>
                      <a:pt x="815" y="423"/>
                    </a:lnTo>
                    <a:lnTo>
                      <a:pt x="815" y="418"/>
                    </a:lnTo>
                    <a:lnTo>
                      <a:pt x="815" y="414"/>
                    </a:lnTo>
                    <a:lnTo>
                      <a:pt x="815" y="409"/>
                    </a:lnTo>
                    <a:lnTo>
                      <a:pt x="815" y="403"/>
                    </a:lnTo>
                    <a:lnTo>
                      <a:pt x="815" y="398"/>
                    </a:lnTo>
                    <a:lnTo>
                      <a:pt x="815" y="392"/>
                    </a:lnTo>
                    <a:lnTo>
                      <a:pt x="815" y="387"/>
                    </a:lnTo>
                    <a:lnTo>
                      <a:pt x="813" y="382"/>
                    </a:lnTo>
                    <a:lnTo>
                      <a:pt x="813" y="377"/>
                    </a:lnTo>
                    <a:lnTo>
                      <a:pt x="813" y="371"/>
                    </a:lnTo>
                    <a:lnTo>
                      <a:pt x="813" y="365"/>
                    </a:lnTo>
                    <a:lnTo>
                      <a:pt x="813" y="361"/>
                    </a:lnTo>
                    <a:lnTo>
                      <a:pt x="813" y="355"/>
                    </a:lnTo>
                    <a:lnTo>
                      <a:pt x="813" y="349"/>
                    </a:lnTo>
                    <a:lnTo>
                      <a:pt x="813" y="345"/>
                    </a:lnTo>
                    <a:lnTo>
                      <a:pt x="812" y="339"/>
                    </a:lnTo>
                    <a:lnTo>
                      <a:pt x="812" y="334"/>
                    </a:lnTo>
                    <a:lnTo>
                      <a:pt x="812" y="329"/>
                    </a:lnTo>
                    <a:lnTo>
                      <a:pt x="812" y="324"/>
                    </a:lnTo>
                    <a:lnTo>
                      <a:pt x="812" y="318"/>
                    </a:lnTo>
                    <a:lnTo>
                      <a:pt x="811" y="312"/>
                    </a:lnTo>
                    <a:lnTo>
                      <a:pt x="811" y="308"/>
                    </a:lnTo>
                    <a:lnTo>
                      <a:pt x="811" y="303"/>
                    </a:lnTo>
                    <a:lnTo>
                      <a:pt x="811" y="297"/>
                    </a:lnTo>
                    <a:lnTo>
                      <a:pt x="810" y="293"/>
                    </a:lnTo>
                    <a:lnTo>
                      <a:pt x="810" y="288"/>
                    </a:lnTo>
                    <a:lnTo>
                      <a:pt x="810" y="284"/>
                    </a:lnTo>
                    <a:lnTo>
                      <a:pt x="810" y="279"/>
                    </a:lnTo>
                    <a:lnTo>
                      <a:pt x="809" y="274"/>
                    </a:lnTo>
                    <a:lnTo>
                      <a:pt x="809" y="270"/>
                    </a:lnTo>
                    <a:lnTo>
                      <a:pt x="809" y="265"/>
                    </a:lnTo>
                    <a:lnTo>
                      <a:pt x="809" y="261"/>
                    </a:lnTo>
                    <a:lnTo>
                      <a:pt x="809" y="257"/>
                    </a:lnTo>
                    <a:lnTo>
                      <a:pt x="809" y="254"/>
                    </a:lnTo>
                    <a:lnTo>
                      <a:pt x="809" y="249"/>
                    </a:lnTo>
                    <a:lnTo>
                      <a:pt x="808" y="246"/>
                    </a:lnTo>
                    <a:lnTo>
                      <a:pt x="808" y="241"/>
                    </a:lnTo>
                    <a:lnTo>
                      <a:pt x="807" y="238"/>
                    </a:lnTo>
                    <a:lnTo>
                      <a:pt x="807" y="234"/>
                    </a:lnTo>
                    <a:lnTo>
                      <a:pt x="807" y="229"/>
                    </a:lnTo>
                    <a:lnTo>
                      <a:pt x="807" y="225"/>
                    </a:lnTo>
                    <a:lnTo>
                      <a:pt x="805" y="221"/>
                    </a:lnTo>
                    <a:lnTo>
                      <a:pt x="805" y="218"/>
                    </a:lnTo>
                    <a:lnTo>
                      <a:pt x="805" y="213"/>
                    </a:lnTo>
                    <a:lnTo>
                      <a:pt x="804" y="210"/>
                    </a:lnTo>
                    <a:lnTo>
                      <a:pt x="804" y="206"/>
                    </a:lnTo>
                    <a:lnTo>
                      <a:pt x="804" y="203"/>
                    </a:lnTo>
                    <a:lnTo>
                      <a:pt x="804" y="198"/>
                    </a:lnTo>
                    <a:lnTo>
                      <a:pt x="803" y="195"/>
                    </a:lnTo>
                    <a:lnTo>
                      <a:pt x="803" y="190"/>
                    </a:lnTo>
                    <a:lnTo>
                      <a:pt x="803" y="187"/>
                    </a:lnTo>
                    <a:lnTo>
                      <a:pt x="802" y="183"/>
                    </a:lnTo>
                    <a:lnTo>
                      <a:pt x="802" y="179"/>
                    </a:lnTo>
                    <a:lnTo>
                      <a:pt x="801" y="175"/>
                    </a:lnTo>
                    <a:lnTo>
                      <a:pt x="801" y="172"/>
                    </a:lnTo>
                    <a:lnTo>
                      <a:pt x="800" y="167"/>
                    </a:lnTo>
                    <a:lnTo>
                      <a:pt x="800" y="164"/>
                    </a:lnTo>
                    <a:lnTo>
                      <a:pt x="798" y="160"/>
                    </a:lnTo>
                    <a:lnTo>
                      <a:pt x="798" y="157"/>
                    </a:lnTo>
                    <a:lnTo>
                      <a:pt x="797" y="153"/>
                    </a:lnTo>
                    <a:lnTo>
                      <a:pt x="797" y="150"/>
                    </a:lnTo>
                    <a:lnTo>
                      <a:pt x="797" y="146"/>
                    </a:lnTo>
                    <a:lnTo>
                      <a:pt x="797" y="143"/>
                    </a:lnTo>
                    <a:lnTo>
                      <a:pt x="796" y="140"/>
                    </a:lnTo>
                    <a:lnTo>
                      <a:pt x="796" y="136"/>
                    </a:lnTo>
                    <a:lnTo>
                      <a:pt x="795" y="133"/>
                    </a:lnTo>
                    <a:lnTo>
                      <a:pt x="795" y="129"/>
                    </a:lnTo>
                    <a:lnTo>
                      <a:pt x="794" y="126"/>
                    </a:lnTo>
                    <a:lnTo>
                      <a:pt x="794" y="122"/>
                    </a:lnTo>
                    <a:lnTo>
                      <a:pt x="793" y="119"/>
                    </a:lnTo>
                    <a:lnTo>
                      <a:pt x="793" y="117"/>
                    </a:lnTo>
                    <a:lnTo>
                      <a:pt x="792" y="113"/>
                    </a:lnTo>
                    <a:lnTo>
                      <a:pt x="792" y="110"/>
                    </a:lnTo>
                    <a:lnTo>
                      <a:pt x="790" y="106"/>
                    </a:lnTo>
                    <a:lnTo>
                      <a:pt x="790" y="104"/>
                    </a:lnTo>
                    <a:lnTo>
                      <a:pt x="789" y="100"/>
                    </a:lnTo>
                    <a:lnTo>
                      <a:pt x="789" y="98"/>
                    </a:lnTo>
                    <a:lnTo>
                      <a:pt x="788" y="95"/>
                    </a:lnTo>
                    <a:lnTo>
                      <a:pt x="788" y="92"/>
                    </a:lnTo>
                    <a:lnTo>
                      <a:pt x="787" y="87"/>
                    </a:lnTo>
                    <a:lnTo>
                      <a:pt x="786" y="83"/>
                    </a:lnTo>
                    <a:lnTo>
                      <a:pt x="785" y="80"/>
                    </a:lnTo>
                    <a:lnTo>
                      <a:pt x="785" y="77"/>
                    </a:lnTo>
                    <a:lnTo>
                      <a:pt x="783" y="75"/>
                    </a:lnTo>
                    <a:lnTo>
                      <a:pt x="783" y="73"/>
                    </a:lnTo>
                    <a:lnTo>
                      <a:pt x="781" y="68"/>
                    </a:lnTo>
                    <a:lnTo>
                      <a:pt x="780" y="65"/>
                    </a:lnTo>
                    <a:lnTo>
                      <a:pt x="779" y="61"/>
                    </a:lnTo>
                    <a:lnTo>
                      <a:pt x="778" y="58"/>
                    </a:lnTo>
                    <a:lnTo>
                      <a:pt x="777" y="54"/>
                    </a:lnTo>
                    <a:lnTo>
                      <a:pt x="775" y="52"/>
                    </a:lnTo>
                    <a:lnTo>
                      <a:pt x="773" y="47"/>
                    </a:lnTo>
                    <a:lnTo>
                      <a:pt x="771" y="43"/>
                    </a:lnTo>
                    <a:lnTo>
                      <a:pt x="767" y="37"/>
                    </a:lnTo>
                    <a:lnTo>
                      <a:pt x="764" y="34"/>
                    </a:lnTo>
                    <a:lnTo>
                      <a:pt x="760" y="29"/>
                    </a:lnTo>
                    <a:lnTo>
                      <a:pt x="757" y="24"/>
                    </a:lnTo>
                    <a:lnTo>
                      <a:pt x="754" y="20"/>
                    </a:lnTo>
                    <a:lnTo>
                      <a:pt x="751" y="17"/>
                    </a:lnTo>
                    <a:lnTo>
                      <a:pt x="748" y="13"/>
                    </a:lnTo>
                    <a:lnTo>
                      <a:pt x="744" y="10"/>
                    </a:lnTo>
                    <a:lnTo>
                      <a:pt x="742" y="7"/>
                    </a:lnTo>
                    <a:lnTo>
                      <a:pt x="740" y="6"/>
                    </a:lnTo>
                    <a:lnTo>
                      <a:pt x="736" y="2"/>
                    </a:lnTo>
                    <a:lnTo>
                      <a:pt x="735" y="1"/>
                    </a:lnTo>
                    <a:lnTo>
                      <a:pt x="713" y="7"/>
                    </a:lnTo>
                    <a:lnTo>
                      <a:pt x="714" y="8"/>
                    </a:lnTo>
                    <a:lnTo>
                      <a:pt x="717" y="9"/>
                    </a:lnTo>
                    <a:lnTo>
                      <a:pt x="720" y="12"/>
                    </a:lnTo>
                    <a:lnTo>
                      <a:pt x="722" y="14"/>
                    </a:lnTo>
                    <a:lnTo>
                      <a:pt x="727" y="17"/>
                    </a:lnTo>
                    <a:lnTo>
                      <a:pt x="731" y="21"/>
                    </a:lnTo>
                    <a:lnTo>
                      <a:pt x="735" y="25"/>
                    </a:lnTo>
                    <a:lnTo>
                      <a:pt x="737" y="28"/>
                    </a:lnTo>
                    <a:lnTo>
                      <a:pt x="740" y="30"/>
                    </a:lnTo>
                    <a:lnTo>
                      <a:pt x="742" y="32"/>
                    </a:lnTo>
                    <a:lnTo>
                      <a:pt x="744" y="36"/>
                    </a:lnTo>
                    <a:lnTo>
                      <a:pt x="747" y="38"/>
                    </a:lnTo>
                    <a:lnTo>
                      <a:pt x="749" y="42"/>
                    </a:lnTo>
                    <a:lnTo>
                      <a:pt x="751" y="44"/>
                    </a:lnTo>
                    <a:lnTo>
                      <a:pt x="754" y="49"/>
                    </a:lnTo>
                    <a:lnTo>
                      <a:pt x="756" y="51"/>
                    </a:lnTo>
                    <a:lnTo>
                      <a:pt x="757" y="54"/>
                    </a:lnTo>
                    <a:lnTo>
                      <a:pt x="759" y="58"/>
                    </a:lnTo>
                    <a:lnTo>
                      <a:pt x="762" y="62"/>
                    </a:lnTo>
                    <a:lnTo>
                      <a:pt x="764" y="66"/>
                    </a:lnTo>
                    <a:lnTo>
                      <a:pt x="765" y="70"/>
                    </a:lnTo>
                    <a:lnTo>
                      <a:pt x="766" y="74"/>
                    </a:lnTo>
                    <a:lnTo>
                      <a:pt x="769" y="78"/>
                    </a:lnTo>
                    <a:lnTo>
                      <a:pt x="769" y="81"/>
                    </a:lnTo>
                    <a:lnTo>
                      <a:pt x="770" y="83"/>
                    </a:lnTo>
                    <a:lnTo>
                      <a:pt x="770" y="85"/>
                    </a:lnTo>
                    <a:lnTo>
                      <a:pt x="771" y="88"/>
                    </a:lnTo>
                    <a:lnTo>
                      <a:pt x="771" y="91"/>
                    </a:lnTo>
                    <a:lnTo>
                      <a:pt x="772" y="93"/>
                    </a:lnTo>
                    <a:lnTo>
                      <a:pt x="772" y="97"/>
                    </a:lnTo>
                    <a:lnTo>
                      <a:pt x="773" y="100"/>
                    </a:lnTo>
                    <a:lnTo>
                      <a:pt x="773" y="103"/>
                    </a:lnTo>
                    <a:lnTo>
                      <a:pt x="774" y="106"/>
                    </a:lnTo>
                    <a:lnTo>
                      <a:pt x="774" y="110"/>
                    </a:lnTo>
                    <a:lnTo>
                      <a:pt x="775" y="114"/>
                    </a:lnTo>
                    <a:lnTo>
                      <a:pt x="775" y="118"/>
                    </a:lnTo>
                    <a:lnTo>
                      <a:pt x="777" y="122"/>
                    </a:lnTo>
                    <a:lnTo>
                      <a:pt x="778" y="126"/>
                    </a:lnTo>
                    <a:lnTo>
                      <a:pt x="778" y="130"/>
                    </a:lnTo>
                    <a:lnTo>
                      <a:pt x="779" y="135"/>
                    </a:lnTo>
                    <a:lnTo>
                      <a:pt x="779" y="138"/>
                    </a:lnTo>
                    <a:lnTo>
                      <a:pt x="780" y="143"/>
                    </a:lnTo>
                    <a:lnTo>
                      <a:pt x="780" y="148"/>
                    </a:lnTo>
                    <a:lnTo>
                      <a:pt x="781" y="151"/>
                    </a:lnTo>
                    <a:lnTo>
                      <a:pt x="782" y="156"/>
                    </a:lnTo>
                    <a:lnTo>
                      <a:pt x="782" y="160"/>
                    </a:lnTo>
                    <a:lnTo>
                      <a:pt x="783" y="166"/>
                    </a:lnTo>
                    <a:lnTo>
                      <a:pt x="783" y="170"/>
                    </a:lnTo>
                    <a:lnTo>
                      <a:pt x="785" y="175"/>
                    </a:lnTo>
                    <a:lnTo>
                      <a:pt x="785" y="180"/>
                    </a:lnTo>
                    <a:lnTo>
                      <a:pt x="786" y="184"/>
                    </a:lnTo>
                    <a:lnTo>
                      <a:pt x="786" y="189"/>
                    </a:lnTo>
                    <a:lnTo>
                      <a:pt x="787" y="195"/>
                    </a:lnTo>
                    <a:lnTo>
                      <a:pt x="787" y="199"/>
                    </a:lnTo>
                    <a:lnTo>
                      <a:pt x="788" y="204"/>
                    </a:lnTo>
                    <a:lnTo>
                      <a:pt x="788" y="209"/>
                    </a:lnTo>
                    <a:lnTo>
                      <a:pt x="788" y="213"/>
                    </a:lnTo>
                    <a:lnTo>
                      <a:pt x="789" y="218"/>
                    </a:lnTo>
                    <a:lnTo>
                      <a:pt x="790" y="223"/>
                    </a:lnTo>
                    <a:lnTo>
                      <a:pt x="790" y="227"/>
                    </a:lnTo>
                    <a:lnTo>
                      <a:pt x="790" y="232"/>
                    </a:lnTo>
                    <a:lnTo>
                      <a:pt x="790" y="236"/>
                    </a:lnTo>
                    <a:lnTo>
                      <a:pt x="792" y="242"/>
                    </a:lnTo>
                    <a:lnTo>
                      <a:pt x="792" y="246"/>
                    </a:lnTo>
                    <a:lnTo>
                      <a:pt x="793" y="250"/>
                    </a:lnTo>
                    <a:lnTo>
                      <a:pt x="793" y="255"/>
                    </a:lnTo>
                    <a:lnTo>
                      <a:pt x="793" y="259"/>
                    </a:lnTo>
                    <a:lnTo>
                      <a:pt x="793" y="264"/>
                    </a:lnTo>
                    <a:lnTo>
                      <a:pt x="794" y="267"/>
                    </a:lnTo>
                    <a:lnTo>
                      <a:pt x="794" y="272"/>
                    </a:lnTo>
                    <a:lnTo>
                      <a:pt x="795" y="277"/>
                    </a:lnTo>
                    <a:lnTo>
                      <a:pt x="795" y="280"/>
                    </a:lnTo>
                    <a:lnTo>
                      <a:pt x="795" y="285"/>
                    </a:lnTo>
                    <a:lnTo>
                      <a:pt x="795" y="288"/>
                    </a:lnTo>
                    <a:lnTo>
                      <a:pt x="796" y="292"/>
                    </a:lnTo>
                    <a:lnTo>
                      <a:pt x="796" y="295"/>
                    </a:lnTo>
                    <a:lnTo>
                      <a:pt x="796" y="299"/>
                    </a:lnTo>
                    <a:lnTo>
                      <a:pt x="796" y="302"/>
                    </a:lnTo>
                    <a:lnTo>
                      <a:pt x="797" y="305"/>
                    </a:lnTo>
                    <a:lnTo>
                      <a:pt x="797" y="309"/>
                    </a:lnTo>
                    <a:lnTo>
                      <a:pt x="797" y="311"/>
                    </a:lnTo>
                    <a:lnTo>
                      <a:pt x="797" y="315"/>
                    </a:lnTo>
                    <a:lnTo>
                      <a:pt x="797" y="317"/>
                    </a:lnTo>
                    <a:lnTo>
                      <a:pt x="797" y="319"/>
                    </a:lnTo>
                    <a:lnTo>
                      <a:pt x="797" y="323"/>
                    </a:lnTo>
                    <a:lnTo>
                      <a:pt x="797" y="325"/>
                    </a:lnTo>
                    <a:lnTo>
                      <a:pt x="798" y="327"/>
                    </a:lnTo>
                    <a:lnTo>
                      <a:pt x="798" y="331"/>
                    </a:lnTo>
                    <a:lnTo>
                      <a:pt x="798" y="335"/>
                    </a:lnTo>
                    <a:lnTo>
                      <a:pt x="798" y="337"/>
                    </a:lnTo>
                    <a:lnTo>
                      <a:pt x="798" y="339"/>
                    </a:lnTo>
                    <a:lnTo>
                      <a:pt x="798" y="342"/>
                    </a:lnTo>
                    <a:lnTo>
                      <a:pt x="798" y="345"/>
                    </a:lnTo>
                    <a:lnTo>
                      <a:pt x="798" y="347"/>
                    </a:lnTo>
                    <a:lnTo>
                      <a:pt x="798" y="350"/>
                    </a:lnTo>
                    <a:lnTo>
                      <a:pt x="798" y="353"/>
                    </a:lnTo>
                    <a:lnTo>
                      <a:pt x="798" y="356"/>
                    </a:lnTo>
                    <a:lnTo>
                      <a:pt x="798" y="359"/>
                    </a:lnTo>
                    <a:lnTo>
                      <a:pt x="798" y="362"/>
                    </a:lnTo>
                    <a:lnTo>
                      <a:pt x="798" y="365"/>
                    </a:lnTo>
                    <a:lnTo>
                      <a:pt x="800" y="368"/>
                    </a:lnTo>
                    <a:lnTo>
                      <a:pt x="800" y="371"/>
                    </a:lnTo>
                    <a:lnTo>
                      <a:pt x="800" y="375"/>
                    </a:lnTo>
                    <a:lnTo>
                      <a:pt x="800" y="378"/>
                    </a:lnTo>
                    <a:lnTo>
                      <a:pt x="800" y="380"/>
                    </a:lnTo>
                    <a:lnTo>
                      <a:pt x="800" y="384"/>
                    </a:lnTo>
                    <a:lnTo>
                      <a:pt x="800" y="387"/>
                    </a:lnTo>
                    <a:lnTo>
                      <a:pt x="800" y="391"/>
                    </a:lnTo>
                    <a:lnTo>
                      <a:pt x="800" y="394"/>
                    </a:lnTo>
                    <a:lnTo>
                      <a:pt x="800" y="397"/>
                    </a:lnTo>
                    <a:lnTo>
                      <a:pt x="800" y="401"/>
                    </a:lnTo>
                    <a:lnTo>
                      <a:pt x="800" y="405"/>
                    </a:lnTo>
                    <a:lnTo>
                      <a:pt x="800" y="408"/>
                    </a:lnTo>
                    <a:lnTo>
                      <a:pt x="800" y="410"/>
                    </a:lnTo>
                    <a:lnTo>
                      <a:pt x="800" y="414"/>
                    </a:lnTo>
                    <a:lnTo>
                      <a:pt x="800" y="417"/>
                    </a:lnTo>
                    <a:lnTo>
                      <a:pt x="800" y="421"/>
                    </a:lnTo>
                    <a:lnTo>
                      <a:pt x="800" y="424"/>
                    </a:lnTo>
                    <a:lnTo>
                      <a:pt x="800" y="428"/>
                    </a:lnTo>
                    <a:lnTo>
                      <a:pt x="798" y="430"/>
                    </a:lnTo>
                    <a:lnTo>
                      <a:pt x="798" y="433"/>
                    </a:lnTo>
                    <a:lnTo>
                      <a:pt x="798" y="437"/>
                    </a:lnTo>
                    <a:lnTo>
                      <a:pt x="798" y="440"/>
                    </a:lnTo>
                    <a:lnTo>
                      <a:pt x="798" y="443"/>
                    </a:lnTo>
                    <a:lnTo>
                      <a:pt x="798" y="446"/>
                    </a:lnTo>
                    <a:lnTo>
                      <a:pt x="797" y="450"/>
                    </a:lnTo>
                    <a:lnTo>
                      <a:pt x="797" y="452"/>
                    </a:lnTo>
                    <a:lnTo>
                      <a:pt x="797" y="454"/>
                    </a:lnTo>
                    <a:lnTo>
                      <a:pt x="797" y="458"/>
                    </a:lnTo>
                    <a:lnTo>
                      <a:pt x="796" y="460"/>
                    </a:lnTo>
                    <a:lnTo>
                      <a:pt x="796" y="463"/>
                    </a:lnTo>
                    <a:lnTo>
                      <a:pt x="796" y="466"/>
                    </a:lnTo>
                    <a:lnTo>
                      <a:pt x="796" y="469"/>
                    </a:lnTo>
                    <a:lnTo>
                      <a:pt x="795" y="474"/>
                    </a:lnTo>
                    <a:lnTo>
                      <a:pt x="794" y="478"/>
                    </a:lnTo>
                    <a:lnTo>
                      <a:pt x="793" y="482"/>
                    </a:lnTo>
                    <a:lnTo>
                      <a:pt x="792" y="485"/>
                    </a:lnTo>
                    <a:lnTo>
                      <a:pt x="789" y="489"/>
                    </a:lnTo>
                    <a:lnTo>
                      <a:pt x="788" y="492"/>
                    </a:lnTo>
                    <a:lnTo>
                      <a:pt x="786" y="494"/>
                    </a:lnTo>
                    <a:lnTo>
                      <a:pt x="785" y="497"/>
                    </a:lnTo>
                    <a:lnTo>
                      <a:pt x="782" y="498"/>
                    </a:lnTo>
                    <a:lnTo>
                      <a:pt x="778" y="499"/>
                    </a:lnTo>
                    <a:lnTo>
                      <a:pt x="775" y="499"/>
                    </a:lnTo>
                    <a:lnTo>
                      <a:pt x="772" y="500"/>
                    </a:lnTo>
                    <a:lnTo>
                      <a:pt x="769" y="500"/>
                    </a:lnTo>
                    <a:lnTo>
                      <a:pt x="766" y="501"/>
                    </a:lnTo>
                    <a:lnTo>
                      <a:pt x="763" y="501"/>
                    </a:lnTo>
                    <a:lnTo>
                      <a:pt x="758" y="501"/>
                    </a:lnTo>
                    <a:lnTo>
                      <a:pt x="755" y="503"/>
                    </a:lnTo>
                    <a:lnTo>
                      <a:pt x="750" y="503"/>
                    </a:lnTo>
                    <a:lnTo>
                      <a:pt x="746" y="503"/>
                    </a:lnTo>
                    <a:lnTo>
                      <a:pt x="741" y="504"/>
                    </a:lnTo>
                    <a:lnTo>
                      <a:pt x="735" y="504"/>
                    </a:lnTo>
                    <a:lnTo>
                      <a:pt x="731" y="505"/>
                    </a:lnTo>
                    <a:lnTo>
                      <a:pt x="725" y="505"/>
                    </a:lnTo>
                    <a:lnTo>
                      <a:pt x="719" y="505"/>
                    </a:lnTo>
                    <a:lnTo>
                      <a:pt x="713" y="505"/>
                    </a:lnTo>
                    <a:lnTo>
                      <a:pt x="708" y="505"/>
                    </a:lnTo>
                    <a:lnTo>
                      <a:pt x="701" y="505"/>
                    </a:lnTo>
                    <a:lnTo>
                      <a:pt x="695" y="506"/>
                    </a:lnTo>
                    <a:lnTo>
                      <a:pt x="688" y="506"/>
                    </a:lnTo>
                    <a:lnTo>
                      <a:pt x="681" y="506"/>
                    </a:lnTo>
                    <a:lnTo>
                      <a:pt x="673" y="506"/>
                    </a:lnTo>
                    <a:lnTo>
                      <a:pt x="666" y="506"/>
                    </a:lnTo>
                    <a:lnTo>
                      <a:pt x="659" y="506"/>
                    </a:lnTo>
                    <a:lnTo>
                      <a:pt x="651" y="507"/>
                    </a:lnTo>
                    <a:lnTo>
                      <a:pt x="644" y="507"/>
                    </a:lnTo>
                    <a:lnTo>
                      <a:pt x="636" y="507"/>
                    </a:lnTo>
                    <a:lnTo>
                      <a:pt x="629" y="507"/>
                    </a:lnTo>
                    <a:lnTo>
                      <a:pt x="621" y="507"/>
                    </a:lnTo>
                    <a:lnTo>
                      <a:pt x="613" y="507"/>
                    </a:lnTo>
                    <a:lnTo>
                      <a:pt x="605" y="507"/>
                    </a:lnTo>
                    <a:lnTo>
                      <a:pt x="597" y="507"/>
                    </a:lnTo>
                    <a:lnTo>
                      <a:pt x="589" y="507"/>
                    </a:lnTo>
                    <a:lnTo>
                      <a:pt x="580" y="507"/>
                    </a:lnTo>
                    <a:lnTo>
                      <a:pt x="572" y="507"/>
                    </a:lnTo>
                    <a:lnTo>
                      <a:pt x="564" y="507"/>
                    </a:lnTo>
                    <a:lnTo>
                      <a:pt x="554" y="507"/>
                    </a:lnTo>
                    <a:lnTo>
                      <a:pt x="546" y="507"/>
                    </a:lnTo>
                    <a:lnTo>
                      <a:pt x="537" y="507"/>
                    </a:lnTo>
                    <a:lnTo>
                      <a:pt x="529" y="507"/>
                    </a:lnTo>
                    <a:lnTo>
                      <a:pt x="521" y="507"/>
                    </a:lnTo>
                    <a:lnTo>
                      <a:pt x="512" y="507"/>
                    </a:lnTo>
                    <a:lnTo>
                      <a:pt x="503" y="507"/>
                    </a:lnTo>
                    <a:lnTo>
                      <a:pt x="495" y="507"/>
                    </a:lnTo>
                    <a:lnTo>
                      <a:pt x="487" y="507"/>
                    </a:lnTo>
                    <a:lnTo>
                      <a:pt x="477" y="506"/>
                    </a:lnTo>
                    <a:lnTo>
                      <a:pt x="468" y="506"/>
                    </a:lnTo>
                    <a:lnTo>
                      <a:pt x="460" y="506"/>
                    </a:lnTo>
                    <a:lnTo>
                      <a:pt x="452" y="506"/>
                    </a:lnTo>
                    <a:lnTo>
                      <a:pt x="443" y="505"/>
                    </a:lnTo>
                    <a:lnTo>
                      <a:pt x="435" y="505"/>
                    </a:lnTo>
                    <a:lnTo>
                      <a:pt x="427" y="505"/>
                    </a:lnTo>
                    <a:lnTo>
                      <a:pt x="419" y="505"/>
                    </a:lnTo>
                    <a:lnTo>
                      <a:pt x="409" y="505"/>
                    </a:lnTo>
                    <a:lnTo>
                      <a:pt x="401" y="505"/>
                    </a:lnTo>
                    <a:lnTo>
                      <a:pt x="393" y="505"/>
                    </a:lnTo>
                    <a:lnTo>
                      <a:pt x="385" y="505"/>
                    </a:lnTo>
                    <a:lnTo>
                      <a:pt x="378" y="504"/>
                    </a:lnTo>
                    <a:lnTo>
                      <a:pt x="370" y="504"/>
                    </a:lnTo>
                    <a:lnTo>
                      <a:pt x="362" y="504"/>
                    </a:lnTo>
                    <a:lnTo>
                      <a:pt x="355" y="504"/>
                    </a:lnTo>
                    <a:lnTo>
                      <a:pt x="347" y="504"/>
                    </a:lnTo>
                    <a:lnTo>
                      <a:pt x="340" y="503"/>
                    </a:lnTo>
                    <a:lnTo>
                      <a:pt x="332" y="503"/>
                    </a:lnTo>
                    <a:lnTo>
                      <a:pt x="325" y="503"/>
                    </a:lnTo>
                    <a:lnTo>
                      <a:pt x="319" y="503"/>
                    </a:lnTo>
                    <a:lnTo>
                      <a:pt x="312" y="501"/>
                    </a:lnTo>
                    <a:lnTo>
                      <a:pt x="305" y="501"/>
                    </a:lnTo>
                    <a:lnTo>
                      <a:pt x="298" y="501"/>
                    </a:lnTo>
                    <a:lnTo>
                      <a:pt x="290" y="500"/>
                    </a:lnTo>
                    <a:lnTo>
                      <a:pt x="283" y="500"/>
                    </a:lnTo>
                    <a:lnTo>
                      <a:pt x="276" y="500"/>
                    </a:lnTo>
                    <a:lnTo>
                      <a:pt x="270" y="500"/>
                    </a:lnTo>
                    <a:lnTo>
                      <a:pt x="263" y="499"/>
                    </a:lnTo>
                    <a:lnTo>
                      <a:pt x="256" y="499"/>
                    </a:lnTo>
                    <a:lnTo>
                      <a:pt x="250" y="499"/>
                    </a:lnTo>
                    <a:lnTo>
                      <a:pt x="244" y="499"/>
                    </a:lnTo>
                    <a:lnTo>
                      <a:pt x="237" y="498"/>
                    </a:lnTo>
                    <a:lnTo>
                      <a:pt x="231" y="498"/>
                    </a:lnTo>
                    <a:lnTo>
                      <a:pt x="224" y="497"/>
                    </a:lnTo>
                    <a:lnTo>
                      <a:pt x="218" y="497"/>
                    </a:lnTo>
                    <a:lnTo>
                      <a:pt x="212" y="497"/>
                    </a:lnTo>
                    <a:lnTo>
                      <a:pt x="206" y="496"/>
                    </a:lnTo>
                    <a:lnTo>
                      <a:pt x="200" y="496"/>
                    </a:lnTo>
                    <a:lnTo>
                      <a:pt x="194" y="496"/>
                    </a:lnTo>
                    <a:lnTo>
                      <a:pt x="189" y="494"/>
                    </a:lnTo>
                    <a:lnTo>
                      <a:pt x="183" y="494"/>
                    </a:lnTo>
                    <a:lnTo>
                      <a:pt x="178" y="493"/>
                    </a:lnTo>
                    <a:lnTo>
                      <a:pt x="172" y="493"/>
                    </a:lnTo>
                    <a:lnTo>
                      <a:pt x="167" y="493"/>
                    </a:lnTo>
                    <a:lnTo>
                      <a:pt x="161" y="493"/>
                    </a:lnTo>
                    <a:lnTo>
                      <a:pt x="156" y="492"/>
                    </a:lnTo>
                    <a:lnTo>
                      <a:pt x="152" y="492"/>
                    </a:lnTo>
                    <a:lnTo>
                      <a:pt x="146" y="491"/>
                    </a:lnTo>
                    <a:lnTo>
                      <a:pt x="141" y="491"/>
                    </a:lnTo>
                    <a:lnTo>
                      <a:pt x="137" y="490"/>
                    </a:lnTo>
                    <a:lnTo>
                      <a:pt x="132" y="490"/>
                    </a:lnTo>
                    <a:lnTo>
                      <a:pt x="128" y="489"/>
                    </a:lnTo>
                    <a:lnTo>
                      <a:pt x="123" y="489"/>
                    </a:lnTo>
                    <a:lnTo>
                      <a:pt x="118" y="488"/>
                    </a:lnTo>
                    <a:lnTo>
                      <a:pt x="115" y="488"/>
                    </a:lnTo>
                    <a:lnTo>
                      <a:pt x="110" y="488"/>
                    </a:lnTo>
                    <a:lnTo>
                      <a:pt x="107" y="488"/>
                    </a:lnTo>
                    <a:lnTo>
                      <a:pt x="102" y="486"/>
                    </a:lnTo>
                    <a:lnTo>
                      <a:pt x="99" y="486"/>
                    </a:lnTo>
                    <a:lnTo>
                      <a:pt x="94" y="485"/>
                    </a:lnTo>
                    <a:lnTo>
                      <a:pt x="92" y="485"/>
                    </a:lnTo>
                    <a:lnTo>
                      <a:pt x="88" y="484"/>
                    </a:lnTo>
                    <a:lnTo>
                      <a:pt x="85" y="484"/>
                    </a:lnTo>
                    <a:lnTo>
                      <a:pt x="81" y="483"/>
                    </a:lnTo>
                    <a:lnTo>
                      <a:pt x="79" y="483"/>
                    </a:lnTo>
                    <a:lnTo>
                      <a:pt x="76" y="483"/>
                    </a:lnTo>
                    <a:lnTo>
                      <a:pt x="73" y="482"/>
                    </a:lnTo>
                    <a:lnTo>
                      <a:pt x="71" y="481"/>
                    </a:lnTo>
                    <a:lnTo>
                      <a:pt x="68" y="481"/>
                    </a:lnTo>
                    <a:lnTo>
                      <a:pt x="65" y="481"/>
                    </a:lnTo>
                    <a:lnTo>
                      <a:pt x="63" y="481"/>
                    </a:lnTo>
                    <a:lnTo>
                      <a:pt x="60" y="480"/>
                    </a:lnTo>
                    <a:lnTo>
                      <a:pt x="56" y="478"/>
                    </a:lnTo>
                    <a:lnTo>
                      <a:pt x="54" y="477"/>
                    </a:lnTo>
                    <a:lnTo>
                      <a:pt x="52" y="476"/>
                    </a:lnTo>
                    <a:lnTo>
                      <a:pt x="47" y="474"/>
                    </a:lnTo>
                    <a:lnTo>
                      <a:pt x="44" y="471"/>
                    </a:lnTo>
                    <a:lnTo>
                      <a:pt x="40" y="469"/>
                    </a:lnTo>
                    <a:lnTo>
                      <a:pt x="38" y="468"/>
                    </a:lnTo>
                    <a:lnTo>
                      <a:pt x="34" y="467"/>
                    </a:lnTo>
                    <a:lnTo>
                      <a:pt x="32" y="465"/>
                    </a:lnTo>
                    <a:lnTo>
                      <a:pt x="29" y="463"/>
                    </a:lnTo>
                    <a:lnTo>
                      <a:pt x="27" y="462"/>
                    </a:lnTo>
                    <a:lnTo>
                      <a:pt x="25" y="459"/>
                    </a:lnTo>
                    <a:lnTo>
                      <a:pt x="23" y="456"/>
                    </a:lnTo>
                    <a:lnTo>
                      <a:pt x="20" y="454"/>
                    </a:lnTo>
                    <a:lnTo>
                      <a:pt x="19" y="452"/>
                    </a:lnTo>
                    <a:lnTo>
                      <a:pt x="18" y="448"/>
                    </a:lnTo>
                    <a:lnTo>
                      <a:pt x="17" y="445"/>
                    </a:lnTo>
                    <a:lnTo>
                      <a:pt x="16" y="440"/>
                    </a:lnTo>
                    <a:lnTo>
                      <a:pt x="16" y="436"/>
                    </a:lnTo>
                    <a:lnTo>
                      <a:pt x="15" y="433"/>
                    </a:lnTo>
                    <a:lnTo>
                      <a:pt x="15" y="431"/>
                    </a:lnTo>
                    <a:lnTo>
                      <a:pt x="14" y="429"/>
                    </a:lnTo>
                    <a:lnTo>
                      <a:pt x="14" y="426"/>
                    </a:lnTo>
                    <a:lnTo>
                      <a:pt x="14" y="424"/>
                    </a:lnTo>
                    <a:lnTo>
                      <a:pt x="14" y="421"/>
                    </a:lnTo>
                    <a:lnTo>
                      <a:pt x="14" y="418"/>
                    </a:lnTo>
                    <a:lnTo>
                      <a:pt x="14" y="415"/>
                    </a:lnTo>
                    <a:lnTo>
                      <a:pt x="14" y="410"/>
                    </a:lnTo>
                    <a:lnTo>
                      <a:pt x="14" y="406"/>
                    </a:lnTo>
                    <a:lnTo>
                      <a:pt x="14" y="402"/>
                    </a:lnTo>
                    <a:lnTo>
                      <a:pt x="14" y="398"/>
                    </a:lnTo>
                    <a:lnTo>
                      <a:pt x="14" y="393"/>
                    </a:lnTo>
                    <a:lnTo>
                      <a:pt x="15" y="388"/>
                    </a:lnTo>
                    <a:lnTo>
                      <a:pt x="15" y="384"/>
                    </a:lnTo>
                    <a:lnTo>
                      <a:pt x="16" y="379"/>
                    </a:lnTo>
                    <a:lnTo>
                      <a:pt x="16" y="373"/>
                    </a:lnTo>
                    <a:lnTo>
                      <a:pt x="16" y="368"/>
                    </a:lnTo>
                    <a:lnTo>
                      <a:pt x="16" y="362"/>
                    </a:lnTo>
                    <a:lnTo>
                      <a:pt x="17" y="356"/>
                    </a:lnTo>
                    <a:lnTo>
                      <a:pt x="17" y="350"/>
                    </a:lnTo>
                    <a:lnTo>
                      <a:pt x="17" y="345"/>
                    </a:lnTo>
                    <a:lnTo>
                      <a:pt x="18" y="339"/>
                    </a:lnTo>
                    <a:lnTo>
                      <a:pt x="18" y="332"/>
                    </a:lnTo>
                    <a:lnTo>
                      <a:pt x="18" y="326"/>
                    </a:lnTo>
                    <a:lnTo>
                      <a:pt x="19" y="319"/>
                    </a:lnTo>
                    <a:lnTo>
                      <a:pt x="20" y="312"/>
                    </a:lnTo>
                    <a:lnTo>
                      <a:pt x="20" y="307"/>
                    </a:lnTo>
                    <a:lnTo>
                      <a:pt x="22" y="300"/>
                    </a:lnTo>
                    <a:lnTo>
                      <a:pt x="23" y="294"/>
                    </a:lnTo>
                    <a:lnTo>
                      <a:pt x="23" y="287"/>
                    </a:lnTo>
                    <a:lnTo>
                      <a:pt x="24" y="281"/>
                    </a:lnTo>
                    <a:lnTo>
                      <a:pt x="24" y="274"/>
                    </a:lnTo>
                    <a:lnTo>
                      <a:pt x="25" y="267"/>
                    </a:lnTo>
                    <a:lnTo>
                      <a:pt x="26" y="261"/>
                    </a:lnTo>
                    <a:lnTo>
                      <a:pt x="26" y="254"/>
                    </a:lnTo>
                    <a:lnTo>
                      <a:pt x="27" y="247"/>
                    </a:lnTo>
                    <a:lnTo>
                      <a:pt x="27" y="241"/>
                    </a:lnTo>
                    <a:lnTo>
                      <a:pt x="29" y="234"/>
                    </a:lnTo>
                    <a:lnTo>
                      <a:pt x="30" y="228"/>
                    </a:lnTo>
                    <a:lnTo>
                      <a:pt x="30" y="221"/>
                    </a:lnTo>
                    <a:lnTo>
                      <a:pt x="31" y="216"/>
                    </a:lnTo>
                    <a:lnTo>
                      <a:pt x="31" y="209"/>
                    </a:lnTo>
                    <a:lnTo>
                      <a:pt x="32" y="203"/>
                    </a:lnTo>
                    <a:lnTo>
                      <a:pt x="33" y="197"/>
                    </a:lnTo>
                    <a:lnTo>
                      <a:pt x="33" y="191"/>
                    </a:lnTo>
                    <a:lnTo>
                      <a:pt x="34" y="186"/>
                    </a:lnTo>
                    <a:lnTo>
                      <a:pt x="34" y="180"/>
                    </a:lnTo>
                    <a:lnTo>
                      <a:pt x="35" y="174"/>
                    </a:lnTo>
                    <a:lnTo>
                      <a:pt x="37" y="170"/>
                    </a:lnTo>
                    <a:lnTo>
                      <a:pt x="37" y="164"/>
                    </a:lnTo>
                    <a:lnTo>
                      <a:pt x="38" y="159"/>
                    </a:lnTo>
                    <a:lnTo>
                      <a:pt x="38" y="153"/>
                    </a:lnTo>
                    <a:lnTo>
                      <a:pt x="39" y="149"/>
                    </a:lnTo>
                    <a:lnTo>
                      <a:pt x="40" y="145"/>
                    </a:lnTo>
                    <a:lnTo>
                      <a:pt x="40" y="141"/>
                    </a:lnTo>
                    <a:lnTo>
                      <a:pt x="40" y="137"/>
                    </a:lnTo>
                    <a:lnTo>
                      <a:pt x="41" y="133"/>
                    </a:lnTo>
                    <a:lnTo>
                      <a:pt x="42" y="129"/>
                    </a:lnTo>
                    <a:lnTo>
                      <a:pt x="42" y="126"/>
                    </a:lnTo>
                    <a:lnTo>
                      <a:pt x="42" y="123"/>
                    </a:lnTo>
                    <a:lnTo>
                      <a:pt x="44" y="121"/>
                    </a:lnTo>
                    <a:lnTo>
                      <a:pt x="45" y="118"/>
                    </a:lnTo>
                    <a:lnTo>
                      <a:pt x="45" y="117"/>
                    </a:lnTo>
                    <a:lnTo>
                      <a:pt x="46" y="112"/>
                    </a:lnTo>
                    <a:lnTo>
                      <a:pt x="47" y="107"/>
                    </a:lnTo>
                    <a:lnTo>
                      <a:pt x="47" y="103"/>
                    </a:lnTo>
                    <a:lnTo>
                      <a:pt x="49" y="99"/>
                    </a:lnTo>
                    <a:lnTo>
                      <a:pt x="49" y="93"/>
                    </a:lnTo>
                    <a:lnTo>
                      <a:pt x="50" y="89"/>
                    </a:lnTo>
                    <a:lnTo>
                      <a:pt x="52" y="84"/>
                    </a:lnTo>
                    <a:lnTo>
                      <a:pt x="53" y="80"/>
                    </a:lnTo>
                    <a:lnTo>
                      <a:pt x="53" y="75"/>
                    </a:lnTo>
                    <a:lnTo>
                      <a:pt x="54" y="70"/>
                    </a:lnTo>
                    <a:lnTo>
                      <a:pt x="55" y="65"/>
                    </a:lnTo>
                    <a:lnTo>
                      <a:pt x="56" y="60"/>
                    </a:lnTo>
                    <a:lnTo>
                      <a:pt x="56" y="55"/>
                    </a:lnTo>
                    <a:lnTo>
                      <a:pt x="57" y="51"/>
                    </a:lnTo>
                    <a:lnTo>
                      <a:pt x="58" y="46"/>
                    </a:lnTo>
                    <a:lnTo>
                      <a:pt x="60" y="42"/>
                    </a:lnTo>
                    <a:lnTo>
                      <a:pt x="60" y="37"/>
                    </a:lnTo>
                    <a:lnTo>
                      <a:pt x="61" y="32"/>
                    </a:lnTo>
                    <a:lnTo>
                      <a:pt x="61" y="29"/>
                    </a:lnTo>
                    <a:lnTo>
                      <a:pt x="62" y="25"/>
                    </a:lnTo>
                    <a:lnTo>
                      <a:pt x="62" y="21"/>
                    </a:lnTo>
                    <a:lnTo>
                      <a:pt x="63" y="17"/>
                    </a:lnTo>
                    <a:lnTo>
                      <a:pt x="63" y="15"/>
                    </a:lnTo>
                    <a:lnTo>
                      <a:pt x="64" y="12"/>
                    </a:lnTo>
                    <a:lnTo>
                      <a:pt x="64" y="8"/>
                    </a:lnTo>
                    <a:lnTo>
                      <a:pt x="64" y="6"/>
                    </a:lnTo>
                    <a:lnTo>
                      <a:pt x="65" y="4"/>
                    </a:lnTo>
                    <a:lnTo>
                      <a:pt x="65" y="2"/>
                    </a:lnTo>
                    <a:lnTo>
                      <a:pt x="67" y="0"/>
                    </a:lnTo>
                    <a:lnTo>
                      <a:pt x="67" y="0"/>
                    </a:lnTo>
                    <a:lnTo>
                      <a:pt x="48"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6"/>
              <p:cNvSpPr>
                <a:spLocks/>
              </p:cNvSpPr>
              <p:nvPr/>
            </p:nvSpPr>
            <p:spPr bwMode="auto">
              <a:xfrm>
                <a:off x="1914526" y="5443538"/>
                <a:ext cx="366713" cy="33337"/>
              </a:xfrm>
              <a:custGeom>
                <a:avLst/>
                <a:gdLst>
                  <a:gd name="T0" fmla="*/ 6 w 693"/>
                  <a:gd name="T1" fmla="*/ 39 h 64"/>
                  <a:gd name="T2" fmla="*/ 20 w 693"/>
                  <a:gd name="T3" fmla="*/ 26 h 64"/>
                  <a:gd name="T4" fmla="*/ 34 w 693"/>
                  <a:gd name="T5" fmla="*/ 21 h 64"/>
                  <a:gd name="T6" fmla="*/ 46 w 693"/>
                  <a:gd name="T7" fmla="*/ 16 h 64"/>
                  <a:gd name="T8" fmla="*/ 63 w 693"/>
                  <a:gd name="T9" fmla="*/ 14 h 64"/>
                  <a:gd name="T10" fmla="*/ 81 w 693"/>
                  <a:gd name="T11" fmla="*/ 11 h 64"/>
                  <a:gd name="T12" fmla="*/ 104 w 693"/>
                  <a:gd name="T13" fmla="*/ 9 h 64"/>
                  <a:gd name="T14" fmla="*/ 130 w 693"/>
                  <a:gd name="T15" fmla="*/ 6 h 64"/>
                  <a:gd name="T16" fmla="*/ 159 w 693"/>
                  <a:gd name="T17" fmla="*/ 4 h 64"/>
                  <a:gd name="T18" fmla="*/ 189 w 693"/>
                  <a:gd name="T19" fmla="*/ 2 h 64"/>
                  <a:gd name="T20" fmla="*/ 221 w 693"/>
                  <a:gd name="T21" fmla="*/ 1 h 64"/>
                  <a:gd name="T22" fmla="*/ 256 w 693"/>
                  <a:gd name="T23" fmla="*/ 1 h 64"/>
                  <a:gd name="T24" fmla="*/ 292 w 693"/>
                  <a:gd name="T25" fmla="*/ 0 h 64"/>
                  <a:gd name="T26" fmla="*/ 327 w 693"/>
                  <a:gd name="T27" fmla="*/ 1 h 64"/>
                  <a:gd name="T28" fmla="*/ 363 w 693"/>
                  <a:gd name="T29" fmla="*/ 2 h 64"/>
                  <a:gd name="T30" fmla="*/ 397 w 693"/>
                  <a:gd name="T31" fmla="*/ 4 h 64"/>
                  <a:gd name="T32" fmla="*/ 432 w 693"/>
                  <a:gd name="T33" fmla="*/ 8 h 64"/>
                  <a:gd name="T34" fmla="*/ 465 w 693"/>
                  <a:gd name="T35" fmla="*/ 10 h 64"/>
                  <a:gd name="T36" fmla="*/ 498 w 693"/>
                  <a:gd name="T37" fmla="*/ 14 h 64"/>
                  <a:gd name="T38" fmla="*/ 527 w 693"/>
                  <a:gd name="T39" fmla="*/ 17 h 64"/>
                  <a:gd name="T40" fmla="*/ 557 w 693"/>
                  <a:gd name="T41" fmla="*/ 21 h 64"/>
                  <a:gd name="T42" fmla="*/ 584 w 693"/>
                  <a:gd name="T43" fmla="*/ 25 h 64"/>
                  <a:gd name="T44" fmla="*/ 608 w 693"/>
                  <a:gd name="T45" fmla="*/ 29 h 64"/>
                  <a:gd name="T46" fmla="*/ 630 w 693"/>
                  <a:gd name="T47" fmla="*/ 33 h 64"/>
                  <a:gd name="T48" fmla="*/ 649 w 693"/>
                  <a:gd name="T49" fmla="*/ 38 h 64"/>
                  <a:gd name="T50" fmla="*/ 663 w 693"/>
                  <a:gd name="T51" fmla="*/ 41 h 64"/>
                  <a:gd name="T52" fmla="*/ 681 w 693"/>
                  <a:gd name="T53" fmla="*/ 47 h 64"/>
                  <a:gd name="T54" fmla="*/ 692 w 693"/>
                  <a:gd name="T55" fmla="*/ 57 h 64"/>
                  <a:gd name="T56" fmla="*/ 681 w 693"/>
                  <a:gd name="T57" fmla="*/ 64 h 64"/>
                  <a:gd name="T58" fmla="*/ 671 w 693"/>
                  <a:gd name="T59" fmla="*/ 62 h 64"/>
                  <a:gd name="T60" fmla="*/ 655 w 693"/>
                  <a:gd name="T61" fmla="*/ 55 h 64"/>
                  <a:gd name="T62" fmla="*/ 643 w 693"/>
                  <a:gd name="T63" fmla="*/ 52 h 64"/>
                  <a:gd name="T64" fmla="*/ 626 w 693"/>
                  <a:gd name="T65" fmla="*/ 48 h 64"/>
                  <a:gd name="T66" fmla="*/ 607 w 693"/>
                  <a:gd name="T67" fmla="*/ 43 h 64"/>
                  <a:gd name="T68" fmla="*/ 583 w 693"/>
                  <a:gd name="T69" fmla="*/ 39 h 64"/>
                  <a:gd name="T70" fmla="*/ 554 w 693"/>
                  <a:gd name="T71" fmla="*/ 34 h 64"/>
                  <a:gd name="T72" fmla="*/ 522 w 693"/>
                  <a:gd name="T73" fmla="*/ 30 h 64"/>
                  <a:gd name="T74" fmla="*/ 484 w 693"/>
                  <a:gd name="T75" fmla="*/ 26 h 64"/>
                  <a:gd name="T76" fmla="*/ 441 w 693"/>
                  <a:gd name="T77" fmla="*/ 22 h 64"/>
                  <a:gd name="T78" fmla="*/ 394 w 693"/>
                  <a:gd name="T79" fmla="*/ 19 h 64"/>
                  <a:gd name="T80" fmla="*/ 347 w 693"/>
                  <a:gd name="T81" fmla="*/ 17 h 64"/>
                  <a:gd name="T82" fmla="*/ 304 w 693"/>
                  <a:gd name="T83" fmla="*/ 17 h 64"/>
                  <a:gd name="T84" fmla="*/ 266 w 693"/>
                  <a:gd name="T85" fmla="*/ 17 h 64"/>
                  <a:gd name="T86" fmla="*/ 231 w 693"/>
                  <a:gd name="T87" fmla="*/ 17 h 64"/>
                  <a:gd name="T88" fmla="*/ 198 w 693"/>
                  <a:gd name="T89" fmla="*/ 17 h 64"/>
                  <a:gd name="T90" fmla="*/ 171 w 693"/>
                  <a:gd name="T91" fmla="*/ 18 h 64"/>
                  <a:gd name="T92" fmla="*/ 145 w 693"/>
                  <a:gd name="T93" fmla="*/ 19 h 64"/>
                  <a:gd name="T94" fmla="*/ 124 w 693"/>
                  <a:gd name="T95" fmla="*/ 21 h 64"/>
                  <a:gd name="T96" fmla="*/ 105 w 693"/>
                  <a:gd name="T97" fmla="*/ 22 h 64"/>
                  <a:gd name="T98" fmla="*/ 90 w 693"/>
                  <a:gd name="T99" fmla="*/ 24 h 64"/>
                  <a:gd name="T100" fmla="*/ 69 w 693"/>
                  <a:gd name="T101" fmla="*/ 26 h 64"/>
                  <a:gd name="T102" fmla="*/ 56 w 693"/>
                  <a:gd name="T103" fmla="*/ 29 h 64"/>
                  <a:gd name="T104" fmla="*/ 35 w 693"/>
                  <a:gd name="T105" fmla="*/ 37 h 64"/>
                  <a:gd name="T106" fmla="*/ 18 w 693"/>
                  <a:gd name="T107" fmla="*/ 47 h 64"/>
                  <a:gd name="T108" fmla="*/ 0 w 693"/>
                  <a:gd name="T109"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3" h="64">
                    <a:moveTo>
                      <a:pt x="0" y="51"/>
                    </a:moveTo>
                    <a:lnTo>
                      <a:pt x="0" y="49"/>
                    </a:lnTo>
                    <a:lnTo>
                      <a:pt x="2" y="47"/>
                    </a:lnTo>
                    <a:lnTo>
                      <a:pt x="3" y="44"/>
                    </a:lnTo>
                    <a:lnTo>
                      <a:pt x="6" y="39"/>
                    </a:lnTo>
                    <a:lnTo>
                      <a:pt x="8" y="37"/>
                    </a:lnTo>
                    <a:lnTo>
                      <a:pt x="11" y="34"/>
                    </a:lnTo>
                    <a:lnTo>
                      <a:pt x="13" y="32"/>
                    </a:lnTo>
                    <a:lnTo>
                      <a:pt x="17" y="30"/>
                    </a:lnTo>
                    <a:lnTo>
                      <a:pt x="20" y="26"/>
                    </a:lnTo>
                    <a:lnTo>
                      <a:pt x="25" y="24"/>
                    </a:lnTo>
                    <a:lnTo>
                      <a:pt x="26" y="23"/>
                    </a:lnTo>
                    <a:lnTo>
                      <a:pt x="28" y="22"/>
                    </a:lnTo>
                    <a:lnTo>
                      <a:pt x="31" y="22"/>
                    </a:lnTo>
                    <a:lnTo>
                      <a:pt x="34" y="21"/>
                    </a:lnTo>
                    <a:lnTo>
                      <a:pt x="36" y="19"/>
                    </a:lnTo>
                    <a:lnTo>
                      <a:pt x="40" y="18"/>
                    </a:lnTo>
                    <a:lnTo>
                      <a:pt x="42" y="17"/>
                    </a:lnTo>
                    <a:lnTo>
                      <a:pt x="44" y="17"/>
                    </a:lnTo>
                    <a:lnTo>
                      <a:pt x="46" y="16"/>
                    </a:lnTo>
                    <a:lnTo>
                      <a:pt x="50" y="16"/>
                    </a:lnTo>
                    <a:lnTo>
                      <a:pt x="52" y="15"/>
                    </a:lnTo>
                    <a:lnTo>
                      <a:pt x="56" y="15"/>
                    </a:lnTo>
                    <a:lnTo>
                      <a:pt x="59" y="15"/>
                    </a:lnTo>
                    <a:lnTo>
                      <a:pt x="63" y="14"/>
                    </a:lnTo>
                    <a:lnTo>
                      <a:pt x="66" y="13"/>
                    </a:lnTo>
                    <a:lnTo>
                      <a:pt x="69" y="13"/>
                    </a:lnTo>
                    <a:lnTo>
                      <a:pt x="73" y="11"/>
                    </a:lnTo>
                    <a:lnTo>
                      <a:pt x="78" y="11"/>
                    </a:lnTo>
                    <a:lnTo>
                      <a:pt x="81" y="11"/>
                    </a:lnTo>
                    <a:lnTo>
                      <a:pt x="86" y="10"/>
                    </a:lnTo>
                    <a:lnTo>
                      <a:pt x="90" y="10"/>
                    </a:lnTo>
                    <a:lnTo>
                      <a:pt x="95" y="9"/>
                    </a:lnTo>
                    <a:lnTo>
                      <a:pt x="99" y="9"/>
                    </a:lnTo>
                    <a:lnTo>
                      <a:pt x="104" y="9"/>
                    </a:lnTo>
                    <a:lnTo>
                      <a:pt x="109" y="8"/>
                    </a:lnTo>
                    <a:lnTo>
                      <a:pt x="114" y="8"/>
                    </a:lnTo>
                    <a:lnTo>
                      <a:pt x="119" y="7"/>
                    </a:lnTo>
                    <a:lnTo>
                      <a:pt x="125" y="7"/>
                    </a:lnTo>
                    <a:lnTo>
                      <a:pt x="130" y="6"/>
                    </a:lnTo>
                    <a:lnTo>
                      <a:pt x="135" y="6"/>
                    </a:lnTo>
                    <a:lnTo>
                      <a:pt x="141" y="6"/>
                    </a:lnTo>
                    <a:lnTo>
                      <a:pt x="147" y="4"/>
                    </a:lnTo>
                    <a:lnTo>
                      <a:pt x="152" y="4"/>
                    </a:lnTo>
                    <a:lnTo>
                      <a:pt x="159" y="4"/>
                    </a:lnTo>
                    <a:lnTo>
                      <a:pt x="165" y="4"/>
                    </a:lnTo>
                    <a:lnTo>
                      <a:pt x="171" y="3"/>
                    </a:lnTo>
                    <a:lnTo>
                      <a:pt x="176" y="3"/>
                    </a:lnTo>
                    <a:lnTo>
                      <a:pt x="183" y="3"/>
                    </a:lnTo>
                    <a:lnTo>
                      <a:pt x="189" y="2"/>
                    </a:lnTo>
                    <a:lnTo>
                      <a:pt x="196" y="2"/>
                    </a:lnTo>
                    <a:lnTo>
                      <a:pt x="202" y="2"/>
                    </a:lnTo>
                    <a:lnTo>
                      <a:pt x="209" y="2"/>
                    </a:lnTo>
                    <a:lnTo>
                      <a:pt x="216" y="1"/>
                    </a:lnTo>
                    <a:lnTo>
                      <a:pt x="221" y="1"/>
                    </a:lnTo>
                    <a:lnTo>
                      <a:pt x="228" y="1"/>
                    </a:lnTo>
                    <a:lnTo>
                      <a:pt x="235" y="1"/>
                    </a:lnTo>
                    <a:lnTo>
                      <a:pt x="242" y="1"/>
                    </a:lnTo>
                    <a:lnTo>
                      <a:pt x="249" y="1"/>
                    </a:lnTo>
                    <a:lnTo>
                      <a:pt x="256" y="1"/>
                    </a:lnTo>
                    <a:lnTo>
                      <a:pt x="263" y="1"/>
                    </a:lnTo>
                    <a:lnTo>
                      <a:pt x="271" y="0"/>
                    </a:lnTo>
                    <a:lnTo>
                      <a:pt x="278" y="0"/>
                    </a:lnTo>
                    <a:lnTo>
                      <a:pt x="285" y="0"/>
                    </a:lnTo>
                    <a:lnTo>
                      <a:pt x="292" y="0"/>
                    </a:lnTo>
                    <a:lnTo>
                      <a:pt x="298" y="0"/>
                    </a:lnTo>
                    <a:lnTo>
                      <a:pt x="305" y="0"/>
                    </a:lnTo>
                    <a:lnTo>
                      <a:pt x="312" y="0"/>
                    </a:lnTo>
                    <a:lnTo>
                      <a:pt x="320" y="1"/>
                    </a:lnTo>
                    <a:lnTo>
                      <a:pt x="327" y="1"/>
                    </a:lnTo>
                    <a:lnTo>
                      <a:pt x="334" y="1"/>
                    </a:lnTo>
                    <a:lnTo>
                      <a:pt x="341" y="2"/>
                    </a:lnTo>
                    <a:lnTo>
                      <a:pt x="348" y="2"/>
                    </a:lnTo>
                    <a:lnTo>
                      <a:pt x="355" y="2"/>
                    </a:lnTo>
                    <a:lnTo>
                      <a:pt x="363" y="2"/>
                    </a:lnTo>
                    <a:lnTo>
                      <a:pt x="370" y="3"/>
                    </a:lnTo>
                    <a:lnTo>
                      <a:pt x="377" y="4"/>
                    </a:lnTo>
                    <a:lnTo>
                      <a:pt x="384" y="4"/>
                    </a:lnTo>
                    <a:lnTo>
                      <a:pt x="391" y="4"/>
                    </a:lnTo>
                    <a:lnTo>
                      <a:pt x="397" y="4"/>
                    </a:lnTo>
                    <a:lnTo>
                      <a:pt x="404" y="6"/>
                    </a:lnTo>
                    <a:lnTo>
                      <a:pt x="411" y="6"/>
                    </a:lnTo>
                    <a:lnTo>
                      <a:pt x="418" y="6"/>
                    </a:lnTo>
                    <a:lnTo>
                      <a:pt x="425" y="7"/>
                    </a:lnTo>
                    <a:lnTo>
                      <a:pt x="432" y="8"/>
                    </a:lnTo>
                    <a:lnTo>
                      <a:pt x="439" y="8"/>
                    </a:lnTo>
                    <a:lnTo>
                      <a:pt x="445" y="8"/>
                    </a:lnTo>
                    <a:lnTo>
                      <a:pt x="452" y="9"/>
                    </a:lnTo>
                    <a:lnTo>
                      <a:pt x="458" y="9"/>
                    </a:lnTo>
                    <a:lnTo>
                      <a:pt x="465" y="10"/>
                    </a:lnTo>
                    <a:lnTo>
                      <a:pt x="471" y="11"/>
                    </a:lnTo>
                    <a:lnTo>
                      <a:pt x="478" y="11"/>
                    </a:lnTo>
                    <a:lnTo>
                      <a:pt x="485" y="13"/>
                    </a:lnTo>
                    <a:lnTo>
                      <a:pt x="491" y="13"/>
                    </a:lnTo>
                    <a:lnTo>
                      <a:pt x="498" y="14"/>
                    </a:lnTo>
                    <a:lnTo>
                      <a:pt x="503" y="14"/>
                    </a:lnTo>
                    <a:lnTo>
                      <a:pt x="510" y="15"/>
                    </a:lnTo>
                    <a:lnTo>
                      <a:pt x="516" y="15"/>
                    </a:lnTo>
                    <a:lnTo>
                      <a:pt x="522" y="16"/>
                    </a:lnTo>
                    <a:lnTo>
                      <a:pt x="527" y="17"/>
                    </a:lnTo>
                    <a:lnTo>
                      <a:pt x="534" y="17"/>
                    </a:lnTo>
                    <a:lnTo>
                      <a:pt x="540" y="18"/>
                    </a:lnTo>
                    <a:lnTo>
                      <a:pt x="546" y="19"/>
                    </a:lnTo>
                    <a:lnTo>
                      <a:pt x="552" y="19"/>
                    </a:lnTo>
                    <a:lnTo>
                      <a:pt x="557" y="21"/>
                    </a:lnTo>
                    <a:lnTo>
                      <a:pt x="562" y="22"/>
                    </a:lnTo>
                    <a:lnTo>
                      <a:pt x="568" y="23"/>
                    </a:lnTo>
                    <a:lnTo>
                      <a:pt x="574" y="23"/>
                    </a:lnTo>
                    <a:lnTo>
                      <a:pt x="579" y="24"/>
                    </a:lnTo>
                    <a:lnTo>
                      <a:pt x="584" y="25"/>
                    </a:lnTo>
                    <a:lnTo>
                      <a:pt x="588" y="26"/>
                    </a:lnTo>
                    <a:lnTo>
                      <a:pt x="594" y="26"/>
                    </a:lnTo>
                    <a:lnTo>
                      <a:pt x="599" y="28"/>
                    </a:lnTo>
                    <a:lnTo>
                      <a:pt x="603" y="28"/>
                    </a:lnTo>
                    <a:lnTo>
                      <a:pt x="608" y="29"/>
                    </a:lnTo>
                    <a:lnTo>
                      <a:pt x="613" y="30"/>
                    </a:lnTo>
                    <a:lnTo>
                      <a:pt x="617" y="31"/>
                    </a:lnTo>
                    <a:lnTo>
                      <a:pt x="621" y="31"/>
                    </a:lnTo>
                    <a:lnTo>
                      <a:pt x="625" y="32"/>
                    </a:lnTo>
                    <a:lnTo>
                      <a:pt x="630" y="33"/>
                    </a:lnTo>
                    <a:lnTo>
                      <a:pt x="633" y="33"/>
                    </a:lnTo>
                    <a:lnTo>
                      <a:pt x="638" y="34"/>
                    </a:lnTo>
                    <a:lnTo>
                      <a:pt x="641" y="36"/>
                    </a:lnTo>
                    <a:lnTo>
                      <a:pt x="645" y="36"/>
                    </a:lnTo>
                    <a:lnTo>
                      <a:pt x="649" y="38"/>
                    </a:lnTo>
                    <a:lnTo>
                      <a:pt x="652" y="38"/>
                    </a:lnTo>
                    <a:lnTo>
                      <a:pt x="655" y="39"/>
                    </a:lnTo>
                    <a:lnTo>
                      <a:pt x="658" y="39"/>
                    </a:lnTo>
                    <a:lnTo>
                      <a:pt x="661" y="40"/>
                    </a:lnTo>
                    <a:lnTo>
                      <a:pt x="663" y="41"/>
                    </a:lnTo>
                    <a:lnTo>
                      <a:pt x="667" y="43"/>
                    </a:lnTo>
                    <a:lnTo>
                      <a:pt x="669" y="43"/>
                    </a:lnTo>
                    <a:lnTo>
                      <a:pt x="671" y="44"/>
                    </a:lnTo>
                    <a:lnTo>
                      <a:pt x="676" y="46"/>
                    </a:lnTo>
                    <a:lnTo>
                      <a:pt x="681" y="47"/>
                    </a:lnTo>
                    <a:lnTo>
                      <a:pt x="683" y="48"/>
                    </a:lnTo>
                    <a:lnTo>
                      <a:pt x="685" y="51"/>
                    </a:lnTo>
                    <a:lnTo>
                      <a:pt x="689" y="53"/>
                    </a:lnTo>
                    <a:lnTo>
                      <a:pt x="691" y="55"/>
                    </a:lnTo>
                    <a:lnTo>
                      <a:pt x="692" y="57"/>
                    </a:lnTo>
                    <a:lnTo>
                      <a:pt x="693" y="59"/>
                    </a:lnTo>
                    <a:lnTo>
                      <a:pt x="692" y="61"/>
                    </a:lnTo>
                    <a:lnTo>
                      <a:pt x="690" y="63"/>
                    </a:lnTo>
                    <a:lnTo>
                      <a:pt x="685" y="63"/>
                    </a:lnTo>
                    <a:lnTo>
                      <a:pt x="681" y="64"/>
                    </a:lnTo>
                    <a:lnTo>
                      <a:pt x="678" y="64"/>
                    </a:lnTo>
                    <a:lnTo>
                      <a:pt x="677" y="64"/>
                    </a:lnTo>
                    <a:lnTo>
                      <a:pt x="676" y="63"/>
                    </a:lnTo>
                    <a:lnTo>
                      <a:pt x="674" y="62"/>
                    </a:lnTo>
                    <a:lnTo>
                      <a:pt x="671" y="62"/>
                    </a:lnTo>
                    <a:lnTo>
                      <a:pt x="669" y="61"/>
                    </a:lnTo>
                    <a:lnTo>
                      <a:pt x="667" y="60"/>
                    </a:lnTo>
                    <a:lnTo>
                      <a:pt x="663" y="59"/>
                    </a:lnTo>
                    <a:lnTo>
                      <a:pt x="659" y="57"/>
                    </a:lnTo>
                    <a:lnTo>
                      <a:pt x="655" y="55"/>
                    </a:lnTo>
                    <a:lnTo>
                      <a:pt x="653" y="55"/>
                    </a:lnTo>
                    <a:lnTo>
                      <a:pt x="651" y="54"/>
                    </a:lnTo>
                    <a:lnTo>
                      <a:pt x="648" y="53"/>
                    </a:lnTo>
                    <a:lnTo>
                      <a:pt x="646" y="53"/>
                    </a:lnTo>
                    <a:lnTo>
                      <a:pt x="643" y="52"/>
                    </a:lnTo>
                    <a:lnTo>
                      <a:pt x="640" y="51"/>
                    </a:lnTo>
                    <a:lnTo>
                      <a:pt x="637" y="51"/>
                    </a:lnTo>
                    <a:lnTo>
                      <a:pt x="633" y="49"/>
                    </a:lnTo>
                    <a:lnTo>
                      <a:pt x="630" y="48"/>
                    </a:lnTo>
                    <a:lnTo>
                      <a:pt x="626" y="48"/>
                    </a:lnTo>
                    <a:lnTo>
                      <a:pt x="623" y="47"/>
                    </a:lnTo>
                    <a:lnTo>
                      <a:pt x="620" y="46"/>
                    </a:lnTo>
                    <a:lnTo>
                      <a:pt x="615" y="45"/>
                    </a:lnTo>
                    <a:lnTo>
                      <a:pt x="610" y="44"/>
                    </a:lnTo>
                    <a:lnTo>
                      <a:pt x="607" y="43"/>
                    </a:lnTo>
                    <a:lnTo>
                      <a:pt x="602" y="43"/>
                    </a:lnTo>
                    <a:lnTo>
                      <a:pt x="598" y="41"/>
                    </a:lnTo>
                    <a:lnTo>
                      <a:pt x="592" y="40"/>
                    </a:lnTo>
                    <a:lnTo>
                      <a:pt x="587" y="39"/>
                    </a:lnTo>
                    <a:lnTo>
                      <a:pt x="583" y="39"/>
                    </a:lnTo>
                    <a:lnTo>
                      <a:pt x="577" y="38"/>
                    </a:lnTo>
                    <a:lnTo>
                      <a:pt x="571" y="37"/>
                    </a:lnTo>
                    <a:lnTo>
                      <a:pt x="565" y="36"/>
                    </a:lnTo>
                    <a:lnTo>
                      <a:pt x="561" y="36"/>
                    </a:lnTo>
                    <a:lnTo>
                      <a:pt x="554" y="34"/>
                    </a:lnTo>
                    <a:lnTo>
                      <a:pt x="548" y="33"/>
                    </a:lnTo>
                    <a:lnTo>
                      <a:pt x="541" y="32"/>
                    </a:lnTo>
                    <a:lnTo>
                      <a:pt x="536" y="32"/>
                    </a:lnTo>
                    <a:lnTo>
                      <a:pt x="529" y="31"/>
                    </a:lnTo>
                    <a:lnTo>
                      <a:pt x="522" y="30"/>
                    </a:lnTo>
                    <a:lnTo>
                      <a:pt x="514" y="29"/>
                    </a:lnTo>
                    <a:lnTo>
                      <a:pt x="507" y="29"/>
                    </a:lnTo>
                    <a:lnTo>
                      <a:pt x="499" y="28"/>
                    </a:lnTo>
                    <a:lnTo>
                      <a:pt x="492" y="26"/>
                    </a:lnTo>
                    <a:lnTo>
                      <a:pt x="484" y="26"/>
                    </a:lnTo>
                    <a:lnTo>
                      <a:pt x="476" y="25"/>
                    </a:lnTo>
                    <a:lnTo>
                      <a:pt x="468" y="24"/>
                    </a:lnTo>
                    <a:lnTo>
                      <a:pt x="458" y="24"/>
                    </a:lnTo>
                    <a:lnTo>
                      <a:pt x="450" y="23"/>
                    </a:lnTo>
                    <a:lnTo>
                      <a:pt x="441" y="22"/>
                    </a:lnTo>
                    <a:lnTo>
                      <a:pt x="432" y="22"/>
                    </a:lnTo>
                    <a:lnTo>
                      <a:pt x="423" y="22"/>
                    </a:lnTo>
                    <a:lnTo>
                      <a:pt x="414" y="21"/>
                    </a:lnTo>
                    <a:lnTo>
                      <a:pt x="404" y="21"/>
                    </a:lnTo>
                    <a:lnTo>
                      <a:pt x="394" y="19"/>
                    </a:lnTo>
                    <a:lnTo>
                      <a:pt x="385" y="19"/>
                    </a:lnTo>
                    <a:lnTo>
                      <a:pt x="374" y="18"/>
                    </a:lnTo>
                    <a:lnTo>
                      <a:pt x="366" y="18"/>
                    </a:lnTo>
                    <a:lnTo>
                      <a:pt x="356" y="18"/>
                    </a:lnTo>
                    <a:lnTo>
                      <a:pt x="347" y="17"/>
                    </a:lnTo>
                    <a:lnTo>
                      <a:pt x="339" y="17"/>
                    </a:lnTo>
                    <a:lnTo>
                      <a:pt x="330" y="17"/>
                    </a:lnTo>
                    <a:lnTo>
                      <a:pt x="321" y="17"/>
                    </a:lnTo>
                    <a:lnTo>
                      <a:pt x="313" y="17"/>
                    </a:lnTo>
                    <a:lnTo>
                      <a:pt x="304" y="17"/>
                    </a:lnTo>
                    <a:lnTo>
                      <a:pt x="296" y="17"/>
                    </a:lnTo>
                    <a:lnTo>
                      <a:pt x="288" y="17"/>
                    </a:lnTo>
                    <a:lnTo>
                      <a:pt x="281" y="17"/>
                    </a:lnTo>
                    <a:lnTo>
                      <a:pt x="273" y="17"/>
                    </a:lnTo>
                    <a:lnTo>
                      <a:pt x="266" y="17"/>
                    </a:lnTo>
                    <a:lnTo>
                      <a:pt x="258" y="17"/>
                    </a:lnTo>
                    <a:lnTo>
                      <a:pt x="251" y="17"/>
                    </a:lnTo>
                    <a:lnTo>
                      <a:pt x="244" y="17"/>
                    </a:lnTo>
                    <a:lnTo>
                      <a:pt x="237" y="17"/>
                    </a:lnTo>
                    <a:lnTo>
                      <a:pt x="231" y="17"/>
                    </a:lnTo>
                    <a:lnTo>
                      <a:pt x="224" y="17"/>
                    </a:lnTo>
                    <a:lnTo>
                      <a:pt x="217" y="17"/>
                    </a:lnTo>
                    <a:lnTo>
                      <a:pt x="211" y="17"/>
                    </a:lnTo>
                    <a:lnTo>
                      <a:pt x="204" y="17"/>
                    </a:lnTo>
                    <a:lnTo>
                      <a:pt x="198" y="17"/>
                    </a:lnTo>
                    <a:lnTo>
                      <a:pt x="193" y="17"/>
                    </a:lnTo>
                    <a:lnTo>
                      <a:pt x="187" y="17"/>
                    </a:lnTo>
                    <a:lnTo>
                      <a:pt x="181" y="17"/>
                    </a:lnTo>
                    <a:lnTo>
                      <a:pt x="175" y="18"/>
                    </a:lnTo>
                    <a:lnTo>
                      <a:pt x="171" y="18"/>
                    </a:lnTo>
                    <a:lnTo>
                      <a:pt x="166" y="19"/>
                    </a:lnTo>
                    <a:lnTo>
                      <a:pt x="160" y="19"/>
                    </a:lnTo>
                    <a:lnTo>
                      <a:pt x="155" y="19"/>
                    </a:lnTo>
                    <a:lnTo>
                      <a:pt x="150" y="19"/>
                    </a:lnTo>
                    <a:lnTo>
                      <a:pt x="145" y="19"/>
                    </a:lnTo>
                    <a:lnTo>
                      <a:pt x="141" y="19"/>
                    </a:lnTo>
                    <a:lnTo>
                      <a:pt x="136" y="19"/>
                    </a:lnTo>
                    <a:lnTo>
                      <a:pt x="133" y="21"/>
                    </a:lnTo>
                    <a:lnTo>
                      <a:pt x="128" y="21"/>
                    </a:lnTo>
                    <a:lnTo>
                      <a:pt x="124" y="21"/>
                    </a:lnTo>
                    <a:lnTo>
                      <a:pt x="120" y="21"/>
                    </a:lnTo>
                    <a:lnTo>
                      <a:pt x="115" y="22"/>
                    </a:lnTo>
                    <a:lnTo>
                      <a:pt x="112" y="22"/>
                    </a:lnTo>
                    <a:lnTo>
                      <a:pt x="109" y="22"/>
                    </a:lnTo>
                    <a:lnTo>
                      <a:pt x="105" y="22"/>
                    </a:lnTo>
                    <a:lnTo>
                      <a:pt x="102" y="23"/>
                    </a:lnTo>
                    <a:lnTo>
                      <a:pt x="99" y="23"/>
                    </a:lnTo>
                    <a:lnTo>
                      <a:pt x="96" y="23"/>
                    </a:lnTo>
                    <a:lnTo>
                      <a:pt x="92" y="24"/>
                    </a:lnTo>
                    <a:lnTo>
                      <a:pt x="90" y="24"/>
                    </a:lnTo>
                    <a:lnTo>
                      <a:pt x="87" y="24"/>
                    </a:lnTo>
                    <a:lnTo>
                      <a:pt x="82" y="24"/>
                    </a:lnTo>
                    <a:lnTo>
                      <a:pt x="78" y="25"/>
                    </a:lnTo>
                    <a:lnTo>
                      <a:pt x="73" y="26"/>
                    </a:lnTo>
                    <a:lnTo>
                      <a:pt x="69" y="26"/>
                    </a:lnTo>
                    <a:lnTo>
                      <a:pt x="66" y="26"/>
                    </a:lnTo>
                    <a:lnTo>
                      <a:pt x="64" y="28"/>
                    </a:lnTo>
                    <a:lnTo>
                      <a:pt x="61" y="28"/>
                    </a:lnTo>
                    <a:lnTo>
                      <a:pt x="59" y="29"/>
                    </a:lnTo>
                    <a:lnTo>
                      <a:pt x="56" y="29"/>
                    </a:lnTo>
                    <a:lnTo>
                      <a:pt x="53" y="30"/>
                    </a:lnTo>
                    <a:lnTo>
                      <a:pt x="49" y="31"/>
                    </a:lnTo>
                    <a:lnTo>
                      <a:pt x="44" y="33"/>
                    </a:lnTo>
                    <a:lnTo>
                      <a:pt x="40" y="34"/>
                    </a:lnTo>
                    <a:lnTo>
                      <a:pt x="35" y="37"/>
                    </a:lnTo>
                    <a:lnTo>
                      <a:pt x="31" y="39"/>
                    </a:lnTo>
                    <a:lnTo>
                      <a:pt x="28" y="41"/>
                    </a:lnTo>
                    <a:lnTo>
                      <a:pt x="23" y="43"/>
                    </a:lnTo>
                    <a:lnTo>
                      <a:pt x="21" y="45"/>
                    </a:lnTo>
                    <a:lnTo>
                      <a:pt x="18" y="47"/>
                    </a:lnTo>
                    <a:lnTo>
                      <a:pt x="17" y="48"/>
                    </a:lnTo>
                    <a:lnTo>
                      <a:pt x="13" y="51"/>
                    </a:lnTo>
                    <a:lnTo>
                      <a:pt x="13" y="52"/>
                    </a:lnTo>
                    <a:lnTo>
                      <a:pt x="0"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67"/>
              <p:cNvSpPr>
                <a:spLocks/>
              </p:cNvSpPr>
              <p:nvPr/>
            </p:nvSpPr>
            <p:spPr bwMode="auto">
              <a:xfrm>
                <a:off x="1925638" y="5557838"/>
                <a:ext cx="354013" cy="88900"/>
              </a:xfrm>
              <a:custGeom>
                <a:avLst/>
                <a:gdLst>
                  <a:gd name="T0" fmla="*/ 43 w 667"/>
                  <a:gd name="T1" fmla="*/ 77 h 167"/>
                  <a:gd name="T2" fmla="*/ 88 w 667"/>
                  <a:gd name="T3" fmla="*/ 64 h 167"/>
                  <a:gd name="T4" fmla="*/ 102 w 667"/>
                  <a:gd name="T5" fmla="*/ 103 h 167"/>
                  <a:gd name="T6" fmla="*/ 81 w 667"/>
                  <a:gd name="T7" fmla="*/ 141 h 167"/>
                  <a:gd name="T8" fmla="*/ 51 w 667"/>
                  <a:gd name="T9" fmla="*/ 152 h 167"/>
                  <a:gd name="T10" fmla="*/ 16 w 667"/>
                  <a:gd name="T11" fmla="*/ 132 h 167"/>
                  <a:gd name="T12" fmla="*/ 1 w 667"/>
                  <a:gd name="T13" fmla="*/ 86 h 167"/>
                  <a:gd name="T14" fmla="*/ 9 w 667"/>
                  <a:gd name="T15" fmla="*/ 36 h 167"/>
                  <a:gd name="T16" fmla="*/ 43 w 667"/>
                  <a:gd name="T17" fmla="*/ 4 h 167"/>
                  <a:gd name="T18" fmla="*/ 85 w 667"/>
                  <a:gd name="T19" fmla="*/ 4 h 167"/>
                  <a:gd name="T20" fmla="*/ 122 w 667"/>
                  <a:gd name="T21" fmla="*/ 34 h 167"/>
                  <a:gd name="T22" fmla="*/ 144 w 667"/>
                  <a:gd name="T23" fmla="*/ 64 h 167"/>
                  <a:gd name="T24" fmla="*/ 180 w 667"/>
                  <a:gd name="T25" fmla="*/ 108 h 167"/>
                  <a:gd name="T26" fmla="*/ 218 w 667"/>
                  <a:gd name="T27" fmla="*/ 122 h 167"/>
                  <a:gd name="T28" fmla="*/ 263 w 667"/>
                  <a:gd name="T29" fmla="*/ 101 h 167"/>
                  <a:gd name="T30" fmla="*/ 294 w 667"/>
                  <a:gd name="T31" fmla="*/ 57 h 167"/>
                  <a:gd name="T32" fmla="*/ 324 w 667"/>
                  <a:gd name="T33" fmla="*/ 24 h 167"/>
                  <a:gd name="T34" fmla="*/ 366 w 667"/>
                  <a:gd name="T35" fmla="*/ 26 h 167"/>
                  <a:gd name="T36" fmla="*/ 403 w 667"/>
                  <a:gd name="T37" fmla="*/ 66 h 167"/>
                  <a:gd name="T38" fmla="*/ 433 w 667"/>
                  <a:gd name="T39" fmla="*/ 104 h 167"/>
                  <a:gd name="T40" fmla="*/ 472 w 667"/>
                  <a:gd name="T41" fmla="*/ 104 h 167"/>
                  <a:gd name="T42" fmla="*/ 510 w 667"/>
                  <a:gd name="T43" fmla="*/ 66 h 167"/>
                  <a:gd name="T44" fmla="*/ 542 w 667"/>
                  <a:gd name="T45" fmla="*/ 24 h 167"/>
                  <a:gd name="T46" fmla="*/ 578 w 667"/>
                  <a:gd name="T47" fmla="*/ 11 h 167"/>
                  <a:gd name="T48" fmla="*/ 609 w 667"/>
                  <a:gd name="T49" fmla="*/ 13 h 167"/>
                  <a:gd name="T50" fmla="*/ 644 w 667"/>
                  <a:gd name="T51" fmla="*/ 36 h 167"/>
                  <a:gd name="T52" fmla="*/ 665 w 667"/>
                  <a:gd name="T53" fmla="*/ 82 h 167"/>
                  <a:gd name="T54" fmla="*/ 667 w 667"/>
                  <a:gd name="T55" fmla="*/ 111 h 167"/>
                  <a:gd name="T56" fmla="*/ 653 w 667"/>
                  <a:gd name="T57" fmla="*/ 146 h 167"/>
                  <a:gd name="T58" fmla="*/ 616 w 667"/>
                  <a:gd name="T59" fmla="*/ 167 h 167"/>
                  <a:gd name="T60" fmla="*/ 583 w 667"/>
                  <a:gd name="T61" fmla="*/ 150 h 167"/>
                  <a:gd name="T62" fmla="*/ 576 w 667"/>
                  <a:gd name="T63" fmla="*/ 109 h 167"/>
                  <a:gd name="T64" fmla="*/ 603 w 667"/>
                  <a:gd name="T65" fmla="*/ 93 h 167"/>
                  <a:gd name="T66" fmla="*/ 611 w 667"/>
                  <a:gd name="T67" fmla="*/ 127 h 167"/>
                  <a:gd name="T68" fmla="*/ 595 w 667"/>
                  <a:gd name="T69" fmla="*/ 108 h 167"/>
                  <a:gd name="T70" fmla="*/ 601 w 667"/>
                  <a:gd name="T71" fmla="*/ 142 h 167"/>
                  <a:gd name="T72" fmla="*/ 629 w 667"/>
                  <a:gd name="T73" fmla="*/ 144 h 167"/>
                  <a:gd name="T74" fmla="*/ 654 w 667"/>
                  <a:gd name="T75" fmla="*/ 118 h 167"/>
                  <a:gd name="T76" fmla="*/ 653 w 667"/>
                  <a:gd name="T77" fmla="*/ 80 h 167"/>
                  <a:gd name="T78" fmla="*/ 636 w 667"/>
                  <a:gd name="T79" fmla="*/ 46 h 167"/>
                  <a:gd name="T80" fmla="*/ 587 w 667"/>
                  <a:gd name="T81" fmla="*/ 23 h 167"/>
                  <a:gd name="T82" fmla="*/ 543 w 667"/>
                  <a:gd name="T83" fmla="*/ 47 h 167"/>
                  <a:gd name="T84" fmla="*/ 522 w 667"/>
                  <a:gd name="T85" fmla="*/ 81 h 167"/>
                  <a:gd name="T86" fmla="*/ 489 w 667"/>
                  <a:gd name="T87" fmla="*/ 112 h 167"/>
                  <a:gd name="T88" fmla="*/ 448 w 667"/>
                  <a:gd name="T89" fmla="*/ 124 h 167"/>
                  <a:gd name="T90" fmla="*/ 407 w 667"/>
                  <a:gd name="T91" fmla="*/ 101 h 167"/>
                  <a:gd name="T92" fmla="*/ 378 w 667"/>
                  <a:gd name="T93" fmla="*/ 63 h 167"/>
                  <a:gd name="T94" fmla="*/ 342 w 667"/>
                  <a:gd name="T95" fmla="*/ 35 h 167"/>
                  <a:gd name="T96" fmla="*/ 311 w 667"/>
                  <a:gd name="T97" fmla="*/ 58 h 167"/>
                  <a:gd name="T98" fmla="*/ 291 w 667"/>
                  <a:gd name="T99" fmla="*/ 91 h 167"/>
                  <a:gd name="T100" fmla="*/ 260 w 667"/>
                  <a:gd name="T101" fmla="*/ 122 h 167"/>
                  <a:gd name="T102" fmla="*/ 215 w 667"/>
                  <a:gd name="T103" fmla="*/ 137 h 167"/>
                  <a:gd name="T104" fmla="*/ 175 w 667"/>
                  <a:gd name="T105" fmla="*/ 122 h 167"/>
                  <a:gd name="T106" fmla="*/ 135 w 667"/>
                  <a:gd name="T107" fmla="*/ 79 h 167"/>
                  <a:gd name="T108" fmla="*/ 96 w 667"/>
                  <a:gd name="T109" fmla="*/ 31 h 167"/>
                  <a:gd name="T110" fmla="*/ 53 w 667"/>
                  <a:gd name="T111" fmla="*/ 14 h 167"/>
                  <a:gd name="T112" fmla="*/ 21 w 667"/>
                  <a:gd name="T113" fmla="*/ 46 h 167"/>
                  <a:gd name="T114" fmla="*/ 18 w 667"/>
                  <a:gd name="T115" fmla="*/ 95 h 167"/>
                  <a:gd name="T116" fmla="*/ 39 w 667"/>
                  <a:gd name="T117" fmla="*/ 133 h 167"/>
                  <a:gd name="T118" fmla="*/ 82 w 667"/>
                  <a:gd name="T119" fmla="*/ 122 h 167"/>
                  <a:gd name="T120" fmla="*/ 77 w 667"/>
                  <a:gd name="T121" fmla="*/ 77 h 167"/>
                  <a:gd name="T122" fmla="*/ 60 w 667"/>
                  <a:gd name="T123" fmla="*/ 9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7" h="167">
                    <a:moveTo>
                      <a:pt x="53" y="104"/>
                    </a:moveTo>
                    <a:lnTo>
                      <a:pt x="52" y="103"/>
                    </a:lnTo>
                    <a:lnTo>
                      <a:pt x="50" y="102"/>
                    </a:lnTo>
                    <a:lnTo>
                      <a:pt x="46" y="99"/>
                    </a:lnTo>
                    <a:lnTo>
                      <a:pt x="44" y="95"/>
                    </a:lnTo>
                    <a:lnTo>
                      <a:pt x="42" y="92"/>
                    </a:lnTo>
                    <a:lnTo>
                      <a:pt x="42" y="89"/>
                    </a:lnTo>
                    <a:lnTo>
                      <a:pt x="41" y="86"/>
                    </a:lnTo>
                    <a:lnTo>
                      <a:pt x="41" y="84"/>
                    </a:lnTo>
                    <a:lnTo>
                      <a:pt x="42" y="80"/>
                    </a:lnTo>
                    <a:lnTo>
                      <a:pt x="43" y="77"/>
                    </a:lnTo>
                    <a:lnTo>
                      <a:pt x="45" y="73"/>
                    </a:lnTo>
                    <a:lnTo>
                      <a:pt x="49" y="70"/>
                    </a:lnTo>
                    <a:lnTo>
                      <a:pt x="52" y="65"/>
                    </a:lnTo>
                    <a:lnTo>
                      <a:pt x="56" y="63"/>
                    </a:lnTo>
                    <a:lnTo>
                      <a:pt x="61" y="61"/>
                    </a:lnTo>
                    <a:lnTo>
                      <a:pt x="65" y="59"/>
                    </a:lnTo>
                    <a:lnTo>
                      <a:pt x="70" y="59"/>
                    </a:lnTo>
                    <a:lnTo>
                      <a:pt x="75" y="59"/>
                    </a:lnTo>
                    <a:lnTo>
                      <a:pt x="80" y="61"/>
                    </a:lnTo>
                    <a:lnTo>
                      <a:pt x="84" y="62"/>
                    </a:lnTo>
                    <a:lnTo>
                      <a:pt x="88" y="64"/>
                    </a:lnTo>
                    <a:lnTo>
                      <a:pt x="91" y="68"/>
                    </a:lnTo>
                    <a:lnTo>
                      <a:pt x="95" y="71"/>
                    </a:lnTo>
                    <a:lnTo>
                      <a:pt x="98" y="77"/>
                    </a:lnTo>
                    <a:lnTo>
                      <a:pt x="98" y="79"/>
                    </a:lnTo>
                    <a:lnTo>
                      <a:pt x="99" y="81"/>
                    </a:lnTo>
                    <a:lnTo>
                      <a:pt x="100" y="85"/>
                    </a:lnTo>
                    <a:lnTo>
                      <a:pt x="102" y="88"/>
                    </a:lnTo>
                    <a:lnTo>
                      <a:pt x="102" y="92"/>
                    </a:lnTo>
                    <a:lnTo>
                      <a:pt x="102" y="95"/>
                    </a:lnTo>
                    <a:lnTo>
                      <a:pt x="102" y="99"/>
                    </a:lnTo>
                    <a:lnTo>
                      <a:pt x="102" y="103"/>
                    </a:lnTo>
                    <a:lnTo>
                      <a:pt x="102" y="107"/>
                    </a:lnTo>
                    <a:lnTo>
                      <a:pt x="100" y="110"/>
                    </a:lnTo>
                    <a:lnTo>
                      <a:pt x="99" y="114"/>
                    </a:lnTo>
                    <a:lnTo>
                      <a:pt x="98" y="117"/>
                    </a:lnTo>
                    <a:lnTo>
                      <a:pt x="97" y="121"/>
                    </a:lnTo>
                    <a:lnTo>
                      <a:pt x="96" y="123"/>
                    </a:lnTo>
                    <a:lnTo>
                      <a:pt x="95" y="126"/>
                    </a:lnTo>
                    <a:lnTo>
                      <a:pt x="93" y="129"/>
                    </a:lnTo>
                    <a:lnTo>
                      <a:pt x="89" y="133"/>
                    </a:lnTo>
                    <a:lnTo>
                      <a:pt x="85" y="138"/>
                    </a:lnTo>
                    <a:lnTo>
                      <a:pt x="81" y="141"/>
                    </a:lnTo>
                    <a:lnTo>
                      <a:pt x="77" y="145"/>
                    </a:lnTo>
                    <a:lnTo>
                      <a:pt x="74" y="146"/>
                    </a:lnTo>
                    <a:lnTo>
                      <a:pt x="72" y="147"/>
                    </a:lnTo>
                    <a:lnTo>
                      <a:pt x="68" y="148"/>
                    </a:lnTo>
                    <a:lnTo>
                      <a:pt x="66" y="148"/>
                    </a:lnTo>
                    <a:lnTo>
                      <a:pt x="64" y="149"/>
                    </a:lnTo>
                    <a:lnTo>
                      <a:pt x="61" y="150"/>
                    </a:lnTo>
                    <a:lnTo>
                      <a:pt x="58" y="150"/>
                    </a:lnTo>
                    <a:lnTo>
                      <a:pt x="56" y="152"/>
                    </a:lnTo>
                    <a:lnTo>
                      <a:pt x="53" y="152"/>
                    </a:lnTo>
                    <a:lnTo>
                      <a:pt x="51" y="152"/>
                    </a:lnTo>
                    <a:lnTo>
                      <a:pt x="49" y="152"/>
                    </a:lnTo>
                    <a:lnTo>
                      <a:pt x="46" y="152"/>
                    </a:lnTo>
                    <a:lnTo>
                      <a:pt x="42" y="152"/>
                    </a:lnTo>
                    <a:lnTo>
                      <a:pt x="37" y="150"/>
                    </a:lnTo>
                    <a:lnTo>
                      <a:pt x="31" y="148"/>
                    </a:lnTo>
                    <a:lnTo>
                      <a:pt x="28" y="146"/>
                    </a:lnTo>
                    <a:lnTo>
                      <a:pt x="24" y="144"/>
                    </a:lnTo>
                    <a:lnTo>
                      <a:pt x="23" y="141"/>
                    </a:lnTo>
                    <a:lnTo>
                      <a:pt x="21" y="138"/>
                    </a:lnTo>
                    <a:lnTo>
                      <a:pt x="19" y="135"/>
                    </a:lnTo>
                    <a:lnTo>
                      <a:pt x="16" y="132"/>
                    </a:lnTo>
                    <a:lnTo>
                      <a:pt x="15" y="129"/>
                    </a:lnTo>
                    <a:lnTo>
                      <a:pt x="13" y="125"/>
                    </a:lnTo>
                    <a:lnTo>
                      <a:pt x="11" y="122"/>
                    </a:lnTo>
                    <a:lnTo>
                      <a:pt x="9" y="117"/>
                    </a:lnTo>
                    <a:lnTo>
                      <a:pt x="7" y="112"/>
                    </a:lnTo>
                    <a:lnTo>
                      <a:pt x="6" y="109"/>
                    </a:lnTo>
                    <a:lnTo>
                      <a:pt x="5" y="104"/>
                    </a:lnTo>
                    <a:lnTo>
                      <a:pt x="4" y="100"/>
                    </a:lnTo>
                    <a:lnTo>
                      <a:pt x="3" y="95"/>
                    </a:lnTo>
                    <a:lnTo>
                      <a:pt x="1" y="91"/>
                    </a:lnTo>
                    <a:lnTo>
                      <a:pt x="1" y="86"/>
                    </a:lnTo>
                    <a:lnTo>
                      <a:pt x="0" y="80"/>
                    </a:lnTo>
                    <a:lnTo>
                      <a:pt x="0" y="77"/>
                    </a:lnTo>
                    <a:lnTo>
                      <a:pt x="0" y="71"/>
                    </a:lnTo>
                    <a:lnTo>
                      <a:pt x="1" y="68"/>
                    </a:lnTo>
                    <a:lnTo>
                      <a:pt x="1" y="62"/>
                    </a:lnTo>
                    <a:lnTo>
                      <a:pt x="1" y="57"/>
                    </a:lnTo>
                    <a:lnTo>
                      <a:pt x="3" y="53"/>
                    </a:lnTo>
                    <a:lnTo>
                      <a:pt x="4" y="49"/>
                    </a:lnTo>
                    <a:lnTo>
                      <a:pt x="5" y="44"/>
                    </a:lnTo>
                    <a:lnTo>
                      <a:pt x="7" y="40"/>
                    </a:lnTo>
                    <a:lnTo>
                      <a:pt x="9" y="36"/>
                    </a:lnTo>
                    <a:lnTo>
                      <a:pt x="12" y="33"/>
                    </a:lnTo>
                    <a:lnTo>
                      <a:pt x="14" y="28"/>
                    </a:lnTo>
                    <a:lnTo>
                      <a:pt x="18" y="25"/>
                    </a:lnTo>
                    <a:lnTo>
                      <a:pt x="20" y="21"/>
                    </a:lnTo>
                    <a:lnTo>
                      <a:pt x="22" y="18"/>
                    </a:lnTo>
                    <a:lnTo>
                      <a:pt x="26" y="16"/>
                    </a:lnTo>
                    <a:lnTo>
                      <a:pt x="29" y="12"/>
                    </a:lnTo>
                    <a:lnTo>
                      <a:pt x="31" y="10"/>
                    </a:lnTo>
                    <a:lnTo>
                      <a:pt x="36" y="9"/>
                    </a:lnTo>
                    <a:lnTo>
                      <a:pt x="39" y="5"/>
                    </a:lnTo>
                    <a:lnTo>
                      <a:pt x="43" y="4"/>
                    </a:lnTo>
                    <a:lnTo>
                      <a:pt x="46" y="2"/>
                    </a:lnTo>
                    <a:lnTo>
                      <a:pt x="50" y="1"/>
                    </a:lnTo>
                    <a:lnTo>
                      <a:pt x="53" y="0"/>
                    </a:lnTo>
                    <a:lnTo>
                      <a:pt x="58" y="0"/>
                    </a:lnTo>
                    <a:lnTo>
                      <a:pt x="61" y="0"/>
                    </a:lnTo>
                    <a:lnTo>
                      <a:pt x="66" y="0"/>
                    </a:lnTo>
                    <a:lnTo>
                      <a:pt x="69" y="0"/>
                    </a:lnTo>
                    <a:lnTo>
                      <a:pt x="73" y="0"/>
                    </a:lnTo>
                    <a:lnTo>
                      <a:pt x="77" y="1"/>
                    </a:lnTo>
                    <a:lnTo>
                      <a:pt x="82" y="2"/>
                    </a:lnTo>
                    <a:lnTo>
                      <a:pt x="85" y="4"/>
                    </a:lnTo>
                    <a:lnTo>
                      <a:pt x="90" y="5"/>
                    </a:lnTo>
                    <a:lnTo>
                      <a:pt x="93" y="8"/>
                    </a:lnTo>
                    <a:lnTo>
                      <a:pt x="98" y="11"/>
                    </a:lnTo>
                    <a:lnTo>
                      <a:pt x="102" y="13"/>
                    </a:lnTo>
                    <a:lnTo>
                      <a:pt x="106" y="17"/>
                    </a:lnTo>
                    <a:lnTo>
                      <a:pt x="111" y="20"/>
                    </a:lnTo>
                    <a:lnTo>
                      <a:pt x="114" y="25"/>
                    </a:lnTo>
                    <a:lnTo>
                      <a:pt x="117" y="26"/>
                    </a:lnTo>
                    <a:lnTo>
                      <a:pt x="119" y="28"/>
                    </a:lnTo>
                    <a:lnTo>
                      <a:pt x="120" y="31"/>
                    </a:lnTo>
                    <a:lnTo>
                      <a:pt x="122" y="34"/>
                    </a:lnTo>
                    <a:lnTo>
                      <a:pt x="125" y="36"/>
                    </a:lnTo>
                    <a:lnTo>
                      <a:pt x="127" y="39"/>
                    </a:lnTo>
                    <a:lnTo>
                      <a:pt x="129" y="42"/>
                    </a:lnTo>
                    <a:lnTo>
                      <a:pt x="131" y="46"/>
                    </a:lnTo>
                    <a:lnTo>
                      <a:pt x="133" y="48"/>
                    </a:lnTo>
                    <a:lnTo>
                      <a:pt x="135" y="51"/>
                    </a:lnTo>
                    <a:lnTo>
                      <a:pt x="136" y="54"/>
                    </a:lnTo>
                    <a:lnTo>
                      <a:pt x="138" y="57"/>
                    </a:lnTo>
                    <a:lnTo>
                      <a:pt x="140" y="59"/>
                    </a:lnTo>
                    <a:lnTo>
                      <a:pt x="142" y="62"/>
                    </a:lnTo>
                    <a:lnTo>
                      <a:pt x="144" y="64"/>
                    </a:lnTo>
                    <a:lnTo>
                      <a:pt x="145" y="68"/>
                    </a:lnTo>
                    <a:lnTo>
                      <a:pt x="149" y="72"/>
                    </a:lnTo>
                    <a:lnTo>
                      <a:pt x="152" y="77"/>
                    </a:lnTo>
                    <a:lnTo>
                      <a:pt x="156" y="81"/>
                    </a:lnTo>
                    <a:lnTo>
                      <a:pt x="160" y="86"/>
                    </a:lnTo>
                    <a:lnTo>
                      <a:pt x="163" y="91"/>
                    </a:lnTo>
                    <a:lnTo>
                      <a:pt x="166" y="94"/>
                    </a:lnTo>
                    <a:lnTo>
                      <a:pt x="169" y="97"/>
                    </a:lnTo>
                    <a:lnTo>
                      <a:pt x="173" y="102"/>
                    </a:lnTo>
                    <a:lnTo>
                      <a:pt x="176" y="104"/>
                    </a:lnTo>
                    <a:lnTo>
                      <a:pt x="180" y="108"/>
                    </a:lnTo>
                    <a:lnTo>
                      <a:pt x="182" y="110"/>
                    </a:lnTo>
                    <a:lnTo>
                      <a:pt x="187" y="114"/>
                    </a:lnTo>
                    <a:lnTo>
                      <a:pt x="189" y="115"/>
                    </a:lnTo>
                    <a:lnTo>
                      <a:pt x="192" y="117"/>
                    </a:lnTo>
                    <a:lnTo>
                      <a:pt x="196" y="118"/>
                    </a:lnTo>
                    <a:lnTo>
                      <a:pt x="199" y="119"/>
                    </a:lnTo>
                    <a:lnTo>
                      <a:pt x="203" y="121"/>
                    </a:lnTo>
                    <a:lnTo>
                      <a:pt x="206" y="122"/>
                    </a:lnTo>
                    <a:lnTo>
                      <a:pt x="210" y="122"/>
                    </a:lnTo>
                    <a:lnTo>
                      <a:pt x="214" y="123"/>
                    </a:lnTo>
                    <a:lnTo>
                      <a:pt x="218" y="122"/>
                    </a:lnTo>
                    <a:lnTo>
                      <a:pt x="221" y="122"/>
                    </a:lnTo>
                    <a:lnTo>
                      <a:pt x="225" y="121"/>
                    </a:lnTo>
                    <a:lnTo>
                      <a:pt x="229" y="121"/>
                    </a:lnTo>
                    <a:lnTo>
                      <a:pt x="234" y="118"/>
                    </a:lnTo>
                    <a:lnTo>
                      <a:pt x="237" y="117"/>
                    </a:lnTo>
                    <a:lnTo>
                      <a:pt x="242" y="115"/>
                    </a:lnTo>
                    <a:lnTo>
                      <a:pt x="248" y="114"/>
                    </a:lnTo>
                    <a:lnTo>
                      <a:pt x="251" y="110"/>
                    </a:lnTo>
                    <a:lnTo>
                      <a:pt x="256" y="107"/>
                    </a:lnTo>
                    <a:lnTo>
                      <a:pt x="259" y="104"/>
                    </a:lnTo>
                    <a:lnTo>
                      <a:pt x="263" y="101"/>
                    </a:lnTo>
                    <a:lnTo>
                      <a:pt x="266" y="97"/>
                    </a:lnTo>
                    <a:lnTo>
                      <a:pt x="271" y="93"/>
                    </a:lnTo>
                    <a:lnTo>
                      <a:pt x="273" y="89"/>
                    </a:lnTo>
                    <a:lnTo>
                      <a:pt x="276" y="86"/>
                    </a:lnTo>
                    <a:lnTo>
                      <a:pt x="279" y="81"/>
                    </a:lnTo>
                    <a:lnTo>
                      <a:pt x="281" y="78"/>
                    </a:lnTo>
                    <a:lnTo>
                      <a:pt x="283" y="73"/>
                    </a:lnTo>
                    <a:lnTo>
                      <a:pt x="287" y="69"/>
                    </a:lnTo>
                    <a:lnTo>
                      <a:pt x="289" y="65"/>
                    </a:lnTo>
                    <a:lnTo>
                      <a:pt x="291" y="61"/>
                    </a:lnTo>
                    <a:lnTo>
                      <a:pt x="294" y="57"/>
                    </a:lnTo>
                    <a:lnTo>
                      <a:pt x="296" y="54"/>
                    </a:lnTo>
                    <a:lnTo>
                      <a:pt x="298" y="49"/>
                    </a:lnTo>
                    <a:lnTo>
                      <a:pt x="301" y="46"/>
                    </a:lnTo>
                    <a:lnTo>
                      <a:pt x="303" y="42"/>
                    </a:lnTo>
                    <a:lnTo>
                      <a:pt x="305" y="39"/>
                    </a:lnTo>
                    <a:lnTo>
                      <a:pt x="308" y="35"/>
                    </a:lnTo>
                    <a:lnTo>
                      <a:pt x="311" y="33"/>
                    </a:lnTo>
                    <a:lnTo>
                      <a:pt x="313" y="29"/>
                    </a:lnTo>
                    <a:lnTo>
                      <a:pt x="318" y="27"/>
                    </a:lnTo>
                    <a:lnTo>
                      <a:pt x="320" y="25"/>
                    </a:lnTo>
                    <a:lnTo>
                      <a:pt x="324" y="24"/>
                    </a:lnTo>
                    <a:lnTo>
                      <a:pt x="328" y="21"/>
                    </a:lnTo>
                    <a:lnTo>
                      <a:pt x="333" y="21"/>
                    </a:lnTo>
                    <a:lnTo>
                      <a:pt x="336" y="20"/>
                    </a:lnTo>
                    <a:lnTo>
                      <a:pt x="341" y="20"/>
                    </a:lnTo>
                    <a:lnTo>
                      <a:pt x="344" y="20"/>
                    </a:lnTo>
                    <a:lnTo>
                      <a:pt x="347" y="20"/>
                    </a:lnTo>
                    <a:lnTo>
                      <a:pt x="349" y="20"/>
                    </a:lnTo>
                    <a:lnTo>
                      <a:pt x="352" y="21"/>
                    </a:lnTo>
                    <a:lnTo>
                      <a:pt x="357" y="23"/>
                    </a:lnTo>
                    <a:lnTo>
                      <a:pt x="362" y="25"/>
                    </a:lnTo>
                    <a:lnTo>
                      <a:pt x="366" y="26"/>
                    </a:lnTo>
                    <a:lnTo>
                      <a:pt x="371" y="28"/>
                    </a:lnTo>
                    <a:lnTo>
                      <a:pt x="374" y="32"/>
                    </a:lnTo>
                    <a:lnTo>
                      <a:pt x="378" y="34"/>
                    </a:lnTo>
                    <a:lnTo>
                      <a:pt x="382" y="38"/>
                    </a:lnTo>
                    <a:lnTo>
                      <a:pt x="386" y="42"/>
                    </a:lnTo>
                    <a:lnTo>
                      <a:pt x="388" y="44"/>
                    </a:lnTo>
                    <a:lnTo>
                      <a:pt x="392" y="49"/>
                    </a:lnTo>
                    <a:lnTo>
                      <a:pt x="394" y="54"/>
                    </a:lnTo>
                    <a:lnTo>
                      <a:pt x="397" y="57"/>
                    </a:lnTo>
                    <a:lnTo>
                      <a:pt x="400" y="62"/>
                    </a:lnTo>
                    <a:lnTo>
                      <a:pt x="403" y="66"/>
                    </a:lnTo>
                    <a:lnTo>
                      <a:pt x="405" y="70"/>
                    </a:lnTo>
                    <a:lnTo>
                      <a:pt x="409" y="74"/>
                    </a:lnTo>
                    <a:lnTo>
                      <a:pt x="410" y="78"/>
                    </a:lnTo>
                    <a:lnTo>
                      <a:pt x="413" y="82"/>
                    </a:lnTo>
                    <a:lnTo>
                      <a:pt x="416" y="86"/>
                    </a:lnTo>
                    <a:lnTo>
                      <a:pt x="418" y="91"/>
                    </a:lnTo>
                    <a:lnTo>
                      <a:pt x="420" y="93"/>
                    </a:lnTo>
                    <a:lnTo>
                      <a:pt x="424" y="97"/>
                    </a:lnTo>
                    <a:lnTo>
                      <a:pt x="427" y="100"/>
                    </a:lnTo>
                    <a:lnTo>
                      <a:pt x="430" y="102"/>
                    </a:lnTo>
                    <a:lnTo>
                      <a:pt x="433" y="104"/>
                    </a:lnTo>
                    <a:lnTo>
                      <a:pt x="436" y="107"/>
                    </a:lnTo>
                    <a:lnTo>
                      <a:pt x="440" y="108"/>
                    </a:lnTo>
                    <a:lnTo>
                      <a:pt x="444" y="109"/>
                    </a:lnTo>
                    <a:lnTo>
                      <a:pt x="449" y="109"/>
                    </a:lnTo>
                    <a:lnTo>
                      <a:pt x="454" y="109"/>
                    </a:lnTo>
                    <a:lnTo>
                      <a:pt x="455" y="109"/>
                    </a:lnTo>
                    <a:lnTo>
                      <a:pt x="458" y="109"/>
                    </a:lnTo>
                    <a:lnTo>
                      <a:pt x="461" y="109"/>
                    </a:lnTo>
                    <a:lnTo>
                      <a:pt x="463" y="108"/>
                    </a:lnTo>
                    <a:lnTo>
                      <a:pt x="468" y="107"/>
                    </a:lnTo>
                    <a:lnTo>
                      <a:pt x="472" y="104"/>
                    </a:lnTo>
                    <a:lnTo>
                      <a:pt x="477" y="102"/>
                    </a:lnTo>
                    <a:lnTo>
                      <a:pt x="481" y="100"/>
                    </a:lnTo>
                    <a:lnTo>
                      <a:pt x="485" y="96"/>
                    </a:lnTo>
                    <a:lnTo>
                      <a:pt x="488" y="93"/>
                    </a:lnTo>
                    <a:lnTo>
                      <a:pt x="492" y="89"/>
                    </a:lnTo>
                    <a:lnTo>
                      <a:pt x="495" y="86"/>
                    </a:lnTo>
                    <a:lnTo>
                      <a:pt x="499" y="82"/>
                    </a:lnTo>
                    <a:lnTo>
                      <a:pt x="501" y="78"/>
                    </a:lnTo>
                    <a:lnTo>
                      <a:pt x="503" y="74"/>
                    </a:lnTo>
                    <a:lnTo>
                      <a:pt x="507" y="71"/>
                    </a:lnTo>
                    <a:lnTo>
                      <a:pt x="510" y="66"/>
                    </a:lnTo>
                    <a:lnTo>
                      <a:pt x="512" y="62"/>
                    </a:lnTo>
                    <a:lnTo>
                      <a:pt x="516" y="58"/>
                    </a:lnTo>
                    <a:lnTo>
                      <a:pt x="518" y="54"/>
                    </a:lnTo>
                    <a:lnTo>
                      <a:pt x="520" y="49"/>
                    </a:lnTo>
                    <a:lnTo>
                      <a:pt x="523" y="46"/>
                    </a:lnTo>
                    <a:lnTo>
                      <a:pt x="526" y="41"/>
                    </a:lnTo>
                    <a:lnTo>
                      <a:pt x="529" y="38"/>
                    </a:lnTo>
                    <a:lnTo>
                      <a:pt x="532" y="33"/>
                    </a:lnTo>
                    <a:lnTo>
                      <a:pt x="534" y="31"/>
                    </a:lnTo>
                    <a:lnTo>
                      <a:pt x="538" y="26"/>
                    </a:lnTo>
                    <a:lnTo>
                      <a:pt x="542" y="24"/>
                    </a:lnTo>
                    <a:lnTo>
                      <a:pt x="546" y="20"/>
                    </a:lnTo>
                    <a:lnTo>
                      <a:pt x="549" y="18"/>
                    </a:lnTo>
                    <a:lnTo>
                      <a:pt x="554" y="16"/>
                    </a:lnTo>
                    <a:lnTo>
                      <a:pt x="558" y="13"/>
                    </a:lnTo>
                    <a:lnTo>
                      <a:pt x="561" y="12"/>
                    </a:lnTo>
                    <a:lnTo>
                      <a:pt x="563" y="12"/>
                    </a:lnTo>
                    <a:lnTo>
                      <a:pt x="566" y="11"/>
                    </a:lnTo>
                    <a:lnTo>
                      <a:pt x="569" y="11"/>
                    </a:lnTo>
                    <a:lnTo>
                      <a:pt x="572" y="11"/>
                    </a:lnTo>
                    <a:lnTo>
                      <a:pt x="575" y="11"/>
                    </a:lnTo>
                    <a:lnTo>
                      <a:pt x="578" y="11"/>
                    </a:lnTo>
                    <a:lnTo>
                      <a:pt x="581" y="11"/>
                    </a:lnTo>
                    <a:lnTo>
                      <a:pt x="584" y="10"/>
                    </a:lnTo>
                    <a:lnTo>
                      <a:pt x="587" y="10"/>
                    </a:lnTo>
                    <a:lnTo>
                      <a:pt x="589" y="10"/>
                    </a:lnTo>
                    <a:lnTo>
                      <a:pt x="593" y="11"/>
                    </a:lnTo>
                    <a:lnTo>
                      <a:pt x="595" y="11"/>
                    </a:lnTo>
                    <a:lnTo>
                      <a:pt x="599" y="11"/>
                    </a:lnTo>
                    <a:lnTo>
                      <a:pt x="601" y="12"/>
                    </a:lnTo>
                    <a:lnTo>
                      <a:pt x="603" y="13"/>
                    </a:lnTo>
                    <a:lnTo>
                      <a:pt x="606" y="13"/>
                    </a:lnTo>
                    <a:lnTo>
                      <a:pt x="609" y="13"/>
                    </a:lnTo>
                    <a:lnTo>
                      <a:pt x="611" y="14"/>
                    </a:lnTo>
                    <a:lnTo>
                      <a:pt x="614" y="16"/>
                    </a:lnTo>
                    <a:lnTo>
                      <a:pt x="616" y="17"/>
                    </a:lnTo>
                    <a:lnTo>
                      <a:pt x="619" y="18"/>
                    </a:lnTo>
                    <a:lnTo>
                      <a:pt x="622" y="19"/>
                    </a:lnTo>
                    <a:lnTo>
                      <a:pt x="624" y="20"/>
                    </a:lnTo>
                    <a:lnTo>
                      <a:pt x="629" y="23"/>
                    </a:lnTo>
                    <a:lnTo>
                      <a:pt x="632" y="26"/>
                    </a:lnTo>
                    <a:lnTo>
                      <a:pt x="637" y="29"/>
                    </a:lnTo>
                    <a:lnTo>
                      <a:pt x="640" y="33"/>
                    </a:lnTo>
                    <a:lnTo>
                      <a:pt x="644" y="36"/>
                    </a:lnTo>
                    <a:lnTo>
                      <a:pt x="647" y="41"/>
                    </a:lnTo>
                    <a:lnTo>
                      <a:pt x="650" y="44"/>
                    </a:lnTo>
                    <a:lnTo>
                      <a:pt x="653" y="49"/>
                    </a:lnTo>
                    <a:lnTo>
                      <a:pt x="655" y="54"/>
                    </a:lnTo>
                    <a:lnTo>
                      <a:pt x="657" y="58"/>
                    </a:lnTo>
                    <a:lnTo>
                      <a:pt x="660" y="63"/>
                    </a:lnTo>
                    <a:lnTo>
                      <a:pt x="662" y="68"/>
                    </a:lnTo>
                    <a:lnTo>
                      <a:pt x="663" y="72"/>
                    </a:lnTo>
                    <a:lnTo>
                      <a:pt x="664" y="78"/>
                    </a:lnTo>
                    <a:lnTo>
                      <a:pt x="665" y="80"/>
                    </a:lnTo>
                    <a:lnTo>
                      <a:pt x="665" y="82"/>
                    </a:lnTo>
                    <a:lnTo>
                      <a:pt x="665" y="85"/>
                    </a:lnTo>
                    <a:lnTo>
                      <a:pt x="667" y="88"/>
                    </a:lnTo>
                    <a:lnTo>
                      <a:pt x="667" y="91"/>
                    </a:lnTo>
                    <a:lnTo>
                      <a:pt x="667" y="93"/>
                    </a:lnTo>
                    <a:lnTo>
                      <a:pt x="667" y="95"/>
                    </a:lnTo>
                    <a:lnTo>
                      <a:pt x="667" y="99"/>
                    </a:lnTo>
                    <a:lnTo>
                      <a:pt x="667" y="101"/>
                    </a:lnTo>
                    <a:lnTo>
                      <a:pt x="667" y="103"/>
                    </a:lnTo>
                    <a:lnTo>
                      <a:pt x="667" y="106"/>
                    </a:lnTo>
                    <a:lnTo>
                      <a:pt x="667" y="109"/>
                    </a:lnTo>
                    <a:lnTo>
                      <a:pt x="667" y="111"/>
                    </a:lnTo>
                    <a:lnTo>
                      <a:pt x="665" y="114"/>
                    </a:lnTo>
                    <a:lnTo>
                      <a:pt x="665" y="116"/>
                    </a:lnTo>
                    <a:lnTo>
                      <a:pt x="665" y="118"/>
                    </a:lnTo>
                    <a:lnTo>
                      <a:pt x="664" y="122"/>
                    </a:lnTo>
                    <a:lnTo>
                      <a:pt x="664" y="124"/>
                    </a:lnTo>
                    <a:lnTo>
                      <a:pt x="663" y="126"/>
                    </a:lnTo>
                    <a:lnTo>
                      <a:pt x="663" y="130"/>
                    </a:lnTo>
                    <a:lnTo>
                      <a:pt x="661" y="133"/>
                    </a:lnTo>
                    <a:lnTo>
                      <a:pt x="659" y="138"/>
                    </a:lnTo>
                    <a:lnTo>
                      <a:pt x="655" y="142"/>
                    </a:lnTo>
                    <a:lnTo>
                      <a:pt x="653" y="146"/>
                    </a:lnTo>
                    <a:lnTo>
                      <a:pt x="649" y="149"/>
                    </a:lnTo>
                    <a:lnTo>
                      <a:pt x="647" y="153"/>
                    </a:lnTo>
                    <a:lnTo>
                      <a:pt x="644" y="155"/>
                    </a:lnTo>
                    <a:lnTo>
                      <a:pt x="640" y="157"/>
                    </a:lnTo>
                    <a:lnTo>
                      <a:pt x="637" y="160"/>
                    </a:lnTo>
                    <a:lnTo>
                      <a:pt x="633" y="162"/>
                    </a:lnTo>
                    <a:lnTo>
                      <a:pt x="630" y="163"/>
                    </a:lnTo>
                    <a:lnTo>
                      <a:pt x="626" y="164"/>
                    </a:lnTo>
                    <a:lnTo>
                      <a:pt x="623" y="165"/>
                    </a:lnTo>
                    <a:lnTo>
                      <a:pt x="619" y="167"/>
                    </a:lnTo>
                    <a:lnTo>
                      <a:pt x="616" y="167"/>
                    </a:lnTo>
                    <a:lnTo>
                      <a:pt x="613" y="167"/>
                    </a:lnTo>
                    <a:lnTo>
                      <a:pt x="608" y="165"/>
                    </a:lnTo>
                    <a:lnTo>
                      <a:pt x="606" y="165"/>
                    </a:lnTo>
                    <a:lnTo>
                      <a:pt x="601" y="164"/>
                    </a:lnTo>
                    <a:lnTo>
                      <a:pt x="599" y="163"/>
                    </a:lnTo>
                    <a:lnTo>
                      <a:pt x="595" y="162"/>
                    </a:lnTo>
                    <a:lnTo>
                      <a:pt x="593" y="161"/>
                    </a:lnTo>
                    <a:lnTo>
                      <a:pt x="589" y="159"/>
                    </a:lnTo>
                    <a:lnTo>
                      <a:pt x="587" y="156"/>
                    </a:lnTo>
                    <a:lnTo>
                      <a:pt x="585" y="154"/>
                    </a:lnTo>
                    <a:lnTo>
                      <a:pt x="583" y="150"/>
                    </a:lnTo>
                    <a:lnTo>
                      <a:pt x="580" y="148"/>
                    </a:lnTo>
                    <a:lnTo>
                      <a:pt x="579" y="145"/>
                    </a:lnTo>
                    <a:lnTo>
                      <a:pt x="578" y="140"/>
                    </a:lnTo>
                    <a:lnTo>
                      <a:pt x="577" y="137"/>
                    </a:lnTo>
                    <a:lnTo>
                      <a:pt x="576" y="132"/>
                    </a:lnTo>
                    <a:lnTo>
                      <a:pt x="576" y="129"/>
                    </a:lnTo>
                    <a:lnTo>
                      <a:pt x="576" y="123"/>
                    </a:lnTo>
                    <a:lnTo>
                      <a:pt x="576" y="119"/>
                    </a:lnTo>
                    <a:lnTo>
                      <a:pt x="576" y="115"/>
                    </a:lnTo>
                    <a:lnTo>
                      <a:pt x="576" y="111"/>
                    </a:lnTo>
                    <a:lnTo>
                      <a:pt x="576" y="109"/>
                    </a:lnTo>
                    <a:lnTo>
                      <a:pt x="577" y="106"/>
                    </a:lnTo>
                    <a:lnTo>
                      <a:pt x="578" y="103"/>
                    </a:lnTo>
                    <a:lnTo>
                      <a:pt x="579" y="101"/>
                    </a:lnTo>
                    <a:lnTo>
                      <a:pt x="581" y="97"/>
                    </a:lnTo>
                    <a:lnTo>
                      <a:pt x="585" y="94"/>
                    </a:lnTo>
                    <a:lnTo>
                      <a:pt x="587" y="93"/>
                    </a:lnTo>
                    <a:lnTo>
                      <a:pt x="591" y="92"/>
                    </a:lnTo>
                    <a:lnTo>
                      <a:pt x="594" y="91"/>
                    </a:lnTo>
                    <a:lnTo>
                      <a:pt x="598" y="91"/>
                    </a:lnTo>
                    <a:lnTo>
                      <a:pt x="600" y="92"/>
                    </a:lnTo>
                    <a:lnTo>
                      <a:pt x="603" y="93"/>
                    </a:lnTo>
                    <a:lnTo>
                      <a:pt x="607" y="95"/>
                    </a:lnTo>
                    <a:lnTo>
                      <a:pt x="609" y="97"/>
                    </a:lnTo>
                    <a:lnTo>
                      <a:pt x="611" y="100"/>
                    </a:lnTo>
                    <a:lnTo>
                      <a:pt x="614" y="102"/>
                    </a:lnTo>
                    <a:lnTo>
                      <a:pt x="616" y="107"/>
                    </a:lnTo>
                    <a:lnTo>
                      <a:pt x="616" y="111"/>
                    </a:lnTo>
                    <a:lnTo>
                      <a:pt x="616" y="115"/>
                    </a:lnTo>
                    <a:lnTo>
                      <a:pt x="616" y="119"/>
                    </a:lnTo>
                    <a:lnTo>
                      <a:pt x="614" y="123"/>
                    </a:lnTo>
                    <a:lnTo>
                      <a:pt x="613" y="125"/>
                    </a:lnTo>
                    <a:lnTo>
                      <a:pt x="611" y="127"/>
                    </a:lnTo>
                    <a:lnTo>
                      <a:pt x="611" y="129"/>
                    </a:lnTo>
                    <a:lnTo>
                      <a:pt x="602" y="126"/>
                    </a:lnTo>
                    <a:lnTo>
                      <a:pt x="602" y="125"/>
                    </a:lnTo>
                    <a:lnTo>
                      <a:pt x="603" y="123"/>
                    </a:lnTo>
                    <a:lnTo>
                      <a:pt x="603" y="121"/>
                    </a:lnTo>
                    <a:lnTo>
                      <a:pt x="603" y="117"/>
                    </a:lnTo>
                    <a:lnTo>
                      <a:pt x="603" y="114"/>
                    </a:lnTo>
                    <a:lnTo>
                      <a:pt x="602" y="111"/>
                    </a:lnTo>
                    <a:lnTo>
                      <a:pt x="601" y="109"/>
                    </a:lnTo>
                    <a:lnTo>
                      <a:pt x="599" y="108"/>
                    </a:lnTo>
                    <a:lnTo>
                      <a:pt x="595" y="108"/>
                    </a:lnTo>
                    <a:lnTo>
                      <a:pt x="593" y="109"/>
                    </a:lnTo>
                    <a:lnTo>
                      <a:pt x="591" y="111"/>
                    </a:lnTo>
                    <a:lnTo>
                      <a:pt x="591" y="116"/>
                    </a:lnTo>
                    <a:lnTo>
                      <a:pt x="589" y="119"/>
                    </a:lnTo>
                    <a:lnTo>
                      <a:pt x="592" y="125"/>
                    </a:lnTo>
                    <a:lnTo>
                      <a:pt x="592" y="127"/>
                    </a:lnTo>
                    <a:lnTo>
                      <a:pt x="594" y="131"/>
                    </a:lnTo>
                    <a:lnTo>
                      <a:pt x="595" y="133"/>
                    </a:lnTo>
                    <a:lnTo>
                      <a:pt x="598" y="137"/>
                    </a:lnTo>
                    <a:lnTo>
                      <a:pt x="599" y="139"/>
                    </a:lnTo>
                    <a:lnTo>
                      <a:pt x="601" y="142"/>
                    </a:lnTo>
                    <a:lnTo>
                      <a:pt x="602" y="144"/>
                    </a:lnTo>
                    <a:lnTo>
                      <a:pt x="604" y="146"/>
                    </a:lnTo>
                    <a:lnTo>
                      <a:pt x="606" y="147"/>
                    </a:lnTo>
                    <a:lnTo>
                      <a:pt x="608" y="148"/>
                    </a:lnTo>
                    <a:lnTo>
                      <a:pt x="610" y="149"/>
                    </a:lnTo>
                    <a:lnTo>
                      <a:pt x="614" y="150"/>
                    </a:lnTo>
                    <a:lnTo>
                      <a:pt x="616" y="149"/>
                    </a:lnTo>
                    <a:lnTo>
                      <a:pt x="618" y="149"/>
                    </a:lnTo>
                    <a:lnTo>
                      <a:pt x="622" y="148"/>
                    </a:lnTo>
                    <a:lnTo>
                      <a:pt x="625" y="146"/>
                    </a:lnTo>
                    <a:lnTo>
                      <a:pt x="629" y="144"/>
                    </a:lnTo>
                    <a:lnTo>
                      <a:pt x="633" y="141"/>
                    </a:lnTo>
                    <a:lnTo>
                      <a:pt x="636" y="140"/>
                    </a:lnTo>
                    <a:lnTo>
                      <a:pt x="638" y="138"/>
                    </a:lnTo>
                    <a:lnTo>
                      <a:pt x="641" y="137"/>
                    </a:lnTo>
                    <a:lnTo>
                      <a:pt x="644" y="134"/>
                    </a:lnTo>
                    <a:lnTo>
                      <a:pt x="646" y="132"/>
                    </a:lnTo>
                    <a:lnTo>
                      <a:pt x="648" y="130"/>
                    </a:lnTo>
                    <a:lnTo>
                      <a:pt x="649" y="126"/>
                    </a:lnTo>
                    <a:lnTo>
                      <a:pt x="652" y="124"/>
                    </a:lnTo>
                    <a:lnTo>
                      <a:pt x="653" y="121"/>
                    </a:lnTo>
                    <a:lnTo>
                      <a:pt x="654" y="118"/>
                    </a:lnTo>
                    <a:lnTo>
                      <a:pt x="655" y="115"/>
                    </a:lnTo>
                    <a:lnTo>
                      <a:pt x="656" y="111"/>
                    </a:lnTo>
                    <a:lnTo>
                      <a:pt x="656" y="108"/>
                    </a:lnTo>
                    <a:lnTo>
                      <a:pt x="656" y="104"/>
                    </a:lnTo>
                    <a:lnTo>
                      <a:pt x="656" y="102"/>
                    </a:lnTo>
                    <a:lnTo>
                      <a:pt x="656" y="99"/>
                    </a:lnTo>
                    <a:lnTo>
                      <a:pt x="656" y="95"/>
                    </a:lnTo>
                    <a:lnTo>
                      <a:pt x="655" y="91"/>
                    </a:lnTo>
                    <a:lnTo>
                      <a:pt x="655" y="87"/>
                    </a:lnTo>
                    <a:lnTo>
                      <a:pt x="654" y="84"/>
                    </a:lnTo>
                    <a:lnTo>
                      <a:pt x="653" y="80"/>
                    </a:lnTo>
                    <a:lnTo>
                      <a:pt x="652" y="77"/>
                    </a:lnTo>
                    <a:lnTo>
                      <a:pt x="650" y="73"/>
                    </a:lnTo>
                    <a:lnTo>
                      <a:pt x="649" y="70"/>
                    </a:lnTo>
                    <a:lnTo>
                      <a:pt x="647" y="66"/>
                    </a:lnTo>
                    <a:lnTo>
                      <a:pt x="646" y="63"/>
                    </a:lnTo>
                    <a:lnTo>
                      <a:pt x="645" y="59"/>
                    </a:lnTo>
                    <a:lnTo>
                      <a:pt x="644" y="57"/>
                    </a:lnTo>
                    <a:lnTo>
                      <a:pt x="641" y="54"/>
                    </a:lnTo>
                    <a:lnTo>
                      <a:pt x="639" y="51"/>
                    </a:lnTo>
                    <a:lnTo>
                      <a:pt x="637" y="48"/>
                    </a:lnTo>
                    <a:lnTo>
                      <a:pt x="636" y="46"/>
                    </a:lnTo>
                    <a:lnTo>
                      <a:pt x="631" y="41"/>
                    </a:lnTo>
                    <a:lnTo>
                      <a:pt x="627" y="38"/>
                    </a:lnTo>
                    <a:lnTo>
                      <a:pt x="623" y="34"/>
                    </a:lnTo>
                    <a:lnTo>
                      <a:pt x="618" y="32"/>
                    </a:lnTo>
                    <a:lnTo>
                      <a:pt x="614" y="28"/>
                    </a:lnTo>
                    <a:lnTo>
                      <a:pt x="609" y="27"/>
                    </a:lnTo>
                    <a:lnTo>
                      <a:pt x="603" y="25"/>
                    </a:lnTo>
                    <a:lnTo>
                      <a:pt x="599" y="24"/>
                    </a:lnTo>
                    <a:lnTo>
                      <a:pt x="594" y="23"/>
                    </a:lnTo>
                    <a:lnTo>
                      <a:pt x="589" y="23"/>
                    </a:lnTo>
                    <a:lnTo>
                      <a:pt x="587" y="23"/>
                    </a:lnTo>
                    <a:lnTo>
                      <a:pt x="584" y="23"/>
                    </a:lnTo>
                    <a:lnTo>
                      <a:pt x="581" y="23"/>
                    </a:lnTo>
                    <a:lnTo>
                      <a:pt x="579" y="23"/>
                    </a:lnTo>
                    <a:lnTo>
                      <a:pt x="575" y="24"/>
                    </a:lnTo>
                    <a:lnTo>
                      <a:pt x="570" y="25"/>
                    </a:lnTo>
                    <a:lnTo>
                      <a:pt x="565" y="27"/>
                    </a:lnTo>
                    <a:lnTo>
                      <a:pt x="561" y="31"/>
                    </a:lnTo>
                    <a:lnTo>
                      <a:pt x="556" y="33"/>
                    </a:lnTo>
                    <a:lnTo>
                      <a:pt x="553" y="38"/>
                    </a:lnTo>
                    <a:lnTo>
                      <a:pt x="548" y="42"/>
                    </a:lnTo>
                    <a:lnTo>
                      <a:pt x="543" y="47"/>
                    </a:lnTo>
                    <a:lnTo>
                      <a:pt x="542" y="50"/>
                    </a:lnTo>
                    <a:lnTo>
                      <a:pt x="540" y="53"/>
                    </a:lnTo>
                    <a:lnTo>
                      <a:pt x="538" y="56"/>
                    </a:lnTo>
                    <a:lnTo>
                      <a:pt x="537" y="59"/>
                    </a:lnTo>
                    <a:lnTo>
                      <a:pt x="534" y="62"/>
                    </a:lnTo>
                    <a:lnTo>
                      <a:pt x="532" y="65"/>
                    </a:lnTo>
                    <a:lnTo>
                      <a:pt x="530" y="69"/>
                    </a:lnTo>
                    <a:lnTo>
                      <a:pt x="529" y="71"/>
                    </a:lnTo>
                    <a:lnTo>
                      <a:pt x="526" y="74"/>
                    </a:lnTo>
                    <a:lnTo>
                      <a:pt x="524" y="78"/>
                    </a:lnTo>
                    <a:lnTo>
                      <a:pt x="522" y="81"/>
                    </a:lnTo>
                    <a:lnTo>
                      <a:pt x="519" y="85"/>
                    </a:lnTo>
                    <a:lnTo>
                      <a:pt x="517" y="88"/>
                    </a:lnTo>
                    <a:lnTo>
                      <a:pt x="514" y="91"/>
                    </a:lnTo>
                    <a:lnTo>
                      <a:pt x="511" y="94"/>
                    </a:lnTo>
                    <a:lnTo>
                      <a:pt x="509" y="97"/>
                    </a:lnTo>
                    <a:lnTo>
                      <a:pt x="505" y="100"/>
                    </a:lnTo>
                    <a:lnTo>
                      <a:pt x="503" y="102"/>
                    </a:lnTo>
                    <a:lnTo>
                      <a:pt x="500" y="106"/>
                    </a:lnTo>
                    <a:lnTo>
                      <a:pt x="496" y="108"/>
                    </a:lnTo>
                    <a:lnTo>
                      <a:pt x="493" y="110"/>
                    </a:lnTo>
                    <a:lnTo>
                      <a:pt x="489" y="112"/>
                    </a:lnTo>
                    <a:lnTo>
                      <a:pt x="485" y="115"/>
                    </a:lnTo>
                    <a:lnTo>
                      <a:pt x="481" y="117"/>
                    </a:lnTo>
                    <a:lnTo>
                      <a:pt x="477" y="118"/>
                    </a:lnTo>
                    <a:lnTo>
                      <a:pt x="472" y="121"/>
                    </a:lnTo>
                    <a:lnTo>
                      <a:pt x="468" y="122"/>
                    </a:lnTo>
                    <a:lnTo>
                      <a:pt x="463" y="124"/>
                    </a:lnTo>
                    <a:lnTo>
                      <a:pt x="461" y="124"/>
                    </a:lnTo>
                    <a:lnTo>
                      <a:pt x="458" y="124"/>
                    </a:lnTo>
                    <a:lnTo>
                      <a:pt x="456" y="124"/>
                    </a:lnTo>
                    <a:lnTo>
                      <a:pt x="454" y="124"/>
                    </a:lnTo>
                    <a:lnTo>
                      <a:pt x="448" y="124"/>
                    </a:lnTo>
                    <a:lnTo>
                      <a:pt x="443" y="123"/>
                    </a:lnTo>
                    <a:lnTo>
                      <a:pt x="440" y="122"/>
                    </a:lnTo>
                    <a:lnTo>
                      <a:pt x="435" y="121"/>
                    </a:lnTo>
                    <a:lnTo>
                      <a:pt x="432" y="118"/>
                    </a:lnTo>
                    <a:lnTo>
                      <a:pt x="427" y="117"/>
                    </a:lnTo>
                    <a:lnTo>
                      <a:pt x="424" y="115"/>
                    </a:lnTo>
                    <a:lnTo>
                      <a:pt x="420" y="112"/>
                    </a:lnTo>
                    <a:lnTo>
                      <a:pt x="416" y="110"/>
                    </a:lnTo>
                    <a:lnTo>
                      <a:pt x="413" y="107"/>
                    </a:lnTo>
                    <a:lnTo>
                      <a:pt x="410" y="104"/>
                    </a:lnTo>
                    <a:lnTo>
                      <a:pt x="407" y="101"/>
                    </a:lnTo>
                    <a:lnTo>
                      <a:pt x="404" y="97"/>
                    </a:lnTo>
                    <a:lnTo>
                      <a:pt x="401" y="95"/>
                    </a:lnTo>
                    <a:lnTo>
                      <a:pt x="398" y="91"/>
                    </a:lnTo>
                    <a:lnTo>
                      <a:pt x="395" y="87"/>
                    </a:lnTo>
                    <a:lnTo>
                      <a:pt x="393" y="84"/>
                    </a:lnTo>
                    <a:lnTo>
                      <a:pt x="390" y="80"/>
                    </a:lnTo>
                    <a:lnTo>
                      <a:pt x="387" y="76"/>
                    </a:lnTo>
                    <a:lnTo>
                      <a:pt x="385" y="73"/>
                    </a:lnTo>
                    <a:lnTo>
                      <a:pt x="382" y="69"/>
                    </a:lnTo>
                    <a:lnTo>
                      <a:pt x="380" y="66"/>
                    </a:lnTo>
                    <a:lnTo>
                      <a:pt x="378" y="63"/>
                    </a:lnTo>
                    <a:lnTo>
                      <a:pt x="375" y="59"/>
                    </a:lnTo>
                    <a:lnTo>
                      <a:pt x="373" y="57"/>
                    </a:lnTo>
                    <a:lnTo>
                      <a:pt x="372" y="54"/>
                    </a:lnTo>
                    <a:lnTo>
                      <a:pt x="367" y="49"/>
                    </a:lnTo>
                    <a:lnTo>
                      <a:pt x="365" y="46"/>
                    </a:lnTo>
                    <a:lnTo>
                      <a:pt x="360" y="42"/>
                    </a:lnTo>
                    <a:lnTo>
                      <a:pt x="357" y="40"/>
                    </a:lnTo>
                    <a:lnTo>
                      <a:pt x="354" y="38"/>
                    </a:lnTo>
                    <a:lnTo>
                      <a:pt x="350" y="36"/>
                    </a:lnTo>
                    <a:lnTo>
                      <a:pt x="347" y="35"/>
                    </a:lnTo>
                    <a:lnTo>
                      <a:pt x="342" y="35"/>
                    </a:lnTo>
                    <a:lnTo>
                      <a:pt x="339" y="35"/>
                    </a:lnTo>
                    <a:lnTo>
                      <a:pt x="335" y="35"/>
                    </a:lnTo>
                    <a:lnTo>
                      <a:pt x="332" y="36"/>
                    </a:lnTo>
                    <a:lnTo>
                      <a:pt x="328" y="39"/>
                    </a:lnTo>
                    <a:lnTo>
                      <a:pt x="325" y="41"/>
                    </a:lnTo>
                    <a:lnTo>
                      <a:pt x="321" y="44"/>
                    </a:lnTo>
                    <a:lnTo>
                      <a:pt x="318" y="47"/>
                    </a:lnTo>
                    <a:lnTo>
                      <a:pt x="316" y="51"/>
                    </a:lnTo>
                    <a:lnTo>
                      <a:pt x="313" y="53"/>
                    </a:lnTo>
                    <a:lnTo>
                      <a:pt x="312" y="55"/>
                    </a:lnTo>
                    <a:lnTo>
                      <a:pt x="311" y="58"/>
                    </a:lnTo>
                    <a:lnTo>
                      <a:pt x="310" y="61"/>
                    </a:lnTo>
                    <a:lnTo>
                      <a:pt x="308" y="63"/>
                    </a:lnTo>
                    <a:lnTo>
                      <a:pt x="306" y="66"/>
                    </a:lnTo>
                    <a:lnTo>
                      <a:pt x="304" y="69"/>
                    </a:lnTo>
                    <a:lnTo>
                      <a:pt x="303" y="71"/>
                    </a:lnTo>
                    <a:lnTo>
                      <a:pt x="301" y="74"/>
                    </a:lnTo>
                    <a:lnTo>
                      <a:pt x="299" y="78"/>
                    </a:lnTo>
                    <a:lnTo>
                      <a:pt x="297" y="80"/>
                    </a:lnTo>
                    <a:lnTo>
                      <a:pt x="296" y="84"/>
                    </a:lnTo>
                    <a:lnTo>
                      <a:pt x="294" y="87"/>
                    </a:lnTo>
                    <a:lnTo>
                      <a:pt x="291" y="91"/>
                    </a:lnTo>
                    <a:lnTo>
                      <a:pt x="289" y="93"/>
                    </a:lnTo>
                    <a:lnTo>
                      <a:pt x="287" y="96"/>
                    </a:lnTo>
                    <a:lnTo>
                      <a:pt x="285" y="100"/>
                    </a:lnTo>
                    <a:lnTo>
                      <a:pt x="282" y="102"/>
                    </a:lnTo>
                    <a:lnTo>
                      <a:pt x="280" y="106"/>
                    </a:lnTo>
                    <a:lnTo>
                      <a:pt x="278" y="109"/>
                    </a:lnTo>
                    <a:lnTo>
                      <a:pt x="274" y="111"/>
                    </a:lnTo>
                    <a:lnTo>
                      <a:pt x="271" y="115"/>
                    </a:lnTo>
                    <a:lnTo>
                      <a:pt x="267" y="117"/>
                    </a:lnTo>
                    <a:lnTo>
                      <a:pt x="265" y="119"/>
                    </a:lnTo>
                    <a:lnTo>
                      <a:pt x="260" y="122"/>
                    </a:lnTo>
                    <a:lnTo>
                      <a:pt x="258" y="124"/>
                    </a:lnTo>
                    <a:lnTo>
                      <a:pt x="253" y="126"/>
                    </a:lnTo>
                    <a:lnTo>
                      <a:pt x="251" y="129"/>
                    </a:lnTo>
                    <a:lnTo>
                      <a:pt x="247" y="130"/>
                    </a:lnTo>
                    <a:lnTo>
                      <a:pt x="243" y="132"/>
                    </a:lnTo>
                    <a:lnTo>
                      <a:pt x="238" y="133"/>
                    </a:lnTo>
                    <a:lnTo>
                      <a:pt x="234" y="134"/>
                    </a:lnTo>
                    <a:lnTo>
                      <a:pt x="229" y="135"/>
                    </a:lnTo>
                    <a:lnTo>
                      <a:pt x="225" y="135"/>
                    </a:lnTo>
                    <a:lnTo>
                      <a:pt x="220" y="137"/>
                    </a:lnTo>
                    <a:lnTo>
                      <a:pt x="215" y="137"/>
                    </a:lnTo>
                    <a:lnTo>
                      <a:pt x="213" y="137"/>
                    </a:lnTo>
                    <a:lnTo>
                      <a:pt x="211" y="137"/>
                    </a:lnTo>
                    <a:lnTo>
                      <a:pt x="209" y="135"/>
                    </a:lnTo>
                    <a:lnTo>
                      <a:pt x="206" y="135"/>
                    </a:lnTo>
                    <a:lnTo>
                      <a:pt x="201" y="134"/>
                    </a:lnTo>
                    <a:lnTo>
                      <a:pt x="196" y="133"/>
                    </a:lnTo>
                    <a:lnTo>
                      <a:pt x="191" y="131"/>
                    </a:lnTo>
                    <a:lnTo>
                      <a:pt x="187" y="130"/>
                    </a:lnTo>
                    <a:lnTo>
                      <a:pt x="183" y="127"/>
                    </a:lnTo>
                    <a:lnTo>
                      <a:pt x="179" y="125"/>
                    </a:lnTo>
                    <a:lnTo>
                      <a:pt x="175" y="122"/>
                    </a:lnTo>
                    <a:lnTo>
                      <a:pt x="171" y="119"/>
                    </a:lnTo>
                    <a:lnTo>
                      <a:pt x="166" y="116"/>
                    </a:lnTo>
                    <a:lnTo>
                      <a:pt x="164" y="112"/>
                    </a:lnTo>
                    <a:lnTo>
                      <a:pt x="159" y="109"/>
                    </a:lnTo>
                    <a:lnTo>
                      <a:pt x="156" y="104"/>
                    </a:lnTo>
                    <a:lnTo>
                      <a:pt x="152" y="101"/>
                    </a:lnTo>
                    <a:lnTo>
                      <a:pt x="149" y="97"/>
                    </a:lnTo>
                    <a:lnTo>
                      <a:pt x="144" y="93"/>
                    </a:lnTo>
                    <a:lnTo>
                      <a:pt x="142" y="88"/>
                    </a:lnTo>
                    <a:lnTo>
                      <a:pt x="137" y="84"/>
                    </a:lnTo>
                    <a:lnTo>
                      <a:pt x="135" y="79"/>
                    </a:lnTo>
                    <a:lnTo>
                      <a:pt x="130" y="74"/>
                    </a:lnTo>
                    <a:lnTo>
                      <a:pt x="127" y="70"/>
                    </a:lnTo>
                    <a:lnTo>
                      <a:pt x="125" y="65"/>
                    </a:lnTo>
                    <a:lnTo>
                      <a:pt x="121" y="62"/>
                    </a:lnTo>
                    <a:lnTo>
                      <a:pt x="118" y="56"/>
                    </a:lnTo>
                    <a:lnTo>
                      <a:pt x="113" y="51"/>
                    </a:lnTo>
                    <a:lnTo>
                      <a:pt x="110" y="47"/>
                    </a:lnTo>
                    <a:lnTo>
                      <a:pt x="106" y="43"/>
                    </a:lnTo>
                    <a:lnTo>
                      <a:pt x="103" y="39"/>
                    </a:lnTo>
                    <a:lnTo>
                      <a:pt x="99" y="34"/>
                    </a:lnTo>
                    <a:lnTo>
                      <a:pt x="96" y="31"/>
                    </a:lnTo>
                    <a:lnTo>
                      <a:pt x="92" y="27"/>
                    </a:lnTo>
                    <a:lnTo>
                      <a:pt x="88" y="23"/>
                    </a:lnTo>
                    <a:lnTo>
                      <a:pt x="84" y="20"/>
                    </a:lnTo>
                    <a:lnTo>
                      <a:pt x="80" y="17"/>
                    </a:lnTo>
                    <a:lnTo>
                      <a:pt x="76" y="16"/>
                    </a:lnTo>
                    <a:lnTo>
                      <a:pt x="73" y="14"/>
                    </a:lnTo>
                    <a:lnTo>
                      <a:pt x="68" y="13"/>
                    </a:lnTo>
                    <a:lnTo>
                      <a:pt x="65" y="13"/>
                    </a:lnTo>
                    <a:lnTo>
                      <a:pt x="61" y="13"/>
                    </a:lnTo>
                    <a:lnTo>
                      <a:pt x="57" y="13"/>
                    </a:lnTo>
                    <a:lnTo>
                      <a:pt x="53" y="14"/>
                    </a:lnTo>
                    <a:lnTo>
                      <a:pt x="50" y="16"/>
                    </a:lnTo>
                    <a:lnTo>
                      <a:pt x="46" y="18"/>
                    </a:lnTo>
                    <a:lnTo>
                      <a:pt x="43" y="19"/>
                    </a:lnTo>
                    <a:lnTo>
                      <a:pt x="39" y="23"/>
                    </a:lnTo>
                    <a:lnTo>
                      <a:pt x="37" y="25"/>
                    </a:lnTo>
                    <a:lnTo>
                      <a:pt x="35" y="28"/>
                    </a:lnTo>
                    <a:lnTo>
                      <a:pt x="31" y="31"/>
                    </a:lnTo>
                    <a:lnTo>
                      <a:pt x="28" y="34"/>
                    </a:lnTo>
                    <a:lnTo>
                      <a:pt x="26" y="38"/>
                    </a:lnTo>
                    <a:lnTo>
                      <a:pt x="23" y="42"/>
                    </a:lnTo>
                    <a:lnTo>
                      <a:pt x="21" y="46"/>
                    </a:lnTo>
                    <a:lnTo>
                      <a:pt x="20" y="50"/>
                    </a:lnTo>
                    <a:lnTo>
                      <a:pt x="18" y="54"/>
                    </a:lnTo>
                    <a:lnTo>
                      <a:pt x="18" y="59"/>
                    </a:lnTo>
                    <a:lnTo>
                      <a:pt x="15" y="63"/>
                    </a:lnTo>
                    <a:lnTo>
                      <a:pt x="15" y="68"/>
                    </a:lnTo>
                    <a:lnTo>
                      <a:pt x="14" y="72"/>
                    </a:lnTo>
                    <a:lnTo>
                      <a:pt x="14" y="77"/>
                    </a:lnTo>
                    <a:lnTo>
                      <a:pt x="14" y="80"/>
                    </a:lnTo>
                    <a:lnTo>
                      <a:pt x="15" y="85"/>
                    </a:lnTo>
                    <a:lnTo>
                      <a:pt x="15" y="91"/>
                    </a:lnTo>
                    <a:lnTo>
                      <a:pt x="18" y="95"/>
                    </a:lnTo>
                    <a:lnTo>
                      <a:pt x="18" y="99"/>
                    </a:lnTo>
                    <a:lnTo>
                      <a:pt x="20" y="102"/>
                    </a:lnTo>
                    <a:lnTo>
                      <a:pt x="21" y="106"/>
                    </a:lnTo>
                    <a:lnTo>
                      <a:pt x="22" y="109"/>
                    </a:lnTo>
                    <a:lnTo>
                      <a:pt x="23" y="112"/>
                    </a:lnTo>
                    <a:lnTo>
                      <a:pt x="26" y="116"/>
                    </a:lnTo>
                    <a:lnTo>
                      <a:pt x="27" y="118"/>
                    </a:lnTo>
                    <a:lnTo>
                      <a:pt x="29" y="122"/>
                    </a:lnTo>
                    <a:lnTo>
                      <a:pt x="31" y="126"/>
                    </a:lnTo>
                    <a:lnTo>
                      <a:pt x="36" y="130"/>
                    </a:lnTo>
                    <a:lnTo>
                      <a:pt x="39" y="133"/>
                    </a:lnTo>
                    <a:lnTo>
                      <a:pt x="44" y="135"/>
                    </a:lnTo>
                    <a:lnTo>
                      <a:pt x="47" y="138"/>
                    </a:lnTo>
                    <a:lnTo>
                      <a:pt x="51" y="138"/>
                    </a:lnTo>
                    <a:lnTo>
                      <a:pt x="56" y="138"/>
                    </a:lnTo>
                    <a:lnTo>
                      <a:pt x="59" y="138"/>
                    </a:lnTo>
                    <a:lnTo>
                      <a:pt x="64" y="137"/>
                    </a:lnTo>
                    <a:lnTo>
                      <a:pt x="68" y="135"/>
                    </a:lnTo>
                    <a:lnTo>
                      <a:pt x="72" y="132"/>
                    </a:lnTo>
                    <a:lnTo>
                      <a:pt x="76" y="130"/>
                    </a:lnTo>
                    <a:lnTo>
                      <a:pt x="80" y="125"/>
                    </a:lnTo>
                    <a:lnTo>
                      <a:pt x="82" y="122"/>
                    </a:lnTo>
                    <a:lnTo>
                      <a:pt x="84" y="117"/>
                    </a:lnTo>
                    <a:lnTo>
                      <a:pt x="87" y="112"/>
                    </a:lnTo>
                    <a:lnTo>
                      <a:pt x="88" y="108"/>
                    </a:lnTo>
                    <a:lnTo>
                      <a:pt x="88" y="103"/>
                    </a:lnTo>
                    <a:lnTo>
                      <a:pt x="88" y="99"/>
                    </a:lnTo>
                    <a:lnTo>
                      <a:pt x="88" y="95"/>
                    </a:lnTo>
                    <a:lnTo>
                      <a:pt x="87" y="91"/>
                    </a:lnTo>
                    <a:lnTo>
                      <a:pt x="85" y="86"/>
                    </a:lnTo>
                    <a:lnTo>
                      <a:pt x="83" y="82"/>
                    </a:lnTo>
                    <a:lnTo>
                      <a:pt x="81" y="80"/>
                    </a:lnTo>
                    <a:lnTo>
                      <a:pt x="77" y="77"/>
                    </a:lnTo>
                    <a:lnTo>
                      <a:pt x="75" y="76"/>
                    </a:lnTo>
                    <a:lnTo>
                      <a:pt x="70" y="74"/>
                    </a:lnTo>
                    <a:lnTo>
                      <a:pt x="67" y="74"/>
                    </a:lnTo>
                    <a:lnTo>
                      <a:pt x="62" y="74"/>
                    </a:lnTo>
                    <a:lnTo>
                      <a:pt x="60" y="76"/>
                    </a:lnTo>
                    <a:lnTo>
                      <a:pt x="58" y="76"/>
                    </a:lnTo>
                    <a:lnTo>
                      <a:pt x="56" y="78"/>
                    </a:lnTo>
                    <a:lnTo>
                      <a:pt x="56" y="81"/>
                    </a:lnTo>
                    <a:lnTo>
                      <a:pt x="56" y="85"/>
                    </a:lnTo>
                    <a:lnTo>
                      <a:pt x="58" y="89"/>
                    </a:lnTo>
                    <a:lnTo>
                      <a:pt x="60" y="93"/>
                    </a:lnTo>
                    <a:lnTo>
                      <a:pt x="62" y="95"/>
                    </a:lnTo>
                    <a:lnTo>
                      <a:pt x="64" y="97"/>
                    </a:lnTo>
                    <a:lnTo>
                      <a:pt x="53" y="104"/>
                    </a:lnTo>
                    <a:lnTo>
                      <a:pt x="53"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68"/>
              <p:cNvSpPr>
                <a:spLocks/>
              </p:cNvSpPr>
              <p:nvPr/>
            </p:nvSpPr>
            <p:spPr bwMode="auto">
              <a:xfrm>
                <a:off x="1919288" y="5727700"/>
                <a:ext cx="52388" cy="39687"/>
              </a:xfrm>
              <a:custGeom>
                <a:avLst/>
                <a:gdLst>
                  <a:gd name="T0" fmla="*/ 2 w 99"/>
                  <a:gd name="T1" fmla="*/ 2 h 76"/>
                  <a:gd name="T2" fmla="*/ 0 w 99"/>
                  <a:gd name="T3" fmla="*/ 9 h 76"/>
                  <a:gd name="T4" fmla="*/ 0 w 99"/>
                  <a:gd name="T5" fmla="*/ 16 h 76"/>
                  <a:gd name="T6" fmla="*/ 0 w 99"/>
                  <a:gd name="T7" fmla="*/ 21 h 76"/>
                  <a:gd name="T8" fmla="*/ 0 w 99"/>
                  <a:gd name="T9" fmla="*/ 27 h 76"/>
                  <a:gd name="T10" fmla="*/ 0 w 99"/>
                  <a:gd name="T11" fmla="*/ 32 h 76"/>
                  <a:gd name="T12" fmla="*/ 0 w 99"/>
                  <a:gd name="T13" fmla="*/ 38 h 76"/>
                  <a:gd name="T14" fmla="*/ 0 w 99"/>
                  <a:gd name="T15" fmla="*/ 44 h 76"/>
                  <a:gd name="T16" fmla="*/ 0 w 99"/>
                  <a:gd name="T17" fmla="*/ 50 h 76"/>
                  <a:gd name="T18" fmla="*/ 0 w 99"/>
                  <a:gd name="T19" fmla="*/ 54 h 76"/>
                  <a:gd name="T20" fmla="*/ 2 w 99"/>
                  <a:gd name="T21" fmla="*/ 61 h 76"/>
                  <a:gd name="T22" fmla="*/ 5 w 99"/>
                  <a:gd name="T23" fmla="*/ 67 h 76"/>
                  <a:gd name="T24" fmla="*/ 10 w 99"/>
                  <a:gd name="T25" fmla="*/ 70 h 76"/>
                  <a:gd name="T26" fmla="*/ 15 w 99"/>
                  <a:gd name="T27" fmla="*/ 71 h 76"/>
                  <a:gd name="T28" fmla="*/ 21 w 99"/>
                  <a:gd name="T29" fmla="*/ 73 h 76"/>
                  <a:gd name="T30" fmla="*/ 27 w 99"/>
                  <a:gd name="T31" fmla="*/ 74 h 76"/>
                  <a:gd name="T32" fmla="*/ 34 w 99"/>
                  <a:gd name="T33" fmla="*/ 74 h 76"/>
                  <a:gd name="T34" fmla="*/ 42 w 99"/>
                  <a:gd name="T35" fmla="*/ 75 h 76"/>
                  <a:gd name="T36" fmla="*/ 49 w 99"/>
                  <a:gd name="T37" fmla="*/ 75 h 76"/>
                  <a:gd name="T38" fmla="*/ 57 w 99"/>
                  <a:gd name="T39" fmla="*/ 75 h 76"/>
                  <a:gd name="T40" fmla="*/ 65 w 99"/>
                  <a:gd name="T41" fmla="*/ 75 h 76"/>
                  <a:gd name="T42" fmla="*/ 72 w 99"/>
                  <a:gd name="T43" fmla="*/ 75 h 76"/>
                  <a:gd name="T44" fmla="*/ 78 w 99"/>
                  <a:gd name="T45" fmla="*/ 74 h 76"/>
                  <a:gd name="T46" fmla="*/ 84 w 99"/>
                  <a:gd name="T47" fmla="*/ 73 h 76"/>
                  <a:gd name="T48" fmla="*/ 89 w 99"/>
                  <a:gd name="T49" fmla="*/ 71 h 76"/>
                  <a:gd name="T50" fmla="*/ 95 w 99"/>
                  <a:gd name="T51" fmla="*/ 69 h 76"/>
                  <a:gd name="T52" fmla="*/ 98 w 99"/>
                  <a:gd name="T53" fmla="*/ 66 h 76"/>
                  <a:gd name="T54" fmla="*/ 98 w 99"/>
                  <a:gd name="T55" fmla="*/ 58 h 76"/>
                  <a:gd name="T56" fmla="*/ 98 w 99"/>
                  <a:gd name="T57" fmla="*/ 50 h 76"/>
                  <a:gd name="T58" fmla="*/ 98 w 99"/>
                  <a:gd name="T59" fmla="*/ 39 h 76"/>
                  <a:gd name="T60" fmla="*/ 98 w 99"/>
                  <a:gd name="T61" fmla="*/ 32 h 76"/>
                  <a:gd name="T62" fmla="*/ 97 w 99"/>
                  <a:gd name="T63" fmla="*/ 27 h 76"/>
                  <a:gd name="T64" fmla="*/ 96 w 99"/>
                  <a:gd name="T65" fmla="*/ 21 h 76"/>
                  <a:gd name="T66" fmla="*/ 96 w 99"/>
                  <a:gd name="T67" fmla="*/ 14 h 76"/>
                  <a:gd name="T68" fmla="*/ 95 w 99"/>
                  <a:gd name="T69" fmla="*/ 9 h 76"/>
                  <a:gd name="T70" fmla="*/ 87 w 99"/>
                  <a:gd name="T71" fmla="*/ 60 h 76"/>
                  <a:gd name="T72" fmla="*/ 83 w 99"/>
                  <a:gd name="T73" fmla="*/ 60 h 76"/>
                  <a:gd name="T74" fmla="*/ 75 w 99"/>
                  <a:gd name="T75" fmla="*/ 60 h 76"/>
                  <a:gd name="T76" fmla="*/ 70 w 99"/>
                  <a:gd name="T77" fmla="*/ 60 h 76"/>
                  <a:gd name="T78" fmla="*/ 64 w 99"/>
                  <a:gd name="T79" fmla="*/ 60 h 76"/>
                  <a:gd name="T80" fmla="*/ 57 w 99"/>
                  <a:gd name="T81" fmla="*/ 60 h 76"/>
                  <a:gd name="T82" fmla="*/ 51 w 99"/>
                  <a:gd name="T83" fmla="*/ 60 h 76"/>
                  <a:gd name="T84" fmla="*/ 44 w 99"/>
                  <a:gd name="T85" fmla="*/ 59 h 76"/>
                  <a:gd name="T86" fmla="*/ 37 w 99"/>
                  <a:gd name="T87" fmla="*/ 59 h 76"/>
                  <a:gd name="T88" fmla="*/ 32 w 99"/>
                  <a:gd name="T89" fmla="*/ 58 h 76"/>
                  <a:gd name="T90" fmla="*/ 26 w 99"/>
                  <a:gd name="T91" fmla="*/ 58 h 76"/>
                  <a:gd name="T92" fmla="*/ 18 w 99"/>
                  <a:gd name="T93" fmla="*/ 56 h 76"/>
                  <a:gd name="T94" fmla="*/ 15 w 99"/>
                  <a:gd name="T95" fmla="*/ 55 h 76"/>
                  <a:gd name="T96" fmla="*/ 14 w 99"/>
                  <a:gd name="T97" fmla="*/ 52 h 76"/>
                  <a:gd name="T98" fmla="*/ 13 w 99"/>
                  <a:gd name="T99" fmla="*/ 45 h 76"/>
                  <a:gd name="T100" fmla="*/ 13 w 99"/>
                  <a:gd name="T101" fmla="*/ 38 h 76"/>
                  <a:gd name="T102" fmla="*/ 13 w 99"/>
                  <a:gd name="T103" fmla="*/ 29 h 76"/>
                  <a:gd name="T104" fmla="*/ 13 w 99"/>
                  <a:gd name="T105" fmla="*/ 21 h 76"/>
                  <a:gd name="T106" fmla="*/ 13 w 99"/>
                  <a:gd name="T107" fmla="*/ 14 h 76"/>
                  <a:gd name="T108" fmla="*/ 13 w 99"/>
                  <a:gd name="T109" fmla="*/ 8 h 76"/>
                  <a:gd name="T110" fmla="*/ 3 w 99"/>
                  <a:gd name="T11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76">
                    <a:moveTo>
                      <a:pt x="3" y="0"/>
                    </a:moveTo>
                    <a:lnTo>
                      <a:pt x="2" y="2"/>
                    </a:lnTo>
                    <a:lnTo>
                      <a:pt x="2" y="5"/>
                    </a:lnTo>
                    <a:lnTo>
                      <a:pt x="0" y="9"/>
                    </a:lnTo>
                    <a:lnTo>
                      <a:pt x="0" y="14"/>
                    </a:lnTo>
                    <a:lnTo>
                      <a:pt x="0" y="16"/>
                    </a:lnTo>
                    <a:lnTo>
                      <a:pt x="0" y="18"/>
                    </a:lnTo>
                    <a:lnTo>
                      <a:pt x="0" y="21"/>
                    </a:lnTo>
                    <a:lnTo>
                      <a:pt x="0" y="24"/>
                    </a:lnTo>
                    <a:lnTo>
                      <a:pt x="0" y="27"/>
                    </a:lnTo>
                    <a:lnTo>
                      <a:pt x="0" y="30"/>
                    </a:lnTo>
                    <a:lnTo>
                      <a:pt x="0" y="32"/>
                    </a:lnTo>
                    <a:lnTo>
                      <a:pt x="0" y="36"/>
                    </a:lnTo>
                    <a:lnTo>
                      <a:pt x="0" y="38"/>
                    </a:lnTo>
                    <a:lnTo>
                      <a:pt x="0" y="42"/>
                    </a:lnTo>
                    <a:lnTo>
                      <a:pt x="0" y="44"/>
                    </a:lnTo>
                    <a:lnTo>
                      <a:pt x="0" y="47"/>
                    </a:lnTo>
                    <a:lnTo>
                      <a:pt x="0" y="50"/>
                    </a:lnTo>
                    <a:lnTo>
                      <a:pt x="0" y="52"/>
                    </a:lnTo>
                    <a:lnTo>
                      <a:pt x="0" y="54"/>
                    </a:lnTo>
                    <a:lnTo>
                      <a:pt x="2" y="56"/>
                    </a:lnTo>
                    <a:lnTo>
                      <a:pt x="2" y="61"/>
                    </a:lnTo>
                    <a:lnTo>
                      <a:pt x="3" y="65"/>
                    </a:lnTo>
                    <a:lnTo>
                      <a:pt x="5" y="67"/>
                    </a:lnTo>
                    <a:lnTo>
                      <a:pt x="7" y="69"/>
                    </a:lnTo>
                    <a:lnTo>
                      <a:pt x="10" y="70"/>
                    </a:lnTo>
                    <a:lnTo>
                      <a:pt x="13" y="71"/>
                    </a:lnTo>
                    <a:lnTo>
                      <a:pt x="15" y="71"/>
                    </a:lnTo>
                    <a:lnTo>
                      <a:pt x="18" y="73"/>
                    </a:lnTo>
                    <a:lnTo>
                      <a:pt x="21" y="73"/>
                    </a:lnTo>
                    <a:lnTo>
                      <a:pt x="25" y="74"/>
                    </a:lnTo>
                    <a:lnTo>
                      <a:pt x="27" y="74"/>
                    </a:lnTo>
                    <a:lnTo>
                      <a:pt x="30" y="74"/>
                    </a:lnTo>
                    <a:lnTo>
                      <a:pt x="34" y="74"/>
                    </a:lnTo>
                    <a:lnTo>
                      <a:pt x="38" y="75"/>
                    </a:lnTo>
                    <a:lnTo>
                      <a:pt x="42" y="75"/>
                    </a:lnTo>
                    <a:lnTo>
                      <a:pt x="45" y="75"/>
                    </a:lnTo>
                    <a:lnTo>
                      <a:pt x="49" y="75"/>
                    </a:lnTo>
                    <a:lnTo>
                      <a:pt x="53" y="76"/>
                    </a:lnTo>
                    <a:lnTo>
                      <a:pt x="57" y="75"/>
                    </a:lnTo>
                    <a:lnTo>
                      <a:pt x="60" y="75"/>
                    </a:lnTo>
                    <a:lnTo>
                      <a:pt x="65" y="75"/>
                    </a:lnTo>
                    <a:lnTo>
                      <a:pt x="68" y="75"/>
                    </a:lnTo>
                    <a:lnTo>
                      <a:pt x="72" y="75"/>
                    </a:lnTo>
                    <a:lnTo>
                      <a:pt x="75" y="74"/>
                    </a:lnTo>
                    <a:lnTo>
                      <a:pt x="78" y="74"/>
                    </a:lnTo>
                    <a:lnTo>
                      <a:pt x="82" y="74"/>
                    </a:lnTo>
                    <a:lnTo>
                      <a:pt x="84" y="73"/>
                    </a:lnTo>
                    <a:lnTo>
                      <a:pt x="87" y="73"/>
                    </a:lnTo>
                    <a:lnTo>
                      <a:pt x="89" y="71"/>
                    </a:lnTo>
                    <a:lnTo>
                      <a:pt x="91" y="71"/>
                    </a:lnTo>
                    <a:lnTo>
                      <a:pt x="95" y="69"/>
                    </a:lnTo>
                    <a:lnTo>
                      <a:pt x="97" y="68"/>
                    </a:lnTo>
                    <a:lnTo>
                      <a:pt x="98" y="66"/>
                    </a:lnTo>
                    <a:lnTo>
                      <a:pt x="98" y="62"/>
                    </a:lnTo>
                    <a:lnTo>
                      <a:pt x="98" y="58"/>
                    </a:lnTo>
                    <a:lnTo>
                      <a:pt x="99" y="54"/>
                    </a:lnTo>
                    <a:lnTo>
                      <a:pt x="98" y="50"/>
                    </a:lnTo>
                    <a:lnTo>
                      <a:pt x="98" y="45"/>
                    </a:lnTo>
                    <a:lnTo>
                      <a:pt x="98" y="39"/>
                    </a:lnTo>
                    <a:lnTo>
                      <a:pt x="98" y="35"/>
                    </a:lnTo>
                    <a:lnTo>
                      <a:pt x="98" y="32"/>
                    </a:lnTo>
                    <a:lnTo>
                      <a:pt x="97" y="29"/>
                    </a:lnTo>
                    <a:lnTo>
                      <a:pt x="97" y="27"/>
                    </a:lnTo>
                    <a:lnTo>
                      <a:pt x="97" y="24"/>
                    </a:lnTo>
                    <a:lnTo>
                      <a:pt x="96" y="21"/>
                    </a:lnTo>
                    <a:lnTo>
                      <a:pt x="96" y="16"/>
                    </a:lnTo>
                    <a:lnTo>
                      <a:pt x="96" y="14"/>
                    </a:lnTo>
                    <a:lnTo>
                      <a:pt x="95" y="12"/>
                    </a:lnTo>
                    <a:lnTo>
                      <a:pt x="95" y="9"/>
                    </a:lnTo>
                    <a:lnTo>
                      <a:pt x="81" y="10"/>
                    </a:lnTo>
                    <a:lnTo>
                      <a:pt x="87" y="60"/>
                    </a:lnTo>
                    <a:lnTo>
                      <a:pt x="86" y="60"/>
                    </a:lnTo>
                    <a:lnTo>
                      <a:pt x="83" y="60"/>
                    </a:lnTo>
                    <a:lnTo>
                      <a:pt x="79" y="60"/>
                    </a:lnTo>
                    <a:lnTo>
                      <a:pt x="75" y="60"/>
                    </a:lnTo>
                    <a:lnTo>
                      <a:pt x="72" y="60"/>
                    </a:lnTo>
                    <a:lnTo>
                      <a:pt x="70" y="60"/>
                    </a:lnTo>
                    <a:lnTo>
                      <a:pt x="66" y="60"/>
                    </a:lnTo>
                    <a:lnTo>
                      <a:pt x="64" y="60"/>
                    </a:lnTo>
                    <a:lnTo>
                      <a:pt x="60" y="60"/>
                    </a:lnTo>
                    <a:lnTo>
                      <a:pt x="57" y="60"/>
                    </a:lnTo>
                    <a:lnTo>
                      <a:pt x="53" y="60"/>
                    </a:lnTo>
                    <a:lnTo>
                      <a:pt x="51" y="60"/>
                    </a:lnTo>
                    <a:lnTo>
                      <a:pt x="47" y="59"/>
                    </a:lnTo>
                    <a:lnTo>
                      <a:pt x="44" y="59"/>
                    </a:lnTo>
                    <a:lnTo>
                      <a:pt x="41" y="59"/>
                    </a:lnTo>
                    <a:lnTo>
                      <a:pt x="37" y="59"/>
                    </a:lnTo>
                    <a:lnTo>
                      <a:pt x="34" y="58"/>
                    </a:lnTo>
                    <a:lnTo>
                      <a:pt x="32" y="58"/>
                    </a:lnTo>
                    <a:lnTo>
                      <a:pt x="28" y="58"/>
                    </a:lnTo>
                    <a:lnTo>
                      <a:pt x="26" y="58"/>
                    </a:lnTo>
                    <a:lnTo>
                      <a:pt x="21" y="56"/>
                    </a:lnTo>
                    <a:lnTo>
                      <a:pt x="18" y="56"/>
                    </a:lnTo>
                    <a:lnTo>
                      <a:pt x="15" y="56"/>
                    </a:lnTo>
                    <a:lnTo>
                      <a:pt x="15" y="55"/>
                    </a:lnTo>
                    <a:lnTo>
                      <a:pt x="14" y="54"/>
                    </a:lnTo>
                    <a:lnTo>
                      <a:pt x="14" y="52"/>
                    </a:lnTo>
                    <a:lnTo>
                      <a:pt x="13" y="48"/>
                    </a:lnTo>
                    <a:lnTo>
                      <a:pt x="13" y="45"/>
                    </a:lnTo>
                    <a:lnTo>
                      <a:pt x="13" y="42"/>
                    </a:lnTo>
                    <a:lnTo>
                      <a:pt x="13" y="38"/>
                    </a:lnTo>
                    <a:lnTo>
                      <a:pt x="13" y="33"/>
                    </a:lnTo>
                    <a:lnTo>
                      <a:pt x="13" y="29"/>
                    </a:lnTo>
                    <a:lnTo>
                      <a:pt x="13" y="24"/>
                    </a:lnTo>
                    <a:lnTo>
                      <a:pt x="13" y="21"/>
                    </a:lnTo>
                    <a:lnTo>
                      <a:pt x="13" y="16"/>
                    </a:lnTo>
                    <a:lnTo>
                      <a:pt x="13" y="14"/>
                    </a:lnTo>
                    <a:lnTo>
                      <a:pt x="13" y="10"/>
                    </a:lnTo>
                    <a:lnTo>
                      <a:pt x="13" y="8"/>
                    </a:lnTo>
                    <a:lnTo>
                      <a:pt x="13" y="7"/>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9"/>
              <p:cNvSpPr>
                <a:spLocks/>
              </p:cNvSpPr>
              <p:nvPr/>
            </p:nvSpPr>
            <p:spPr bwMode="auto">
              <a:xfrm>
                <a:off x="2262188" y="5467350"/>
                <a:ext cx="139700" cy="277812"/>
              </a:xfrm>
              <a:custGeom>
                <a:avLst/>
                <a:gdLst>
                  <a:gd name="T0" fmla="*/ 80 w 265"/>
                  <a:gd name="T1" fmla="*/ 523 h 525"/>
                  <a:gd name="T2" fmla="*/ 98 w 265"/>
                  <a:gd name="T3" fmla="*/ 522 h 525"/>
                  <a:gd name="T4" fmla="*/ 121 w 265"/>
                  <a:gd name="T5" fmla="*/ 520 h 525"/>
                  <a:gd name="T6" fmla="*/ 144 w 265"/>
                  <a:gd name="T7" fmla="*/ 517 h 525"/>
                  <a:gd name="T8" fmla="*/ 168 w 265"/>
                  <a:gd name="T9" fmla="*/ 515 h 525"/>
                  <a:gd name="T10" fmla="*/ 191 w 265"/>
                  <a:gd name="T11" fmla="*/ 511 h 525"/>
                  <a:gd name="T12" fmla="*/ 214 w 265"/>
                  <a:gd name="T13" fmla="*/ 509 h 525"/>
                  <a:gd name="T14" fmla="*/ 236 w 265"/>
                  <a:gd name="T15" fmla="*/ 501 h 525"/>
                  <a:gd name="T16" fmla="*/ 257 w 265"/>
                  <a:gd name="T17" fmla="*/ 484 h 525"/>
                  <a:gd name="T18" fmla="*/ 265 w 265"/>
                  <a:gd name="T19" fmla="*/ 458 h 525"/>
                  <a:gd name="T20" fmla="*/ 263 w 265"/>
                  <a:gd name="T21" fmla="*/ 442 h 525"/>
                  <a:gd name="T22" fmla="*/ 257 w 265"/>
                  <a:gd name="T23" fmla="*/ 408 h 525"/>
                  <a:gd name="T24" fmla="*/ 248 w 265"/>
                  <a:gd name="T25" fmla="*/ 359 h 525"/>
                  <a:gd name="T26" fmla="*/ 236 w 265"/>
                  <a:gd name="T27" fmla="*/ 301 h 525"/>
                  <a:gd name="T28" fmla="*/ 224 w 265"/>
                  <a:gd name="T29" fmla="*/ 237 h 525"/>
                  <a:gd name="T30" fmla="*/ 210 w 265"/>
                  <a:gd name="T31" fmla="*/ 174 h 525"/>
                  <a:gd name="T32" fmla="*/ 196 w 265"/>
                  <a:gd name="T33" fmla="*/ 117 h 525"/>
                  <a:gd name="T34" fmla="*/ 181 w 265"/>
                  <a:gd name="T35" fmla="*/ 70 h 525"/>
                  <a:gd name="T36" fmla="*/ 170 w 265"/>
                  <a:gd name="T37" fmla="*/ 40 h 525"/>
                  <a:gd name="T38" fmla="*/ 148 w 265"/>
                  <a:gd name="T39" fmla="*/ 19 h 525"/>
                  <a:gd name="T40" fmla="*/ 127 w 265"/>
                  <a:gd name="T41" fmla="*/ 11 h 525"/>
                  <a:gd name="T42" fmla="*/ 103 w 265"/>
                  <a:gd name="T43" fmla="*/ 6 h 525"/>
                  <a:gd name="T44" fmla="*/ 79 w 265"/>
                  <a:gd name="T45" fmla="*/ 1 h 525"/>
                  <a:gd name="T46" fmla="*/ 53 w 265"/>
                  <a:gd name="T47" fmla="*/ 0 h 525"/>
                  <a:gd name="T48" fmla="*/ 31 w 265"/>
                  <a:gd name="T49" fmla="*/ 0 h 525"/>
                  <a:gd name="T50" fmla="*/ 8 w 265"/>
                  <a:gd name="T51" fmla="*/ 0 h 525"/>
                  <a:gd name="T52" fmla="*/ 11 w 265"/>
                  <a:gd name="T53" fmla="*/ 12 h 525"/>
                  <a:gd name="T54" fmla="*/ 31 w 265"/>
                  <a:gd name="T55" fmla="*/ 12 h 525"/>
                  <a:gd name="T56" fmla="*/ 58 w 265"/>
                  <a:gd name="T57" fmla="*/ 15 h 525"/>
                  <a:gd name="T58" fmla="*/ 81 w 265"/>
                  <a:gd name="T59" fmla="*/ 16 h 525"/>
                  <a:gd name="T60" fmla="*/ 99 w 265"/>
                  <a:gd name="T61" fmla="*/ 18 h 525"/>
                  <a:gd name="T62" fmla="*/ 129 w 265"/>
                  <a:gd name="T63" fmla="*/ 26 h 525"/>
                  <a:gd name="T64" fmla="*/ 151 w 265"/>
                  <a:gd name="T65" fmla="*/ 42 h 525"/>
                  <a:gd name="T66" fmla="*/ 164 w 265"/>
                  <a:gd name="T67" fmla="*/ 66 h 525"/>
                  <a:gd name="T68" fmla="*/ 172 w 265"/>
                  <a:gd name="T69" fmla="*/ 86 h 525"/>
                  <a:gd name="T70" fmla="*/ 179 w 265"/>
                  <a:gd name="T71" fmla="*/ 108 h 525"/>
                  <a:gd name="T72" fmla="*/ 185 w 265"/>
                  <a:gd name="T73" fmla="*/ 131 h 525"/>
                  <a:gd name="T74" fmla="*/ 191 w 265"/>
                  <a:gd name="T75" fmla="*/ 154 h 525"/>
                  <a:gd name="T76" fmla="*/ 195 w 265"/>
                  <a:gd name="T77" fmla="*/ 174 h 525"/>
                  <a:gd name="T78" fmla="*/ 202 w 265"/>
                  <a:gd name="T79" fmla="*/ 199 h 525"/>
                  <a:gd name="T80" fmla="*/ 206 w 265"/>
                  <a:gd name="T81" fmla="*/ 221 h 525"/>
                  <a:gd name="T82" fmla="*/ 213 w 265"/>
                  <a:gd name="T83" fmla="*/ 251 h 525"/>
                  <a:gd name="T84" fmla="*/ 220 w 265"/>
                  <a:gd name="T85" fmla="*/ 284 h 525"/>
                  <a:gd name="T86" fmla="*/ 227 w 265"/>
                  <a:gd name="T87" fmla="*/ 321 h 525"/>
                  <a:gd name="T88" fmla="*/ 234 w 265"/>
                  <a:gd name="T89" fmla="*/ 358 h 525"/>
                  <a:gd name="T90" fmla="*/ 240 w 265"/>
                  <a:gd name="T91" fmla="*/ 392 h 525"/>
                  <a:gd name="T92" fmla="*/ 244 w 265"/>
                  <a:gd name="T93" fmla="*/ 419 h 525"/>
                  <a:gd name="T94" fmla="*/ 248 w 265"/>
                  <a:gd name="T95" fmla="*/ 440 h 525"/>
                  <a:gd name="T96" fmla="*/ 247 w 265"/>
                  <a:gd name="T97" fmla="*/ 458 h 525"/>
                  <a:gd name="T98" fmla="*/ 231 w 265"/>
                  <a:gd name="T99" fmla="*/ 482 h 525"/>
                  <a:gd name="T100" fmla="*/ 201 w 265"/>
                  <a:gd name="T101" fmla="*/ 495 h 525"/>
                  <a:gd name="T102" fmla="*/ 172 w 265"/>
                  <a:gd name="T103" fmla="*/ 500 h 525"/>
                  <a:gd name="T104" fmla="*/ 155 w 265"/>
                  <a:gd name="T105" fmla="*/ 502 h 525"/>
                  <a:gd name="T106" fmla="*/ 136 w 265"/>
                  <a:gd name="T107" fmla="*/ 503 h 525"/>
                  <a:gd name="T108" fmla="*/ 115 w 265"/>
                  <a:gd name="T109" fmla="*/ 505 h 525"/>
                  <a:gd name="T110" fmla="*/ 89 w 265"/>
                  <a:gd name="T111" fmla="*/ 50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525">
                    <a:moveTo>
                      <a:pt x="60" y="525"/>
                    </a:moveTo>
                    <a:lnTo>
                      <a:pt x="60" y="524"/>
                    </a:lnTo>
                    <a:lnTo>
                      <a:pt x="65" y="524"/>
                    </a:lnTo>
                    <a:lnTo>
                      <a:pt x="67" y="524"/>
                    </a:lnTo>
                    <a:lnTo>
                      <a:pt x="72" y="524"/>
                    </a:lnTo>
                    <a:lnTo>
                      <a:pt x="75" y="523"/>
                    </a:lnTo>
                    <a:lnTo>
                      <a:pt x="80" y="523"/>
                    </a:lnTo>
                    <a:lnTo>
                      <a:pt x="81" y="523"/>
                    </a:lnTo>
                    <a:lnTo>
                      <a:pt x="84" y="522"/>
                    </a:lnTo>
                    <a:lnTo>
                      <a:pt x="87" y="522"/>
                    </a:lnTo>
                    <a:lnTo>
                      <a:pt x="89" y="522"/>
                    </a:lnTo>
                    <a:lnTo>
                      <a:pt x="92" y="522"/>
                    </a:lnTo>
                    <a:lnTo>
                      <a:pt x="95" y="522"/>
                    </a:lnTo>
                    <a:lnTo>
                      <a:pt x="98" y="522"/>
                    </a:lnTo>
                    <a:lnTo>
                      <a:pt x="102" y="522"/>
                    </a:lnTo>
                    <a:lnTo>
                      <a:pt x="104" y="521"/>
                    </a:lnTo>
                    <a:lnTo>
                      <a:pt x="107" y="521"/>
                    </a:lnTo>
                    <a:lnTo>
                      <a:pt x="110" y="521"/>
                    </a:lnTo>
                    <a:lnTo>
                      <a:pt x="114" y="521"/>
                    </a:lnTo>
                    <a:lnTo>
                      <a:pt x="118" y="520"/>
                    </a:lnTo>
                    <a:lnTo>
                      <a:pt x="121" y="520"/>
                    </a:lnTo>
                    <a:lnTo>
                      <a:pt x="125" y="520"/>
                    </a:lnTo>
                    <a:lnTo>
                      <a:pt x="128" y="520"/>
                    </a:lnTo>
                    <a:lnTo>
                      <a:pt x="130" y="518"/>
                    </a:lnTo>
                    <a:lnTo>
                      <a:pt x="134" y="518"/>
                    </a:lnTo>
                    <a:lnTo>
                      <a:pt x="137" y="518"/>
                    </a:lnTo>
                    <a:lnTo>
                      <a:pt x="141" y="517"/>
                    </a:lnTo>
                    <a:lnTo>
                      <a:pt x="144" y="517"/>
                    </a:lnTo>
                    <a:lnTo>
                      <a:pt x="148" y="516"/>
                    </a:lnTo>
                    <a:lnTo>
                      <a:pt x="151" y="516"/>
                    </a:lnTo>
                    <a:lnTo>
                      <a:pt x="155" y="516"/>
                    </a:lnTo>
                    <a:lnTo>
                      <a:pt x="158" y="516"/>
                    </a:lnTo>
                    <a:lnTo>
                      <a:pt x="161" y="515"/>
                    </a:lnTo>
                    <a:lnTo>
                      <a:pt x="165" y="515"/>
                    </a:lnTo>
                    <a:lnTo>
                      <a:pt x="168" y="515"/>
                    </a:lnTo>
                    <a:lnTo>
                      <a:pt x="172" y="514"/>
                    </a:lnTo>
                    <a:lnTo>
                      <a:pt x="175" y="514"/>
                    </a:lnTo>
                    <a:lnTo>
                      <a:pt x="179" y="514"/>
                    </a:lnTo>
                    <a:lnTo>
                      <a:pt x="182" y="514"/>
                    </a:lnTo>
                    <a:lnTo>
                      <a:pt x="185" y="513"/>
                    </a:lnTo>
                    <a:lnTo>
                      <a:pt x="188" y="513"/>
                    </a:lnTo>
                    <a:lnTo>
                      <a:pt x="191" y="511"/>
                    </a:lnTo>
                    <a:lnTo>
                      <a:pt x="194" y="511"/>
                    </a:lnTo>
                    <a:lnTo>
                      <a:pt x="196" y="511"/>
                    </a:lnTo>
                    <a:lnTo>
                      <a:pt x="199" y="510"/>
                    </a:lnTo>
                    <a:lnTo>
                      <a:pt x="202" y="510"/>
                    </a:lnTo>
                    <a:lnTo>
                      <a:pt x="205" y="510"/>
                    </a:lnTo>
                    <a:lnTo>
                      <a:pt x="210" y="509"/>
                    </a:lnTo>
                    <a:lnTo>
                      <a:pt x="214" y="509"/>
                    </a:lnTo>
                    <a:lnTo>
                      <a:pt x="218" y="508"/>
                    </a:lnTo>
                    <a:lnTo>
                      <a:pt x="222" y="507"/>
                    </a:lnTo>
                    <a:lnTo>
                      <a:pt x="225" y="506"/>
                    </a:lnTo>
                    <a:lnTo>
                      <a:pt x="228" y="505"/>
                    </a:lnTo>
                    <a:lnTo>
                      <a:pt x="232" y="503"/>
                    </a:lnTo>
                    <a:lnTo>
                      <a:pt x="234" y="502"/>
                    </a:lnTo>
                    <a:lnTo>
                      <a:pt x="236" y="501"/>
                    </a:lnTo>
                    <a:lnTo>
                      <a:pt x="240" y="500"/>
                    </a:lnTo>
                    <a:lnTo>
                      <a:pt x="242" y="499"/>
                    </a:lnTo>
                    <a:lnTo>
                      <a:pt x="244" y="498"/>
                    </a:lnTo>
                    <a:lnTo>
                      <a:pt x="248" y="493"/>
                    </a:lnTo>
                    <a:lnTo>
                      <a:pt x="251" y="490"/>
                    </a:lnTo>
                    <a:lnTo>
                      <a:pt x="254" y="487"/>
                    </a:lnTo>
                    <a:lnTo>
                      <a:pt x="257" y="484"/>
                    </a:lnTo>
                    <a:lnTo>
                      <a:pt x="258" y="479"/>
                    </a:lnTo>
                    <a:lnTo>
                      <a:pt x="260" y="476"/>
                    </a:lnTo>
                    <a:lnTo>
                      <a:pt x="262" y="472"/>
                    </a:lnTo>
                    <a:lnTo>
                      <a:pt x="263" y="469"/>
                    </a:lnTo>
                    <a:lnTo>
                      <a:pt x="264" y="464"/>
                    </a:lnTo>
                    <a:lnTo>
                      <a:pt x="265" y="461"/>
                    </a:lnTo>
                    <a:lnTo>
                      <a:pt x="265" y="458"/>
                    </a:lnTo>
                    <a:lnTo>
                      <a:pt x="265" y="456"/>
                    </a:lnTo>
                    <a:lnTo>
                      <a:pt x="265" y="454"/>
                    </a:lnTo>
                    <a:lnTo>
                      <a:pt x="265" y="453"/>
                    </a:lnTo>
                    <a:lnTo>
                      <a:pt x="264" y="450"/>
                    </a:lnTo>
                    <a:lnTo>
                      <a:pt x="264" y="448"/>
                    </a:lnTo>
                    <a:lnTo>
                      <a:pt x="263" y="445"/>
                    </a:lnTo>
                    <a:lnTo>
                      <a:pt x="263" y="442"/>
                    </a:lnTo>
                    <a:lnTo>
                      <a:pt x="263" y="438"/>
                    </a:lnTo>
                    <a:lnTo>
                      <a:pt x="262" y="434"/>
                    </a:lnTo>
                    <a:lnTo>
                      <a:pt x="260" y="430"/>
                    </a:lnTo>
                    <a:lnTo>
                      <a:pt x="260" y="425"/>
                    </a:lnTo>
                    <a:lnTo>
                      <a:pt x="259" y="419"/>
                    </a:lnTo>
                    <a:lnTo>
                      <a:pt x="258" y="415"/>
                    </a:lnTo>
                    <a:lnTo>
                      <a:pt x="257" y="408"/>
                    </a:lnTo>
                    <a:lnTo>
                      <a:pt x="256" y="402"/>
                    </a:lnTo>
                    <a:lnTo>
                      <a:pt x="255" y="395"/>
                    </a:lnTo>
                    <a:lnTo>
                      <a:pt x="254" y="389"/>
                    </a:lnTo>
                    <a:lnTo>
                      <a:pt x="252" y="381"/>
                    </a:lnTo>
                    <a:lnTo>
                      <a:pt x="251" y="374"/>
                    </a:lnTo>
                    <a:lnTo>
                      <a:pt x="250" y="367"/>
                    </a:lnTo>
                    <a:lnTo>
                      <a:pt x="248" y="359"/>
                    </a:lnTo>
                    <a:lnTo>
                      <a:pt x="247" y="351"/>
                    </a:lnTo>
                    <a:lnTo>
                      <a:pt x="246" y="343"/>
                    </a:lnTo>
                    <a:lnTo>
                      <a:pt x="243" y="335"/>
                    </a:lnTo>
                    <a:lnTo>
                      <a:pt x="242" y="327"/>
                    </a:lnTo>
                    <a:lnTo>
                      <a:pt x="241" y="318"/>
                    </a:lnTo>
                    <a:lnTo>
                      <a:pt x="239" y="310"/>
                    </a:lnTo>
                    <a:lnTo>
                      <a:pt x="236" y="301"/>
                    </a:lnTo>
                    <a:lnTo>
                      <a:pt x="235" y="291"/>
                    </a:lnTo>
                    <a:lnTo>
                      <a:pt x="233" y="282"/>
                    </a:lnTo>
                    <a:lnTo>
                      <a:pt x="232" y="274"/>
                    </a:lnTo>
                    <a:lnTo>
                      <a:pt x="229" y="265"/>
                    </a:lnTo>
                    <a:lnTo>
                      <a:pt x="228" y="256"/>
                    </a:lnTo>
                    <a:lnTo>
                      <a:pt x="226" y="246"/>
                    </a:lnTo>
                    <a:lnTo>
                      <a:pt x="224" y="237"/>
                    </a:lnTo>
                    <a:lnTo>
                      <a:pt x="221" y="228"/>
                    </a:lnTo>
                    <a:lnTo>
                      <a:pt x="220" y="219"/>
                    </a:lnTo>
                    <a:lnTo>
                      <a:pt x="217" y="210"/>
                    </a:lnTo>
                    <a:lnTo>
                      <a:pt x="216" y="200"/>
                    </a:lnTo>
                    <a:lnTo>
                      <a:pt x="213" y="191"/>
                    </a:lnTo>
                    <a:lnTo>
                      <a:pt x="212" y="183"/>
                    </a:lnTo>
                    <a:lnTo>
                      <a:pt x="210" y="174"/>
                    </a:lnTo>
                    <a:lnTo>
                      <a:pt x="208" y="166"/>
                    </a:lnTo>
                    <a:lnTo>
                      <a:pt x="205" y="157"/>
                    </a:lnTo>
                    <a:lnTo>
                      <a:pt x="203" y="148"/>
                    </a:lnTo>
                    <a:lnTo>
                      <a:pt x="201" y="140"/>
                    </a:lnTo>
                    <a:lnTo>
                      <a:pt x="199" y="132"/>
                    </a:lnTo>
                    <a:lnTo>
                      <a:pt x="197" y="124"/>
                    </a:lnTo>
                    <a:lnTo>
                      <a:pt x="196" y="117"/>
                    </a:lnTo>
                    <a:lnTo>
                      <a:pt x="194" y="109"/>
                    </a:lnTo>
                    <a:lnTo>
                      <a:pt x="191" y="102"/>
                    </a:lnTo>
                    <a:lnTo>
                      <a:pt x="189" y="95"/>
                    </a:lnTo>
                    <a:lnTo>
                      <a:pt x="187" y="89"/>
                    </a:lnTo>
                    <a:lnTo>
                      <a:pt x="186" y="82"/>
                    </a:lnTo>
                    <a:lnTo>
                      <a:pt x="183" y="76"/>
                    </a:lnTo>
                    <a:lnTo>
                      <a:pt x="181" y="70"/>
                    </a:lnTo>
                    <a:lnTo>
                      <a:pt x="180" y="66"/>
                    </a:lnTo>
                    <a:lnTo>
                      <a:pt x="179" y="60"/>
                    </a:lnTo>
                    <a:lnTo>
                      <a:pt x="176" y="55"/>
                    </a:lnTo>
                    <a:lnTo>
                      <a:pt x="174" y="51"/>
                    </a:lnTo>
                    <a:lnTo>
                      <a:pt x="173" y="47"/>
                    </a:lnTo>
                    <a:lnTo>
                      <a:pt x="172" y="42"/>
                    </a:lnTo>
                    <a:lnTo>
                      <a:pt x="170" y="40"/>
                    </a:lnTo>
                    <a:lnTo>
                      <a:pt x="168" y="37"/>
                    </a:lnTo>
                    <a:lnTo>
                      <a:pt x="167" y="36"/>
                    </a:lnTo>
                    <a:lnTo>
                      <a:pt x="164" y="32"/>
                    </a:lnTo>
                    <a:lnTo>
                      <a:pt x="159" y="27"/>
                    </a:lnTo>
                    <a:lnTo>
                      <a:pt x="155" y="24"/>
                    </a:lnTo>
                    <a:lnTo>
                      <a:pt x="151" y="22"/>
                    </a:lnTo>
                    <a:lnTo>
                      <a:pt x="148" y="19"/>
                    </a:lnTo>
                    <a:lnTo>
                      <a:pt x="145" y="18"/>
                    </a:lnTo>
                    <a:lnTo>
                      <a:pt x="142" y="17"/>
                    </a:lnTo>
                    <a:lnTo>
                      <a:pt x="140" y="15"/>
                    </a:lnTo>
                    <a:lnTo>
                      <a:pt x="136" y="14"/>
                    </a:lnTo>
                    <a:lnTo>
                      <a:pt x="133" y="12"/>
                    </a:lnTo>
                    <a:lnTo>
                      <a:pt x="129" y="12"/>
                    </a:lnTo>
                    <a:lnTo>
                      <a:pt x="127" y="11"/>
                    </a:lnTo>
                    <a:lnTo>
                      <a:pt x="124" y="10"/>
                    </a:lnTo>
                    <a:lnTo>
                      <a:pt x="120" y="9"/>
                    </a:lnTo>
                    <a:lnTo>
                      <a:pt x="117" y="8"/>
                    </a:lnTo>
                    <a:lnTo>
                      <a:pt x="113" y="8"/>
                    </a:lnTo>
                    <a:lnTo>
                      <a:pt x="110" y="7"/>
                    </a:lnTo>
                    <a:lnTo>
                      <a:pt x="106" y="6"/>
                    </a:lnTo>
                    <a:lnTo>
                      <a:pt x="103" y="6"/>
                    </a:lnTo>
                    <a:lnTo>
                      <a:pt x="99" y="4"/>
                    </a:lnTo>
                    <a:lnTo>
                      <a:pt x="96" y="3"/>
                    </a:lnTo>
                    <a:lnTo>
                      <a:pt x="92" y="3"/>
                    </a:lnTo>
                    <a:lnTo>
                      <a:pt x="89" y="3"/>
                    </a:lnTo>
                    <a:lnTo>
                      <a:pt x="86" y="2"/>
                    </a:lnTo>
                    <a:lnTo>
                      <a:pt x="81" y="2"/>
                    </a:lnTo>
                    <a:lnTo>
                      <a:pt x="79" y="1"/>
                    </a:lnTo>
                    <a:lnTo>
                      <a:pt x="74" y="1"/>
                    </a:lnTo>
                    <a:lnTo>
                      <a:pt x="72" y="1"/>
                    </a:lnTo>
                    <a:lnTo>
                      <a:pt x="67" y="1"/>
                    </a:lnTo>
                    <a:lnTo>
                      <a:pt x="64" y="1"/>
                    </a:lnTo>
                    <a:lnTo>
                      <a:pt x="60" y="0"/>
                    </a:lnTo>
                    <a:lnTo>
                      <a:pt x="57" y="0"/>
                    </a:lnTo>
                    <a:lnTo>
                      <a:pt x="53" y="0"/>
                    </a:lnTo>
                    <a:lnTo>
                      <a:pt x="50" y="0"/>
                    </a:lnTo>
                    <a:lnTo>
                      <a:pt x="46" y="0"/>
                    </a:lnTo>
                    <a:lnTo>
                      <a:pt x="44" y="0"/>
                    </a:lnTo>
                    <a:lnTo>
                      <a:pt x="41" y="0"/>
                    </a:lnTo>
                    <a:lnTo>
                      <a:pt x="37" y="0"/>
                    </a:lnTo>
                    <a:lnTo>
                      <a:pt x="34" y="0"/>
                    </a:lnTo>
                    <a:lnTo>
                      <a:pt x="31" y="0"/>
                    </a:lnTo>
                    <a:lnTo>
                      <a:pt x="29" y="0"/>
                    </a:lnTo>
                    <a:lnTo>
                      <a:pt x="26" y="0"/>
                    </a:lnTo>
                    <a:lnTo>
                      <a:pt x="23" y="0"/>
                    </a:lnTo>
                    <a:lnTo>
                      <a:pt x="21" y="0"/>
                    </a:lnTo>
                    <a:lnTo>
                      <a:pt x="16" y="0"/>
                    </a:lnTo>
                    <a:lnTo>
                      <a:pt x="12" y="0"/>
                    </a:lnTo>
                    <a:lnTo>
                      <a:pt x="8" y="0"/>
                    </a:lnTo>
                    <a:lnTo>
                      <a:pt x="5" y="0"/>
                    </a:lnTo>
                    <a:lnTo>
                      <a:pt x="3" y="0"/>
                    </a:lnTo>
                    <a:lnTo>
                      <a:pt x="2" y="0"/>
                    </a:lnTo>
                    <a:lnTo>
                      <a:pt x="0" y="0"/>
                    </a:lnTo>
                    <a:lnTo>
                      <a:pt x="0" y="1"/>
                    </a:lnTo>
                    <a:lnTo>
                      <a:pt x="10" y="12"/>
                    </a:lnTo>
                    <a:lnTo>
                      <a:pt x="11" y="12"/>
                    </a:lnTo>
                    <a:lnTo>
                      <a:pt x="13" y="12"/>
                    </a:lnTo>
                    <a:lnTo>
                      <a:pt x="15" y="12"/>
                    </a:lnTo>
                    <a:lnTo>
                      <a:pt x="18" y="12"/>
                    </a:lnTo>
                    <a:lnTo>
                      <a:pt x="21" y="12"/>
                    </a:lnTo>
                    <a:lnTo>
                      <a:pt x="25" y="12"/>
                    </a:lnTo>
                    <a:lnTo>
                      <a:pt x="28" y="12"/>
                    </a:lnTo>
                    <a:lnTo>
                      <a:pt x="31" y="12"/>
                    </a:lnTo>
                    <a:lnTo>
                      <a:pt x="36" y="12"/>
                    </a:lnTo>
                    <a:lnTo>
                      <a:pt x="41" y="14"/>
                    </a:lnTo>
                    <a:lnTo>
                      <a:pt x="44" y="14"/>
                    </a:lnTo>
                    <a:lnTo>
                      <a:pt x="50" y="14"/>
                    </a:lnTo>
                    <a:lnTo>
                      <a:pt x="52" y="14"/>
                    </a:lnTo>
                    <a:lnTo>
                      <a:pt x="54" y="15"/>
                    </a:lnTo>
                    <a:lnTo>
                      <a:pt x="58" y="15"/>
                    </a:lnTo>
                    <a:lnTo>
                      <a:pt x="60" y="15"/>
                    </a:lnTo>
                    <a:lnTo>
                      <a:pt x="65" y="15"/>
                    </a:lnTo>
                    <a:lnTo>
                      <a:pt x="69" y="15"/>
                    </a:lnTo>
                    <a:lnTo>
                      <a:pt x="73" y="15"/>
                    </a:lnTo>
                    <a:lnTo>
                      <a:pt x="75" y="16"/>
                    </a:lnTo>
                    <a:lnTo>
                      <a:pt x="79" y="16"/>
                    </a:lnTo>
                    <a:lnTo>
                      <a:pt x="81" y="16"/>
                    </a:lnTo>
                    <a:lnTo>
                      <a:pt x="83" y="16"/>
                    </a:lnTo>
                    <a:lnTo>
                      <a:pt x="87" y="17"/>
                    </a:lnTo>
                    <a:lnTo>
                      <a:pt x="89" y="17"/>
                    </a:lnTo>
                    <a:lnTo>
                      <a:pt x="91" y="17"/>
                    </a:lnTo>
                    <a:lnTo>
                      <a:pt x="94" y="17"/>
                    </a:lnTo>
                    <a:lnTo>
                      <a:pt x="96" y="18"/>
                    </a:lnTo>
                    <a:lnTo>
                      <a:pt x="99" y="18"/>
                    </a:lnTo>
                    <a:lnTo>
                      <a:pt x="102" y="19"/>
                    </a:lnTo>
                    <a:lnTo>
                      <a:pt x="106" y="19"/>
                    </a:lnTo>
                    <a:lnTo>
                      <a:pt x="111" y="21"/>
                    </a:lnTo>
                    <a:lnTo>
                      <a:pt x="115" y="22"/>
                    </a:lnTo>
                    <a:lnTo>
                      <a:pt x="120" y="24"/>
                    </a:lnTo>
                    <a:lnTo>
                      <a:pt x="125" y="24"/>
                    </a:lnTo>
                    <a:lnTo>
                      <a:pt x="129" y="26"/>
                    </a:lnTo>
                    <a:lnTo>
                      <a:pt x="133" y="27"/>
                    </a:lnTo>
                    <a:lnTo>
                      <a:pt x="136" y="30"/>
                    </a:lnTo>
                    <a:lnTo>
                      <a:pt x="138" y="31"/>
                    </a:lnTo>
                    <a:lnTo>
                      <a:pt x="142" y="33"/>
                    </a:lnTo>
                    <a:lnTo>
                      <a:pt x="145" y="36"/>
                    </a:lnTo>
                    <a:lnTo>
                      <a:pt x="148" y="39"/>
                    </a:lnTo>
                    <a:lnTo>
                      <a:pt x="151" y="42"/>
                    </a:lnTo>
                    <a:lnTo>
                      <a:pt x="153" y="46"/>
                    </a:lnTo>
                    <a:lnTo>
                      <a:pt x="156" y="51"/>
                    </a:lnTo>
                    <a:lnTo>
                      <a:pt x="159" y="55"/>
                    </a:lnTo>
                    <a:lnTo>
                      <a:pt x="160" y="59"/>
                    </a:lnTo>
                    <a:lnTo>
                      <a:pt x="161" y="61"/>
                    </a:lnTo>
                    <a:lnTo>
                      <a:pt x="163" y="63"/>
                    </a:lnTo>
                    <a:lnTo>
                      <a:pt x="164" y="66"/>
                    </a:lnTo>
                    <a:lnTo>
                      <a:pt x="165" y="69"/>
                    </a:lnTo>
                    <a:lnTo>
                      <a:pt x="166" y="71"/>
                    </a:lnTo>
                    <a:lnTo>
                      <a:pt x="167" y="75"/>
                    </a:lnTo>
                    <a:lnTo>
                      <a:pt x="168" y="77"/>
                    </a:lnTo>
                    <a:lnTo>
                      <a:pt x="170" y="80"/>
                    </a:lnTo>
                    <a:lnTo>
                      <a:pt x="171" y="83"/>
                    </a:lnTo>
                    <a:lnTo>
                      <a:pt x="172" y="86"/>
                    </a:lnTo>
                    <a:lnTo>
                      <a:pt x="173" y="90"/>
                    </a:lnTo>
                    <a:lnTo>
                      <a:pt x="174" y="92"/>
                    </a:lnTo>
                    <a:lnTo>
                      <a:pt x="175" y="95"/>
                    </a:lnTo>
                    <a:lnTo>
                      <a:pt x="176" y="99"/>
                    </a:lnTo>
                    <a:lnTo>
                      <a:pt x="178" y="102"/>
                    </a:lnTo>
                    <a:lnTo>
                      <a:pt x="178" y="106"/>
                    </a:lnTo>
                    <a:lnTo>
                      <a:pt x="179" y="108"/>
                    </a:lnTo>
                    <a:lnTo>
                      <a:pt x="180" y="112"/>
                    </a:lnTo>
                    <a:lnTo>
                      <a:pt x="181" y="115"/>
                    </a:lnTo>
                    <a:lnTo>
                      <a:pt x="181" y="119"/>
                    </a:lnTo>
                    <a:lnTo>
                      <a:pt x="182" y="122"/>
                    </a:lnTo>
                    <a:lnTo>
                      <a:pt x="183" y="124"/>
                    </a:lnTo>
                    <a:lnTo>
                      <a:pt x="185" y="128"/>
                    </a:lnTo>
                    <a:lnTo>
                      <a:pt x="185" y="131"/>
                    </a:lnTo>
                    <a:lnTo>
                      <a:pt x="186" y="135"/>
                    </a:lnTo>
                    <a:lnTo>
                      <a:pt x="187" y="138"/>
                    </a:lnTo>
                    <a:lnTo>
                      <a:pt x="188" y="142"/>
                    </a:lnTo>
                    <a:lnTo>
                      <a:pt x="188" y="144"/>
                    </a:lnTo>
                    <a:lnTo>
                      <a:pt x="189" y="147"/>
                    </a:lnTo>
                    <a:lnTo>
                      <a:pt x="189" y="151"/>
                    </a:lnTo>
                    <a:lnTo>
                      <a:pt x="191" y="154"/>
                    </a:lnTo>
                    <a:lnTo>
                      <a:pt x="191" y="157"/>
                    </a:lnTo>
                    <a:lnTo>
                      <a:pt x="191" y="160"/>
                    </a:lnTo>
                    <a:lnTo>
                      <a:pt x="193" y="162"/>
                    </a:lnTo>
                    <a:lnTo>
                      <a:pt x="194" y="166"/>
                    </a:lnTo>
                    <a:lnTo>
                      <a:pt x="194" y="168"/>
                    </a:lnTo>
                    <a:lnTo>
                      <a:pt x="195" y="172"/>
                    </a:lnTo>
                    <a:lnTo>
                      <a:pt x="195" y="174"/>
                    </a:lnTo>
                    <a:lnTo>
                      <a:pt x="196" y="177"/>
                    </a:lnTo>
                    <a:lnTo>
                      <a:pt x="197" y="182"/>
                    </a:lnTo>
                    <a:lnTo>
                      <a:pt x="198" y="186"/>
                    </a:lnTo>
                    <a:lnTo>
                      <a:pt x="199" y="191"/>
                    </a:lnTo>
                    <a:lnTo>
                      <a:pt x="201" y="196"/>
                    </a:lnTo>
                    <a:lnTo>
                      <a:pt x="201" y="197"/>
                    </a:lnTo>
                    <a:lnTo>
                      <a:pt x="202" y="199"/>
                    </a:lnTo>
                    <a:lnTo>
                      <a:pt x="203" y="203"/>
                    </a:lnTo>
                    <a:lnTo>
                      <a:pt x="203" y="205"/>
                    </a:lnTo>
                    <a:lnTo>
                      <a:pt x="204" y="208"/>
                    </a:lnTo>
                    <a:lnTo>
                      <a:pt x="205" y="212"/>
                    </a:lnTo>
                    <a:lnTo>
                      <a:pt x="205" y="214"/>
                    </a:lnTo>
                    <a:lnTo>
                      <a:pt x="206" y="219"/>
                    </a:lnTo>
                    <a:lnTo>
                      <a:pt x="206" y="221"/>
                    </a:lnTo>
                    <a:lnTo>
                      <a:pt x="208" y="226"/>
                    </a:lnTo>
                    <a:lnTo>
                      <a:pt x="209" y="229"/>
                    </a:lnTo>
                    <a:lnTo>
                      <a:pt x="210" y="234"/>
                    </a:lnTo>
                    <a:lnTo>
                      <a:pt x="210" y="237"/>
                    </a:lnTo>
                    <a:lnTo>
                      <a:pt x="211" y="242"/>
                    </a:lnTo>
                    <a:lnTo>
                      <a:pt x="212" y="246"/>
                    </a:lnTo>
                    <a:lnTo>
                      <a:pt x="213" y="251"/>
                    </a:lnTo>
                    <a:lnTo>
                      <a:pt x="214" y="256"/>
                    </a:lnTo>
                    <a:lnTo>
                      <a:pt x="214" y="260"/>
                    </a:lnTo>
                    <a:lnTo>
                      <a:pt x="216" y="265"/>
                    </a:lnTo>
                    <a:lnTo>
                      <a:pt x="217" y="269"/>
                    </a:lnTo>
                    <a:lnTo>
                      <a:pt x="218" y="274"/>
                    </a:lnTo>
                    <a:lnTo>
                      <a:pt x="219" y="280"/>
                    </a:lnTo>
                    <a:lnTo>
                      <a:pt x="220" y="284"/>
                    </a:lnTo>
                    <a:lnTo>
                      <a:pt x="221" y="290"/>
                    </a:lnTo>
                    <a:lnTo>
                      <a:pt x="221" y="295"/>
                    </a:lnTo>
                    <a:lnTo>
                      <a:pt x="222" y="301"/>
                    </a:lnTo>
                    <a:lnTo>
                      <a:pt x="224" y="305"/>
                    </a:lnTo>
                    <a:lnTo>
                      <a:pt x="225" y="311"/>
                    </a:lnTo>
                    <a:lnTo>
                      <a:pt x="226" y="316"/>
                    </a:lnTo>
                    <a:lnTo>
                      <a:pt x="227" y="321"/>
                    </a:lnTo>
                    <a:lnTo>
                      <a:pt x="228" y="327"/>
                    </a:lnTo>
                    <a:lnTo>
                      <a:pt x="229" y="333"/>
                    </a:lnTo>
                    <a:lnTo>
                      <a:pt x="229" y="337"/>
                    </a:lnTo>
                    <a:lnTo>
                      <a:pt x="231" y="343"/>
                    </a:lnTo>
                    <a:lnTo>
                      <a:pt x="232" y="348"/>
                    </a:lnTo>
                    <a:lnTo>
                      <a:pt x="233" y="354"/>
                    </a:lnTo>
                    <a:lnTo>
                      <a:pt x="234" y="358"/>
                    </a:lnTo>
                    <a:lnTo>
                      <a:pt x="234" y="363"/>
                    </a:lnTo>
                    <a:lnTo>
                      <a:pt x="235" y="367"/>
                    </a:lnTo>
                    <a:lnTo>
                      <a:pt x="236" y="373"/>
                    </a:lnTo>
                    <a:lnTo>
                      <a:pt x="237" y="378"/>
                    </a:lnTo>
                    <a:lnTo>
                      <a:pt x="239" y="382"/>
                    </a:lnTo>
                    <a:lnTo>
                      <a:pt x="239" y="387"/>
                    </a:lnTo>
                    <a:lnTo>
                      <a:pt x="240" y="392"/>
                    </a:lnTo>
                    <a:lnTo>
                      <a:pt x="240" y="396"/>
                    </a:lnTo>
                    <a:lnTo>
                      <a:pt x="241" y="400"/>
                    </a:lnTo>
                    <a:lnTo>
                      <a:pt x="242" y="404"/>
                    </a:lnTo>
                    <a:lnTo>
                      <a:pt x="243" y="409"/>
                    </a:lnTo>
                    <a:lnTo>
                      <a:pt x="243" y="412"/>
                    </a:lnTo>
                    <a:lnTo>
                      <a:pt x="243" y="416"/>
                    </a:lnTo>
                    <a:lnTo>
                      <a:pt x="244" y="419"/>
                    </a:lnTo>
                    <a:lnTo>
                      <a:pt x="246" y="423"/>
                    </a:lnTo>
                    <a:lnTo>
                      <a:pt x="246" y="426"/>
                    </a:lnTo>
                    <a:lnTo>
                      <a:pt x="246" y="430"/>
                    </a:lnTo>
                    <a:lnTo>
                      <a:pt x="246" y="432"/>
                    </a:lnTo>
                    <a:lnTo>
                      <a:pt x="247" y="435"/>
                    </a:lnTo>
                    <a:lnTo>
                      <a:pt x="247" y="438"/>
                    </a:lnTo>
                    <a:lnTo>
                      <a:pt x="248" y="440"/>
                    </a:lnTo>
                    <a:lnTo>
                      <a:pt x="248" y="442"/>
                    </a:lnTo>
                    <a:lnTo>
                      <a:pt x="248" y="445"/>
                    </a:lnTo>
                    <a:lnTo>
                      <a:pt x="248" y="447"/>
                    </a:lnTo>
                    <a:lnTo>
                      <a:pt x="249" y="449"/>
                    </a:lnTo>
                    <a:lnTo>
                      <a:pt x="248" y="453"/>
                    </a:lnTo>
                    <a:lnTo>
                      <a:pt x="248" y="456"/>
                    </a:lnTo>
                    <a:lnTo>
                      <a:pt x="247" y="458"/>
                    </a:lnTo>
                    <a:lnTo>
                      <a:pt x="246" y="463"/>
                    </a:lnTo>
                    <a:lnTo>
                      <a:pt x="243" y="465"/>
                    </a:lnTo>
                    <a:lnTo>
                      <a:pt x="242" y="469"/>
                    </a:lnTo>
                    <a:lnTo>
                      <a:pt x="239" y="472"/>
                    </a:lnTo>
                    <a:lnTo>
                      <a:pt x="236" y="476"/>
                    </a:lnTo>
                    <a:lnTo>
                      <a:pt x="234" y="478"/>
                    </a:lnTo>
                    <a:lnTo>
                      <a:pt x="231" y="482"/>
                    </a:lnTo>
                    <a:lnTo>
                      <a:pt x="227" y="484"/>
                    </a:lnTo>
                    <a:lnTo>
                      <a:pt x="222" y="487"/>
                    </a:lnTo>
                    <a:lnTo>
                      <a:pt x="218" y="488"/>
                    </a:lnTo>
                    <a:lnTo>
                      <a:pt x="213" y="491"/>
                    </a:lnTo>
                    <a:lnTo>
                      <a:pt x="209" y="493"/>
                    </a:lnTo>
                    <a:lnTo>
                      <a:pt x="204" y="495"/>
                    </a:lnTo>
                    <a:lnTo>
                      <a:pt x="201" y="495"/>
                    </a:lnTo>
                    <a:lnTo>
                      <a:pt x="197" y="495"/>
                    </a:lnTo>
                    <a:lnTo>
                      <a:pt x="194" y="496"/>
                    </a:lnTo>
                    <a:lnTo>
                      <a:pt x="190" y="498"/>
                    </a:lnTo>
                    <a:lnTo>
                      <a:pt x="186" y="498"/>
                    </a:lnTo>
                    <a:lnTo>
                      <a:pt x="181" y="499"/>
                    </a:lnTo>
                    <a:lnTo>
                      <a:pt x="176" y="499"/>
                    </a:lnTo>
                    <a:lnTo>
                      <a:pt x="172" y="500"/>
                    </a:lnTo>
                    <a:lnTo>
                      <a:pt x="170" y="500"/>
                    </a:lnTo>
                    <a:lnTo>
                      <a:pt x="167" y="500"/>
                    </a:lnTo>
                    <a:lnTo>
                      <a:pt x="165" y="500"/>
                    </a:lnTo>
                    <a:lnTo>
                      <a:pt x="163" y="501"/>
                    </a:lnTo>
                    <a:lnTo>
                      <a:pt x="159" y="501"/>
                    </a:lnTo>
                    <a:lnTo>
                      <a:pt x="157" y="501"/>
                    </a:lnTo>
                    <a:lnTo>
                      <a:pt x="155" y="502"/>
                    </a:lnTo>
                    <a:lnTo>
                      <a:pt x="152" y="502"/>
                    </a:lnTo>
                    <a:lnTo>
                      <a:pt x="149" y="502"/>
                    </a:lnTo>
                    <a:lnTo>
                      <a:pt x="147" y="502"/>
                    </a:lnTo>
                    <a:lnTo>
                      <a:pt x="143" y="502"/>
                    </a:lnTo>
                    <a:lnTo>
                      <a:pt x="141" y="503"/>
                    </a:lnTo>
                    <a:lnTo>
                      <a:pt x="138" y="503"/>
                    </a:lnTo>
                    <a:lnTo>
                      <a:pt x="136" y="503"/>
                    </a:lnTo>
                    <a:lnTo>
                      <a:pt x="134" y="503"/>
                    </a:lnTo>
                    <a:lnTo>
                      <a:pt x="132" y="505"/>
                    </a:lnTo>
                    <a:lnTo>
                      <a:pt x="128" y="505"/>
                    </a:lnTo>
                    <a:lnTo>
                      <a:pt x="126" y="505"/>
                    </a:lnTo>
                    <a:lnTo>
                      <a:pt x="122" y="505"/>
                    </a:lnTo>
                    <a:lnTo>
                      <a:pt x="120" y="505"/>
                    </a:lnTo>
                    <a:lnTo>
                      <a:pt x="115" y="505"/>
                    </a:lnTo>
                    <a:lnTo>
                      <a:pt x="111" y="505"/>
                    </a:lnTo>
                    <a:lnTo>
                      <a:pt x="106" y="505"/>
                    </a:lnTo>
                    <a:lnTo>
                      <a:pt x="103" y="506"/>
                    </a:lnTo>
                    <a:lnTo>
                      <a:pt x="98" y="506"/>
                    </a:lnTo>
                    <a:lnTo>
                      <a:pt x="95" y="507"/>
                    </a:lnTo>
                    <a:lnTo>
                      <a:pt x="91" y="507"/>
                    </a:lnTo>
                    <a:lnTo>
                      <a:pt x="89" y="507"/>
                    </a:lnTo>
                    <a:lnTo>
                      <a:pt x="86" y="507"/>
                    </a:lnTo>
                    <a:lnTo>
                      <a:pt x="84" y="507"/>
                    </a:lnTo>
                    <a:lnTo>
                      <a:pt x="81" y="507"/>
                    </a:lnTo>
                    <a:lnTo>
                      <a:pt x="80" y="507"/>
                    </a:lnTo>
                    <a:lnTo>
                      <a:pt x="60" y="525"/>
                    </a:lnTo>
                    <a:lnTo>
                      <a:pt x="60" y="5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70"/>
              <p:cNvSpPr>
                <a:spLocks/>
              </p:cNvSpPr>
              <p:nvPr/>
            </p:nvSpPr>
            <p:spPr bwMode="auto">
              <a:xfrm>
                <a:off x="2325688" y="5730875"/>
                <a:ext cx="52388" cy="44450"/>
              </a:xfrm>
              <a:custGeom>
                <a:avLst/>
                <a:gdLst>
                  <a:gd name="T0" fmla="*/ 0 w 101"/>
                  <a:gd name="T1" fmla="*/ 13 h 83"/>
                  <a:gd name="T2" fmla="*/ 0 w 101"/>
                  <a:gd name="T3" fmla="*/ 18 h 83"/>
                  <a:gd name="T4" fmla="*/ 0 w 101"/>
                  <a:gd name="T5" fmla="*/ 24 h 83"/>
                  <a:gd name="T6" fmla="*/ 0 w 101"/>
                  <a:gd name="T7" fmla="*/ 30 h 83"/>
                  <a:gd name="T8" fmla="*/ 0 w 101"/>
                  <a:gd name="T9" fmla="*/ 36 h 83"/>
                  <a:gd name="T10" fmla="*/ 1 w 101"/>
                  <a:gd name="T11" fmla="*/ 43 h 83"/>
                  <a:gd name="T12" fmla="*/ 1 w 101"/>
                  <a:gd name="T13" fmla="*/ 48 h 83"/>
                  <a:gd name="T14" fmla="*/ 2 w 101"/>
                  <a:gd name="T15" fmla="*/ 55 h 83"/>
                  <a:gd name="T16" fmla="*/ 2 w 101"/>
                  <a:gd name="T17" fmla="*/ 61 h 83"/>
                  <a:gd name="T18" fmla="*/ 4 w 101"/>
                  <a:gd name="T19" fmla="*/ 67 h 83"/>
                  <a:gd name="T20" fmla="*/ 6 w 101"/>
                  <a:gd name="T21" fmla="*/ 74 h 83"/>
                  <a:gd name="T22" fmla="*/ 9 w 101"/>
                  <a:gd name="T23" fmla="*/ 81 h 83"/>
                  <a:gd name="T24" fmla="*/ 14 w 101"/>
                  <a:gd name="T25" fmla="*/ 83 h 83"/>
                  <a:gd name="T26" fmla="*/ 20 w 101"/>
                  <a:gd name="T27" fmla="*/ 82 h 83"/>
                  <a:gd name="T28" fmla="*/ 25 w 101"/>
                  <a:gd name="T29" fmla="*/ 82 h 83"/>
                  <a:gd name="T30" fmla="*/ 32 w 101"/>
                  <a:gd name="T31" fmla="*/ 81 h 83"/>
                  <a:gd name="T32" fmla="*/ 39 w 101"/>
                  <a:gd name="T33" fmla="*/ 79 h 83"/>
                  <a:gd name="T34" fmla="*/ 46 w 101"/>
                  <a:gd name="T35" fmla="*/ 78 h 83"/>
                  <a:gd name="T36" fmla="*/ 54 w 101"/>
                  <a:gd name="T37" fmla="*/ 77 h 83"/>
                  <a:gd name="T38" fmla="*/ 61 w 101"/>
                  <a:gd name="T39" fmla="*/ 75 h 83"/>
                  <a:gd name="T40" fmla="*/ 69 w 101"/>
                  <a:gd name="T41" fmla="*/ 74 h 83"/>
                  <a:gd name="T42" fmla="*/ 76 w 101"/>
                  <a:gd name="T43" fmla="*/ 71 h 83"/>
                  <a:gd name="T44" fmla="*/ 83 w 101"/>
                  <a:gd name="T45" fmla="*/ 69 h 83"/>
                  <a:gd name="T46" fmla="*/ 89 w 101"/>
                  <a:gd name="T47" fmla="*/ 67 h 83"/>
                  <a:gd name="T48" fmla="*/ 93 w 101"/>
                  <a:gd name="T49" fmla="*/ 66 h 83"/>
                  <a:gd name="T50" fmla="*/ 98 w 101"/>
                  <a:gd name="T51" fmla="*/ 62 h 83"/>
                  <a:gd name="T52" fmla="*/ 100 w 101"/>
                  <a:gd name="T53" fmla="*/ 59 h 83"/>
                  <a:gd name="T54" fmla="*/ 101 w 101"/>
                  <a:gd name="T55" fmla="*/ 52 h 83"/>
                  <a:gd name="T56" fmla="*/ 101 w 101"/>
                  <a:gd name="T57" fmla="*/ 45 h 83"/>
                  <a:gd name="T58" fmla="*/ 101 w 101"/>
                  <a:gd name="T59" fmla="*/ 39 h 83"/>
                  <a:gd name="T60" fmla="*/ 101 w 101"/>
                  <a:gd name="T61" fmla="*/ 35 h 83"/>
                  <a:gd name="T62" fmla="*/ 101 w 101"/>
                  <a:gd name="T63" fmla="*/ 29 h 83"/>
                  <a:gd name="T64" fmla="*/ 101 w 101"/>
                  <a:gd name="T65" fmla="*/ 24 h 83"/>
                  <a:gd name="T66" fmla="*/ 101 w 101"/>
                  <a:gd name="T67" fmla="*/ 18 h 83"/>
                  <a:gd name="T68" fmla="*/ 101 w 101"/>
                  <a:gd name="T69" fmla="*/ 11 h 83"/>
                  <a:gd name="T70" fmla="*/ 101 w 101"/>
                  <a:gd name="T71" fmla="*/ 5 h 83"/>
                  <a:gd name="T72" fmla="*/ 101 w 101"/>
                  <a:gd name="T73" fmla="*/ 0 h 83"/>
                  <a:gd name="T74" fmla="*/ 86 w 101"/>
                  <a:gd name="T75" fmla="*/ 7 h 83"/>
                  <a:gd name="T76" fmla="*/ 86 w 101"/>
                  <a:gd name="T77" fmla="*/ 13 h 83"/>
                  <a:gd name="T78" fmla="*/ 86 w 101"/>
                  <a:gd name="T79" fmla="*/ 20 h 83"/>
                  <a:gd name="T80" fmla="*/ 88 w 101"/>
                  <a:gd name="T81" fmla="*/ 29 h 83"/>
                  <a:gd name="T82" fmla="*/ 86 w 101"/>
                  <a:gd name="T83" fmla="*/ 37 h 83"/>
                  <a:gd name="T84" fmla="*/ 86 w 101"/>
                  <a:gd name="T85" fmla="*/ 45 h 83"/>
                  <a:gd name="T86" fmla="*/ 85 w 101"/>
                  <a:gd name="T87" fmla="*/ 51 h 83"/>
                  <a:gd name="T88" fmla="*/ 84 w 101"/>
                  <a:gd name="T89" fmla="*/ 54 h 83"/>
                  <a:gd name="T90" fmla="*/ 79 w 101"/>
                  <a:gd name="T91" fmla="*/ 55 h 83"/>
                  <a:gd name="T92" fmla="*/ 71 w 101"/>
                  <a:gd name="T93" fmla="*/ 58 h 83"/>
                  <a:gd name="T94" fmla="*/ 67 w 101"/>
                  <a:gd name="T95" fmla="*/ 59 h 83"/>
                  <a:gd name="T96" fmla="*/ 61 w 101"/>
                  <a:gd name="T97" fmla="*/ 60 h 83"/>
                  <a:gd name="T98" fmla="*/ 55 w 101"/>
                  <a:gd name="T99" fmla="*/ 62 h 83"/>
                  <a:gd name="T100" fmla="*/ 51 w 101"/>
                  <a:gd name="T101" fmla="*/ 63 h 83"/>
                  <a:gd name="T102" fmla="*/ 45 w 101"/>
                  <a:gd name="T103" fmla="*/ 64 h 83"/>
                  <a:gd name="T104" fmla="*/ 39 w 101"/>
                  <a:gd name="T105" fmla="*/ 66 h 83"/>
                  <a:gd name="T106" fmla="*/ 30 w 101"/>
                  <a:gd name="T107" fmla="*/ 68 h 83"/>
                  <a:gd name="T108" fmla="*/ 23 w 101"/>
                  <a:gd name="T109" fmla="*/ 69 h 83"/>
                  <a:gd name="T110" fmla="*/ 21 w 101"/>
                  <a:gd name="T111" fmla="*/ 70 h 83"/>
                  <a:gd name="T112" fmla="*/ 0 w 101"/>
                  <a:gd name="T113"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83">
                    <a:moveTo>
                      <a:pt x="0" y="13"/>
                    </a:moveTo>
                    <a:lnTo>
                      <a:pt x="0" y="13"/>
                    </a:lnTo>
                    <a:lnTo>
                      <a:pt x="0" y="15"/>
                    </a:lnTo>
                    <a:lnTo>
                      <a:pt x="0" y="18"/>
                    </a:lnTo>
                    <a:lnTo>
                      <a:pt x="0" y="23"/>
                    </a:lnTo>
                    <a:lnTo>
                      <a:pt x="0" y="24"/>
                    </a:lnTo>
                    <a:lnTo>
                      <a:pt x="0" y="28"/>
                    </a:lnTo>
                    <a:lnTo>
                      <a:pt x="0" y="30"/>
                    </a:lnTo>
                    <a:lnTo>
                      <a:pt x="0" y="33"/>
                    </a:lnTo>
                    <a:lnTo>
                      <a:pt x="0" y="36"/>
                    </a:lnTo>
                    <a:lnTo>
                      <a:pt x="0" y="39"/>
                    </a:lnTo>
                    <a:lnTo>
                      <a:pt x="1" y="43"/>
                    </a:lnTo>
                    <a:lnTo>
                      <a:pt x="1" y="46"/>
                    </a:lnTo>
                    <a:lnTo>
                      <a:pt x="1" y="48"/>
                    </a:lnTo>
                    <a:lnTo>
                      <a:pt x="2" y="52"/>
                    </a:lnTo>
                    <a:lnTo>
                      <a:pt x="2" y="55"/>
                    </a:lnTo>
                    <a:lnTo>
                      <a:pt x="2" y="59"/>
                    </a:lnTo>
                    <a:lnTo>
                      <a:pt x="2" y="61"/>
                    </a:lnTo>
                    <a:lnTo>
                      <a:pt x="4" y="64"/>
                    </a:lnTo>
                    <a:lnTo>
                      <a:pt x="4" y="67"/>
                    </a:lnTo>
                    <a:lnTo>
                      <a:pt x="5" y="69"/>
                    </a:lnTo>
                    <a:lnTo>
                      <a:pt x="6" y="74"/>
                    </a:lnTo>
                    <a:lnTo>
                      <a:pt x="7" y="78"/>
                    </a:lnTo>
                    <a:lnTo>
                      <a:pt x="9" y="81"/>
                    </a:lnTo>
                    <a:lnTo>
                      <a:pt x="12" y="83"/>
                    </a:lnTo>
                    <a:lnTo>
                      <a:pt x="14" y="83"/>
                    </a:lnTo>
                    <a:lnTo>
                      <a:pt x="17" y="83"/>
                    </a:lnTo>
                    <a:lnTo>
                      <a:pt x="20" y="82"/>
                    </a:lnTo>
                    <a:lnTo>
                      <a:pt x="23" y="82"/>
                    </a:lnTo>
                    <a:lnTo>
                      <a:pt x="25" y="82"/>
                    </a:lnTo>
                    <a:lnTo>
                      <a:pt x="29" y="82"/>
                    </a:lnTo>
                    <a:lnTo>
                      <a:pt x="32" y="81"/>
                    </a:lnTo>
                    <a:lnTo>
                      <a:pt x="36" y="81"/>
                    </a:lnTo>
                    <a:lnTo>
                      <a:pt x="39" y="79"/>
                    </a:lnTo>
                    <a:lnTo>
                      <a:pt x="43" y="79"/>
                    </a:lnTo>
                    <a:lnTo>
                      <a:pt x="46" y="78"/>
                    </a:lnTo>
                    <a:lnTo>
                      <a:pt x="51" y="78"/>
                    </a:lnTo>
                    <a:lnTo>
                      <a:pt x="54" y="77"/>
                    </a:lnTo>
                    <a:lnTo>
                      <a:pt x="59" y="76"/>
                    </a:lnTo>
                    <a:lnTo>
                      <a:pt x="61" y="75"/>
                    </a:lnTo>
                    <a:lnTo>
                      <a:pt x="66" y="74"/>
                    </a:lnTo>
                    <a:lnTo>
                      <a:pt x="69" y="74"/>
                    </a:lnTo>
                    <a:lnTo>
                      <a:pt x="73" y="73"/>
                    </a:lnTo>
                    <a:lnTo>
                      <a:pt x="76" y="71"/>
                    </a:lnTo>
                    <a:lnTo>
                      <a:pt x="79" y="70"/>
                    </a:lnTo>
                    <a:lnTo>
                      <a:pt x="83" y="69"/>
                    </a:lnTo>
                    <a:lnTo>
                      <a:pt x="86" y="69"/>
                    </a:lnTo>
                    <a:lnTo>
                      <a:pt x="89" y="67"/>
                    </a:lnTo>
                    <a:lnTo>
                      <a:pt x="91" y="67"/>
                    </a:lnTo>
                    <a:lnTo>
                      <a:pt x="93" y="66"/>
                    </a:lnTo>
                    <a:lnTo>
                      <a:pt x="96" y="64"/>
                    </a:lnTo>
                    <a:lnTo>
                      <a:pt x="98" y="62"/>
                    </a:lnTo>
                    <a:lnTo>
                      <a:pt x="100" y="61"/>
                    </a:lnTo>
                    <a:lnTo>
                      <a:pt x="100" y="59"/>
                    </a:lnTo>
                    <a:lnTo>
                      <a:pt x="101" y="55"/>
                    </a:lnTo>
                    <a:lnTo>
                      <a:pt x="101" y="52"/>
                    </a:lnTo>
                    <a:lnTo>
                      <a:pt x="101" y="47"/>
                    </a:lnTo>
                    <a:lnTo>
                      <a:pt x="101" y="45"/>
                    </a:lnTo>
                    <a:lnTo>
                      <a:pt x="101" y="43"/>
                    </a:lnTo>
                    <a:lnTo>
                      <a:pt x="101" y="39"/>
                    </a:lnTo>
                    <a:lnTo>
                      <a:pt x="101" y="37"/>
                    </a:lnTo>
                    <a:lnTo>
                      <a:pt x="101" y="35"/>
                    </a:lnTo>
                    <a:lnTo>
                      <a:pt x="101" y="32"/>
                    </a:lnTo>
                    <a:lnTo>
                      <a:pt x="101" y="29"/>
                    </a:lnTo>
                    <a:lnTo>
                      <a:pt x="101" y="26"/>
                    </a:lnTo>
                    <a:lnTo>
                      <a:pt x="101" y="24"/>
                    </a:lnTo>
                    <a:lnTo>
                      <a:pt x="101" y="22"/>
                    </a:lnTo>
                    <a:lnTo>
                      <a:pt x="101" y="18"/>
                    </a:lnTo>
                    <a:lnTo>
                      <a:pt x="101" y="16"/>
                    </a:lnTo>
                    <a:lnTo>
                      <a:pt x="101" y="11"/>
                    </a:lnTo>
                    <a:lnTo>
                      <a:pt x="101" y="8"/>
                    </a:lnTo>
                    <a:lnTo>
                      <a:pt x="101" y="5"/>
                    </a:lnTo>
                    <a:lnTo>
                      <a:pt x="101" y="2"/>
                    </a:lnTo>
                    <a:lnTo>
                      <a:pt x="101" y="0"/>
                    </a:lnTo>
                    <a:lnTo>
                      <a:pt x="86" y="6"/>
                    </a:lnTo>
                    <a:lnTo>
                      <a:pt x="86" y="7"/>
                    </a:lnTo>
                    <a:lnTo>
                      <a:pt x="86" y="9"/>
                    </a:lnTo>
                    <a:lnTo>
                      <a:pt x="86" y="13"/>
                    </a:lnTo>
                    <a:lnTo>
                      <a:pt x="86" y="15"/>
                    </a:lnTo>
                    <a:lnTo>
                      <a:pt x="86" y="20"/>
                    </a:lnTo>
                    <a:lnTo>
                      <a:pt x="86" y="24"/>
                    </a:lnTo>
                    <a:lnTo>
                      <a:pt x="88" y="29"/>
                    </a:lnTo>
                    <a:lnTo>
                      <a:pt x="86" y="32"/>
                    </a:lnTo>
                    <a:lnTo>
                      <a:pt x="86" y="37"/>
                    </a:lnTo>
                    <a:lnTo>
                      <a:pt x="86" y="40"/>
                    </a:lnTo>
                    <a:lnTo>
                      <a:pt x="86" y="45"/>
                    </a:lnTo>
                    <a:lnTo>
                      <a:pt x="85" y="47"/>
                    </a:lnTo>
                    <a:lnTo>
                      <a:pt x="85" y="51"/>
                    </a:lnTo>
                    <a:lnTo>
                      <a:pt x="84" y="53"/>
                    </a:lnTo>
                    <a:lnTo>
                      <a:pt x="84" y="54"/>
                    </a:lnTo>
                    <a:lnTo>
                      <a:pt x="82" y="54"/>
                    </a:lnTo>
                    <a:lnTo>
                      <a:pt x="79" y="55"/>
                    </a:lnTo>
                    <a:lnTo>
                      <a:pt x="76" y="56"/>
                    </a:lnTo>
                    <a:lnTo>
                      <a:pt x="71" y="58"/>
                    </a:lnTo>
                    <a:lnTo>
                      <a:pt x="68" y="58"/>
                    </a:lnTo>
                    <a:lnTo>
                      <a:pt x="67" y="59"/>
                    </a:lnTo>
                    <a:lnTo>
                      <a:pt x="63" y="60"/>
                    </a:lnTo>
                    <a:lnTo>
                      <a:pt x="61" y="60"/>
                    </a:lnTo>
                    <a:lnTo>
                      <a:pt x="59" y="61"/>
                    </a:lnTo>
                    <a:lnTo>
                      <a:pt x="55" y="62"/>
                    </a:lnTo>
                    <a:lnTo>
                      <a:pt x="53" y="62"/>
                    </a:lnTo>
                    <a:lnTo>
                      <a:pt x="51" y="63"/>
                    </a:lnTo>
                    <a:lnTo>
                      <a:pt x="47" y="63"/>
                    </a:lnTo>
                    <a:lnTo>
                      <a:pt x="45" y="64"/>
                    </a:lnTo>
                    <a:lnTo>
                      <a:pt x="43" y="64"/>
                    </a:lnTo>
                    <a:lnTo>
                      <a:pt x="39" y="66"/>
                    </a:lnTo>
                    <a:lnTo>
                      <a:pt x="35" y="67"/>
                    </a:lnTo>
                    <a:lnTo>
                      <a:pt x="30" y="68"/>
                    </a:lnTo>
                    <a:lnTo>
                      <a:pt x="25" y="68"/>
                    </a:lnTo>
                    <a:lnTo>
                      <a:pt x="23" y="69"/>
                    </a:lnTo>
                    <a:lnTo>
                      <a:pt x="22" y="69"/>
                    </a:lnTo>
                    <a:lnTo>
                      <a:pt x="21" y="70"/>
                    </a:lnTo>
                    <a:lnTo>
                      <a:pt x="13" y="1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1"/>
              <p:cNvSpPr>
                <a:spLocks/>
              </p:cNvSpPr>
              <p:nvPr/>
            </p:nvSpPr>
            <p:spPr bwMode="auto">
              <a:xfrm>
                <a:off x="2287588" y="5472113"/>
                <a:ext cx="69850" cy="58737"/>
              </a:xfrm>
              <a:custGeom>
                <a:avLst/>
                <a:gdLst>
                  <a:gd name="T0" fmla="*/ 71 w 132"/>
                  <a:gd name="T1" fmla="*/ 90 h 113"/>
                  <a:gd name="T2" fmla="*/ 70 w 132"/>
                  <a:gd name="T3" fmla="*/ 85 h 113"/>
                  <a:gd name="T4" fmla="*/ 70 w 132"/>
                  <a:gd name="T5" fmla="*/ 80 h 113"/>
                  <a:gd name="T6" fmla="*/ 69 w 132"/>
                  <a:gd name="T7" fmla="*/ 73 h 113"/>
                  <a:gd name="T8" fmla="*/ 66 w 132"/>
                  <a:gd name="T9" fmla="*/ 66 h 113"/>
                  <a:gd name="T10" fmla="*/ 64 w 132"/>
                  <a:gd name="T11" fmla="*/ 58 h 113"/>
                  <a:gd name="T12" fmla="*/ 61 w 132"/>
                  <a:gd name="T13" fmla="*/ 50 h 113"/>
                  <a:gd name="T14" fmla="*/ 56 w 132"/>
                  <a:gd name="T15" fmla="*/ 40 h 113"/>
                  <a:gd name="T16" fmla="*/ 48 w 132"/>
                  <a:gd name="T17" fmla="*/ 32 h 113"/>
                  <a:gd name="T18" fmla="*/ 40 w 132"/>
                  <a:gd name="T19" fmla="*/ 25 h 113"/>
                  <a:gd name="T20" fmla="*/ 31 w 132"/>
                  <a:gd name="T21" fmla="*/ 18 h 113"/>
                  <a:gd name="T22" fmla="*/ 21 w 132"/>
                  <a:gd name="T23" fmla="*/ 13 h 113"/>
                  <a:gd name="T24" fmla="*/ 12 w 132"/>
                  <a:gd name="T25" fmla="*/ 8 h 113"/>
                  <a:gd name="T26" fmla="*/ 5 w 132"/>
                  <a:gd name="T27" fmla="*/ 6 h 113"/>
                  <a:gd name="T28" fmla="*/ 1 w 132"/>
                  <a:gd name="T29" fmla="*/ 3 h 113"/>
                  <a:gd name="T30" fmla="*/ 20 w 132"/>
                  <a:gd name="T31" fmla="*/ 0 h 113"/>
                  <a:gd name="T32" fmla="*/ 24 w 132"/>
                  <a:gd name="T33" fmla="*/ 1 h 113"/>
                  <a:gd name="T34" fmla="*/ 29 w 132"/>
                  <a:gd name="T35" fmla="*/ 3 h 113"/>
                  <a:gd name="T36" fmla="*/ 36 w 132"/>
                  <a:gd name="T37" fmla="*/ 6 h 113"/>
                  <a:gd name="T38" fmla="*/ 44 w 132"/>
                  <a:gd name="T39" fmla="*/ 10 h 113"/>
                  <a:gd name="T40" fmla="*/ 53 w 132"/>
                  <a:gd name="T41" fmla="*/ 16 h 113"/>
                  <a:gd name="T42" fmla="*/ 61 w 132"/>
                  <a:gd name="T43" fmla="*/ 23 h 113"/>
                  <a:gd name="T44" fmla="*/ 69 w 132"/>
                  <a:gd name="T45" fmla="*/ 31 h 113"/>
                  <a:gd name="T46" fmla="*/ 74 w 132"/>
                  <a:gd name="T47" fmla="*/ 40 h 113"/>
                  <a:gd name="T48" fmla="*/ 78 w 132"/>
                  <a:gd name="T49" fmla="*/ 50 h 113"/>
                  <a:gd name="T50" fmla="*/ 81 w 132"/>
                  <a:gd name="T51" fmla="*/ 58 h 113"/>
                  <a:gd name="T52" fmla="*/ 84 w 132"/>
                  <a:gd name="T53" fmla="*/ 65 h 113"/>
                  <a:gd name="T54" fmla="*/ 86 w 132"/>
                  <a:gd name="T55" fmla="*/ 71 h 113"/>
                  <a:gd name="T56" fmla="*/ 86 w 132"/>
                  <a:gd name="T57" fmla="*/ 76 h 113"/>
                  <a:gd name="T58" fmla="*/ 88 w 132"/>
                  <a:gd name="T59" fmla="*/ 82 h 113"/>
                  <a:gd name="T60" fmla="*/ 130 w 132"/>
                  <a:gd name="T61" fmla="*/ 78 h 113"/>
                  <a:gd name="T62" fmla="*/ 131 w 132"/>
                  <a:gd name="T63" fmla="*/ 91 h 113"/>
                  <a:gd name="T64" fmla="*/ 128 w 132"/>
                  <a:gd name="T65" fmla="*/ 91 h 113"/>
                  <a:gd name="T66" fmla="*/ 123 w 132"/>
                  <a:gd name="T67" fmla="*/ 92 h 113"/>
                  <a:gd name="T68" fmla="*/ 117 w 132"/>
                  <a:gd name="T69" fmla="*/ 93 h 113"/>
                  <a:gd name="T70" fmla="*/ 109 w 132"/>
                  <a:gd name="T71" fmla="*/ 95 h 113"/>
                  <a:gd name="T72" fmla="*/ 102 w 132"/>
                  <a:gd name="T73" fmla="*/ 96 h 113"/>
                  <a:gd name="T74" fmla="*/ 95 w 132"/>
                  <a:gd name="T75" fmla="*/ 98 h 113"/>
                  <a:gd name="T76" fmla="*/ 89 w 132"/>
                  <a:gd name="T77" fmla="*/ 99 h 113"/>
                  <a:gd name="T78" fmla="*/ 86 w 132"/>
                  <a:gd name="T79" fmla="*/ 101 h 113"/>
                  <a:gd name="T80" fmla="*/ 80 w 132"/>
                  <a:gd name="T81" fmla="*/ 103 h 113"/>
                  <a:gd name="T82" fmla="*/ 71 w 132"/>
                  <a:gd name="T83" fmla="*/ 105 h 113"/>
                  <a:gd name="T84" fmla="*/ 62 w 132"/>
                  <a:gd name="T85" fmla="*/ 107 h 113"/>
                  <a:gd name="T86" fmla="*/ 55 w 132"/>
                  <a:gd name="T87" fmla="*/ 108 h 113"/>
                  <a:gd name="T88" fmla="*/ 49 w 132"/>
                  <a:gd name="T89" fmla="*/ 110 h 113"/>
                  <a:gd name="T90" fmla="*/ 43 w 132"/>
                  <a:gd name="T91" fmla="*/ 111 h 113"/>
                  <a:gd name="T92" fmla="*/ 36 w 132"/>
                  <a:gd name="T93" fmla="*/ 112 h 113"/>
                  <a:gd name="T94" fmla="*/ 32 w 132"/>
                  <a:gd name="T95" fmla="*/ 113 h 113"/>
                  <a:gd name="T96" fmla="*/ 29 w 132"/>
                  <a:gd name="T97"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13">
                    <a:moveTo>
                      <a:pt x="29" y="99"/>
                    </a:moveTo>
                    <a:lnTo>
                      <a:pt x="71" y="90"/>
                    </a:lnTo>
                    <a:lnTo>
                      <a:pt x="70" y="88"/>
                    </a:lnTo>
                    <a:lnTo>
                      <a:pt x="70" y="85"/>
                    </a:lnTo>
                    <a:lnTo>
                      <a:pt x="70" y="82"/>
                    </a:lnTo>
                    <a:lnTo>
                      <a:pt x="70" y="80"/>
                    </a:lnTo>
                    <a:lnTo>
                      <a:pt x="70" y="76"/>
                    </a:lnTo>
                    <a:lnTo>
                      <a:pt x="69" y="73"/>
                    </a:lnTo>
                    <a:lnTo>
                      <a:pt x="67" y="69"/>
                    </a:lnTo>
                    <a:lnTo>
                      <a:pt x="66" y="66"/>
                    </a:lnTo>
                    <a:lnTo>
                      <a:pt x="65" y="61"/>
                    </a:lnTo>
                    <a:lnTo>
                      <a:pt x="64" y="58"/>
                    </a:lnTo>
                    <a:lnTo>
                      <a:pt x="62" y="53"/>
                    </a:lnTo>
                    <a:lnTo>
                      <a:pt x="61" y="50"/>
                    </a:lnTo>
                    <a:lnTo>
                      <a:pt x="58" y="45"/>
                    </a:lnTo>
                    <a:lnTo>
                      <a:pt x="56" y="40"/>
                    </a:lnTo>
                    <a:lnTo>
                      <a:pt x="53" y="36"/>
                    </a:lnTo>
                    <a:lnTo>
                      <a:pt x="48" y="32"/>
                    </a:lnTo>
                    <a:lnTo>
                      <a:pt x="44" y="28"/>
                    </a:lnTo>
                    <a:lnTo>
                      <a:pt x="40" y="25"/>
                    </a:lnTo>
                    <a:lnTo>
                      <a:pt x="35" y="21"/>
                    </a:lnTo>
                    <a:lnTo>
                      <a:pt x="31" y="18"/>
                    </a:lnTo>
                    <a:lnTo>
                      <a:pt x="26" y="15"/>
                    </a:lnTo>
                    <a:lnTo>
                      <a:pt x="21" y="13"/>
                    </a:lnTo>
                    <a:lnTo>
                      <a:pt x="17" y="10"/>
                    </a:lnTo>
                    <a:lnTo>
                      <a:pt x="12" y="8"/>
                    </a:lnTo>
                    <a:lnTo>
                      <a:pt x="9" y="7"/>
                    </a:lnTo>
                    <a:lnTo>
                      <a:pt x="5" y="6"/>
                    </a:lnTo>
                    <a:lnTo>
                      <a:pt x="3" y="3"/>
                    </a:lnTo>
                    <a:lnTo>
                      <a:pt x="1" y="3"/>
                    </a:lnTo>
                    <a:lnTo>
                      <a:pt x="0" y="3"/>
                    </a:lnTo>
                    <a:lnTo>
                      <a:pt x="20" y="0"/>
                    </a:lnTo>
                    <a:lnTo>
                      <a:pt x="21" y="0"/>
                    </a:lnTo>
                    <a:lnTo>
                      <a:pt x="24" y="1"/>
                    </a:lnTo>
                    <a:lnTo>
                      <a:pt x="26" y="2"/>
                    </a:lnTo>
                    <a:lnTo>
                      <a:pt x="29" y="3"/>
                    </a:lnTo>
                    <a:lnTo>
                      <a:pt x="33" y="5"/>
                    </a:lnTo>
                    <a:lnTo>
                      <a:pt x="36" y="6"/>
                    </a:lnTo>
                    <a:lnTo>
                      <a:pt x="41" y="8"/>
                    </a:lnTo>
                    <a:lnTo>
                      <a:pt x="44" y="10"/>
                    </a:lnTo>
                    <a:lnTo>
                      <a:pt x="48" y="13"/>
                    </a:lnTo>
                    <a:lnTo>
                      <a:pt x="53" y="16"/>
                    </a:lnTo>
                    <a:lnTo>
                      <a:pt x="57" y="20"/>
                    </a:lnTo>
                    <a:lnTo>
                      <a:pt x="61" y="23"/>
                    </a:lnTo>
                    <a:lnTo>
                      <a:pt x="65" y="28"/>
                    </a:lnTo>
                    <a:lnTo>
                      <a:pt x="69" y="31"/>
                    </a:lnTo>
                    <a:lnTo>
                      <a:pt x="72" y="37"/>
                    </a:lnTo>
                    <a:lnTo>
                      <a:pt x="74" y="40"/>
                    </a:lnTo>
                    <a:lnTo>
                      <a:pt x="77" y="45"/>
                    </a:lnTo>
                    <a:lnTo>
                      <a:pt x="78" y="50"/>
                    </a:lnTo>
                    <a:lnTo>
                      <a:pt x="80" y="54"/>
                    </a:lnTo>
                    <a:lnTo>
                      <a:pt x="81" y="58"/>
                    </a:lnTo>
                    <a:lnTo>
                      <a:pt x="82" y="61"/>
                    </a:lnTo>
                    <a:lnTo>
                      <a:pt x="84" y="65"/>
                    </a:lnTo>
                    <a:lnTo>
                      <a:pt x="85" y="68"/>
                    </a:lnTo>
                    <a:lnTo>
                      <a:pt x="86" y="71"/>
                    </a:lnTo>
                    <a:lnTo>
                      <a:pt x="86" y="74"/>
                    </a:lnTo>
                    <a:lnTo>
                      <a:pt x="86" y="76"/>
                    </a:lnTo>
                    <a:lnTo>
                      <a:pt x="87" y="78"/>
                    </a:lnTo>
                    <a:lnTo>
                      <a:pt x="88" y="82"/>
                    </a:lnTo>
                    <a:lnTo>
                      <a:pt x="88" y="83"/>
                    </a:lnTo>
                    <a:lnTo>
                      <a:pt x="130" y="78"/>
                    </a:lnTo>
                    <a:lnTo>
                      <a:pt x="132" y="91"/>
                    </a:lnTo>
                    <a:lnTo>
                      <a:pt x="131" y="91"/>
                    </a:lnTo>
                    <a:lnTo>
                      <a:pt x="130" y="91"/>
                    </a:lnTo>
                    <a:lnTo>
                      <a:pt x="128" y="91"/>
                    </a:lnTo>
                    <a:lnTo>
                      <a:pt x="126" y="92"/>
                    </a:lnTo>
                    <a:lnTo>
                      <a:pt x="123" y="92"/>
                    </a:lnTo>
                    <a:lnTo>
                      <a:pt x="119" y="92"/>
                    </a:lnTo>
                    <a:lnTo>
                      <a:pt x="117" y="93"/>
                    </a:lnTo>
                    <a:lnTo>
                      <a:pt x="113" y="95"/>
                    </a:lnTo>
                    <a:lnTo>
                      <a:pt x="109" y="95"/>
                    </a:lnTo>
                    <a:lnTo>
                      <a:pt x="105" y="96"/>
                    </a:lnTo>
                    <a:lnTo>
                      <a:pt x="102" y="96"/>
                    </a:lnTo>
                    <a:lnTo>
                      <a:pt x="99" y="97"/>
                    </a:lnTo>
                    <a:lnTo>
                      <a:pt x="95" y="98"/>
                    </a:lnTo>
                    <a:lnTo>
                      <a:pt x="92" y="99"/>
                    </a:lnTo>
                    <a:lnTo>
                      <a:pt x="89" y="99"/>
                    </a:lnTo>
                    <a:lnTo>
                      <a:pt x="88" y="100"/>
                    </a:lnTo>
                    <a:lnTo>
                      <a:pt x="86" y="101"/>
                    </a:lnTo>
                    <a:lnTo>
                      <a:pt x="84" y="103"/>
                    </a:lnTo>
                    <a:lnTo>
                      <a:pt x="80" y="103"/>
                    </a:lnTo>
                    <a:lnTo>
                      <a:pt x="77" y="105"/>
                    </a:lnTo>
                    <a:lnTo>
                      <a:pt x="71" y="105"/>
                    </a:lnTo>
                    <a:lnTo>
                      <a:pt x="66" y="106"/>
                    </a:lnTo>
                    <a:lnTo>
                      <a:pt x="62" y="107"/>
                    </a:lnTo>
                    <a:lnTo>
                      <a:pt x="57" y="108"/>
                    </a:lnTo>
                    <a:lnTo>
                      <a:pt x="55" y="108"/>
                    </a:lnTo>
                    <a:lnTo>
                      <a:pt x="51" y="110"/>
                    </a:lnTo>
                    <a:lnTo>
                      <a:pt x="49" y="110"/>
                    </a:lnTo>
                    <a:lnTo>
                      <a:pt x="47" y="110"/>
                    </a:lnTo>
                    <a:lnTo>
                      <a:pt x="43" y="111"/>
                    </a:lnTo>
                    <a:lnTo>
                      <a:pt x="39" y="112"/>
                    </a:lnTo>
                    <a:lnTo>
                      <a:pt x="36" y="112"/>
                    </a:lnTo>
                    <a:lnTo>
                      <a:pt x="33" y="113"/>
                    </a:lnTo>
                    <a:lnTo>
                      <a:pt x="32" y="113"/>
                    </a:lnTo>
                    <a:lnTo>
                      <a:pt x="32" y="113"/>
                    </a:lnTo>
                    <a:lnTo>
                      <a:pt x="29" y="99"/>
                    </a:lnTo>
                    <a:lnTo>
                      <a:pt x="2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2"/>
              <p:cNvSpPr>
                <a:spLocks/>
              </p:cNvSpPr>
              <p:nvPr/>
            </p:nvSpPr>
            <p:spPr bwMode="auto">
              <a:xfrm>
                <a:off x="1962151" y="5311775"/>
                <a:ext cx="241300" cy="144462"/>
              </a:xfrm>
              <a:custGeom>
                <a:avLst/>
                <a:gdLst>
                  <a:gd name="T0" fmla="*/ 61 w 455"/>
                  <a:gd name="T1" fmla="*/ 179 h 271"/>
                  <a:gd name="T2" fmla="*/ 44 w 455"/>
                  <a:gd name="T3" fmla="*/ 169 h 271"/>
                  <a:gd name="T4" fmla="*/ 24 w 455"/>
                  <a:gd name="T5" fmla="*/ 152 h 271"/>
                  <a:gd name="T6" fmla="*/ 8 w 455"/>
                  <a:gd name="T7" fmla="*/ 126 h 271"/>
                  <a:gd name="T8" fmla="*/ 3 w 455"/>
                  <a:gd name="T9" fmla="*/ 110 h 271"/>
                  <a:gd name="T10" fmla="*/ 0 w 455"/>
                  <a:gd name="T11" fmla="*/ 91 h 271"/>
                  <a:gd name="T12" fmla="*/ 4 w 455"/>
                  <a:gd name="T13" fmla="*/ 71 h 271"/>
                  <a:gd name="T14" fmla="*/ 16 w 455"/>
                  <a:gd name="T15" fmla="*/ 53 h 271"/>
                  <a:gd name="T16" fmla="*/ 36 w 455"/>
                  <a:gd name="T17" fmla="*/ 38 h 271"/>
                  <a:gd name="T18" fmla="*/ 62 w 455"/>
                  <a:gd name="T19" fmla="*/ 27 h 271"/>
                  <a:gd name="T20" fmla="*/ 92 w 455"/>
                  <a:gd name="T21" fmla="*/ 18 h 271"/>
                  <a:gd name="T22" fmla="*/ 125 w 455"/>
                  <a:gd name="T23" fmla="*/ 9 h 271"/>
                  <a:gd name="T24" fmla="*/ 160 w 455"/>
                  <a:gd name="T25" fmla="*/ 5 h 271"/>
                  <a:gd name="T26" fmla="*/ 195 w 455"/>
                  <a:gd name="T27" fmla="*/ 1 h 271"/>
                  <a:gd name="T28" fmla="*/ 228 w 455"/>
                  <a:gd name="T29" fmla="*/ 0 h 271"/>
                  <a:gd name="T30" fmla="*/ 259 w 455"/>
                  <a:gd name="T31" fmla="*/ 0 h 271"/>
                  <a:gd name="T32" fmla="*/ 287 w 455"/>
                  <a:gd name="T33" fmla="*/ 1 h 271"/>
                  <a:gd name="T34" fmla="*/ 312 w 455"/>
                  <a:gd name="T35" fmla="*/ 6 h 271"/>
                  <a:gd name="T36" fmla="*/ 336 w 455"/>
                  <a:gd name="T37" fmla="*/ 13 h 271"/>
                  <a:gd name="T38" fmla="*/ 361 w 455"/>
                  <a:gd name="T39" fmla="*/ 21 h 271"/>
                  <a:gd name="T40" fmla="*/ 382 w 455"/>
                  <a:gd name="T41" fmla="*/ 31 h 271"/>
                  <a:gd name="T42" fmla="*/ 402 w 455"/>
                  <a:gd name="T43" fmla="*/ 44 h 271"/>
                  <a:gd name="T44" fmla="*/ 419 w 455"/>
                  <a:gd name="T45" fmla="*/ 57 h 271"/>
                  <a:gd name="T46" fmla="*/ 441 w 455"/>
                  <a:gd name="T47" fmla="*/ 80 h 271"/>
                  <a:gd name="T48" fmla="*/ 454 w 455"/>
                  <a:gd name="T49" fmla="*/ 107 h 271"/>
                  <a:gd name="T50" fmla="*/ 451 w 455"/>
                  <a:gd name="T51" fmla="*/ 130 h 271"/>
                  <a:gd name="T52" fmla="*/ 440 w 455"/>
                  <a:gd name="T53" fmla="*/ 147 h 271"/>
                  <a:gd name="T54" fmla="*/ 418 w 455"/>
                  <a:gd name="T55" fmla="*/ 164 h 271"/>
                  <a:gd name="T56" fmla="*/ 402 w 455"/>
                  <a:gd name="T57" fmla="*/ 170 h 271"/>
                  <a:gd name="T58" fmla="*/ 392 w 455"/>
                  <a:gd name="T59" fmla="*/ 258 h 271"/>
                  <a:gd name="T60" fmla="*/ 390 w 455"/>
                  <a:gd name="T61" fmla="*/ 237 h 271"/>
                  <a:gd name="T62" fmla="*/ 388 w 455"/>
                  <a:gd name="T63" fmla="*/ 209 h 271"/>
                  <a:gd name="T64" fmla="*/ 387 w 455"/>
                  <a:gd name="T65" fmla="*/ 182 h 271"/>
                  <a:gd name="T66" fmla="*/ 388 w 455"/>
                  <a:gd name="T67" fmla="*/ 163 h 271"/>
                  <a:gd name="T68" fmla="*/ 408 w 455"/>
                  <a:gd name="T69" fmla="*/ 151 h 271"/>
                  <a:gd name="T70" fmla="*/ 434 w 455"/>
                  <a:gd name="T71" fmla="*/ 132 h 271"/>
                  <a:gd name="T72" fmla="*/ 440 w 455"/>
                  <a:gd name="T73" fmla="*/ 110 h 271"/>
                  <a:gd name="T74" fmla="*/ 427 w 455"/>
                  <a:gd name="T75" fmla="*/ 89 h 271"/>
                  <a:gd name="T76" fmla="*/ 405 w 455"/>
                  <a:gd name="T77" fmla="*/ 67 h 271"/>
                  <a:gd name="T78" fmla="*/ 388 w 455"/>
                  <a:gd name="T79" fmla="*/ 54 h 271"/>
                  <a:gd name="T80" fmla="*/ 366 w 455"/>
                  <a:gd name="T81" fmla="*/ 43 h 271"/>
                  <a:gd name="T82" fmla="*/ 341 w 455"/>
                  <a:gd name="T83" fmla="*/ 31 h 271"/>
                  <a:gd name="T84" fmla="*/ 311 w 455"/>
                  <a:gd name="T85" fmla="*/ 23 h 271"/>
                  <a:gd name="T86" fmla="*/ 278 w 455"/>
                  <a:gd name="T87" fmla="*/ 18 h 271"/>
                  <a:gd name="T88" fmla="*/ 240 w 455"/>
                  <a:gd name="T89" fmla="*/ 15 h 271"/>
                  <a:gd name="T90" fmla="*/ 201 w 455"/>
                  <a:gd name="T91" fmla="*/ 16 h 271"/>
                  <a:gd name="T92" fmla="*/ 165 w 455"/>
                  <a:gd name="T93" fmla="*/ 19 h 271"/>
                  <a:gd name="T94" fmla="*/ 134 w 455"/>
                  <a:gd name="T95" fmla="*/ 23 h 271"/>
                  <a:gd name="T96" fmla="*/ 105 w 455"/>
                  <a:gd name="T97" fmla="*/ 28 h 271"/>
                  <a:gd name="T98" fmla="*/ 82 w 455"/>
                  <a:gd name="T99" fmla="*/ 34 h 271"/>
                  <a:gd name="T100" fmla="*/ 62 w 455"/>
                  <a:gd name="T101" fmla="*/ 41 h 271"/>
                  <a:gd name="T102" fmla="*/ 46 w 455"/>
                  <a:gd name="T103" fmla="*/ 49 h 271"/>
                  <a:gd name="T104" fmla="*/ 26 w 455"/>
                  <a:gd name="T105" fmla="*/ 68 h 271"/>
                  <a:gd name="T106" fmla="*/ 18 w 455"/>
                  <a:gd name="T107" fmla="*/ 91 h 271"/>
                  <a:gd name="T108" fmla="*/ 20 w 455"/>
                  <a:gd name="T109" fmla="*/ 113 h 271"/>
                  <a:gd name="T110" fmla="*/ 30 w 455"/>
                  <a:gd name="T111" fmla="*/ 132 h 271"/>
                  <a:gd name="T112" fmla="*/ 49 w 455"/>
                  <a:gd name="T113" fmla="*/ 152 h 271"/>
                  <a:gd name="T114" fmla="*/ 69 w 455"/>
                  <a:gd name="T115" fmla="*/ 166 h 271"/>
                  <a:gd name="T116" fmla="*/ 85 w 455"/>
                  <a:gd name="T117" fmla="*/ 182 h 271"/>
                  <a:gd name="T118" fmla="*/ 89 w 455"/>
                  <a:gd name="T119" fmla="*/ 202 h 271"/>
                  <a:gd name="T120" fmla="*/ 89 w 455"/>
                  <a:gd name="T121" fmla="*/ 224 h 271"/>
                  <a:gd name="T122" fmla="*/ 87 w 455"/>
                  <a:gd name="T123" fmla="*/ 245 h 271"/>
                  <a:gd name="T124" fmla="*/ 71 w 455"/>
                  <a:gd name="T125" fmla="*/ 25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5" h="271">
                    <a:moveTo>
                      <a:pt x="71" y="256"/>
                    </a:moveTo>
                    <a:lnTo>
                      <a:pt x="72" y="183"/>
                    </a:lnTo>
                    <a:lnTo>
                      <a:pt x="71" y="182"/>
                    </a:lnTo>
                    <a:lnTo>
                      <a:pt x="68" y="182"/>
                    </a:lnTo>
                    <a:lnTo>
                      <a:pt x="66" y="180"/>
                    </a:lnTo>
                    <a:lnTo>
                      <a:pt x="61" y="179"/>
                    </a:lnTo>
                    <a:lnTo>
                      <a:pt x="58" y="178"/>
                    </a:lnTo>
                    <a:lnTo>
                      <a:pt x="56" y="177"/>
                    </a:lnTo>
                    <a:lnTo>
                      <a:pt x="53" y="174"/>
                    </a:lnTo>
                    <a:lnTo>
                      <a:pt x="50" y="173"/>
                    </a:lnTo>
                    <a:lnTo>
                      <a:pt x="46" y="171"/>
                    </a:lnTo>
                    <a:lnTo>
                      <a:pt x="44" y="169"/>
                    </a:lnTo>
                    <a:lnTo>
                      <a:pt x="41" y="166"/>
                    </a:lnTo>
                    <a:lnTo>
                      <a:pt x="38" y="165"/>
                    </a:lnTo>
                    <a:lnTo>
                      <a:pt x="35" y="162"/>
                    </a:lnTo>
                    <a:lnTo>
                      <a:pt x="31" y="158"/>
                    </a:lnTo>
                    <a:lnTo>
                      <a:pt x="28" y="156"/>
                    </a:lnTo>
                    <a:lnTo>
                      <a:pt x="24" y="152"/>
                    </a:lnTo>
                    <a:lnTo>
                      <a:pt x="22" y="148"/>
                    </a:lnTo>
                    <a:lnTo>
                      <a:pt x="19" y="144"/>
                    </a:lnTo>
                    <a:lnTo>
                      <a:pt x="15" y="140"/>
                    </a:lnTo>
                    <a:lnTo>
                      <a:pt x="13" y="136"/>
                    </a:lnTo>
                    <a:lnTo>
                      <a:pt x="11" y="130"/>
                    </a:lnTo>
                    <a:lnTo>
                      <a:pt x="8" y="126"/>
                    </a:lnTo>
                    <a:lnTo>
                      <a:pt x="7" y="124"/>
                    </a:lnTo>
                    <a:lnTo>
                      <a:pt x="6" y="120"/>
                    </a:lnTo>
                    <a:lnTo>
                      <a:pt x="5" y="118"/>
                    </a:lnTo>
                    <a:lnTo>
                      <a:pt x="5" y="116"/>
                    </a:lnTo>
                    <a:lnTo>
                      <a:pt x="4" y="112"/>
                    </a:lnTo>
                    <a:lnTo>
                      <a:pt x="3" y="110"/>
                    </a:lnTo>
                    <a:lnTo>
                      <a:pt x="1" y="106"/>
                    </a:lnTo>
                    <a:lnTo>
                      <a:pt x="1" y="103"/>
                    </a:lnTo>
                    <a:lnTo>
                      <a:pt x="1" y="101"/>
                    </a:lnTo>
                    <a:lnTo>
                      <a:pt x="0" y="97"/>
                    </a:lnTo>
                    <a:lnTo>
                      <a:pt x="0" y="94"/>
                    </a:lnTo>
                    <a:lnTo>
                      <a:pt x="0" y="91"/>
                    </a:lnTo>
                    <a:lnTo>
                      <a:pt x="0" y="87"/>
                    </a:lnTo>
                    <a:lnTo>
                      <a:pt x="0" y="83"/>
                    </a:lnTo>
                    <a:lnTo>
                      <a:pt x="0" y="80"/>
                    </a:lnTo>
                    <a:lnTo>
                      <a:pt x="1" y="76"/>
                    </a:lnTo>
                    <a:lnTo>
                      <a:pt x="3" y="74"/>
                    </a:lnTo>
                    <a:lnTo>
                      <a:pt x="4" y="71"/>
                    </a:lnTo>
                    <a:lnTo>
                      <a:pt x="5" y="67"/>
                    </a:lnTo>
                    <a:lnTo>
                      <a:pt x="7" y="65"/>
                    </a:lnTo>
                    <a:lnTo>
                      <a:pt x="8" y="61"/>
                    </a:lnTo>
                    <a:lnTo>
                      <a:pt x="11" y="59"/>
                    </a:lnTo>
                    <a:lnTo>
                      <a:pt x="14" y="56"/>
                    </a:lnTo>
                    <a:lnTo>
                      <a:pt x="16" y="53"/>
                    </a:lnTo>
                    <a:lnTo>
                      <a:pt x="20" y="51"/>
                    </a:lnTo>
                    <a:lnTo>
                      <a:pt x="22" y="48"/>
                    </a:lnTo>
                    <a:lnTo>
                      <a:pt x="26" y="45"/>
                    </a:lnTo>
                    <a:lnTo>
                      <a:pt x="29" y="44"/>
                    </a:lnTo>
                    <a:lnTo>
                      <a:pt x="33" y="41"/>
                    </a:lnTo>
                    <a:lnTo>
                      <a:pt x="36" y="38"/>
                    </a:lnTo>
                    <a:lnTo>
                      <a:pt x="39" y="36"/>
                    </a:lnTo>
                    <a:lnTo>
                      <a:pt x="44" y="35"/>
                    </a:lnTo>
                    <a:lnTo>
                      <a:pt x="49" y="33"/>
                    </a:lnTo>
                    <a:lnTo>
                      <a:pt x="52" y="30"/>
                    </a:lnTo>
                    <a:lnTo>
                      <a:pt x="57" y="29"/>
                    </a:lnTo>
                    <a:lnTo>
                      <a:pt x="62" y="27"/>
                    </a:lnTo>
                    <a:lnTo>
                      <a:pt x="66" y="26"/>
                    </a:lnTo>
                    <a:lnTo>
                      <a:pt x="72" y="23"/>
                    </a:lnTo>
                    <a:lnTo>
                      <a:pt x="76" y="21"/>
                    </a:lnTo>
                    <a:lnTo>
                      <a:pt x="82" y="20"/>
                    </a:lnTo>
                    <a:lnTo>
                      <a:pt x="87" y="19"/>
                    </a:lnTo>
                    <a:lnTo>
                      <a:pt x="92" y="18"/>
                    </a:lnTo>
                    <a:lnTo>
                      <a:pt x="98" y="16"/>
                    </a:lnTo>
                    <a:lnTo>
                      <a:pt x="104" y="15"/>
                    </a:lnTo>
                    <a:lnTo>
                      <a:pt x="109" y="14"/>
                    </a:lnTo>
                    <a:lnTo>
                      <a:pt x="114" y="12"/>
                    </a:lnTo>
                    <a:lnTo>
                      <a:pt x="120" y="11"/>
                    </a:lnTo>
                    <a:lnTo>
                      <a:pt x="125" y="9"/>
                    </a:lnTo>
                    <a:lnTo>
                      <a:pt x="130" y="8"/>
                    </a:lnTo>
                    <a:lnTo>
                      <a:pt x="137" y="7"/>
                    </a:lnTo>
                    <a:lnTo>
                      <a:pt x="142" y="7"/>
                    </a:lnTo>
                    <a:lnTo>
                      <a:pt x="149" y="6"/>
                    </a:lnTo>
                    <a:lnTo>
                      <a:pt x="153" y="5"/>
                    </a:lnTo>
                    <a:lnTo>
                      <a:pt x="160" y="5"/>
                    </a:lnTo>
                    <a:lnTo>
                      <a:pt x="165" y="4"/>
                    </a:lnTo>
                    <a:lnTo>
                      <a:pt x="172" y="3"/>
                    </a:lnTo>
                    <a:lnTo>
                      <a:pt x="178" y="3"/>
                    </a:lnTo>
                    <a:lnTo>
                      <a:pt x="183" y="3"/>
                    </a:lnTo>
                    <a:lnTo>
                      <a:pt x="189" y="1"/>
                    </a:lnTo>
                    <a:lnTo>
                      <a:pt x="195" y="1"/>
                    </a:lnTo>
                    <a:lnTo>
                      <a:pt x="201" y="0"/>
                    </a:lnTo>
                    <a:lnTo>
                      <a:pt x="206" y="0"/>
                    </a:lnTo>
                    <a:lnTo>
                      <a:pt x="212" y="0"/>
                    </a:lnTo>
                    <a:lnTo>
                      <a:pt x="218" y="0"/>
                    </a:lnTo>
                    <a:lnTo>
                      <a:pt x="222" y="0"/>
                    </a:lnTo>
                    <a:lnTo>
                      <a:pt x="228" y="0"/>
                    </a:lnTo>
                    <a:lnTo>
                      <a:pt x="234" y="0"/>
                    </a:lnTo>
                    <a:lnTo>
                      <a:pt x="239" y="0"/>
                    </a:lnTo>
                    <a:lnTo>
                      <a:pt x="244" y="0"/>
                    </a:lnTo>
                    <a:lnTo>
                      <a:pt x="249" y="0"/>
                    </a:lnTo>
                    <a:lnTo>
                      <a:pt x="254" y="0"/>
                    </a:lnTo>
                    <a:lnTo>
                      <a:pt x="259" y="0"/>
                    </a:lnTo>
                    <a:lnTo>
                      <a:pt x="264" y="0"/>
                    </a:lnTo>
                    <a:lnTo>
                      <a:pt x="268" y="0"/>
                    </a:lnTo>
                    <a:lnTo>
                      <a:pt x="273" y="1"/>
                    </a:lnTo>
                    <a:lnTo>
                      <a:pt x="278" y="1"/>
                    </a:lnTo>
                    <a:lnTo>
                      <a:pt x="282" y="1"/>
                    </a:lnTo>
                    <a:lnTo>
                      <a:pt x="287" y="1"/>
                    </a:lnTo>
                    <a:lnTo>
                      <a:pt x="290" y="3"/>
                    </a:lnTo>
                    <a:lnTo>
                      <a:pt x="295" y="3"/>
                    </a:lnTo>
                    <a:lnTo>
                      <a:pt x="298" y="4"/>
                    </a:lnTo>
                    <a:lnTo>
                      <a:pt x="303" y="5"/>
                    </a:lnTo>
                    <a:lnTo>
                      <a:pt x="308" y="5"/>
                    </a:lnTo>
                    <a:lnTo>
                      <a:pt x="312" y="6"/>
                    </a:lnTo>
                    <a:lnTo>
                      <a:pt x="316" y="7"/>
                    </a:lnTo>
                    <a:lnTo>
                      <a:pt x="320" y="7"/>
                    </a:lnTo>
                    <a:lnTo>
                      <a:pt x="324" y="8"/>
                    </a:lnTo>
                    <a:lnTo>
                      <a:pt x="328" y="9"/>
                    </a:lnTo>
                    <a:lnTo>
                      <a:pt x="332" y="12"/>
                    </a:lnTo>
                    <a:lnTo>
                      <a:pt x="336" y="13"/>
                    </a:lnTo>
                    <a:lnTo>
                      <a:pt x="341" y="14"/>
                    </a:lnTo>
                    <a:lnTo>
                      <a:pt x="344" y="15"/>
                    </a:lnTo>
                    <a:lnTo>
                      <a:pt x="349" y="16"/>
                    </a:lnTo>
                    <a:lnTo>
                      <a:pt x="352" y="19"/>
                    </a:lnTo>
                    <a:lnTo>
                      <a:pt x="356" y="20"/>
                    </a:lnTo>
                    <a:lnTo>
                      <a:pt x="361" y="21"/>
                    </a:lnTo>
                    <a:lnTo>
                      <a:pt x="364" y="22"/>
                    </a:lnTo>
                    <a:lnTo>
                      <a:pt x="367" y="24"/>
                    </a:lnTo>
                    <a:lnTo>
                      <a:pt x="371" y="27"/>
                    </a:lnTo>
                    <a:lnTo>
                      <a:pt x="374" y="29"/>
                    </a:lnTo>
                    <a:lnTo>
                      <a:pt x="378" y="30"/>
                    </a:lnTo>
                    <a:lnTo>
                      <a:pt x="382" y="31"/>
                    </a:lnTo>
                    <a:lnTo>
                      <a:pt x="385" y="34"/>
                    </a:lnTo>
                    <a:lnTo>
                      <a:pt x="389" y="36"/>
                    </a:lnTo>
                    <a:lnTo>
                      <a:pt x="392" y="38"/>
                    </a:lnTo>
                    <a:lnTo>
                      <a:pt x="395" y="41"/>
                    </a:lnTo>
                    <a:lnTo>
                      <a:pt x="399" y="42"/>
                    </a:lnTo>
                    <a:lnTo>
                      <a:pt x="402" y="44"/>
                    </a:lnTo>
                    <a:lnTo>
                      <a:pt x="405" y="46"/>
                    </a:lnTo>
                    <a:lnTo>
                      <a:pt x="408" y="49"/>
                    </a:lnTo>
                    <a:lnTo>
                      <a:pt x="411" y="50"/>
                    </a:lnTo>
                    <a:lnTo>
                      <a:pt x="413" y="53"/>
                    </a:lnTo>
                    <a:lnTo>
                      <a:pt x="416" y="54"/>
                    </a:lnTo>
                    <a:lnTo>
                      <a:pt x="419" y="57"/>
                    </a:lnTo>
                    <a:lnTo>
                      <a:pt x="422" y="59"/>
                    </a:lnTo>
                    <a:lnTo>
                      <a:pt x="425" y="61"/>
                    </a:lnTo>
                    <a:lnTo>
                      <a:pt x="430" y="66"/>
                    </a:lnTo>
                    <a:lnTo>
                      <a:pt x="434" y="71"/>
                    </a:lnTo>
                    <a:lnTo>
                      <a:pt x="438" y="75"/>
                    </a:lnTo>
                    <a:lnTo>
                      <a:pt x="441" y="80"/>
                    </a:lnTo>
                    <a:lnTo>
                      <a:pt x="445" y="84"/>
                    </a:lnTo>
                    <a:lnTo>
                      <a:pt x="447" y="89"/>
                    </a:lnTo>
                    <a:lnTo>
                      <a:pt x="449" y="94"/>
                    </a:lnTo>
                    <a:lnTo>
                      <a:pt x="451" y="98"/>
                    </a:lnTo>
                    <a:lnTo>
                      <a:pt x="453" y="103"/>
                    </a:lnTo>
                    <a:lnTo>
                      <a:pt x="454" y="107"/>
                    </a:lnTo>
                    <a:lnTo>
                      <a:pt x="454" y="111"/>
                    </a:lnTo>
                    <a:lnTo>
                      <a:pt x="455" y="116"/>
                    </a:lnTo>
                    <a:lnTo>
                      <a:pt x="454" y="120"/>
                    </a:lnTo>
                    <a:lnTo>
                      <a:pt x="454" y="124"/>
                    </a:lnTo>
                    <a:lnTo>
                      <a:pt x="451" y="127"/>
                    </a:lnTo>
                    <a:lnTo>
                      <a:pt x="451" y="130"/>
                    </a:lnTo>
                    <a:lnTo>
                      <a:pt x="449" y="133"/>
                    </a:lnTo>
                    <a:lnTo>
                      <a:pt x="448" y="136"/>
                    </a:lnTo>
                    <a:lnTo>
                      <a:pt x="446" y="139"/>
                    </a:lnTo>
                    <a:lnTo>
                      <a:pt x="445" y="142"/>
                    </a:lnTo>
                    <a:lnTo>
                      <a:pt x="442" y="144"/>
                    </a:lnTo>
                    <a:lnTo>
                      <a:pt x="440" y="147"/>
                    </a:lnTo>
                    <a:lnTo>
                      <a:pt x="438" y="149"/>
                    </a:lnTo>
                    <a:lnTo>
                      <a:pt x="435" y="151"/>
                    </a:lnTo>
                    <a:lnTo>
                      <a:pt x="431" y="156"/>
                    </a:lnTo>
                    <a:lnTo>
                      <a:pt x="427" y="159"/>
                    </a:lnTo>
                    <a:lnTo>
                      <a:pt x="422" y="162"/>
                    </a:lnTo>
                    <a:lnTo>
                      <a:pt x="418" y="164"/>
                    </a:lnTo>
                    <a:lnTo>
                      <a:pt x="413" y="165"/>
                    </a:lnTo>
                    <a:lnTo>
                      <a:pt x="410" y="167"/>
                    </a:lnTo>
                    <a:lnTo>
                      <a:pt x="407" y="167"/>
                    </a:lnTo>
                    <a:lnTo>
                      <a:pt x="404" y="169"/>
                    </a:lnTo>
                    <a:lnTo>
                      <a:pt x="402" y="170"/>
                    </a:lnTo>
                    <a:lnTo>
                      <a:pt x="402" y="170"/>
                    </a:lnTo>
                    <a:lnTo>
                      <a:pt x="408" y="271"/>
                    </a:lnTo>
                    <a:lnTo>
                      <a:pt x="394" y="268"/>
                    </a:lnTo>
                    <a:lnTo>
                      <a:pt x="393" y="266"/>
                    </a:lnTo>
                    <a:lnTo>
                      <a:pt x="393" y="263"/>
                    </a:lnTo>
                    <a:lnTo>
                      <a:pt x="392" y="261"/>
                    </a:lnTo>
                    <a:lnTo>
                      <a:pt x="392" y="258"/>
                    </a:lnTo>
                    <a:lnTo>
                      <a:pt x="392" y="255"/>
                    </a:lnTo>
                    <a:lnTo>
                      <a:pt x="392" y="251"/>
                    </a:lnTo>
                    <a:lnTo>
                      <a:pt x="392" y="248"/>
                    </a:lnTo>
                    <a:lnTo>
                      <a:pt x="390" y="245"/>
                    </a:lnTo>
                    <a:lnTo>
                      <a:pt x="390" y="240"/>
                    </a:lnTo>
                    <a:lnTo>
                      <a:pt x="390" y="237"/>
                    </a:lnTo>
                    <a:lnTo>
                      <a:pt x="389" y="232"/>
                    </a:lnTo>
                    <a:lnTo>
                      <a:pt x="389" y="227"/>
                    </a:lnTo>
                    <a:lnTo>
                      <a:pt x="389" y="223"/>
                    </a:lnTo>
                    <a:lnTo>
                      <a:pt x="389" y="218"/>
                    </a:lnTo>
                    <a:lnTo>
                      <a:pt x="388" y="213"/>
                    </a:lnTo>
                    <a:lnTo>
                      <a:pt x="388" y="209"/>
                    </a:lnTo>
                    <a:lnTo>
                      <a:pt x="387" y="203"/>
                    </a:lnTo>
                    <a:lnTo>
                      <a:pt x="387" y="198"/>
                    </a:lnTo>
                    <a:lnTo>
                      <a:pt x="387" y="194"/>
                    </a:lnTo>
                    <a:lnTo>
                      <a:pt x="387" y="190"/>
                    </a:lnTo>
                    <a:lnTo>
                      <a:pt x="387" y="186"/>
                    </a:lnTo>
                    <a:lnTo>
                      <a:pt x="387" y="182"/>
                    </a:lnTo>
                    <a:lnTo>
                      <a:pt x="387" y="178"/>
                    </a:lnTo>
                    <a:lnTo>
                      <a:pt x="387" y="175"/>
                    </a:lnTo>
                    <a:lnTo>
                      <a:pt x="387" y="172"/>
                    </a:lnTo>
                    <a:lnTo>
                      <a:pt x="387" y="170"/>
                    </a:lnTo>
                    <a:lnTo>
                      <a:pt x="387" y="165"/>
                    </a:lnTo>
                    <a:lnTo>
                      <a:pt x="388" y="163"/>
                    </a:lnTo>
                    <a:lnTo>
                      <a:pt x="389" y="162"/>
                    </a:lnTo>
                    <a:lnTo>
                      <a:pt x="392" y="159"/>
                    </a:lnTo>
                    <a:lnTo>
                      <a:pt x="395" y="158"/>
                    </a:lnTo>
                    <a:lnTo>
                      <a:pt x="399" y="156"/>
                    </a:lnTo>
                    <a:lnTo>
                      <a:pt x="403" y="154"/>
                    </a:lnTo>
                    <a:lnTo>
                      <a:pt x="408" y="151"/>
                    </a:lnTo>
                    <a:lnTo>
                      <a:pt x="412" y="148"/>
                    </a:lnTo>
                    <a:lnTo>
                      <a:pt x="417" y="145"/>
                    </a:lnTo>
                    <a:lnTo>
                      <a:pt x="422" y="142"/>
                    </a:lnTo>
                    <a:lnTo>
                      <a:pt x="426" y="139"/>
                    </a:lnTo>
                    <a:lnTo>
                      <a:pt x="430" y="135"/>
                    </a:lnTo>
                    <a:lnTo>
                      <a:pt x="434" y="132"/>
                    </a:lnTo>
                    <a:lnTo>
                      <a:pt x="436" y="128"/>
                    </a:lnTo>
                    <a:lnTo>
                      <a:pt x="439" y="124"/>
                    </a:lnTo>
                    <a:lnTo>
                      <a:pt x="440" y="120"/>
                    </a:lnTo>
                    <a:lnTo>
                      <a:pt x="441" y="116"/>
                    </a:lnTo>
                    <a:lnTo>
                      <a:pt x="440" y="113"/>
                    </a:lnTo>
                    <a:lnTo>
                      <a:pt x="440" y="110"/>
                    </a:lnTo>
                    <a:lnTo>
                      <a:pt x="438" y="107"/>
                    </a:lnTo>
                    <a:lnTo>
                      <a:pt x="436" y="104"/>
                    </a:lnTo>
                    <a:lnTo>
                      <a:pt x="434" y="101"/>
                    </a:lnTo>
                    <a:lnTo>
                      <a:pt x="433" y="97"/>
                    </a:lnTo>
                    <a:lnTo>
                      <a:pt x="430" y="94"/>
                    </a:lnTo>
                    <a:lnTo>
                      <a:pt x="427" y="89"/>
                    </a:lnTo>
                    <a:lnTo>
                      <a:pt x="423" y="84"/>
                    </a:lnTo>
                    <a:lnTo>
                      <a:pt x="419" y="81"/>
                    </a:lnTo>
                    <a:lnTo>
                      <a:pt x="415" y="76"/>
                    </a:lnTo>
                    <a:lnTo>
                      <a:pt x="411" y="72"/>
                    </a:lnTo>
                    <a:lnTo>
                      <a:pt x="408" y="69"/>
                    </a:lnTo>
                    <a:lnTo>
                      <a:pt x="405" y="67"/>
                    </a:lnTo>
                    <a:lnTo>
                      <a:pt x="402" y="65"/>
                    </a:lnTo>
                    <a:lnTo>
                      <a:pt x="400" y="64"/>
                    </a:lnTo>
                    <a:lnTo>
                      <a:pt x="396" y="61"/>
                    </a:lnTo>
                    <a:lnTo>
                      <a:pt x="394" y="59"/>
                    </a:lnTo>
                    <a:lnTo>
                      <a:pt x="392" y="57"/>
                    </a:lnTo>
                    <a:lnTo>
                      <a:pt x="388" y="54"/>
                    </a:lnTo>
                    <a:lnTo>
                      <a:pt x="385" y="53"/>
                    </a:lnTo>
                    <a:lnTo>
                      <a:pt x="381" y="51"/>
                    </a:lnTo>
                    <a:lnTo>
                      <a:pt x="378" y="49"/>
                    </a:lnTo>
                    <a:lnTo>
                      <a:pt x="374" y="46"/>
                    </a:lnTo>
                    <a:lnTo>
                      <a:pt x="370" y="44"/>
                    </a:lnTo>
                    <a:lnTo>
                      <a:pt x="366" y="43"/>
                    </a:lnTo>
                    <a:lnTo>
                      <a:pt x="362" y="41"/>
                    </a:lnTo>
                    <a:lnTo>
                      <a:pt x="358" y="38"/>
                    </a:lnTo>
                    <a:lnTo>
                      <a:pt x="354" y="37"/>
                    </a:lnTo>
                    <a:lnTo>
                      <a:pt x="349" y="35"/>
                    </a:lnTo>
                    <a:lnTo>
                      <a:pt x="344" y="34"/>
                    </a:lnTo>
                    <a:lnTo>
                      <a:pt x="341" y="31"/>
                    </a:lnTo>
                    <a:lnTo>
                      <a:pt x="335" y="30"/>
                    </a:lnTo>
                    <a:lnTo>
                      <a:pt x="331" y="29"/>
                    </a:lnTo>
                    <a:lnTo>
                      <a:pt x="326" y="27"/>
                    </a:lnTo>
                    <a:lnTo>
                      <a:pt x="321" y="27"/>
                    </a:lnTo>
                    <a:lnTo>
                      <a:pt x="316" y="24"/>
                    </a:lnTo>
                    <a:lnTo>
                      <a:pt x="311" y="23"/>
                    </a:lnTo>
                    <a:lnTo>
                      <a:pt x="305" y="22"/>
                    </a:lnTo>
                    <a:lnTo>
                      <a:pt x="301" y="21"/>
                    </a:lnTo>
                    <a:lnTo>
                      <a:pt x="295" y="20"/>
                    </a:lnTo>
                    <a:lnTo>
                      <a:pt x="289" y="19"/>
                    </a:lnTo>
                    <a:lnTo>
                      <a:pt x="283" y="18"/>
                    </a:lnTo>
                    <a:lnTo>
                      <a:pt x="278" y="18"/>
                    </a:lnTo>
                    <a:lnTo>
                      <a:pt x="272" y="16"/>
                    </a:lnTo>
                    <a:lnTo>
                      <a:pt x="265" y="16"/>
                    </a:lnTo>
                    <a:lnTo>
                      <a:pt x="259" y="15"/>
                    </a:lnTo>
                    <a:lnTo>
                      <a:pt x="254" y="15"/>
                    </a:lnTo>
                    <a:lnTo>
                      <a:pt x="247" y="15"/>
                    </a:lnTo>
                    <a:lnTo>
                      <a:pt x="240" y="15"/>
                    </a:lnTo>
                    <a:lnTo>
                      <a:pt x="234" y="15"/>
                    </a:lnTo>
                    <a:lnTo>
                      <a:pt x="227" y="15"/>
                    </a:lnTo>
                    <a:lnTo>
                      <a:pt x="220" y="15"/>
                    </a:lnTo>
                    <a:lnTo>
                      <a:pt x="213" y="15"/>
                    </a:lnTo>
                    <a:lnTo>
                      <a:pt x="206" y="16"/>
                    </a:lnTo>
                    <a:lnTo>
                      <a:pt x="201" y="16"/>
                    </a:lnTo>
                    <a:lnTo>
                      <a:pt x="194" y="16"/>
                    </a:lnTo>
                    <a:lnTo>
                      <a:pt x="188" y="16"/>
                    </a:lnTo>
                    <a:lnTo>
                      <a:pt x="182" y="18"/>
                    </a:lnTo>
                    <a:lnTo>
                      <a:pt x="176" y="18"/>
                    </a:lnTo>
                    <a:lnTo>
                      <a:pt x="171" y="18"/>
                    </a:lnTo>
                    <a:lnTo>
                      <a:pt x="165" y="19"/>
                    </a:lnTo>
                    <a:lnTo>
                      <a:pt x="159" y="19"/>
                    </a:lnTo>
                    <a:lnTo>
                      <a:pt x="153" y="20"/>
                    </a:lnTo>
                    <a:lnTo>
                      <a:pt x="148" y="21"/>
                    </a:lnTo>
                    <a:lnTo>
                      <a:pt x="143" y="21"/>
                    </a:lnTo>
                    <a:lnTo>
                      <a:pt x="138" y="22"/>
                    </a:lnTo>
                    <a:lnTo>
                      <a:pt x="134" y="23"/>
                    </a:lnTo>
                    <a:lnTo>
                      <a:pt x="128" y="23"/>
                    </a:lnTo>
                    <a:lnTo>
                      <a:pt x="123" y="24"/>
                    </a:lnTo>
                    <a:lnTo>
                      <a:pt x="118" y="24"/>
                    </a:lnTo>
                    <a:lnTo>
                      <a:pt x="114" y="26"/>
                    </a:lnTo>
                    <a:lnTo>
                      <a:pt x="110" y="27"/>
                    </a:lnTo>
                    <a:lnTo>
                      <a:pt x="105" y="28"/>
                    </a:lnTo>
                    <a:lnTo>
                      <a:pt x="102" y="29"/>
                    </a:lnTo>
                    <a:lnTo>
                      <a:pt x="97" y="30"/>
                    </a:lnTo>
                    <a:lnTo>
                      <a:pt x="94" y="30"/>
                    </a:lnTo>
                    <a:lnTo>
                      <a:pt x="89" y="31"/>
                    </a:lnTo>
                    <a:lnTo>
                      <a:pt x="85" y="33"/>
                    </a:lnTo>
                    <a:lnTo>
                      <a:pt x="82" y="34"/>
                    </a:lnTo>
                    <a:lnTo>
                      <a:pt x="79" y="35"/>
                    </a:lnTo>
                    <a:lnTo>
                      <a:pt x="75" y="36"/>
                    </a:lnTo>
                    <a:lnTo>
                      <a:pt x="72" y="37"/>
                    </a:lnTo>
                    <a:lnTo>
                      <a:pt x="69" y="38"/>
                    </a:lnTo>
                    <a:lnTo>
                      <a:pt x="66" y="39"/>
                    </a:lnTo>
                    <a:lnTo>
                      <a:pt x="62" y="41"/>
                    </a:lnTo>
                    <a:lnTo>
                      <a:pt x="59" y="42"/>
                    </a:lnTo>
                    <a:lnTo>
                      <a:pt x="57" y="43"/>
                    </a:lnTo>
                    <a:lnTo>
                      <a:pt x="53" y="45"/>
                    </a:lnTo>
                    <a:lnTo>
                      <a:pt x="51" y="46"/>
                    </a:lnTo>
                    <a:lnTo>
                      <a:pt x="49" y="48"/>
                    </a:lnTo>
                    <a:lnTo>
                      <a:pt x="46" y="49"/>
                    </a:lnTo>
                    <a:lnTo>
                      <a:pt x="42" y="52"/>
                    </a:lnTo>
                    <a:lnTo>
                      <a:pt x="38" y="54"/>
                    </a:lnTo>
                    <a:lnTo>
                      <a:pt x="34" y="58"/>
                    </a:lnTo>
                    <a:lnTo>
                      <a:pt x="31" y="61"/>
                    </a:lnTo>
                    <a:lnTo>
                      <a:pt x="28" y="65"/>
                    </a:lnTo>
                    <a:lnTo>
                      <a:pt x="26" y="68"/>
                    </a:lnTo>
                    <a:lnTo>
                      <a:pt x="22" y="72"/>
                    </a:lnTo>
                    <a:lnTo>
                      <a:pt x="21" y="75"/>
                    </a:lnTo>
                    <a:lnTo>
                      <a:pt x="20" y="79"/>
                    </a:lnTo>
                    <a:lnTo>
                      <a:pt x="19" y="82"/>
                    </a:lnTo>
                    <a:lnTo>
                      <a:pt x="18" y="87"/>
                    </a:lnTo>
                    <a:lnTo>
                      <a:pt x="18" y="91"/>
                    </a:lnTo>
                    <a:lnTo>
                      <a:pt x="18" y="94"/>
                    </a:lnTo>
                    <a:lnTo>
                      <a:pt x="18" y="98"/>
                    </a:lnTo>
                    <a:lnTo>
                      <a:pt x="18" y="102"/>
                    </a:lnTo>
                    <a:lnTo>
                      <a:pt x="19" y="105"/>
                    </a:lnTo>
                    <a:lnTo>
                      <a:pt x="19" y="109"/>
                    </a:lnTo>
                    <a:lnTo>
                      <a:pt x="20" y="113"/>
                    </a:lnTo>
                    <a:lnTo>
                      <a:pt x="22" y="116"/>
                    </a:lnTo>
                    <a:lnTo>
                      <a:pt x="23" y="120"/>
                    </a:lnTo>
                    <a:lnTo>
                      <a:pt x="24" y="122"/>
                    </a:lnTo>
                    <a:lnTo>
                      <a:pt x="26" y="126"/>
                    </a:lnTo>
                    <a:lnTo>
                      <a:pt x="28" y="129"/>
                    </a:lnTo>
                    <a:lnTo>
                      <a:pt x="30" y="132"/>
                    </a:lnTo>
                    <a:lnTo>
                      <a:pt x="33" y="135"/>
                    </a:lnTo>
                    <a:lnTo>
                      <a:pt x="35" y="137"/>
                    </a:lnTo>
                    <a:lnTo>
                      <a:pt x="37" y="141"/>
                    </a:lnTo>
                    <a:lnTo>
                      <a:pt x="39" y="143"/>
                    </a:lnTo>
                    <a:lnTo>
                      <a:pt x="44" y="148"/>
                    </a:lnTo>
                    <a:lnTo>
                      <a:pt x="49" y="152"/>
                    </a:lnTo>
                    <a:lnTo>
                      <a:pt x="51" y="155"/>
                    </a:lnTo>
                    <a:lnTo>
                      <a:pt x="54" y="156"/>
                    </a:lnTo>
                    <a:lnTo>
                      <a:pt x="57" y="158"/>
                    </a:lnTo>
                    <a:lnTo>
                      <a:pt x="60" y="160"/>
                    </a:lnTo>
                    <a:lnTo>
                      <a:pt x="65" y="163"/>
                    </a:lnTo>
                    <a:lnTo>
                      <a:pt x="69" y="166"/>
                    </a:lnTo>
                    <a:lnTo>
                      <a:pt x="74" y="169"/>
                    </a:lnTo>
                    <a:lnTo>
                      <a:pt x="79" y="171"/>
                    </a:lnTo>
                    <a:lnTo>
                      <a:pt x="81" y="173"/>
                    </a:lnTo>
                    <a:lnTo>
                      <a:pt x="84" y="177"/>
                    </a:lnTo>
                    <a:lnTo>
                      <a:pt x="84" y="179"/>
                    </a:lnTo>
                    <a:lnTo>
                      <a:pt x="85" y="182"/>
                    </a:lnTo>
                    <a:lnTo>
                      <a:pt x="87" y="185"/>
                    </a:lnTo>
                    <a:lnTo>
                      <a:pt x="88" y="188"/>
                    </a:lnTo>
                    <a:lnTo>
                      <a:pt x="88" y="192"/>
                    </a:lnTo>
                    <a:lnTo>
                      <a:pt x="88" y="195"/>
                    </a:lnTo>
                    <a:lnTo>
                      <a:pt x="89" y="198"/>
                    </a:lnTo>
                    <a:lnTo>
                      <a:pt x="89" y="202"/>
                    </a:lnTo>
                    <a:lnTo>
                      <a:pt x="89" y="205"/>
                    </a:lnTo>
                    <a:lnTo>
                      <a:pt x="89" y="209"/>
                    </a:lnTo>
                    <a:lnTo>
                      <a:pt x="89" y="213"/>
                    </a:lnTo>
                    <a:lnTo>
                      <a:pt x="89" y="217"/>
                    </a:lnTo>
                    <a:lnTo>
                      <a:pt x="89" y="220"/>
                    </a:lnTo>
                    <a:lnTo>
                      <a:pt x="89" y="224"/>
                    </a:lnTo>
                    <a:lnTo>
                      <a:pt x="88" y="227"/>
                    </a:lnTo>
                    <a:lnTo>
                      <a:pt x="88" y="231"/>
                    </a:lnTo>
                    <a:lnTo>
                      <a:pt x="88" y="234"/>
                    </a:lnTo>
                    <a:lnTo>
                      <a:pt x="88" y="238"/>
                    </a:lnTo>
                    <a:lnTo>
                      <a:pt x="87" y="241"/>
                    </a:lnTo>
                    <a:lnTo>
                      <a:pt x="87" y="245"/>
                    </a:lnTo>
                    <a:lnTo>
                      <a:pt x="87" y="249"/>
                    </a:lnTo>
                    <a:lnTo>
                      <a:pt x="85" y="253"/>
                    </a:lnTo>
                    <a:lnTo>
                      <a:pt x="85" y="255"/>
                    </a:lnTo>
                    <a:lnTo>
                      <a:pt x="85" y="256"/>
                    </a:lnTo>
                    <a:lnTo>
                      <a:pt x="71" y="256"/>
                    </a:lnTo>
                    <a:lnTo>
                      <a:pt x="71" y="2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3"/>
              <p:cNvSpPr>
                <a:spLocks/>
              </p:cNvSpPr>
              <p:nvPr/>
            </p:nvSpPr>
            <p:spPr bwMode="auto">
              <a:xfrm>
                <a:off x="2043113" y="5295900"/>
                <a:ext cx="260350" cy="174625"/>
              </a:xfrm>
              <a:custGeom>
                <a:avLst/>
                <a:gdLst>
                  <a:gd name="T0" fmla="*/ 10 w 493"/>
                  <a:gd name="T1" fmla="*/ 36 h 331"/>
                  <a:gd name="T2" fmla="*/ 29 w 493"/>
                  <a:gd name="T3" fmla="*/ 29 h 331"/>
                  <a:gd name="T4" fmla="*/ 45 w 493"/>
                  <a:gd name="T5" fmla="*/ 23 h 331"/>
                  <a:gd name="T6" fmla="*/ 65 w 493"/>
                  <a:gd name="T7" fmla="*/ 19 h 331"/>
                  <a:gd name="T8" fmla="*/ 86 w 493"/>
                  <a:gd name="T9" fmla="*/ 12 h 331"/>
                  <a:gd name="T10" fmla="*/ 109 w 493"/>
                  <a:gd name="T11" fmla="*/ 7 h 331"/>
                  <a:gd name="T12" fmla="*/ 135 w 493"/>
                  <a:gd name="T13" fmla="*/ 4 h 331"/>
                  <a:gd name="T14" fmla="*/ 161 w 493"/>
                  <a:gd name="T15" fmla="*/ 0 h 331"/>
                  <a:gd name="T16" fmla="*/ 189 w 493"/>
                  <a:gd name="T17" fmla="*/ 0 h 331"/>
                  <a:gd name="T18" fmla="*/ 220 w 493"/>
                  <a:gd name="T19" fmla="*/ 0 h 331"/>
                  <a:gd name="T20" fmla="*/ 253 w 493"/>
                  <a:gd name="T21" fmla="*/ 5 h 331"/>
                  <a:gd name="T22" fmla="*/ 290 w 493"/>
                  <a:gd name="T23" fmla="*/ 12 h 331"/>
                  <a:gd name="T24" fmla="*/ 326 w 493"/>
                  <a:gd name="T25" fmla="*/ 21 h 331"/>
                  <a:gd name="T26" fmla="*/ 363 w 493"/>
                  <a:gd name="T27" fmla="*/ 34 h 331"/>
                  <a:gd name="T28" fmla="*/ 396 w 493"/>
                  <a:gd name="T29" fmla="*/ 46 h 331"/>
                  <a:gd name="T30" fmla="*/ 426 w 493"/>
                  <a:gd name="T31" fmla="*/ 61 h 331"/>
                  <a:gd name="T32" fmla="*/ 452 w 493"/>
                  <a:gd name="T33" fmla="*/ 79 h 331"/>
                  <a:gd name="T34" fmla="*/ 472 w 493"/>
                  <a:gd name="T35" fmla="*/ 95 h 331"/>
                  <a:gd name="T36" fmla="*/ 486 w 493"/>
                  <a:gd name="T37" fmla="*/ 113 h 331"/>
                  <a:gd name="T38" fmla="*/ 491 w 493"/>
                  <a:gd name="T39" fmla="*/ 132 h 331"/>
                  <a:gd name="T40" fmla="*/ 493 w 493"/>
                  <a:gd name="T41" fmla="*/ 150 h 331"/>
                  <a:gd name="T42" fmla="*/ 489 w 493"/>
                  <a:gd name="T43" fmla="*/ 175 h 331"/>
                  <a:gd name="T44" fmla="*/ 480 w 493"/>
                  <a:gd name="T45" fmla="*/ 195 h 331"/>
                  <a:gd name="T46" fmla="*/ 463 w 493"/>
                  <a:gd name="T47" fmla="*/ 216 h 331"/>
                  <a:gd name="T48" fmla="*/ 454 w 493"/>
                  <a:gd name="T49" fmla="*/ 233 h 331"/>
                  <a:gd name="T50" fmla="*/ 452 w 493"/>
                  <a:gd name="T51" fmla="*/ 254 h 331"/>
                  <a:gd name="T52" fmla="*/ 455 w 493"/>
                  <a:gd name="T53" fmla="*/ 279 h 331"/>
                  <a:gd name="T54" fmla="*/ 456 w 493"/>
                  <a:gd name="T55" fmla="*/ 304 h 331"/>
                  <a:gd name="T56" fmla="*/ 458 w 493"/>
                  <a:gd name="T57" fmla="*/ 322 h 331"/>
                  <a:gd name="T58" fmla="*/ 444 w 493"/>
                  <a:gd name="T59" fmla="*/ 326 h 331"/>
                  <a:gd name="T60" fmla="*/ 442 w 493"/>
                  <a:gd name="T61" fmla="*/ 309 h 331"/>
                  <a:gd name="T62" fmla="*/ 439 w 493"/>
                  <a:gd name="T63" fmla="*/ 285 h 331"/>
                  <a:gd name="T64" fmla="*/ 436 w 493"/>
                  <a:gd name="T65" fmla="*/ 256 h 331"/>
                  <a:gd name="T66" fmla="*/ 436 w 493"/>
                  <a:gd name="T67" fmla="*/ 235 h 331"/>
                  <a:gd name="T68" fmla="*/ 441 w 493"/>
                  <a:gd name="T69" fmla="*/ 219 h 331"/>
                  <a:gd name="T70" fmla="*/ 460 w 493"/>
                  <a:gd name="T71" fmla="*/ 195 h 331"/>
                  <a:gd name="T72" fmla="*/ 470 w 493"/>
                  <a:gd name="T73" fmla="*/ 178 h 331"/>
                  <a:gd name="T74" fmla="*/ 475 w 493"/>
                  <a:gd name="T75" fmla="*/ 159 h 331"/>
                  <a:gd name="T76" fmla="*/ 474 w 493"/>
                  <a:gd name="T77" fmla="*/ 136 h 331"/>
                  <a:gd name="T78" fmla="*/ 462 w 493"/>
                  <a:gd name="T79" fmla="*/ 111 h 331"/>
                  <a:gd name="T80" fmla="*/ 440 w 493"/>
                  <a:gd name="T81" fmla="*/ 90 h 331"/>
                  <a:gd name="T82" fmla="*/ 424 w 493"/>
                  <a:gd name="T83" fmla="*/ 79 h 331"/>
                  <a:gd name="T84" fmla="*/ 403 w 493"/>
                  <a:gd name="T85" fmla="*/ 67 h 331"/>
                  <a:gd name="T86" fmla="*/ 379 w 493"/>
                  <a:gd name="T87" fmla="*/ 55 h 331"/>
                  <a:gd name="T88" fmla="*/ 352 w 493"/>
                  <a:gd name="T89" fmla="*/ 45 h 331"/>
                  <a:gd name="T90" fmla="*/ 323 w 493"/>
                  <a:gd name="T91" fmla="*/ 35 h 331"/>
                  <a:gd name="T92" fmla="*/ 290 w 493"/>
                  <a:gd name="T93" fmla="*/ 27 h 331"/>
                  <a:gd name="T94" fmla="*/ 256 w 493"/>
                  <a:gd name="T95" fmla="*/ 19 h 331"/>
                  <a:gd name="T96" fmla="*/ 221 w 493"/>
                  <a:gd name="T97" fmla="*/ 15 h 331"/>
                  <a:gd name="T98" fmla="*/ 190 w 493"/>
                  <a:gd name="T99" fmla="*/ 14 h 331"/>
                  <a:gd name="T100" fmla="*/ 159 w 493"/>
                  <a:gd name="T101" fmla="*/ 15 h 331"/>
                  <a:gd name="T102" fmla="*/ 132 w 493"/>
                  <a:gd name="T103" fmla="*/ 19 h 331"/>
                  <a:gd name="T104" fmla="*/ 108 w 493"/>
                  <a:gd name="T105" fmla="*/ 23 h 331"/>
                  <a:gd name="T106" fmla="*/ 88 w 493"/>
                  <a:gd name="T107" fmla="*/ 28 h 331"/>
                  <a:gd name="T108" fmla="*/ 67 w 493"/>
                  <a:gd name="T109" fmla="*/ 35 h 331"/>
                  <a:gd name="T110" fmla="*/ 48 w 493"/>
                  <a:gd name="T111" fmla="*/ 4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31">
                    <a:moveTo>
                      <a:pt x="0" y="42"/>
                    </a:moveTo>
                    <a:lnTo>
                      <a:pt x="0" y="40"/>
                    </a:lnTo>
                    <a:lnTo>
                      <a:pt x="4" y="39"/>
                    </a:lnTo>
                    <a:lnTo>
                      <a:pt x="5" y="38"/>
                    </a:lnTo>
                    <a:lnTo>
                      <a:pt x="7" y="37"/>
                    </a:lnTo>
                    <a:lnTo>
                      <a:pt x="10" y="36"/>
                    </a:lnTo>
                    <a:lnTo>
                      <a:pt x="14" y="35"/>
                    </a:lnTo>
                    <a:lnTo>
                      <a:pt x="17" y="34"/>
                    </a:lnTo>
                    <a:lnTo>
                      <a:pt x="22" y="31"/>
                    </a:lnTo>
                    <a:lnTo>
                      <a:pt x="24" y="31"/>
                    </a:lnTo>
                    <a:lnTo>
                      <a:pt x="27" y="30"/>
                    </a:lnTo>
                    <a:lnTo>
                      <a:pt x="29" y="29"/>
                    </a:lnTo>
                    <a:lnTo>
                      <a:pt x="31" y="28"/>
                    </a:lnTo>
                    <a:lnTo>
                      <a:pt x="33" y="27"/>
                    </a:lnTo>
                    <a:lnTo>
                      <a:pt x="36" y="27"/>
                    </a:lnTo>
                    <a:lnTo>
                      <a:pt x="39" y="26"/>
                    </a:lnTo>
                    <a:lnTo>
                      <a:pt x="43" y="24"/>
                    </a:lnTo>
                    <a:lnTo>
                      <a:pt x="45" y="23"/>
                    </a:lnTo>
                    <a:lnTo>
                      <a:pt x="47" y="23"/>
                    </a:lnTo>
                    <a:lnTo>
                      <a:pt x="51" y="22"/>
                    </a:lnTo>
                    <a:lnTo>
                      <a:pt x="54" y="21"/>
                    </a:lnTo>
                    <a:lnTo>
                      <a:pt x="58" y="20"/>
                    </a:lnTo>
                    <a:lnTo>
                      <a:pt x="61" y="19"/>
                    </a:lnTo>
                    <a:lnTo>
                      <a:pt x="65" y="19"/>
                    </a:lnTo>
                    <a:lnTo>
                      <a:pt x="68" y="17"/>
                    </a:lnTo>
                    <a:lnTo>
                      <a:pt x="71" y="16"/>
                    </a:lnTo>
                    <a:lnTo>
                      <a:pt x="75" y="15"/>
                    </a:lnTo>
                    <a:lnTo>
                      <a:pt x="78" y="14"/>
                    </a:lnTo>
                    <a:lnTo>
                      <a:pt x="82" y="14"/>
                    </a:lnTo>
                    <a:lnTo>
                      <a:pt x="86" y="12"/>
                    </a:lnTo>
                    <a:lnTo>
                      <a:pt x="90" y="12"/>
                    </a:lnTo>
                    <a:lnTo>
                      <a:pt x="93" y="11"/>
                    </a:lnTo>
                    <a:lnTo>
                      <a:pt x="98" y="9"/>
                    </a:lnTo>
                    <a:lnTo>
                      <a:pt x="101" y="9"/>
                    </a:lnTo>
                    <a:lnTo>
                      <a:pt x="106" y="8"/>
                    </a:lnTo>
                    <a:lnTo>
                      <a:pt x="109" y="7"/>
                    </a:lnTo>
                    <a:lnTo>
                      <a:pt x="114" y="7"/>
                    </a:lnTo>
                    <a:lnTo>
                      <a:pt x="117" y="6"/>
                    </a:lnTo>
                    <a:lnTo>
                      <a:pt x="122" y="6"/>
                    </a:lnTo>
                    <a:lnTo>
                      <a:pt x="127" y="5"/>
                    </a:lnTo>
                    <a:lnTo>
                      <a:pt x="130" y="5"/>
                    </a:lnTo>
                    <a:lnTo>
                      <a:pt x="135" y="4"/>
                    </a:lnTo>
                    <a:lnTo>
                      <a:pt x="139" y="2"/>
                    </a:lnTo>
                    <a:lnTo>
                      <a:pt x="143" y="1"/>
                    </a:lnTo>
                    <a:lnTo>
                      <a:pt x="147" y="1"/>
                    </a:lnTo>
                    <a:lnTo>
                      <a:pt x="152" y="1"/>
                    </a:lnTo>
                    <a:lnTo>
                      <a:pt x="157" y="1"/>
                    </a:lnTo>
                    <a:lnTo>
                      <a:pt x="161" y="0"/>
                    </a:lnTo>
                    <a:lnTo>
                      <a:pt x="166" y="0"/>
                    </a:lnTo>
                    <a:lnTo>
                      <a:pt x="170" y="0"/>
                    </a:lnTo>
                    <a:lnTo>
                      <a:pt x="175" y="0"/>
                    </a:lnTo>
                    <a:lnTo>
                      <a:pt x="180" y="0"/>
                    </a:lnTo>
                    <a:lnTo>
                      <a:pt x="185" y="0"/>
                    </a:lnTo>
                    <a:lnTo>
                      <a:pt x="189" y="0"/>
                    </a:lnTo>
                    <a:lnTo>
                      <a:pt x="195" y="0"/>
                    </a:lnTo>
                    <a:lnTo>
                      <a:pt x="199" y="0"/>
                    </a:lnTo>
                    <a:lnTo>
                      <a:pt x="205" y="0"/>
                    </a:lnTo>
                    <a:lnTo>
                      <a:pt x="210" y="0"/>
                    </a:lnTo>
                    <a:lnTo>
                      <a:pt x="214" y="0"/>
                    </a:lnTo>
                    <a:lnTo>
                      <a:pt x="220" y="0"/>
                    </a:lnTo>
                    <a:lnTo>
                      <a:pt x="226" y="1"/>
                    </a:lnTo>
                    <a:lnTo>
                      <a:pt x="231" y="1"/>
                    </a:lnTo>
                    <a:lnTo>
                      <a:pt x="237" y="2"/>
                    </a:lnTo>
                    <a:lnTo>
                      <a:pt x="243" y="2"/>
                    </a:lnTo>
                    <a:lnTo>
                      <a:pt x="248" y="5"/>
                    </a:lnTo>
                    <a:lnTo>
                      <a:pt x="253" y="5"/>
                    </a:lnTo>
                    <a:lnTo>
                      <a:pt x="260" y="6"/>
                    </a:lnTo>
                    <a:lnTo>
                      <a:pt x="266" y="7"/>
                    </a:lnTo>
                    <a:lnTo>
                      <a:pt x="272" y="9"/>
                    </a:lnTo>
                    <a:lnTo>
                      <a:pt x="277" y="9"/>
                    </a:lnTo>
                    <a:lnTo>
                      <a:pt x="283" y="11"/>
                    </a:lnTo>
                    <a:lnTo>
                      <a:pt x="290" y="12"/>
                    </a:lnTo>
                    <a:lnTo>
                      <a:pt x="296" y="14"/>
                    </a:lnTo>
                    <a:lnTo>
                      <a:pt x="302" y="15"/>
                    </a:lnTo>
                    <a:lnTo>
                      <a:pt x="307" y="16"/>
                    </a:lnTo>
                    <a:lnTo>
                      <a:pt x="314" y="19"/>
                    </a:lnTo>
                    <a:lnTo>
                      <a:pt x="320" y="20"/>
                    </a:lnTo>
                    <a:lnTo>
                      <a:pt x="326" y="21"/>
                    </a:lnTo>
                    <a:lnTo>
                      <a:pt x="333" y="23"/>
                    </a:lnTo>
                    <a:lnTo>
                      <a:pt x="338" y="26"/>
                    </a:lnTo>
                    <a:lnTo>
                      <a:pt x="344" y="27"/>
                    </a:lnTo>
                    <a:lnTo>
                      <a:pt x="350" y="29"/>
                    </a:lnTo>
                    <a:lnTo>
                      <a:pt x="356" y="31"/>
                    </a:lnTo>
                    <a:lnTo>
                      <a:pt x="363" y="34"/>
                    </a:lnTo>
                    <a:lnTo>
                      <a:pt x="368" y="36"/>
                    </a:lnTo>
                    <a:lnTo>
                      <a:pt x="374" y="38"/>
                    </a:lnTo>
                    <a:lnTo>
                      <a:pt x="379" y="40"/>
                    </a:lnTo>
                    <a:lnTo>
                      <a:pt x="384" y="42"/>
                    </a:lnTo>
                    <a:lnTo>
                      <a:pt x="390" y="44"/>
                    </a:lnTo>
                    <a:lnTo>
                      <a:pt x="396" y="46"/>
                    </a:lnTo>
                    <a:lnTo>
                      <a:pt x="401" y="49"/>
                    </a:lnTo>
                    <a:lnTo>
                      <a:pt x="406" y="51"/>
                    </a:lnTo>
                    <a:lnTo>
                      <a:pt x="412" y="54"/>
                    </a:lnTo>
                    <a:lnTo>
                      <a:pt x="417" y="57"/>
                    </a:lnTo>
                    <a:lnTo>
                      <a:pt x="421" y="59"/>
                    </a:lnTo>
                    <a:lnTo>
                      <a:pt x="426" y="61"/>
                    </a:lnTo>
                    <a:lnTo>
                      <a:pt x="430" y="65"/>
                    </a:lnTo>
                    <a:lnTo>
                      <a:pt x="435" y="67"/>
                    </a:lnTo>
                    <a:lnTo>
                      <a:pt x="440" y="69"/>
                    </a:lnTo>
                    <a:lnTo>
                      <a:pt x="444" y="73"/>
                    </a:lnTo>
                    <a:lnTo>
                      <a:pt x="449" y="75"/>
                    </a:lnTo>
                    <a:lnTo>
                      <a:pt x="452" y="79"/>
                    </a:lnTo>
                    <a:lnTo>
                      <a:pt x="456" y="81"/>
                    </a:lnTo>
                    <a:lnTo>
                      <a:pt x="459" y="84"/>
                    </a:lnTo>
                    <a:lnTo>
                      <a:pt x="464" y="87"/>
                    </a:lnTo>
                    <a:lnTo>
                      <a:pt x="466" y="89"/>
                    </a:lnTo>
                    <a:lnTo>
                      <a:pt x="470" y="92"/>
                    </a:lnTo>
                    <a:lnTo>
                      <a:pt x="472" y="95"/>
                    </a:lnTo>
                    <a:lnTo>
                      <a:pt x="475" y="98"/>
                    </a:lnTo>
                    <a:lnTo>
                      <a:pt x="478" y="100"/>
                    </a:lnTo>
                    <a:lnTo>
                      <a:pt x="480" y="104"/>
                    </a:lnTo>
                    <a:lnTo>
                      <a:pt x="482" y="107"/>
                    </a:lnTo>
                    <a:lnTo>
                      <a:pt x="485" y="110"/>
                    </a:lnTo>
                    <a:lnTo>
                      <a:pt x="486" y="113"/>
                    </a:lnTo>
                    <a:lnTo>
                      <a:pt x="487" y="117"/>
                    </a:lnTo>
                    <a:lnTo>
                      <a:pt x="488" y="119"/>
                    </a:lnTo>
                    <a:lnTo>
                      <a:pt x="490" y="122"/>
                    </a:lnTo>
                    <a:lnTo>
                      <a:pt x="490" y="126"/>
                    </a:lnTo>
                    <a:lnTo>
                      <a:pt x="491" y="128"/>
                    </a:lnTo>
                    <a:lnTo>
                      <a:pt x="491" y="132"/>
                    </a:lnTo>
                    <a:lnTo>
                      <a:pt x="491" y="134"/>
                    </a:lnTo>
                    <a:lnTo>
                      <a:pt x="491" y="136"/>
                    </a:lnTo>
                    <a:lnTo>
                      <a:pt x="493" y="140"/>
                    </a:lnTo>
                    <a:lnTo>
                      <a:pt x="493" y="142"/>
                    </a:lnTo>
                    <a:lnTo>
                      <a:pt x="493" y="145"/>
                    </a:lnTo>
                    <a:lnTo>
                      <a:pt x="493" y="150"/>
                    </a:lnTo>
                    <a:lnTo>
                      <a:pt x="493" y="155"/>
                    </a:lnTo>
                    <a:lnTo>
                      <a:pt x="493" y="159"/>
                    </a:lnTo>
                    <a:lnTo>
                      <a:pt x="493" y="164"/>
                    </a:lnTo>
                    <a:lnTo>
                      <a:pt x="491" y="167"/>
                    </a:lnTo>
                    <a:lnTo>
                      <a:pt x="490" y="172"/>
                    </a:lnTo>
                    <a:lnTo>
                      <a:pt x="489" y="175"/>
                    </a:lnTo>
                    <a:lnTo>
                      <a:pt x="488" y="180"/>
                    </a:lnTo>
                    <a:lnTo>
                      <a:pt x="486" y="182"/>
                    </a:lnTo>
                    <a:lnTo>
                      <a:pt x="485" y="187"/>
                    </a:lnTo>
                    <a:lnTo>
                      <a:pt x="483" y="189"/>
                    </a:lnTo>
                    <a:lnTo>
                      <a:pt x="482" y="193"/>
                    </a:lnTo>
                    <a:lnTo>
                      <a:pt x="480" y="195"/>
                    </a:lnTo>
                    <a:lnTo>
                      <a:pt x="478" y="198"/>
                    </a:lnTo>
                    <a:lnTo>
                      <a:pt x="477" y="201"/>
                    </a:lnTo>
                    <a:lnTo>
                      <a:pt x="474" y="203"/>
                    </a:lnTo>
                    <a:lnTo>
                      <a:pt x="471" y="208"/>
                    </a:lnTo>
                    <a:lnTo>
                      <a:pt x="466" y="212"/>
                    </a:lnTo>
                    <a:lnTo>
                      <a:pt x="463" y="216"/>
                    </a:lnTo>
                    <a:lnTo>
                      <a:pt x="460" y="220"/>
                    </a:lnTo>
                    <a:lnTo>
                      <a:pt x="458" y="223"/>
                    </a:lnTo>
                    <a:lnTo>
                      <a:pt x="456" y="227"/>
                    </a:lnTo>
                    <a:lnTo>
                      <a:pt x="455" y="228"/>
                    </a:lnTo>
                    <a:lnTo>
                      <a:pt x="455" y="231"/>
                    </a:lnTo>
                    <a:lnTo>
                      <a:pt x="454" y="233"/>
                    </a:lnTo>
                    <a:lnTo>
                      <a:pt x="454" y="235"/>
                    </a:lnTo>
                    <a:lnTo>
                      <a:pt x="454" y="239"/>
                    </a:lnTo>
                    <a:lnTo>
                      <a:pt x="454" y="242"/>
                    </a:lnTo>
                    <a:lnTo>
                      <a:pt x="454" y="246"/>
                    </a:lnTo>
                    <a:lnTo>
                      <a:pt x="454" y="249"/>
                    </a:lnTo>
                    <a:lnTo>
                      <a:pt x="452" y="254"/>
                    </a:lnTo>
                    <a:lnTo>
                      <a:pt x="452" y="257"/>
                    </a:lnTo>
                    <a:lnTo>
                      <a:pt x="452" y="262"/>
                    </a:lnTo>
                    <a:lnTo>
                      <a:pt x="454" y="266"/>
                    </a:lnTo>
                    <a:lnTo>
                      <a:pt x="454" y="271"/>
                    </a:lnTo>
                    <a:lnTo>
                      <a:pt x="454" y="274"/>
                    </a:lnTo>
                    <a:lnTo>
                      <a:pt x="455" y="279"/>
                    </a:lnTo>
                    <a:lnTo>
                      <a:pt x="455" y="284"/>
                    </a:lnTo>
                    <a:lnTo>
                      <a:pt x="455" y="288"/>
                    </a:lnTo>
                    <a:lnTo>
                      <a:pt x="455" y="293"/>
                    </a:lnTo>
                    <a:lnTo>
                      <a:pt x="455" y="296"/>
                    </a:lnTo>
                    <a:lnTo>
                      <a:pt x="456" y="301"/>
                    </a:lnTo>
                    <a:lnTo>
                      <a:pt x="456" y="304"/>
                    </a:lnTo>
                    <a:lnTo>
                      <a:pt x="456" y="308"/>
                    </a:lnTo>
                    <a:lnTo>
                      <a:pt x="457" y="311"/>
                    </a:lnTo>
                    <a:lnTo>
                      <a:pt x="457" y="315"/>
                    </a:lnTo>
                    <a:lnTo>
                      <a:pt x="457" y="317"/>
                    </a:lnTo>
                    <a:lnTo>
                      <a:pt x="458" y="321"/>
                    </a:lnTo>
                    <a:lnTo>
                      <a:pt x="458" y="322"/>
                    </a:lnTo>
                    <a:lnTo>
                      <a:pt x="458" y="324"/>
                    </a:lnTo>
                    <a:lnTo>
                      <a:pt x="458" y="327"/>
                    </a:lnTo>
                    <a:lnTo>
                      <a:pt x="459" y="329"/>
                    </a:lnTo>
                    <a:lnTo>
                      <a:pt x="445" y="331"/>
                    </a:lnTo>
                    <a:lnTo>
                      <a:pt x="444" y="330"/>
                    </a:lnTo>
                    <a:lnTo>
                      <a:pt x="444" y="326"/>
                    </a:lnTo>
                    <a:lnTo>
                      <a:pt x="443" y="324"/>
                    </a:lnTo>
                    <a:lnTo>
                      <a:pt x="443" y="322"/>
                    </a:lnTo>
                    <a:lnTo>
                      <a:pt x="443" y="319"/>
                    </a:lnTo>
                    <a:lnTo>
                      <a:pt x="443" y="316"/>
                    </a:lnTo>
                    <a:lnTo>
                      <a:pt x="442" y="312"/>
                    </a:lnTo>
                    <a:lnTo>
                      <a:pt x="442" y="309"/>
                    </a:lnTo>
                    <a:lnTo>
                      <a:pt x="441" y="306"/>
                    </a:lnTo>
                    <a:lnTo>
                      <a:pt x="441" y="302"/>
                    </a:lnTo>
                    <a:lnTo>
                      <a:pt x="440" y="297"/>
                    </a:lnTo>
                    <a:lnTo>
                      <a:pt x="440" y="293"/>
                    </a:lnTo>
                    <a:lnTo>
                      <a:pt x="439" y="288"/>
                    </a:lnTo>
                    <a:lnTo>
                      <a:pt x="439" y="285"/>
                    </a:lnTo>
                    <a:lnTo>
                      <a:pt x="439" y="279"/>
                    </a:lnTo>
                    <a:lnTo>
                      <a:pt x="437" y="276"/>
                    </a:lnTo>
                    <a:lnTo>
                      <a:pt x="437" y="270"/>
                    </a:lnTo>
                    <a:lnTo>
                      <a:pt x="437" y="266"/>
                    </a:lnTo>
                    <a:lnTo>
                      <a:pt x="436" y="261"/>
                    </a:lnTo>
                    <a:lnTo>
                      <a:pt x="436" y="256"/>
                    </a:lnTo>
                    <a:lnTo>
                      <a:pt x="436" y="253"/>
                    </a:lnTo>
                    <a:lnTo>
                      <a:pt x="436" y="249"/>
                    </a:lnTo>
                    <a:lnTo>
                      <a:pt x="436" y="244"/>
                    </a:lnTo>
                    <a:lnTo>
                      <a:pt x="436" y="241"/>
                    </a:lnTo>
                    <a:lnTo>
                      <a:pt x="436" y="238"/>
                    </a:lnTo>
                    <a:lnTo>
                      <a:pt x="436" y="235"/>
                    </a:lnTo>
                    <a:lnTo>
                      <a:pt x="436" y="232"/>
                    </a:lnTo>
                    <a:lnTo>
                      <a:pt x="436" y="229"/>
                    </a:lnTo>
                    <a:lnTo>
                      <a:pt x="436" y="227"/>
                    </a:lnTo>
                    <a:lnTo>
                      <a:pt x="437" y="226"/>
                    </a:lnTo>
                    <a:lnTo>
                      <a:pt x="439" y="223"/>
                    </a:lnTo>
                    <a:lnTo>
                      <a:pt x="441" y="219"/>
                    </a:lnTo>
                    <a:lnTo>
                      <a:pt x="443" y="216"/>
                    </a:lnTo>
                    <a:lnTo>
                      <a:pt x="447" y="212"/>
                    </a:lnTo>
                    <a:lnTo>
                      <a:pt x="449" y="209"/>
                    </a:lnTo>
                    <a:lnTo>
                      <a:pt x="452" y="204"/>
                    </a:lnTo>
                    <a:lnTo>
                      <a:pt x="457" y="200"/>
                    </a:lnTo>
                    <a:lnTo>
                      <a:pt x="460" y="195"/>
                    </a:lnTo>
                    <a:lnTo>
                      <a:pt x="462" y="193"/>
                    </a:lnTo>
                    <a:lnTo>
                      <a:pt x="464" y="189"/>
                    </a:lnTo>
                    <a:lnTo>
                      <a:pt x="465" y="187"/>
                    </a:lnTo>
                    <a:lnTo>
                      <a:pt x="466" y="185"/>
                    </a:lnTo>
                    <a:lnTo>
                      <a:pt x="468" y="181"/>
                    </a:lnTo>
                    <a:lnTo>
                      <a:pt x="470" y="178"/>
                    </a:lnTo>
                    <a:lnTo>
                      <a:pt x="471" y="175"/>
                    </a:lnTo>
                    <a:lnTo>
                      <a:pt x="472" y="172"/>
                    </a:lnTo>
                    <a:lnTo>
                      <a:pt x="473" y="168"/>
                    </a:lnTo>
                    <a:lnTo>
                      <a:pt x="474" y="165"/>
                    </a:lnTo>
                    <a:lnTo>
                      <a:pt x="474" y="163"/>
                    </a:lnTo>
                    <a:lnTo>
                      <a:pt x="475" y="159"/>
                    </a:lnTo>
                    <a:lnTo>
                      <a:pt x="477" y="156"/>
                    </a:lnTo>
                    <a:lnTo>
                      <a:pt x="477" y="151"/>
                    </a:lnTo>
                    <a:lnTo>
                      <a:pt x="477" y="148"/>
                    </a:lnTo>
                    <a:lnTo>
                      <a:pt x="477" y="144"/>
                    </a:lnTo>
                    <a:lnTo>
                      <a:pt x="475" y="140"/>
                    </a:lnTo>
                    <a:lnTo>
                      <a:pt x="474" y="136"/>
                    </a:lnTo>
                    <a:lnTo>
                      <a:pt x="473" y="132"/>
                    </a:lnTo>
                    <a:lnTo>
                      <a:pt x="472" y="127"/>
                    </a:lnTo>
                    <a:lnTo>
                      <a:pt x="470" y="123"/>
                    </a:lnTo>
                    <a:lnTo>
                      <a:pt x="466" y="119"/>
                    </a:lnTo>
                    <a:lnTo>
                      <a:pt x="464" y="115"/>
                    </a:lnTo>
                    <a:lnTo>
                      <a:pt x="462" y="111"/>
                    </a:lnTo>
                    <a:lnTo>
                      <a:pt x="458" y="107"/>
                    </a:lnTo>
                    <a:lnTo>
                      <a:pt x="454" y="103"/>
                    </a:lnTo>
                    <a:lnTo>
                      <a:pt x="449" y="98"/>
                    </a:lnTo>
                    <a:lnTo>
                      <a:pt x="445" y="95"/>
                    </a:lnTo>
                    <a:lnTo>
                      <a:pt x="442" y="92"/>
                    </a:lnTo>
                    <a:lnTo>
                      <a:pt x="440" y="90"/>
                    </a:lnTo>
                    <a:lnTo>
                      <a:pt x="437" y="88"/>
                    </a:lnTo>
                    <a:lnTo>
                      <a:pt x="435" y="87"/>
                    </a:lnTo>
                    <a:lnTo>
                      <a:pt x="432" y="84"/>
                    </a:lnTo>
                    <a:lnTo>
                      <a:pt x="429" y="82"/>
                    </a:lnTo>
                    <a:lnTo>
                      <a:pt x="426" y="80"/>
                    </a:lnTo>
                    <a:lnTo>
                      <a:pt x="424" y="79"/>
                    </a:lnTo>
                    <a:lnTo>
                      <a:pt x="419" y="76"/>
                    </a:lnTo>
                    <a:lnTo>
                      <a:pt x="417" y="74"/>
                    </a:lnTo>
                    <a:lnTo>
                      <a:pt x="413" y="72"/>
                    </a:lnTo>
                    <a:lnTo>
                      <a:pt x="410" y="70"/>
                    </a:lnTo>
                    <a:lnTo>
                      <a:pt x="406" y="68"/>
                    </a:lnTo>
                    <a:lnTo>
                      <a:pt x="403" y="67"/>
                    </a:lnTo>
                    <a:lnTo>
                      <a:pt x="398" y="65"/>
                    </a:lnTo>
                    <a:lnTo>
                      <a:pt x="396" y="62"/>
                    </a:lnTo>
                    <a:lnTo>
                      <a:pt x="391" y="60"/>
                    </a:lnTo>
                    <a:lnTo>
                      <a:pt x="387" y="59"/>
                    </a:lnTo>
                    <a:lnTo>
                      <a:pt x="383" y="57"/>
                    </a:lnTo>
                    <a:lnTo>
                      <a:pt x="379" y="55"/>
                    </a:lnTo>
                    <a:lnTo>
                      <a:pt x="374" y="53"/>
                    </a:lnTo>
                    <a:lnTo>
                      <a:pt x="371" y="52"/>
                    </a:lnTo>
                    <a:lnTo>
                      <a:pt x="366" y="50"/>
                    </a:lnTo>
                    <a:lnTo>
                      <a:pt x="363" y="49"/>
                    </a:lnTo>
                    <a:lnTo>
                      <a:pt x="357" y="46"/>
                    </a:lnTo>
                    <a:lnTo>
                      <a:pt x="352" y="45"/>
                    </a:lnTo>
                    <a:lnTo>
                      <a:pt x="348" y="43"/>
                    </a:lnTo>
                    <a:lnTo>
                      <a:pt x="343" y="42"/>
                    </a:lnTo>
                    <a:lnTo>
                      <a:pt x="338" y="39"/>
                    </a:lnTo>
                    <a:lnTo>
                      <a:pt x="333" y="38"/>
                    </a:lnTo>
                    <a:lnTo>
                      <a:pt x="328" y="36"/>
                    </a:lnTo>
                    <a:lnTo>
                      <a:pt x="323" y="35"/>
                    </a:lnTo>
                    <a:lnTo>
                      <a:pt x="318" y="34"/>
                    </a:lnTo>
                    <a:lnTo>
                      <a:pt x="312" y="31"/>
                    </a:lnTo>
                    <a:lnTo>
                      <a:pt x="306" y="30"/>
                    </a:lnTo>
                    <a:lnTo>
                      <a:pt x="302" y="29"/>
                    </a:lnTo>
                    <a:lnTo>
                      <a:pt x="296" y="28"/>
                    </a:lnTo>
                    <a:lnTo>
                      <a:pt x="290" y="27"/>
                    </a:lnTo>
                    <a:lnTo>
                      <a:pt x="284" y="24"/>
                    </a:lnTo>
                    <a:lnTo>
                      <a:pt x="279" y="23"/>
                    </a:lnTo>
                    <a:lnTo>
                      <a:pt x="273" y="22"/>
                    </a:lnTo>
                    <a:lnTo>
                      <a:pt x="267" y="21"/>
                    </a:lnTo>
                    <a:lnTo>
                      <a:pt x="260" y="20"/>
                    </a:lnTo>
                    <a:lnTo>
                      <a:pt x="256" y="19"/>
                    </a:lnTo>
                    <a:lnTo>
                      <a:pt x="249" y="17"/>
                    </a:lnTo>
                    <a:lnTo>
                      <a:pt x="243" y="17"/>
                    </a:lnTo>
                    <a:lnTo>
                      <a:pt x="238" y="16"/>
                    </a:lnTo>
                    <a:lnTo>
                      <a:pt x="233" y="16"/>
                    </a:lnTo>
                    <a:lnTo>
                      <a:pt x="227" y="15"/>
                    </a:lnTo>
                    <a:lnTo>
                      <a:pt x="221" y="15"/>
                    </a:lnTo>
                    <a:lnTo>
                      <a:pt x="215" y="14"/>
                    </a:lnTo>
                    <a:lnTo>
                      <a:pt x="210" y="14"/>
                    </a:lnTo>
                    <a:lnTo>
                      <a:pt x="205" y="14"/>
                    </a:lnTo>
                    <a:lnTo>
                      <a:pt x="199" y="14"/>
                    </a:lnTo>
                    <a:lnTo>
                      <a:pt x="195" y="14"/>
                    </a:lnTo>
                    <a:lnTo>
                      <a:pt x="190" y="14"/>
                    </a:lnTo>
                    <a:lnTo>
                      <a:pt x="184" y="14"/>
                    </a:lnTo>
                    <a:lnTo>
                      <a:pt x="178" y="14"/>
                    </a:lnTo>
                    <a:lnTo>
                      <a:pt x="174" y="14"/>
                    </a:lnTo>
                    <a:lnTo>
                      <a:pt x="169" y="15"/>
                    </a:lnTo>
                    <a:lnTo>
                      <a:pt x="164" y="15"/>
                    </a:lnTo>
                    <a:lnTo>
                      <a:pt x="159" y="15"/>
                    </a:lnTo>
                    <a:lnTo>
                      <a:pt x="154" y="16"/>
                    </a:lnTo>
                    <a:lnTo>
                      <a:pt x="150" y="16"/>
                    </a:lnTo>
                    <a:lnTo>
                      <a:pt x="145" y="16"/>
                    </a:lnTo>
                    <a:lnTo>
                      <a:pt x="140" y="17"/>
                    </a:lnTo>
                    <a:lnTo>
                      <a:pt x="137" y="19"/>
                    </a:lnTo>
                    <a:lnTo>
                      <a:pt x="132" y="19"/>
                    </a:lnTo>
                    <a:lnTo>
                      <a:pt x="128" y="20"/>
                    </a:lnTo>
                    <a:lnTo>
                      <a:pt x="124" y="21"/>
                    </a:lnTo>
                    <a:lnTo>
                      <a:pt x="120" y="21"/>
                    </a:lnTo>
                    <a:lnTo>
                      <a:pt x="116" y="22"/>
                    </a:lnTo>
                    <a:lnTo>
                      <a:pt x="113" y="22"/>
                    </a:lnTo>
                    <a:lnTo>
                      <a:pt x="108" y="23"/>
                    </a:lnTo>
                    <a:lnTo>
                      <a:pt x="105" y="23"/>
                    </a:lnTo>
                    <a:lnTo>
                      <a:pt x="101" y="24"/>
                    </a:lnTo>
                    <a:lnTo>
                      <a:pt x="97" y="26"/>
                    </a:lnTo>
                    <a:lnTo>
                      <a:pt x="93" y="27"/>
                    </a:lnTo>
                    <a:lnTo>
                      <a:pt x="91" y="27"/>
                    </a:lnTo>
                    <a:lnTo>
                      <a:pt x="88" y="28"/>
                    </a:lnTo>
                    <a:lnTo>
                      <a:pt x="84" y="28"/>
                    </a:lnTo>
                    <a:lnTo>
                      <a:pt x="81" y="29"/>
                    </a:lnTo>
                    <a:lnTo>
                      <a:pt x="78" y="30"/>
                    </a:lnTo>
                    <a:lnTo>
                      <a:pt x="76" y="31"/>
                    </a:lnTo>
                    <a:lnTo>
                      <a:pt x="70" y="32"/>
                    </a:lnTo>
                    <a:lnTo>
                      <a:pt x="67" y="35"/>
                    </a:lnTo>
                    <a:lnTo>
                      <a:pt x="62" y="36"/>
                    </a:lnTo>
                    <a:lnTo>
                      <a:pt x="58" y="37"/>
                    </a:lnTo>
                    <a:lnTo>
                      <a:pt x="55" y="38"/>
                    </a:lnTo>
                    <a:lnTo>
                      <a:pt x="53" y="39"/>
                    </a:lnTo>
                    <a:lnTo>
                      <a:pt x="50" y="40"/>
                    </a:lnTo>
                    <a:lnTo>
                      <a:pt x="48" y="42"/>
                    </a:lnTo>
                    <a:lnTo>
                      <a:pt x="0" y="4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74"/>
              <p:cNvSpPr>
                <a:spLocks/>
              </p:cNvSpPr>
              <p:nvPr/>
            </p:nvSpPr>
            <p:spPr bwMode="auto">
              <a:xfrm>
                <a:off x="2135188" y="5319713"/>
                <a:ext cx="88900" cy="139700"/>
              </a:xfrm>
              <a:custGeom>
                <a:avLst/>
                <a:gdLst>
                  <a:gd name="T0" fmla="*/ 6 w 169"/>
                  <a:gd name="T1" fmla="*/ 1 h 266"/>
                  <a:gd name="T2" fmla="*/ 16 w 169"/>
                  <a:gd name="T3" fmla="*/ 3 h 266"/>
                  <a:gd name="T4" fmla="*/ 28 w 169"/>
                  <a:gd name="T5" fmla="*/ 6 h 266"/>
                  <a:gd name="T6" fmla="*/ 39 w 169"/>
                  <a:gd name="T7" fmla="*/ 9 h 266"/>
                  <a:gd name="T8" fmla="*/ 52 w 169"/>
                  <a:gd name="T9" fmla="*/ 13 h 266"/>
                  <a:gd name="T10" fmla="*/ 66 w 169"/>
                  <a:gd name="T11" fmla="*/ 17 h 266"/>
                  <a:gd name="T12" fmla="*/ 81 w 169"/>
                  <a:gd name="T13" fmla="*/ 23 h 266"/>
                  <a:gd name="T14" fmla="*/ 94 w 169"/>
                  <a:gd name="T15" fmla="*/ 28 h 266"/>
                  <a:gd name="T16" fmla="*/ 108 w 169"/>
                  <a:gd name="T17" fmla="*/ 33 h 266"/>
                  <a:gd name="T18" fmla="*/ 122 w 169"/>
                  <a:gd name="T19" fmla="*/ 39 h 266"/>
                  <a:gd name="T20" fmla="*/ 135 w 169"/>
                  <a:gd name="T21" fmla="*/ 46 h 266"/>
                  <a:gd name="T22" fmla="*/ 145 w 169"/>
                  <a:gd name="T23" fmla="*/ 53 h 266"/>
                  <a:gd name="T24" fmla="*/ 159 w 169"/>
                  <a:gd name="T25" fmla="*/ 63 h 266"/>
                  <a:gd name="T26" fmla="*/ 167 w 169"/>
                  <a:gd name="T27" fmla="*/ 78 h 266"/>
                  <a:gd name="T28" fmla="*/ 169 w 169"/>
                  <a:gd name="T29" fmla="*/ 93 h 266"/>
                  <a:gd name="T30" fmla="*/ 168 w 169"/>
                  <a:gd name="T31" fmla="*/ 107 h 266"/>
                  <a:gd name="T32" fmla="*/ 163 w 169"/>
                  <a:gd name="T33" fmla="*/ 120 h 266"/>
                  <a:gd name="T34" fmla="*/ 157 w 169"/>
                  <a:gd name="T35" fmla="*/ 132 h 266"/>
                  <a:gd name="T36" fmla="*/ 150 w 169"/>
                  <a:gd name="T37" fmla="*/ 143 h 266"/>
                  <a:gd name="T38" fmla="*/ 139 w 169"/>
                  <a:gd name="T39" fmla="*/ 156 h 266"/>
                  <a:gd name="T40" fmla="*/ 132 w 169"/>
                  <a:gd name="T41" fmla="*/ 166 h 266"/>
                  <a:gd name="T42" fmla="*/ 130 w 169"/>
                  <a:gd name="T43" fmla="*/ 177 h 266"/>
                  <a:gd name="T44" fmla="*/ 128 w 169"/>
                  <a:gd name="T45" fmla="*/ 192 h 266"/>
                  <a:gd name="T46" fmla="*/ 128 w 169"/>
                  <a:gd name="T47" fmla="*/ 210 h 266"/>
                  <a:gd name="T48" fmla="*/ 128 w 169"/>
                  <a:gd name="T49" fmla="*/ 228 h 266"/>
                  <a:gd name="T50" fmla="*/ 128 w 169"/>
                  <a:gd name="T51" fmla="*/ 243 h 266"/>
                  <a:gd name="T52" fmla="*/ 128 w 169"/>
                  <a:gd name="T53" fmla="*/ 256 h 266"/>
                  <a:gd name="T54" fmla="*/ 129 w 169"/>
                  <a:gd name="T55" fmla="*/ 265 h 266"/>
                  <a:gd name="T56" fmla="*/ 114 w 169"/>
                  <a:gd name="T57" fmla="*/ 259 h 266"/>
                  <a:gd name="T58" fmla="*/ 113 w 169"/>
                  <a:gd name="T59" fmla="*/ 248 h 266"/>
                  <a:gd name="T60" fmla="*/ 113 w 169"/>
                  <a:gd name="T61" fmla="*/ 233 h 266"/>
                  <a:gd name="T62" fmla="*/ 113 w 169"/>
                  <a:gd name="T63" fmla="*/ 215 h 266"/>
                  <a:gd name="T64" fmla="*/ 113 w 169"/>
                  <a:gd name="T65" fmla="*/ 198 h 266"/>
                  <a:gd name="T66" fmla="*/ 114 w 169"/>
                  <a:gd name="T67" fmla="*/ 183 h 266"/>
                  <a:gd name="T68" fmla="*/ 115 w 169"/>
                  <a:gd name="T69" fmla="*/ 170 h 266"/>
                  <a:gd name="T70" fmla="*/ 121 w 169"/>
                  <a:gd name="T71" fmla="*/ 158 h 266"/>
                  <a:gd name="T72" fmla="*/ 129 w 169"/>
                  <a:gd name="T73" fmla="*/ 145 h 266"/>
                  <a:gd name="T74" fmla="*/ 136 w 169"/>
                  <a:gd name="T75" fmla="*/ 134 h 266"/>
                  <a:gd name="T76" fmla="*/ 142 w 169"/>
                  <a:gd name="T77" fmla="*/ 121 h 266"/>
                  <a:gd name="T78" fmla="*/ 147 w 169"/>
                  <a:gd name="T79" fmla="*/ 109 h 266"/>
                  <a:gd name="T80" fmla="*/ 151 w 169"/>
                  <a:gd name="T81" fmla="*/ 97 h 266"/>
                  <a:gd name="T82" fmla="*/ 147 w 169"/>
                  <a:gd name="T83" fmla="*/ 81 h 266"/>
                  <a:gd name="T84" fmla="*/ 135 w 169"/>
                  <a:gd name="T85" fmla="*/ 68 h 266"/>
                  <a:gd name="T86" fmla="*/ 121 w 169"/>
                  <a:gd name="T87" fmla="*/ 59 h 266"/>
                  <a:gd name="T88" fmla="*/ 106 w 169"/>
                  <a:gd name="T89" fmla="*/ 51 h 266"/>
                  <a:gd name="T90" fmla="*/ 90 w 169"/>
                  <a:gd name="T91" fmla="*/ 43 h 266"/>
                  <a:gd name="T92" fmla="*/ 75 w 169"/>
                  <a:gd name="T93" fmla="*/ 37 h 266"/>
                  <a:gd name="T94" fmla="*/ 64 w 169"/>
                  <a:gd name="T95" fmla="*/ 32 h 266"/>
                  <a:gd name="T96" fmla="*/ 0 w 169"/>
                  <a:gd name="T9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 h="266">
                    <a:moveTo>
                      <a:pt x="0" y="0"/>
                    </a:moveTo>
                    <a:lnTo>
                      <a:pt x="1" y="0"/>
                    </a:lnTo>
                    <a:lnTo>
                      <a:pt x="2" y="0"/>
                    </a:lnTo>
                    <a:lnTo>
                      <a:pt x="6" y="1"/>
                    </a:lnTo>
                    <a:lnTo>
                      <a:pt x="8" y="1"/>
                    </a:lnTo>
                    <a:lnTo>
                      <a:pt x="13" y="2"/>
                    </a:lnTo>
                    <a:lnTo>
                      <a:pt x="14" y="2"/>
                    </a:lnTo>
                    <a:lnTo>
                      <a:pt x="16" y="3"/>
                    </a:lnTo>
                    <a:lnTo>
                      <a:pt x="20" y="3"/>
                    </a:lnTo>
                    <a:lnTo>
                      <a:pt x="22" y="5"/>
                    </a:lnTo>
                    <a:lnTo>
                      <a:pt x="24" y="6"/>
                    </a:lnTo>
                    <a:lnTo>
                      <a:pt x="28" y="6"/>
                    </a:lnTo>
                    <a:lnTo>
                      <a:pt x="30" y="7"/>
                    </a:lnTo>
                    <a:lnTo>
                      <a:pt x="33" y="8"/>
                    </a:lnTo>
                    <a:lnTo>
                      <a:pt x="36" y="8"/>
                    </a:lnTo>
                    <a:lnTo>
                      <a:pt x="39" y="9"/>
                    </a:lnTo>
                    <a:lnTo>
                      <a:pt x="41" y="10"/>
                    </a:lnTo>
                    <a:lnTo>
                      <a:pt x="46" y="11"/>
                    </a:lnTo>
                    <a:lnTo>
                      <a:pt x="48" y="11"/>
                    </a:lnTo>
                    <a:lnTo>
                      <a:pt x="52" y="13"/>
                    </a:lnTo>
                    <a:lnTo>
                      <a:pt x="55" y="14"/>
                    </a:lnTo>
                    <a:lnTo>
                      <a:pt x="59" y="15"/>
                    </a:lnTo>
                    <a:lnTo>
                      <a:pt x="62" y="16"/>
                    </a:lnTo>
                    <a:lnTo>
                      <a:pt x="66" y="17"/>
                    </a:lnTo>
                    <a:lnTo>
                      <a:pt x="69" y="18"/>
                    </a:lnTo>
                    <a:lnTo>
                      <a:pt x="74" y="21"/>
                    </a:lnTo>
                    <a:lnTo>
                      <a:pt x="77" y="21"/>
                    </a:lnTo>
                    <a:lnTo>
                      <a:pt x="81" y="23"/>
                    </a:lnTo>
                    <a:lnTo>
                      <a:pt x="84" y="23"/>
                    </a:lnTo>
                    <a:lnTo>
                      <a:pt x="87" y="25"/>
                    </a:lnTo>
                    <a:lnTo>
                      <a:pt x="91" y="26"/>
                    </a:lnTo>
                    <a:lnTo>
                      <a:pt x="94" y="28"/>
                    </a:lnTo>
                    <a:lnTo>
                      <a:pt x="98" y="29"/>
                    </a:lnTo>
                    <a:lnTo>
                      <a:pt x="101" y="30"/>
                    </a:lnTo>
                    <a:lnTo>
                      <a:pt x="105" y="32"/>
                    </a:lnTo>
                    <a:lnTo>
                      <a:pt x="108" y="33"/>
                    </a:lnTo>
                    <a:lnTo>
                      <a:pt x="112" y="35"/>
                    </a:lnTo>
                    <a:lnTo>
                      <a:pt x="115" y="36"/>
                    </a:lnTo>
                    <a:lnTo>
                      <a:pt x="119" y="37"/>
                    </a:lnTo>
                    <a:lnTo>
                      <a:pt x="122" y="39"/>
                    </a:lnTo>
                    <a:lnTo>
                      <a:pt x="125" y="41"/>
                    </a:lnTo>
                    <a:lnTo>
                      <a:pt x="129" y="43"/>
                    </a:lnTo>
                    <a:lnTo>
                      <a:pt x="132" y="45"/>
                    </a:lnTo>
                    <a:lnTo>
                      <a:pt x="135" y="46"/>
                    </a:lnTo>
                    <a:lnTo>
                      <a:pt x="137" y="47"/>
                    </a:lnTo>
                    <a:lnTo>
                      <a:pt x="140" y="49"/>
                    </a:lnTo>
                    <a:lnTo>
                      <a:pt x="143" y="51"/>
                    </a:lnTo>
                    <a:lnTo>
                      <a:pt x="145" y="53"/>
                    </a:lnTo>
                    <a:lnTo>
                      <a:pt x="147" y="54"/>
                    </a:lnTo>
                    <a:lnTo>
                      <a:pt x="151" y="56"/>
                    </a:lnTo>
                    <a:lnTo>
                      <a:pt x="154" y="60"/>
                    </a:lnTo>
                    <a:lnTo>
                      <a:pt x="159" y="63"/>
                    </a:lnTo>
                    <a:lnTo>
                      <a:pt x="161" y="67"/>
                    </a:lnTo>
                    <a:lnTo>
                      <a:pt x="163" y="71"/>
                    </a:lnTo>
                    <a:lnTo>
                      <a:pt x="166" y="75"/>
                    </a:lnTo>
                    <a:lnTo>
                      <a:pt x="167" y="78"/>
                    </a:lnTo>
                    <a:lnTo>
                      <a:pt x="168" y="82"/>
                    </a:lnTo>
                    <a:lnTo>
                      <a:pt x="168" y="86"/>
                    </a:lnTo>
                    <a:lnTo>
                      <a:pt x="169" y="90"/>
                    </a:lnTo>
                    <a:lnTo>
                      <a:pt x="169" y="93"/>
                    </a:lnTo>
                    <a:lnTo>
                      <a:pt x="169" y="97"/>
                    </a:lnTo>
                    <a:lnTo>
                      <a:pt x="169" y="100"/>
                    </a:lnTo>
                    <a:lnTo>
                      <a:pt x="168" y="104"/>
                    </a:lnTo>
                    <a:lnTo>
                      <a:pt x="168" y="107"/>
                    </a:lnTo>
                    <a:lnTo>
                      <a:pt x="167" y="111"/>
                    </a:lnTo>
                    <a:lnTo>
                      <a:pt x="166" y="114"/>
                    </a:lnTo>
                    <a:lnTo>
                      <a:pt x="165" y="116"/>
                    </a:lnTo>
                    <a:lnTo>
                      <a:pt x="163" y="120"/>
                    </a:lnTo>
                    <a:lnTo>
                      <a:pt x="162" y="123"/>
                    </a:lnTo>
                    <a:lnTo>
                      <a:pt x="161" y="127"/>
                    </a:lnTo>
                    <a:lnTo>
                      <a:pt x="159" y="129"/>
                    </a:lnTo>
                    <a:lnTo>
                      <a:pt x="157" y="132"/>
                    </a:lnTo>
                    <a:lnTo>
                      <a:pt x="154" y="135"/>
                    </a:lnTo>
                    <a:lnTo>
                      <a:pt x="153" y="138"/>
                    </a:lnTo>
                    <a:lnTo>
                      <a:pt x="151" y="141"/>
                    </a:lnTo>
                    <a:lnTo>
                      <a:pt x="150" y="143"/>
                    </a:lnTo>
                    <a:lnTo>
                      <a:pt x="147" y="145"/>
                    </a:lnTo>
                    <a:lnTo>
                      <a:pt x="146" y="147"/>
                    </a:lnTo>
                    <a:lnTo>
                      <a:pt x="142" y="152"/>
                    </a:lnTo>
                    <a:lnTo>
                      <a:pt x="139" y="156"/>
                    </a:lnTo>
                    <a:lnTo>
                      <a:pt x="137" y="159"/>
                    </a:lnTo>
                    <a:lnTo>
                      <a:pt x="135" y="162"/>
                    </a:lnTo>
                    <a:lnTo>
                      <a:pt x="134" y="165"/>
                    </a:lnTo>
                    <a:lnTo>
                      <a:pt x="132" y="166"/>
                    </a:lnTo>
                    <a:lnTo>
                      <a:pt x="132" y="168"/>
                    </a:lnTo>
                    <a:lnTo>
                      <a:pt x="131" y="172"/>
                    </a:lnTo>
                    <a:lnTo>
                      <a:pt x="130" y="174"/>
                    </a:lnTo>
                    <a:lnTo>
                      <a:pt x="130" y="177"/>
                    </a:lnTo>
                    <a:lnTo>
                      <a:pt x="130" y="181"/>
                    </a:lnTo>
                    <a:lnTo>
                      <a:pt x="130" y="185"/>
                    </a:lnTo>
                    <a:lnTo>
                      <a:pt x="129" y="189"/>
                    </a:lnTo>
                    <a:lnTo>
                      <a:pt x="128" y="192"/>
                    </a:lnTo>
                    <a:lnTo>
                      <a:pt x="128" y="197"/>
                    </a:lnTo>
                    <a:lnTo>
                      <a:pt x="128" y="202"/>
                    </a:lnTo>
                    <a:lnTo>
                      <a:pt x="128" y="205"/>
                    </a:lnTo>
                    <a:lnTo>
                      <a:pt x="128" y="210"/>
                    </a:lnTo>
                    <a:lnTo>
                      <a:pt x="128" y="215"/>
                    </a:lnTo>
                    <a:lnTo>
                      <a:pt x="128" y="219"/>
                    </a:lnTo>
                    <a:lnTo>
                      <a:pt x="128" y="224"/>
                    </a:lnTo>
                    <a:lnTo>
                      <a:pt x="128" y="228"/>
                    </a:lnTo>
                    <a:lnTo>
                      <a:pt x="128" y="232"/>
                    </a:lnTo>
                    <a:lnTo>
                      <a:pt x="128" y="236"/>
                    </a:lnTo>
                    <a:lnTo>
                      <a:pt x="128" y="240"/>
                    </a:lnTo>
                    <a:lnTo>
                      <a:pt x="128" y="243"/>
                    </a:lnTo>
                    <a:lnTo>
                      <a:pt x="128" y="247"/>
                    </a:lnTo>
                    <a:lnTo>
                      <a:pt x="128" y="251"/>
                    </a:lnTo>
                    <a:lnTo>
                      <a:pt x="128" y="253"/>
                    </a:lnTo>
                    <a:lnTo>
                      <a:pt x="128" y="256"/>
                    </a:lnTo>
                    <a:lnTo>
                      <a:pt x="128" y="258"/>
                    </a:lnTo>
                    <a:lnTo>
                      <a:pt x="128" y="260"/>
                    </a:lnTo>
                    <a:lnTo>
                      <a:pt x="128" y="263"/>
                    </a:lnTo>
                    <a:lnTo>
                      <a:pt x="129" y="265"/>
                    </a:lnTo>
                    <a:lnTo>
                      <a:pt x="114" y="266"/>
                    </a:lnTo>
                    <a:lnTo>
                      <a:pt x="114" y="265"/>
                    </a:lnTo>
                    <a:lnTo>
                      <a:pt x="114" y="262"/>
                    </a:lnTo>
                    <a:lnTo>
                      <a:pt x="114" y="259"/>
                    </a:lnTo>
                    <a:lnTo>
                      <a:pt x="114" y="257"/>
                    </a:lnTo>
                    <a:lnTo>
                      <a:pt x="114" y="255"/>
                    </a:lnTo>
                    <a:lnTo>
                      <a:pt x="114" y="251"/>
                    </a:lnTo>
                    <a:lnTo>
                      <a:pt x="113" y="248"/>
                    </a:lnTo>
                    <a:lnTo>
                      <a:pt x="113" y="244"/>
                    </a:lnTo>
                    <a:lnTo>
                      <a:pt x="113" y="241"/>
                    </a:lnTo>
                    <a:lnTo>
                      <a:pt x="113" y="237"/>
                    </a:lnTo>
                    <a:lnTo>
                      <a:pt x="113" y="233"/>
                    </a:lnTo>
                    <a:lnTo>
                      <a:pt x="113" y="229"/>
                    </a:lnTo>
                    <a:lnTo>
                      <a:pt x="113" y="225"/>
                    </a:lnTo>
                    <a:lnTo>
                      <a:pt x="113" y="220"/>
                    </a:lnTo>
                    <a:lnTo>
                      <a:pt x="113" y="215"/>
                    </a:lnTo>
                    <a:lnTo>
                      <a:pt x="113" y="211"/>
                    </a:lnTo>
                    <a:lnTo>
                      <a:pt x="113" y="207"/>
                    </a:lnTo>
                    <a:lnTo>
                      <a:pt x="113" y="203"/>
                    </a:lnTo>
                    <a:lnTo>
                      <a:pt x="113" y="198"/>
                    </a:lnTo>
                    <a:lnTo>
                      <a:pt x="113" y="195"/>
                    </a:lnTo>
                    <a:lnTo>
                      <a:pt x="113" y="190"/>
                    </a:lnTo>
                    <a:lnTo>
                      <a:pt x="114" y="187"/>
                    </a:lnTo>
                    <a:lnTo>
                      <a:pt x="114" y="183"/>
                    </a:lnTo>
                    <a:lnTo>
                      <a:pt x="114" y="180"/>
                    </a:lnTo>
                    <a:lnTo>
                      <a:pt x="114" y="177"/>
                    </a:lnTo>
                    <a:lnTo>
                      <a:pt x="114" y="174"/>
                    </a:lnTo>
                    <a:lnTo>
                      <a:pt x="115" y="170"/>
                    </a:lnTo>
                    <a:lnTo>
                      <a:pt x="116" y="168"/>
                    </a:lnTo>
                    <a:lnTo>
                      <a:pt x="117" y="165"/>
                    </a:lnTo>
                    <a:lnTo>
                      <a:pt x="119" y="162"/>
                    </a:lnTo>
                    <a:lnTo>
                      <a:pt x="121" y="158"/>
                    </a:lnTo>
                    <a:lnTo>
                      <a:pt x="124" y="153"/>
                    </a:lnTo>
                    <a:lnTo>
                      <a:pt x="125" y="151"/>
                    </a:lnTo>
                    <a:lnTo>
                      <a:pt x="128" y="147"/>
                    </a:lnTo>
                    <a:lnTo>
                      <a:pt x="129" y="145"/>
                    </a:lnTo>
                    <a:lnTo>
                      <a:pt x="131" y="143"/>
                    </a:lnTo>
                    <a:lnTo>
                      <a:pt x="132" y="139"/>
                    </a:lnTo>
                    <a:lnTo>
                      <a:pt x="135" y="137"/>
                    </a:lnTo>
                    <a:lnTo>
                      <a:pt x="136" y="134"/>
                    </a:lnTo>
                    <a:lnTo>
                      <a:pt x="138" y="131"/>
                    </a:lnTo>
                    <a:lnTo>
                      <a:pt x="139" y="128"/>
                    </a:lnTo>
                    <a:lnTo>
                      <a:pt x="140" y="124"/>
                    </a:lnTo>
                    <a:lnTo>
                      <a:pt x="142" y="121"/>
                    </a:lnTo>
                    <a:lnTo>
                      <a:pt x="144" y="119"/>
                    </a:lnTo>
                    <a:lnTo>
                      <a:pt x="145" y="115"/>
                    </a:lnTo>
                    <a:lnTo>
                      <a:pt x="146" y="112"/>
                    </a:lnTo>
                    <a:lnTo>
                      <a:pt x="147" y="109"/>
                    </a:lnTo>
                    <a:lnTo>
                      <a:pt x="148" y="106"/>
                    </a:lnTo>
                    <a:lnTo>
                      <a:pt x="148" y="103"/>
                    </a:lnTo>
                    <a:lnTo>
                      <a:pt x="150" y="100"/>
                    </a:lnTo>
                    <a:lnTo>
                      <a:pt x="151" y="97"/>
                    </a:lnTo>
                    <a:lnTo>
                      <a:pt x="151" y="94"/>
                    </a:lnTo>
                    <a:lnTo>
                      <a:pt x="151" y="90"/>
                    </a:lnTo>
                    <a:lnTo>
                      <a:pt x="150" y="85"/>
                    </a:lnTo>
                    <a:lnTo>
                      <a:pt x="147" y="81"/>
                    </a:lnTo>
                    <a:lnTo>
                      <a:pt x="144" y="75"/>
                    </a:lnTo>
                    <a:lnTo>
                      <a:pt x="140" y="74"/>
                    </a:lnTo>
                    <a:lnTo>
                      <a:pt x="138" y="71"/>
                    </a:lnTo>
                    <a:lnTo>
                      <a:pt x="135" y="68"/>
                    </a:lnTo>
                    <a:lnTo>
                      <a:pt x="132" y="66"/>
                    </a:lnTo>
                    <a:lnTo>
                      <a:pt x="129" y="63"/>
                    </a:lnTo>
                    <a:lnTo>
                      <a:pt x="125" y="61"/>
                    </a:lnTo>
                    <a:lnTo>
                      <a:pt x="121" y="59"/>
                    </a:lnTo>
                    <a:lnTo>
                      <a:pt x="119" y="56"/>
                    </a:lnTo>
                    <a:lnTo>
                      <a:pt x="114" y="54"/>
                    </a:lnTo>
                    <a:lnTo>
                      <a:pt x="110" y="53"/>
                    </a:lnTo>
                    <a:lnTo>
                      <a:pt x="106" y="51"/>
                    </a:lnTo>
                    <a:lnTo>
                      <a:pt x="102" y="49"/>
                    </a:lnTo>
                    <a:lnTo>
                      <a:pt x="98" y="47"/>
                    </a:lnTo>
                    <a:lnTo>
                      <a:pt x="94" y="45"/>
                    </a:lnTo>
                    <a:lnTo>
                      <a:pt x="90" y="43"/>
                    </a:lnTo>
                    <a:lnTo>
                      <a:pt x="86" y="41"/>
                    </a:lnTo>
                    <a:lnTo>
                      <a:pt x="82" y="40"/>
                    </a:lnTo>
                    <a:lnTo>
                      <a:pt x="78" y="38"/>
                    </a:lnTo>
                    <a:lnTo>
                      <a:pt x="75" y="37"/>
                    </a:lnTo>
                    <a:lnTo>
                      <a:pt x="73" y="36"/>
                    </a:lnTo>
                    <a:lnTo>
                      <a:pt x="70" y="35"/>
                    </a:lnTo>
                    <a:lnTo>
                      <a:pt x="67" y="33"/>
                    </a:lnTo>
                    <a:lnTo>
                      <a:pt x="64" y="32"/>
                    </a:lnTo>
                    <a:lnTo>
                      <a:pt x="63" y="32"/>
                    </a:lnTo>
                    <a:lnTo>
                      <a:pt x="61" y="31"/>
                    </a:lnTo>
                    <a:lnTo>
                      <a:pt x="60" y="3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75"/>
              <p:cNvSpPr>
                <a:spLocks/>
              </p:cNvSpPr>
              <p:nvPr/>
            </p:nvSpPr>
            <p:spPr bwMode="auto">
              <a:xfrm>
                <a:off x="2171701" y="5303838"/>
                <a:ext cx="103188" cy="160337"/>
              </a:xfrm>
              <a:custGeom>
                <a:avLst/>
                <a:gdLst>
                  <a:gd name="T0" fmla="*/ 7 w 197"/>
                  <a:gd name="T1" fmla="*/ 2 h 304"/>
                  <a:gd name="T2" fmla="*/ 19 w 197"/>
                  <a:gd name="T3" fmla="*/ 7 h 304"/>
                  <a:gd name="T4" fmla="*/ 31 w 197"/>
                  <a:gd name="T5" fmla="*/ 13 h 304"/>
                  <a:gd name="T6" fmla="*/ 45 w 197"/>
                  <a:gd name="T7" fmla="*/ 18 h 304"/>
                  <a:gd name="T8" fmla="*/ 60 w 197"/>
                  <a:gd name="T9" fmla="*/ 24 h 304"/>
                  <a:gd name="T10" fmla="*/ 76 w 197"/>
                  <a:gd name="T11" fmla="*/ 32 h 304"/>
                  <a:gd name="T12" fmla="*/ 92 w 197"/>
                  <a:gd name="T13" fmla="*/ 40 h 304"/>
                  <a:gd name="T14" fmla="*/ 108 w 197"/>
                  <a:gd name="T15" fmla="*/ 48 h 304"/>
                  <a:gd name="T16" fmla="*/ 124 w 197"/>
                  <a:gd name="T17" fmla="*/ 58 h 304"/>
                  <a:gd name="T18" fmla="*/ 138 w 197"/>
                  <a:gd name="T19" fmla="*/ 67 h 304"/>
                  <a:gd name="T20" fmla="*/ 151 w 197"/>
                  <a:gd name="T21" fmla="*/ 75 h 304"/>
                  <a:gd name="T22" fmla="*/ 162 w 197"/>
                  <a:gd name="T23" fmla="*/ 84 h 304"/>
                  <a:gd name="T24" fmla="*/ 174 w 197"/>
                  <a:gd name="T25" fmla="*/ 98 h 304"/>
                  <a:gd name="T26" fmla="*/ 179 w 197"/>
                  <a:gd name="T27" fmla="*/ 115 h 304"/>
                  <a:gd name="T28" fmla="*/ 178 w 197"/>
                  <a:gd name="T29" fmla="*/ 130 h 304"/>
                  <a:gd name="T30" fmla="*/ 174 w 197"/>
                  <a:gd name="T31" fmla="*/ 144 h 304"/>
                  <a:gd name="T32" fmla="*/ 167 w 197"/>
                  <a:gd name="T33" fmla="*/ 156 h 304"/>
                  <a:gd name="T34" fmla="*/ 155 w 197"/>
                  <a:gd name="T35" fmla="*/ 168 h 304"/>
                  <a:gd name="T36" fmla="*/ 141 w 197"/>
                  <a:gd name="T37" fmla="*/ 180 h 304"/>
                  <a:gd name="T38" fmla="*/ 137 w 197"/>
                  <a:gd name="T39" fmla="*/ 187 h 304"/>
                  <a:gd name="T40" fmla="*/ 136 w 197"/>
                  <a:gd name="T41" fmla="*/ 197 h 304"/>
                  <a:gd name="T42" fmla="*/ 136 w 197"/>
                  <a:gd name="T43" fmla="*/ 213 h 304"/>
                  <a:gd name="T44" fmla="*/ 136 w 197"/>
                  <a:gd name="T45" fmla="*/ 224 h 304"/>
                  <a:gd name="T46" fmla="*/ 136 w 197"/>
                  <a:gd name="T47" fmla="*/ 234 h 304"/>
                  <a:gd name="T48" fmla="*/ 136 w 197"/>
                  <a:gd name="T49" fmla="*/ 245 h 304"/>
                  <a:gd name="T50" fmla="*/ 136 w 197"/>
                  <a:gd name="T51" fmla="*/ 255 h 304"/>
                  <a:gd name="T52" fmla="*/ 136 w 197"/>
                  <a:gd name="T53" fmla="*/ 265 h 304"/>
                  <a:gd name="T54" fmla="*/ 137 w 197"/>
                  <a:gd name="T55" fmla="*/ 283 h 304"/>
                  <a:gd name="T56" fmla="*/ 138 w 197"/>
                  <a:gd name="T57" fmla="*/ 295 h 304"/>
                  <a:gd name="T58" fmla="*/ 154 w 197"/>
                  <a:gd name="T59" fmla="*/ 190 h 304"/>
                  <a:gd name="T60" fmla="*/ 162 w 197"/>
                  <a:gd name="T61" fmla="*/ 183 h 304"/>
                  <a:gd name="T62" fmla="*/ 175 w 197"/>
                  <a:gd name="T63" fmla="*/ 169 h 304"/>
                  <a:gd name="T64" fmla="*/ 183 w 197"/>
                  <a:gd name="T65" fmla="*/ 158 h 304"/>
                  <a:gd name="T66" fmla="*/ 191 w 197"/>
                  <a:gd name="T67" fmla="*/ 143 h 304"/>
                  <a:gd name="T68" fmla="*/ 196 w 197"/>
                  <a:gd name="T69" fmla="*/ 128 h 304"/>
                  <a:gd name="T70" fmla="*/ 196 w 197"/>
                  <a:gd name="T71" fmla="*/ 111 h 304"/>
                  <a:gd name="T72" fmla="*/ 190 w 197"/>
                  <a:gd name="T73" fmla="*/ 93 h 304"/>
                  <a:gd name="T74" fmla="*/ 176 w 197"/>
                  <a:gd name="T75" fmla="*/ 76 h 304"/>
                  <a:gd name="T76" fmla="*/ 161 w 197"/>
                  <a:gd name="T77" fmla="*/ 63 h 304"/>
                  <a:gd name="T78" fmla="*/ 150 w 197"/>
                  <a:gd name="T79" fmla="*/ 55 h 304"/>
                  <a:gd name="T80" fmla="*/ 137 w 197"/>
                  <a:gd name="T81" fmla="*/ 47 h 304"/>
                  <a:gd name="T82" fmla="*/ 124 w 197"/>
                  <a:gd name="T83" fmla="*/ 39 h 304"/>
                  <a:gd name="T84" fmla="*/ 110 w 197"/>
                  <a:gd name="T85" fmla="*/ 32 h 304"/>
                  <a:gd name="T86" fmla="*/ 98 w 197"/>
                  <a:gd name="T87" fmla="*/ 25 h 304"/>
                  <a:gd name="T88" fmla="*/ 86 w 197"/>
                  <a:gd name="T89" fmla="*/ 20 h 304"/>
                  <a:gd name="T90" fmla="*/ 75 w 197"/>
                  <a:gd name="T91" fmla="*/ 15 h 304"/>
                  <a:gd name="T92" fmla="*/ 62 w 197"/>
                  <a:gd name="T93" fmla="*/ 9 h 304"/>
                  <a:gd name="T94" fmla="*/ 51 w 197"/>
                  <a:gd name="T95" fmla="*/ 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304">
                    <a:moveTo>
                      <a:pt x="0" y="0"/>
                    </a:moveTo>
                    <a:lnTo>
                      <a:pt x="1" y="0"/>
                    </a:lnTo>
                    <a:lnTo>
                      <a:pt x="3" y="1"/>
                    </a:lnTo>
                    <a:lnTo>
                      <a:pt x="7" y="2"/>
                    </a:lnTo>
                    <a:lnTo>
                      <a:pt x="10" y="3"/>
                    </a:lnTo>
                    <a:lnTo>
                      <a:pt x="14" y="6"/>
                    </a:lnTo>
                    <a:lnTo>
                      <a:pt x="17" y="7"/>
                    </a:lnTo>
                    <a:lnTo>
                      <a:pt x="19" y="7"/>
                    </a:lnTo>
                    <a:lnTo>
                      <a:pt x="22" y="9"/>
                    </a:lnTo>
                    <a:lnTo>
                      <a:pt x="25" y="10"/>
                    </a:lnTo>
                    <a:lnTo>
                      <a:pt x="29" y="12"/>
                    </a:lnTo>
                    <a:lnTo>
                      <a:pt x="31" y="13"/>
                    </a:lnTo>
                    <a:lnTo>
                      <a:pt x="34" y="14"/>
                    </a:lnTo>
                    <a:lnTo>
                      <a:pt x="38" y="15"/>
                    </a:lnTo>
                    <a:lnTo>
                      <a:pt x="41" y="17"/>
                    </a:lnTo>
                    <a:lnTo>
                      <a:pt x="45" y="18"/>
                    </a:lnTo>
                    <a:lnTo>
                      <a:pt x="48" y="20"/>
                    </a:lnTo>
                    <a:lnTo>
                      <a:pt x="53" y="22"/>
                    </a:lnTo>
                    <a:lnTo>
                      <a:pt x="56" y="23"/>
                    </a:lnTo>
                    <a:lnTo>
                      <a:pt x="60" y="24"/>
                    </a:lnTo>
                    <a:lnTo>
                      <a:pt x="63" y="26"/>
                    </a:lnTo>
                    <a:lnTo>
                      <a:pt x="68" y="29"/>
                    </a:lnTo>
                    <a:lnTo>
                      <a:pt x="71" y="30"/>
                    </a:lnTo>
                    <a:lnTo>
                      <a:pt x="76" y="32"/>
                    </a:lnTo>
                    <a:lnTo>
                      <a:pt x="80" y="33"/>
                    </a:lnTo>
                    <a:lnTo>
                      <a:pt x="84" y="36"/>
                    </a:lnTo>
                    <a:lnTo>
                      <a:pt x="89" y="38"/>
                    </a:lnTo>
                    <a:lnTo>
                      <a:pt x="92" y="40"/>
                    </a:lnTo>
                    <a:lnTo>
                      <a:pt x="95" y="41"/>
                    </a:lnTo>
                    <a:lnTo>
                      <a:pt x="100" y="44"/>
                    </a:lnTo>
                    <a:lnTo>
                      <a:pt x="103" y="46"/>
                    </a:lnTo>
                    <a:lnTo>
                      <a:pt x="108" y="48"/>
                    </a:lnTo>
                    <a:lnTo>
                      <a:pt x="113" y="51"/>
                    </a:lnTo>
                    <a:lnTo>
                      <a:pt x="116" y="53"/>
                    </a:lnTo>
                    <a:lnTo>
                      <a:pt x="120" y="55"/>
                    </a:lnTo>
                    <a:lnTo>
                      <a:pt x="124" y="58"/>
                    </a:lnTo>
                    <a:lnTo>
                      <a:pt x="126" y="60"/>
                    </a:lnTo>
                    <a:lnTo>
                      <a:pt x="131" y="62"/>
                    </a:lnTo>
                    <a:lnTo>
                      <a:pt x="135" y="63"/>
                    </a:lnTo>
                    <a:lnTo>
                      <a:pt x="138" y="67"/>
                    </a:lnTo>
                    <a:lnTo>
                      <a:pt x="141" y="68"/>
                    </a:lnTo>
                    <a:lnTo>
                      <a:pt x="145" y="71"/>
                    </a:lnTo>
                    <a:lnTo>
                      <a:pt x="147" y="73"/>
                    </a:lnTo>
                    <a:lnTo>
                      <a:pt x="151" y="75"/>
                    </a:lnTo>
                    <a:lnTo>
                      <a:pt x="154" y="77"/>
                    </a:lnTo>
                    <a:lnTo>
                      <a:pt x="156" y="81"/>
                    </a:lnTo>
                    <a:lnTo>
                      <a:pt x="160" y="82"/>
                    </a:lnTo>
                    <a:lnTo>
                      <a:pt x="162" y="84"/>
                    </a:lnTo>
                    <a:lnTo>
                      <a:pt x="164" y="86"/>
                    </a:lnTo>
                    <a:lnTo>
                      <a:pt x="167" y="90"/>
                    </a:lnTo>
                    <a:lnTo>
                      <a:pt x="170" y="93"/>
                    </a:lnTo>
                    <a:lnTo>
                      <a:pt x="174" y="98"/>
                    </a:lnTo>
                    <a:lnTo>
                      <a:pt x="176" y="104"/>
                    </a:lnTo>
                    <a:lnTo>
                      <a:pt x="178" y="108"/>
                    </a:lnTo>
                    <a:lnTo>
                      <a:pt x="178" y="112"/>
                    </a:lnTo>
                    <a:lnTo>
                      <a:pt x="179" y="115"/>
                    </a:lnTo>
                    <a:lnTo>
                      <a:pt x="179" y="120"/>
                    </a:lnTo>
                    <a:lnTo>
                      <a:pt x="179" y="123"/>
                    </a:lnTo>
                    <a:lnTo>
                      <a:pt x="178" y="127"/>
                    </a:lnTo>
                    <a:lnTo>
                      <a:pt x="178" y="130"/>
                    </a:lnTo>
                    <a:lnTo>
                      <a:pt x="177" y="135"/>
                    </a:lnTo>
                    <a:lnTo>
                      <a:pt x="176" y="138"/>
                    </a:lnTo>
                    <a:lnTo>
                      <a:pt x="175" y="141"/>
                    </a:lnTo>
                    <a:lnTo>
                      <a:pt x="174" y="144"/>
                    </a:lnTo>
                    <a:lnTo>
                      <a:pt x="171" y="146"/>
                    </a:lnTo>
                    <a:lnTo>
                      <a:pt x="170" y="150"/>
                    </a:lnTo>
                    <a:lnTo>
                      <a:pt x="169" y="152"/>
                    </a:lnTo>
                    <a:lnTo>
                      <a:pt x="167" y="156"/>
                    </a:lnTo>
                    <a:lnTo>
                      <a:pt x="164" y="158"/>
                    </a:lnTo>
                    <a:lnTo>
                      <a:pt x="163" y="160"/>
                    </a:lnTo>
                    <a:lnTo>
                      <a:pt x="160" y="164"/>
                    </a:lnTo>
                    <a:lnTo>
                      <a:pt x="155" y="168"/>
                    </a:lnTo>
                    <a:lnTo>
                      <a:pt x="151" y="172"/>
                    </a:lnTo>
                    <a:lnTo>
                      <a:pt x="147" y="175"/>
                    </a:lnTo>
                    <a:lnTo>
                      <a:pt x="144" y="177"/>
                    </a:lnTo>
                    <a:lnTo>
                      <a:pt x="141" y="180"/>
                    </a:lnTo>
                    <a:lnTo>
                      <a:pt x="139" y="182"/>
                    </a:lnTo>
                    <a:lnTo>
                      <a:pt x="138" y="184"/>
                    </a:lnTo>
                    <a:lnTo>
                      <a:pt x="137" y="184"/>
                    </a:lnTo>
                    <a:lnTo>
                      <a:pt x="137" y="187"/>
                    </a:lnTo>
                    <a:lnTo>
                      <a:pt x="136" y="188"/>
                    </a:lnTo>
                    <a:lnTo>
                      <a:pt x="136" y="191"/>
                    </a:lnTo>
                    <a:lnTo>
                      <a:pt x="136" y="194"/>
                    </a:lnTo>
                    <a:lnTo>
                      <a:pt x="136" y="197"/>
                    </a:lnTo>
                    <a:lnTo>
                      <a:pt x="136" y="200"/>
                    </a:lnTo>
                    <a:lnTo>
                      <a:pt x="136" y="205"/>
                    </a:lnTo>
                    <a:lnTo>
                      <a:pt x="136" y="210"/>
                    </a:lnTo>
                    <a:lnTo>
                      <a:pt x="136" y="213"/>
                    </a:lnTo>
                    <a:lnTo>
                      <a:pt x="136" y="215"/>
                    </a:lnTo>
                    <a:lnTo>
                      <a:pt x="136" y="219"/>
                    </a:lnTo>
                    <a:lnTo>
                      <a:pt x="136" y="221"/>
                    </a:lnTo>
                    <a:lnTo>
                      <a:pt x="136" y="224"/>
                    </a:lnTo>
                    <a:lnTo>
                      <a:pt x="136" y="226"/>
                    </a:lnTo>
                    <a:lnTo>
                      <a:pt x="136" y="228"/>
                    </a:lnTo>
                    <a:lnTo>
                      <a:pt x="136" y="232"/>
                    </a:lnTo>
                    <a:lnTo>
                      <a:pt x="136" y="234"/>
                    </a:lnTo>
                    <a:lnTo>
                      <a:pt x="136" y="236"/>
                    </a:lnTo>
                    <a:lnTo>
                      <a:pt x="136" y="240"/>
                    </a:lnTo>
                    <a:lnTo>
                      <a:pt x="136" y="242"/>
                    </a:lnTo>
                    <a:lnTo>
                      <a:pt x="136" y="245"/>
                    </a:lnTo>
                    <a:lnTo>
                      <a:pt x="136" y="247"/>
                    </a:lnTo>
                    <a:lnTo>
                      <a:pt x="136" y="250"/>
                    </a:lnTo>
                    <a:lnTo>
                      <a:pt x="136" y="252"/>
                    </a:lnTo>
                    <a:lnTo>
                      <a:pt x="136" y="255"/>
                    </a:lnTo>
                    <a:lnTo>
                      <a:pt x="136" y="257"/>
                    </a:lnTo>
                    <a:lnTo>
                      <a:pt x="136" y="260"/>
                    </a:lnTo>
                    <a:lnTo>
                      <a:pt x="136" y="263"/>
                    </a:lnTo>
                    <a:lnTo>
                      <a:pt x="136" y="265"/>
                    </a:lnTo>
                    <a:lnTo>
                      <a:pt x="136" y="270"/>
                    </a:lnTo>
                    <a:lnTo>
                      <a:pt x="137" y="274"/>
                    </a:lnTo>
                    <a:lnTo>
                      <a:pt x="137" y="279"/>
                    </a:lnTo>
                    <a:lnTo>
                      <a:pt x="137" y="283"/>
                    </a:lnTo>
                    <a:lnTo>
                      <a:pt x="137" y="286"/>
                    </a:lnTo>
                    <a:lnTo>
                      <a:pt x="137" y="290"/>
                    </a:lnTo>
                    <a:lnTo>
                      <a:pt x="137" y="293"/>
                    </a:lnTo>
                    <a:lnTo>
                      <a:pt x="138" y="295"/>
                    </a:lnTo>
                    <a:lnTo>
                      <a:pt x="138" y="300"/>
                    </a:lnTo>
                    <a:lnTo>
                      <a:pt x="138" y="301"/>
                    </a:lnTo>
                    <a:lnTo>
                      <a:pt x="150" y="304"/>
                    </a:lnTo>
                    <a:lnTo>
                      <a:pt x="154" y="190"/>
                    </a:lnTo>
                    <a:lnTo>
                      <a:pt x="154" y="189"/>
                    </a:lnTo>
                    <a:lnTo>
                      <a:pt x="156" y="188"/>
                    </a:lnTo>
                    <a:lnTo>
                      <a:pt x="159" y="186"/>
                    </a:lnTo>
                    <a:lnTo>
                      <a:pt x="162" y="183"/>
                    </a:lnTo>
                    <a:lnTo>
                      <a:pt x="166" y="179"/>
                    </a:lnTo>
                    <a:lnTo>
                      <a:pt x="170" y="175"/>
                    </a:lnTo>
                    <a:lnTo>
                      <a:pt x="171" y="172"/>
                    </a:lnTo>
                    <a:lnTo>
                      <a:pt x="175" y="169"/>
                    </a:lnTo>
                    <a:lnTo>
                      <a:pt x="176" y="166"/>
                    </a:lnTo>
                    <a:lnTo>
                      <a:pt x="179" y="164"/>
                    </a:lnTo>
                    <a:lnTo>
                      <a:pt x="182" y="161"/>
                    </a:lnTo>
                    <a:lnTo>
                      <a:pt x="183" y="158"/>
                    </a:lnTo>
                    <a:lnTo>
                      <a:pt x="185" y="153"/>
                    </a:lnTo>
                    <a:lnTo>
                      <a:pt x="187" y="151"/>
                    </a:lnTo>
                    <a:lnTo>
                      <a:pt x="189" y="146"/>
                    </a:lnTo>
                    <a:lnTo>
                      <a:pt x="191" y="143"/>
                    </a:lnTo>
                    <a:lnTo>
                      <a:pt x="192" y="139"/>
                    </a:lnTo>
                    <a:lnTo>
                      <a:pt x="193" y="136"/>
                    </a:lnTo>
                    <a:lnTo>
                      <a:pt x="194" y="131"/>
                    </a:lnTo>
                    <a:lnTo>
                      <a:pt x="196" y="128"/>
                    </a:lnTo>
                    <a:lnTo>
                      <a:pt x="196" y="123"/>
                    </a:lnTo>
                    <a:lnTo>
                      <a:pt x="197" y="120"/>
                    </a:lnTo>
                    <a:lnTo>
                      <a:pt x="196" y="115"/>
                    </a:lnTo>
                    <a:lnTo>
                      <a:pt x="196" y="111"/>
                    </a:lnTo>
                    <a:lnTo>
                      <a:pt x="196" y="107"/>
                    </a:lnTo>
                    <a:lnTo>
                      <a:pt x="194" y="103"/>
                    </a:lnTo>
                    <a:lnTo>
                      <a:pt x="193" y="98"/>
                    </a:lnTo>
                    <a:lnTo>
                      <a:pt x="190" y="93"/>
                    </a:lnTo>
                    <a:lnTo>
                      <a:pt x="187" y="89"/>
                    </a:lnTo>
                    <a:lnTo>
                      <a:pt x="184" y="85"/>
                    </a:lnTo>
                    <a:lnTo>
                      <a:pt x="181" y="81"/>
                    </a:lnTo>
                    <a:lnTo>
                      <a:pt x="176" y="76"/>
                    </a:lnTo>
                    <a:lnTo>
                      <a:pt x="171" y="71"/>
                    </a:lnTo>
                    <a:lnTo>
                      <a:pt x="167" y="67"/>
                    </a:lnTo>
                    <a:lnTo>
                      <a:pt x="163" y="65"/>
                    </a:lnTo>
                    <a:lnTo>
                      <a:pt x="161" y="63"/>
                    </a:lnTo>
                    <a:lnTo>
                      <a:pt x="158" y="61"/>
                    </a:lnTo>
                    <a:lnTo>
                      <a:pt x="155" y="59"/>
                    </a:lnTo>
                    <a:lnTo>
                      <a:pt x="152" y="56"/>
                    </a:lnTo>
                    <a:lnTo>
                      <a:pt x="150" y="55"/>
                    </a:lnTo>
                    <a:lnTo>
                      <a:pt x="146" y="53"/>
                    </a:lnTo>
                    <a:lnTo>
                      <a:pt x="143" y="51"/>
                    </a:lnTo>
                    <a:lnTo>
                      <a:pt x="139" y="48"/>
                    </a:lnTo>
                    <a:lnTo>
                      <a:pt x="137" y="47"/>
                    </a:lnTo>
                    <a:lnTo>
                      <a:pt x="133" y="45"/>
                    </a:lnTo>
                    <a:lnTo>
                      <a:pt x="130" y="44"/>
                    </a:lnTo>
                    <a:lnTo>
                      <a:pt x="126" y="41"/>
                    </a:lnTo>
                    <a:lnTo>
                      <a:pt x="124" y="39"/>
                    </a:lnTo>
                    <a:lnTo>
                      <a:pt x="121" y="38"/>
                    </a:lnTo>
                    <a:lnTo>
                      <a:pt x="117" y="36"/>
                    </a:lnTo>
                    <a:lnTo>
                      <a:pt x="114" y="33"/>
                    </a:lnTo>
                    <a:lnTo>
                      <a:pt x="110" y="32"/>
                    </a:lnTo>
                    <a:lnTo>
                      <a:pt x="107" y="30"/>
                    </a:lnTo>
                    <a:lnTo>
                      <a:pt x="105" y="29"/>
                    </a:lnTo>
                    <a:lnTo>
                      <a:pt x="101" y="26"/>
                    </a:lnTo>
                    <a:lnTo>
                      <a:pt x="98" y="25"/>
                    </a:lnTo>
                    <a:lnTo>
                      <a:pt x="95" y="24"/>
                    </a:lnTo>
                    <a:lnTo>
                      <a:pt x="92" y="23"/>
                    </a:lnTo>
                    <a:lnTo>
                      <a:pt x="89" y="22"/>
                    </a:lnTo>
                    <a:lnTo>
                      <a:pt x="86" y="20"/>
                    </a:lnTo>
                    <a:lnTo>
                      <a:pt x="83" y="18"/>
                    </a:lnTo>
                    <a:lnTo>
                      <a:pt x="80" y="17"/>
                    </a:lnTo>
                    <a:lnTo>
                      <a:pt x="78" y="16"/>
                    </a:lnTo>
                    <a:lnTo>
                      <a:pt x="75" y="15"/>
                    </a:lnTo>
                    <a:lnTo>
                      <a:pt x="72" y="14"/>
                    </a:lnTo>
                    <a:lnTo>
                      <a:pt x="71" y="13"/>
                    </a:lnTo>
                    <a:lnTo>
                      <a:pt x="66" y="10"/>
                    </a:lnTo>
                    <a:lnTo>
                      <a:pt x="62" y="9"/>
                    </a:lnTo>
                    <a:lnTo>
                      <a:pt x="59" y="7"/>
                    </a:lnTo>
                    <a:lnTo>
                      <a:pt x="55" y="7"/>
                    </a:lnTo>
                    <a:lnTo>
                      <a:pt x="52" y="5"/>
                    </a:lnTo>
                    <a:lnTo>
                      <a:pt x="51" y="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76"/>
              <p:cNvSpPr>
                <a:spLocks/>
              </p:cNvSpPr>
              <p:nvPr/>
            </p:nvSpPr>
            <p:spPr bwMode="auto">
              <a:xfrm>
                <a:off x="2030413" y="5357813"/>
                <a:ext cx="11113" cy="9525"/>
              </a:xfrm>
              <a:custGeom>
                <a:avLst/>
                <a:gdLst>
                  <a:gd name="T0" fmla="*/ 17 w 21"/>
                  <a:gd name="T1" fmla="*/ 3 h 19"/>
                  <a:gd name="T2" fmla="*/ 14 w 21"/>
                  <a:gd name="T3" fmla="*/ 1 h 19"/>
                  <a:gd name="T4" fmla="*/ 11 w 21"/>
                  <a:gd name="T5" fmla="*/ 0 h 19"/>
                  <a:gd name="T6" fmla="*/ 6 w 21"/>
                  <a:gd name="T7" fmla="*/ 1 h 19"/>
                  <a:gd name="T8" fmla="*/ 4 w 21"/>
                  <a:gd name="T9" fmla="*/ 2 h 19"/>
                  <a:gd name="T10" fmla="*/ 1 w 21"/>
                  <a:gd name="T11" fmla="*/ 5 h 19"/>
                  <a:gd name="T12" fmla="*/ 0 w 21"/>
                  <a:gd name="T13" fmla="*/ 8 h 19"/>
                  <a:gd name="T14" fmla="*/ 0 w 21"/>
                  <a:gd name="T15" fmla="*/ 12 h 19"/>
                  <a:gd name="T16" fmla="*/ 4 w 21"/>
                  <a:gd name="T17" fmla="*/ 16 h 19"/>
                  <a:gd name="T18" fmla="*/ 8 w 21"/>
                  <a:gd name="T19" fmla="*/ 19 h 19"/>
                  <a:gd name="T20" fmla="*/ 12 w 21"/>
                  <a:gd name="T21" fmla="*/ 19 h 19"/>
                  <a:gd name="T22" fmla="*/ 15 w 21"/>
                  <a:gd name="T23" fmla="*/ 19 h 19"/>
                  <a:gd name="T24" fmla="*/ 19 w 21"/>
                  <a:gd name="T25" fmla="*/ 17 h 19"/>
                  <a:gd name="T26" fmla="*/ 20 w 21"/>
                  <a:gd name="T27" fmla="*/ 15 h 19"/>
                  <a:gd name="T28" fmla="*/ 21 w 21"/>
                  <a:gd name="T29" fmla="*/ 11 h 19"/>
                  <a:gd name="T30" fmla="*/ 20 w 21"/>
                  <a:gd name="T31" fmla="*/ 8 h 19"/>
                  <a:gd name="T32" fmla="*/ 17 w 21"/>
                  <a:gd name="T33" fmla="*/ 3 h 19"/>
                  <a:gd name="T34" fmla="*/ 17 w 21"/>
                  <a:gd name="T3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9">
                    <a:moveTo>
                      <a:pt x="17" y="3"/>
                    </a:moveTo>
                    <a:lnTo>
                      <a:pt x="14" y="1"/>
                    </a:lnTo>
                    <a:lnTo>
                      <a:pt x="11" y="0"/>
                    </a:lnTo>
                    <a:lnTo>
                      <a:pt x="6" y="1"/>
                    </a:lnTo>
                    <a:lnTo>
                      <a:pt x="4" y="2"/>
                    </a:lnTo>
                    <a:lnTo>
                      <a:pt x="1" y="5"/>
                    </a:lnTo>
                    <a:lnTo>
                      <a:pt x="0" y="8"/>
                    </a:lnTo>
                    <a:lnTo>
                      <a:pt x="0" y="12"/>
                    </a:lnTo>
                    <a:lnTo>
                      <a:pt x="4" y="16"/>
                    </a:lnTo>
                    <a:lnTo>
                      <a:pt x="8" y="19"/>
                    </a:lnTo>
                    <a:lnTo>
                      <a:pt x="12" y="19"/>
                    </a:lnTo>
                    <a:lnTo>
                      <a:pt x="15" y="19"/>
                    </a:lnTo>
                    <a:lnTo>
                      <a:pt x="19" y="17"/>
                    </a:lnTo>
                    <a:lnTo>
                      <a:pt x="20" y="15"/>
                    </a:lnTo>
                    <a:lnTo>
                      <a:pt x="21" y="11"/>
                    </a:lnTo>
                    <a:lnTo>
                      <a:pt x="20" y="8"/>
                    </a:lnTo>
                    <a:lnTo>
                      <a:pt x="17" y="3"/>
                    </a:lnTo>
                    <a:lnTo>
                      <a:pt x="1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77"/>
              <p:cNvSpPr>
                <a:spLocks/>
              </p:cNvSpPr>
              <p:nvPr/>
            </p:nvSpPr>
            <p:spPr bwMode="auto">
              <a:xfrm>
                <a:off x="2090738" y="5348288"/>
                <a:ext cx="14288" cy="9525"/>
              </a:xfrm>
              <a:custGeom>
                <a:avLst/>
                <a:gdLst>
                  <a:gd name="T0" fmla="*/ 19 w 29"/>
                  <a:gd name="T1" fmla="*/ 2 h 18"/>
                  <a:gd name="T2" fmla="*/ 15 w 29"/>
                  <a:gd name="T3" fmla="*/ 0 h 18"/>
                  <a:gd name="T4" fmla="*/ 10 w 29"/>
                  <a:gd name="T5" fmla="*/ 0 h 18"/>
                  <a:gd name="T6" fmla="*/ 6 w 29"/>
                  <a:gd name="T7" fmla="*/ 3 h 18"/>
                  <a:gd name="T8" fmla="*/ 3 w 29"/>
                  <a:gd name="T9" fmla="*/ 5 h 18"/>
                  <a:gd name="T10" fmla="*/ 1 w 29"/>
                  <a:gd name="T11" fmla="*/ 7 h 18"/>
                  <a:gd name="T12" fmla="*/ 0 w 29"/>
                  <a:gd name="T13" fmla="*/ 11 h 18"/>
                  <a:gd name="T14" fmla="*/ 0 w 29"/>
                  <a:gd name="T15" fmla="*/ 12 h 18"/>
                  <a:gd name="T16" fmla="*/ 1 w 29"/>
                  <a:gd name="T17" fmla="*/ 14 h 18"/>
                  <a:gd name="T18" fmla="*/ 3 w 29"/>
                  <a:gd name="T19" fmla="*/ 15 h 18"/>
                  <a:gd name="T20" fmla="*/ 6 w 29"/>
                  <a:gd name="T21" fmla="*/ 17 h 18"/>
                  <a:gd name="T22" fmla="*/ 9 w 29"/>
                  <a:gd name="T23" fmla="*/ 18 h 18"/>
                  <a:gd name="T24" fmla="*/ 11 w 29"/>
                  <a:gd name="T25" fmla="*/ 18 h 18"/>
                  <a:gd name="T26" fmla="*/ 15 w 29"/>
                  <a:gd name="T27" fmla="*/ 18 h 18"/>
                  <a:gd name="T28" fmla="*/ 17 w 29"/>
                  <a:gd name="T29" fmla="*/ 18 h 18"/>
                  <a:gd name="T30" fmla="*/ 19 w 29"/>
                  <a:gd name="T31" fmla="*/ 17 h 18"/>
                  <a:gd name="T32" fmla="*/ 23 w 29"/>
                  <a:gd name="T33" fmla="*/ 17 h 18"/>
                  <a:gd name="T34" fmla="*/ 24 w 29"/>
                  <a:gd name="T35" fmla="*/ 15 h 18"/>
                  <a:gd name="T36" fmla="*/ 26 w 29"/>
                  <a:gd name="T37" fmla="*/ 14 h 18"/>
                  <a:gd name="T38" fmla="*/ 29 w 29"/>
                  <a:gd name="T39" fmla="*/ 11 h 18"/>
                  <a:gd name="T40" fmla="*/ 29 w 29"/>
                  <a:gd name="T41" fmla="*/ 7 h 18"/>
                  <a:gd name="T42" fmla="*/ 27 w 29"/>
                  <a:gd name="T43" fmla="*/ 6 h 18"/>
                  <a:gd name="T44" fmla="*/ 25 w 29"/>
                  <a:gd name="T45" fmla="*/ 5 h 18"/>
                  <a:gd name="T46" fmla="*/ 23 w 29"/>
                  <a:gd name="T47" fmla="*/ 3 h 18"/>
                  <a:gd name="T48" fmla="*/ 19 w 29"/>
                  <a:gd name="T49" fmla="*/ 2 h 18"/>
                  <a:gd name="T50" fmla="*/ 19 w 29"/>
                  <a:gd name="T5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18">
                    <a:moveTo>
                      <a:pt x="19" y="2"/>
                    </a:moveTo>
                    <a:lnTo>
                      <a:pt x="15" y="0"/>
                    </a:lnTo>
                    <a:lnTo>
                      <a:pt x="10" y="0"/>
                    </a:lnTo>
                    <a:lnTo>
                      <a:pt x="6" y="3"/>
                    </a:lnTo>
                    <a:lnTo>
                      <a:pt x="3" y="5"/>
                    </a:lnTo>
                    <a:lnTo>
                      <a:pt x="1" y="7"/>
                    </a:lnTo>
                    <a:lnTo>
                      <a:pt x="0" y="11"/>
                    </a:lnTo>
                    <a:lnTo>
                      <a:pt x="0" y="12"/>
                    </a:lnTo>
                    <a:lnTo>
                      <a:pt x="1" y="14"/>
                    </a:lnTo>
                    <a:lnTo>
                      <a:pt x="3" y="15"/>
                    </a:lnTo>
                    <a:lnTo>
                      <a:pt x="6" y="17"/>
                    </a:lnTo>
                    <a:lnTo>
                      <a:pt x="9" y="18"/>
                    </a:lnTo>
                    <a:lnTo>
                      <a:pt x="11" y="18"/>
                    </a:lnTo>
                    <a:lnTo>
                      <a:pt x="15" y="18"/>
                    </a:lnTo>
                    <a:lnTo>
                      <a:pt x="17" y="18"/>
                    </a:lnTo>
                    <a:lnTo>
                      <a:pt x="19" y="17"/>
                    </a:lnTo>
                    <a:lnTo>
                      <a:pt x="23" y="17"/>
                    </a:lnTo>
                    <a:lnTo>
                      <a:pt x="24" y="15"/>
                    </a:lnTo>
                    <a:lnTo>
                      <a:pt x="26" y="14"/>
                    </a:lnTo>
                    <a:lnTo>
                      <a:pt x="29" y="11"/>
                    </a:lnTo>
                    <a:lnTo>
                      <a:pt x="29" y="7"/>
                    </a:lnTo>
                    <a:lnTo>
                      <a:pt x="27" y="6"/>
                    </a:lnTo>
                    <a:lnTo>
                      <a:pt x="25" y="5"/>
                    </a:lnTo>
                    <a:lnTo>
                      <a:pt x="23" y="3"/>
                    </a:lnTo>
                    <a:lnTo>
                      <a:pt x="19" y="2"/>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78"/>
              <p:cNvSpPr>
                <a:spLocks/>
              </p:cNvSpPr>
              <p:nvPr/>
            </p:nvSpPr>
            <p:spPr bwMode="auto">
              <a:xfrm>
                <a:off x="2046288" y="5407025"/>
                <a:ext cx="11113" cy="17462"/>
              </a:xfrm>
              <a:custGeom>
                <a:avLst/>
                <a:gdLst>
                  <a:gd name="T0" fmla="*/ 14 w 22"/>
                  <a:gd name="T1" fmla="*/ 0 h 34"/>
                  <a:gd name="T2" fmla="*/ 10 w 22"/>
                  <a:gd name="T3" fmla="*/ 0 h 34"/>
                  <a:gd name="T4" fmla="*/ 8 w 22"/>
                  <a:gd name="T5" fmla="*/ 1 h 34"/>
                  <a:gd name="T6" fmla="*/ 6 w 22"/>
                  <a:gd name="T7" fmla="*/ 3 h 34"/>
                  <a:gd name="T8" fmla="*/ 5 w 22"/>
                  <a:gd name="T9" fmla="*/ 6 h 34"/>
                  <a:gd name="T10" fmla="*/ 2 w 22"/>
                  <a:gd name="T11" fmla="*/ 8 h 34"/>
                  <a:gd name="T12" fmla="*/ 1 w 22"/>
                  <a:gd name="T13" fmla="*/ 11 h 34"/>
                  <a:gd name="T14" fmla="*/ 0 w 22"/>
                  <a:gd name="T15" fmla="*/ 15 h 34"/>
                  <a:gd name="T16" fmla="*/ 0 w 22"/>
                  <a:gd name="T17" fmla="*/ 19 h 34"/>
                  <a:gd name="T18" fmla="*/ 0 w 22"/>
                  <a:gd name="T19" fmla="*/ 23 h 34"/>
                  <a:gd name="T20" fmla="*/ 0 w 22"/>
                  <a:gd name="T21" fmla="*/ 26 h 34"/>
                  <a:gd name="T22" fmla="*/ 0 w 22"/>
                  <a:gd name="T23" fmla="*/ 29 h 34"/>
                  <a:gd name="T24" fmla="*/ 1 w 22"/>
                  <a:gd name="T25" fmla="*/ 31 h 34"/>
                  <a:gd name="T26" fmla="*/ 2 w 22"/>
                  <a:gd name="T27" fmla="*/ 32 h 34"/>
                  <a:gd name="T28" fmla="*/ 5 w 22"/>
                  <a:gd name="T29" fmla="*/ 34 h 34"/>
                  <a:gd name="T30" fmla="*/ 6 w 22"/>
                  <a:gd name="T31" fmla="*/ 34 h 34"/>
                  <a:gd name="T32" fmla="*/ 9 w 22"/>
                  <a:gd name="T33" fmla="*/ 33 h 34"/>
                  <a:gd name="T34" fmla="*/ 10 w 22"/>
                  <a:gd name="T35" fmla="*/ 31 h 34"/>
                  <a:gd name="T36" fmla="*/ 13 w 22"/>
                  <a:gd name="T37" fmla="*/ 30 h 34"/>
                  <a:gd name="T38" fmla="*/ 14 w 22"/>
                  <a:gd name="T39" fmla="*/ 26 h 34"/>
                  <a:gd name="T40" fmla="*/ 17 w 22"/>
                  <a:gd name="T41" fmla="*/ 24 h 34"/>
                  <a:gd name="T42" fmla="*/ 18 w 22"/>
                  <a:gd name="T43" fmla="*/ 22 h 34"/>
                  <a:gd name="T44" fmla="*/ 20 w 22"/>
                  <a:gd name="T45" fmla="*/ 18 h 34"/>
                  <a:gd name="T46" fmla="*/ 21 w 22"/>
                  <a:gd name="T47" fmla="*/ 16 h 34"/>
                  <a:gd name="T48" fmla="*/ 22 w 22"/>
                  <a:gd name="T49" fmla="*/ 13 h 34"/>
                  <a:gd name="T50" fmla="*/ 22 w 22"/>
                  <a:gd name="T51" fmla="*/ 10 h 34"/>
                  <a:gd name="T52" fmla="*/ 22 w 22"/>
                  <a:gd name="T53" fmla="*/ 8 h 34"/>
                  <a:gd name="T54" fmla="*/ 22 w 22"/>
                  <a:gd name="T55" fmla="*/ 4 h 34"/>
                  <a:gd name="T56" fmla="*/ 22 w 22"/>
                  <a:gd name="T57" fmla="*/ 3 h 34"/>
                  <a:gd name="T58" fmla="*/ 20 w 22"/>
                  <a:gd name="T59" fmla="*/ 1 h 34"/>
                  <a:gd name="T60" fmla="*/ 18 w 22"/>
                  <a:gd name="T61" fmla="*/ 1 h 34"/>
                  <a:gd name="T62" fmla="*/ 16 w 22"/>
                  <a:gd name="T63" fmla="*/ 0 h 34"/>
                  <a:gd name="T64" fmla="*/ 14 w 22"/>
                  <a:gd name="T65" fmla="*/ 0 h 34"/>
                  <a:gd name="T66" fmla="*/ 14 w 22"/>
                  <a:gd name="T6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34">
                    <a:moveTo>
                      <a:pt x="14" y="0"/>
                    </a:moveTo>
                    <a:lnTo>
                      <a:pt x="10" y="0"/>
                    </a:lnTo>
                    <a:lnTo>
                      <a:pt x="8" y="1"/>
                    </a:lnTo>
                    <a:lnTo>
                      <a:pt x="6" y="3"/>
                    </a:lnTo>
                    <a:lnTo>
                      <a:pt x="5" y="6"/>
                    </a:lnTo>
                    <a:lnTo>
                      <a:pt x="2" y="8"/>
                    </a:lnTo>
                    <a:lnTo>
                      <a:pt x="1" y="11"/>
                    </a:lnTo>
                    <a:lnTo>
                      <a:pt x="0" y="15"/>
                    </a:lnTo>
                    <a:lnTo>
                      <a:pt x="0" y="19"/>
                    </a:lnTo>
                    <a:lnTo>
                      <a:pt x="0" y="23"/>
                    </a:lnTo>
                    <a:lnTo>
                      <a:pt x="0" y="26"/>
                    </a:lnTo>
                    <a:lnTo>
                      <a:pt x="0" y="29"/>
                    </a:lnTo>
                    <a:lnTo>
                      <a:pt x="1" y="31"/>
                    </a:lnTo>
                    <a:lnTo>
                      <a:pt x="2" y="32"/>
                    </a:lnTo>
                    <a:lnTo>
                      <a:pt x="5" y="34"/>
                    </a:lnTo>
                    <a:lnTo>
                      <a:pt x="6" y="34"/>
                    </a:lnTo>
                    <a:lnTo>
                      <a:pt x="9" y="33"/>
                    </a:lnTo>
                    <a:lnTo>
                      <a:pt x="10" y="31"/>
                    </a:lnTo>
                    <a:lnTo>
                      <a:pt x="13" y="30"/>
                    </a:lnTo>
                    <a:lnTo>
                      <a:pt x="14" y="26"/>
                    </a:lnTo>
                    <a:lnTo>
                      <a:pt x="17" y="24"/>
                    </a:lnTo>
                    <a:lnTo>
                      <a:pt x="18" y="22"/>
                    </a:lnTo>
                    <a:lnTo>
                      <a:pt x="20" y="18"/>
                    </a:lnTo>
                    <a:lnTo>
                      <a:pt x="21" y="16"/>
                    </a:lnTo>
                    <a:lnTo>
                      <a:pt x="22" y="13"/>
                    </a:lnTo>
                    <a:lnTo>
                      <a:pt x="22" y="10"/>
                    </a:lnTo>
                    <a:lnTo>
                      <a:pt x="22" y="8"/>
                    </a:lnTo>
                    <a:lnTo>
                      <a:pt x="22" y="4"/>
                    </a:lnTo>
                    <a:lnTo>
                      <a:pt x="22" y="3"/>
                    </a:lnTo>
                    <a:lnTo>
                      <a:pt x="20" y="1"/>
                    </a:lnTo>
                    <a:lnTo>
                      <a:pt x="18" y="1"/>
                    </a:lnTo>
                    <a:lnTo>
                      <a:pt x="16" y="0"/>
                    </a:lnTo>
                    <a:lnTo>
                      <a:pt x="14"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79"/>
              <p:cNvSpPr>
                <a:spLocks/>
              </p:cNvSpPr>
              <p:nvPr/>
            </p:nvSpPr>
            <p:spPr bwMode="auto">
              <a:xfrm>
                <a:off x="2111376" y="5414963"/>
                <a:ext cx="11113" cy="14287"/>
              </a:xfrm>
              <a:custGeom>
                <a:avLst/>
                <a:gdLst>
                  <a:gd name="T0" fmla="*/ 4 w 21"/>
                  <a:gd name="T1" fmla="*/ 2 h 26"/>
                  <a:gd name="T2" fmla="*/ 3 w 21"/>
                  <a:gd name="T3" fmla="*/ 3 h 26"/>
                  <a:gd name="T4" fmla="*/ 1 w 21"/>
                  <a:gd name="T5" fmla="*/ 6 h 26"/>
                  <a:gd name="T6" fmla="*/ 0 w 21"/>
                  <a:gd name="T7" fmla="*/ 8 h 26"/>
                  <a:gd name="T8" fmla="*/ 1 w 21"/>
                  <a:gd name="T9" fmla="*/ 11 h 26"/>
                  <a:gd name="T10" fmla="*/ 1 w 21"/>
                  <a:gd name="T11" fmla="*/ 14 h 26"/>
                  <a:gd name="T12" fmla="*/ 3 w 21"/>
                  <a:gd name="T13" fmla="*/ 16 h 26"/>
                  <a:gd name="T14" fmla="*/ 5 w 21"/>
                  <a:gd name="T15" fmla="*/ 18 h 26"/>
                  <a:gd name="T16" fmla="*/ 6 w 21"/>
                  <a:gd name="T17" fmla="*/ 21 h 26"/>
                  <a:gd name="T18" fmla="*/ 9 w 21"/>
                  <a:gd name="T19" fmla="*/ 24 h 26"/>
                  <a:gd name="T20" fmla="*/ 14 w 21"/>
                  <a:gd name="T21" fmla="*/ 26 h 26"/>
                  <a:gd name="T22" fmla="*/ 18 w 21"/>
                  <a:gd name="T23" fmla="*/ 25 h 26"/>
                  <a:gd name="T24" fmla="*/ 20 w 21"/>
                  <a:gd name="T25" fmla="*/ 22 h 26"/>
                  <a:gd name="T26" fmla="*/ 20 w 21"/>
                  <a:gd name="T27" fmla="*/ 19 h 26"/>
                  <a:gd name="T28" fmla="*/ 21 w 21"/>
                  <a:gd name="T29" fmla="*/ 17 h 26"/>
                  <a:gd name="T30" fmla="*/ 20 w 21"/>
                  <a:gd name="T31" fmla="*/ 15 h 26"/>
                  <a:gd name="T32" fmla="*/ 20 w 21"/>
                  <a:gd name="T33" fmla="*/ 13 h 26"/>
                  <a:gd name="T34" fmla="*/ 19 w 21"/>
                  <a:gd name="T35" fmla="*/ 8 h 26"/>
                  <a:gd name="T36" fmla="*/ 16 w 21"/>
                  <a:gd name="T37" fmla="*/ 4 h 26"/>
                  <a:gd name="T38" fmla="*/ 13 w 21"/>
                  <a:gd name="T39" fmla="*/ 1 h 26"/>
                  <a:gd name="T40" fmla="*/ 11 w 21"/>
                  <a:gd name="T41" fmla="*/ 0 h 26"/>
                  <a:gd name="T42" fmla="*/ 7 w 21"/>
                  <a:gd name="T43" fmla="*/ 0 h 26"/>
                  <a:gd name="T44" fmla="*/ 4 w 21"/>
                  <a:gd name="T45" fmla="*/ 2 h 26"/>
                  <a:gd name="T46" fmla="*/ 4 w 21"/>
                  <a:gd name="T4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26">
                    <a:moveTo>
                      <a:pt x="4" y="2"/>
                    </a:moveTo>
                    <a:lnTo>
                      <a:pt x="3" y="3"/>
                    </a:lnTo>
                    <a:lnTo>
                      <a:pt x="1" y="6"/>
                    </a:lnTo>
                    <a:lnTo>
                      <a:pt x="0" y="8"/>
                    </a:lnTo>
                    <a:lnTo>
                      <a:pt x="1" y="11"/>
                    </a:lnTo>
                    <a:lnTo>
                      <a:pt x="1" y="14"/>
                    </a:lnTo>
                    <a:lnTo>
                      <a:pt x="3" y="16"/>
                    </a:lnTo>
                    <a:lnTo>
                      <a:pt x="5" y="18"/>
                    </a:lnTo>
                    <a:lnTo>
                      <a:pt x="6" y="21"/>
                    </a:lnTo>
                    <a:lnTo>
                      <a:pt x="9" y="24"/>
                    </a:lnTo>
                    <a:lnTo>
                      <a:pt x="14" y="26"/>
                    </a:lnTo>
                    <a:lnTo>
                      <a:pt x="18" y="25"/>
                    </a:lnTo>
                    <a:lnTo>
                      <a:pt x="20" y="22"/>
                    </a:lnTo>
                    <a:lnTo>
                      <a:pt x="20" y="19"/>
                    </a:lnTo>
                    <a:lnTo>
                      <a:pt x="21" y="17"/>
                    </a:lnTo>
                    <a:lnTo>
                      <a:pt x="20" y="15"/>
                    </a:lnTo>
                    <a:lnTo>
                      <a:pt x="20" y="13"/>
                    </a:lnTo>
                    <a:lnTo>
                      <a:pt x="19" y="8"/>
                    </a:lnTo>
                    <a:lnTo>
                      <a:pt x="16" y="4"/>
                    </a:lnTo>
                    <a:lnTo>
                      <a:pt x="13" y="1"/>
                    </a:lnTo>
                    <a:lnTo>
                      <a:pt x="11" y="0"/>
                    </a:lnTo>
                    <a:lnTo>
                      <a:pt x="7" y="0"/>
                    </a:lnTo>
                    <a:lnTo>
                      <a:pt x="4" y="2"/>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80"/>
              <p:cNvSpPr>
                <a:spLocks/>
              </p:cNvSpPr>
              <p:nvPr/>
            </p:nvSpPr>
            <p:spPr bwMode="auto">
              <a:xfrm>
                <a:off x="2146301" y="5370513"/>
                <a:ext cx="15875" cy="9525"/>
              </a:xfrm>
              <a:custGeom>
                <a:avLst/>
                <a:gdLst>
                  <a:gd name="T0" fmla="*/ 22 w 30"/>
                  <a:gd name="T1" fmla="*/ 2 h 18"/>
                  <a:gd name="T2" fmla="*/ 19 w 30"/>
                  <a:gd name="T3" fmla="*/ 1 h 18"/>
                  <a:gd name="T4" fmla="*/ 17 w 30"/>
                  <a:gd name="T5" fmla="*/ 0 h 18"/>
                  <a:gd name="T6" fmla="*/ 14 w 30"/>
                  <a:gd name="T7" fmla="*/ 0 h 18"/>
                  <a:gd name="T8" fmla="*/ 11 w 30"/>
                  <a:gd name="T9" fmla="*/ 2 h 18"/>
                  <a:gd name="T10" fmla="*/ 7 w 30"/>
                  <a:gd name="T11" fmla="*/ 3 h 18"/>
                  <a:gd name="T12" fmla="*/ 3 w 30"/>
                  <a:gd name="T13" fmla="*/ 8 h 18"/>
                  <a:gd name="T14" fmla="*/ 1 w 30"/>
                  <a:gd name="T15" fmla="*/ 10 h 18"/>
                  <a:gd name="T16" fmla="*/ 0 w 30"/>
                  <a:gd name="T17" fmla="*/ 15 h 18"/>
                  <a:gd name="T18" fmla="*/ 0 w 30"/>
                  <a:gd name="T19" fmla="*/ 15 h 18"/>
                  <a:gd name="T20" fmla="*/ 1 w 30"/>
                  <a:gd name="T21" fmla="*/ 17 h 18"/>
                  <a:gd name="T22" fmla="*/ 2 w 30"/>
                  <a:gd name="T23" fmla="*/ 17 h 18"/>
                  <a:gd name="T24" fmla="*/ 6 w 30"/>
                  <a:gd name="T25" fmla="*/ 18 h 18"/>
                  <a:gd name="T26" fmla="*/ 8 w 30"/>
                  <a:gd name="T27" fmla="*/ 18 h 18"/>
                  <a:gd name="T28" fmla="*/ 10 w 30"/>
                  <a:gd name="T29" fmla="*/ 18 h 18"/>
                  <a:gd name="T30" fmla="*/ 13 w 30"/>
                  <a:gd name="T31" fmla="*/ 17 h 18"/>
                  <a:gd name="T32" fmla="*/ 16 w 30"/>
                  <a:gd name="T33" fmla="*/ 17 h 18"/>
                  <a:gd name="T34" fmla="*/ 18 w 30"/>
                  <a:gd name="T35" fmla="*/ 17 h 18"/>
                  <a:gd name="T36" fmla="*/ 22 w 30"/>
                  <a:gd name="T37" fmla="*/ 16 h 18"/>
                  <a:gd name="T38" fmla="*/ 24 w 30"/>
                  <a:gd name="T39" fmla="*/ 15 h 18"/>
                  <a:gd name="T40" fmla="*/ 26 w 30"/>
                  <a:gd name="T41" fmla="*/ 15 h 18"/>
                  <a:gd name="T42" fmla="*/ 29 w 30"/>
                  <a:gd name="T43" fmla="*/ 11 h 18"/>
                  <a:gd name="T44" fmla="*/ 30 w 30"/>
                  <a:gd name="T45" fmla="*/ 9 h 18"/>
                  <a:gd name="T46" fmla="*/ 29 w 30"/>
                  <a:gd name="T47" fmla="*/ 7 h 18"/>
                  <a:gd name="T48" fmla="*/ 27 w 30"/>
                  <a:gd name="T49" fmla="*/ 6 h 18"/>
                  <a:gd name="T50" fmla="*/ 25 w 30"/>
                  <a:gd name="T51" fmla="*/ 3 h 18"/>
                  <a:gd name="T52" fmla="*/ 22 w 30"/>
                  <a:gd name="T53" fmla="*/ 2 h 18"/>
                  <a:gd name="T54" fmla="*/ 22 w 30"/>
                  <a:gd name="T5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8">
                    <a:moveTo>
                      <a:pt x="22" y="2"/>
                    </a:moveTo>
                    <a:lnTo>
                      <a:pt x="19" y="1"/>
                    </a:lnTo>
                    <a:lnTo>
                      <a:pt x="17" y="0"/>
                    </a:lnTo>
                    <a:lnTo>
                      <a:pt x="14" y="0"/>
                    </a:lnTo>
                    <a:lnTo>
                      <a:pt x="11" y="2"/>
                    </a:lnTo>
                    <a:lnTo>
                      <a:pt x="7" y="3"/>
                    </a:lnTo>
                    <a:lnTo>
                      <a:pt x="3" y="8"/>
                    </a:lnTo>
                    <a:lnTo>
                      <a:pt x="1" y="10"/>
                    </a:lnTo>
                    <a:lnTo>
                      <a:pt x="0" y="15"/>
                    </a:lnTo>
                    <a:lnTo>
                      <a:pt x="0" y="15"/>
                    </a:lnTo>
                    <a:lnTo>
                      <a:pt x="1" y="17"/>
                    </a:lnTo>
                    <a:lnTo>
                      <a:pt x="2" y="17"/>
                    </a:lnTo>
                    <a:lnTo>
                      <a:pt x="6" y="18"/>
                    </a:lnTo>
                    <a:lnTo>
                      <a:pt x="8" y="18"/>
                    </a:lnTo>
                    <a:lnTo>
                      <a:pt x="10" y="18"/>
                    </a:lnTo>
                    <a:lnTo>
                      <a:pt x="13" y="17"/>
                    </a:lnTo>
                    <a:lnTo>
                      <a:pt x="16" y="17"/>
                    </a:lnTo>
                    <a:lnTo>
                      <a:pt x="18" y="17"/>
                    </a:lnTo>
                    <a:lnTo>
                      <a:pt x="22" y="16"/>
                    </a:lnTo>
                    <a:lnTo>
                      <a:pt x="24" y="15"/>
                    </a:lnTo>
                    <a:lnTo>
                      <a:pt x="26" y="15"/>
                    </a:lnTo>
                    <a:lnTo>
                      <a:pt x="29" y="11"/>
                    </a:lnTo>
                    <a:lnTo>
                      <a:pt x="30" y="9"/>
                    </a:lnTo>
                    <a:lnTo>
                      <a:pt x="29" y="7"/>
                    </a:lnTo>
                    <a:lnTo>
                      <a:pt x="27" y="6"/>
                    </a:lnTo>
                    <a:lnTo>
                      <a:pt x="25" y="3"/>
                    </a:lnTo>
                    <a:lnTo>
                      <a:pt x="22" y="2"/>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81"/>
              <p:cNvSpPr>
                <a:spLocks/>
              </p:cNvSpPr>
              <p:nvPr/>
            </p:nvSpPr>
            <p:spPr bwMode="auto">
              <a:xfrm>
                <a:off x="2003426" y="5375275"/>
                <a:ext cx="11113" cy="11112"/>
              </a:xfrm>
              <a:custGeom>
                <a:avLst/>
                <a:gdLst>
                  <a:gd name="T0" fmla="*/ 8 w 20"/>
                  <a:gd name="T1" fmla="*/ 0 h 19"/>
                  <a:gd name="T2" fmla="*/ 5 w 20"/>
                  <a:gd name="T3" fmla="*/ 0 h 19"/>
                  <a:gd name="T4" fmla="*/ 3 w 20"/>
                  <a:gd name="T5" fmla="*/ 2 h 19"/>
                  <a:gd name="T6" fmla="*/ 0 w 20"/>
                  <a:gd name="T7" fmla="*/ 5 h 19"/>
                  <a:gd name="T8" fmla="*/ 0 w 20"/>
                  <a:gd name="T9" fmla="*/ 9 h 19"/>
                  <a:gd name="T10" fmla="*/ 0 w 20"/>
                  <a:gd name="T11" fmla="*/ 13 h 19"/>
                  <a:gd name="T12" fmla="*/ 2 w 20"/>
                  <a:gd name="T13" fmla="*/ 16 h 19"/>
                  <a:gd name="T14" fmla="*/ 3 w 20"/>
                  <a:gd name="T15" fmla="*/ 16 h 19"/>
                  <a:gd name="T16" fmla="*/ 4 w 20"/>
                  <a:gd name="T17" fmla="*/ 17 h 19"/>
                  <a:gd name="T18" fmla="*/ 6 w 20"/>
                  <a:gd name="T19" fmla="*/ 17 h 19"/>
                  <a:gd name="T20" fmla="*/ 8 w 20"/>
                  <a:gd name="T21" fmla="*/ 19 h 19"/>
                  <a:gd name="T22" fmla="*/ 13 w 20"/>
                  <a:gd name="T23" fmla="*/ 16 h 19"/>
                  <a:gd name="T24" fmla="*/ 17 w 20"/>
                  <a:gd name="T25" fmla="*/ 15 h 19"/>
                  <a:gd name="T26" fmla="*/ 19 w 20"/>
                  <a:gd name="T27" fmla="*/ 13 h 19"/>
                  <a:gd name="T28" fmla="*/ 20 w 20"/>
                  <a:gd name="T29" fmla="*/ 10 h 19"/>
                  <a:gd name="T30" fmla="*/ 19 w 20"/>
                  <a:gd name="T31" fmla="*/ 7 h 19"/>
                  <a:gd name="T32" fmla="*/ 18 w 20"/>
                  <a:gd name="T33" fmla="*/ 5 h 19"/>
                  <a:gd name="T34" fmla="*/ 15 w 20"/>
                  <a:gd name="T35" fmla="*/ 4 h 19"/>
                  <a:gd name="T36" fmla="*/ 13 w 20"/>
                  <a:gd name="T37" fmla="*/ 2 h 19"/>
                  <a:gd name="T38" fmla="*/ 11 w 20"/>
                  <a:gd name="T39" fmla="*/ 1 h 19"/>
                  <a:gd name="T40" fmla="*/ 8 w 20"/>
                  <a:gd name="T41" fmla="*/ 0 h 19"/>
                  <a:gd name="T42" fmla="*/ 8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8" y="0"/>
                    </a:moveTo>
                    <a:lnTo>
                      <a:pt x="5" y="0"/>
                    </a:lnTo>
                    <a:lnTo>
                      <a:pt x="3" y="2"/>
                    </a:lnTo>
                    <a:lnTo>
                      <a:pt x="0" y="5"/>
                    </a:lnTo>
                    <a:lnTo>
                      <a:pt x="0" y="9"/>
                    </a:lnTo>
                    <a:lnTo>
                      <a:pt x="0" y="13"/>
                    </a:lnTo>
                    <a:lnTo>
                      <a:pt x="2" y="16"/>
                    </a:lnTo>
                    <a:lnTo>
                      <a:pt x="3" y="16"/>
                    </a:lnTo>
                    <a:lnTo>
                      <a:pt x="4" y="17"/>
                    </a:lnTo>
                    <a:lnTo>
                      <a:pt x="6" y="17"/>
                    </a:lnTo>
                    <a:lnTo>
                      <a:pt x="8" y="19"/>
                    </a:lnTo>
                    <a:lnTo>
                      <a:pt x="13" y="16"/>
                    </a:lnTo>
                    <a:lnTo>
                      <a:pt x="17" y="15"/>
                    </a:lnTo>
                    <a:lnTo>
                      <a:pt x="19" y="13"/>
                    </a:lnTo>
                    <a:lnTo>
                      <a:pt x="20" y="10"/>
                    </a:lnTo>
                    <a:lnTo>
                      <a:pt x="19" y="7"/>
                    </a:lnTo>
                    <a:lnTo>
                      <a:pt x="18" y="5"/>
                    </a:lnTo>
                    <a:lnTo>
                      <a:pt x="15" y="4"/>
                    </a:lnTo>
                    <a:lnTo>
                      <a:pt x="13" y="2"/>
                    </a:lnTo>
                    <a:lnTo>
                      <a:pt x="11" y="1"/>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82"/>
              <p:cNvSpPr>
                <a:spLocks/>
              </p:cNvSpPr>
              <p:nvPr/>
            </p:nvSpPr>
            <p:spPr bwMode="auto">
              <a:xfrm>
                <a:off x="2238376" y="5354638"/>
                <a:ext cx="12700" cy="11112"/>
              </a:xfrm>
              <a:custGeom>
                <a:avLst/>
                <a:gdLst>
                  <a:gd name="T0" fmla="*/ 14 w 24"/>
                  <a:gd name="T1" fmla="*/ 0 h 23"/>
                  <a:gd name="T2" fmla="*/ 12 w 24"/>
                  <a:gd name="T3" fmla="*/ 1 h 23"/>
                  <a:gd name="T4" fmla="*/ 10 w 24"/>
                  <a:gd name="T5" fmla="*/ 2 h 23"/>
                  <a:gd name="T6" fmla="*/ 7 w 24"/>
                  <a:gd name="T7" fmla="*/ 4 h 23"/>
                  <a:gd name="T8" fmla="*/ 5 w 24"/>
                  <a:gd name="T9" fmla="*/ 5 h 23"/>
                  <a:gd name="T10" fmla="*/ 3 w 24"/>
                  <a:gd name="T11" fmla="*/ 8 h 23"/>
                  <a:gd name="T12" fmla="*/ 2 w 24"/>
                  <a:gd name="T13" fmla="*/ 11 h 23"/>
                  <a:gd name="T14" fmla="*/ 0 w 24"/>
                  <a:gd name="T15" fmla="*/ 13 h 23"/>
                  <a:gd name="T16" fmla="*/ 3 w 24"/>
                  <a:gd name="T17" fmla="*/ 17 h 23"/>
                  <a:gd name="T18" fmla="*/ 5 w 24"/>
                  <a:gd name="T19" fmla="*/ 19 h 23"/>
                  <a:gd name="T20" fmla="*/ 9 w 24"/>
                  <a:gd name="T21" fmla="*/ 22 h 23"/>
                  <a:gd name="T22" fmla="*/ 12 w 24"/>
                  <a:gd name="T23" fmla="*/ 23 h 23"/>
                  <a:gd name="T24" fmla="*/ 14 w 24"/>
                  <a:gd name="T25" fmla="*/ 23 h 23"/>
                  <a:gd name="T26" fmla="*/ 17 w 24"/>
                  <a:gd name="T27" fmla="*/ 22 h 23"/>
                  <a:gd name="T28" fmla="*/ 20 w 24"/>
                  <a:gd name="T29" fmla="*/ 19 h 23"/>
                  <a:gd name="T30" fmla="*/ 21 w 24"/>
                  <a:gd name="T31" fmla="*/ 16 h 23"/>
                  <a:gd name="T32" fmla="*/ 22 w 24"/>
                  <a:gd name="T33" fmla="*/ 13 h 23"/>
                  <a:gd name="T34" fmla="*/ 24 w 24"/>
                  <a:gd name="T35" fmla="*/ 9 h 23"/>
                  <a:gd name="T36" fmla="*/ 24 w 24"/>
                  <a:gd name="T37" fmla="*/ 7 h 23"/>
                  <a:gd name="T38" fmla="*/ 22 w 24"/>
                  <a:gd name="T39" fmla="*/ 4 h 23"/>
                  <a:gd name="T40" fmla="*/ 21 w 24"/>
                  <a:gd name="T41" fmla="*/ 2 h 23"/>
                  <a:gd name="T42" fmla="*/ 20 w 24"/>
                  <a:gd name="T43" fmla="*/ 1 h 23"/>
                  <a:gd name="T44" fmla="*/ 19 w 24"/>
                  <a:gd name="T45" fmla="*/ 1 h 23"/>
                  <a:gd name="T46" fmla="*/ 15 w 24"/>
                  <a:gd name="T47" fmla="*/ 0 h 23"/>
                  <a:gd name="T48" fmla="*/ 14 w 24"/>
                  <a:gd name="T49" fmla="*/ 0 h 23"/>
                  <a:gd name="T50" fmla="*/ 14 w 24"/>
                  <a:gd name="T5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3">
                    <a:moveTo>
                      <a:pt x="14" y="0"/>
                    </a:moveTo>
                    <a:lnTo>
                      <a:pt x="12" y="1"/>
                    </a:lnTo>
                    <a:lnTo>
                      <a:pt x="10" y="2"/>
                    </a:lnTo>
                    <a:lnTo>
                      <a:pt x="7" y="4"/>
                    </a:lnTo>
                    <a:lnTo>
                      <a:pt x="5" y="5"/>
                    </a:lnTo>
                    <a:lnTo>
                      <a:pt x="3" y="8"/>
                    </a:lnTo>
                    <a:lnTo>
                      <a:pt x="2" y="11"/>
                    </a:lnTo>
                    <a:lnTo>
                      <a:pt x="0" y="13"/>
                    </a:lnTo>
                    <a:lnTo>
                      <a:pt x="3" y="17"/>
                    </a:lnTo>
                    <a:lnTo>
                      <a:pt x="5" y="19"/>
                    </a:lnTo>
                    <a:lnTo>
                      <a:pt x="9" y="22"/>
                    </a:lnTo>
                    <a:lnTo>
                      <a:pt x="12" y="23"/>
                    </a:lnTo>
                    <a:lnTo>
                      <a:pt x="14" y="23"/>
                    </a:lnTo>
                    <a:lnTo>
                      <a:pt x="17" y="22"/>
                    </a:lnTo>
                    <a:lnTo>
                      <a:pt x="20" y="19"/>
                    </a:lnTo>
                    <a:lnTo>
                      <a:pt x="21" y="16"/>
                    </a:lnTo>
                    <a:lnTo>
                      <a:pt x="22" y="13"/>
                    </a:lnTo>
                    <a:lnTo>
                      <a:pt x="24" y="9"/>
                    </a:lnTo>
                    <a:lnTo>
                      <a:pt x="24" y="7"/>
                    </a:lnTo>
                    <a:lnTo>
                      <a:pt x="22" y="4"/>
                    </a:lnTo>
                    <a:lnTo>
                      <a:pt x="21" y="2"/>
                    </a:lnTo>
                    <a:lnTo>
                      <a:pt x="20" y="1"/>
                    </a:lnTo>
                    <a:lnTo>
                      <a:pt x="19" y="1"/>
                    </a:lnTo>
                    <a:lnTo>
                      <a:pt x="15" y="0"/>
                    </a:lnTo>
                    <a:lnTo>
                      <a:pt x="14"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83"/>
              <p:cNvSpPr>
                <a:spLocks/>
              </p:cNvSpPr>
              <p:nvPr/>
            </p:nvSpPr>
            <p:spPr bwMode="auto">
              <a:xfrm>
                <a:off x="2185988" y="5319713"/>
                <a:ext cx="12700" cy="9525"/>
              </a:xfrm>
              <a:custGeom>
                <a:avLst/>
                <a:gdLst>
                  <a:gd name="T0" fmla="*/ 18 w 25"/>
                  <a:gd name="T1" fmla="*/ 1 h 19"/>
                  <a:gd name="T2" fmla="*/ 12 w 25"/>
                  <a:gd name="T3" fmla="*/ 0 h 19"/>
                  <a:gd name="T4" fmla="*/ 9 w 25"/>
                  <a:gd name="T5" fmla="*/ 1 h 19"/>
                  <a:gd name="T6" fmla="*/ 4 w 25"/>
                  <a:gd name="T7" fmla="*/ 1 h 19"/>
                  <a:gd name="T8" fmla="*/ 2 w 25"/>
                  <a:gd name="T9" fmla="*/ 2 h 19"/>
                  <a:gd name="T10" fmla="*/ 0 w 25"/>
                  <a:gd name="T11" fmla="*/ 4 h 19"/>
                  <a:gd name="T12" fmla="*/ 0 w 25"/>
                  <a:gd name="T13" fmla="*/ 6 h 19"/>
                  <a:gd name="T14" fmla="*/ 1 w 25"/>
                  <a:gd name="T15" fmla="*/ 9 h 19"/>
                  <a:gd name="T16" fmla="*/ 4 w 25"/>
                  <a:gd name="T17" fmla="*/ 13 h 19"/>
                  <a:gd name="T18" fmla="*/ 8 w 25"/>
                  <a:gd name="T19" fmla="*/ 15 h 19"/>
                  <a:gd name="T20" fmla="*/ 12 w 25"/>
                  <a:gd name="T21" fmla="*/ 17 h 19"/>
                  <a:gd name="T22" fmla="*/ 16 w 25"/>
                  <a:gd name="T23" fmla="*/ 19 h 19"/>
                  <a:gd name="T24" fmla="*/ 19 w 25"/>
                  <a:gd name="T25" fmla="*/ 19 h 19"/>
                  <a:gd name="T26" fmla="*/ 23 w 25"/>
                  <a:gd name="T27" fmla="*/ 17 h 19"/>
                  <a:gd name="T28" fmla="*/ 24 w 25"/>
                  <a:gd name="T29" fmla="*/ 17 h 19"/>
                  <a:gd name="T30" fmla="*/ 25 w 25"/>
                  <a:gd name="T31" fmla="*/ 15 h 19"/>
                  <a:gd name="T32" fmla="*/ 25 w 25"/>
                  <a:gd name="T33" fmla="*/ 13 h 19"/>
                  <a:gd name="T34" fmla="*/ 24 w 25"/>
                  <a:gd name="T35" fmla="*/ 9 h 19"/>
                  <a:gd name="T36" fmla="*/ 23 w 25"/>
                  <a:gd name="T37" fmla="*/ 7 h 19"/>
                  <a:gd name="T38" fmla="*/ 21 w 25"/>
                  <a:gd name="T39" fmla="*/ 5 h 19"/>
                  <a:gd name="T40" fmla="*/ 20 w 25"/>
                  <a:gd name="T41" fmla="*/ 4 h 19"/>
                  <a:gd name="T42" fmla="*/ 18 w 25"/>
                  <a:gd name="T43" fmla="*/ 1 h 19"/>
                  <a:gd name="T44" fmla="*/ 18 w 25"/>
                  <a:gd name="T45" fmla="*/ 1 h 19"/>
                  <a:gd name="T46" fmla="*/ 18 w 25"/>
                  <a:gd name="T4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19">
                    <a:moveTo>
                      <a:pt x="18" y="1"/>
                    </a:moveTo>
                    <a:lnTo>
                      <a:pt x="12" y="0"/>
                    </a:lnTo>
                    <a:lnTo>
                      <a:pt x="9" y="1"/>
                    </a:lnTo>
                    <a:lnTo>
                      <a:pt x="4" y="1"/>
                    </a:lnTo>
                    <a:lnTo>
                      <a:pt x="2" y="2"/>
                    </a:lnTo>
                    <a:lnTo>
                      <a:pt x="0" y="4"/>
                    </a:lnTo>
                    <a:lnTo>
                      <a:pt x="0" y="6"/>
                    </a:lnTo>
                    <a:lnTo>
                      <a:pt x="1" y="9"/>
                    </a:lnTo>
                    <a:lnTo>
                      <a:pt x="4" y="13"/>
                    </a:lnTo>
                    <a:lnTo>
                      <a:pt x="8" y="15"/>
                    </a:lnTo>
                    <a:lnTo>
                      <a:pt x="12" y="17"/>
                    </a:lnTo>
                    <a:lnTo>
                      <a:pt x="16" y="19"/>
                    </a:lnTo>
                    <a:lnTo>
                      <a:pt x="19" y="19"/>
                    </a:lnTo>
                    <a:lnTo>
                      <a:pt x="23" y="17"/>
                    </a:lnTo>
                    <a:lnTo>
                      <a:pt x="24" y="17"/>
                    </a:lnTo>
                    <a:lnTo>
                      <a:pt x="25" y="15"/>
                    </a:lnTo>
                    <a:lnTo>
                      <a:pt x="25" y="13"/>
                    </a:lnTo>
                    <a:lnTo>
                      <a:pt x="24" y="9"/>
                    </a:lnTo>
                    <a:lnTo>
                      <a:pt x="23" y="7"/>
                    </a:lnTo>
                    <a:lnTo>
                      <a:pt x="21" y="5"/>
                    </a:lnTo>
                    <a:lnTo>
                      <a:pt x="20" y="4"/>
                    </a:lnTo>
                    <a:lnTo>
                      <a:pt x="18" y="1"/>
                    </a:lnTo>
                    <a:lnTo>
                      <a:pt x="18" y="1"/>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4"/>
              <p:cNvSpPr>
                <a:spLocks/>
              </p:cNvSpPr>
              <p:nvPr/>
            </p:nvSpPr>
            <p:spPr bwMode="auto">
              <a:xfrm>
                <a:off x="2038351" y="5186363"/>
                <a:ext cx="31750" cy="100012"/>
              </a:xfrm>
              <a:custGeom>
                <a:avLst/>
                <a:gdLst>
                  <a:gd name="T0" fmla="*/ 33 w 61"/>
                  <a:gd name="T1" fmla="*/ 41 h 187"/>
                  <a:gd name="T2" fmla="*/ 40 w 61"/>
                  <a:gd name="T3" fmla="*/ 44 h 187"/>
                  <a:gd name="T4" fmla="*/ 48 w 61"/>
                  <a:gd name="T5" fmla="*/ 44 h 187"/>
                  <a:gd name="T6" fmla="*/ 55 w 61"/>
                  <a:gd name="T7" fmla="*/ 38 h 187"/>
                  <a:gd name="T8" fmla="*/ 59 w 61"/>
                  <a:gd name="T9" fmla="*/ 31 h 187"/>
                  <a:gd name="T10" fmla="*/ 60 w 61"/>
                  <a:gd name="T11" fmla="*/ 22 h 187"/>
                  <a:gd name="T12" fmla="*/ 59 w 61"/>
                  <a:gd name="T13" fmla="*/ 15 h 187"/>
                  <a:gd name="T14" fmla="*/ 51 w 61"/>
                  <a:gd name="T15" fmla="*/ 4 h 187"/>
                  <a:gd name="T16" fmla="*/ 44 w 61"/>
                  <a:gd name="T17" fmla="*/ 1 h 187"/>
                  <a:gd name="T18" fmla="*/ 36 w 61"/>
                  <a:gd name="T19" fmla="*/ 0 h 187"/>
                  <a:gd name="T20" fmla="*/ 28 w 61"/>
                  <a:gd name="T21" fmla="*/ 0 h 187"/>
                  <a:gd name="T22" fmla="*/ 20 w 61"/>
                  <a:gd name="T23" fmla="*/ 2 h 187"/>
                  <a:gd name="T24" fmla="*/ 13 w 61"/>
                  <a:gd name="T25" fmla="*/ 7 h 187"/>
                  <a:gd name="T26" fmla="*/ 6 w 61"/>
                  <a:gd name="T27" fmla="*/ 13 h 187"/>
                  <a:gd name="T28" fmla="*/ 2 w 61"/>
                  <a:gd name="T29" fmla="*/ 21 h 187"/>
                  <a:gd name="T30" fmla="*/ 1 w 61"/>
                  <a:gd name="T31" fmla="*/ 31 h 187"/>
                  <a:gd name="T32" fmla="*/ 0 w 61"/>
                  <a:gd name="T33" fmla="*/ 41 h 187"/>
                  <a:gd name="T34" fmla="*/ 1 w 61"/>
                  <a:gd name="T35" fmla="*/ 49 h 187"/>
                  <a:gd name="T36" fmla="*/ 5 w 61"/>
                  <a:gd name="T37" fmla="*/ 61 h 187"/>
                  <a:gd name="T38" fmla="*/ 12 w 61"/>
                  <a:gd name="T39" fmla="*/ 74 h 187"/>
                  <a:gd name="T40" fmla="*/ 21 w 61"/>
                  <a:gd name="T41" fmla="*/ 87 h 187"/>
                  <a:gd name="T42" fmla="*/ 25 w 61"/>
                  <a:gd name="T43" fmla="*/ 94 h 187"/>
                  <a:gd name="T44" fmla="*/ 29 w 61"/>
                  <a:gd name="T45" fmla="*/ 105 h 187"/>
                  <a:gd name="T46" fmla="*/ 33 w 61"/>
                  <a:gd name="T47" fmla="*/ 115 h 187"/>
                  <a:gd name="T48" fmla="*/ 37 w 61"/>
                  <a:gd name="T49" fmla="*/ 127 h 187"/>
                  <a:gd name="T50" fmla="*/ 37 w 61"/>
                  <a:gd name="T51" fmla="*/ 136 h 187"/>
                  <a:gd name="T52" fmla="*/ 37 w 61"/>
                  <a:gd name="T53" fmla="*/ 146 h 187"/>
                  <a:gd name="T54" fmla="*/ 35 w 61"/>
                  <a:gd name="T55" fmla="*/ 155 h 187"/>
                  <a:gd name="T56" fmla="*/ 33 w 61"/>
                  <a:gd name="T57" fmla="*/ 164 h 187"/>
                  <a:gd name="T58" fmla="*/ 29 w 61"/>
                  <a:gd name="T59" fmla="*/ 176 h 187"/>
                  <a:gd name="T60" fmla="*/ 25 w 61"/>
                  <a:gd name="T61" fmla="*/ 184 h 187"/>
                  <a:gd name="T62" fmla="*/ 37 w 61"/>
                  <a:gd name="T63" fmla="*/ 187 h 187"/>
                  <a:gd name="T64" fmla="*/ 38 w 61"/>
                  <a:gd name="T65" fmla="*/ 182 h 187"/>
                  <a:gd name="T66" fmla="*/ 41 w 61"/>
                  <a:gd name="T67" fmla="*/ 173 h 187"/>
                  <a:gd name="T68" fmla="*/ 44 w 61"/>
                  <a:gd name="T69" fmla="*/ 165 h 187"/>
                  <a:gd name="T70" fmla="*/ 46 w 61"/>
                  <a:gd name="T71" fmla="*/ 155 h 187"/>
                  <a:gd name="T72" fmla="*/ 47 w 61"/>
                  <a:gd name="T73" fmla="*/ 145 h 187"/>
                  <a:gd name="T74" fmla="*/ 50 w 61"/>
                  <a:gd name="T75" fmla="*/ 135 h 187"/>
                  <a:gd name="T76" fmla="*/ 50 w 61"/>
                  <a:gd name="T77" fmla="*/ 124 h 187"/>
                  <a:gd name="T78" fmla="*/ 48 w 61"/>
                  <a:gd name="T79" fmla="*/ 115 h 187"/>
                  <a:gd name="T80" fmla="*/ 46 w 61"/>
                  <a:gd name="T81" fmla="*/ 106 h 187"/>
                  <a:gd name="T82" fmla="*/ 41 w 61"/>
                  <a:gd name="T83" fmla="*/ 98 h 187"/>
                  <a:gd name="T84" fmla="*/ 35 w 61"/>
                  <a:gd name="T85" fmla="*/ 87 h 187"/>
                  <a:gd name="T86" fmla="*/ 26 w 61"/>
                  <a:gd name="T87" fmla="*/ 74 h 187"/>
                  <a:gd name="T88" fmla="*/ 18 w 61"/>
                  <a:gd name="T89" fmla="*/ 61 h 187"/>
                  <a:gd name="T90" fmla="*/ 14 w 61"/>
                  <a:gd name="T91" fmla="*/ 47 h 187"/>
                  <a:gd name="T92" fmla="*/ 13 w 61"/>
                  <a:gd name="T93" fmla="*/ 34 h 187"/>
                  <a:gd name="T94" fmla="*/ 15 w 61"/>
                  <a:gd name="T95" fmla="*/ 26 h 187"/>
                  <a:gd name="T96" fmla="*/ 17 w 61"/>
                  <a:gd name="T97" fmla="*/ 18 h 187"/>
                  <a:gd name="T98" fmla="*/ 25 w 61"/>
                  <a:gd name="T99" fmla="*/ 14 h 187"/>
                  <a:gd name="T100" fmla="*/ 35 w 61"/>
                  <a:gd name="T101" fmla="*/ 13 h 187"/>
                  <a:gd name="T102" fmla="*/ 44 w 61"/>
                  <a:gd name="T103" fmla="*/ 17 h 187"/>
                  <a:gd name="T104" fmla="*/ 50 w 61"/>
                  <a:gd name="T105" fmla="*/ 26 h 187"/>
                  <a:gd name="T106" fmla="*/ 39 w 61"/>
                  <a:gd name="T107" fmla="*/ 32 h 187"/>
                  <a:gd name="T108" fmla="*/ 30 w 61"/>
                  <a:gd name="T109" fmla="*/ 29 h 187"/>
                  <a:gd name="T110" fmla="*/ 29 w 61"/>
                  <a:gd name="T111" fmla="*/ 3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 h="187">
                    <a:moveTo>
                      <a:pt x="29" y="39"/>
                    </a:moveTo>
                    <a:lnTo>
                      <a:pt x="30" y="40"/>
                    </a:lnTo>
                    <a:lnTo>
                      <a:pt x="33" y="41"/>
                    </a:lnTo>
                    <a:lnTo>
                      <a:pt x="35" y="43"/>
                    </a:lnTo>
                    <a:lnTo>
                      <a:pt x="37" y="43"/>
                    </a:lnTo>
                    <a:lnTo>
                      <a:pt x="40" y="44"/>
                    </a:lnTo>
                    <a:lnTo>
                      <a:pt x="43" y="45"/>
                    </a:lnTo>
                    <a:lnTo>
                      <a:pt x="45" y="44"/>
                    </a:lnTo>
                    <a:lnTo>
                      <a:pt x="48" y="44"/>
                    </a:lnTo>
                    <a:lnTo>
                      <a:pt x="51" y="43"/>
                    </a:lnTo>
                    <a:lnTo>
                      <a:pt x="53" y="41"/>
                    </a:lnTo>
                    <a:lnTo>
                      <a:pt x="55" y="38"/>
                    </a:lnTo>
                    <a:lnTo>
                      <a:pt x="58" y="36"/>
                    </a:lnTo>
                    <a:lnTo>
                      <a:pt x="59" y="32"/>
                    </a:lnTo>
                    <a:lnTo>
                      <a:pt x="59" y="31"/>
                    </a:lnTo>
                    <a:lnTo>
                      <a:pt x="60" y="28"/>
                    </a:lnTo>
                    <a:lnTo>
                      <a:pt x="61" y="25"/>
                    </a:lnTo>
                    <a:lnTo>
                      <a:pt x="60" y="22"/>
                    </a:lnTo>
                    <a:lnTo>
                      <a:pt x="60" y="19"/>
                    </a:lnTo>
                    <a:lnTo>
                      <a:pt x="59" y="16"/>
                    </a:lnTo>
                    <a:lnTo>
                      <a:pt x="59" y="15"/>
                    </a:lnTo>
                    <a:lnTo>
                      <a:pt x="56" y="10"/>
                    </a:lnTo>
                    <a:lnTo>
                      <a:pt x="53" y="7"/>
                    </a:lnTo>
                    <a:lnTo>
                      <a:pt x="51" y="4"/>
                    </a:lnTo>
                    <a:lnTo>
                      <a:pt x="48" y="3"/>
                    </a:lnTo>
                    <a:lnTo>
                      <a:pt x="46" y="2"/>
                    </a:lnTo>
                    <a:lnTo>
                      <a:pt x="44" y="1"/>
                    </a:lnTo>
                    <a:lnTo>
                      <a:pt x="41" y="1"/>
                    </a:lnTo>
                    <a:lnTo>
                      <a:pt x="39" y="0"/>
                    </a:lnTo>
                    <a:lnTo>
                      <a:pt x="36" y="0"/>
                    </a:lnTo>
                    <a:lnTo>
                      <a:pt x="33" y="0"/>
                    </a:lnTo>
                    <a:lnTo>
                      <a:pt x="30" y="0"/>
                    </a:lnTo>
                    <a:lnTo>
                      <a:pt x="28" y="0"/>
                    </a:lnTo>
                    <a:lnTo>
                      <a:pt x="25" y="0"/>
                    </a:lnTo>
                    <a:lnTo>
                      <a:pt x="22" y="1"/>
                    </a:lnTo>
                    <a:lnTo>
                      <a:pt x="20" y="2"/>
                    </a:lnTo>
                    <a:lnTo>
                      <a:pt x="17" y="3"/>
                    </a:lnTo>
                    <a:lnTo>
                      <a:pt x="15" y="4"/>
                    </a:lnTo>
                    <a:lnTo>
                      <a:pt x="13" y="7"/>
                    </a:lnTo>
                    <a:lnTo>
                      <a:pt x="10" y="8"/>
                    </a:lnTo>
                    <a:lnTo>
                      <a:pt x="8" y="10"/>
                    </a:lnTo>
                    <a:lnTo>
                      <a:pt x="6" y="13"/>
                    </a:lnTo>
                    <a:lnTo>
                      <a:pt x="5" y="15"/>
                    </a:lnTo>
                    <a:lnTo>
                      <a:pt x="3" y="18"/>
                    </a:lnTo>
                    <a:lnTo>
                      <a:pt x="2" y="21"/>
                    </a:lnTo>
                    <a:lnTo>
                      <a:pt x="1" y="24"/>
                    </a:lnTo>
                    <a:lnTo>
                      <a:pt x="1" y="28"/>
                    </a:lnTo>
                    <a:lnTo>
                      <a:pt x="1" y="31"/>
                    </a:lnTo>
                    <a:lnTo>
                      <a:pt x="0" y="34"/>
                    </a:lnTo>
                    <a:lnTo>
                      <a:pt x="0" y="38"/>
                    </a:lnTo>
                    <a:lnTo>
                      <a:pt x="0" y="41"/>
                    </a:lnTo>
                    <a:lnTo>
                      <a:pt x="0" y="44"/>
                    </a:lnTo>
                    <a:lnTo>
                      <a:pt x="1" y="47"/>
                    </a:lnTo>
                    <a:lnTo>
                      <a:pt x="1" y="49"/>
                    </a:lnTo>
                    <a:lnTo>
                      <a:pt x="2" y="52"/>
                    </a:lnTo>
                    <a:lnTo>
                      <a:pt x="3" y="56"/>
                    </a:lnTo>
                    <a:lnTo>
                      <a:pt x="5" y="61"/>
                    </a:lnTo>
                    <a:lnTo>
                      <a:pt x="7" y="66"/>
                    </a:lnTo>
                    <a:lnTo>
                      <a:pt x="9" y="70"/>
                    </a:lnTo>
                    <a:lnTo>
                      <a:pt x="12" y="74"/>
                    </a:lnTo>
                    <a:lnTo>
                      <a:pt x="15" y="78"/>
                    </a:lnTo>
                    <a:lnTo>
                      <a:pt x="17" y="82"/>
                    </a:lnTo>
                    <a:lnTo>
                      <a:pt x="21" y="87"/>
                    </a:lnTo>
                    <a:lnTo>
                      <a:pt x="22" y="90"/>
                    </a:lnTo>
                    <a:lnTo>
                      <a:pt x="23" y="92"/>
                    </a:lnTo>
                    <a:lnTo>
                      <a:pt x="25" y="94"/>
                    </a:lnTo>
                    <a:lnTo>
                      <a:pt x="26" y="98"/>
                    </a:lnTo>
                    <a:lnTo>
                      <a:pt x="28" y="100"/>
                    </a:lnTo>
                    <a:lnTo>
                      <a:pt x="29" y="105"/>
                    </a:lnTo>
                    <a:lnTo>
                      <a:pt x="31" y="107"/>
                    </a:lnTo>
                    <a:lnTo>
                      <a:pt x="32" y="112"/>
                    </a:lnTo>
                    <a:lnTo>
                      <a:pt x="33" y="115"/>
                    </a:lnTo>
                    <a:lnTo>
                      <a:pt x="35" y="119"/>
                    </a:lnTo>
                    <a:lnTo>
                      <a:pt x="36" y="122"/>
                    </a:lnTo>
                    <a:lnTo>
                      <a:pt x="37" y="127"/>
                    </a:lnTo>
                    <a:lnTo>
                      <a:pt x="37" y="129"/>
                    </a:lnTo>
                    <a:lnTo>
                      <a:pt x="37" y="134"/>
                    </a:lnTo>
                    <a:lnTo>
                      <a:pt x="37" y="136"/>
                    </a:lnTo>
                    <a:lnTo>
                      <a:pt x="37" y="140"/>
                    </a:lnTo>
                    <a:lnTo>
                      <a:pt x="37" y="143"/>
                    </a:lnTo>
                    <a:lnTo>
                      <a:pt x="37" y="146"/>
                    </a:lnTo>
                    <a:lnTo>
                      <a:pt x="37" y="150"/>
                    </a:lnTo>
                    <a:lnTo>
                      <a:pt x="36" y="153"/>
                    </a:lnTo>
                    <a:lnTo>
                      <a:pt x="35" y="155"/>
                    </a:lnTo>
                    <a:lnTo>
                      <a:pt x="35" y="158"/>
                    </a:lnTo>
                    <a:lnTo>
                      <a:pt x="35" y="161"/>
                    </a:lnTo>
                    <a:lnTo>
                      <a:pt x="33" y="164"/>
                    </a:lnTo>
                    <a:lnTo>
                      <a:pt x="32" y="168"/>
                    </a:lnTo>
                    <a:lnTo>
                      <a:pt x="30" y="173"/>
                    </a:lnTo>
                    <a:lnTo>
                      <a:pt x="29" y="176"/>
                    </a:lnTo>
                    <a:lnTo>
                      <a:pt x="28" y="180"/>
                    </a:lnTo>
                    <a:lnTo>
                      <a:pt x="25" y="182"/>
                    </a:lnTo>
                    <a:lnTo>
                      <a:pt x="25" y="184"/>
                    </a:lnTo>
                    <a:lnTo>
                      <a:pt x="24" y="185"/>
                    </a:lnTo>
                    <a:lnTo>
                      <a:pt x="24" y="187"/>
                    </a:lnTo>
                    <a:lnTo>
                      <a:pt x="37" y="187"/>
                    </a:lnTo>
                    <a:lnTo>
                      <a:pt x="37" y="187"/>
                    </a:lnTo>
                    <a:lnTo>
                      <a:pt x="37" y="184"/>
                    </a:lnTo>
                    <a:lnTo>
                      <a:pt x="38" y="182"/>
                    </a:lnTo>
                    <a:lnTo>
                      <a:pt x="39" y="177"/>
                    </a:lnTo>
                    <a:lnTo>
                      <a:pt x="40" y="175"/>
                    </a:lnTo>
                    <a:lnTo>
                      <a:pt x="41" y="173"/>
                    </a:lnTo>
                    <a:lnTo>
                      <a:pt x="41" y="169"/>
                    </a:lnTo>
                    <a:lnTo>
                      <a:pt x="43" y="167"/>
                    </a:lnTo>
                    <a:lnTo>
                      <a:pt x="44" y="165"/>
                    </a:lnTo>
                    <a:lnTo>
                      <a:pt x="44" y="161"/>
                    </a:lnTo>
                    <a:lnTo>
                      <a:pt x="45" y="159"/>
                    </a:lnTo>
                    <a:lnTo>
                      <a:pt x="46" y="155"/>
                    </a:lnTo>
                    <a:lnTo>
                      <a:pt x="46" y="152"/>
                    </a:lnTo>
                    <a:lnTo>
                      <a:pt x="47" y="149"/>
                    </a:lnTo>
                    <a:lnTo>
                      <a:pt x="47" y="145"/>
                    </a:lnTo>
                    <a:lnTo>
                      <a:pt x="48" y="142"/>
                    </a:lnTo>
                    <a:lnTo>
                      <a:pt x="48" y="138"/>
                    </a:lnTo>
                    <a:lnTo>
                      <a:pt x="50" y="135"/>
                    </a:lnTo>
                    <a:lnTo>
                      <a:pt x="50" y="131"/>
                    </a:lnTo>
                    <a:lnTo>
                      <a:pt x="50" y="129"/>
                    </a:lnTo>
                    <a:lnTo>
                      <a:pt x="50" y="124"/>
                    </a:lnTo>
                    <a:lnTo>
                      <a:pt x="50" y="122"/>
                    </a:lnTo>
                    <a:lnTo>
                      <a:pt x="48" y="117"/>
                    </a:lnTo>
                    <a:lnTo>
                      <a:pt x="48" y="115"/>
                    </a:lnTo>
                    <a:lnTo>
                      <a:pt x="48" y="112"/>
                    </a:lnTo>
                    <a:lnTo>
                      <a:pt x="47" y="108"/>
                    </a:lnTo>
                    <a:lnTo>
                      <a:pt x="46" y="106"/>
                    </a:lnTo>
                    <a:lnTo>
                      <a:pt x="45" y="104"/>
                    </a:lnTo>
                    <a:lnTo>
                      <a:pt x="44" y="100"/>
                    </a:lnTo>
                    <a:lnTo>
                      <a:pt x="41" y="98"/>
                    </a:lnTo>
                    <a:lnTo>
                      <a:pt x="40" y="94"/>
                    </a:lnTo>
                    <a:lnTo>
                      <a:pt x="39" y="92"/>
                    </a:lnTo>
                    <a:lnTo>
                      <a:pt x="35" y="87"/>
                    </a:lnTo>
                    <a:lnTo>
                      <a:pt x="32" y="83"/>
                    </a:lnTo>
                    <a:lnTo>
                      <a:pt x="29" y="78"/>
                    </a:lnTo>
                    <a:lnTo>
                      <a:pt x="26" y="74"/>
                    </a:lnTo>
                    <a:lnTo>
                      <a:pt x="23" y="69"/>
                    </a:lnTo>
                    <a:lnTo>
                      <a:pt x="21" y="66"/>
                    </a:lnTo>
                    <a:lnTo>
                      <a:pt x="18" y="61"/>
                    </a:lnTo>
                    <a:lnTo>
                      <a:pt x="16" y="56"/>
                    </a:lnTo>
                    <a:lnTo>
                      <a:pt x="15" y="52"/>
                    </a:lnTo>
                    <a:lnTo>
                      <a:pt x="14" y="47"/>
                    </a:lnTo>
                    <a:lnTo>
                      <a:pt x="13" y="43"/>
                    </a:lnTo>
                    <a:lnTo>
                      <a:pt x="13" y="38"/>
                    </a:lnTo>
                    <a:lnTo>
                      <a:pt x="13" y="34"/>
                    </a:lnTo>
                    <a:lnTo>
                      <a:pt x="14" y="32"/>
                    </a:lnTo>
                    <a:lnTo>
                      <a:pt x="14" y="29"/>
                    </a:lnTo>
                    <a:lnTo>
                      <a:pt x="15" y="26"/>
                    </a:lnTo>
                    <a:lnTo>
                      <a:pt x="15" y="23"/>
                    </a:lnTo>
                    <a:lnTo>
                      <a:pt x="16" y="21"/>
                    </a:lnTo>
                    <a:lnTo>
                      <a:pt x="17" y="18"/>
                    </a:lnTo>
                    <a:lnTo>
                      <a:pt x="18" y="17"/>
                    </a:lnTo>
                    <a:lnTo>
                      <a:pt x="22" y="15"/>
                    </a:lnTo>
                    <a:lnTo>
                      <a:pt x="25" y="14"/>
                    </a:lnTo>
                    <a:lnTo>
                      <a:pt x="28" y="11"/>
                    </a:lnTo>
                    <a:lnTo>
                      <a:pt x="31" y="13"/>
                    </a:lnTo>
                    <a:lnTo>
                      <a:pt x="35" y="13"/>
                    </a:lnTo>
                    <a:lnTo>
                      <a:pt x="38" y="14"/>
                    </a:lnTo>
                    <a:lnTo>
                      <a:pt x="41" y="16"/>
                    </a:lnTo>
                    <a:lnTo>
                      <a:pt x="44" y="17"/>
                    </a:lnTo>
                    <a:lnTo>
                      <a:pt x="46" y="19"/>
                    </a:lnTo>
                    <a:lnTo>
                      <a:pt x="48" y="22"/>
                    </a:lnTo>
                    <a:lnTo>
                      <a:pt x="50" y="26"/>
                    </a:lnTo>
                    <a:lnTo>
                      <a:pt x="48" y="31"/>
                    </a:lnTo>
                    <a:lnTo>
                      <a:pt x="44" y="32"/>
                    </a:lnTo>
                    <a:lnTo>
                      <a:pt x="39" y="32"/>
                    </a:lnTo>
                    <a:lnTo>
                      <a:pt x="36" y="31"/>
                    </a:lnTo>
                    <a:lnTo>
                      <a:pt x="33" y="31"/>
                    </a:lnTo>
                    <a:lnTo>
                      <a:pt x="30" y="29"/>
                    </a:lnTo>
                    <a:lnTo>
                      <a:pt x="29" y="28"/>
                    </a:lnTo>
                    <a:lnTo>
                      <a:pt x="28" y="26"/>
                    </a:lnTo>
                    <a:lnTo>
                      <a:pt x="29" y="39"/>
                    </a:lnTo>
                    <a:lnTo>
                      <a:pt x="2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85"/>
              <p:cNvSpPr>
                <a:spLocks/>
              </p:cNvSpPr>
              <p:nvPr/>
            </p:nvSpPr>
            <p:spPr bwMode="auto">
              <a:xfrm>
                <a:off x="2093913" y="5180013"/>
                <a:ext cx="31750" cy="98425"/>
              </a:xfrm>
              <a:custGeom>
                <a:avLst/>
                <a:gdLst>
                  <a:gd name="T0" fmla="*/ 40 w 61"/>
                  <a:gd name="T1" fmla="*/ 44 h 188"/>
                  <a:gd name="T2" fmla="*/ 52 w 61"/>
                  <a:gd name="T3" fmla="*/ 39 h 188"/>
                  <a:gd name="T4" fmla="*/ 58 w 61"/>
                  <a:gd name="T5" fmla="*/ 31 h 188"/>
                  <a:gd name="T6" fmla="*/ 60 w 61"/>
                  <a:gd name="T7" fmla="*/ 21 h 188"/>
                  <a:gd name="T8" fmla="*/ 53 w 61"/>
                  <a:gd name="T9" fmla="*/ 9 h 188"/>
                  <a:gd name="T10" fmla="*/ 39 w 61"/>
                  <a:gd name="T11" fmla="*/ 1 h 188"/>
                  <a:gd name="T12" fmla="*/ 30 w 61"/>
                  <a:gd name="T13" fmla="*/ 0 h 188"/>
                  <a:gd name="T14" fmla="*/ 19 w 61"/>
                  <a:gd name="T15" fmla="*/ 1 h 188"/>
                  <a:gd name="T16" fmla="*/ 7 w 61"/>
                  <a:gd name="T17" fmla="*/ 12 h 188"/>
                  <a:gd name="T18" fmla="*/ 2 w 61"/>
                  <a:gd name="T19" fmla="*/ 21 h 188"/>
                  <a:gd name="T20" fmla="*/ 0 w 61"/>
                  <a:gd name="T21" fmla="*/ 31 h 188"/>
                  <a:gd name="T22" fmla="*/ 0 w 61"/>
                  <a:gd name="T23" fmla="*/ 40 h 188"/>
                  <a:gd name="T24" fmla="*/ 1 w 61"/>
                  <a:gd name="T25" fmla="*/ 50 h 188"/>
                  <a:gd name="T26" fmla="*/ 3 w 61"/>
                  <a:gd name="T27" fmla="*/ 57 h 188"/>
                  <a:gd name="T28" fmla="*/ 7 w 61"/>
                  <a:gd name="T29" fmla="*/ 65 h 188"/>
                  <a:gd name="T30" fmla="*/ 12 w 61"/>
                  <a:gd name="T31" fmla="*/ 75 h 188"/>
                  <a:gd name="T32" fmla="*/ 19 w 61"/>
                  <a:gd name="T33" fmla="*/ 85 h 188"/>
                  <a:gd name="T34" fmla="*/ 24 w 61"/>
                  <a:gd name="T35" fmla="*/ 93 h 188"/>
                  <a:gd name="T36" fmla="*/ 29 w 61"/>
                  <a:gd name="T37" fmla="*/ 103 h 188"/>
                  <a:gd name="T38" fmla="*/ 33 w 61"/>
                  <a:gd name="T39" fmla="*/ 114 h 188"/>
                  <a:gd name="T40" fmla="*/ 35 w 61"/>
                  <a:gd name="T41" fmla="*/ 126 h 188"/>
                  <a:gd name="T42" fmla="*/ 37 w 61"/>
                  <a:gd name="T43" fmla="*/ 137 h 188"/>
                  <a:gd name="T44" fmla="*/ 38 w 61"/>
                  <a:gd name="T45" fmla="*/ 148 h 188"/>
                  <a:gd name="T46" fmla="*/ 37 w 61"/>
                  <a:gd name="T47" fmla="*/ 157 h 188"/>
                  <a:gd name="T48" fmla="*/ 37 w 61"/>
                  <a:gd name="T49" fmla="*/ 165 h 188"/>
                  <a:gd name="T50" fmla="*/ 34 w 61"/>
                  <a:gd name="T51" fmla="*/ 174 h 188"/>
                  <a:gd name="T52" fmla="*/ 32 w 61"/>
                  <a:gd name="T53" fmla="*/ 183 h 188"/>
                  <a:gd name="T54" fmla="*/ 43 w 61"/>
                  <a:gd name="T55" fmla="*/ 188 h 188"/>
                  <a:gd name="T56" fmla="*/ 45 w 61"/>
                  <a:gd name="T57" fmla="*/ 183 h 188"/>
                  <a:gd name="T58" fmla="*/ 48 w 61"/>
                  <a:gd name="T59" fmla="*/ 172 h 188"/>
                  <a:gd name="T60" fmla="*/ 50 w 61"/>
                  <a:gd name="T61" fmla="*/ 164 h 188"/>
                  <a:gd name="T62" fmla="*/ 52 w 61"/>
                  <a:gd name="T63" fmla="*/ 156 h 188"/>
                  <a:gd name="T64" fmla="*/ 53 w 61"/>
                  <a:gd name="T65" fmla="*/ 146 h 188"/>
                  <a:gd name="T66" fmla="*/ 53 w 61"/>
                  <a:gd name="T67" fmla="*/ 137 h 188"/>
                  <a:gd name="T68" fmla="*/ 52 w 61"/>
                  <a:gd name="T69" fmla="*/ 127 h 188"/>
                  <a:gd name="T70" fmla="*/ 49 w 61"/>
                  <a:gd name="T71" fmla="*/ 118 h 188"/>
                  <a:gd name="T72" fmla="*/ 45 w 61"/>
                  <a:gd name="T73" fmla="*/ 110 h 188"/>
                  <a:gd name="T74" fmla="*/ 40 w 61"/>
                  <a:gd name="T75" fmla="*/ 99 h 188"/>
                  <a:gd name="T76" fmla="*/ 35 w 61"/>
                  <a:gd name="T77" fmla="*/ 91 h 188"/>
                  <a:gd name="T78" fmla="*/ 31 w 61"/>
                  <a:gd name="T79" fmla="*/ 82 h 188"/>
                  <a:gd name="T80" fmla="*/ 26 w 61"/>
                  <a:gd name="T81" fmla="*/ 74 h 188"/>
                  <a:gd name="T82" fmla="*/ 23 w 61"/>
                  <a:gd name="T83" fmla="*/ 66 h 188"/>
                  <a:gd name="T84" fmla="*/ 18 w 61"/>
                  <a:gd name="T85" fmla="*/ 58 h 188"/>
                  <a:gd name="T86" fmla="*/ 15 w 61"/>
                  <a:gd name="T87" fmla="*/ 46 h 188"/>
                  <a:gd name="T88" fmla="*/ 12 w 61"/>
                  <a:gd name="T89" fmla="*/ 32 h 188"/>
                  <a:gd name="T90" fmla="*/ 17 w 61"/>
                  <a:gd name="T91" fmla="*/ 23 h 188"/>
                  <a:gd name="T92" fmla="*/ 24 w 61"/>
                  <a:gd name="T93" fmla="*/ 16 h 188"/>
                  <a:gd name="T94" fmla="*/ 34 w 61"/>
                  <a:gd name="T95" fmla="*/ 14 h 188"/>
                  <a:gd name="T96" fmla="*/ 41 w 61"/>
                  <a:gd name="T97" fmla="*/ 15 h 188"/>
                  <a:gd name="T98" fmla="*/ 46 w 61"/>
                  <a:gd name="T99" fmla="*/ 24 h 188"/>
                  <a:gd name="T100" fmla="*/ 38 w 61"/>
                  <a:gd name="T101" fmla="*/ 31 h 188"/>
                  <a:gd name="T102" fmla="*/ 33 w 61"/>
                  <a:gd name="T103" fmla="*/ 3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88">
                    <a:moveTo>
                      <a:pt x="37" y="45"/>
                    </a:moveTo>
                    <a:lnTo>
                      <a:pt x="38" y="44"/>
                    </a:lnTo>
                    <a:lnTo>
                      <a:pt x="40" y="44"/>
                    </a:lnTo>
                    <a:lnTo>
                      <a:pt x="43" y="43"/>
                    </a:lnTo>
                    <a:lnTo>
                      <a:pt x="48" y="42"/>
                    </a:lnTo>
                    <a:lnTo>
                      <a:pt x="52" y="39"/>
                    </a:lnTo>
                    <a:lnTo>
                      <a:pt x="56" y="36"/>
                    </a:lnTo>
                    <a:lnTo>
                      <a:pt x="57" y="33"/>
                    </a:lnTo>
                    <a:lnTo>
                      <a:pt x="58" y="31"/>
                    </a:lnTo>
                    <a:lnTo>
                      <a:pt x="60" y="28"/>
                    </a:lnTo>
                    <a:lnTo>
                      <a:pt x="61" y="24"/>
                    </a:lnTo>
                    <a:lnTo>
                      <a:pt x="60" y="21"/>
                    </a:lnTo>
                    <a:lnTo>
                      <a:pt x="58" y="16"/>
                    </a:lnTo>
                    <a:lnTo>
                      <a:pt x="56" y="13"/>
                    </a:lnTo>
                    <a:lnTo>
                      <a:pt x="53" y="9"/>
                    </a:lnTo>
                    <a:lnTo>
                      <a:pt x="48" y="6"/>
                    </a:lnTo>
                    <a:lnTo>
                      <a:pt x="45" y="4"/>
                    </a:lnTo>
                    <a:lnTo>
                      <a:pt x="39" y="1"/>
                    </a:lnTo>
                    <a:lnTo>
                      <a:pt x="34" y="1"/>
                    </a:lnTo>
                    <a:lnTo>
                      <a:pt x="32" y="0"/>
                    </a:lnTo>
                    <a:lnTo>
                      <a:pt x="30" y="0"/>
                    </a:lnTo>
                    <a:lnTo>
                      <a:pt x="26" y="0"/>
                    </a:lnTo>
                    <a:lnTo>
                      <a:pt x="24" y="0"/>
                    </a:lnTo>
                    <a:lnTo>
                      <a:pt x="19" y="1"/>
                    </a:lnTo>
                    <a:lnTo>
                      <a:pt x="15" y="4"/>
                    </a:lnTo>
                    <a:lnTo>
                      <a:pt x="10" y="6"/>
                    </a:lnTo>
                    <a:lnTo>
                      <a:pt x="7" y="12"/>
                    </a:lnTo>
                    <a:lnTo>
                      <a:pt x="4" y="14"/>
                    </a:lnTo>
                    <a:lnTo>
                      <a:pt x="3" y="17"/>
                    </a:lnTo>
                    <a:lnTo>
                      <a:pt x="2" y="21"/>
                    </a:lnTo>
                    <a:lnTo>
                      <a:pt x="1" y="24"/>
                    </a:lnTo>
                    <a:lnTo>
                      <a:pt x="0" y="28"/>
                    </a:lnTo>
                    <a:lnTo>
                      <a:pt x="0" y="31"/>
                    </a:lnTo>
                    <a:lnTo>
                      <a:pt x="0" y="35"/>
                    </a:lnTo>
                    <a:lnTo>
                      <a:pt x="0" y="38"/>
                    </a:lnTo>
                    <a:lnTo>
                      <a:pt x="0" y="40"/>
                    </a:lnTo>
                    <a:lnTo>
                      <a:pt x="0" y="44"/>
                    </a:lnTo>
                    <a:lnTo>
                      <a:pt x="0" y="46"/>
                    </a:lnTo>
                    <a:lnTo>
                      <a:pt x="1" y="50"/>
                    </a:lnTo>
                    <a:lnTo>
                      <a:pt x="1" y="52"/>
                    </a:lnTo>
                    <a:lnTo>
                      <a:pt x="2" y="54"/>
                    </a:lnTo>
                    <a:lnTo>
                      <a:pt x="3" y="57"/>
                    </a:lnTo>
                    <a:lnTo>
                      <a:pt x="4" y="60"/>
                    </a:lnTo>
                    <a:lnTo>
                      <a:pt x="6" y="62"/>
                    </a:lnTo>
                    <a:lnTo>
                      <a:pt x="7" y="65"/>
                    </a:lnTo>
                    <a:lnTo>
                      <a:pt x="8" y="67"/>
                    </a:lnTo>
                    <a:lnTo>
                      <a:pt x="10" y="70"/>
                    </a:lnTo>
                    <a:lnTo>
                      <a:pt x="12" y="75"/>
                    </a:lnTo>
                    <a:lnTo>
                      <a:pt x="16" y="80"/>
                    </a:lnTo>
                    <a:lnTo>
                      <a:pt x="17" y="82"/>
                    </a:lnTo>
                    <a:lnTo>
                      <a:pt x="19" y="85"/>
                    </a:lnTo>
                    <a:lnTo>
                      <a:pt x="20" y="88"/>
                    </a:lnTo>
                    <a:lnTo>
                      <a:pt x="23" y="90"/>
                    </a:lnTo>
                    <a:lnTo>
                      <a:pt x="24" y="93"/>
                    </a:lnTo>
                    <a:lnTo>
                      <a:pt x="25" y="96"/>
                    </a:lnTo>
                    <a:lnTo>
                      <a:pt x="27" y="99"/>
                    </a:lnTo>
                    <a:lnTo>
                      <a:pt x="29" y="103"/>
                    </a:lnTo>
                    <a:lnTo>
                      <a:pt x="30" y="106"/>
                    </a:lnTo>
                    <a:lnTo>
                      <a:pt x="32" y="110"/>
                    </a:lnTo>
                    <a:lnTo>
                      <a:pt x="33" y="114"/>
                    </a:lnTo>
                    <a:lnTo>
                      <a:pt x="34" y="119"/>
                    </a:lnTo>
                    <a:lnTo>
                      <a:pt x="34" y="122"/>
                    </a:lnTo>
                    <a:lnTo>
                      <a:pt x="35" y="126"/>
                    </a:lnTo>
                    <a:lnTo>
                      <a:pt x="35" y="129"/>
                    </a:lnTo>
                    <a:lnTo>
                      <a:pt x="37" y="134"/>
                    </a:lnTo>
                    <a:lnTo>
                      <a:pt x="37" y="137"/>
                    </a:lnTo>
                    <a:lnTo>
                      <a:pt x="37" y="141"/>
                    </a:lnTo>
                    <a:lnTo>
                      <a:pt x="37" y="144"/>
                    </a:lnTo>
                    <a:lnTo>
                      <a:pt x="38" y="148"/>
                    </a:lnTo>
                    <a:lnTo>
                      <a:pt x="37" y="150"/>
                    </a:lnTo>
                    <a:lnTo>
                      <a:pt x="37" y="153"/>
                    </a:lnTo>
                    <a:lnTo>
                      <a:pt x="37" y="157"/>
                    </a:lnTo>
                    <a:lnTo>
                      <a:pt x="37" y="160"/>
                    </a:lnTo>
                    <a:lnTo>
                      <a:pt x="37" y="163"/>
                    </a:lnTo>
                    <a:lnTo>
                      <a:pt x="37" y="165"/>
                    </a:lnTo>
                    <a:lnTo>
                      <a:pt x="35" y="167"/>
                    </a:lnTo>
                    <a:lnTo>
                      <a:pt x="35" y="169"/>
                    </a:lnTo>
                    <a:lnTo>
                      <a:pt x="34" y="174"/>
                    </a:lnTo>
                    <a:lnTo>
                      <a:pt x="33" y="178"/>
                    </a:lnTo>
                    <a:lnTo>
                      <a:pt x="32" y="181"/>
                    </a:lnTo>
                    <a:lnTo>
                      <a:pt x="32" y="183"/>
                    </a:lnTo>
                    <a:lnTo>
                      <a:pt x="30" y="187"/>
                    </a:lnTo>
                    <a:lnTo>
                      <a:pt x="30" y="188"/>
                    </a:lnTo>
                    <a:lnTo>
                      <a:pt x="43" y="188"/>
                    </a:lnTo>
                    <a:lnTo>
                      <a:pt x="43" y="187"/>
                    </a:lnTo>
                    <a:lnTo>
                      <a:pt x="45" y="186"/>
                    </a:lnTo>
                    <a:lnTo>
                      <a:pt x="45" y="183"/>
                    </a:lnTo>
                    <a:lnTo>
                      <a:pt x="46" y="180"/>
                    </a:lnTo>
                    <a:lnTo>
                      <a:pt x="47" y="176"/>
                    </a:lnTo>
                    <a:lnTo>
                      <a:pt x="48" y="172"/>
                    </a:lnTo>
                    <a:lnTo>
                      <a:pt x="49" y="169"/>
                    </a:lnTo>
                    <a:lnTo>
                      <a:pt x="50" y="167"/>
                    </a:lnTo>
                    <a:lnTo>
                      <a:pt x="50" y="164"/>
                    </a:lnTo>
                    <a:lnTo>
                      <a:pt x="52" y="161"/>
                    </a:lnTo>
                    <a:lnTo>
                      <a:pt x="52" y="158"/>
                    </a:lnTo>
                    <a:lnTo>
                      <a:pt x="52" y="156"/>
                    </a:lnTo>
                    <a:lnTo>
                      <a:pt x="53" y="152"/>
                    </a:lnTo>
                    <a:lnTo>
                      <a:pt x="53" y="150"/>
                    </a:lnTo>
                    <a:lnTo>
                      <a:pt x="53" y="146"/>
                    </a:lnTo>
                    <a:lnTo>
                      <a:pt x="53" y="143"/>
                    </a:lnTo>
                    <a:lnTo>
                      <a:pt x="53" y="139"/>
                    </a:lnTo>
                    <a:lnTo>
                      <a:pt x="53" y="137"/>
                    </a:lnTo>
                    <a:lnTo>
                      <a:pt x="53" y="134"/>
                    </a:lnTo>
                    <a:lnTo>
                      <a:pt x="52" y="130"/>
                    </a:lnTo>
                    <a:lnTo>
                      <a:pt x="52" y="127"/>
                    </a:lnTo>
                    <a:lnTo>
                      <a:pt x="50" y="123"/>
                    </a:lnTo>
                    <a:lnTo>
                      <a:pt x="50" y="121"/>
                    </a:lnTo>
                    <a:lnTo>
                      <a:pt x="49" y="118"/>
                    </a:lnTo>
                    <a:lnTo>
                      <a:pt x="48" y="115"/>
                    </a:lnTo>
                    <a:lnTo>
                      <a:pt x="47" y="112"/>
                    </a:lnTo>
                    <a:lnTo>
                      <a:pt x="45" y="110"/>
                    </a:lnTo>
                    <a:lnTo>
                      <a:pt x="43" y="106"/>
                    </a:lnTo>
                    <a:lnTo>
                      <a:pt x="41" y="103"/>
                    </a:lnTo>
                    <a:lnTo>
                      <a:pt x="40" y="99"/>
                    </a:lnTo>
                    <a:lnTo>
                      <a:pt x="39" y="97"/>
                    </a:lnTo>
                    <a:lnTo>
                      <a:pt x="37" y="93"/>
                    </a:lnTo>
                    <a:lnTo>
                      <a:pt x="35" y="91"/>
                    </a:lnTo>
                    <a:lnTo>
                      <a:pt x="34" y="88"/>
                    </a:lnTo>
                    <a:lnTo>
                      <a:pt x="32" y="85"/>
                    </a:lnTo>
                    <a:lnTo>
                      <a:pt x="31" y="82"/>
                    </a:lnTo>
                    <a:lnTo>
                      <a:pt x="30" y="80"/>
                    </a:lnTo>
                    <a:lnTo>
                      <a:pt x="27" y="76"/>
                    </a:lnTo>
                    <a:lnTo>
                      <a:pt x="26" y="74"/>
                    </a:lnTo>
                    <a:lnTo>
                      <a:pt x="25" y="71"/>
                    </a:lnTo>
                    <a:lnTo>
                      <a:pt x="24" y="68"/>
                    </a:lnTo>
                    <a:lnTo>
                      <a:pt x="23" y="66"/>
                    </a:lnTo>
                    <a:lnTo>
                      <a:pt x="22" y="63"/>
                    </a:lnTo>
                    <a:lnTo>
                      <a:pt x="19" y="60"/>
                    </a:lnTo>
                    <a:lnTo>
                      <a:pt x="18" y="58"/>
                    </a:lnTo>
                    <a:lnTo>
                      <a:pt x="17" y="55"/>
                    </a:lnTo>
                    <a:lnTo>
                      <a:pt x="16" y="50"/>
                    </a:lnTo>
                    <a:lnTo>
                      <a:pt x="15" y="46"/>
                    </a:lnTo>
                    <a:lnTo>
                      <a:pt x="14" y="42"/>
                    </a:lnTo>
                    <a:lnTo>
                      <a:pt x="12" y="37"/>
                    </a:lnTo>
                    <a:lnTo>
                      <a:pt x="12" y="32"/>
                    </a:lnTo>
                    <a:lnTo>
                      <a:pt x="14" y="30"/>
                    </a:lnTo>
                    <a:lnTo>
                      <a:pt x="15" y="25"/>
                    </a:lnTo>
                    <a:lnTo>
                      <a:pt x="17" y="23"/>
                    </a:lnTo>
                    <a:lnTo>
                      <a:pt x="19" y="20"/>
                    </a:lnTo>
                    <a:lnTo>
                      <a:pt x="22" y="18"/>
                    </a:lnTo>
                    <a:lnTo>
                      <a:pt x="24" y="16"/>
                    </a:lnTo>
                    <a:lnTo>
                      <a:pt x="27" y="15"/>
                    </a:lnTo>
                    <a:lnTo>
                      <a:pt x="31" y="14"/>
                    </a:lnTo>
                    <a:lnTo>
                      <a:pt x="34" y="14"/>
                    </a:lnTo>
                    <a:lnTo>
                      <a:pt x="37" y="14"/>
                    </a:lnTo>
                    <a:lnTo>
                      <a:pt x="39" y="15"/>
                    </a:lnTo>
                    <a:lnTo>
                      <a:pt x="41" y="15"/>
                    </a:lnTo>
                    <a:lnTo>
                      <a:pt x="43" y="16"/>
                    </a:lnTo>
                    <a:lnTo>
                      <a:pt x="46" y="20"/>
                    </a:lnTo>
                    <a:lnTo>
                      <a:pt x="46" y="24"/>
                    </a:lnTo>
                    <a:lnTo>
                      <a:pt x="42" y="28"/>
                    </a:lnTo>
                    <a:lnTo>
                      <a:pt x="40" y="30"/>
                    </a:lnTo>
                    <a:lnTo>
                      <a:pt x="38" y="31"/>
                    </a:lnTo>
                    <a:lnTo>
                      <a:pt x="37" y="31"/>
                    </a:lnTo>
                    <a:lnTo>
                      <a:pt x="34" y="31"/>
                    </a:lnTo>
                    <a:lnTo>
                      <a:pt x="33" y="30"/>
                    </a:lnTo>
                    <a:lnTo>
                      <a:pt x="37" y="45"/>
                    </a:lnTo>
                    <a:lnTo>
                      <a:pt x="3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86"/>
              <p:cNvSpPr>
                <a:spLocks/>
              </p:cNvSpPr>
              <p:nvPr/>
            </p:nvSpPr>
            <p:spPr bwMode="auto">
              <a:xfrm>
                <a:off x="2141538" y="5187950"/>
                <a:ext cx="28575" cy="96837"/>
              </a:xfrm>
              <a:custGeom>
                <a:avLst/>
                <a:gdLst>
                  <a:gd name="T0" fmla="*/ 49 w 55"/>
                  <a:gd name="T1" fmla="*/ 17 h 182"/>
                  <a:gd name="T2" fmla="*/ 40 w 55"/>
                  <a:gd name="T3" fmla="*/ 16 h 182"/>
                  <a:gd name="T4" fmla="*/ 29 w 55"/>
                  <a:gd name="T5" fmla="*/ 16 h 182"/>
                  <a:gd name="T6" fmla="*/ 20 w 55"/>
                  <a:gd name="T7" fmla="*/ 21 h 182"/>
                  <a:gd name="T8" fmla="*/ 18 w 55"/>
                  <a:gd name="T9" fmla="*/ 27 h 182"/>
                  <a:gd name="T10" fmla="*/ 16 w 55"/>
                  <a:gd name="T11" fmla="*/ 36 h 182"/>
                  <a:gd name="T12" fmla="*/ 19 w 55"/>
                  <a:gd name="T13" fmla="*/ 50 h 182"/>
                  <a:gd name="T14" fmla="*/ 27 w 55"/>
                  <a:gd name="T15" fmla="*/ 62 h 182"/>
                  <a:gd name="T16" fmla="*/ 36 w 55"/>
                  <a:gd name="T17" fmla="*/ 76 h 182"/>
                  <a:gd name="T18" fmla="*/ 44 w 55"/>
                  <a:gd name="T19" fmla="*/ 88 h 182"/>
                  <a:gd name="T20" fmla="*/ 49 w 55"/>
                  <a:gd name="T21" fmla="*/ 96 h 182"/>
                  <a:gd name="T22" fmla="*/ 52 w 55"/>
                  <a:gd name="T23" fmla="*/ 104 h 182"/>
                  <a:gd name="T24" fmla="*/ 55 w 55"/>
                  <a:gd name="T25" fmla="*/ 113 h 182"/>
                  <a:gd name="T26" fmla="*/ 55 w 55"/>
                  <a:gd name="T27" fmla="*/ 122 h 182"/>
                  <a:gd name="T28" fmla="*/ 54 w 55"/>
                  <a:gd name="T29" fmla="*/ 133 h 182"/>
                  <a:gd name="T30" fmla="*/ 51 w 55"/>
                  <a:gd name="T31" fmla="*/ 142 h 182"/>
                  <a:gd name="T32" fmla="*/ 49 w 55"/>
                  <a:gd name="T33" fmla="*/ 151 h 182"/>
                  <a:gd name="T34" fmla="*/ 47 w 55"/>
                  <a:gd name="T35" fmla="*/ 160 h 182"/>
                  <a:gd name="T36" fmla="*/ 43 w 55"/>
                  <a:gd name="T37" fmla="*/ 167 h 182"/>
                  <a:gd name="T38" fmla="*/ 36 w 55"/>
                  <a:gd name="T39" fmla="*/ 179 h 182"/>
                  <a:gd name="T40" fmla="*/ 32 w 55"/>
                  <a:gd name="T41" fmla="*/ 182 h 182"/>
                  <a:gd name="T42" fmla="*/ 25 w 55"/>
                  <a:gd name="T43" fmla="*/ 179 h 182"/>
                  <a:gd name="T44" fmla="*/ 20 w 55"/>
                  <a:gd name="T45" fmla="*/ 174 h 182"/>
                  <a:gd name="T46" fmla="*/ 26 w 55"/>
                  <a:gd name="T47" fmla="*/ 165 h 182"/>
                  <a:gd name="T48" fmla="*/ 33 w 55"/>
                  <a:gd name="T49" fmla="*/ 155 h 182"/>
                  <a:gd name="T50" fmla="*/ 36 w 55"/>
                  <a:gd name="T51" fmla="*/ 142 h 182"/>
                  <a:gd name="T52" fmla="*/ 40 w 55"/>
                  <a:gd name="T53" fmla="*/ 134 h 182"/>
                  <a:gd name="T54" fmla="*/ 41 w 55"/>
                  <a:gd name="T55" fmla="*/ 125 h 182"/>
                  <a:gd name="T56" fmla="*/ 41 w 55"/>
                  <a:gd name="T57" fmla="*/ 115 h 182"/>
                  <a:gd name="T58" fmla="*/ 39 w 55"/>
                  <a:gd name="T59" fmla="*/ 106 h 182"/>
                  <a:gd name="T60" fmla="*/ 35 w 55"/>
                  <a:gd name="T61" fmla="*/ 98 h 182"/>
                  <a:gd name="T62" fmla="*/ 31 w 55"/>
                  <a:gd name="T63" fmla="*/ 90 h 182"/>
                  <a:gd name="T64" fmla="*/ 26 w 55"/>
                  <a:gd name="T65" fmla="*/ 82 h 182"/>
                  <a:gd name="T66" fmla="*/ 18 w 55"/>
                  <a:gd name="T67" fmla="*/ 73 h 182"/>
                  <a:gd name="T68" fmla="*/ 8 w 55"/>
                  <a:gd name="T69" fmla="*/ 58 h 182"/>
                  <a:gd name="T70" fmla="*/ 2 w 55"/>
                  <a:gd name="T71" fmla="*/ 45 h 182"/>
                  <a:gd name="T72" fmla="*/ 0 w 55"/>
                  <a:gd name="T73" fmla="*/ 38 h 182"/>
                  <a:gd name="T74" fmla="*/ 0 w 55"/>
                  <a:gd name="T75" fmla="*/ 29 h 182"/>
                  <a:gd name="T76" fmla="*/ 2 w 55"/>
                  <a:gd name="T77" fmla="*/ 20 h 182"/>
                  <a:gd name="T78" fmla="*/ 6 w 55"/>
                  <a:gd name="T79" fmla="*/ 11 h 182"/>
                  <a:gd name="T80" fmla="*/ 14 w 55"/>
                  <a:gd name="T81" fmla="*/ 4 h 182"/>
                  <a:gd name="T82" fmla="*/ 25 w 55"/>
                  <a:gd name="T83" fmla="*/ 0 h 182"/>
                  <a:gd name="T84" fmla="*/ 34 w 55"/>
                  <a:gd name="T85" fmla="*/ 1 h 182"/>
                  <a:gd name="T86" fmla="*/ 41 w 55"/>
                  <a:gd name="T87" fmla="*/ 2 h 182"/>
                  <a:gd name="T88" fmla="*/ 47 w 55"/>
                  <a:gd name="T89" fmla="*/ 7 h 182"/>
                  <a:gd name="T90" fmla="*/ 51 w 55"/>
                  <a:gd name="T91" fmla="*/ 14 h 182"/>
                  <a:gd name="T92" fmla="*/ 54 w 55"/>
                  <a:gd name="T93" fmla="*/ 2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182">
                    <a:moveTo>
                      <a:pt x="54" y="20"/>
                    </a:moveTo>
                    <a:lnTo>
                      <a:pt x="52" y="19"/>
                    </a:lnTo>
                    <a:lnTo>
                      <a:pt x="49" y="17"/>
                    </a:lnTo>
                    <a:lnTo>
                      <a:pt x="46" y="16"/>
                    </a:lnTo>
                    <a:lnTo>
                      <a:pt x="42" y="16"/>
                    </a:lnTo>
                    <a:lnTo>
                      <a:pt x="40" y="16"/>
                    </a:lnTo>
                    <a:lnTo>
                      <a:pt x="36" y="16"/>
                    </a:lnTo>
                    <a:lnTo>
                      <a:pt x="33" y="15"/>
                    </a:lnTo>
                    <a:lnTo>
                      <a:pt x="29" y="16"/>
                    </a:lnTo>
                    <a:lnTo>
                      <a:pt x="26" y="16"/>
                    </a:lnTo>
                    <a:lnTo>
                      <a:pt x="24" y="19"/>
                    </a:lnTo>
                    <a:lnTo>
                      <a:pt x="20" y="21"/>
                    </a:lnTo>
                    <a:lnTo>
                      <a:pt x="19" y="23"/>
                    </a:lnTo>
                    <a:lnTo>
                      <a:pt x="18" y="24"/>
                    </a:lnTo>
                    <a:lnTo>
                      <a:pt x="18" y="27"/>
                    </a:lnTo>
                    <a:lnTo>
                      <a:pt x="17" y="29"/>
                    </a:lnTo>
                    <a:lnTo>
                      <a:pt x="17" y="32"/>
                    </a:lnTo>
                    <a:lnTo>
                      <a:pt x="16" y="36"/>
                    </a:lnTo>
                    <a:lnTo>
                      <a:pt x="17" y="41"/>
                    </a:lnTo>
                    <a:lnTo>
                      <a:pt x="18" y="45"/>
                    </a:lnTo>
                    <a:lnTo>
                      <a:pt x="19" y="50"/>
                    </a:lnTo>
                    <a:lnTo>
                      <a:pt x="21" y="54"/>
                    </a:lnTo>
                    <a:lnTo>
                      <a:pt x="24" y="59"/>
                    </a:lnTo>
                    <a:lnTo>
                      <a:pt x="27" y="62"/>
                    </a:lnTo>
                    <a:lnTo>
                      <a:pt x="31" y="67"/>
                    </a:lnTo>
                    <a:lnTo>
                      <a:pt x="33" y="72"/>
                    </a:lnTo>
                    <a:lnTo>
                      <a:pt x="36" y="76"/>
                    </a:lnTo>
                    <a:lnTo>
                      <a:pt x="40" y="80"/>
                    </a:lnTo>
                    <a:lnTo>
                      <a:pt x="43" y="85"/>
                    </a:lnTo>
                    <a:lnTo>
                      <a:pt x="44" y="88"/>
                    </a:lnTo>
                    <a:lnTo>
                      <a:pt x="47" y="90"/>
                    </a:lnTo>
                    <a:lnTo>
                      <a:pt x="48" y="92"/>
                    </a:lnTo>
                    <a:lnTo>
                      <a:pt x="49" y="96"/>
                    </a:lnTo>
                    <a:lnTo>
                      <a:pt x="50" y="98"/>
                    </a:lnTo>
                    <a:lnTo>
                      <a:pt x="51" y="100"/>
                    </a:lnTo>
                    <a:lnTo>
                      <a:pt x="52" y="104"/>
                    </a:lnTo>
                    <a:lnTo>
                      <a:pt x="54" y="107"/>
                    </a:lnTo>
                    <a:lnTo>
                      <a:pt x="54" y="110"/>
                    </a:lnTo>
                    <a:lnTo>
                      <a:pt x="55" y="113"/>
                    </a:lnTo>
                    <a:lnTo>
                      <a:pt x="55" y="117"/>
                    </a:lnTo>
                    <a:lnTo>
                      <a:pt x="55" y="120"/>
                    </a:lnTo>
                    <a:lnTo>
                      <a:pt x="55" y="122"/>
                    </a:lnTo>
                    <a:lnTo>
                      <a:pt x="55" y="126"/>
                    </a:lnTo>
                    <a:lnTo>
                      <a:pt x="54" y="129"/>
                    </a:lnTo>
                    <a:lnTo>
                      <a:pt x="54" y="133"/>
                    </a:lnTo>
                    <a:lnTo>
                      <a:pt x="54" y="136"/>
                    </a:lnTo>
                    <a:lnTo>
                      <a:pt x="52" y="138"/>
                    </a:lnTo>
                    <a:lnTo>
                      <a:pt x="51" y="142"/>
                    </a:lnTo>
                    <a:lnTo>
                      <a:pt x="51" y="145"/>
                    </a:lnTo>
                    <a:lnTo>
                      <a:pt x="50" y="148"/>
                    </a:lnTo>
                    <a:lnTo>
                      <a:pt x="49" y="151"/>
                    </a:lnTo>
                    <a:lnTo>
                      <a:pt x="49" y="155"/>
                    </a:lnTo>
                    <a:lnTo>
                      <a:pt x="48" y="158"/>
                    </a:lnTo>
                    <a:lnTo>
                      <a:pt x="47" y="160"/>
                    </a:lnTo>
                    <a:lnTo>
                      <a:pt x="46" y="163"/>
                    </a:lnTo>
                    <a:lnTo>
                      <a:pt x="44" y="165"/>
                    </a:lnTo>
                    <a:lnTo>
                      <a:pt x="43" y="167"/>
                    </a:lnTo>
                    <a:lnTo>
                      <a:pt x="41" y="172"/>
                    </a:lnTo>
                    <a:lnTo>
                      <a:pt x="39" y="176"/>
                    </a:lnTo>
                    <a:lnTo>
                      <a:pt x="36" y="179"/>
                    </a:lnTo>
                    <a:lnTo>
                      <a:pt x="34" y="181"/>
                    </a:lnTo>
                    <a:lnTo>
                      <a:pt x="33" y="182"/>
                    </a:lnTo>
                    <a:lnTo>
                      <a:pt x="32" y="182"/>
                    </a:lnTo>
                    <a:lnTo>
                      <a:pt x="28" y="181"/>
                    </a:lnTo>
                    <a:lnTo>
                      <a:pt x="26" y="180"/>
                    </a:lnTo>
                    <a:lnTo>
                      <a:pt x="25" y="179"/>
                    </a:lnTo>
                    <a:lnTo>
                      <a:pt x="23" y="178"/>
                    </a:lnTo>
                    <a:lnTo>
                      <a:pt x="20" y="174"/>
                    </a:lnTo>
                    <a:lnTo>
                      <a:pt x="20" y="174"/>
                    </a:lnTo>
                    <a:lnTo>
                      <a:pt x="21" y="172"/>
                    </a:lnTo>
                    <a:lnTo>
                      <a:pt x="25" y="168"/>
                    </a:lnTo>
                    <a:lnTo>
                      <a:pt x="26" y="165"/>
                    </a:lnTo>
                    <a:lnTo>
                      <a:pt x="28" y="162"/>
                    </a:lnTo>
                    <a:lnTo>
                      <a:pt x="31" y="158"/>
                    </a:lnTo>
                    <a:lnTo>
                      <a:pt x="33" y="155"/>
                    </a:lnTo>
                    <a:lnTo>
                      <a:pt x="35" y="149"/>
                    </a:lnTo>
                    <a:lnTo>
                      <a:pt x="36" y="144"/>
                    </a:lnTo>
                    <a:lnTo>
                      <a:pt x="36" y="142"/>
                    </a:lnTo>
                    <a:lnTo>
                      <a:pt x="37" y="138"/>
                    </a:lnTo>
                    <a:lnTo>
                      <a:pt x="39" y="136"/>
                    </a:lnTo>
                    <a:lnTo>
                      <a:pt x="40" y="134"/>
                    </a:lnTo>
                    <a:lnTo>
                      <a:pt x="40" y="130"/>
                    </a:lnTo>
                    <a:lnTo>
                      <a:pt x="41" y="128"/>
                    </a:lnTo>
                    <a:lnTo>
                      <a:pt x="41" y="125"/>
                    </a:lnTo>
                    <a:lnTo>
                      <a:pt x="41" y="122"/>
                    </a:lnTo>
                    <a:lnTo>
                      <a:pt x="41" y="119"/>
                    </a:lnTo>
                    <a:lnTo>
                      <a:pt x="41" y="115"/>
                    </a:lnTo>
                    <a:lnTo>
                      <a:pt x="40" y="113"/>
                    </a:lnTo>
                    <a:lnTo>
                      <a:pt x="40" y="110"/>
                    </a:lnTo>
                    <a:lnTo>
                      <a:pt x="39" y="106"/>
                    </a:lnTo>
                    <a:lnTo>
                      <a:pt x="37" y="103"/>
                    </a:lnTo>
                    <a:lnTo>
                      <a:pt x="36" y="100"/>
                    </a:lnTo>
                    <a:lnTo>
                      <a:pt x="35" y="98"/>
                    </a:lnTo>
                    <a:lnTo>
                      <a:pt x="34" y="95"/>
                    </a:lnTo>
                    <a:lnTo>
                      <a:pt x="33" y="92"/>
                    </a:lnTo>
                    <a:lnTo>
                      <a:pt x="31" y="90"/>
                    </a:lnTo>
                    <a:lnTo>
                      <a:pt x="29" y="88"/>
                    </a:lnTo>
                    <a:lnTo>
                      <a:pt x="27" y="84"/>
                    </a:lnTo>
                    <a:lnTo>
                      <a:pt x="26" y="82"/>
                    </a:lnTo>
                    <a:lnTo>
                      <a:pt x="24" y="80"/>
                    </a:lnTo>
                    <a:lnTo>
                      <a:pt x="23" y="77"/>
                    </a:lnTo>
                    <a:lnTo>
                      <a:pt x="18" y="73"/>
                    </a:lnTo>
                    <a:lnTo>
                      <a:pt x="16" y="68"/>
                    </a:lnTo>
                    <a:lnTo>
                      <a:pt x="11" y="62"/>
                    </a:lnTo>
                    <a:lnTo>
                      <a:pt x="8" y="58"/>
                    </a:lnTo>
                    <a:lnTo>
                      <a:pt x="5" y="53"/>
                    </a:lnTo>
                    <a:lnTo>
                      <a:pt x="3" y="49"/>
                    </a:lnTo>
                    <a:lnTo>
                      <a:pt x="2" y="45"/>
                    </a:lnTo>
                    <a:lnTo>
                      <a:pt x="1" y="43"/>
                    </a:lnTo>
                    <a:lnTo>
                      <a:pt x="0" y="41"/>
                    </a:lnTo>
                    <a:lnTo>
                      <a:pt x="0" y="38"/>
                    </a:lnTo>
                    <a:lnTo>
                      <a:pt x="0" y="35"/>
                    </a:lnTo>
                    <a:lnTo>
                      <a:pt x="0" y="31"/>
                    </a:lnTo>
                    <a:lnTo>
                      <a:pt x="0" y="29"/>
                    </a:lnTo>
                    <a:lnTo>
                      <a:pt x="1" y="26"/>
                    </a:lnTo>
                    <a:lnTo>
                      <a:pt x="1" y="23"/>
                    </a:lnTo>
                    <a:lnTo>
                      <a:pt x="2" y="20"/>
                    </a:lnTo>
                    <a:lnTo>
                      <a:pt x="2" y="17"/>
                    </a:lnTo>
                    <a:lnTo>
                      <a:pt x="3" y="15"/>
                    </a:lnTo>
                    <a:lnTo>
                      <a:pt x="6" y="11"/>
                    </a:lnTo>
                    <a:lnTo>
                      <a:pt x="9" y="8"/>
                    </a:lnTo>
                    <a:lnTo>
                      <a:pt x="11" y="5"/>
                    </a:lnTo>
                    <a:lnTo>
                      <a:pt x="14" y="4"/>
                    </a:lnTo>
                    <a:lnTo>
                      <a:pt x="18" y="2"/>
                    </a:lnTo>
                    <a:lnTo>
                      <a:pt x="21" y="1"/>
                    </a:lnTo>
                    <a:lnTo>
                      <a:pt x="25" y="0"/>
                    </a:lnTo>
                    <a:lnTo>
                      <a:pt x="28" y="0"/>
                    </a:lnTo>
                    <a:lnTo>
                      <a:pt x="31" y="1"/>
                    </a:lnTo>
                    <a:lnTo>
                      <a:pt x="34" y="1"/>
                    </a:lnTo>
                    <a:lnTo>
                      <a:pt x="36" y="1"/>
                    </a:lnTo>
                    <a:lnTo>
                      <a:pt x="40" y="2"/>
                    </a:lnTo>
                    <a:lnTo>
                      <a:pt x="41" y="2"/>
                    </a:lnTo>
                    <a:lnTo>
                      <a:pt x="43" y="4"/>
                    </a:lnTo>
                    <a:lnTo>
                      <a:pt x="44" y="5"/>
                    </a:lnTo>
                    <a:lnTo>
                      <a:pt x="47" y="7"/>
                    </a:lnTo>
                    <a:lnTo>
                      <a:pt x="49" y="9"/>
                    </a:lnTo>
                    <a:lnTo>
                      <a:pt x="50" y="12"/>
                    </a:lnTo>
                    <a:lnTo>
                      <a:pt x="51" y="14"/>
                    </a:lnTo>
                    <a:lnTo>
                      <a:pt x="52" y="17"/>
                    </a:lnTo>
                    <a:lnTo>
                      <a:pt x="54" y="19"/>
                    </a:lnTo>
                    <a:lnTo>
                      <a:pt x="54" y="20"/>
                    </a:lnTo>
                    <a:lnTo>
                      <a:pt x="5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87"/>
              <p:cNvSpPr>
                <a:spLocks/>
              </p:cNvSpPr>
              <p:nvPr/>
            </p:nvSpPr>
            <p:spPr bwMode="auto">
              <a:xfrm>
                <a:off x="2227263" y="5207000"/>
                <a:ext cx="25400" cy="87312"/>
              </a:xfrm>
              <a:custGeom>
                <a:avLst/>
                <a:gdLst>
                  <a:gd name="T0" fmla="*/ 40 w 49"/>
                  <a:gd name="T1" fmla="*/ 24 h 166"/>
                  <a:gd name="T2" fmla="*/ 33 w 49"/>
                  <a:gd name="T3" fmla="*/ 19 h 166"/>
                  <a:gd name="T4" fmla="*/ 24 w 49"/>
                  <a:gd name="T5" fmla="*/ 17 h 166"/>
                  <a:gd name="T6" fmla="*/ 18 w 49"/>
                  <a:gd name="T7" fmla="*/ 19 h 166"/>
                  <a:gd name="T8" fmla="*/ 17 w 49"/>
                  <a:gd name="T9" fmla="*/ 25 h 166"/>
                  <a:gd name="T10" fmla="*/ 17 w 49"/>
                  <a:gd name="T11" fmla="*/ 34 h 166"/>
                  <a:gd name="T12" fmla="*/ 19 w 49"/>
                  <a:gd name="T13" fmla="*/ 42 h 166"/>
                  <a:gd name="T14" fmla="*/ 23 w 49"/>
                  <a:gd name="T15" fmla="*/ 50 h 166"/>
                  <a:gd name="T16" fmla="*/ 28 w 49"/>
                  <a:gd name="T17" fmla="*/ 59 h 166"/>
                  <a:gd name="T18" fmla="*/ 33 w 49"/>
                  <a:gd name="T19" fmla="*/ 68 h 166"/>
                  <a:gd name="T20" fmla="*/ 38 w 49"/>
                  <a:gd name="T21" fmla="*/ 74 h 166"/>
                  <a:gd name="T22" fmla="*/ 40 w 49"/>
                  <a:gd name="T23" fmla="*/ 79 h 166"/>
                  <a:gd name="T24" fmla="*/ 42 w 49"/>
                  <a:gd name="T25" fmla="*/ 84 h 166"/>
                  <a:gd name="T26" fmla="*/ 45 w 49"/>
                  <a:gd name="T27" fmla="*/ 90 h 166"/>
                  <a:gd name="T28" fmla="*/ 47 w 49"/>
                  <a:gd name="T29" fmla="*/ 95 h 166"/>
                  <a:gd name="T30" fmla="*/ 48 w 49"/>
                  <a:gd name="T31" fmla="*/ 101 h 166"/>
                  <a:gd name="T32" fmla="*/ 49 w 49"/>
                  <a:gd name="T33" fmla="*/ 108 h 166"/>
                  <a:gd name="T34" fmla="*/ 49 w 49"/>
                  <a:gd name="T35" fmla="*/ 114 h 166"/>
                  <a:gd name="T36" fmla="*/ 49 w 49"/>
                  <a:gd name="T37" fmla="*/ 121 h 166"/>
                  <a:gd name="T38" fmla="*/ 48 w 49"/>
                  <a:gd name="T39" fmla="*/ 127 h 166"/>
                  <a:gd name="T40" fmla="*/ 46 w 49"/>
                  <a:gd name="T41" fmla="*/ 132 h 166"/>
                  <a:gd name="T42" fmla="*/ 45 w 49"/>
                  <a:gd name="T43" fmla="*/ 137 h 166"/>
                  <a:gd name="T44" fmla="*/ 41 w 49"/>
                  <a:gd name="T45" fmla="*/ 145 h 166"/>
                  <a:gd name="T46" fmla="*/ 35 w 49"/>
                  <a:gd name="T47" fmla="*/ 152 h 166"/>
                  <a:gd name="T48" fmla="*/ 31 w 49"/>
                  <a:gd name="T49" fmla="*/ 159 h 166"/>
                  <a:gd name="T50" fmla="*/ 26 w 49"/>
                  <a:gd name="T51" fmla="*/ 165 h 166"/>
                  <a:gd name="T52" fmla="*/ 13 w 49"/>
                  <a:gd name="T53" fmla="*/ 162 h 166"/>
                  <a:gd name="T54" fmla="*/ 15 w 49"/>
                  <a:gd name="T55" fmla="*/ 161 h 166"/>
                  <a:gd name="T56" fmla="*/ 18 w 49"/>
                  <a:gd name="T57" fmla="*/ 156 h 166"/>
                  <a:gd name="T58" fmla="*/ 21 w 49"/>
                  <a:gd name="T59" fmla="*/ 151 h 166"/>
                  <a:gd name="T60" fmla="*/ 27 w 49"/>
                  <a:gd name="T61" fmla="*/ 144 h 166"/>
                  <a:gd name="T62" fmla="*/ 31 w 49"/>
                  <a:gd name="T63" fmla="*/ 133 h 166"/>
                  <a:gd name="T64" fmla="*/ 33 w 49"/>
                  <a:gd name="T65" fmla="*/ 128 h 166"/>
                  <a:gd name="T66" fmla="*/ 34 w 49"/>
                  <a:gd name="T67" fmla="*/ 123 h 166"/>
                  <a:gd name="T68" fmla="*/ 35 w 49"/>
                  <a:gd name="T69" fmla="*/ 117 h 166"/>
                  <a:gd name="T70" fmla="*/ 35 w 49"/>
                  <a:gd name="T71" fmla="*/ 112 h 166"/>
                  <a:gd name="T72" fmla="*/ 34 w 49"/>
                  <a:gd name="T73" fmla="*/ 106 h 166"/>
                  <a:gd name="T74" fmla="*/ 33 w 49"/>
                  <a:gd name="T75" fmla="*/ 100 h 166"/>
                  <a:gd name="T76" fmla="*/ 31 w 49"/>
                  <a:gd name="T77" fmla="*/ 94 h 166"/>
                  <a:gd name="T78" fmla="*/ 27 w 49"/>
                  <a:gd name="T79" fmla="*/ 88 h 166"/>
                  <a:gd name="T80" fmla="*/ 24 w 49"/>
                  <a:gd name="T81" fmla="*/ 83 h 166"/>
                  <a:gd name="T82" fmla="*/ 21 w 49"/>
                  <a:gd name="T83" fmla="*/ 78 h 166"/>
                  <a:gd name="T84" fmla="*/ 16 w 49"/>
                  <a:gd name="T85" fmla="*/ 68 h 166"/>
                  <a:gd name="T86" fmla="*/ 10 w 49"/>
                  <a:gd name="T87" fmla="*/ 60 h 166"/>
                  <a:gd name="T88" fmla="*/ 4 w 49"/>
                  <a:gd name="T89" fmla="*/ 50 h 166"/>
                  <a:gd name="T90" fmla="*/ 2 w 49"/>
                  <a:gd name="T91" fmla="*/ 41 h 166"/>
                  <a:gd name="T92" fmla="*/ 0 w 49"/>
                  <a:gd name="T93" fmla="*/ 32 h 166"/>
                  <a:gd name="T94" fmla="*/ 1 w 49"/>
                  <a:gd name="T95" fmla="*/ 22 h 166"/>
                  <a:gd name="T96" fmla="*/ 2 w 49"/>
                  <a:gd name="T97" fmla="*/ 17 h 166"/>
                  <a:gd name="T98" fmla="*/ 3 w 49"/>
                  <a:gd name="T99" fmla="*/ 12 h 166"/>
                  <a:gd name="T100" fmla="*/ 8 w 49"/>
                  <a:gd name="T101" fmla="*/ 7 h 166"/>
                  <a:gd name="T102" fmla="*/ 13 w 49"/>
                  <a:gd name="T103" fmla="*/ 2 h 166"/>
                  <a:gd name="T104" fmla="*/ 19 w 49"/>
                  <a:gd name="T105" fmla="*/ 1 h 166"/>
                  <a:gd name="T106" fmla="*/ 25 w 49"/>
                  <a:gd name="T107" fmla="*/ 1 h 166"/>
                  <a:gd name="T108" fmla="*/ 31 w 49"/>
                  <a:gd name="T109" fmla="*/ 1 h 166"/>
                  <a:gd name="T110" fmla="*/ 35 w 49"/>
                  <a:gd name="T111" fmla="*/ 3 h 166"/>
                  <a:gd name="T112" fmla="*/ 40 w 49"/>
                  <a:gd name="T113" fmla="*/ 6 h 166"/>
                  <a:gd name="T114" fmla="*/ 42 w 49"/>
                  <a:gd name="T115" fmla="*/ 12 h 166"/>
                  <a:gd name="T116" fmla="*/ 43 w 49"/>
                  <a:gd name="T117" fmla="*/ 18 h 166"/>
                  <a:gd name="T118" fmla="*/ 42 w 49"/>
                  <a:gd name="T119" fmla="*/ 23 h 166"/>
                  <a:gd name="T120" fmla="*/ 42 w 49"/>
                  <a:gd name="T121" fmla="*/ 2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 h="166">
                    <a:moveTo>
                      <a:pt x="42" y="25"/>
                    </a:moveTo>
                    <a:lnTo>
                      <a:pt x="40" y="24"/>
                    </a:lnTo>
                    <a:lnTo>
                      <a:pt x="38" y="22"/>
                    </a:lnTo>
                    <a:lnTo>
                      <a:pt x="33" y="19"/>
                    </a:lnTo>
                    <a:lnTo>
                      <a:pt x="28" y="17"/>
                    </a:lnTo>
                    <a:lnTo>
                      <a:pt x="24" y="17"/>
                    </a:lnTo>
                    <a:lnTo>
                      <a:pt x="20" y="18"/>
                    </a:lnTo>
                    <a:lnTo>
                      <a:pt x="18" y="19"/>
                    </a:lnTo>
                    <a:lnTo>
                      <a:pt x="17" y="22"/>
                    </a:lnTo>
                    <a:lnTo>
                      <a:pt x="17" y="25"/>
                    </a:lnTo>
                    <a:lnTo>
                      <a:pt x="17" y="30"/>
                    </a:lnTo>
                    <a:lnTo>
                      <a:pt x="17" y="34"/>
                    </a:lnTo>
                    <a:lnTo>
                      <a:pt x="18" y="38"/>
                    </a:lnTo>
                    <a:lnTo>
                      <a:pt x="19" y="42"/>
                    </a:lnTo>
                    <a:lnTo>
                      <a:pt x="21" y="47"/>
                    </a:lnTo>
                    <a:lnTo>
                      <a:pt x="23" y="50"/>
                    </a:lnTo>
                    <a:lnTo>
                      <a:pt x="26" y="55"/>
                    </a:lnTo>
                    <a:lnTo>
                      <a:pt x="28" y="59"/>
                    </a:lnTo>
                    <a:lnTo>
                      <a:pt x="31" y="63"/>
                    </a:lnTo>
                    <a:lnTo>
                      <a:pt x="33" y="68"/>
                    </a:lnTo>
                    <a:lnTo>
                      <a:pt x="36" y="72"/>
                    </a:lnTo>
                    <a:lnTo>
                      <a:pt x="38" y="74"/>
                    </a:lnTo>
                    <a:lnTo>
                      <a:pt x="39" y="76"/>
                    </a:lnTo>
                    <a:lnTo>
                      <a:pt x="40" y="79"/>
                    </a:lnTo>
                    <a:lnTo>
                      <a:pt x="41" y="82"/>
                    </a:lnTo>
                    <a:lnTo>
                      <a:pt x="42" y="84"/>
                    </a:lnTo>
                    <a:lnTo>
                      <a:pt x="43" y="86"/>
                    </a:lnTo>
                    <a:lnTo>
                      <a:pt x="45" y="90"/>
                    </a:lnTo>
                    <a:lnTo>
                      <a:pt x="46" y="92"/>
                    </a:lnTo>
                    <a:lnTo>
                      <a:pt x="47" y="95"/>
                    </a:lnTo>
                    <a:lnTo>
                      <a:pt x="48" y="98"/>
                    </a:lnTo>
                    <a:lnTo>
                      <a:pt x="48" y="101"/>
                    </a:lnTo>
                    <a:lnTo>
                      <a:pt x="49" y="105"/>
                    </a:lnTo>
                    <a:lnTo>
                      <a:pt x="49" y="108"/>
                    </a:lnTo>
                    <a:lnTo>
                      <a:pt x="49" y="112"/>
                    </a:lnTo>
                    <a:lnTo>
                      <a:pt x="49" y="114"/>
                    </a:lnTo>
                    <a:lnTo>
                      <a:pt x="49" y="117"/>
                    </a:lnTo>
                    <a:lnTo>
                      <a:pt x="49" y="121"/>
                    </a:lnTo>
                    <a:lnTo>
                      <a:pt x="48" y="123"/>
                    </a:lnTo>
                    <a:lnTo>
                      <a:pt x="48" y="127"/>
                    </a:lnTo>
                    <a:lnTo>
                      <a:pt x="48" y="130"/>
                    </a:lnTo>
                    <a:lnTo>
                      <a:pt x="46" y="132"/>
                    </a:lnTo>
                    <a:lnTo>
                      <a:pt x="45" y="135"/>
                    </a:lnTo>
                    <a:lnTo>
                      <a:pt x="45" y="137"/>
                    </a:lnTo>
                    <a:lnTo>
                      <a:pt x="43" y="139"/>
                    </a:lnTo>
                    <a:lnTo>
                      <a:pt x="41" y="145"/>
                    </a:lnTo>
                    <a:lnTo>
                      <a:pt x="39" y="150"/>
                    </a:lnTo>
                    <a:lnTo>
                      <a:pt x="35" y="152"/>
                    </a:lnTo>
                    <a:lnTo>
                      <a:pt x="33" y="156"/>
                    </a:lnTo>
                    <a:lnTo>
                      <a:pt x="31" y="159"/>
                    </a:lnTo>
                    <a:lnTo>
                      <a:pt x="28" y="162"/>
                    </a:lnTo>
                    <a:lnTo>
                      <a:pt x="26" y="165"/>
                    </a:lnTo>
                    <a:lnTo>
                      <a:pt x="25" y="166"/>
                    </a:lnTo>
                    <a:lnTo>
                      <a:pt x="13" y="162"/>
                    </a:lnTo>
                    <a:lnTo>
                      <a:pt x="13" y="162"/>
                    </a:lnTo>
                    <a:lnTo>
                      <a:pt x="15" y="161"/>
                    </a:lnTo>
                    <a:lnTo>
                      <a:pt x="16" y="159"/>
                    </a:lnTo>
                    <a:lnTo>
                      <a:pt x="18" y="156"/>
                    </a:lnTo>
                    <a:lnTo>
                      <a:pt x="19" y="154"/>
                    </a:lnTo>
                    <a:lnTo>
                      <a:pt x="21" y="151"/>
                    </a:lnTo>
                    <a:lnTo>
                      <a:pt x="24" y="147"/>
                    </a:lnTo>
                    <a:lnTo>
                      <a:pt x="27" y="144"/>
                    </a:lnTo>
                    <a:lnTo>
                      <a:pt x="28" y="138"/>
                    </a:lnTo>
                    <a:lnTo>
                      <a:pt x="31" y="133"/>
                    </a:lnTo>
                    <a:lnTo>
                      <a:pt x="32" y="131"/>
                    </a:lnTo>
                    <a:lnTo>
                      <a:pt x="33" y="128"/>
                    </a:lnTo>
                    <a:lnTo>
                      <a:pt x="33" y="125"/>
                    </a:lnTo>
                    <a:lnTo>
                      <a:pt x="34" y="123"/>
                    </a:lnTo>
                    <a:lnTo>
                      <a:pt x="34" y="120"/>
                    </a:lnTo>
                    <a:lnTo>
                      <a:pt x="35" y="117"/>
                    </a:lnTo>
                    <a:lnTo>
                      <a:pt x="35" y="114"/>
                    </a:lnTo>
                    <a:lnTo>
                      <a:pt x="35" y="112"/>
                    </a:lnTo>
                    <a:lnTo>
                      <a:pt x="34" y="108"/>
                    </a:lnTo>
                    <a:lnTo>
                      <a:pt x="34" y="106"/>
                    </a:lnTo>
                    <a:lnTo>
                      <a:pt x="33" y="102"/>
                    </a:lnTo>
                    <a:lnTo>
                      <a:pt x="33" y="100"/>
                    </a:lnTo>
                    <a:lnTo>
                      <a:pt x="32" y="97"/>
                    </a:lnTo>
                    <a:lnTo>
                      <a:pt x="31" y="94"/>
                    </a:lnTo>
                    <a:lnTo>
                      <a:pt x="28" y="91"/>
                    </a:lnTo>
                    <a:lnTo>
                      <a:pt x="27" y="88"/>
                    </a:lnTo>
                    <a:lnTo>
                      <a:pt x="26" y="85"/>
                    </a:lnTo>
                    <a:lnTo>
                      <a:pt x="24" y="83"/>
                    </a:lnTo>
                    <a:lnTo>
                      <a:pt x="23" y="80"/>
                    </a:lnTo>
                    <a:lnTo>
                      <a:pt x="21" y="78"/>
                    </a:lnTo>
                    <a:lnTo>
                      <a:pt x="18" y="72"/>
                    </a:lnTo>
                    <a:lnTo>
                      <a:pt x="16" y="68"/>
                    </a:lnTo>
                    <a:lnTo>
                      <a:pt x="12" y="63"/>
                    </a:lnTo>
                    <a:lnTo>
                      <a:pt x="10" y="60"/>
                    </a:lnTo>
                    <a:lnTo>
                      <a:pt x="8" y="55"/>
                    </a:lnTo>
                    <a:lnTo>
                      <a:pt x="4" y="50"/>
                    </a:lnTo>
                    <a:lnTo>
                      <a:pt x="3" y="46"/>
                    </a:lnTo>
                    <a:lnTo>
                      <a:pt x="2" y="41"/>
                    </a:lnTo>
                    <a:lnTo>
                      <a:pt x="0" y="37"/>
                    </a:lnTo>
                    <a:lnTo>
                      <a:pt x="0" y="32"/>
                    </a:lnTo>
                    <a:lnTo>
                      <a:pt x="0" y="27"/>
                    </a:lnTo>
                    <a:lnTo>
                      <a:pt x="1" y="22"/>
                    </a:lnTo>
                    <a:lnTo>
                      <a:pt x="1" y="19"/>
                    </a:lnTo>
                    <a:lnTo>
                      <a:pt x="2" y="17"/>
                    </a:lnTo>
                    <a:lnTo>
                      <a:pt x="2" y="15"/>
                    </a:lnTo>
                    <a:lnTo>
                      <a:pt x="3" y="12"/>
                    </a:lnTo>
                    <a:lnTo>
                      <a:pt x="5" y="9"/>
                    </a:lnTo>
                    <a:lnTo>
                      <a:pt x="8" y="7"/>
                    </a:lnTo>
                    <a:lnTo>
                      <a:pt x="11" y="3"/>
                    </a:lnTo>
                    <a:lnTo>
                      <a:pt x="13" y="2"/>
                    </a:lnTo>
                    <a:lnTo>
                      <a:pt x="17" y="1"/>
                    </a:lnTo>
                    <a:lnTo>
                      <a:pt x="19" y="1"/>
                    </a:lnTo>
                    <a:lnTo>
                      <a:pt x="23" y="0"/>
                    </a:lnTo>
                    <a:lnTo>
                      <a:pt x="25" y="1"/>
                    </a:lnTo>
                    <a:lnTo>
                      <a:pt x="28" y="1"/>
                    </a:lnTo>
                    <a:lnTo>
                      <a:pt x="31" y="1"/>
                    </a:lnTo>
                    <a:lnTo>
                      <a:pt x="33" y="2"/>
                    </a:lnTo>
                    <a:lnTo>
                      <a:pt x="35" y="3"/>
                    </a:lnTo>
                    <a:lnTo>
                      <a:pt x="38" y="4"/>
                    </a:lnTo>
                    <a:lnTo>
                      <a:pt x="40" y="6"/>
                    </a:lnTo>
                    <a:lnTo>
                      <a:pt x="41" y="9"/>
                    </a:lnTo>
                    <a:lnTo>
                      <a:pt x="42" y="12"/>
                    </a:lnTo>
                    <a:lnTo>
                      <a:pt x="42" y="15"/>
                    </a:lnTo>
                    <a:lnTo>
                      <a:pt x="43" y="18"/>
                    </a:lnTo>
                    <a:lnTo>
                      <a:pt x="42" y="20"/>
                    </a:lnTo>
                    <a:lnTo>
                      <a:pt x="42" y="23"/>
                    </a:lnTo>
                    <a:lnTo>
                      <a:pt x="42" y="24"/>
                    </a:lnTo>
                    <a:lnTo>
                      <a:pt x="42" y="25"/>
                    </a:lnTo>
                    <a:lnTo>
                      <a:pt x="4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88"/>
              <p:cNvSpPr>
                <a:spLocks/>
              </p:cNvSpPr>
              <p:nvPr/>
            </p:nvSpPr>
            <p:spPr bwMode="auto">
              <a:xfrm>
                <a:off x="2185988" y="5184775"/>
                <a:ext cx="33338" cy="100012"/>
              </a:xfrm>
              <a:custGeom>
                <a:avLst/>
                <a:gdLst>
                  <a:gd name="T0" fmla="*/ 40 w 61"/>
                  <a:gd name="T1" fmla="*/ 45 h 189"/>
                  <a:gd name="T2" fmla="*/ 51 w 61"/>
                  <a:gd name="T3" fmla="*/ 41 h 189"/>
                  <a:gd name="T4" fmla="*/ 58 w 61"/>
                  <a:gd name="T5" fmla="*/ 31 h 189"/>
                  <a:gd name="T6" fmla="*/ 60 w 61"/>
                  <a:gd name="T7" fmla="*/ 21 h 189"/>
                  <a:gd name="T8" fmla="*/ 53 w 61"/>
                  <a:gd name="T9" fmla="*/ 11 h 189"/>
                  <a:gd name="T10" fmla="*/ 40 w 61"/>
                  <a:gd name="T11" fmla="*/ 3 h 189"/>
                  <a:gd name="T12" fmla="*/ 30 w 61"/>
                  <a:gd name="T13" fmla="*/ 0 h 189"/>
                  <a:gd name="T14" fmla="*/ 19 w 61"/>
                  <a:gd name="T15" fmla="*/ 3 h 189"/>
                  <a:gd name="T16" fmla="*/ 7 w 61"/>
                  <a:gd name="T17" fmla="*/ 12 h 189"/>
                  <a:gd name="T18" fmla="*/ 2 w 61"/>
                  <a:gd name="T19" fmla="*/ 21 h 189"/>
                  <a:gd name="T20" fmla="*/ 0 w 61"/>
                  <a:gd name="T21" fmla="*/ 33 h 189"/>
                  <a:gd name="T22" fmla="*/ 0 w 61"/>
                  <a:gd name="T23" fmla="*/ 42 h 189"/>
                  <a:gd name="T24" fmla="*/ 1 w 61"/>
                  <a:gd name="T25" fmla="*/ 51 h 189"/>
                  <a:gd name="T26" fmla="*/ 3 w 61"/>
                  <a:gd name="T27" fmla="*/ 58 h 189"/>
                  <a:gd name="T28" fmla="*/ 7 w 61"/>
                  <a:gd name="T29" fmla="*/ 66 h 189"/>
                  <a:gd name="T30" fmla="*/ 12 w 61"/>
                  <a:gd name="T31" fmla="*/ 76 h 189"/>
                  <a:gd name="T32" fmla="*/ 18 w 61"/>
                  <a:gd name="T33" fmla="*/ 86 h 189"/>
                  <a:gd name="T34" fmla="*/ 24 w 61"/>
                  <a:gd name="T35" fmla="*/ 95 h 189"/>
                  <a:gd name="T36" fmla="*/ 28 w 61"/>
                  <a:gd name="T37" fmla="*/ 104 h 189"/>
                  <a:gd name="T38" fmla="*/ 33 w 61"/>
                  <a:gd name="T39" fmla="*/ 116 h 189"/>
                  <a:gd name="T40" fmla="*/ 35 w 61"/>
                  <a:gd name="T41" fmla="*/ 127 h 189"/>
                  <a:gd name="T42" fmla="*/ 37 w 61"/>
                  <a:gd name="T43" fmla="*/ 137 h 189"/>
                  <a:gd name="T44" fmla="*/ 38 w 61"/>
                  <a:gd name="T45" fmla="*/ 148 h 189"/>
                  <a:gd name="T46" fmla="*/ 37 w 61"/>
                  <a:gd name="T47" fmla="*/ 157 h 189"/>
                  <a:gd name="T48" fmla="*/ 35 w 61"/>
                  <a:gd name="T49" fmla="*/ 165 h 189"/>
                  <a:gd name="T50" fmla="*/ 34 w 61"/>
                  <a:gd name="T51" fmla="*/ 174 h 189"/>
                  <a:gd name="T52" fmla="*/ 31 w 61"/>
                  <a:gd name="T53" fmla="*/ 185 h 189"/>
                  <a:gd name="T54" fmla="*/ 45 w 61"/>
                  <a:gd name="T55" fmla="*/ 188 h 189"/>
                  <a:gd name="T56" fmla="*/ 45 w 61"/>
                  <a:gd name="T57" fmla="*/ 183 h 189"/>
                  <a:gd name="T58" fmla="*/ 49 w 61"/>
                  <a:gd name="T59" fmla="*/ 172 h 189"/>
                  <a:gd name="T60" fmla="*/ 50 w 61"/>
                  <a:gd name="T61" fmla="*/ 165 h 189"/>
                  <a:gd name="T62" fmla="*/ 51 w 61"/>
                  <a:gd name="T63" fmla="*/ 156 h 189"/>
                  <a:gd name="T64" fmla="*/ 53 w 61"/>
                  <a:gd name="T65" fmla="*/ 147 h 189"/>
                  <a:gd name="T66" fmla="*/ 53 w 61"/>
                  <a:gd name="T67" fmla="*/ 137 h 189"/>
                  <a:gd name="T68" fmla="*/ 51 w 61"/>
                  <a:gd name="T69" fmla="*/ 128 h 189"/>
                  <a:gd name="T70" fmla="*/ 49 w 61"/>
                  <a:gd name="T71" fmla="*/ 119 h 189"/>
                  <a:gd name="T72" fmla="*/ 45 w 61"/>
                  <a:gd name="T73" fmla="*/ 110 h 189"/>
                  <a:gd name="T74" fmla="*/ 40 w 61"/>
                  <a:gd name="T75" fmla="*/ 101 h 189"/>
                  <a:gd name="T76" fmla="*/ 35 w 61"/>
                  <a:gd name="T77" fmla="*/ 92 h 189"/>
                  <a:gd name="T78" fmla="*/ 30 w 61"/>
                  <a:gd name="T79" fmla="*/ 83 h 189"/>
                  <a:gd name="T80" fmla="*/ 26 w 61"/>
                  <a:gd name="T81" fmla="*/ 75 h 189"/>
                  <a:gd name="T82" fmla="*/ 22 w 61"/>
                  <a:gd name="T83" fmla="*/ 67 h 189"/>
                  <a:gd name="T84" fmla="*/ 18 w 61"/>
                  <a:gd name="T85" fmla="*/ 59 h 189"/>
                  <a:gd name="T86" fmla="*/ 13 w 61"/>
                  <a:gd name="T87" fmla="*/ 48 h 189"/>
                  <a:gd name="T88" fmla="*/ 12 w 61"/>
                  <a:gd name="T89" fmla="*/ 34 h 189"/>
                  <a:gd name="T90" fmla="*/ 17 w 61"/>
                  <a:gd name="T91" fmla="*/ 23 h 189"/>
                  <a:gd name="T92" fmla="*/ 24 w 61"/>
                  <a:gd name="T93" fmla="*/ 19 h 189"/>
                  <a:gd name="T94" fmla="*/ 34 w 61"/>
                  <a:gd name="T95" fmla="*/ 16 h 189"/>
                  <a:gd name="T96" fmla="*/ 41 w 61"/>
                  <a:gd name="T97" fmla="*/ 16 h 189"/>
                  <a:gd name="T98" fmla="*/ 46 w 61"/>
                  <a:gd name="T99" fmla="*/ 26 h 189"/>
                  <a:gd name="T100" fmla="*/ 38 w 61"/>
                  <a:gd name="T101" fmla="*/ 33 h 189"/>
                  <a:gd name="T102" fmla="*/ 32 w 61"/>
                  <a:gd name="T103" fmla="*/ 3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189">
                    <a:moveTo>
                      <a:pt x="37" y="45"/>
                    </a:moveTo>
                    <a:lnTo>
                      <a:pt x="38" y="45"/>
                    </a:lnTo>
                    <a:lnTo>
                      <a:pt x="40" y="45"/>
                    </a:lnTo>
                    <a:lnTo>
                      <a:pt x="43" y="44"/>
                    </a:lnTo>
                    <a:lnTo>
                      <a:pt x="48" y="43"/>
                    </a:lnTo>
                    <a:lnTo>
                      <a:pt x="51" y="41"/>
                    </a:lnTo>
                    <a:lnTo>
                      <a:pt x="56" y="37"/>
                    </a:lnTo>
                    <a:lnTo>
                      <a:pt x="57" y="35"/>
                    </a:lnTo>
                    <a:lnTo>
                      <a:pt x="58" y="31"/>
                    </a:lnTo>
                    <a:lnTo>
                      <a:pt x="60" y="28"/>
                    </a:lnTo>
                    <a:lnTo>
                      <a:pt x="61" y="26"/>
                    </a:lnTo>
                    <a:lnTo>
                      <a:pt x="60" y="21"/>
                    </a:lnTo>
                    <a:lnTo>
                      <a:pt x="58" y="16"/>
                    </a:lnTo>
                    <a:lnTo>
                      <a:pt x="56" y="13"/>
                    </a:lnTo>
                    <a:lnTo>
                      <a:pt x="53" y="11"/>
                    </a:lnTo>
                    <a:lnTo>
                      <a:pt x="49" y="7"/>
                    </a:lnTo>
                    <a:lnTo>
                      <a:pt x="45" y="5"/>
                    </a:lnTo>
                    <a:lnTo>
                      <a:pt x="40" y="3"/>
                    </a:lnTo>
                    <a:lnTo>
                      <a:pt x="35" y="1"/>
                    </a:lnTo>
                    <a:lnTo>
                      <a:pt x="32" y="0"/>
                    </a:lnTo>
                    <a:lnTo>
                      <a:pt x="30" y="0"/>
                    </a:lnTo>
                    <a:lnTo>
                      <a:pt x="26" y="0"/>
                    </a:lnTo>
                    <a:lnTo>
                      <a:pt x="24" y="1"/>
                    </a:lnTo>
                    <a:lnTo>
                      <a:pt x="19" y="3"/>
                    </a:lnTo>
                    <a:lnTo>
                      <a:pt x="15" y="4"/>
                    </a:lnTo>
                    <a:lnTo>
                      <a:pt x="10" y="7"/>
                    </a:lnTo>
                    <a:lnTo>
                      <a:pt x="7" y="12"/>
                    </a:lnTo>
                    <a:lnTo>
                      <a:pt x="4" y="14"/>
                    </a:lnTo>
                    <a:lnTo>
                      <a:pt x="3" y="18"/>
                    </a:lnTo>
                    <a:lnTo>
                      <a:pt x="2" y="21"/>
                    </a:lnTo>
                    <a:lnTo>
                      <a:pt x="2" y="26"/>
                    </a:lnTo>
                    <a:lnTo>
                      <a:pt x="0" y="28"/>
                    </a:lnTo>
                    <a:lnTo>
                      <a:pt x="0" y="33"/>
                    </a:lnTo>
                    <a:lnTo>
                      <a:pt x="0" y="36"/>
                    </a:lnTo>
                    <a:lnTo>
                      <a:pt x="0" y="38"/>
                    </a:lnTo>
                    <a:lnTo>
                      <a:pt x="0" y="42"/>
                    </a:lnTo>
                    <a:lnTo>
                      <a:pt x="0" y="45"/>
                    </a:lnTo>
                    <a:lnTo>
                      <a:pt x="0" y="48"/>
                    </a:lnTo>
                    <a:lnTo>
                      <a:pt x="1" y="51"/>
                    </a:lnTo>
                    <a:lnTo>
                      <a:pt x="2" y="53"/>
                    </a:lnTo>
                    <a:lnTo>
                      <a:pt x="2" y="56"/>
                    </a:lnTo>
                    <a:lnTo>
                      <a:pt x="3" y="58"/>
                    </a:lnTo>
                    <a:lnTo>
                      <a:pt x="4" y="61"/>
                    </a:lnTo>
                    <a:lnTo>
                      <a:pt x="5" y="64"/>
                    </a:lnTo>
                    <a:lnTo>
                      <a:pt x="7" y="66"/>
                    </a:lnTo>
                    <a:lnTo>
                      <a:pt x="9" y="68"/>
                    </a:lnTo>
                    <a:lnTo>
                      <a:pt x="10" y="72"/>
                    </a:lnTo>
                    <a:lnTo>
                      <a:pt x="12" y="76"/>
                    </a:lnTo>
                    <a:lnTo>
                      <a:pt x="16" y="81"/>
                    </a:lnTo>
                    <a:lnTo>
                      <a:pt x="17" y="83"/>
                    </a:lnTo>
                    <a:lnTo>
                      <a:pt x="18" y="86"/>
                    </a:lnTo>
                    <a:lnTo>
                      <a:pt x="20" y="89"/>
                    </a:lnTo>
                    <a:lnTo>
                      <a:pt x="23" y="91"/>
                    </a:lnTo>
                    <a:lnTo>
                      <a:pt x="24" y="95"/>
                    </a:lnTo>
                    <a:lnTo>
                      <a:pt x="26" y="97"/>
                    </a:lnTo>
                    <a:lnTo>
                      <a:pt x="27" y="101"/>
                    </a:lnTo>
                    <a:lnTo>
                      <a:pt x="28" y="104"/>
                    </a:lnTo>
                    <a:lnTo>
                      <a:pt x="30" y="107"/>
                    </a:lnTo>
                    <a:lnTo>
                      <a:pt x="31" y="111"/>
                    </a:lnTo>
                    <a:lnTo>
                      <a:pt x="33" y="116"/>
                    </a:lnTo>
                    <a:lnTo>
                      <a:pt x="34" y="120"/>
                    </a:lnTo>
                    <a:lnTo>
                      <a:pt x="34" y="124"/>
                    </a:lnTo>
                    <a:lnTo>
                      <a:pt x="35" y="127"/>
                    </a:lnTo>
                    <a:lnTo>
                      <a:pt x="35" y="130"/>
                    </a:lnTo>
                    <a:lnTo>
                      <a:pt x="37" y="134"/>
                    </a:lnTo>
                    <a:lnTo>
                      <a:pt x="37" y="137"/>
                    </a:lnTo>
                    <a:lnTo>
                      <a:pt x="37" y="141"/>
                    </a:lnTo>
                    <a:lnTo>
                      <a:pt x="37" y="144"/>
                    </a:lnTo>
                    <a:lnTo>
                      <a:pt x="38" y="148"/>
                    </a:lnTo>
                    <a:lnTo>
                      <a:pt x="37" y="151"/>
                    </a:lnTo>
                    <a:lnTo>
                      <a:pt x="37" y="155"/>
                    </a:lnTo>
                    <a:lnTo>
                      <a:pt x="37" y="157"/>
                    </a:lnTo>
                    <a:lnTo>
                      <a:pt x="37" y="160"/>
                    </a:lnTo>
                    <a:lnTo>
                      <a:pt x="35" y="163"/>
                    </a:lnTo>
                    <a:lnTo>
                      <a:pt x="35" y="165"/>
                    </a:lnTo>
                    <a:lnTo>
                      <a:pt x="35" y="167"/>
                    </a:lnTo>
                    <a:lnTo>
                      <a:pt x="35" y="171"/>
                    </a:lnTo>
                    <a:lnTo>
                      <a:pt x="34" y="174"/>
                    </a:lnTo>
                    <a:lnTo>
                      <a:pt x="33" y="179"/>
                    </a:lnTo>
                    <a:lnTo>
                      <a:pt x="32" y="181"/>
                    </a:lnTo>
                    <a:lnTo>
                      <a:pt x="31" y="185"/>
                    </a:lnTo>
                    <a:lnTo>
                      <a:pt x="30" y="188"/>
                    </a:lnTo>
                    <a:lnTo>
                      <a:pt x="30" y="189"/>
                    </a:lnTo>
                    <a:lnTo>
                      <a:pt x="45" y="188"/>
                    </a:lnTo>
                    <a:lnTo>
                      <a:pt x="45" y="187"/>
                    </a:lnTo>
                    <a:lnTo>
                      <a:pt x="45" y="186"/>
                    </a:lnTo>
                    <a:lnTo>
                      <a:pt x="45" y="183"/>
                    </a:lnTo>
                    <a:lnTo>
                      <a:pt x="47" y="181"/>
                    </a:lnTo>
                    <a:lnTo>
                      <a:pt x="47" y="177"/>
                    </a:lnTo>
                    <a:lnTo>
                      <a:pt x="49" y="172"/>
                    </a:lnTo>
                    <a:lnTo>
                      <a:pt x="49" y="170"/>
                    </a:lnTo>
                    <a:lnTo>
                      <a:pt x="50" y="167"/>
                    </a:lnTo>
                    <a:lnTo>
                      <a:pt x="50" y="165"/>
                    </a:lnTo>
                    <a:lnTo>
                      <a:pt x="51" y="163"/>
                    </a:lnTo>
                    <a:lnTo>
                      <a:pt x="51" y="159"/>
                    </a:lnTo>
                    <a:lnTo>
                      <a:pt x="51" y="156"/>
                    </a:lnTo>
                    <a:lnTo>
                      <a:pt x="51" y="154"/>
                    </a:lnTo>
                    <a:lnTo>
                      <a:pt x="53" y="150"/>
                    </a:lnTo>
                    <a:lnTo>
                      <a:pt x="53" y="147"/>
                    </a:lnTo>
                    <a:lnTo>
                      <a:pt x="53" y="143"/>
                    </a:lnTo>
                    <a:lnTo>
                      <a:pt x="53" y="141"/>
                    </a:lnTo>
                    <a:lnTo>
                      <a:pt x="53" y="137"/>
                    </a:lnTo>
                    <a:lnTo>
                      <a:pt x="53" y="134"/>
                    </a:lnTo>
                    <a:lnTo>
                      <a:pt x="51" y="132"/>
                    </a:lnTo>
                    <a:lnTo>
                      <a:pt x="51" y="128"/>
                    </a:lnTo>
                    <a:lnTo>
                      <a:pt x="51" y="125"/>
                    </a:lnTo>
                    <a:lnTo>
                      <a:pt x="50" y="121"/>
                    </a:lnTo>
                    <a:lnTo>
                      <a:pt x="49" y="119"/>
                    </a:lnTo>
                    <a:lnTo>
                      <a:pt x="47" y="116"/>
                    </a:lnTo>
                    <a:lnTo>
                      <a:pt x="47" y="113"/>
                    </a:lnTo>
                    <a:lnTo>
                      <a:pt x="45" y="110"/>
                    </a:lnTo>
                    <a:lnTo>
                      <a:pt x="42" y="107"/>
                    </a:lnTo>
                    <a:lnTo>
                      <a:pt x="41" y="104"/>
                    </a:lnTo>
                    <a:lnTo>
                      <a:pt x="40" y="101"/>
                    </a:lnTo>
                    <a:lnTo>
                      <a:pt x="38" y="98"/>
                    </a:lnTo>
                    <a:lnTo>
                      <a:pt x="37" y="95"/>
                    </a:lnTo>
                    <a:lnTo>
                      <a:pt x="35" y="92"/>
                    </a:lnTo>
                    <a:lnTo>
                      <a:pt x="33" y="89"/>
                    </a:lnTo>
                    <a:lnTo>
                      <a:pt x="32" y="87"/>
                    </a:lnTo>
                    <a:lnTo>
                      <a:pt x="30" y="83"/>
                    </a:lnTo>
                    <a:lnTo>
                      <a:pt x="28" y="81"/>
                    </a:lnTo>
                    <a:lnTo>
                      <a:pt x="27" y="79"/>
                    </a:lnTo>
                    <a:lnTo>
                      <a:pt x="26" y="75"/>
                    </a:lnTo>
                    <a:lnTo>
                      <a:pt x="24" y="73"/>
                    </a:lnTo>
                    <a:lnTo>
                      <a:pt x="23" y="69"/>
                    </a:lnTo>
                    <a:lnTo>
                      <a:pt x="22" y="67"/>
                    </a:lnTo>
                    <a:lnTo>
                      <a:pt x="20" y="65"/>
                    </a:lnTo>
                    <a:lnTo>
                      <a:pt x="19" y="62"/>
                    </a:lnTo>
                    <a:lnTo>
                      <a:pt x="18" y="59"/>
                    </a:lnTo>
                    <a:lnTo>
                      <a:pt x="17" y="57"/>
                    </a:lnTo>
                    <a:lnTo>
                      <a:pt x="15" y="51"/>
                    </a:lnTo>
                    <a:lnTo>
                      <a:pt x="13" y="48"/>
                    </a:lnTo>
                    <a:lnTo>
                      <a:pt x="12" y="42"/>
                    </a:lnTo>
                    <a:lnTo>
                      <a:pt x="12" y="37"/>
                    </a:lnTo>
                    <a:lnTo>
                      <a:pt x="12" y="34"/>
                    </a:lnTo>
                    <a:lnTo>
                      <a:pt x="13" y="30"/>
                    </a:lnTo>
                    <a:lnTo>
                      <a:pt x="15" y="27"/>
                    </a:lnTo>
                    <a:lnTo>
                      <a:pt x="17" y="23"/>
                    </a:lnTo>
                    <a:lnTo>
                      <a:pt x="18" y="21"/>
                    </a:lnTo>
                    <a:lnTo>
                      <a:pt x="22" y="20"/>
                    </a:lnTo>
                    <a:lnTo>
                      <a:pt x="24" y="19"/>
                    </a:lnTo>
                    <a:lnTo>
                      <a:pt x="27" y="18"/>
                    </a:lnTo>
                    <a:lnTo>
                      <a:pt x="31" y="16"/>
                    </a:lnTo>
                    <a:lnTo>
                      <a:pt x="34" y="16"/>
                    </a:lnTo>
                    <a:lnTo>
                      <a:pt x="37" y="16"/>
                    </a:lnTo>
                    <a:lnTo>
                      <a:pt x="39" y="16"/>
                    </a:lnTo>
                    <a:lnTo>
                      <a:pt x="41" y="16"/>
                    </a:lnTo>
                    <a:lnTo>
                      <a:pt x="43" y="19"/>
                    </a:lnTo>
                    <a:lnTo>
                      <a:pt x="46" y="21"/>
                    </a:lnTo>
                    <a:lnTo>
                      <a:pt x="46" y="26"/>
                    </a:lnTo>
                    <a:lnTo>
                      <a:pt x="42" y="28"/>
                    </a:lnTo>
                    <a:lnTo>
                      <a:pt x="40" y="31"/>
                    </a:lnTo>
                    <a:lnTo>
                      <a:pt x="38" y="33"/>
                    </a:lnTo>
                    <a:lnTo>
                      <a:pt x="35" y="33"/>
                    </a:lnTo>
                    <a:lnTo>
                      <a:pt x="33" y="33"/>
                    </a:lnTo>
                    <a:lnTo>
                      <a:pt x="32" y="31"/>
                    </a:lnTo>
                    <a:lnTo>
                      <a:pt x="37" y="45"/>
                    </a:lnTo>
                    <a:lnTo>
                      <a:pt x="3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89"/>
              <p:cNvSpPr>
                <a:spLocks/>
              </p:cNvSpPr>
              <p:nvPr/>
            </p:nvSpPr>
            <p:spPr bwMode="auto">
              <a:xfrm>
                <a:off x="2325688" y="5302250"/>
                <a:ext cx="33338" cy="25400"/>
              </a:xfrm>
              <a:custGeom>
                <a:avLst/>
                <a:gdLst>
                  <a:gd name="T0" fmla="*/ 59 w 63"/>
                  <a:gd name="T1" fmla="*/ 0 h 47"/>
                  <a:gd name="T2" fmla="*/ 58 w 63"/>
                  <a:gd name="T3" fmla="*/ 0 h 47"/>
                  <a:gd name="T4" fmla="*/ 55 w 63"/>
                  <a:gd name="T5" fmla="*/ 1 h 47"/>
                  <a:gd name="T6" fmla="*/ 52 w 63"/>
                  <a:gd name="T7" fmla="*/ 2 h 47"/>
                  <a:gd name="T8" fmla="*/ 47 w 63"/>
                  <a:gd name="T9" fmla="*/ 5 h 47"/>
                  <a:gd name="T10" fmla="*/ 45 w 63"/>
                  <a:gd name="T11" fmla="*/ 7 h 47"/>
                  <a:gd name="T12" fmla="*/ 43 w 63"/>
                  <a:gd name="T13" fmla="*/ 9 h 47"/>
                  <a:gd name="T14" fmla="*/ 39 w 63"/>
                  <a:gd name="T15" fmla="*/ 10 h 47"/>
                  <a:gd name="T16" fmla="*/ 37 w 63"/>
                  <a:gd name="T17" fmla="*/ 12 h 47"/>
                  <a:gd name="T18" fmla="*/ 33 w 63"/>
                  <a:gd name="T19" fmla="*/ 15 h 47"/>
                  <a:gd name="T20" fmla="*/ 31 w 63"/>
                  <a:gd name="T21" fmla="*/ 17 h 47"/>
                  <a:gd name="T22" fmla="*/ 28 w 63"/>
                  <a:gd name="T23" fmla="*/ 19 h 47"/>
                  <a:gd name="T24" fmla="*/ 25 w 63"/>
                  <a:gd name="T25" fmla="*/ 22 h 47"/>
                  <a:gd name="T26" fmla="*/ 22 w 63"/>
                  <a:gd name="T27" fmla="*/ 24 h 47"/>
                  <a:gd name="T28" fmla="*/ 20 w 63"/>
                  <a:gd name="T29" fmla="*/ 26 h 47"/>
                  <a:gd name="T30" fmla="*/ 16 w 63"/>
                  <a:gd name="T31" fmla="*/ 27 h 47"/>
                  <a:gd name="T32" fmla="*/ 14 w 63"/>
                  <a:gd name="T33" fmla="*/ 30 h 47"/>
                  <a:gd name="T34" fmla="*/ 12 w 63"/>
                  <a:gd name="T35" fmla="*/ 32 h 47"/>
                  <a:gd name="T36" fmla="*/ 9 w 63"/>
                  <a:gd name="T37" fmla="*/ 33 h 47"/>
                  <a:gd name="T38" fmla="*/ 7 w 63"/>
                  <a:gd name="T39" fmla="*/ 35 h 47"/>
                  <a:gd name="T40" fmla="*/ 5 w 63"/>
                  <a:gd name="T41" fmla="*/ 38 h 47"/>
                  <a:gd name="T42" fmla="*/ 1 w 63"/>
                  <a:gd name="T43" fmla="*/ 40 h 47"/>
                  <a:gd name="T44" fmla="*/ 0 w 63"/>
                  <a:gd name="T45" fmla="*/ 43 h 47"/>
                  <a:gd name="T46" fmla="*/ 0 w 63"/>
                  <a:gd name="T47" fmla="*/ 46 h 47"/>
                  <a:gd name="T48" fmla="*/ 1 w 63"/>
                  <a:gd name="T49" fmla="*/ 47 h 47"/>
                  <a:gd name="T50" fmla="*/ 2 w 63"/>
                  <a:gd name="T51" fmla="*/ 47 h 47"/>
                  <a:gd name="T52" fmla="*/ 6 w 63"/>
                  <a:gd name="T53" fmla="*/ 46 h 47"/>
                  <a:gd name="T54" fmla="*/ 9 w 63"/>
                  <a:gd name="T55" fmla="*/ 45 h 47"/>
                  <a:gd name="T56" fmla="*/ 15 w 63"/>
                  <a:gd name="T57" fmla="*/ 42 h 47"/>
                  <a:gd name="T58" fmla="*/ 16 w 63"/>
                  <a:gd name="T59" fmla="*/ 40 h 47"/>
                  <a:gd name="T60" fmla="*/ 18 w 63"/>
                  <a:gd name="T61" fmla="*/ 39 h 47"/>
                  <a:gd name="T62" fmla="*/ 22 w 63"/>
                  <a:gd name="T63" fmla="*/ 38 h 47"/>
                  <a:gd name="T64" fmla="*/ 24 w 63"/>
                  <a:gd name="T65" fmla="*/ 37 h 47"/>
                  <a:gd name="T66" fmla="*/ 28 w 63"/>
                  <a:gd name="T67" fmla="*/ 34 h 47"/>
                  <a:gd name="T68" fmla="*/ 30 w 63"/>
                  <a:gd name="T69" fmla="*/ 33 h 47"/>
                  <a:gd name="T70" fmla="*/ 33 w 63"/>
                  <a:gd name="T71" fmla="*/ 31 h 47"/>
                  <a:gd name="T72" fmla="*/ 36 w 63"/>
                  <a:gd name="T73" fmla="*/ 30 h 47"/>
                  <a:gd name="T74" fmla="*/ 38 w 63"/>
                  <a:gd name="T75" fmla="*/ 27 h 47"/>
                  <a:gd name="T76" fmla="*/ 40 w 63"/>
                  <a:gd name="T77" fmla="*/ 25 h 47"/>
                  <a:gd name="T78" fmla="*/ 43 w 63"/>
                  <a:gd name="T79" fmla="*/ 24 h 47"/>
                  <a:gd name="T80" fmla="*/ 46 w 63"/>
                  <a:gd name="T81" fmla="*/ 22 h 47"/>
                  <a:gd name="T82" fmla="*/ 50 w 63"/>
                  <a:gd name="T83" fmla="*/ 18 h 47"/>
                  <a:gd name="T84" fmla="*/ 54 w 63"/>
                  <a:gd name="T85" fmla="*/ 16 h 47"/>
                  <a:gd name="T86" fmla="*/ 58 w 63"/>
                  <a:gd name="T87" fmla="*/ 12 h 47"/>
                  <a:gd name="T88" fmla="*/ 61 w 63"/>
                  <a:gd name="T89" fmla="*/ 11 h 47"/>
                  <a:gd name="T90" fmla="*/ 62 w 63"/>
                  <a:gd name="T91" fmla="*/ 9 h 47"/>
                  <a:gd name="T92" fmla="*/ 63 w 63"/>
                  <a:gd name="T93" fmla="*/ 9 h 47"/>
                  <a:gd name="T94" fmla="*/ 59 w 63"/>
                  <a:gd name="T95" fmla="*/ 0 h 47"/>
                  <a:gd name="T96" fmla="*/ 59 w 63"/>
                  <a:gd name="T9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47">
                    <a:moveTo>
                      <a:pt x="59" y="0"/>
                    </a:moveTo>
                    <a:lnTo>
                      <a:pt x="58" y="0"/>
                    </a:lnTo>
                    <a:lnTo>
                      <a:pt x="55" y="1"/>
                    </a:lnTo>
                    <a:lnTo>
                      <a:pt x="52" y="2"/>
                    </a:lnTo>
                    <a:lnTo>
                      <a:pt x="47" y="5"/>
                    </a:lnTo>
                    <a:lnTo>
                      <a:pt x="45" y="7"/>
                    </a:lnTo>
                    <a:lnTo>
                      <a:pt x="43" y="9"/>
                    </a:lnTo>
                    <a:lnTo>
                      <a:pt x="39" y="10"/>
                    </a:lnTo>
                    <a:lnTo>
                      <a:pt x="37" y="12"/>
                    </a:lnTo>
                    <a:lnTo>
                      <a:pt x="33" y="15"/>
                    </a:lnTo>
                    <a:lnTo>
                      <a:pt x="31" y="17"/>
                    </a:lnTo>
                    <a:lnTo>
                      <a:pt x="28" y="19"/>
                    </a:lnTo>
                    <a:lnTo>
                      <a:pt x="25" y="22"/>
                    </a:lnTo>
                    <a:lnTo>
                      <a:pt x="22" y="24"/>
                    </a:lnTo>
                    <a:lnTo>
                      <a:pt x="20" y="26"/>
                    </a:lnTo>
                    <a:lnTo>
                      <a:pt x="16" y="27"/>
                    </a:lnTo>
                    <a:lnTo>
                      <a:pt x="14" y="30"/>
                    </a:lnTo>
                    <a:lnTo>
                      <a:pt x="12" y="32"/>
                    </a:lnTo>
                    <a:lnTo>
                      <a:pt x="9" y="33"/>
                    </a:lnTo>
                    <a:lnTo>
                      <a:pt x="7" y="35"/>
                    </a:lnTo>
                    <a:lnTo>
                      <a:pt x="5" y="38"/>
                    </a:lnTo>
                    <a:lnTo>
                      <a:pt x="1" y="40"/>
                    </a:lnTo>
                    <a:lnTo>
                      <a:pt x="0" y="43"/>
                    </a:lnTo>
                    <a:lnTo>
                      <a:pt x="0" y="46"/>
                    </a:lnTo>
                    <a:lnTo>
                      <a:pt x="1" y="47"/>
                    </a:lnTo>
                    <a:lnTo>
                      <a:pt x="2" y="47"/>
                    </a:lnTo>
                    <a:lnTo>
                      <a:pt x="6" y="46"/>
                    </a:lnTo>
                    <a:lnTo>
                      <a:pt x="9" y="45"/>
                    </a:lnTo>
                    <a:lnTo>
                      <a:pt x="15" y="42"/>
                    </a:lnTo>
                    <a:lnTo>
                      <a:pt x="16" y="40"/>
                    </a:lnTo>
                    <a:lnTo>
                      <a:pt x="18" y="39"/>
                    </a:lnTo>
                    <a:lnTo>
                      <a:pt x="22" y="38"/>
                    </a:lnTo>
                    <a:lnTo>
                      <a:pt x="24" y="37"/>
                    </a:lnTo>
                    <a:lnTo>
                      <a:pt x="28" y="34"/>
                    </a:lnTo>
                    <a:lnTo>
                      <a:pt x="30" y="33"/>
                    </a:lnTo>
                    <a:lnTo>
                      <a:pt x="33" y="31"/>
                    </a:lnTo>
                    <a:lnTo>
                      <a:pt x="36" y="30"/>
                    </a:lnTo>
                    <a:lnTo>
                      <a:pt x="38" y="27"/>
                    </a:lnTo>
                    <a:lnTo>
                      <a:pt x="40" y="25"/>
                    </a:lnTo>
                    <a:lnTo>
                      <a:pt x="43" y="24"/>
                    </a:lnTo>
                    <a:lnTo>
                      <a:pt x="46" y="22"/>
                    </a:lnTo>
                    <a:lnTo>
                      <a:pt x="50" y="18"/>
                    </a:lnTo>
                    <a:lnTo>
                      <a:pt x="54" y="16"/>
                    </a:lnTo>
                    <a:lnTo>
                      <a:pt x="58" y="12"/>
                    </a:lnTo>
                    <a:lnTo>
                      <a:pt x="61" y="11"/>
                    </a:lnTo>
                    <a:lnTo>
                      <a:pt x="62" y="9"/>
                    </a:lnTo>
                    <a:lnTo>
                      <a:pt x="63" y="9"/>
                    </a:lnTo>
                    <a:lnTo>
                      <a:pt x="59"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90"/>
              <p:cNvSpPr>
                <a:spLocks/>
              </p:cNvSpPr>
              <p:nvPr/>
            </p:nvSpPr>
            <p:spPr bwMode="auto">
              <a:xfrm>
                <a:off x="2344738" y="5373688"/>
                <a:ext cx="33338" cy="12700"/>
              </a:xfrm>
              <a:custGeom>
                <a:avLst/>
                <a:gdLst>
                  <a:gd name="T0" fmla="*/ 61 w 63"/>
                  <a:gd name="T1" fmla="*/ 0 h 22"/>
                  <a:gd name="T2" fmla="*/ 61 w 63"/>
                  <a:gd name="T3" fmla="*/ 0 h 22"/>
                  <a:gd name="T4" fmla="*/ 58 w 63"/>
                  <a:gd name="T5" fmla="*/ 0 h 22"/>
                  <a:gd name="T6" fmla="*/ 54 w 63"/>
                  <a:gd name="T7" fmla="*/ 1 h 22"/>
                  <a:gd name="T8" fmla="*/ 50 w 63"/>
                  <a:gd name="T9" fmla="*/ 2 h 22"/>
                  <a:gd name="T10" fmla="*/ 48 w 63"/>
                  <a:gd name="T11" fmla="*/ 2 h 22"/>
                  <a:gd name="T12" fmla="*/ 45 w 63"/>
                  <a:gd name="T13" fmla="*/ 2 h 22"/>
                  <a:gd name="T14" fmla="*/ 42 w 63"/>
                  <a:gd name="T15" fmla="*/ 3 h 22"/>
                  <a:gd name="T16" fmla="*/ 40 w 63"/>
                  <a:gd name="T17" fmla="*/ 3 h 22"/>
                  <a:gd name="T18" fmla="*/ 37 w 63"/>
                  <a:gd name="T19" fmla="*/ 4 h 22"/>
                  <a:gd name="T20" fmla="*/ 33 w 63"/>
                  <a:gd name="T21" fmla="*/ 5 h 22"/>
                  <a:gd name="T22" fmla="*/ 31 w 63"/>
                  <a:gd name="T23" fmla="*/ 5 h 22"/>
                  <a:gd name="T24" fmla="*/ 29 w 63"/>
                  <a:gd name="T25" fmla="*/ 7 h 22"/>
                  <a:gd name="T26" fmla="*/ 25 w 63"/>
                  <a:gd name="T27" fmla="*/ 7 h 22"/>
                  <a:gd name="T28" fmla="*/ 22 w 63"/>
                  <a:gd name="T29" fmla="*/ 8 h 22"/>
                  <a:gd name="T30" fmla="*/ 18 w 63"/>
                  <a:gd name="T31" fmla="*/ 8 h 22"/>
                  <a:gd name="T32" fmla="*/ 16 w 63"/>
                  <a:gd name="T33" fmla="*/ 9 h 22"/>
                  <a:gd name="T34" fmla="*/ 14 w 63"/>
                  <a:gd name="T35" fmla="*/ 10 h 22"/>
                  <a:gd name="T36" fmla="*/ 10 w 63"/>
                  <a:gd name="T37" fmla="*/ 11 h 22"/>
                  <a:gd name="T38" fmla="*/ 8 w 63"/>
                  <a:gd name="T39" fmla="*/ 11 h 22"/>
                  <a:gd name="T40" fmla="*/ 7 w 63"/>
                  <a:gd name="T41" fmla="*/ 12 h 22"/>
                  <a:gd name="T42" fmla="*/ 3 w 63"/>
                  <a:gd name="T43" fmla="*/ 15 h 22"/>
                  <a:gd name="T44" fmla="*/ 1 w 63"/>
                  <a:gd name="T45" fmla="*/ 17 h 22"/>
                  <a:gd name="T46" fmla="*/ 0 w 63"/>
                  <a:gd name="T47" fmla="*/ 18 h 22"/>
                  <a:gd name="T48" fmla="*/ 2 w 63"/>
                  <a:gd name="T49" fmla="*/ 20 h 22"/>
                  <a:gd name="T50" fmla="*/ 3 w 63"/>
                  <a:gd name="T51" fmla="*/ 22 h 22"/>
                  <a:gd name="T52" fmla="*/ 7 w 63"/>
                  <a:gd name="T53" fmla="*/ 22 h 22"/>
                  <a:gd name="T54" fmla="*/ 10 w 63"/>
                  <a:gd name="T55" fmla="*/ 22 h 22"/>
                  <a:gd name="T56" fmla="*/ 15 w 63"/>
                  <a:gd name="T57" fmla="*/ 22 h 22"/>
                  <a:gd name="T58" fmla="*/ 17 w 63"/>
                  <a:gd name="T59" fmla="*/ 22 h 22"/>
                  <a:gd name="T60" fmla="*/ 19 w 63"/>
                  <a:gd name="T61" fmla="*/ 20 h 22"/>
                  <a:gd name="T62" fmla="*/ 22 w 63"/>
                  <a:gd name="T63" fmla="*/ 20 h 22"/>
                  <a:gd name="T64" fmla="*/ 25 w 63"/>
                  <a:gd name="T65" fmla="*/ 20 h 22"/>
                  <a:gd name="T66" fmla="*/ 27 w 63"/>
                  <a:gd name="T67" fmla="*/ 19 h 22"/>
                  <a:gd name="T68" fmla="*/ 30 w 63"/>
                  <a:gd name="T69" fmla="*/ 19 h 22"/>
                  <a:gd name="T70" fmla="*/ 32 w 63"/>
                  <a:gd name="T71" fmla="*/ 18 h 22"/>
                  <a:gd name="T72" fmla="*/ 35 w 63"/>
                  <a:gd name="T73" fmla="*/ 18 h 22"/>
                  <a:gd name="T74" fmla="*/ 38 w 63"/>
                  <a:gd name="T75" fmla="*/ 17 h 22"/>
                  <a:gd name="T76" fmla="*/ 40 w 63"/>
                  <a:gd name="T77" fmla="*/ 17 h 22"/>
                  <a:gd name="T78" fmla="*/ 42 w 63"/>
                  <a:gd name="T79" fmla="*/ 16 h 22"/>
                  <a:gd name="T80" fmla="*/ 46 w 63"/>
                  <a:gd name="T81" fmla="*/ 16 h 22"/>
                  <a:gd name="T82" fmla="*/ 49 w 63"/>
                  <a:gd name="T83" fmla="*/ 15 h 22"/>
                  <a:gd name="T84" fmla="*/ 54 w 63"/>
                  <a:gd name="T85" fmla="*/ 13 h 22"/>
                  <a:gd name="T86" fmla="*/ 57 w 63"/>
                  <a:gd name="T87" fmla="*/ 12 h 22"/>
                  <a:gd name="T88" fmla="*/ 61 w 63"/>
                  <a:gd name="T89" fmla="*/ 12 h 22"/>
                  <a:gd name="T90" fmla="*/ 62 w 63"/>
                  <a:gd name="T91" fmla="*/ 11 h 22"/>
                  <a:gd name="T92" fmla="*/ 63 w 63"/>
                  <a:gd name="T93" fmla="*/ 11 h 22"/>
                  <a:gd name="T94" fmla="*/ 61 w 63"/>
                  <a:gd name="T95" fmla="*/ 0 h 22"/>
                  <a:gd name="T96" fmla="*/ 61 w 63"/>
                  <a:gd name="T9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22">
                    <a:moveTo>
                      <a:pt x="61" y="0"/>
                    </a:moveTo>
                    <a:lnTo>
                      <a:pt x="61" y="0"/>
                    </a:lnTo>
                    <a:lnTo>
                      <a:pt x="58" y="0"/>
                    </a:lnTo>
                    <a:lnTo>
                      <a:pt x="54" y="1"/>
                    </a:lnTo>
                    <a:lnTo>
                      <a:pt x="50" y="2"/>
                    </a:lnTo>
                    <a:lnTo>
                      <a:pt x="48" y="2"/>
                    </a:lnTo>
                    <a:lnTo>
                      <a:pt x="45" y="2"/>
                    </a:lnTo>
                    <a:lnTo>
                      <a:pt x="42" y="3"/>
                    </a:lnTo>
                    <a:lnTo>
                      <a:pt x="40" y="3"/>
                    </a:lnTo>
                    <a:lnTo>
                      <a:pt x="37" y="4"/>
                    </a:lnTo>
                    <a:lnTo>
                      <a:pt x="33" y="5"/>
                    </a:lnTo>
                    <a:lnTo>
                      <a:pt x="31" y="5"/>
                    </a:lnTo>
                    <a:lnTo>
                      <a:pt x="29" y="7"/>
                    </a:lnTo>
                    <a:lnTo>
                      <a:pt x="25" y="7"/>
                    </a:lnTo>
                    <a:lnTo>
                      <a:pt x="22" y="8"/>
                    </a:lnTo>
                    <a:lnTo>
                      <a:pt x="18" y="8"/>
                    </a:lnTo>
                    <a:lnTo>
                      <a:pt x="16" y="9"/>
                    </a:lnTo>
                    <a:lnTo>
                      <a:pt x="14" y="10"/>
                    </a:lnTo>
                    <a:lnTo>
                      <a:pt x="10" y="11"/>
                    </a:lnTo>
                    <a:lnTo>
                      <a:pt x="8" y="11"/>
                    </a:lnTo>
                    <a:lnTo>
                      <a:pt x="7" y="12"/>
                    </a:lnTo>
                    <a:lnTo>
                      <a:pt x="3" y="15"/>
                    </a:lnTo>
                    <a:lnTo>
                      <a:pt x="1" y="17"/>
                    </a:lnTo>
                    <a:lnTo>
                      <a:pt x="0" y="18"/>
                    </a:lnTo>
                    <a:lnTo>
                      <a:pt x="2" y="20"/>
                    </a:lnTo>
                    <a:lnTo>
                      <a:pt x="3" y="22"/>
                    </a:lnTo>
                    <a:lnTo>
                      <a:pt x="7" y="22"/>
                    </a:lnTo>
                    <a:lnTo>
                      <a:pt x="10" y="22"/>
                    </a:lnTo>
                    <a:lnTo>
                      <a:pt x="15" y="22"/>
                    </a:lnTo>
                    <a:lnTo>
                      <a:pt x="17" y="22"/>
                    </a:lnTo>
                    <a:lnTo>
                      <a:pt x="19" y="20"/>
                    </a:lnTo>
                    <a:lnTo>
                      <a:pt x="22" y="20"/>
                    </a:lnTo>
                    <a:lnTo>
                      <a:pt x="25" y="20"/>
                    </a:lnTo>
                    <a:lnTo>
                      <a:pt x="27" y="19"/>
                    </a:lnTo>
                    <a:lnTo>
                      <a:pt x="30" y="19"/>
                    </a:lnTo>
                    <a:lnTo>
                      <a:pt x="32" y="18"/>
                    </a:lnTo>
                    <a:lnTo>
                      <a:pt x="35" y="18"/>
                    </a:lnTo>
                    <a:lnTo>
                      <a:pt x="38" y="17"/>
                    </a:lnTo>
                    <a:lnTo>
                      <a:pt x="40" y="17"/>
                    </a:lnTo>
                    <a:lnTo>
                      <a:pt x="42" y="16"/>
                    </a:lnTo>
                    <a:lnTo>
                      <a:pt x="46" y="16"/>
                    </a:lnTo>
                    <a:lnTo>
                      <a:pt x="49" y="15"/>
                    </a:lnTo>
                    <a:lnTo>
                      <a:pt x="54" y="13"/>
                    </a:lnTo>
                    <a:lnTo>
                      <a:pt x="57" y="12"/>
                    </a:lnTo>
                    <a:lnTo>
                      <a:pt x="61" y="12"/>
                    </a:lnTo>
                    <a:lnTo>
                      <a:pt x="62" y="11"/>
                    </a:lnTo>
                    <a:lnTo>
                      <a:pt x="63" y="11"/>
                    </a:lnTo>
                    <a:lnTo>
                      <a:pt x="61"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91"/>
              <p:cNvSpPr>
                <a:spLocks/>
              </p:cNvSpPr>
              <p:nvPr/>
            </p:nvSpPr>
            <p:spPr bwMode="auto">
              <a:xfrm>
                <a:off x="1984376" y="5254625"/>
                <a:ext cx="22225" cy="38100"/>
              </a:xfrm>
              <a:custGeom>
                <a:avLst/>
                <a:gdLst>
                  <a:gd name="T0" fmla="*/ 10 w 40"/>
                  <a:gd name="T1" fmla="*/ 0 h 70"/>
                  <a:gd name="T2" fmla="*/ 10 w 40"/>
                  <a:gd name="T3" fmla="*/ 1 h 70"/>
                  <a:gd name="T4" fmla="*/ 11 w 40"/>
                  <a:gd name="T5" fmla="*/ 2 h 70"/>
                  <a:gd name="T6" fmla="*/ 12 w 40"/>
                  <a:gd name="T7" fmla="*/ 6 h 70"/>
                  <a:gd name="T8" fmla="*/ 16 w 40"/>
                  <a:gd name="T9" fmla="*/ 9 h 70"/>
                  <a:gd name="T10" fmla="*/ 17 w 40"/>
                  <a:gd name="T11" fmla="*/ 11 h 70"/>
                  <a:gd name="T12" fmla="*/ 18 w 40"/>
                  <a:gd name="T13" fmla="*/ 14 h 70"/>
                  <a:gd name="T14" fmla="*/ 19 w 40"/>
                  <a:gd name="T15" fmla="*/ 17 h 70"/>
                  <a:gd name="T16" fmla="*/ 22 w 40"/>
                  <a:gd name="T17" fmla="*/ 20 h 70"/>
                  <a:gd name="T18" fmla="*/ 23 w 40"/>
                  <a:gd name="T19" fmla="*/ 23 h 70"/>
                  <a:gd name="T20" fmla="*/ 24 w 40"/>
                  <a:gd name="T21" fmla="*/ 25 h 70"/>
                  <a:gd name="T22" fmla="*/ 26 w 40"/>
                  <a:gd name="T23" fmla="*/ 29 h 70"/>
                  <a:gd name="T24" fmla="*/ 29 w 40"/>
                  <a:gd name="T25" fmla="*/ 32 h 70"/>
                  <a:gd name="T26" fmla="*/ 30 w 40"/>
                  <a:gd name="T27" fmla="*/ 35 h 70"/>
                  <a:gd name="T28" fmla="*/ 31 w 40"/>
                  <a:gd name="T29" fmla="*/ 38 h 70"/>
                  <a:gd name="T30" fmla="*/ 32 w 40"/>
                  <a:gd name="T31" fmla="*/ 40 h 70"/>
                  <a:gd name="T32" fmla="*/ 34 w 40"/>
                  <a:gd name="T33" fmla="*/ 44 h 70"/>
                  <a:gd name="T34" fmla="*/ 35 w 40"/>
                  <a:gd name="T35" fmla="*/ 46 h 70"/>
                  <a:gd name="T36" fmla="*/ 37 w 40"/>
                  <a:gd name="T37" fmla="*/ 49 h 70"/>
                  <a:gd name="T38" fmla="*/ 38 w 40"/>
                  <a:gd name="T39" fmla="*/ 52 h 70"/>
                  <a:gd name="T40" fmla="*/ 39 w 40"/>
                  <a:gd name="T41" fmla="*/ 55 h 70"/>
                  <a:gd name="T42" fmla="*/ 40 w 40"/>
                  <a:gd name="T43" fmla="*/ 60 h 70"/>
                  <a:gd name="T44" fmla="*/ 40 w 40"/>
                  <a:gd name="T45" fmla="*/ 64 h 70"/>
                  <a:gd name="T46" fmla="*/ 40 w 40"/>
                  <a:gd name="T47" fmla="*/ 67 h 70"/>
                  <a:gd name="T48" fmla="*/ 40 w 40"/>
                  <a:gd name="T49" fmla="*/ 70 h 70"/>
                  <a:gd name="T50" fmla="*/ 38 w 40"/>
                  <a:gd name="T51" fmla="*/ 70 h 70"/>
                  <a:gd name="T52" fmla="*/ 35 w 40"/>
                  <a:gd name="T53" fmla="*/ 69 h 70"/>
                  <a:gd name="T54" fmla="*/ 32 w 40"/>
                  <a:gd name="T55" fmla="*/ 66 h 70"/>
                  <a:gd name="T56" fmla="*/ 30 w 40"/>
                  <a:gd name="T57" fmla="*/ 62 h 70"/>
                  <a:gd name="T58" fmla="*/ 27 w 40"/>
                  <a:gd name="T59" fmla="*/ 60 h 70"/>
                  <a:gd name="T60" fmla="*/ 26 w 40"/>
                  <a:gd name="T61" fmla="*/ 58 h 70"/>
                  <a:gd name="T62" fmla="*/ 24 w 40"/>
                  <a:gd name="T63" fmla="*/ 55 h 70"/>
                  <a:gd name="T64" fmla="*/ 23 w 40"/>
                  <a:gd name="T65" fmla="*/ 52 h 70"/>
                  <a:gd name="T66" fmla="*/ 20 w 40"/>
                  <a:gd name="T67" fmla="*/ 48 h 70"/>
                  <a:gd name="T68" fmla="*/ 19 w 40"/>
                  <a:gd name="T69" fmla="*/ 46 h 70"/>
                  <a:gd name="T70" fmla="*/ 18 w 40"/>
                  <a:gd name="T71" fmla="*/ 44 h 70"/>
                  <a:gd name="T72" fmla="*/ 16 w 40"/>
                  <a:gd name="T73" fmla="*/ 40 h 70"/>
                  <a:gd name="T74" fmla="*/ 15 w 40"/>
                  <a:gd name="T75" fmla="*/ 37 h 70"/>
                  <a:gd name="T76" fmla="*/ 12 w 40"/>
                  <a:gd name="T77" fmla="*/ 33 h 70"/>
                  <a:gd name="T78" fmla="*/ 11 w 40"/>
                  <a:gd name="T79" fmla="*/ 30 h 70"/>
                  <a:gd name="T80" fmla="*/ 9 w 40"/>
                  <a:gd name="T81" fmla="*/ 28 h 70"/>
                  <a:gd name="T82" fmla="*/ 8 w 40"/>
                  <a:gd name="T83" fmla="*/ 24 h 70"/>
                  <a:gd name="T84" fmla="*/ 7 w 40"/>
                  <a:gd name="T85" fmla="*/ 21 h 70"/>
                  <a:gd name="T86" fmla="*/ 6 w 40"/>
                  <a:gd name="T87" fmla="*/ 18 h 70"/>
                  <a:gd name="T88" fmla="*/ 4 w 40"/>
                  <a:gd name="T89" fmla="*/ 16 h 70"/>
                  <a:gd name="T90" fmla="*/ 2 w 40"/>
                  <a:gd name="T91" fmla="*/ 11 h 70"/>
                  <a:gd name="T92" fmla="*/ 1 w 40"/>
                  <a:gd name="T93" fmla="*/ 8 h 70"/>
                  <a:gd name="T94" fmla="*/ 0 w 40"/>
                  <a:gd name="T95" fmla="*/ 6 h 70"/>
                  <a:gd name="T96" fmla="*/ 0 w 40"/>
                  <a:gd name="T97" fmla="*/ 6 h 70"/>
                  <a:gd name="T98" fmla="*/ 10 w 40"/>
                  <a:gd name="T99" fmla="*/ 0 h 70"/>
                  <a:gd name="T100" fmla="*/ 10 w 40"/>
                  <a:gd name="T10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70">
                    <a:moveTo>
                      <a:pt x="10" y="0"/>
                    </a:moveTo>
                    <a:lnTo>
                      <a:pt x="10" y="1"/>
                    </a:lnTo>
                    <a:lnTo>
                      <a:pt x="11" y="2"/>
                    </a:lnTo>
                    <a:lnTo>
                      <a:pt x="12" y="6"/>
                    </a:lnTo>
                    <a:lnTo>
                      <a:pt x="16" y="9"/>
                    </a:lnTo>
                    <a:lnTo>
                      <a:pt x="17" y="11"/>
                    </a:lnTo>
                    <a:lnTo>
                      <a:pt x="18" y="14"/>
                    </a:lnTo>
                    <a:lnTo>
                      <a:pt x="19" y="17"/>
                    </a:lnTo>
                    <a:lnTo>
                      <a:pt x="22" y="20"/>
                    </a:lnTo>
                    <a:lnTo>
                      <a:pt x="23" y="23"/>
                    </a:lnTo>
                    <a:lnTo>
                      <a:pt x="24" y="25"/>
                    </a:lnTo>
                    <a:lnTo>
                      <a:pt x="26" y="29"/>
                    </a:lnTo>
                    <a:lnTo>
                      <a:pt x="29" y="32"/>
                    </a:lnTo>
                    <a:lnTo>
                      <a:pt x="30" y="35"/>
                    </a:lnTo>
                    <a:lnTo>
                      <a:pt x="31" y="38"/>
                    </a:lnTo>
                    <a:lnTo>
                      <a:pt x="32" y="40"/>
                    </a:lnTo>
                    <a:lnTo>
                      <a:pt x="34" y="44"/>
                    </a:lnTo>
                    <a:lnTo>
                      <a:pt x="35" y="46"/>
                    </a:lnTo>
                    <a:lnTo>
                      <a:pt x="37" y="49"/>
                    </a:lnTo>
                    <a:lnTo>
                      <a:pt x="38" y="52"/>
                    </a:lnTo>
                    <a:lnTo>
                      <a:pt x="39" y="55"/>
                    </a:lnTo>
                    <a:lnTo>
                      <a:pt x="40" y="60"/>
                    </a:lnTo>
                    <a:lnTo>
                      <a:pt x="40" y="64"/>
                    </a:lnTo>
                    <a:lnTo>
                      <a:pt x="40" y="67"/>
                    </a:lnTo>
                    <a:lnTo>
                      <a:pt x="40" y="70"/>
                    </a:lnTo>
                    <a:lnTo>
                      <a:pt x="38" y="70"/>
                    </a:lnTo>
                    <a:lnTo>
                      <a:pt x="35" y="69"/>
                    </a:lnTo>
                    <a:lnTo>
                      <a:pt x="32" y="66"/>
                    </a:lnTo>
                    <a:lnTo>
                      <a:pt x="30" y="62"/>
                    </a:lnTo>
                    <a:lnTo>
                      <a:pt x="27" y="60"/>
                    </a:lnTo>
                    <a:lnTo>
                      <a:pt x="26" y="58"/>
                    </a:lnTo>
                    <a:lnTo>
                      <a:pt x="24" y="55"/>
                    </a:lnTo>
                    <a:lnTo>
                      <a:pt x="23" y="52"/>
                    </a:lnTo>
                    <a:lnTo>
                      <a:pt x="20" y="48"/>
                    </a:lnTo>
                    <a:lnTo>
                      <a:pt x="19" y="46"/>
                    </a:lnTo>
                    <a:lnTo>
                      <a:pt x="18" y="44"/>
                    </a:lnTo>
                    <a:lnTo>
                      <a:pt x="16" y="40"/>
                    </a:lnTo>
                    <a:lnTo>
                      <a:pt x="15" y="37"/>
                    </a:lnTo>
                    <a:lnTo>
                      <a:pt x="12" y="33"/>
                    </a:lnTo>
                    <a:lnTo>
                      <a:pt x="11" y="30"/>
                    </a:lnTo>
                    <a:lnTo>
                      <a:pt x="9" y="28"/>
                    </a:lnTo>
                    <a:lnTo>
                      <a:pt x="8" y="24"/>
                    </a:lnTo>
                    <a:lnTo>
                      <a:pt x="7" y="21"/>
                    </a:lnTo>
                    <a:lnTo>
                      <a:pt x="6" y="18"/>
                    </a:lnTo>
                    <a:lnTo>
                      <a:pt x="4" y="16"/>
                    </a:lnTo>
                    <a:lnTo>
                      <a:pt x="2" y="11"/>
                    </a:lnTo>
                    <a:lnTo>
                      <a:pt x="1" y="8"/>
                    </a:lnTo>
                    <a:lnTo>
                      <a:pt x="0" y="6"/>
                    </a:lnTo>
                    <a:lnTo>
                      <a:pt x="0" y="6"/>
                    </a:lnTo>
                    <a:lnTo>
                      <a:pt x="1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92"/>
              <p:cNvSpPr>
                <a:spLocks/>
              </p:cNvSpPr>
              <p:nvPr/>
            </p:nvSpPr>
            <p:spPr bwMode="auto">
              <a:xfrm>
                <a:off x="1906588" y="5316538"/>
                <a:ext cx="33338" cy="15875"/>
              </a:xfrm>
              <a:custGeom>
                <a:avLst/>
                <a:gdLst>
                  <a:gd name="T0" fmla="*/ 6 w 65"/>
                  <a:gd name="T1" fmla="*/ 0 h 29"/>
                  <a:gd name="T2" fmla="*/ 7 w 65"/>
                  <a:gd name="T3" fmla="*/ 0 h 29"/>
                  <a:gd name="T4" fmla="*/ 8 w 65"/>
                  <a:gd name="T5" fmla="*/ 0 h 29"/>
                  <a:gd name="T6" fmla="*/ 11 w 65"/>
                  <a:gd name="T7" fmla="*/ 0 h 29"/>
                  <a:gd name="T8" fmla="*/ 15 w 65"/>
                  <a:gd name="T9" fmla="*/ 1 h 29"/>
                  <a:gd name="T10" fmla="*/ 18 w 65"/>
                  <a:gd name="T11" fmla="*/ 1 h 29"/>
                  <a:gd name="T12" fmla="*/ 20 w 65"/>
                  <a:gd name="T13" fmla="*/ 3 h 29"/>
                  <a:gd name="T14" fmla="*/ 22 w 65"/>
                  <a:gd name="T15" fmla="*/ 4 h 29"/>
                  <a:gd name="T16" fmla="*/ 24 w 65"/>
                  <a:gd name="T17" fmla="*/ 4 h 29"/>
                  <a:gd name="T18" fmla="*/ 27 w 65"/>
                  <a:gd name="T19" fmla="*/ 5 h 29"/>
                  <a:gd name="T20" fmla="*/ 29 w 65"/>
                  <a:gd name="T21" fmla="*/ 6 h 29"/>
                  <a:gd name="T22" fmla="*/ 33 w 65"/>
                  <a:gd name="T23" fmla="*/ 6 h 29"/>
                  <a:gd name="T24" fmla="*/ 35 w 65"/>
                  <a:gd name="T25" fmla="*/ 8 h 29"/>
                  <a:gd name="T26" fmla="*/ 37 w 65"/>
                  <a:gd name="T27" fmla="*/ 8 h 29"/>
                  <a:gd name="T28" fmla="*/ 41 w 65"/>
                  <a:gd name="T29" fmla="*/ 10 h 29"/>
                  <a:gd name="T30" fmla="*/ 43 w 65"/>
                  <a:gd name="T31" fmla="*/ 11 h 29"/>
                  <a:gd name="T32" fmla="*/ 45 w 65"/>
                  <a:gd name="T33" fmla="*/ 12 h 29"/>
                  <a:gd name="T34" fmla="*/ 47 w 65"/>
                  <a:gd name="T35" fmla="*/ 13 h 29"/>
                  <a:gd name="T36" fmla="*/ 51 w 65"/>
                  <a:gd name="T37" fmla="*/ 13 h 29"/>
                  <a:gd name="T38" fmla="*/ 53 w 65"/>
                  <a:gd name="T39" fmla="*/ 15 h 29"/>
                  <a:gd name="T40" fmla="*/ 56 w 65"/>
                  <a:gd name="T41" fmla="*/ 16 h 29"/>
                  <a:gd name="T42" fmla="*/ 59 w 65"/>
                  <a:gd name="T43" fmla="*/ 19 h 29"/>
                  <a:gd name="T44" fmla="*/ 61 w 65"/>
                  <a:gd name="T45" fmla="*/ 21 h 29"/>
                  <a:gd name="T46" fmla="*/ 64 w 65"/>
                  <a:gd name="T47" fmla="*/ 23 h 29"/>
                  <a:gd name="T48" fmla="*/ 65 w 65"/>
                  <a:gd name="T49" fmla="*/ 26 h 29"/>
                  <a:gd name="T50" fmla="*/ 64 w 65"/>
                  <a:gd name="T51" fmla="*/ 28 h 29"/>
                  <a:gd name="T52" fmla="*/ 62 w 65"/>
                  <a:gd name="T53" fmla="*/ 29 h 29"/>
                  <a:gd name="T54" fmla="*/ 59 w 65"/>
                  <a:gd name="T55" fmla="*/ 29 h 29"/>
                  <a:gd name="T56" fmla="*/ 56 w 65"/>
                  <a:gd name="T57" fmla="*/ 29 h 29"/>
                  <a:gd name="T58" fmla="*/ 53 w 65"/>
                  <a:gd name="T59" fmla="*/ 29 h 29"/>
                  <a:gd name="T60" fmla="*/ 51 w 65"/>
                  <a:gd name="T61" fmla="*/ 28 h 29"/>
                  <a:gd name="T62" fmla="*/ 47 w 65"/>
                  <a:gd name="T63" fmla="*/ 28 h 29"/>
                  <a:gd name="T64" fmla="*/ 45 w 65"/>
                  <a:gd name="T65" fmla="*/ 28 h 29"/>
                  <a:gd name="T66" fmla="*/ 42 w 65"/>
                  <a:gd name="T67" fmla="*/ 27 h 29"/>
                  <a:gd name="T68" fmla="*/ 39 w 65"/>
                  <a:gd name="T69" fmla="*/ 26 h 29"/>
                  <a:gd name="T70" fmla="*/ 36 w 65"/>
                  <a:gd name="T71" fmla="*/ 25 h 29"/>
                  <a:gd name="T72" fmla="*/ 34 w 65"/>
                  <a:gd name="T73" fmla="*/ 25 h 29"/>
                  <a:gd name="T74" fmla="*/ 30 w 65"/>
                  <a:gd name="T75" fmla="*/ 23 h 29"/>
                  <a:gd name="T76" fmla="*/ 27 w 65"/>
                  <a:gd name="T77" fmla="*/ 22 h 29"/>
                  <a:gd name="T78" fmla="*/ 23 w 65"/>
                  <a:gd name="T79" fmla="*/ 21 h 29"/>
                  <a:gd name="T80" fmla="*/ 21 w 65"/>
                  <a:gd name="T81" fmla="*/ 20 h 29"/>
                  <a:gd name="T82" fmla="*/ 18 w 65"/>
                  <a:gd name="T83" fmla="*/ 19 h 29"/>
                  <a:gd name="T84" fmla="*/ 15 w 65"/>
                  <a:gd name="T85" fmla="*/ 18 h 29"/>
                  <a:gd name="T86" fmla="*/ 13 w 65"/>
                  <a:gd name="T87" fmla="*/ 16 h 29"/>
                  <a:gd name="T88" fmla="*/ 11 w 65"/>
                  <a:gd name="T89" fmla="*/ 16 h 29"/>
                  <a:gd name="T90" fmla="*/ 6 w 65"/>
                  <a:gd name="T91" fmla="*/ 14 h 29"/>
                  <a:gd name="T92" fmla="*/ 3 w 65"/>
                  <a:gd name="T93" fmla="*/ 13 h 29"/>
                  <a:gd name="T94" fmla="*/ 0 w 65"/>
                  <a:gd name="T95" fmla="*/ 13 h 29"/>
                  <a:gd name="T96" fmla="*/ 0 w 65"/>
                  <a:gd name="T97" fmla="*/ 13 h 29"/>
                  <a:gd name="T98" fmla="*/ 6 w 65"/>
                  <a:gd name="T99" fmla="*/ 0 h 29"/>
                  <a:gd name="T100" fmla="*/ 6 w 65"/>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29">
                    <a:moveTo>
                      <a:pt x="6" y="0"/>
                    </a:moveTo>
                    <a:lnTo>
                      <a:pt x="7" y="0"/>
                    </a:lnTo>
                    <a:lnTo>
                      <a:pt x="8" y="0"/>
                    </a:lnTo>
                    <a:lnTo>
                      <a:pt x="11" y="0"/>
                    </a:lnTo>
                    <a:lnTo>
                      <a:pt x="15" y="1"/>
                    </a:lnTo>
                    <a:lnTo>
                      <a:pt x="18" y="1"/>
                    </a:lnTo>
                    <a:lnTo>
                      <a:pt x="20" y="3"/>
                    </a:lnTo>
                    <a:lnTo>
                      <a:pt x="22" y="4"/>
                    </a:lnTo>
                    <a:lnTo>
                      <a:pt x="24" y="4"/>
                    </a:lnTo>
                    <a:lnTo>
                      <a:pt x="27" y="5"/>
                    </a:lnTo>
                    <a:lnTo>
                      <a:pt x="29" y="6"/>
                    </a:lnTo>
                    <a:lnTo>
                      <a:pt x="33" y="6"/>
                    </a:lnTo>
                    <a:lnTo>
                      <a:pt x="35" y="8"/>
                    </a:lnTo>
                    <a:lnTo>
                      <a:pt x="37" y="8"/>
                    </a:lnTo>
                    <a:lnTo>
                      <a:pt x="41" y="10"/>
                    </a:lnTo>
                    <a:lnTo>
                      <a:pt x="43" y="11"/>
                    </a:lnTo>
                    <a:lnTo>
                      <a:pt x="45" y="12"/>
                    </a:lnTo>
                    <a:lnTo>
                      <a:pt x="47" y="13"/>
                    </a:lnTo>
                    <a:lnTo>
                      <a:pt x="51" y="13"/>
                    </a:lnTo>
                    <a:lnTo>
                      <a:pt x="53" y="15"/>
                    </a:lnTo>
                    <a:lnTo>
                      <a:pt x="56" y="16"/>
                    </a:lnTo>
                    <a:lnTo>
                      <a:pt x="59" y="19"/>
                    </a:lnTo>
                    <a:lnTo>
                      <a:pt x="61" y="21"/>
                    </a:lnTo>
                    <a:lnTo>
                      <a:pt x="64" y="23"/>
                    </a:lnTo>
                    <a:lnTo>
                      <a:pt x="65" y="26"/>
                    </a:lnTo>
                    <a:lnTo>
                      <a:pt x="64" y="28"/>
                    </a:lnTo>
                    <a:lnTo>
                      <a:pt x="62" y="29"/>
                    </a:lnTo>
                    <a:lnTo>
                      <a:pt x="59" y="29"/>
                    </a:lnTo>
                    <a:lnTo>
                      <a:pt x="56" y="29"/>
                    </a:lnTo>
                    <a:lnTo>
                      <a:pt x="53" y="29"/>
                    </a:lnTo>
                    <a:lnTo>
                      <a:pt x="51" y="28"/>
                    </a:lnTo>
                    <a:lnTo>
                      <a:pt x="47" y="28"/>
                    </a:lnTo>
                    <a:lnTo>
                      <a:pt x="45" y="28"/>
                    </a:lnTo>
                    <a:lnTo>
                      <a:pt x="42" y="27"/>
                    </a:lnTo>
                    <a:lnTo>
                      <a:pt x="39" y="26"/>
                    </a:lnTo>
                    <a:lnTo>
                      <a:pt x="36" y="25"/>
                    </a:lnTo>
                    <a:lnTo>
                      <a:pt x="34" y="25"/>
                    </a:lnTo>
                    <a:lnTo>
                      <a:pt x="30" y="23"/>
                    </a:lnTo>
                    <a:lnTo>
                      <a:pt x="27" y="22"/>
                    </a:lnTo>
                    <a:lnTo>
                      <a:pt x="23" y="21"/>
                    </a:lnTo>
                    <a:lnTo>
                      <a:pt x="21" y="20"/>
                    </a:lnTo>
                    <a:lnTo>
                      <a:pt x="18" y="19"/>
                    </a:lnTo>
                    <a:lnTo>
                      <a:pt x="15" y="18"/>
                    </a:lnTo>
                    <a:lnTo>
                      <a:pt x="13" y="16"/>
                    </a:lnTo>
                    <a:lnTo>
                      <a:pt x="11" y="16"/>
                    </a:lnTo>
                    <a:lnTo>
                      <a:pt x="6" y="14"/>
                    </a:lnTo>
                    <a:lnTo>
                      <a:pt x="3" y="13"/>
                    </a:lnTo>
                    <a:lnTo>
                      <a:pt x="0" y="13"/>
                    </a:lnTo>
                    <a:lnTo>
                      <a:pt x="0" y="13"/>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93"/>
              <p:cNvSpPr>
                <a:spLocks/>
              </p:cNvSpPr>
              <p:nvPr/>
            </p:nvSpPr>
            <p:spPr bwMode="auto">
              <a:xfrm>
                <a:off x="1898651" y="5410200"/>
                <a:ext cx="44450" cy="9525"/>
              </a:xfrm>
              <a:custGeom>
                <a:avLst/>
                <a:gdLst>
                  <a:gd name="T0" fmla="*/ 0 w 83"/>
                  <a:gd name="T1" fmla="*/ 1 h 17"/>
                  <a:gd name="T2" fmla="*/ 0 w 83"/>
                  <a:gd name="T3" fmla="*/ 1 h 17"/>
                  <a:gd name="T4" fmla="*/ 3 w 83"/>
                  <a:gd name="T5" fmla="*/ 1 h 17"/>
                  <a:gd name="T6" fmla="*/ 5 w 83"/>
                  <a:gd name="T7" fmla="*/ 0 h 17"/>
                  <a:gd name="T8" fmla="*/ 7 w 83"/>
                  <a:gd name="T9" fmla="*/ 0 h 17"/>
                  <a:gd name="T10" fmla="*/ 10 w 83"/>
                  <a:gd name="T11" fmla="*/ 0 h 17"/>
                  <a:gd name="T12" fmla="*/ 13 w 83"/>
                  <a:gd name="T13" fmla="*/ 0 h 17"/>
                  <a:gd name="T14" fmla="*/ 15 w 83"/>
                  <a:gd name="T15" fmla="*/ 0 h 17"/>
                  <a:gd name="T16" fmla="*/ 19 w 83"/>
                  <a:gd name="T17" fmla="*/ 0 h 17"/>
                  <a:gd name="T18" fmla="*/ 22 w 83"/>
                  <a:gd name="T19" fmla="*/ 0 h 17"/>
                  <a:gd name="T20" fmla="*/ 26 w 83"/>
                  <a:gd name="T21" fmla="*/ 0 h 17"/>
                  <a:gd name="T22" fmla="*/ 29 w 83"/>
                  <a:gd name="T23" fmla="*/ 0 h 17"/>
                  <a:gd name="T24" fmla="*/ 34 w 83"/>
                  <a:gd name="T25" fmla="*/ 0 h 17"/>
                  <a:gd name="T26" fmla="*/ 37 w 83"/>
                  <a:gd name="T27" fmla="*/ 0 h 17"/>
                  <a:gd name="T28" fmla="*/ 42 w 83"/>
                  <a:gd name="T29" fmla="*/ 0 h 17"/>
                  <a:gd name="T30" fmla="*/ 45 w 83"/>
                  <a:gd name="T31" fmla="*/ 0 h 17"/>
                  <a:gd name="T32" fmla="*/ 49 w 83"/>
                  <a:gd name="T33" fmla="*/ 0 h 17"/>
                  <a:gd name="T34" fmla="*/ 53 w 83"/>
                  <a:gd name="T35" fmla="*/ 0 h 17"/>
                  <a:gd name="T36" fmla="*/ 57 w 83"/>
                  <a:gd name="T37" fmla="*/ 1 h 17"/>
                  <a:gd name="T38" fmla="*/ 60 w 83"/>
                  <a:gd name="T39" fmla="*/ 1 h 17"/>
                  <a:gd name="T40" fmla="*/ 64 w 83"/>
                  <a:gd name="T41" fmla="*/ 1 h 17"/>
                  <a:gd name="T42" fmla="*/ 67 w 83"/>
                  <a:gd name="T43" fmla="*/ 2 h 17"/>
                  <a:gd name="T44" fmla="*/ 71 w 83"/>
                  <a:gd name="T45" fmla="*/ 2 h 17"/>
                  <a:gd name="T46" fmla="*/ 73 w 83"/>
                  <a:gd name="T47" fmla="*/ 2 h 17"/>
                  <a:gd name="T48" fmla="*/ 75 w 83"/>
                  <a:gd name="T49" fmla="*/ 3 h 17"/>
                  <a:gd name="T50" fmla="*/ 78 w 83"/>
                  <a:gd name="T51" fmla="*/ 4 h 17"/>
                  <a:gd name="T52" fmla="*/ 80 w 83"/>
                  <a:gd name="T53" fmla="*/ 5 h 17"/>
                  <a:gd name="T54" fmla="*/ 82 w 83"/>
                  <a:gd name="T55" fmla="*/ 7 h 17"/>
                  <a:gd name="T56" fmla="*/ 83 w 83"/>
                  <a:gd name="T57" fmla="*/ 10 h 17"/>
                  <a:gd name="T58" fmla="*/ 82 w 83"/>
                  <a:gd name="T59" fmla="*/ 12 h 17"/>
                  <a:gd name="T60" fmla="*/ 80 w 83"/>
                  <a:gd name="T61" fmla="*/ 13 h 17"/>
                  <a:gd name="T62" fmla="*/ 78 w 83"/>
                  <a:gd name="T63" fmla="*/ 15 h 17"/>
                  <a:gd name="T64" fmla="*/ 76 w 83"/>
                  <a:gd name="T65" fmla="*/ 15 h 17"/>
                  <a:gd name="T66" fmla="*/ 74 w 83"/>
                  <a:gd name="T67" fmla="*/ 16 h 17"/>
                  <a:gd name="T68" fmla="*/ 72 w 83"/>
                  <a:gd name="T69" fmla="*/ 17 h 17"/>
                  <a:gd name="T70" fmla="*/ 68 w 83"/>
                  <a:gd name="T71" fmla="*/ 17 h 17"/>
                  <a:gd name="T72" fmla="*/ 65 w 83"/>
                  <a:gd name="T73" fmla="*/ 17 h 17"/>
                  <a:gd name="T74" fmla="*/ 61 w 83"/>
                  <a:gd name="T75" fmla="*/ 17 h 17"/>
                  <a:gd name="T76" fmla="*/ 58 w 83"/>
                  <a:gd name="T77" fmla="*/ 17 h 17"/>
                  <a:gd name="T78" fmla="*/ 55 w 83"/>
                  <a:gd name="T79" fmla="*/ 17 h 17"/>
                  <a:gd name="T80" fmla="*/ 51 w 83"/>
                  <a:gd name="T81" fmla="*/ 17 h 17"/>
                  <a:gd name="T82" fmla="*/ 48 w 83"/>
                  <a:gd name="T83" fmla="*/ 17 h 17"/>
                  <a:gd name="T84" fmla="*/ 44 w 83"/>
                  <a:gd name="T85" fmla="*/ 17 h 17"/>
                  <a:gd name="T86" fmla="*/ 41 w 83"/>
                  <a:gd name="T87" fmla="*/ 17 h 17"/>
                  <a:gd name="T88" fmla="*/ 36 w 83"/>
                  <a:gd name="T89" fmla="*/ 17 h 17"/>
                  <a:gd name="T90" fmla="*/ 33 w 83"/>
                  <a:gd name="T91" fmla="*/ 16 h 17"/>
                  <a:gd name="T92" fmla="*/ 29 w 83"/>
                  <a:gd name="T93" fmla="*/ 16 h 17"/>
                  <a:gd name="T94" fmla="*/ 26 w 83"/>
                  <a:gd name="T95" fmla="*/ 16 h 17"/>
                  <a:gd name="T96" fmla="*/ 22 w 83"/>
                  <a:gd name="T97" fmla="*/ 16 h 17"/>
                  <a:gd name="T98" fmla="*/ 20 w 83"/>
                  <a:gd name="T99" fmla="*/ 15 h 17"/>
                  <a:gd name="T100" fmla="*/ 18 w 83"/>
                  <a:gd name="T101" fmla="*/ 15 h 17"/>
                  <a:gd name="T102" fmla="*/ 14 w 83"/>
                  <a:gd name="T103" fmla="*/ 15 h 17"/>
                  <a:gd name="T104" fmla="*/ 12 w 83"/>
                  <a:gd name="T105" fmla="*/ 13 h 17"/>
                  <a:gd name="T106" fmla="*/ 10 w 83"/>
                  <a:gd name="T107" fmla="*/ 13 h 17"/>
                  <a:gd name="T108" fmla="*/ 9 w 83"/>
                  <a:gd name="T109" fmla="*/ 13 h 17"/>
                  <a:gd name="T110" fmla="*/ 6 w 83"/>
                  <a:gd name="T111" fmla="*/ 13 h 17"/>
                  <a:gd name="T112" fmla="*/ 5 w 83"/>
                  <a:gd name="T113" fmla="*/ 13 h 17"/>
                  <a:gd name="T114" fmla="*/ 0 w 83"/>
                  <a:gd name="T115" fmla="*/ 1 h 17"/>
                  <a:gd name="T116" fmla="*/ 0 w 83"/>
                  <a:gd name="T1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 h="17">
                    <a:moveTo>
                      <a:pt x="0" y="1"/>
                    </a:moveTo>
                    <a:lnTo>
                      <a:pt x="0" y="1"/>
                    </a:lnTo>
                    <a:lnTo>
                      <a:pt x="3" y="1"/>
                    </a:lnTo>
                    <a:lnTo>
                      <a:pt x="5" y="0"/>
                    </a:lnTo>
                    <a:lnTo>
                      <a:pt x="7" y="0"/>
                    </a:lnTo>
                    <a:lnTo>
                      <a:pt x="10" y="0"/>
                    </a:lnTo>
                    <a:lnTo>
                      <a:pt x="13" y="0"/>
                    </a:lnTo>
                    <a:lnTo>
                      <a:pt x="15" y="0"/>
                    </a:lnTo>
                    <a:lnTo>
                      <a:pt x="19" y="0"/>
                    </a:lnTo>
                    <a:lnTo>
                      <a:pt x="22" y="0"/>
                    </a:lnTo>
                    <a:lnTo>
                      <a:pt x="26" y="0"/>
                    </a:lnTo>
                    <a:lnTo>
                      <a:pt x="29" y="0"/>
                    </a:lnTo>
                    <a:lnTo>
                      <a:pt x="34" y="0"/>
                    </a:lnTo>
                    <a:lnTo>
                      <a:pt x="37" y="0"/>
                    </a:lnTo>
                    <a:lnTo>
                      <a:pt x="42" y="0"/>
                    </a:lnTo>
                    <a:lnTo>
                      <a:pt x="45" y="0"/>
                    </a:lnTo>
                    <a:lnTo>
                      <a:pt x="49" y="0"/>
                    </a:lnTo>
                    <a:lnTo>
                      <a:pt x="53" y="0"/>
                    </a:lnTo>
                    <a:lnTo>
                      <a:pt x="57" y="1"/>
                    </a:lnTo>
                    <a:lnTo>
                      <a:pt x="60" y="1"/>
                    </a:lnTo>
                    <a:lnTo>
                      <a:pt x="64" y="1"/>
                    </a:lnTo>
                    <a:lnTo>
                      <a:pt x="67" y="2"/>
                    </a:lnTo>
                    <a:lnTo>
                      <a:pt x="71" y="2"/>
                    </a:lnTo>
                    <a:lnTo>
                      <a:pt x="73" y="2"/>
                    </a:lnTo>
                    <a:lnTo>
                      <a:pt x="75" y="3"/>
                    </a:lnTo>
                    <a:lnTo>
                      <a:pt x="78" y="4"/>
                    </a:lnTo>
                    <a:lnTo>
                      <a:pt x="80" y="5"/>
                    </a:lnTo>
                    <a:lnTo>
                      <a:pt x="82" y="7"/>
                    </a:lnTo>
                    <a:lnTo>
                      <a:pt x="83" y="10"/>
                    </a:lnTo>
                    <a:lnTo>
                      <a:pt x="82" y="12"/>
                    </a:lnTo>
                    <a:lnTo>
                      <a:pt x="80" y="13"/>
                    </a:lnTo>
                    <a:lnTo>
                      <a:pt x="78" y="15"/>
                    </a:lnTo>
                    <a:lnTo>
                      <a:pt x="76" y="15"/>
                    </a:lnTo>
                    <a:lnTo>
                      <a:pt x="74" y="16"/>
                    </a:lnTo>
                    <a:lnTo>
                      <a:pt x="72" y="17"/>
                    </a:lnTo>
                    <a:lnTo>
                      <a:pt x="68" y="17"/>
                    </a:lnTo>
                    <a:lnTo>
                      <a:pt x="65" y="17"/>
                    </a:lnTo>
                    <a:lnTo>
                      <a:pt x="61" y="17"/>
                    </a:lnTo>
                    <a:lnTo>
                      <a:pt x="58" y="17"/>
                    </a:lnTo>
                    <a:lnTo>
                      <a:pt x="55" y="17"/>
                    </a:lnTo>
                    <a:lnTo>
                      <a:pt x="51" y="17"/>
                    </a:lnTo>
                    <a:lnTo>
                      <a:pt x="48" y="17"/>
                    </a:lnTo>
                    <a:lnTo>
                      <a:pt x="44" y="17"/>
                    </a:lnTo>
                    <a:lnTo>
                      <a:pt x="41" y="17"/>
                    </a:lnTo>
                    <a:lnTo>
                      <a:pt x="36" y="17"/>
                    </a:lnTo>
                    <a:lnTo>
                      <a:pt x="33" y="16"/>
                    </a:lnTo>
                    <a:lnTo>
                      <a:pt x="29" y="16"/>
                    </a:lnTo>
                    <a:lnTo>
                      <a:pt x="26" y="16"/>
                    </a:lnTo>
                    <a:lnTo>
                      <a:pt x="22" y="16"/>
                    </a:lnTo>
                    <a:lnTo>
                      <a:pt x="20" y="15"/>
                    </a:lnTo>
                    <a:lnTo>
                      <a:pt x="18" y="15"/>
                    </a:lnTo>
                    <a:lnTo>
                      <a:pt x="14" y="15"/>
                    </a:lnTo>
                    <a:lnTo>
                      <a:pt x="12" y="13"/>
                    </a:lnTo>
                    <a:lnTo>
                      <a:pt x="10" y="13"/>
                    </a:lnTo>
                    <a:lnTo>
                      <a:pt x="9" y="13"/>
                    </a:lnTo>
                    <a:lnTo>
                      <a:pt x="6" y="13"/>
                    </a:lnTo>
                    <a:lnTo>
                      <a:pt x="5" y="13"/>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94"/>
              <p:cNvSpPr>
                <a:spLocks/>
              </p:cNvSpPr>
              <p:nvPr/>
            </p:nvSpPr>
            <p:spPr bwMode="auto">
              <a:xfrm>
                <a:off x="2324101" y="5543550"/>
                <a:ext cx="25400" cy="38100"/>
              </a:xfrm>
              <a:custGeom>
                <a:avLst/>
                <a:gdLst>
                  <a:gd name="T0" fmla="*/ 39 w 48"/>
                  <a:gd name="T1" fmla="*/ 0 h 71"/>
                  <a:gd name="T2" fmla="*/ 39 w 48"/>
                  <a:gd name="T3" fmla="*/ 0 h 71"/>
                  <a:gd name="T4" fmla="*/ 37 w 48"/>
                  <a:gd name="T5" fmla="*/ 2 h 71"/>
                  <a:gd name="T6" fmla="*/ 36 w 48"/>
                  <a:gd name="T7" fmla="*/ 5 h 71"/>
                  <a:gd name="T8" fmla="*/ 34 w 48"/>
                  <a:gd name="T9" fmla="*/ 7 h 71"/>
                  <a:gd name="T10" fmla="*/ 32 w 48"/>
                  <a:gd name="T11" fmla="*/ 9 h 71"/>
                  <a:gd name="T12" fmla="*/ 31 w 48"/>
                  <a:gd name="T13" fmla="*/ 12 h 71"/>
                  <a:gd name="T14" fmla="*/ 29 w 48"/>
                  <a:gd name="T15" fmla="*/ 14 h 71"/>
                  <a:gd name="T16" fmla="*/ 26 w 48"/>
                  <a:gd name="T17" fmla="*/ 16 h 71"/>
                  <a:gd name="T18" fmla="*/ 25 w 48"/>
                  <a:gd name="T19" fmla="*/ 20 h 71"/>
                  <a:gd name="T20" fmla="*/ 23 w 48"/>
                  <a:gd name="T21" fmla="*/ 23 h 71"/>
                  <a:gd name="T22" fmla="*/ 21 w 48"/>
                  <a:gd name="T23" fmla="*/ 27 h 71"/>
                  <a:gd name="T24" fmla="*/ 19 w 48"/>
                  <a:gd name="T25" fmla="*/ 30 h 71"/>
                  <a:gd name="T26" fmla="*/ 17 w 48"/>
                  <a:gd name="T27" fmla="*/ 33 h 71"/>
                  <a:gd name="T28" fmla="*/ 15 w 48"/>
                  <a:gd name="T29" fmla="*/ 37 h 71"/>
                  <a:gd name="T30" fmla="*/ 13 w 48"/>
                  <a:gd name="T31" fmla="*/ 40 h 71"/>
                  <a:gd name="T32" fmla="*/ 10 w 48"/>
                  <a:gd name="T33" fmla="*/ 44 h 71"/>
                  <a:gd name="T34" fmla="*/ 8 w 48"/>
                  <a:gd name="T35" fmla="*/ 46 h 71"/>
                  <a:gd name="T36" fmla="*/ 7 w 48"/>
                  <a:gd name="T37" fmla="*/ 50 h 71"/>
                  <a:gd name="T38" fmla="*/ 6 w 48"/>
                  <a:gd name="T39" fmla="*/ 53 h 71"/>
                  <a:gd name="T40" fmla="*/ 3 w 48"/>
                  <a:gd name="T41" fmla="*/ 56 h 71"/>
                  <a:gd name="T42" fmla="*/ 2 w 48"/>
                  <a:gd name="T43" fmla="*/ 59 h 71"/>
                  <a:gd name="T44" fmla="*/ 2 w 48"/>
                  <a:gd name="T45" fmla="*/ 62 h 71"/>
                  <a:gd name="T46" fmla="*/ 0 w 48"/>
                  <a:gd name="T47" fmla="*/ 66 h 71"/>
                  <a:gd name="T48" fmla="*/ 0 w 48"/>
                  <a:gd name="T49" fmla="*/ 69 h 71"/>
                  <a:gd name="T50" fmla="*/ 1 w 48"/>
                  <a:gd name="T51" fmla="*/ 71 h 71"/>
                  <a:gd name="T52" fmla="*/ 3 w 48"/>
                  <a:gd name="T53" fmla="*/ 71 h 71"/>
                  <a:gd name="T54" fmla="*/ 6 w 48"/>
                  <a:gd name="T55" fmla="*/ 69 h 71"/>
                  <a:gd name="T56" fmla="*/ 9 w 48"/>
                  <a:gd name="T57" fmla="*/ 67 h 71"/>
                  <a:gd name="T58" fmla="*/ 13 w 48"/>
                  <a:gd name="T59" fmla="*/ 63 h 71"/>
                  <a:gd name="T60" fmla="*/ 16 w 48"/>
                  <a:gd name="T61" fmla="*/ 59 h 71"/>
                  <a:gd name="T62" fmla="*/ 17 w 48"/>
                  <a:gd name="T63" fmla="*/ 56 h 71"/>
                  <a:gd name="T64" fmla="*/ 19 w 48"/>
                  <a:gd name="T65" fmla="*/ 53 h 71"/>
                  <a:gd name="T66" fmla="*/ 22 w 48"/>
                  <a:gd name="T67" fmla="*/ 51 h 71"/>
                  <a:gd name="T68" fmla="*/ 24 w 48"/>
                  <a:gd name="T69" fmla="*/ 47 h 71"/>
                  <a:gd name="T70" fmla="*/ 25 w 48"/>
                  <a:gd name="T71" fmla="*/ 45 h 71"/>
                  <a:gd name="T72" fmla="*/ 28 w 48"/>
                  <a:gd name="T73" fmla="*/ 41 h 71"/>
                  <a:gd name="T74" fmla="*/ 29 w 48"/>
                  <a:gd name="T75" fmla="*/ 39 h 71"/>
                  <a:gd name="T76" fmla="*/ 31 w 48"/>
                  <a:gd name="T77" fmla="*/ 36 h 71"/>
                  <a:gd name="T78" fmla="*/ 32 w 48"/>
                  <a:gd name="T79" fmla="*/ 33 h 71"/>
                  <a:gd name="T80" fmla="*/ 34 w 48"/>
                  <a:gd name="T81" fmla="*/ 30 h 71"/>
                  <a:gd name="T82" fmla="*/ 36 w 48"/>
                  <a:gd name="T83" fmla="*/ 27 h 71"/>
                  <a:gd name="T84" fmla="*/ 38 w 48"/>
                  <a:gd name="T85" fmla="*/ 24 h 71"/>
                  <a:gd name="T86" fmla="*/ 39 w 48"/>
                  <a:gd name="T87" fmla="*/ 21 h 71"/>
                  <a:gd name="T88" fmla="*/ 40 w 48"/>
                  <a:gd name="T89" fmla="*/ 18 h 71"/>
                  <a:gd name="T90" fmla="*/ 41 w 48"/>
                  <a:gd name="T91" fmla="*/ 16 h 71"/>
                  <a:gd name="T92" fmla="*/ 44 w 48"/>
                  <a:gd name="T93" fmla="*/ 14 h 71"/>
                  <a:gd name="T94" fmla="*/ 45 w 48"/>
                  <a:gd name="T95" fmla="*/ 9 h 71"/>
                  <a:gd name="T96" fmla="*/ 47 w 48"/>
                  <a:gd name="T97" fmla="*/ 7 h 71"/>
                  <a:gd name="T98" fmla="*/ 48 w 48"/>
                  <a:gd name="T99" fmla="*/ 5 h 71"/>
                  <a:gd name="T100" fmla="*/ 48 w 48"/>
                  <a:gd name="T101" fmla="*/ 5 h 71"/>
                  <a:gd name="T102" fmla="*/ 39 w 48"/>
                  <a:gd name="T103" fmla="*/ 0 h 71"/>
                  <a:gd name="T104" fmla="*/ 39 w 48"/>
                  <a:gd name="T10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71">
                    <a:moveTo>
                      <a:pt x="39" y="0"/>
                    </a:moveTo>
                    <a:lnTo>
                      <a:pt x="39" y="0"/>
                    </a:lnTo>
                    <a:lnTo>
                      <a:pt x="37" y="2"/>
                    </a:lnTo>
                    <a:lnTo>
                      <a:pt x="36" y="5"/>
                    </a:lnTo>
                    <a:lnTo>
                      <a:pt x="34" y="7"/>
                    </a:lnTo>
                    <a:lnTo>
                      <a:pt x="32" y="9"/>
                    </a:lnTo>
                    <a:lnTo>
                      <a:pt x="31" y="12"/>
                    </a:lnTo>
                    <a:lnTo>
                      <a:pt x="29" y="14"/>
                    </a:lnTo>
                    <a:lnTo>
                      <a:pt x="26" y="16"/>
                    </a:lnTo>
                    <a:lnTo>
                      <a:pt x="25" y="20"/>
                    </a:lnTo>
                    <a:lnTo>
                      <a:pt x="23" y="23"/>
                    </a:lnTo>
                    <a:lnTo>
                      <a:pt x="21" y="27"/>
                    </a:lnTo>
                    <a:lnTo>
                      <a:pt x="19" y="30"/>
                    </a:lnTo>
                    <a:lnTo>
                      <a:pt x="17" y="33"/>
                    </a:lnTo>
                    <a:lnTo>
                      <a:pt x="15" y="37"/>
                    </a:lnTo>
                    <a:lnTo>
                      <a:pt x="13" y="40"/>
                    </a:lnTo>
                    <a:lnTo>
                      <a:pt x="10" y="44"/>
                    </a:lnTo>
                    <a:lnTo>
                      <a:pt x="8" y="46"/>
                    </a:lnTo>
                    <a:lnTo>
                      <a:pt x="7" y="50"/>
                    </a:lnTo>
                    <a:lnTo>
                      <a:pt x="6" y="53"/>
                    </a:lnTo>
                    <a:lnTo>
                      <a:pt x="3" y="56"/>
                    </a:lnTo>
                    <a:lnTo>
                      <a:pt x="2" y="59"/>
                    </a:lnTo>
                    <a:lnTo>
                      <a:pt x="2" y="62"/>
                    </a:lnTo>
                    <a:lnTo>
                      <a:pt x="0" y="66"/>
                    </a:lnTo>
                    <a:lnTo>
                      <a:pt x="0" y="69"/>
                    </a:lnTo>
                    <a:lnTo>
                      <a:pt x="1" y="71"/>
                    </a:lnTo>
                    <a:lnTo>
                      <a:pt x="3" y="71"/>
                    </a:lnTo>
                    <a:lnTo>
                      <a:pt x="6" y="69"/>
                    </a:lnTo>
                    <a:lnTo>
                      <a:pt x="9" y="67"/>
                    </a:lnTo>
                    <a:lnTo>
                      <a:pt x="13" y="63"/>
                    </a:lnTo>
                    <a:lnTo>
                      <a:pt x="16" y="59"/>
                    </a:lnTo>
                    <a:lnTo>
                      <a:pt x="17" y="56"/>
                    </a:lnTo>
                    <a:lnTo>
                      <a:pt x="19" y="53"/>
                    </a:lnTo>
                    <a:lnTo>
                      <a:pt x="22" y="51"/>
                    </a:lnTo>
                    <a:lnTo>
                      <a:pt x="24" y="47"/>
                    </a:lnTo>
                    <a:lnTo>
                      <a:pt x="25" y="45"/>
                    </a:lnTo>
                    <a:lnTo>
                      <a:pt x="28" y="41"/>
                    </a:lnTo>
                    <a:lnTo>
                      <a:pt x="29" y="39"/>
                    </a:lnTo>
                    <a:lnTo>
                      <a:pt x="31" y="36"/>
                    </a:lnTo>
                    <a:lnTo>
                      <a:pt x="32" y="33"/>
                    </a:lnTo>
                    <a:lnTo>
                      <a:pt x="34" y="30"/>
                    </a:lnTo>
                    <a:lnTo>
                      <a:pt x="36" y="27"/>
                    </a:lnTo>
                    <a:lnTo>
                      <a:pt x="38" y="24"/>
                    </a:lnTo>
                    <a:lnTo>
                      <a:pt x="39" y="21"/>
                    </a:lnTo>
                    <a:lnTo>
                      <a:pt x="40" y="18"/>
                    </a:lnTo>
                    <a:lnTo>
                      <a:pt x="41" y="16"/>
                    </a:lnTo>
                    <a:lnTo>
                      <a:pt x="44" y="14"/>
                    </a:lnTo>
                    <a:lnTo>
                      <a:pt x="45" y="9"/>
                    </a:lnTo>
                    <a:lnTo>
                      <a:pt x="47" y="7"/>
                    </a:lnTo>
                    <a:lnTo>
                      <a:pt x="48" y="5"/>
                    </a:lnTo>
                    <a:lnTo>
                      <a:pt x="48" y="5"/>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95"/>
              <p:cNvSpPr>
                <a:spLocks/>
              </p:cNvSpPr>
              <p:nvPr/>
            </p:nvSpPr>
            <p:spPr bwMode="auto">
              <a:xfrm>
                <a:off x="2336801" y="5580063"/>
                <a:ext cx="23813" cy="36512"/>
              </a:xfrm>
              <a:custGeom>
                <a:avLst/>
                <a:gdLst>
                  <a:gd name="T0" fmla="*/ 38 w 46"/>
                  <a:gd name="T1" fmla="*/ 0 h 69"/>
                  <a:gd name="T2" fmla="*/ 37 w 46"/>
                  <a:gd name="T3" fmla="*/ 0 h 69"/>
                  <a:gd name="T4" fmla="*/ 35 w 46"/>
                  <a:gd name="T5" fmla="*/ 2 h 69"/>
                  <a:gd name="T6" fmla="*/ 34 w 46"/>
                  <a:gd name="T7" fmla="*/ 4 h 69"/>
                  <a:gd name="T8" fmla="*/ 33 w 46"/>
                  <a:gd name="T9" fmla="*/ 6 h 69"/>
                  <a:gd name="T10" fmla="*/ 31 w 46"/>
                  <a:gd name="T11" fmla="*/ 8 h 69"/>
                  <a:gd name="T12" fmla="*/ 30 w 46"/>
                  <a:gd name="T13" fmla="*/ 11 h 69"/>
                  <a:gd name="T14" fmla="*/ 29 w 46"/>
                  <a:gd name="T15" fmla="*/ 13 h 69"/>
                  <a:gd name="T16" fmla="*/ 26 w 46"/>
                  <a:gd name="T17" fmla="*/ 16 h 69"/>
                  <a:gd name="T18" fmla="*/ 24 w 46"/>
                  <a:gd name="T19" fmla="*/ 19 h 69"/>
                  <a:gd name="T20" fmla="*/ 23 w 46"/>
                  <a:gd name="T21" fmla="*/ 22 h 69"/>
                  <a:gd name="T22" fmla="*/ 20 w 46"/>
                  <a:gd name="T23" fmla="*/ 24 h 69"/>
                  <a:gd name="T24" fmla="*/ 18 w 46"/>
                  <a:gd name="T25" fmla="*/ 29 h 69"/>
                  <a:gd name="T26" fmla="*/ 16 w 46"/>
                  <a:gd name="T27" fmla="*/ 31 h 69"/>
                  <a:gd name="T28" fmla="*/ 15 w 46"/>
                  <a:gd name="T29" fmla="*/ 36 h 69"/>
                  <a:gd name="T30" fmla="*/ 12 w 46"/>
                  <a:gd name="T31" fmla="*/ 38 h 69"/>
                  <a:gd name="T32" fmla="*/ 10 w 46"/>
                  <a:gd name="T33" fmla="*/ 42 h 69"/>
                  <a:gd name="T34" fmla="*/ 9 w 46"/>
                  <a:gd name="T35" fmla="*/ 45 h 69"/>
                  <a:gd name="T36" fmla="*/ 7 w 46"/>
                  <a:gd name="T37" fmla="*/ 49 h 69"/>
                  <a:gd name="T38" fmla="*/ 6 w 46"/>
                  <a:gd name="T39" fmla="*/ 51 h 69"/>
                  <a:gd name="T40" fmla="*/ 4 w 46"/>
                  <a:gd name="T41" fmla="*/ 53 h 69"/>
                  <a:gd name="T42" fmla="*/ 2 w 46"/>
                  <a:gd name="T43" fmla="*/ 57 h 69"/>
                  <a:gd name="T44" fmla="*/ 2 w 46"/>
                  <a:gd name="T45" fmla="*/ 59 h 69"/>
                  <a:gd name="T46" fmla="*/ 0 w 46"/>
                  <a:gd name="T47" fmla="*/ 64 h 69"/>
                  <a:gd name="T48" fmla="*/ 0 w 46"/>
                  <a:gd name="T49" fmla="*/ 67 h 69"/>
                  <a:gd name="T50" fmla="*/ 0 w 46"/>
                  <a:gd name="T51" fmla="*/ 68 h 69"/>
                  <a:gd name="T52" fmla="*/ 2 w 46"/>
                  <a:gd name="T53" fmla="*/ 69 h 69"/>
                  <a:gd name="T54" fmla="*/ 4 w 46"/>
                  <a:gd name="T55" fmla="*/ 67 h 69"/>
                  <a:gd name="T56" fmla="*/ 8 w 46"/>
                  <a:gd name="T57" fmla="*/ 65 h 69"/>
                  <a:gd name="T58" fmla="*/ 10 w 46"/>
                  <a:gd name="T59" fmla="*/ 61 h 69"/>
                  <a:gd name="T60" fmla="*/ 14 w 46"/>
                  <a:gd name="T61" fmla="*/ 58 h 69"/>
                  <a:gd name="T62" fmla="*/ 17 w 46"/>
                  <a:gd name="T63" fmla="*/ 53 h 69"/>
                  <a:gd name="T64" fmla="*/ 22 w 46"/>
                  <a:gd name="T65" fmla="*/ 49 h 69"/>
                  <a:gd name="T66" fmla="*/ 23 w 46"/>
                  <a:gd name="T67" fmla="*/ 46 h 69"/>
                  <a:gd name="T68" fmla="*/ 25 w 46"/>
                  <a:gd name="T69" fmla="*/ 44 h 69"/>
                  <a:gd name="T70" fmla="*/ 26 w 46"/>
                  <a:gd name="T71" fmla="*/ 42 h 69"/>
                  <a:gd name="T72" fmla="*/ 29 w 46"/>
                  <a:gd name="T73" fmla="*/ 38 h 69"/>
                  <a:gd name="T74" fmla="*/ 30 w 46"/>
                  <a:gd name="T75" fmla="*/ 36 h 69"/>
                  <a:gd name="T76" fmla="*/ 31 w 46"/>
                  <a:gd name="T77" fmla="*/ 34 h 69"/>
                  <a:gd name="T78" fmla="*/ 33 w 46"/>
                  <a:gd name="T79" fmla="*/ 31 h 69"/>
                  <a:gd name="T80" fmla="*/ 34 w 46"/>
                  <a:gd name="T81" fmla="*/ 29 h 69"/>
                  <a:gd name="T82" fmla="*/ 38 w 46"/>
                  <a:gd name="T83" fmla="*/ 24 h 69"/>
                  <a:gd name="T84" fmla="*/ 40 w 46"/>
                  <a:gd name="T85" fmla="*/ 20 h 69"/>
                  <a:gd name="T86" fmla="*/ 41 w 46"/>
                  <a:gd name="T87" fmla="*/ 16 h 69"/>
                  <a:gd name="T88" fmla="*/ 44 w 46"/>
                  <a:gd name="T89" fmla="*/ 14 h 69"/>
                  <a:gd name="T90" fmla="*/ 45 w 46"/>
                  <a:gd name="T91" fmla="*/ 12 h 69"/>
                  <a:gd name="T92" fmla="*/ 46 w 46"/>
                  <a:gd name="T93" fmla="*/ 12 h 69"/>
                  <a:gd name="T94" fmla="*/ 38 w 46"/>
                  <a:gd name="T95" fmla="*/ 0 h 69"/>
                  <a:gd name="T96" fmla="*/ 38 w 46"/>
                  <a:gd name="T9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69">
                    <a:moveTo>
                      <a:pt x="38" y="0"/>
                    </a:moveTo>
                    <a:lnTo>
                      <a:pt x="37" y="0"/>
                    </a:lnTo>
                    <a:lnTo>
                      <a:pt x="35" y="2"/>
                    </a:lnTo>
                    <a:lnTo>
                      <a:pt x="34" y="4"/>
                    </a:lnTo>
                    <a:lnTo>
                      <a:pt x="33" y="6"/>
                    </a:lnTo>
                    <a:lnTo>
                      <a:pt x="31" y="8"/>
                    </a:lnTo>
                    <a:lnTo>
                      <a:pt x="30" y="11"/>
                    </a:lnTo>
                    <a:lnTo>
                      <a:pt x="29" y="13"/>
                    </a:lnTo>
                    <a:lnTo>
                      <a:pt x="26" y="16"/>
                    </a:lnTo>
                    <a:lnTo>
                      <a:pt x="24" y="19"/>
                    </a:lnTo>
                    <a:lnTo>
                      <a:pt x="23" y="22"/>
                    </a:lnTo>
                    <a:lnTo>
                      <a:pt x="20" y="24"/>
                    </a:lnTo>
                    <a:lnTo>
                      <a:pt x="18" y="29"/>
                    </a:lnTo>
                    <a:lnTo>
                      <a:pt x="16" y="31"/>
                    </a:lnTo>
                    <a:lnTo>
                      <a:pt x="15" y="36"/>
                    </a:lnTo>
                    <a:lnTo>
                      <a:pt x="12" y="38"/>
                    </a:lnTo>
                    <a:lnTo>
                      <a:pt x="10" y="42"/>
                    </a:lnTo>
                    <a:lnTo>
                      <a:pt x="9" y="45"/>
                    </a:lnTo>
                    <a:lnTo>
                      <a:pt x="7" y="49"/>
                    </a:lnTo>
                    <a:lnTo>
                      <a:pt x="6" y="51"/>
                    </a:lnTo>
                    <a:lnTo>
                      <a:pt x="4" y="53"/>
                    </a:lnTo>
                    <a:lnTo>
                      <a:pt x="2" y="57"/>
                    </a:lnTo>
                    <a:lnTo>
                      <a:pt x="2" y="59"/>
                    </a:lnTo>
                    <a:lnTo>
                      <a:pt x="0" y="64"/>
                    </a:lnTo>
                    <a:lnTo>
                      <a:pt x="0" y="67"/>
                    </a:lnTo>
                    <a:lnTo>
                      <a:pt x="0" y="68"/>
                    </a:lnTo>
                    <a:lnTo>
                      <a:pt x="2" y="69"/>
                    </a:lnTo>
                    <a:lnTo>
                      <a:pt x="4" y="67"/>
                    </a:lnTo>
                    <a:lnTo>
                      <a:pt x="8" y="65"/>
                    </a:lnTo>
                    <a:lnTo>
                      <a:pt x="10" y="61"/>
                    </a:lnTo>
                    <a:lnTo>
                      <a:pt x="14" y="58"/>
                    </a:lnTo>
                    <a:lnTo>
                      <a:pt x="17" y="53"/>
                    </a:lnTo>
                    <a:lnTo>
                      <a:pt x="22" y="49"/>
                    </a:lnTo>
                    <a:lnTo>
                      <a:pt x="23" y="46"/>
                    </a:lnTo>
                    <a:lnTo>
                      <a:pt x="25" y="44"/>
                    </a:lnTo>
                    <a:lnTo>
                      <a:pt x="26" y="42"/>
                    </a:lnTo>
                    <a:lnTo>
                      <a:pt x="29" y="38"/>
                    </a:lnTo>
                    <a:lnTo>
                      <a:pt x="30" y="36"/>
                    </a:lnTo>
                    <a:lnTo>
                      <a:pt x="31" y="34"/>
                    </a:lnTo>
                    <a:lnTo>
                      <a:pt x="33" y="31"/>
                    </a:lnTo>
                    <a:lnTo>
                      <a:pt x="34" y="29"/>
                    </a:lnTo>
                    <a:lnTo>
                      <a:pt x="38" y="24"/>
                    </a:lnTo>
                    <a:lnTo>
                      <a:pt x="40" y="20"/>
                    </a:lnTo>
                    <a:lnTo>
                      <a:pt x="41" y="16"/>
                    </a:lnTo>
                    <a:lnTo>
                      <a:pt x="44" y="14"/>
                    </a:lnTo>
                    <a:lnTo>
                      <a:pt x="45" y="12"/>
                    </a:lnTo>
                    <a:lnTo>
                      <a:pt x="46" y="12"/>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96"/>
              <p:cNvSpPr>
                <a:spLocks/>
              </p:cNvSpPr>
              <p:nvPr/>
            </p:nvSpPr>
            <p:spPr bwMode="auto">
              <a:xfrm>
                <a:off x="2338388" y="5618163"/>
                <a:ext cx="28575" cy="47625"/>
              </a:xfrm>
              <a:custGeom>
                <a:avLst/>
                <a:gdLst>
                  <a:gd name="T0" fmla="*/ 48 w 54"/>
                  <a:gd name="T1" fmla="*/ 0 h 90"/>
                  <a:gd name="T2" fmla="*/ 46 w 54"/>
                  <a:gd name="T3" fmla="*/ 0 h 90"/>
                  <a:gd name="T4" fmla="*/ 45 w 54"/>
                  <a:gd name="T5" fmla="*/ 2 h 90"/>
                  <a:gd name="T6" fmla="*/ 43 w 54"/>
                  <a:gd name="T7" fmla="*/ 3 h 90"/>
                  <a:gd name="T8" fmla="*/ 42 w 54"/>
                  <a:gd name="T9" fmla="*/ 6 h 90"/>
                  <a:gd name="T10" fmla="*/ 41 w 54"/>
                  <a:gd name="T11" fmla="*/ 8 h 90"/>
                  <a:gd name="T12" fmla="*/ 40 w 54"/>
                  <a:gd name="T13" fmla="*/ 11 h 90"/>
                  <a:gd name="T14" fmla="*/ 37 w 54"/>
                  <a:gd name="T15" fmla="*/ 14 h 90"/>
                  <a:gd name="T16" fmla="*/ 35 w 54"/>
                  <a:gd name="T17" fmla="*/ 16 h 90"/>
                  <a:gd name="T18" fmla="*/ 34 w 54"/>
                  <a:gd name="T19" fmla="*/ 19 h 90"/>
                  <a:gd name="T20" fmla="*/ 31 w 54"/>
                  <a:gd name="T21" fmla="*/ 23 h 90"/>
                  <a:gd name="T22" fmla="*/ 29 w 54"/>
                  <a:gd name="T23" fmla="*/ 25 h 90"/>
                  <a:gd name="T24" fmla="*/ 27 w 54"/>
                  <a:gd name="T25" fmla="*/ 30 h 90"/>
                  <a:gd name="T26" fmla="*/ 25 w 54"/>
                  <a:gd name="T27" fmla="*/ 33 h 90"/>
                  <a:gd name="T28" fmla="*/ 23 w 54"/>
                  <a:gd name="T29" fmla="*/ 38 h 90"/>
                  <a:gd name="T30" fmla="*/ 20 w 54"/>
                  <a:gd name="T31" fmla="*/ 40 h 90"/>
                  <a:gd name="T32" fmla="*/ 19 w 54"/>
                  <a:gd name="T33" fmla="*/ 45 h 90"/>
                  <a:gd name="T34" fmla="*/ 16 w 54"/>
                  <a:gd name="T35" fmla="*/ 48 h 90"/>
                  <a:gd name="T36" fmla="*/ 14 w 54"/>
                  <a:gd name="T37" fmla="*/ 52 h 90"/>
                  <a:gd name="T38" fmla="*/ 12 w 54"/>
                  <a:gd name="T39" fmla="*/ 56 h 90"/>
                  <a:gd name="T40" fmla="*/ 10 w 54"/>
                  <a:gd name="T41" fmla="*/ 60 h 90"/>
                  <a:gd name="T42" fmla="*/ 8 w 54"/>
                  <a:gd name="T43" fmla="*/ 63 h 90"/>
                  <a:gd name="T44" fmla="*/ 7 w 54"/>
                  <a:gd name="T45" fmla="*/ 67 h 90"/>
                  <a:gd name="T46" fmla="*/ 5 w 54"/>
                  <a:gd name="T47" fmla="*/ 70 h 90"/>
                  <a:gd name="T48" fmla="*/ 4 w 54"/>
                  <a:gd name="T49" fmla="*/ 74 h 90"/>
                  <a:gd name="T50" fmla="*/ 3 w 54"/>
                  <a:gd name="T51" fmla="*/ 76 h 90"/>
                  <a:gd name="T52" fmla="*/ 2 w 54"/>
                  <a:gd name="T53" fmla="*/ 79 h 90"/>
                  <a:gd name="T54" fmla="*/ 0 w 54"/>
                  <a:gd name="T55" fmla="*/ 82 h 90"/>
                  <a:gd name="T56" fmla="*/ 0 w 54"/>
                  <a:gd name="T57" fmla="*/ 84 h 90"/>
                  <a:gd name="T58" fmla="*/ 0 w 54"/>
                  <a:gd name="T59" fmla="*/ 86 h 90"/>
                  <a:gd name="T60" fmla="*/ 0 w 54"/>
                  <a:gd name="T61" fmla="*/ 88 h 90"/>
                  <a:gd name="T62" fmla="*/ 2 w 54"/>
                  <a:gd name="T63" fmla="*/ 90 h 90"/>
                  <a:gd name="T64" fmla="*/ 4 w 54"/>
                  <a:gd name="T65" fmla="*/ 90 h 90"/>
                  <a:gd name="T66" fmla="*/ 6 w 54"/>
                  <a:gd name="T67" fmla="*/ 87 h 90"/>
                  <a:gd name="T68" fmla="*/ 10 w 54"/>
                  <a:gd name="T69" fmla="*/ 83 h 90"/>
                  <a:gd name="T70" fmla="*/ 12 w 54"/>
                  <a:gd name="T71" fmla="*/ 80 h 90"/>
                  <a:gd name="T72" fmla="*/ 14 w 54"/>
                  <a:gd name="T73" fmla="*/ 77 h 90"/>
                  <a:gd name="T74" fmla="*/ 16 w 54"/>
                  <a:gd name="T75" fmla="*/ 74 h 90"/>
                  <a:gd name="T76" fmla="*/ 19 w 54"/>
                  <a:gd name="T77" fmla="*/ 70 h 90"/>
                  <a:gd name="T78" fmla="*/ 21 w 54"/>
                  <a:gd name="T79" fmla="*/ 67 h 90"/>
                  <a:gd name="T80" fmla="*/ 23 w 54"/>
                  <a:gd name="T81" fmla="*/ 63 h 90"/>
                  <a:gd name="T82" fmla="*/ 26 w 54"/>
                  <a:gd name="T83" fmla="*/ 59 h 90"/>
                  <a:gd name="T84" fmla="*/ 29 w 54"/>
                  <a:gd name="T85" fmla="*/ 55 h 90"/>
                  <a:gd name="T86" fmla="*/ 31 w 54"/>
                  <a:gd name="T87" fmla="*/ 50 h 90"/>
                  <a:gd name="T88" fmla="*/ 34 w 54"/>
                  <a:gd name="T89" fmla="*/ 46 h 90"/>
                  <a:gd name="T90" fmla="*/ 36 w 54"/>
                  <a:gd name="T91" fmla="*/ 42 h 90"/>
                  <a:gd name="T92" fmla="*/ 38 w 54"/>
                  <a:gd name="T93" fmla="*/ 38 h 90"/>
                  <a:gd name="T94" fmla="*/ 40 w 54"/>
                  <a:gd name="T95" fmla="*/ 34 h 90"/>
                  <a:gd name="T96" fmla="*/ 42 w 54"/>
                  <a:gd name="T97" fmla="*/ 30 h 90"/>
                  <a:gd name="T98" fmla="*/ 44 w 54"/>
                  <a:gd name="T99" fmla="*/ 26 h 90"/>
                  <a:gd name="T100" fmla="*/ 46 w 54"/>
                  <a:gd name="T101" fmla="*/ 23 h 90"/>
                  <a:gd name="T102" fmla="*/ 48 w 54"/>
                  <a:gd name="T103" fmla="*/ 19 h 90"/>
                  <a:gd name="T104" fmla="*/ 50 w 54"/>
                  <a:gd name="T105" fmla="*/ 17 h 90"/>
                  <a:gd name="T106" fmla="*/ 51 w 54"/>
                  <a:gd name="T107" fmla="*/ 14 h 90"/>
                  <a:gd name="T108" fmla="*/ 52 w 54"/>
                  <a:gd name="T109" fmla="*/ 12 h 90"/>
                  <a:gd name="T110" fmla="*/ 53 w 54"/>
                  <a:gd name="T111" fmla="*/ 9 h 90"/>
                  <a:gd name="T112" fmla="*/ 54 w 54"/>
                  <a:gd name="T113" fmla="*/ 9 h 90"/>
                  <a:gd name="T114" fmla="*/ 48 w 54"/>
                  <a:gd name="T115" fmla="*/ 0 h 90"/>
                  <a:gd name="T116" fmla="*/ 48 w 54"/>
                  <a:gd name="T1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90">
                    <a:moveTo>
                      <a:pt x="48" y="0"/>
                    </a:moveTo>
                    <a:lnTo>
                      <a:pt x="46" y="0"/>
                    </a:lnTo>
                    <a:lnTo>
                      <a:pt x="45" y="2"/>
                    </a:lnTo>
                    <a:lnTo>
                      <a:pt x="43" y="3"/>
                    </a:lnTo>
                    <a:lnTo>
                      <a:pt x="42" y="6"/>
                    </a:lnTo>
                    <a:lnTo>
                      <a:pt x="41" y="8"/>
                    </a:lnTo>
                    <a:lnTo>
                      <a:pt x="40" y="11"/>
                    </a:lnTo>
                    <a:lnTo>
                      <a:pt x="37" y="14"/>
                    </a:lnTo>
                    <a:lnTo>
                      <a:pt x="35" y="16"/>
                    </a:lnTo>
                    <a:lnTo>
                      <a:pt x="34" y="19"/>
                    </a:lnTo>
                    <a:lnTo>
                      <a:pt x="31" y="23"/>
                    </a:lnTo>
                    <a:lnTo>
                      <a:pt x="29" y="25"/>
                    </a:lnTo>
                    <a:lnTo>
                      <a:pt x="27" y="30"/>
                    </a:lnTo>
                    <a:lnTo>
                      <a:pt x="25" y="33"/>
                    </a:lnTo>
                    <a:lnTo>
                      <a:pt x="23" y="38"/>
                    </a:lnTo>
                    <a:lnTo>
                      <a:pt x="20" y="40"/>
                    </a:lnTo>
                    <a:lnTo>
                      <a:pt x="19" y="45"/>
                    </a:lnTo>
                    <a:lnTo>
                      <a:pt x="16" y="48"/>
                    </a:lnTo>
                    <a:lnTo>
                      <a:pt x="14" y="52"/>
                    </a:lnTo>
                    <a:lnTo>
                      <a:pt x="12" y="56"/>
                    </a:lnTo>
                    <a:lnTo>
                      <a:pt x="10" y="60"/>
                    </a:lnTo>
                    <a:lnTo>
                      <a:pt x="8" y="63"/>
                    </a:lnTo>
                    <a:lnTo>
                      <a:pt x="7" y="67"/>
                    </a:lnTo>
                    <a:lnTo>
                      <a:pt x="5" y="70"/>
                    </a:lnTo>
                    <a:lnTo>
                      <a:pt x="4" y="74"/>
                    </a:lnTo>
                    <a:lnTo>
                      <a:pt x="3" y="76"/>
                    </a:lnTo>
                    <a:lnTo>
                      <a:pt x="2" y="79"/>
                    </a:lnTo>
                    <a:lnTo>
                      <a:pt x="0" y="82"/>
                    </a:lnTo>
                    <a:lnTo>
                      <a:pt x="0" y="84"/>
                    </a:lnTo>
                    <a:lnTo>
                      <a:pt x="0" y="86"/>
                    </a:lnTo>
                    <a:lnTo>
                      <a:pt x="0" y="88"/>
                    </a:lnTo>
                    <a:lnTo>
                      <a:pt x="2" y="90"/>
                    </a:lnTo>
                    <a:lnTo>
                      <a:pt x="4" y="90"/>
                    </a:lnTo>
                    <a:lnTo>
                      <a:pt x="6" y="87"/>
                    </a:lnTo>
                    <a:lnTo>
                      <a:pt x="10" y="83"/>
                    </a:lnTo>
                    <a:lnTo>
                      <a:pt x="12" y="80"/>
                    </a:lnTo>
                    <a:lnTo>
                      <a:pt x="14" y="77"/>
                    </a:lnTo>
                    <a:lnTo>
                      <a:pt x="16" y="74"/>
                    </a:lnTo>
                    <a:lnTo>
                      <a:pt x="19" y="70"/>
                    </a:lnTo>
                    <a:lnTo>
                      <a:pt x="21" y="67"/>
                    </a:lnTo>
                    <a:lnTo>
                      <a:pt x="23" y="63"/>
                    </a:lnTo>
                    <a:lnTo>
                      <a:pt x="26" y="59"/>
                    </a:lnTo>
                    <a:lnTo>
                      <a:pt x="29" y="55"/>
                    </a:lnTo>
                    <a:lnTo>
                      <a:pt x="31" y="50"/>
                    </a:lnTo>
                    <a:lnTo>
                      <a:pt x="34" y="46"/>
                    </a:lnTo>
                    <a:lnTo>
                      <a:pt x="36" y="42"/>
                    </a:lnTo>
                    <a:lnTo>
                      <a:pt x="38" y="38"/>
                    </a:lnTo>
                    <a:lnTo>
                      <a:pt x="40" y="34"/>
                    </a:lnTo>
                    <a:lnTo>
                      <a:pt x="42" y="30"/>
                    </a:lnTo>
                    <a:lnTo>
                      <a:pt x="44" y="26"/>
                    </a:lnTo>
                    <a:lnTo>
                      <a:pt x="46" y="23"/>
                    </a:lnTo>
                    <a:lnTo>
                      <a:pt x="48" y="19"/>
                    </a:lnTo>
                    <a:lnTo>
                      <a:pt x="50" y="17"/>
                    </a:lnTo>
                    <a:lnTo>
                      <a:pt x="51" y="14"/>
                    </a:lnTo>
                    <a:lnTo>
                      <a:pt x="52" y="12"/>
                    </a:lnTo>
                    <a:lnTo>
                      <a:pt x="53" y="9"/>
                    </a:lnTo>
                    <a:lnTo>
                      <a:pt x="54" y="9"/>
                    </a:lnTo>
                    <a:lnTo>
                      <a:pt x="48"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 name="椭圆 20"/>
            <p:cNvSpPr/>
            <p:nvPr/>
          </p:nvSpPr>
          <p:spPr>
            <a:xfrm>
              <a:off x="2315046" y="4749069"/>
              <a:ext cx="68634" cy="4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814705" y="4446841"/>
              <a:ext cx="902797" cy="30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     7:25</a:t>
              </a:r>
              <a:endParaRPr lang="zh-CN" altLang="en-US" dirty="0">
                <a:solidFill>
                  <a:schemeClr val="tx1"/>
                </a:solidFill>
              </a:endParaRPr>
            </a:p>
          </p:txBody>
        </p:sp>
      </p:grpSp>
      <p:grpSp>
        <p:nvGrpSpPr>
          <p:cNvPr id="68" name="组合 67"/>
          <p:cNvGrpSpPr/>
          <p:nvPr/>
        </p:nvGrpSpPr>
        <p:grpSpPr>
          <a:xfrm>
            <a:off x="2932702" y="2501083"/>
            <a:ext cx="975350" cy="1695176"/>
            <a:chOff x="2627784" y="4446637"/>
            <a:chExt cx="975350" cy="1695176"/>
          </a:xfrm>
        </p:grpSpPr>
        <p:pic>
          <p:nvPicPr>
            <p:cNvPr id="69" name="Picture 98" descr="C:\Documents and Settings\lunzhuo.ye\Local Settings\Temporary Internet Files\Content.IE5\CE6J2TJR\MC90025073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4758" y="5147236"/>
              <a:ext cx="878376" cy="994577"/>
            </a:xfrm>
            <a:prstGeom prst="rect">
              <a:avLst/>
            </a:prstGeom>
            <a:noFill/>
            <a:extLst>
              <a:ext uri="{909E8E84-426E-40DD-AFC4-6F175D3DCCD1}">
                <a14:hiddenFill xmlns:a14="http://schemas.microsoft.com/office/drawing/2010/main">
                  <a:solidFill>
                    <a:srgbClr val="FFFFFF"/>
                  </a:solidFill>
                </a14:hiddenFill>
              </a:ext>
            </a:extLst>
          </p:spPr>
        </p:pic>
        <p:sp>
          <p:nvSpPr>
            <p:cNvPr id="70" name="椭圆 69"/>
            <p:cNvSpPr/>
            <p:nvPr/>
          </p:nvSpPr>
          <p:spPr>
            <a:xfrm>
              <a:off x="3146678" y="4749626"/>
              <a:ext cx="68634" cy="4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627784" y="4446637"/>
              <a:ext cx="902797" cy="30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     7:30</a:t>
              </a:r>
              <a:endParaRPr lang="zh-CN" altLang="en-US" dirty="0">
                <a:solidFill>
                  <a:schemeClr val="tx1"/>
                </a:solidFill>
              </a:endParaRPr>
            </a:p>
          </p:txBody>
        </p:sp>
      </p:grpSp>
      <p:grpSp>
        <p:nvGrpSpPr>
          <p:cNvPr id="72" name="组合 71"/>
          <p:cNvGrpSpPr/>
          <p:nvPr/>
        </p:nvGrpSpPr>
        <p:grpSpPr>
          <a:xfrm>
            <a:off x="3993772" y="2495428"/>
            <a:ext cx="902797" cy="1793457"/>
            <a:chOff x="3688854" y="4440982"/>
            <a:chExt cx="902797" cy="1793457"/>
          </a:xfrm>
        </p:grpSpPr>
        <p:grpSp>
          <p:nvGrpSpPr>
            <p:cNvPr id="73" name="组合 72"/>
            <p:cNvGrpSpPr/>
            <p:nvPr/>
          </p:nvGrpSpPr>
          <p:grpSpPr>
            <a:xfrm>
              <a:off x="3810211" y="5043814"/>
              <a:ext cx="749300" cy="1190625"/>
              <a:chOff x="6529388" y="4911725"/>
              <a:chExt cx="827087" cy="1276350"/>
            </a:xfrm>
          </p:grpSpPr>
          <p:sp>
            <p:nvSpPr>
              <p:cNvPr id="76" name="Freeform 124"/>
              <p:cNvSpPr>
                <a:spLocks/>
              </p:cNvSpPr>
              <p:nvPr/>
            </p:nvSpPr>
            <p:spPr bwMode="auto">
              <a:xfrm>
                <a:off x="6529388" y="4911725"/>
                <a:ext cx="827087" cy="1276350"/>
              </a:xfrm>
              <a:custGeom>
                <a:avLst/>
                <a:gdLst>
                  <a:gd name="T0" fmla="*/ 652 w 1042"/>
                  <a:gd name="T1" fmla="*/ 1440 h 1608"/>
                  <a:gd name="T2" fmla="*/ 620 w 1042"/>
                  <a:gd name="T3" fmla="*/ 1506 h 1608"/>
                  <a:gd name="T4" fmla="*/ 593 w 1042"/>
                  <a:gd name="T5" fmla="*/ 1531 h 1608"/>
                  <a:gd name="T6" fmla="*/ 654 w 1042"/>
                  <a:gd name="T7" fmla="*/ 1577 h 1608"/>
                  <a:gd name="T8" fmla="*/ 703 w 1042"/>
                  <a:gd name="T9" fmla="*/ 1561 h 1608"/>
                  <a:gd name="T10" fmla="*/ 745 w 1042"/>
                  <a:gd name="T11" fmla="*/ 1496 h 1608"/>
                  <a:gd name="T12" fmla="*/ 791 w 1042"/>
                  <a:gd name="T13" fmla="*/ 1348 h 1608"/>
                  <a:gd name="T14" fmla="*/ 890 w 1042"/>
                  <a:gd name="T15" fmla="*/ 1216 h 1608"/>
                  <a:gd name="T16" fmla="*/ 839 w 1042"/>
                  <a:gd name="T17" fmla="*/ 1279 h 1608"/>
                  <a:gd name="T18" fmla="*/ 854 w 1042"/>
                  <a:gd name="T19" fmla="*/ 1367 h 1608"/>
                  <a:gd name="T20" fmla="*/ 909 w 1042"/>
                  <a:gd name="T21" fmla="*/ 1480 h 1608"/>
                  <a:gd name="T22" fmla="*/ 945 w 1042"/>
                  <a:gd name="T23" fmla="*/ 1569 h 1608"/>
                  <a:gd name="T24" fmla="*/ 979 w 1042"/>
                  <a:gd name="T25" fmla="*/ 1602 h 1608"/>
                  <a:gd name="T26" fmla="*/ 1040 w 1042"/>
                  <a:gd name="T27" fmla="*/ 1590 h 1608"/>
                  <a:gd name="T28" fmla="*/ 1035 w 1042"/>
                  <a:gd name="T29" fmla="*/ 1514 h 1608"/>
                  <a:gd name="T30" fmla="*/ 962 w 1042"/>
                  <a:gd name="T31" fmla="*/ 1307 h 1608"/>
                  <a:gd name="T32" fmla="*/ 953 w 1042"/>
                  <a:gd name="T33" fmla="*/ 1143 h 1608"/>
                  <a:gd name="T34" fmla="*/ 915 w 1042"/>
                  <a:gd name="T35" fmla="*/ 1150 h 1608"/>
                  <a:gd name="T36" fmla="*/ 898 w 1042"/>
                  <a:gd name="T37" fmla="*/ 1161 h 1608"/>
                  <a:gd name="T38" fmla="*/ 809 w 1042"/>
                  <a:gd name="T39" fmla="*/ 1180 h 1608"/>
                  <a:gd name="T40" fmla="*/ 722 w 1042"/>
                  <a:gd name="T41" fmla="*/ 1166 h 1608"/>
                  <a:gd name="T42" fmla="*/ 680 w 1042"/>
                  <a:gd name="T43" fmla="*/ 1191 h 1608"/>
                  <a:gd name="T44" fmla="*/ 616 w 1042"/>
                  <a:gd name="T45" fmla="*/ 1161 h 1608"/>
                  <a:gd name="T46" fmla="*/ 615 w 1042"/>
                  <a:gd name="T47" fmla="*/ 1110 h 1608"/>
                  <a:gd name="T48" fmla="*/ 646 w 1042"/>
                  <a:gd name="T49" fmla="*/ 1089 h 1608"/>
                  <a:gd name="T50" fmla="*/ 683 w 1042"/>
                  <a:gd name="T51" fmla="*/ 1116 h 1608"/>
                  <a:gd name="T52" fmla="*/ 766 w 1042"/>
                  <a:gd name="T53" fmla="*/ 1166 h 1608"/>
                  <a:gd name="T54" fmla="*/ 866 w 1042"/>
                  <a:gd name="T55" fmla="*/ 1162 h 1608"/>
                  <a:gd name="T56" fmla="*/ 895 w 1042"/>
                  <a:gd name="T57" fmla="*/ 1106 h 1608"/>
                  <a:gd name="T58" fmla="*/ 949 w 1042"/>
                  <a:gd name="T59" fmla="*/ 1131 h 1608"/>
                  <a:gd name="T60" fmla="*/ 970 w 1042"/>
                  <a:gd name="T61" fmla="*/ 1047 h 1608"/>
                  <a:gd name="T62" fmla="*/ 921 w 1042"/>
                  <a:gd name="T63" fmla="*/ 793 h 1608"/>
                  <a:gd name="T64" fmla="*/ 852 w 1042"/>
                  <a:gd name="T65" fmla="*/ 593 h 1608"/>
                  <a:gd name="T66" fmla="*/ 785 w 1042"/>
                  <a:gd name="T67" fmla="*/ 593 h 1608"/>
                  <a:gd name="T68" fmla="*/ 660 w 1042"/>
                  <a:gd name="T69" fmla="*/ 500 h 1608"/>
                  <a:gd name="T70" fmla="*/ 653 w 1042"/>
                  <a:gd name="T71" fmla="*/ 521 h 1608"/>
                  <a:gd name="T72" fmla="*/ 708 w 1042"/>
                  <a:gd name="T73" fmla="*/ 506 h 1608"/>
                  <a:gd name="T74" fmla="*/ 759 w 1042"/>
                  <a:gd name="T75" fmla="*/ 550 h 1608"/>
                  <a:gd name="T76" fmla="*/ 741 w 1042"/>
                  <a:gd name="T77" fmla="*/ 611 h 1608"/>
                  <a:gd name="T78" fmla="*/ 677 w 1042"/>
                  <a:gd name="T79" fmla="*/ 611 h 1608"/>
                  <a:gd name="T80" fmla="*/ 657 w 1042"/>
                  <a:gd name="T81" fmla="*/ 543 h 1608"/>
                  <a:gd name="T82" fmla="*/ 638 w 1042"/>
                  <a:gd name="T83" fmla="*/ 518 h 1608"/>
                  <a:gd name="T84" fmla="*/ 645 w 1042"/>
                  <a:gd name="T85" fmla="*/ 539 h 1608"/>
                  <a:gd name="T86" fmla="*/ 662 w 1042"/>
                  <a:gd name="T87" fmla="*/ 598 h 1608"/>
                  <a:gd name="T88" fmla="*/ 637 w 1042"/>
                  <a:gd name="T89" fmla="*/ 681 h 1608"/>
                  <a:gd name="T90" fmla="*/ 590 w 1042"/>
                  <a:gd name="T91" fmla="*/ 794 h 1608"/>
                  <a:gd name="T92" fmla="*/ 486 w 1042"/>
                  <a:gd name="T93" fmla="*/ 844 h 1608"/>
                  <a:gd name="T94" fmla="*/ 468 w 1042"/>
                  <a:gd name="T95" fmla="*/ 126 h 1608"/>
                  <a:gd name="T96" fmla="*/ 93 w 1042"/>
                  <a:gd name="T97" fmla="*/ 1557 h 1608"/>
                  <a:gd name="T98" fmla="*/ 143 w 1042"/>
                  <a:gd name="T99" fmla="*/ 1563 h 1608"/>
                  <a:gd name="T100" fmla="*/ 181 w 1042"/>
                  <a:gd name="T101" fmla="*/ 1536 h 1608"/>
                  <a:gd name="T102" fmla="*/ 475 w 1042"/>
                  <a:gd name="T103" fmla="*/ 915 h 1608"/>
                  <a:gd name="T104" fmla="*/ 590 w 1042"/>
                  <a:gd name="T105" fmla="*/ 926 h 1608"/>
                  <a:gd name="T106" fmla="*/ 609 w 1042"/>
                  <a:gd name="T107" fmla="*/ 1015 h 1608"/>
                  <a:gd name="T108" fmla="*/ 559 w 1042"/>
                  <a:gd name="T109" fmla="*/ 1098 h 1608"/>
                  <a:gd name="T110" fmla="*/ 509 w 1042"/>
                  <a:gd name="T111" fmla="*/ 1137 h 1608"/>
                  <a:gd name="T112" fmla="*/ 448 w 1042"/>
                  <a:gd name="T113" fmla="*/ 1259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2" h="1608">
                    <a:moveTo>
                      <a:pt x="448" y="1259"/>
                    </a:moveTo>
                    <a:lnTo>
                      <a:pt x="441" y="1329"/>
                    </a:lnTo>
                    <a:lnTo>
                      <a:pt x="635" y="1441"/>
                    </a:lnTo>
                    <a:lnTo>
                      <a:pt x="638" y="1441"/>
                    </a:lnTo>
                    <a:lnTo>
                      <a:pt x="642" y="1440"/>
                    </a:lnTo>
                    <a:lnTo>
                      <a:pt x="647" y="1440"/>
                    </a:lnTo>
                    <a:lnTo>
                      <a:pt x="652" y="1440"/>
                    </a:lnTo>
                    <a:lnTo>
                      <a:pt x="648" y="1456"/>
                    </a:lnTo>
                    <a:lnTo>
                      <a:pt x="645" y="1473"/>
                    </a:lnTo>
                    <a:lnTo>
                      <a:pt x="642" y="1491"/>
                    </a:lnTo>
                    <a:lnTo>
                      <a:pt x="640" y="1508"/>
                    </a:lnTo>
                    <a:lnTo>
                      <a:pt x="633" y="1508"/>
                    </a:lnTo>
                    <a:lnTo>
                      <a:pt x="626" y="1507"/>
                    </a:lnTo>
                    <a:lnTo>
                      <a:pt x="620" y="1506"/>
                    </a:lnTo>
                    <a:lnTo>
                      <a:pt x="613" y="1506"/>
                    </a:lnTo>
                    <a:lnTo>
                      <a:pt x="607" y="1504"/>
                    </a:lnTo>
                    <a:lnTo>
                      <a:pt x="601" y="1506"/>
                    </a:lnTo>
                    <a:lnTo>
                      <a:pt x="595" y="1507"/>
                    </a:lnTo>
                    <a:lnTo>
                      <a:pt x="589" y="1510"/>
                    </a:lnTo>
                    <a:lnTo>
                      <a:pt x="588" y="1521"/>
                    </a:lnTo>
                    <a:lnTo>
                      <a:pt x="593" y="1531"/>
                    </a:lnTo>
                    <a:lnTo>
                      <a:pt x="600" y="1540"/>
                    </a:lnTo>
                    <a:lnTo>
                      <a:pt x="607" y="1549"/>
                    </a:lnTo>
                    <a:lnTo>
                      <a:pt x="616" y="1555"/>
                    </a:lnTo>
                    <a:lnTo>
                      <a:pt x="625" y="1561"/>
                    </a:lnTo>
                    <a:lnTo>
                      <a:pt x="634" y="1567"/>
                    </a:lnTo>
                    <a:lnTo>
                      <a:pt x="645" y="1572"/>
                    </a:lnTo>
                    <a:lnTo>
                      <a:pt x="654" y="1577"/>
                    </a:lnTo>
                    <a:lnTo>
                      <a:pt x="664" y="1580"/>
                    </a:lnTo>
                    <a:lnTo>
                      <a:pt x="675" y="1583"/>
                    </a:lnTo>
                    <a:lnTo>
                      <a:pt x="685" y="1584"/>
                    </a:lnTo>
                    <a:lnTo>
                      <a:pt x="692" y="1580"/>
                    </a:lnTo>
                    <a:lnTo>
                      <a:pt x="696" y="1574"/>
                    </a:lnTo>
                    <a:lnTo>
                      <a:pt x="700" y="1568"/>
                    </a:lnTo>
                    <a:lnTo>
                      <a:pt x="703" y="1561"/>
                    </a:lnTo>
                    <a:lnTo>
                      <a:pt x="707" y="1561"/>
                    </a:lnTo>
                    <a:lnTo>
                      <a:pt x="710" y="1561"/>
                    </a:lnTo>
                    <a:lnTo>
                      <a:pt x="714" y="1560"/>
                    </a:lnTo>
                    <a:lnTo>
                      <a:pt x="716" y="1557"/>
                    </a:lnTo>
                    <a:lnTo>
                      <a:pt x="726" y="1538"/>
                    </a:lnTo>
                    <a:lnTo>
                      <a:pt x="737" y="1518"/>
                    </a:lnTo>
                    <a:lnTo>
                      <a:pt x="745" y="1496"/>
                    </a:lnTo>
                    <a:lnTo>
                      <a:pt x="752" y="1474"/>
                    </a:lnTo>
                    <a:lnTo>
                      <a:pt x="758" y="1453"/>
                    </a:lnTo>
                    <a:lnTo>
                      <a:pt x="763" y="1430"/>
                    </a:lnTo>
                    <a:lnTo>
                      <a:pt x="768" y="1408"/>
                    </a:lnTo>
                    <a:lnTo>
                      <a:pt x="771" y="1386"/>
                    </a:lnTo>
                    <a:lnTo>
                      <a:pt x="782" y="1367"/>
                    </a:lnTo>
                    <a:lnTo>
                      <a:pt x="791" y="1348"/>
                    </a:lnTo>
                    <a:lnTo>
                      <a:pt x="800" y="1329"/>
                    </a:lnTo>
                    <a:lnTo>
                      <a:pt x="811" y="1311"/>
                    </a:lnTo>
                    <a:lnTo>
                      <a:pt x="821" y="1291"/>
                    </a:lnTo>
                    <a:lnTo>
                      <a:pt x="831" y="1273"/>
                    </a:lnTo>
                    <a:lnTo>
                      <a:pt x="843" y="1256"/>
                    </a:lnTo>
                    <a:lnTo>
                      <a:pt x="854" y="1237"/>
                    </a:lnTo>
                    <a:lnTo>
                      <a:pt x="890" y="1216"/>
                    </a:lnTo>
                    <a:lnTo>
                      <a:pt x="894" y="1216"/>
                    </a:lnTo>
                    <a:lnTo>
                      <a:pt x="882" y="1225"/>
                    </a:lnTo>
                    <a:lnTo>
                      <a:pt x="872" y="1234"/>
                    </a:lnTo>
                    <a:lnTo>
                      <a:pt x="862" y="1244"/>
                    </a:lnTo>
                    <a:lnTo>
                      <a:pt x="854" y="1256"/>
                    </a:lnTo>
                    <a:lnTo>
                      <a:pt x="846" y="1267"/>
                    </a:lnTo>
                    <a:lnTo>
                      <a:pt x="839" y="1279"/>
                    </a:lnTo>
                    <a:lnTo>
                      <a:pt x="835" y="1292"/>
                    </a:lnTo>
                    <a:lnTo>
                      <a:pt x="831" y="1305"/>
                    </a:lnTo>
                    <a:lnTo>
                      <a:pt x="836" y="1318"/>
                    </a:lnTo>
                    <a:lnTo>
                      <a:pt x="841" y="1330"/>
                    </a:lnTo>
                    <a:lnTo>
                      <a:pt x="845" y="1342"/>
                    </a:lnTo>
                    <a:lnTo>
                      <a:pt x="850" y="1355"/>
                    </a:lnTo>
                    <a:lnTo>
                      <a:pt x="854" y="1367"/>
                    </a:lnTo>
                    <a:lnTo>
                      <a:pt x="859" y="1379"/>
                    </a:lnTo>
                    <a:lnTo>
                      <a:pt x="864" y="1392"/>
                    </a:lnTo>
                    <a:lnTo>
                      <a:pt x="868" y="1404"/>
                    </a:lnTo>
                    <a:lnTo>
                      <a:pt x="877" y="1424"/>
                    </a:lnTo>
                    <a:lnTo>
                      <a:pt x="887" y="1442"/>
                    </a:lnTo>
                    <a:lnTo>
                      <a:pt x="897" y="1462"/>
                    </a:lnTo>
                    <a:lnTo>
                      <a:pt x="909" y="1480"/>
                    </a:lnTo>
                    <a:lnTo>
                      <a:pt x="920" y="1498"/>
                    </a:lnTo>
                    <a:lnTo>
                      <a:pt x="934" y="1515"/>
                    </a:lnTo>
                    <a:lnTo>
                      <a:pt x="948" y="1531"/>
                    </a:lnTo>
                    <a:lnTo>
                      <a:pt x="964" y="1547"/>
                    </a:lnTo>
                    <a:lnTo>
                      <a:pt x="958" y="1555"/>
                    </a:lnTo>
                    <a:lnTo>
                      <a:pt x="951" y="1562"/>
                    </a:lnTo>
                    <a:lnTo>
                      <a:pt x="945" y="1569"/>
                    </a:lnTo>
                    <a:lnTo>
                      <a:pt x="940" y="1575"/>
                    </a:lnTo>
                    <a:lnTo>
                      <a:pt x="937" y="1582"/>
                    </a:lnTo>
                    <a:lnTo>
                      <a:pt x="940" y="1586"/>
                    </a:lnTo>
                    <a:lnTo>
                      <a:pt x="947" y="1591"/>
                    </a:lnTo>
                    <a:lnTo>
                      <a:pt x="962" y="1595"/>
                    </a:lnTo>
                    <a:lnTo>
                      <a:pt x="970" y="1599"/>
                    </a:lnTo>
                    <a:lnTo>
                      <a:pt x="979" y="1602"/>
                    </a:lnTo>
                    <a:lnTo>
                      <a:pt x="988" y="1605"/>
                    </a:lnTo>
                    <a:lnTo>
                      <a:pt x="997" y="1607"/>
                    </a:lnTo>
                    <a:lnTo>
                      <a:pt x="1005" y="1608"/>
                    </a:lnTo>
                    <a:lnTo>
                      <a:pt x="1015" y="1607"/>
                    </a:lnTo>
                    <a:lnTo>
                      <a:pt x="1024" y="1606"/>
                    </a:lnTo>
                    <a:lnTo>
                      <a:pt x="1032" y="1601"/>
                    </a:lnTo>
                    <a:lnTo>
                      <a:pt x="1040" y="1590"/>
                    </a:lnTo>
                    <a:lnTo>
                      <a:pt x="1042" y="1576"/>
                    </a:lnTo>
                    <a:lnTo>
                      <a:pt x="1040" y="1561"/>
                    </a:lnTo>
                    <a:lnTo>
                      <a:pt x="1038" y="1547"/>
                    </a:lnTo>
                    <a:lnTo>
                      <a:pt x="1034" y="1538"/>
                    </a:lnTo>
                    <a:lnTo>
                      <a:pt x="1030" y="1530"/>
                    </a:lnTo>
                    <a:lnTo>
                      <a:pt x="1027" y="1522"/>
                    </a:lnTo>
                    <a:lnTo>
                      <a:pt x="1035" y="1514"/>
                    </a:lnTo>
                    <a:lnTo>
                      <a:pt x="1024" y="1486"/>
                    </a:lnTo>
                    <a:lnTo>
                      <a:pt x="1013" y="1457"/>
                    </a:lnTo>
                    <a:lnTo>
                      <a:pt x="1002" y="1427"/>
                    </a:lnTo>
                    <a:lnTo>
                      <a:pt x="991" y="1397"/>
                    </a:lnTo>
                    <a:lnTo>
                      <a:pt x="982" y="1367"/>
                    </a:lnTo>
                    <a:lnTo>
                      <a:pt x="972" y="1337"/>
                    </a:lnTo>
                    <a:lnTo>
                      <a:pt x="962" y="1307"/>
                    </a:lnTo>
                    <a:lnTo>
                      <a:pt x="951" y="1279"/>
                    </a:lnTo>
                    <a:lnTo>
                      <a:pt x="949" y="1244"/>
                    </a:lnTo>
                    <a:lnTo>
                      <a:pt x="952" y="1210"/>
                    </a:lnTo>
                    <a:lnTo>
                      <a:pt x="958" y="1176"/>
                    </a:lnTo>
                    <a:lnTo>
                      <a:pt x="964" y="1143"/>
                    </a:lnTo>
                    <a:lnTo>
                      <a:pt x="958" y="1143"/>
                    </a:lnTo>
                    <a:lnTo>
                      <a:pt x="953" y="1143"/>
                    </a:lnTo>
                    <a:lnTo>
                      <a:pt x="948" y="1145"/>
                    </a:lnTo>
                    <a:lnTo>
                      <a:pt x="943" y="1147"/>
                    </a:lnTo>
                    <a:lnTo>
                      <a:pt x="937" y="1150"/>
                    </a:lnTo>
                    <a:lnTo>
                      <a:pt x="932" y="1152"/>
                    </a:lnTo>
                    <a:lnTo>
                      <a:pt x="927" y="1154"/>
                    </a:lnTo>
                    <a:lnTo>
                      <a:pt x="921" y="1155"/>
                    </a:lnTo>
                    <a:lnTo>
                      <a:pt x="915" y="1150"/>
                    </a:lnTo>
                    <a:lnTo>
                      <a:pt x="911" y="1142"/>
                    </a:lnTo>
                    <a:lnTo>
                      <a:pt x="906" y="1137"/>
                    </a:lnTo>
                    <a:lnTo>
                      <a:pt x="899" y="1138"/>
                    </a:lnTo>
                    <a:lnTo>
                      <a:pt x="900" y="1144"/>
                    </a:lnTo>
                    <a:lnTo>
                      <a:pt x="899" y="1150"/>
                    </a:lnTo>
                    <a:lnTo>
                      <a:pt x="898" y="1155"/>
                    </a:lnTo>
                    <a:lnTo>
                      <a:pt x="898" y="1161"/>
                    </a:lnTo>
                    <a:lnTo>
                      <a:pt x="885" y="1166"/>
                    </a:lnTo>
                    <a:lnTo>
                      <a:pt x="873" y="1170"/>
                    </a:lnTo>
                    <a:lnTo>
                      <a:pt x="860" y="1174"/>
                    </a:lnTo>
                    <a:lnTo>
                      <a:pt x="849" y="1176"/>
                    </a:lnTo>
                    <a:lnTo>
                      <a:pt x="835" y="1178"/>
                    </a:lnTo>
                    <a:lnTo>
                      <a:pt x="822" y="1180"/>
                    </a:lnTo>
                    <a:lnTo>
                      <a:pt x="809" y="1180"/>
                    </a:lnTo>
                    <a:lnTo>
                      <a:pt x="797" y="1178"/>
                    </a:lnTo>
                    <a:lnTo>
                      <a:pt x="784" y="1178"/>
                    </a:lnTo>
                    <a:lnTo>
                      <a:pt x="771" y="1176"/>
                    </a:lnTo>
                    <a:lnTo>
                      <a:pt x="759" y="1175"/>
                    </a:lnTo>
                    <a:lnTo>
                      <a:pt x="746" y="1173"/>
                    </a:lnTo>
                    <a:lnTo>
                      <a:pt x="734" y="1169"/>
                    </a:lnTo>
                    <a:lnTo>
                      <a:pt x="722" y="1166"/>
                    </a:lnTo>
                    <a:lnTo>
                      <a:pt x="709" y="1162"/>
                    </a:lnTo>
                    <a:lnTo>
                      <a:pt x="698" y="1159"/>
                    </a:lnTo>
                    <a:lnTo>
                      <a:pt x="695" y="1169"/>
                    </a:lnTo>
                    <a:lnTo>
                      <a:pt x="693" y="1178"/>
                    </a:lnTo>
                    <a:lnTo>
                      <a:pt x="691" y="1188"/>
                    </a:lnTo>
                    <a:lnTo>
                      <a:pt x="690" y="1197"/>
                    </a:lnTo>
                    <a:lnTo>
                      <a:pt x="680" y="1191"/>
                    </a:lnTo>
                    <a:lnTo>
                      <a:pt x="671" y="1187"/>
                    </a:lnTo>
                    <a:lnTo>
                      <a:pt x="662" y="1182"/>
                    </a:lnTo>
                    <a:lnTo>
                      <a:pt x="653" y="1178"/>
                    </a:lnTo>
                    <a:lnTo>
                      <a:pt x="643" y="1174"/>
                    </a:lnTo>
                    <a:lnTo>
                      <a:pt x="634" y="1170"/>
                    </a:lnTo>
                    <a:lnTo>
                      <a:pt x="625" y="1166"/>
                    </a:lnTo>
                    <a:lnTo>
                      <a:pt x="616" y="1161"/>
                    </a:lnTo>
                    <a:lnTo>
                      <a:pt x="615" y="1153"/>
                    </a:lnTo>
                    <a:lnTo>
                      <a:pt x="613" y="1144"/>
                    </a:lnTo>
                    <a:lnTo>
                      <a:pt x="611" y="1137"/>
                    </a:lnTo>
                    <a:lnTo>
                      <a:pt x="603" y="1135"/>
                    </a:lnTo>
                    <a:lnTo>
                      <a:pt x="609" y="1125"/>
                    </a:lnTo>
                    <a:lnTo>
                      <a:pt x="611" y="1117"/>
                    </a:lnTo>
                    <a:lnTo>
                      <a:pt x="615" y="1110"/>
                    </a:lnTo>
                    <a:lnTo>
                      <a:pt x="619" y="1104"/>
                    </a:lnTo>
                    <a:lnTo>
                      <a:pt x="626" y="1100"/>
                    </a:lnTo>
                    <a:lnTo>
                      <a:pt x="630" y="1101"/>
                    </a:lnTo>
                    <a:lnTo>
                      <a:pt x="632" y="1099"/>
                    </a:lnTo>
                    <a:lnTo>
                      <a:pt x="634" y="1096"/>
                    </a:lnTo>
                    <a:lnTo>
                      <a:pt x="637" y="1092"/>
                    </a:lnTo>
                    <a:lnTo>
                      <a:pt x="646" y="1089"/>
                    </a:lnTo>
                    <a:lnTo>
                      <a:pt x="654" y="1084"/>
                    </a:lnTo>
                    <a:lnTo>
                      <a:pt x="662" y="1078"/>
                    </a:lnTo>
                    <a:lnTo>
                      <a:pt x="670" y="1072"/>
                    </a:lnTo>
                    <a:lnTo>
                      <a:pt x="673" y="1083"/>
                    </a:lnTo>
                    <a:lnTo>
                      <a:pt x="677" y="1094"/>
                    </a:lnTo>
                    <a:lnTo>
                      <a:pt x="680" y="1105"/>
                    </a:lnTo>
                    <a:lnTo>
                      <a:pt x="683" y="1116"/>
                    </a:lnTo>
                    <a:lnTo>
                      <a:pt x="692" y="1127"/>
                    </a:lnTo>
                    <a:lnTo>
                      <a:pt x="702" y="1136"/>
                    </a:lnTo>
                    <a:lnTo>
                      <a:pt x="714" y="1144"/>
                    </a:lnTo>
                    <a:lnTo>
                      <a:pt x="725" y="1151"/>
                    </a:lnTo>
                    <a:lnTo>
                      <a:pt x="738" y="1157"/>
                    </a:lnTo>
                    <a:lnTo>
                      <a:pt x="752" y="1161"/>
                    </a:lnTo>
                    <a:lnTo>
                      <a:pt x="766" y="1166"/>
                    </a:lnTo>
                    <a:lnTo>
                      <a:pt x="779" y="1168"/>
                    </a:lnTo>
                    <a:lnTo>
                      <a:pt x="794" y="1169"/>
                    </a:lnTo>
                    <a:lnTo>
                      <a:pt x="808" y="1170"/>
                    </a:lnTo>
                    <a:lnTo>
                      <a:pt x="823" y="1169"/>
                    </a:lnTo>
                    <a:lnTo>
                      <a:pt x="838" y="1168"/>
                    </a:lnTo>
                    <a:lnTo>
                      <a:pt x="852" y="1166"/>
                    </a:lnTo>
                    <a:lnTo>
                      <a:pt x="866" y="1162"/>
                    </a:lnTo>
                    <a:lnTo>
                      <a:pt x="880" y="1158"/>
                    </a:lnTo>
                    <a:lnTo>
                      <a:pt x="892" y="1153"/>
                    </a:lnTo>
                    <a:lnTo>
                      <a:pt x="894" y="1139"/>
                    </a:lnTo>
                    <a:lnTo>
                      <a:pt x="892" y="1124"/>
                    </a:lnTo>
                    <a:lnTo>
                      <a:pt x="890" y="1110"/>
                    </a:lnTo>
                    <a:lnTo>
                      <a:pt x="888" y="1097"/>
                    </a:lnTo>
                    <a:lnTo>
                      <a:pt x="895" y="1106"/>
                    </a:lnTo>
                    <a:lnTo>
                      <a:pt x="899" y="1116"/>
                    </a:lnTo>
                    <a:lnTo>
                      <a:pt x="904" y="1127"/>
                    </a:lnTo>
                    <a:lnTo>
                      <a:pt x="912" y="1136"/>
                    </a:lnTo>
                    <a:lnTo>
                      <a:pt x="921" y="1137"/>
                    </a:lnTo>
                    <a:lnTo>
                      <a:pt x="930" y="1136"/>
                    </a:lnTo>
                    <a:lnTo>
                      <a:pt x="940" y="1134"/>
                    </a:lnTo>
                    <a:lnTo>
                      <a:pt x="949" y="1131"/>
                    </a:lnTo>
                    <a:lnTo>
                      <a:pt x="958" y="1127"/>
                    </a:lnTo>
                    <a:lnTo>
                      <a:pt x="967" y="1122"/>
                    </a:lnTo>
                    <a:lnTo>
                      <a:pt x="975" y="1117"/>
                    </a:lnTo>
                    <a:lnTo>
                      <a:pt x="985" y="1113"/>
                    </a:lnTo>
                    <a:lnTo>
                      <a:pt x="981" y="1091"/>
                    </a:lnTo>
                    <a:lnTo>
                      <a:pt x="975" y="1069"/>
                    </a:lnTo>
                    <a:lnTo>
                      <a:pt x="970" y="1047"/>
                    </a:lnTo>
                    <a:lnTo>
                      <a:pt x="962" y="1025"/>
                    </a:lnTo>
                    <a:lnTo>
                      <a:pt x="952" y="1003"/>
                    </a:lnTo>
                    <a:lnTo>
                      <a:pt x="942" y="983"/>
                    </a:lnTo>
                    <a:lnTo>
                      <a:pt x="930" y="963"/>
                    </a:lnTo>
                    <a:lnTo>
                      <a:pt x="918" y="943"/>
                    </a:lnTo>
                    <a:lnTo>
                      <a:pt x="917" y="867"/>
                    </a:lnTo>
                    <a:lnTo>
                      <a:pt x="921" y="793"/>
                    </a:lnTo>
                    <a:lnTo>
                      <a:pt x="925" y="718"/>
                    </a:lnTo>
                    <a:lnTo>
                      <a:pt x="921" y="642"/>
                    </a:lnTo>
                    <a:lnTo>
                      <a:pt x="914" y="622"/>
                    </a:lnTo>
                    <a:lnTo>
                      <a:pt x="903" y="608"/>
                    </a:lnTo>
                    <a:lnTo>
                      <a:pt x="888" y="600"/>
                    </a:lnTo>
                    <a:lnTo>
                      <a:pt x="870" y="594"/>
                    </a:lnTo>
                    <a:lnTo>
                      <a:pt x="852" y="593"/>
                    </a:lnTo>
                    <a:lnTo>
                      <a:pt x="834" y="594"/>
                    </a:lnTo>
                    <a:lnTo>
                      <a:pt x="815" y="598"/>
                    </a:lnTo>
                    <a:lnTo>
                      <a:pt x="799" y="603"/>
                    </a:lnTo>
                    <a:lnTo>
                      <a:pt x="794" y="599"/>
                    </a:lnTo>
                    <a:lnTo>
                      <a:pt x="791" y="597"/>
                    </a:lnTo>
                    <a:lnTo>
                      <a:pt x="786" y="594"/>
                    </a:lnTo>
                    <a:lnTo>
                      <a:pt x="785" y="593"/>
                    </a:lnTo>
                    <a:lnTo>
                      <a:pt x="781" y="142"/>
                    </a:lnTo>
                    <a:lnTo>
                      <a:pt x="642" y="95"/>
                    </a:lnTo>
                    <a:lnTo>
                      <a:pt x="668" y="254"/>
                    </a:lnTo>
                    <a:lnTo>
                      <a:pt x="669" y="513"/>
                    </a:lnTo>
                    <a:lnTo>
                      <a:pt x="668" y="510"/>
                    </a:lnTo>
                    <a:lnTo>
                      <a:pt x="664" y="506"/>
                    </a:lnTo>
                    <a:lnTo>
                      <a:pt x="660" y="500"/>
                    </a:lnTo>
                    <a:lnTo>
                      <a:pt x="655" y="495"/>
                    </a:lnTo>
                    <a:lnTo>
                      <a:pt x="652" y="497"/>
                    </a:lnTo>
                    <a:lnTo>
                      <a:pt x="649" y="497"/>
                    </a:lnTo>
                    <a:lnTo>
                      <a:pt x="646" y="499"/>
                    </a:lnTo>
                    <a:lnTo>
                      <a:pt x="645" y="501"/>
                    </a:lnTo>
                    <a:lnTo>
                      <a:pt x="649" y="510"/>
                    </a:lnTo>
                    <a:lnTo>
                      <a:pt x="653" y="521"/>
                    </a:lnTo>
                    <a:lnTo>
                      <a:pt x="657" y="528"/>
                    </a:lnTo>
                    <a:lnTo>
                      <a:pt x="668" y="528"/>
                    </a:lnTo>
                    <a:lnTo>
                      <a:pt x="675" y="521"/>
                    </a:lnTo>
                    <a:lnTo>
                      <a:pt x="683" y="515"/>
                    </a:lnTo>
                    <a:lnTo>
                      <a:pt x="691" y="510"/>
                    </a:lnTo>
                    <a:lnTo>
                      <a:pt x="699" y="507"/>
                    </a:lnTo>
                    <a:lnTo>
                      <a:pt x="708" y="506"/>
                    </a:lnTo>
                    <a:lnTo>
                      <a:pt x="717" y="505"/>
                    </a:lnTo>
                    <a:lnTo>
                      <a:pt x="726" y="506"/>
                    </a:lnTo>
                    <a:lnTo>
                      <a:pt x="736" y="508"/>
                    </a:lnTo>
                    <a:lnTo>
                      <a:pt x="745" y="517"/>
                    </a:lnTo>
                    <a:lnTo>
                      <a:pt x="751" y="527"/>
                    </a:lnTo>
                    <a:lnTo>
                      <a:pt x="755" y="538"/>
                    </a:lnTo>
                    <a:lnTo>
                      <a:pt x="759" y="550"/>
                    </a:lnTo>
                    <a:lnTo>
                      <a:pt x="761" y="561"/>
                    </a:lnTo>
                    <a:lnTo>
                      <a:pt x="763" y="574"/>
                    </a:lnTo>
                    <a:lnTo>
                      <a:pt x="767" y="585"/>
                    </a:lnTo>
                    <a:lnTo>
                      <a:pt x="771" y="597"/>
                    </a:lnTo>
                    <a:lnTo>
                      <a:pt x="761" y="600"/>
                    </a:lnTo>
                    <a:lnTo>
                      <a:pt x="751" y="605"/>
                    </a:lnTo>
                    <a:lnTo>
                      <a:pt x="741" y="611"/>
                    </a:lnTo>
                    <a:lnTo>
                      <a:pt x="732" y="616"/>
                    </a:lnTo>
                    <a:lnTo>
                      <a:pt x="722" y="622"/>
                    </a:lnTo>
                    <a:lnTo>
                      <a:pt x="713" y="627"/>
                    </a:lnTo>
                    <a:lnTo>
                      <a:pt x="703" y="632"/>
                    </a:lnTo>
                    <a:lnTo>
                      <a:pt x="693" y="637"/>
                    </a:lnTo>
                    <a:lnTo>
                      <a:pt x="683" y="626"/>
                    </a:lnTo>
                    <a:lnTo>
                      <a:pt x="677" y="611"/>
                    </a:lnTo>
                    <a:lnTo>
                      <a:pt x="672" y="596"/>
                    </a:lnTo>
                    <a:lnTo>
                      <a:pt x="670" y="579"/>
                    </a:lnTo>
                    <a:lnTo>
                      <a:pt x="665" y="577"/>
                    </a:lnTo>
                    <a:lnTo>
                      <a:pt x="664" y="568"/>
                    </a:lnTo>
                    <a:lnTo>
                      <a:pt x="663" y="559"/>
                    </a:lnTo>
                    <a:lnTo>
                      <a:pt x="661" y="551"/>
                    </a:lnTo>
                    <a:lnTo>
                      <a:pt x="657" y="543"/>
                    </a:lnTo>
                    <a:lnTo>
                      <a:pt x="661" y="539"/>
                    </a:lnTo>
                    <a:lnTo>
                      <a:pt x="657" y="533"/>
                    </a:lnTo>
                    <a:lnTo>
                      <a:pt x="652" y="530"/>
                    </a:lnTo>
                    <a:lnTo>
                      <a:pt x="647" y="525"/>
                    </a:lnTo>
                    <a:lnTo>
                      <a:pt x="642" y="520"/>
                    </a:lnTo>
                    <a:lnTo>
                      <a:pt x="640" y="518"/>
                    </a:lnTo>
                    <a:lnTo>
                      <a:pt x="638" y="518"/>
                    </a:lnTo>
                    <a:lnTo>
                      <a:pt x="635" y="520"/>
                    </a:lnTo>
                    <a:lnTo>
                      <a:pt x="633" y="521"/>
                    </a:lnTo>
                    <a:lnTo>
                      <a:pt x="631" y="523"/>
                    </a:lnTo>
                    <a:lnTo>
                      <a:pt x="631" y="525"/>
                    </a:lnTo>
                    <a:lnTo>
                      <a:pt x="631" y="529"/>
                    </a:lnTo>
                    <a:lnTo>
                      <a:pt x="632" y="531"/>
                    </a:lnTo>
                    <a:lnTo>
                      <a:pt x="645" y="539"/>
                    </a:lnTo>
                    <a:lnTo>
                      <a:pt x="652" y="551"/>
                    </a:lnTo>
                    <a:lnTo>
                      <a:pt x="655" y="565"/>
                    </a:lnTo>
                    <a:lnTo>
                      <a:pt x="657" y="578"/>
                    </a:lnTo>
                    <a:lnTo>
                      <a:pt x="661" y="582"/>
                    </a:lnTo>
                    <a:lnTo>
                      <a:pt x="662" y="588"/>
                    </a:lnTo>
                    <a:lnTo>
                      <a:pt x="662" y="592"/>
                    </a:lnTo>
                    <a:lnTo>
                      <a:pt x="662" y="598"/>
                    </a:lnTo>
                    <a:lnTo>
                      <a:pt x="665" y="609"/>
                    </a:lnTo>
                    <a:lnTo>
                      <a:pt x="668" y="621"/>
                    </a:lnTo>
                    <a:lnTo>
                      <a:pt x="671" y="631"/>
                    </a:lnTo>
                    <a:lnTo>
                      <a:pt x="677" y="642"/>
                    </a:lnTo>
                    <a:lnTo>
                      <a:pt x="663" y="654"/>
                    </a:lnTo>
                    <a:lnTo>
                      <a:pt x="649" y="667"/>
                    </a:lnTo>
                    <a:lnTo>
                      <a:pt x="637" y="681"/>
                    </a:lnTo>
                    <a:lnTo>
                      <a:pt x="625" y="696"/>
                    </a:lnTo>
                    <a:lnTo>
                      <a:pt x="615" y="711"/>
                    </a:lnTo>
                    <a:lnTo>
                      <a:pt x="605" y="726"/>
                    </a:lnTo>
                    <a:lnTo>
                      <a:pt x="596" y="742"/>
                    </a:lnTo>
                    <a:lnTo>
                      <a:pt x="589" y="758"/>
                    </a:lnTo>
                    <a:lnTo>
                      <a:pt x="588" y="776"/>
                    </a:lnTo>
                    <a:lnTo>
                      <a:pt x="590" y="794"/>
                    </a:lnTo>
                    <a:lnTo>
                      <a:pt x="594" y="811"/>
                    </a:lnTo>
                    <a:lnTo>
                      <a:pt x="597" y="828"/>
                    </a:lnTo>
                    <a:lnTo>
                      <a:pt x="570" y="839"/>
                    </a:lnTo>
                    <a:lnTo>
                      <a:pt x="544" y="844"/>
                    </a:lnTo>
                    <a:lnTo>
                      <a:pt x="521" y="847"/>
                    </a:lnTo>
                    <a:lnTo>
                      <a:pt x="502" y="846"/>
                    </a:lnTo>
                    <a:lnTo>
                      <a:pt x="486" y="844"/>
                    </a:lnTo>
                    <a:lnTo>
                      <a:pt x="474" y="842"/>
                    </a:lnTo>
                    <a:lnTo>
                      <a:pt x="466" y="840"/>
                    </a:lnTo>
                    <a:lnTo>
                      <a:pt x="464" y="839"/>
                    </a:lnTo>
                    <a:lnTo>
                      <a:pt x="465" y="292"/>
                    </a:lnTo>
                    <a:lnTo>
                      <a:pt x="669" y="254"/>
                    </a:lnTo>
                    <a:lnTo>
                      <a:pt x="645" y="95"/>
                    </a:lnTo>
                    <a:lnTo>
                      <a:pt x="468" y="126"/>
                    </a:lnTo>
                    <a:lnTo>
                      <a:pt x="468" y="10"/>
                    </a:lnTo>
                    <a:lnTo>
                      <a:pt x="424" y="0"/>
                    </a:lnTo>
                    <a:lnTo>
                      <a:pt x="127" y="192"/>
                    </a:lnTo>
                    <a:lnTo>
                      <a:pt x="5" y="217"/>
                    </a:lnTo>
                    <a:lnTo>
                      <a:pt x="0" y="1492"/>
                    </a:lnTo>
                    <a:lnTo>
                      <a:pt x="90" y="1555"/>
                    </a:lnTo>
                    <a:lnTo>
                      <a:pt x="93" y="1557"/>
                    </a:lnTo>
                    <a:lnTo>
                      <a:pt x="97" y="1562"/>
                    </a:lnTo>
                    <a:lnTo>
                      <a:pt x="103" y="1568"/>
                    </a:lnTo>
                    <a:lnTo>
                      <a:pt x="110" y="1571"/>
                    </a:lnTo>
                    <a:lnTo>
                      <a:pt x="118" y="1570"/>
                    </a:lnTo>
                    <a:lnTo>
                      <a:pt x="126" y="1568"/>
                    </a:lnTo>
                    <a:lnTo>
                      <a:pt x="135" y="1565"/>
                    </a:lnTo>
                    <a:lnTo>
                      <a:pt x="143" y="1563"/>
                    </a:lnTo>
                    <a:lnTo>
                      <a:pt x="151" y="1560"/>
                    </a:lnTo>
                    <a:lnTo>
                      <a:pt x="159" y="1556"/>
                    </a:lnTo>
                    <a:lnTo>
                      <a:pt x="166" y="1554"/>
                    </a:lnTo>
                    <a:lnTo>
                      <a:pt x="174" y="1552"/>
                    </a:lnTo>
                    <a:lnTo>
                      <a:pt x="174" y="1546"/>
                    </a:lnTo>
                    <a:lnTo>
                      <a:pt x="178" y="1539"/>
                    </a:lnTo>
                    <a:lnTo>
                      <a:pt x="181" y="1536"/>
                    </a:lnTo>
                    <a:lnTo>
                      <a:pt x="184" y="1533"/>
                    </a:lnTo>
                    <a:lnTo>
                      <a:pt x="449" y="1259"/>
                    </a:lnTo>
                    <a:lnTo>
                      <a:pt x="462" y="1199"/>
                    </a:lnTo>
                    <a:lnTo>
                      <a:pt x="461" y="915"/>
                    </a:lnTo>
                    <a:lnTo>
                      <a:pt x="464" y="915"/>
                    </a:lnTo>
                    <a:lnTo>
                      <a:pt x="469" y="915"/>
                    </a:lnTo>
                    <a:lnTo>
                      <a:pt x="475" y="915"/>
                    </a:lnTo>
                    <a:lnTo>
                      <a:pt x="480" y="912"/>
                    </a:lnTo>
                    <a:lnTo>
                      <a:pt x="498" y="919"/>
                    </a:lnTo>
                    <a:lnTo>
                      <a:pt x="516" y="924"/>
                    </a:lnTo>
                    <a:lnTo>
                      <a:pt x="534" y="926"/>
                    </a:lnTo>
                    <a:lnTo>
                      <a:pt x="554" y="927"/>
                    </a:lnTo>
                    <a:lnTo>
                      <a:pt x="572" y="927"/>
                    </a:lnTo>
                    <a:lnTo>
                      <a:pt x="590" y="926"/>
                    </a:lnTo>
                    <a:lnTo>
                      <a:pt x="609" y="924"/>
                    </a:lnTo>
                    <a:lnTo>
                      <a:pt x="627" y="922"/>
                    </a:lnTo>
                    <a:lnTo>
                      <a:pt x="627" y="940"/>
                    </a:lnTo>
                    <a:lnTo>
                      <a:pt x="625" y="960"/>
                    </a:lnTo>
                    <a:lnTo>
                      <a:pt x="620" y="978"/>
                    </a:lnTo>
                    <a:lnTo>
                      <a:pt x="615" y="996"/>
                    </a:lnTo>
                    <a:lnTo>
                      <a:pt x="609" y="1015"/>
                    </a:lnTo>
                    <a:lnTo>
                      <a:pt x="602" y="1033"/>
                    </a:lnTo>
                    <a:lnTo>
                      <a:pt x="595" y="1052"/>
                    </a:lnTo>
                    <a:lnTo>
                      <a:pt x="588" y="1069"/>
                    </a:lnTo>
                    <a:lnTo>
                      <a:pt x="580" y="1076"/>
                    </a:lnTo>
                    <a:lnTo>
                      <a:pt x="573" y="1083"/>
                    </a:lnTo>
                    <a:lnTo>
                      <a:pt x="566" y="1090"/>
                    </a:lnTo>
                    <a:lnTo>
                      <a:pt x="559" y="1098"/>
                    </a:lnTo>
                    <a:lnTo>
                      <a:pt x="554" y="1107"/>
                    </a:lnTo>
                    <a:lnTo>
                      <a:pt x="549" y="1115"/>
                    </a:lnTo>
                    <a:lnTo>
                      <a:pt x="544" y="1124"/>
                    </a:lnTo>
                    <a:lnTo>
                      <a:pt x="540" y="1134"/>
                    </a:lnTo>
                    <a:lnTo>
                      <a:pt x="530" y="1134"/>
                    </a:lnTo>
                    <a:lnTo>
                      <a:pt x="520" y="1136"/>
                    </a:lnTo>
                    <a:lnTo>
                      <a:pt x="509" y="1137"/>
                    </a:lnTo>
                    <a:lnTo>
                      <a:pt x="497" y="1139"/>
                    </a:lnTo>
                    <a:lnTo>
                      <a:pt x="488" y="1143"/>
                    </a:lnTo>
                    <a:lnTo>
                      <a:pt x="480" y="1144"/>
                    </a:lnTo>
                    <a:lnTo>
                      <a:pt x="474" y="1146"/>
                    </a:lnTo>
                    <a:lnTo>
                      <a:pt x="472" y="1146"/>
                    </a:lnTo>
                    <a:lnTo>
                      <a:pt x="461" y="1199"/>
                    </a:lnTo>
                    <a:lnTo>
                      <a:pt x="448" y="1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7" name="组合 76"/>
              <p:cNvGrpSpPr/>
              <p:nvPr/>
            </p:nvGrpSpPr>
            <p:grpSpPr>
              <a:xfrm>
                <a:off x="6543675" y="4921250"/>
                <a:ext cx="779462" cy="1220788"/>
                <a:chOff x="6543675" y="4921250"/>
                <a:chExt cx="779462" cy="1220788"/>
              </a:xfrm>
            </p:grpSpPr>
            <p:sp>
              <p:nvSpPr>
                <p:cNvPr id="78" name="Freeform 108"/>
                <p:cNvSpPr>
                  <a:spLocks/>
                </p:cNvSpPr>
                <p:nvPr/>
              </p:nvSpPr>
              <p:spPr bwMode="auto">
                <a:xfrm>
                  <a:off x="7035800" y="5307013"/>
                  <a:ext cx="109537" cy="115888"/>
                </a:xfrm>
                <a:custGeom>
                  <a:avLst/>
                  <a:gdLst>
                    <a:gd name="T0" fmla="*/ 47 w 138"/>
                    <a:gd name="T1" fmla="*/ 139 h 145"/>
                    <a:gd name="T2" fmla="*/ 32 w 138"/>
                    <a:gd name="T3" fmla="*/ 109 h 145"/>
                    <a:gd name="T4" fmla="*/ 26 w 138"/>
                    <a:gd name="T5" fmla="*/ 90 h 145"/>
                    <a:gd name="T6" fmla="*/ 26 w 138"/>
                    <a:gd name="T7" fmla="*/ 82 h 145"/>
                    <a:gd name="T8" fmla="*/ 25 w 138"/>
                    <a:gd name="T9" fmla="*/ 79 h 145"/>
                    <a:gd name="T10" fmla="*/ 22 w 138"/>
                    <a:gd name="T11" fmla="*/ 70 h 145"/>
                    <a:gd name="T12" fmla="*/ 17 w 138"/>
                    <a:gd name="T13" fmla="*/ 57 h 145"/>
                    <a:gd name="T14" fmla="*/ 15 w 138"/>
                    <a:gd name="T15" fmla="*/ 45 h 145"/>
                    <a:gd name="T16" fmla="*/ 12 w 138"/>
                    <a:gd name="T17" fmla="*/ 40 h 145"/>
                    <a:gd name="T18" fmla="*/ 4 w 138"/>
                    <a:gd name="T19" fmla="*/ 32 h 145"/>
                    <a:gd name="T20" fmla="*/ 0 w 138"/>
                    <a:gd name="T21" fmla="*/ 26 h 145"/>
                    <a:gd name="T22" fmla="*/ 1 w 138"/>
                    <a:gd name="T23" fmla="*/ 21 h 145"/>
                    <a:gd name="T24" fmla="*/ 10 w 138"/>
                    <a:gd name="T25" fmla="*/ 23 h 145"/>
                    <a:gd name="T26" fmla="*/ 20 w 138"/>
                    <a:gd name="T27" fmla="*/ 28 h 145"/>
                    <a:gd name="T28" fmla="*/ 26 w 138"/>
                    <a:gd name="T29" fmla="*/ 25 h 145"/>
                    <a:gd name="T30" fmla="*/ 40 w 138"/>
                    <a:gd name="T31" fmla="*/ 15 h 145"/>
                    <a:gd name="T32" fmla="*/ 48 w 138"/>
                    <a:gd name="T33" fmla="*/ 10 h 145"/>
                    <a:gd name="T34" fmla="*/ 57 w 138"/>
                    <a:gd name="T35" fmla="*/ 6 h 145"/>
                    <a:gd name="T36" fmla="*/ 70 w 138"/>
                    <a:gd name="T37" fmla="*/ 1 h 145"/>
                    <a:gd name="T38" fmla="*/ 81 w 138"/>
                    <a:gd name="T39" fmla="*/ 0 h 145"/>
                    <a:gd name="T40" fmla="*/ 94 w 138"/>
                    <a:gd name="T41" fmla="*/ 2 h 145"/>
                    <a:gd name="T42" fmla="*/ 108 w 138"/>
                    <a:gd name="T43" fmla="*/ 9 h 145"/>
                    <a:gd name="T44" fmla="*/ 120 w 138"/>
                    <a:gd name="T45" fmla="*/ 23 h 145"/>
                    <a:gd name="T46" fmla="*/ 129 w 138"/>
                    <a:gd name="T47" fmla="*/ 46 h 145"/>
                    <a:gd name="T48" fmla="*/ 133 w 138"/>
                    <a:gd name="T49" fmla="*/ 72 h 145"/>
                    <a:gd name="T50" fmla="*/ 137 w 138"/>
                    <a:gd name="T51" fmla="*/ 95 h 145"/>
                    <a:gd name="T52" fmla="*/ 135 w 138"/>
                    <a:gd name="T53" fmla="*/ 102 h 145"/>
                    <a:gd name="T54" fmla="*/ 114 w 138"/>
                    <a:gd name="T55" fmla="*/ 113 h 145"/>
                    <a:gd name="T56" fmla="*/ 86 w 138"/>
                    <a:gd name="T57" fmla="*/ 129 h 145"/>
                    <a:gd name="T58" fmla="*/ 63 w 138"/>
                    <a:gd name="T59" fmla="*/ 140 h 145"/>
                    <a:gd name="T60" fmla="*/ 55 w 138"/>
                    <a:gd name="T61" fmla="*/ 144 h 145"/>
                    <a:gd name="T62" fmla="*/ 50 w 138"/>
                    <a:gd name="T6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45">
                      <a:moveTo>
                        <a:pt x="50" y="145"/>
                      </a:moveTo>
                      <a:lnTo>
                        <a:pt x="47" y="139"/>
                      </a:lnTo>
                      <a:lnTo>
                        <a:pt x="39" y="125"/>
                      </a:lnTo>
                      <a:lnTo>
                        <a:pt x="32" y="109"/>
                      </a:lnTo>
                      <a:lnTo>
                        <a:pt x="27" y="98"/>
                      </a:lnTo>
                      <a:lnTo>
                        <a:pt x="26" y="90"/>
                      </a:lnTo>
                      <a:lnTo>
                        <a:pt x="26" y="85"/>
                      </a:lnTo>
                      <a:lnTo>
                        <a:pt x="26" y="82"/>
                      </a:lnTo>
                      <a:lnTo>
                        <a:pt x="26" y="80"/>
                      </a:lnTo>
                      <a:lnTo>
                        <a:pt x="25" y="79"/>
                      </a:lnTo>
                      <a:lnTo>
                        <a:pt x="24" y="75"/>
                      </a:lnTo>
                      <a:lnTo>
                        <a:pt x="22" y="70"/>
                      </a:lnTo>
                      <a:lnTo>
                        <a:pt x="19" y="64"/>
                      </a:lnTo>
                      <a:lnTo>
                        <a:pt x="17" y="57"/>
                      </a:lnTo>
                      <a:lnTo>
                        <a:pt x="16" y="51"/>
                      </a:lnTo>
                      <a:lnTo>
                        <a:pt x="15" y="45"/>
                      </a:lnTo>
                      <a:lnTo>
                        <a:pt x="14" y="42"/>
                      </a:lnTo>
                      <a:lnTo>
                        <a:pt x="12" y="40"/>
                      </a:lnTo>
                      <a:lnTo>
                        <a:pt x="8" y="37"/>
                      </a:lnTo>
                      <a:lnTo>
                        <a:pt x="4" y="32"/>
                      </a:lnTo>
                      <a:lnTo>
                        <a:pt x="1" y="29"/>
                      </a:lnTo>
                      <a:lnTo>
                        <a:pt x="0" y="26"/>
                      </a:lnTo>
                      <a:lnTo>
                        <a:pt x="0" y="23"/>
                      </a:lnTo>
                      <a:lnTo>
                        <a:pt x="1" y="21"/>
                      </a:lnTo>
                      <a:lnTo>
                        <a:pt x="4" y="21"/>
                      </a:lnTo>
                      <a:lnTo>
                        <a:pt x="10" y="23"/>
                      </a:lnTo>
                      <a:lnTo>
                        <a:pt x="16" y="25"/>
                      </a:lnTo>
                      <a:lnTo>
                        <a:pt x="20" y="28"/>
                      </a:lnTo>
                      <a:lnTo>
                        <a:pt x="23" y="28"/>
                      </a:lnTo>
                      <a:lnTo>
                        <a:pt x="26" y="25"/>
                      </a:lnTo>
                      <a:lnTo>
                        <a:pt x="33" y="21"/>
                      </a:lnTo>
                      <a:lnTo>
                        <a:pt x="40" y="15"/>
                      </a:lnTo>
                      <a:lnTo>
                        <a:pt x="46" y="11"/>
                      </a:lnTo>
                      <a:lnTo>
                        <a:pt x="48" y="10"/>
                      </a:lnTo>
                      <a:lnTo>
                        <a:pt x="53" y="8"/>
                      </a:lnTo>
                      <a:lnTo>
                        <a:pt x="57" y="6"/>
                      </a:lnTo>
                      <a:lnTo>
                        <a:pt x="63" y="3"/>
                      </a:lnTo>
                      <a:lnTo>
                        <a:pt x="70" y="1"/>
                      </a:lnTo>
                      <a:lnTo>
                        <a:pt x="76" y="0"/>
                      </a:lnTo>
                      <a:lnTo>
                        <a:pt x="81" y="0"/>
                      </a:lnTo>
                      <a:lnTo>
                        <a:pt x="86" y="0"/>
                      </a:lnTo>
                      <a:lnTo>
                        <a:pt x="94" y="2"/>
                      </a:lnTo>
                      <a:lnTo>
                        <a:pt x="102" y="4"/>
                      </a:lnTo>
                      <a:lnTo>
                        <a:pt x="108" y="9"/>
                      </a:lnTo>
                      <a:lnTo>
                        <a:pt x="114" y="15"/>
                      </a:lnTo>
                      <a:lnTo>
                        <a:pt x="120" y="23"/>
                      </a:lnTo>
                      <a:lnTo>
                        <a:pt x="124" y="33"/>
                      </a:lnTo>
                      <a:lnTo>
                        <a:pt x="129" y="46"/>
                      </a:lnTo>
                      <a:lnTo>
                        <a:pt x="131" y="59"/>
                      </a:lnTo>
                      <a:lnTo>
                        <a:pt x="133" y="72"/>
                      </a:lnTo>
                      <a:lnTo>
                        <a:pt x="136" y="86"/>
                      </a:lnTo>
                      <a:lnTo>
                        <a:pt x="137" y="95"/>
                      </a:lnTo>
                      <a:lnTo>
                        <a:pt x="138" y="100"/>
                      </a:lnTo>
                      <a:lnTo>
                        <a:pt x="135" y="102"/>
                      </a:lnTo>
                      <a:lnTo>
                        <a:pt x="126" y="107"/>
                      </a:lnTo>
                      <a:lnTo>
                        <a:pt x="114" y="113"/>
                      </a:lnTo>
                      <a:lnTo>
                        <a:pt x="100" y="121"/>
                      </a:lnTo>
                      <a:lnTo>
                        <a:pt x="86" y="129"/>
                      </a:lnTo>
                      <a:lnTo>
                        <a:pt x="72" y="136"/>
                      </a:lnTo>
                      <a:lnTo>
                        <a:pt x="63" y="140"/>
                      </a:lnTo>
                      <a:lnTo>
                        <a:pt x="58" y="143"/>
                      </a:lnTo>
                      <a:lnTo>
                        <a:pt x="55" y="144"/>
                      </a:lnTo>
                      <a:lnTo>
                        <a:pt x="53" y="144"/>
                      </a:lnTo>
                      <a:lnTo>
                        <a:pt x="50" y="145"/>
                      </a:lnTo>
                      <a:lnTo>
                        <a:pt x="50" y="145"/>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09"/>
                <p:cNvSpPr>
                  <a:spLocks/>
                </p:cNvSpPr>
                <p:nvPr/>
              </p:nvSpPr>
              <p:spPr bwMode="auto">
                <a:xfrm>
                  <a:off x="7051675" y="5341938"/>
                  <a:ext cx="28575" cy="80963"/>
                </a:xfrm>
                <a:custGeom>
                  <a:avLst/>
                  <a:gdLst>
                    <a:gd name="T0" fmla="*/ 31 w 37"/>
                    <a:gd name="T1" fmla="*/ 101 h 101"/>
                    <a:gd name="T2" fmla="*/ 8 w 37"/>
                    <a:gd name="T3" fmla="*/ 41 h 101"/>
                    <a:gd name="T4" fmla="*/ 0 w 37"/>
                    <a:gd name="T5" fmla="*/ 26 h 101"/>
                    <a:gd name="T6" fmla="*/ 0 w 37"/>
                    <a:gd name="T7" fmla="*/ 0 h 101"/>
                    <a:gd name="T8" fmla="*/ 9 w 37"/>
                    <a:gd name="T9" fmla="*/ 3 h 101"/>
                    <a:gd name="T10" fmla="*/ 16 w 37"/>
                    <a:gd name="T11" fmla="*/ 30 h 101"/>
                    <a:gd name="T12" fmla="*/ 28 w 37"/>
                    <a:gd name="T13" fmla="*/ 35 h 101"/>
                    <a:gd name="T14" fmla="*/ 29 w 37"/>
                    <a:gd name="T15" fmla="*/ 43 h 101"/>
                    <a:gd name="T16" fmla="*/ 33 w 37"/>
                    <a:gd name="T17" fmla="*/ 61 h 101"/>
                    <a:gd name="T18" fmla="*/ 36 w 37"/>
                    <a:gd name="T19" fmla="*/ 79 h 101"/>
                    <a:gd name="T20" fmla="*/ 37 w 37"/>
                    <a:gd name="T21" fmla="*/ 91 h 101"/>
                    <a:gd name="T22" fmla="*/ 36 w 37"/>
                    <a:gd name="T23" fmla="*/ 95 h 101"/>
                    <a:gd name="T24" fmla="*/ 34 w 37"/>
                    <a:gd name="T25" fmla="*/ 99 h 101"/>
                    <a:gd name="T26" fmla="*/ 33 w 37"/>
                    <a:gd name="T27" fmla="*/ 100 h 101"/>
                    <a:gd name="T28" fmla="*/ 31 w 37"/>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101">
                      <a:moveTo>
                        <a:pt x="31" y="101"/>
                      </a:moveTo>
                      <a:lnTo>
                        <a:pt x="8" y="41"/>
                      </a:lnTo>
                      <a:lnTo>
                        <a:pt x="0" y="26"/>
                      </a:lnTo>
                      <a:lnTo>
                        <a:pt x="0" y="0"/>
                      </a:lnTo>
                      <a:lnTo>
                        <a:pt x="9" y="3"/>
                      </a:lnTo>
                      <a:lnTo>
                        <a:pt x="16" y="30"/>
                      </a:lnTo>
                      <a:lnTo>
                        <a:pt x="28" y="35"/>
                      </a:lnTo>
                      <a:lnTo>
                        <a:pt x="29" y="43"/>
                      </a:lnTo>
                      <a:lnTo>
                        <a:pt x="33" y="61"/>
                      </a:lnTo>
                      <a:lnTo>
                        <a:pt x="36" y="79"/>
                      </a:lnTo>
                      <a:lnTo>
                        <a:pt x="37" y="91"/>
                      </a:lnTo>
                      <a:lnTo>
                        <a:pt x="36" y="95"/>
                      </a:lnTo>
                      <a:lnTo>
                        <a:pt x="34" y="99"/>
                      </a:lnTo>
                      <a:lnTo>
                        <a:pt x="33" y="100"/>
                      </a:lnTo>
                      <a:lnTo>
                        <a:pt x="31"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10"/>
                <p:cNvSpPr>
                  <a:spLocks/>
                </p:cNvSpPr>
                <p:nvPr/>
              </p:nvSpPr>
              <p:spPr bwMode="auto">
                <a:xfrm>
                  <a:off x="7070725" y="5767388"/>
                  <a:ext cx="241300" cy="247650"/>
                </a:xfrm>
                <a:custGeom>
                  <a:avLst/>
                  <a:gdLst>
                    <a:gd name="T0" fmla="*/ 0 w 303"/>
                    <a:gd name="T1" fmla="*/ 38 h 312"/>
                    <a:gd name="T2" fmla="*/ 2 w 303"/>
                    <a:gd name="T3" fmla="*/ 44 h 312"/>
                    <a:gd name="T4" fmla="*/ 7 w 303"/>
                    <a:gd name="T5" fmla="*/ 58 h 312"/>
                    <a:gd name="T6" fmla="*/ 12 w 303"/>
                    <a:gd name="T7" fmla="*/ 74 h 312"/>
                    <a:gd name="T8" fmla="*/ 18 w 303"/>
                    <a:gd name="T9" fmla="*/ 88 h 312"/>
                    <a:gd name="T10" fmla="*/ 23 w 303"/>
                    <a:gd name="T11" fmla="*/ 100 h 312"/>
                    <a:gd name="T12" fmla="*/ 31 w 303"/>
                    <a:gd name="T13" fmla="*/ 127 h 312"/>
                    <a:gd name="T14" fmla="*/ 41 w 303"/>
                    <a:gd name="T15" fmla="*/ 162 h 312"/>
                    <a:gd name="T16" fmla="*/ 53 w 303"/>
                    <a:gd name="T17" fmla="*/ 201 h 312"/>
                    <a:gd name="T18" fmla="*/ 63 w 303"/>
                    <a:gd name="T19" fmla="*/ 239 h 312"/>
                    <a:gd name="T20" fmla="*/ 72 w 303"/>
                    <a:gd name="T21" fmla="*/ 271 h 312"/>
                    <a:gd name="T22" fmla="*/ 79 w 303"/>
                    <a:gd name="T23" fmla="*/ 294 h 312"/>
                    <a:gd name="T24" fmla="*/ 81 w 303"/>
                    <a:gd name="T25" fmla="*/ 303 h 312"/>
                    <a:gd name="T26" fmla="*/ 81 w 303"/>
                    <a:gd name="T27" fmla="*/ 305 h 312"/>
                    <a:gd name="T28" fmla="*/ 81 w 303"/>
                    <a:gd name="T29" fmla="*/ 310 h 312"/>
                    <a:gd name="T30" fmla="*/ 83 w 303"/>
                    <a:gd name="T31" fmla="*/ 312 h 312"/>
                    <a:gd name="T32" fmla="*/ 86 w 303"/>
                    <a:gd name="T33" fmla="*/ 311 h 312"/>
                    <a:gd name="T34" fmla="*/ 91 w 303"/>
                    <a:gd name="T35" fmla="*/ 305 h 312"/>
                    <a:gd name="T36" fmla="*/ 99 w 303"/>
                    <a:gd name="T37" fmla="*/ 295 h 312"/>
                    <a:gd name="T38" fmla="*/ 108 w 303"/>
                    <a:gd name="T39" fmla="*/ 282 h 312"/>
                    <a:gd name="T40" fmla="*/ 119 w 303"/>
                    <a:gd name="T41" fmla="*/ 267 h 312"/>
                    <a:gd name="T42" fmla="*/ 130 w 303"/>
                    <a:gd name="T43" fmla="*/ 252 h 312"/>
                    <a:gd name="T44" fmla="*/ 139 w 303"/>
                    <a:gd name="T45" fmla="*/ 240 h 312"/>
                    <a:gd name="T46" fmla="*/ 145 w 303"/>
                    <a:gd name="T47" fmla="*/ 231 h 312"/>
                    <a:gd name="T48" fmla="*/ 148 w 303"/>
                    <a:gd name="T49" fmla="*/ 227 h 312"/>
                    <a:gd name="T50" fmla="*/ 151 w 303"/>
                    <a:gd name="T51" fmla="*/ 224 h 312"/>
                    <a:gd name="T52" fmla="*/ 156 w 303"/>
                    <a:gd name="T53" fmla="*/ 214 h 312"/>
                    <a:gd name="T54" fmla="*/ 166 w 303"/>
                    <a:gd name="T55" fmla="*/ 202 h 312"/>
                    <a:gd name="T56" fmla="*/ 175 w 303"/>
                    <a:gd name="T57" fmla="*/ 188 h 312"/>
                    <a:gd name="T58" fmla="*/ 185 w 303"/>
                    <a:gd name="T59" fmla="*/ 173 h 312"/>
                    <a:gd name="T60" fmla="*/ 196 w 303"/>
                    <a:gd name="T61" fmla="*/ 160 h 312"/>
                    <a:gd name="T62" fmla="*/ 204 w 303"/>
                    <a:gd name="T63" fmla="*/ 150 h 312"/>
                    <a:gd name="T64" fmla="*/ 209 w 303"/>
                    <a:gd name="T65" fmla="*/ 144 h 312"/>
                    <a:gd name="T66" fmla="*/ 215 w 303"/>
                    <a:gd name="T67" fmla="*/ 138 h 312"/>
                    <a:gd name="T68" fmla="*/ 222 w 303"/>
                    <a:gd name="T69" fmla="*/ 130 h 312"/>
                    <a:gd name="T70" fmla="*/ 229 w 303"/>
                    <a:gd name="T71" fmla="*/ 120 h 312"/>
                    <a:gd name="T72" fmla="*/ 237 w 303"/>
                    <a:gd name="T73" fmla="*/ 110 h 312"/>
                    <a:gd name="T74" fmla="*/ 244 w 303"/>
                    <a:gd name="T75" fmla="*/ 99 h 312"/>
                    <a:gd name="T76" fmla="*/ 250 w 303"/>
                    <a:gd name="T77" fmla="*/ 90 h 312"/>
                    <a:gd name="T78" fmla="*/ 254 w 303"/>
                    <a:gd name="T79" fmla="*/ 84 h 312"/>
                    <a:gd name="T80" fmla="*/ 255 w 303"/>
                    <a:gd name="T81" fmla="*/ 82 h 312"/>
                    <a:gd name="T82" fmla="*/ 281 w 303"/>
                    <a:gd name="T83" fmla="*/ 65 h 312"/>
                    <a:gd name="T84" fmla="*/ 303 w 303"/>
                    <a:gd name="T85" fmla="*/ 49 h 312"/>
                    <a:gd name="T86" fmla="*/ 302 w 303"/>
                    <a:gd name="T87" fmla="*/ 35 h 312"/>
                    <a:gd name="T88" fmla="*/ 194 w 303"/>
                    <a:gd name="T89" fmla="*/ 0 h 312"/>
                    <a:gd name="T90" fmla="*/ 0 w 303"/>
                    <a:gd name="T91" fmla="*/ 3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3" h="312">
                      <a:moveTo>
                        <a:pt x="0" y="38"/>
                      </a:moveTo>
                      <a:lnTo>
                        <a:pt x="2" y="44"/>
                      </a:lnTo>
                      <a:lnTo>
                        <a:pt x="7" y="58"/>
                      </a:lnTo>
                      <a:lnTo>
                        <a:pt x="12" y="74"/>
                      </a:lnTo>
                      <a:lnTo>
                        <a:pt x="18" y="88"/>
                      </a:lnTo>
                      <a:lnTo>
                        <a:pt x="23" y="100"/>
                      </a:lnTo>
                      <a:lnTo>
                        <a:pt x="31" y="127"/>
                      </a:lnTo>
                      <a:lnTo>
                        <a:pt x="41" y="162"/>
                      </a:lnTo>
                      <a:lnTo>
                        <a:pt x="53" y="201"/>
                      </a:lnTo>
                      <a:lnTo>
                        <a:pt x="63" y="239"/>
                      </a:lnTo>
                      <a:lnTo>
                        <a:pt x="72" y="271"/>
                      </a:lnTo>
                      <a:lnTo>
                        <a:pt x="79" y="294"/>
                      </a:lnTo>
                      <a:lnTo>
                        <a:pt x="81" y="303"/>
                      </a:lnTo>
                      <a:lnTo>
                        <a:pt x="81" y="305"/>
                      </a:lnTo>
                      <a:lnTo>
                        <a:pt x="81" y="310"/>
                      </a:lnTo>
                      <a:lnTo>
                        <a:pt x="83" y="312"/>
                      </a:lnTo>
                      <a:lnTo>
                        <a:pt x="86" y="311"/>
                      </a:lnTo>
                      <a:lnTo>
                        <a:pt x="91" y="305"/>
                      </a:lnTo>
                      <a:lnTo>
                        <a:pt x="99" y="295"/>
                      </a:lnTo>
                      <a:lnTo>
                        <a:pt x="108" y="282"/>
                      </a:lnTo>
                      <a:lnTo>
                        <a:pt x="119" y="267"/>
                      </a:lnTo>
                      <a:lnTo>
                        <a:pt x="130" y="252"/>
                      </a:lnTo>
                      <a:lnTo>
                        <a:pt x="139" y="240"/>
                      </a:lnTo>
                      <a:lnTo>
                        <a:pt x="145" y="231"/>
                      </a:lnTo>
                      <a:lnTo>
                        <a:pt x="148" y="227"/>
                      </a:lnTo>
                      <a:lnTo>
                        <a:pt x="151" y="224"/>
                      </a:lnTo>
                      <a:lnTo>
                        <a:pt x="156" y="214"/>
                      </a:lnTo>
                      <a:lnTo>
                        <a:pt x="166" y="202"/>
                      </a:lnTo>
                      <a:lnTo>
                        <a:pt x="175" y="188"/>
                      </a:lnTo>
                      <a:lnTo>
                        <a:pt x="185" y="173"/>
                      </a:lnTo>
                      <a:lnTo>
                        <a:pt x="196" y="160"/>
                      </a:lnTo>
                      <a:lnTo>
                        <a:pt x="204" y="150"/>
                      </a:lnTo>
                      <a:lnTo>
                        <a:pt x="209" y="144"/>
                      </a:lnTo>
                      <a:lnTo>
                        <a:pt x="215" y="138"/>
                      </a:lnTo>
                      <a:lnTo>
                        <a:pt x="222" y="130"/>
                      </a:lnTo>
                      <a:lnTo>
                        <a:pt x="229" y="120"/>
                      </a:lnTo>
                      <a:lnTo>
                        <a:pt x="237" y="110"/>
                      </a:lnTo>
                      <a:lnTo>
                        <a:pt x="244" y="99"/>
                      </a:lnTo>
                      <a:lnTo>
                        <a:pt x="250" y="90"/>
                      </a:lnTo>
                      <a:lnTo>
                        <a:pt x="254" y="84"/>
                      </a:lnTo>
                      <a:lnTo>
                        <a:pt x="255" y="82"/>
                      </a:lnTo>
                      <a:lnTo>
                        <a:pt x="281" y="65"/>
                      </a:lnTo>
                      <a:lnTo>
                        <a:pt x="303" y="49"/>
                      </a:lnTo>
                      <a:lnTo>
                        <a:pt x="302" y="35"/>
                      </a:lnTo>
                      <a:lnTo>
                        <a:pt x="194" y="0"/>
                      </a:lnTo>
                      <a:lnTo>
                        <a:pt x="0" y="38"/>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23"/>
                <p:cNvSpPr>
                  <a:spLocks/>
                </p:cNvSpPr>
                <p:nvPr/>
              </p:nvSpPr>
              <p:spPr bwMode="auto">
                <a:xfrm>
                  <a:off x="6630988" y="5041900"/>
                  <a:ext cx="128587" cy="76200"/>
                </a:xfrm>
                <a:custGeom>
                  <a:avLst/>
                  <a:gdLst>
                    <a:gd name="T0" fmla="*/ 97 w 163"/>
                    <a:gd name="T1" fmla="*/ 30 h 94"/>
                    <a:gd name="T2" fmla="*/ 132 w 163"/>
                    <a:gd name="T3" fmla="*/ 29 h 94"/>
                    <a:gd name="T4" fmla="*/ 134 w 163"/>
                    <a:gd name="T5" fmla="*/ 29 h 94"/>
                    <a:gd name="T6" fmla="*/ 139 w 163"/>
                    <a:gd name="T7" fmla="*/ 29 h 94"/>
                    <a:gd name="T8" fmla="*/ 144 w 163"/>
                    <a:gd name="T9" fmla="*/ 29 h 94"/>
                    <a:gd name="T10" fmla="*/ 151 w 163"/>
                    <a:gd name="T11" fmla="*/ 30 h 94"/>
                    <a:gd name="T12" fmla="*/ 158 w 163"/>
                    <a:gd name="T13" fmla="*/ 31 h 94"/>
                    <a:gd name="T14" fmla="*/ 162 w 163"/>
                    <a:gd name="T15" fmla="*/ 33 h 94"/>
                    <a:gd name="T16" fmla="*/ 163 w 163"/>
                    <a:gd name="T17" fmla="*/ 36 h 94"/>
                    <a:gd name="T18" fmla="*/ 159 w 163"/>
                    <a:gd name="T19" fmla="*/ 39 h 94"/>
                    <a:gd name="T20" fmla="*/ 149 w 163"/>
                    <a:gd name="T21" fmla="*/ 44 h 94"/>
                    <a:gd name="T22" fmla="*/ 141 w 163"/>
                    <a:gd name="T23" fmla="*/ 43 h 94"/>
                    <a:gd name="T24" fmla="*/ 136 w 163"/>
                    <a:gd name="T25" fmla="*/ 40 h 94"/>
                    <a:gd name="T26" fmla="*/ 134 w 163"/>
                    <a:gd name="T27" fmla="*/ 38 h 94"/>
                    <a:gd name="T28" fmla="*/ 134 w 163"/>
                    <a:gd name="T29" fmla="*/ 52 h 94"/>
                    <a:gd name="T30" fmla="*/ 119 w 163"/>
                    <a:gd name="T31" fmla="*/ 69 h 94"/>
                    <a:gd name="T32" fmla="*/ 109 w 163"/>
                    <a:gd name="T33" fmla="*/ 62 h 94"/>
                    <a:gd name="T34" fmla="*/ 116 w 163"/>
                    <a:gd name="T35" fmla="*/ 44 h 94"/>
                    <a:gd name="T36" fmla="*/ 116 w 163"/>
                    <a:gd name="T37" fmla="*/ 41 h 94"/>
                    <a:gd name="T38" fmla="*/ 113 w 163"/>
                    <a:gd name="T39" fmla="*/ 37 h 94"/>
                    <a:gd name="T40" fmla="*/ 107 w 163"/>
                    <a:gd name="T41" fmla="*/ 33 h 94"/>
                    <a:gd name="T42" fmla="*/ 99 w 163"/>
                    <a:gd name="T43" fmla="*/ 36 h 94"/>
                    <a:gd name="T44" fmla="*/ 90 w 163"/>
                    <a:gd name="T45" fmla="*/ 41 h 94"/>
                    <a:gd name="T46" fmla="*/ 87 w 163"/>
                    <a:gd name="T47" fmla="*/ 48 h 94"/>
                    <a:gd name="T48" fmla="*/ 84 w 163"/>
                    <a:gd name="T49" fmla="*/ 53 h 94"/>
                    <a:gd name="T50" fmla="*/ 84 w 163"/>
                    <a:gd name="T51" fmla="*/ 55 h 94"/>
                    <a:gd name="T52" fmla="*/ 88 w 163"/>
                    <a:gd name="T53" fmla="*/ 59 h 94"/>
                    <a:gd name="T54" fmla="*/ 95 w 163"/>
                    <a:gd name="T55" fmla="*/ 68 h 94"/>
                    <a:gd name="T56" fmla="*/ 96 w 163"/>
                    <a:gd name="T57" fmla="*/ 79 h 94"/>
                    <a:gd name="T58" fmla="*/ 84 w 163"/>
                    <a:gd name="T59" fmla="*/ 91 h 94"/>
                    <a:gd name="T60" fmla="*/ 71 w 163"/>
                    <a:gd name="T61" fmla="*/ 94 h 94"/>
                    <a:gd name="T62" fmla="*/ 64 w 163"/>
                    <a:gd name="T63" fmla="*/ 90 h 94"/>
                    <a:gd name="T64" fmla="*/ 61 w 163"/>
                    <a:gd name="T65" fmla="*/ 82 h 94"/>
                    <a:gd name="T66" fmla="*/ 61 w 163"/>
                    <a:gd name="T67" fmla="*/ 78 h 94"/>
                    <a:gd name="T68" fmla="*/ 73 w 163"/>
                    <a:gd name="T69" fmla="*/ 38 h 94"/>
                    <a:gd name="T70" fmla="*/ 60 w 163"/>
                    <a:gd name="T71" fmla="*/ 29 h 94"/>
                    <a:gd name="T72" fmla="*/ 60 w 163"/>
                    <a:gd name="T73" fmla="*/ 16 h 94"/>
                    <a:gd name="T74" fmla="*/ 7 w 163"/>
                    <a:gd name="T75" fmla="*/ 24 h 94"/>
                    <a:gd name="T76" fmla="*/ 6 w 163"/>
                    <a:gd name="T77" fmla="*/ 23 h 94"/>
                    <a:gd name="T78" fmla="*/ 4 w 163"/>
                    <a:gd name="T79" fmla="*/ 20 h 94"/>
                    <a:gd name="T80" fmla="*/ 1 w 163"/>
                    <a:gd name="T81" fmla="*/ 15 h 94"/>
                    <a:gd name="T82" fmla="*/ 0 w 163"/>
                    <a:gd name="T83" fmla="*/ 10 h 94"/>
                    <a:gd name="T84" fmla="*/ 1 w 163"/>
                    <a:gd name="T85" fmla="*/ 6 h 94"/>
                    <a:gd name="T86" fmla="*/ 6 w 163"/>
                    <a:gd name="T87" fmla="*/ 2 h 94"/>
                    <a:gd name="T88" fmla="*/ 15 w 163"/>
                    <a:gd name="T89" fmla="*/ 0 h 94"/>
                    <a:gd name="T90" fmla="*/ 31 w 163"/>
                    <a:gd name="T91" fmla="*/ 1 h 94"/>
                    <a:gd name="T92" fmla="*/ 49 w 163"/>
                    <a:gd name="T93" fmla="*/ 3 h 94"/>
                    <a:gd name="T94" fmla="*/ 61 w 163"/>
                    <a:gd name="T95" fmla="*/ 6 h 94"/>
                    <a:gd name="T96" fmla="*/ 73 w 163"/>
                    <a:gd name="T97" fmla="*/ 8 h 94"/>
                    <a:gd name="T98" fmla="*/ 81 w 163"/>
                    <a:gd name="T99" fmla="*/ 10 h 94"/>
                    <a:gd name="T100" fmla="*/ 87 w 163"/>
                    <a:gd name="T101" fmla="*/ 13 h 94"/>
                    <a:gd name="T102" fmla="*/ 90 w 163"/>
                    <a:gd name="T103" fmla="*/ 14 h 94"/>
                    <a:gd name="T104" fmla="*/ 91 w 163"/>
                    <a:gd name="T105" fmla="*/ 15 h 94"/>
                    <a:gd name="T106" fmla="*/ 92 w 163"/>
                    <a:gd name="T107" fmla="*/ 15 h 94"/>
                    <a:gd name="T108" fmla="*/ 97 w 163"/>
                    <a:gd name="T109"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 h="94">
                      <a:moveTo>
                        <a:pt x="97" y="30"/>
                      </a:moveTo>
                      <a:lnTo>
                        <a:pt x="132" y="29"/>
                      </a:lnTo>
                      <a:lnTo>
                        <a:pt x="134" y="29"/>
                      </a:lnTo>
                      <a:lnTo>
                        <a:pt x="139" y="29"/>
                      </a:lnTo>
                      <a:lnTo>
                        <a:pt x="144" y="29"/>
                      </a:lnTo>
                      <a:lnTo>
                        <a:pt x="151" y="30"/>
                      </a:lnTo>
                      <a:lnTo>
                        <a:pt x="158" y="31"/>
                      </a:lnTo>
                      <a:lnTo>
                        <a:pt x="162" y="33"/>
                      </a:lnTo>
                      <a:lnTo>
                        <a:pt x="163" y="36"/>
                      </a:lnTo>
                      <a:lnTo>
                        <a:pt x="159" y="39"/>
                      </a:lnTo>
                      <a:lnTo>
                        <a:pt x="149" y="44"/>
                      </a:lnTo>
                      <a:lnTo>
                        <a:pt x="141" y="43"/>
                      </a:lnTo>
                      <a:lnTo>
                        <a:pt x="136" y="40"/>
                      </a:lnTo>
                      <a:lnTo>
                        <a:pt x="134" y="38"/>
                      </a:lnTo>
                      <a:lnTo>
                        <a:pt x="134" y="52"/>
                      </a:lnTo>
                      <a:lnTo>
                        <a:pt x="119" y="69"/>
                      </a:lnTo>
                      <a:lnTo>
                        <a:pt x="109" y="62"/>
                      </a:lnTo>
                      <a:lnTo>
                        <a:pt x="116" y="44"/>
                      </a:lnTo>
                      <a:lnTo>
                        <a:pt x="116" y="41"/>
                      </a:lnTo>
                      <a:lnTo>
                        <a:pt x="113" y="37"/>
                      </a:lnTo>
                      <a:lnTo>
                        <a:pt x="107" y="33"/>
                      </a:lnTo>
                      <a:lnTo>
                        <a:pt x="99" y="36"/>
                      </a:lnTo>
                      <a:lnTo>
                        <a:pt x="90" y="41"/>
                      </a:lnTo>
                      <a:lnTo>
                        <a:pt x="87" y="48"/>
                      </a:lnTo>
                      <a:lnTo>
                        <a:pt x="84" y="53"/>
                      </a:lnTo>
                      <a:lnTo>
                        <a:pt x="84" y="55"/>
                      </a:lnTo>
                      <a:lnTo>
                        <a:pt x="88" y="59"/>
                      </a:lnTo>
                      <a:lnTo>
                        <a:pt x="95" y="68"/>
                      </a:lnTo>
                      <a:lnTo>
                        <a:pt x="96" y="79"/>
                      </a:lnTo>
                      <a:lnTo>
                        <a:pt x="84" y="91"/>
                      </a:lnTo>
                      <a:lnTo>
                        <a:pt x="71" y="94"/>
                      </a:lnTo>
                      <a:lnTo>
                        <a:pt x="64" y="90"/>
                      </a:lnTo>
                      <a:lnTo>
                        <a:pt x="61" y="82"/>
                      </a:lnTo>
                      <a:lnTo>
                        <a:pt x="61" y="78"/>
                      </a:lnTo>
                      <a:lnTo>
                        <a:pt x="73" y="38"/>
                      </a:lnTo>
                      <a:lnTo>
                        <a:pt x="60" y="29"/>
                      </a:lnTo>
                      <a:lnTo>
                        <a:pt x="60" y="16"/>
                      </a:lnTo>
                      <a:lnTo>
                        <a:pt x="7" y="24"/>
                      </a:lnTo>
                      <a:lnTo>
                        <a:pt x="6" y="23"/>
                      </a:lnTo>
                      <a:lnTo>
                        <a:pt x="4" y="20"/>
                      </a:lnTo>
                      <a:lnTo>
                        <a:pt x="1" y="15"/>
                      </a:lnTo>
                      <a:lnTo>
                        <a:pt x="0" y="10"/>
                      </a:lnTo>
                      <a:lnTo>
                        <a:pt x="1" y="6"/>
                      </a:lnTo>
                      <a:lnTo>
                        <a:pt x="6" y="2"/>
                      </a:lnTo>
                      <a:lnTo>
                        <a:pt x="15" y="0"/>
                      </a:lnTo>
                      <a:lnTo>
                        <a:pt x="31" y="1"/>
                      </a:lnTo>
                      <a:lnTo>
                        <a:pt x="49" y="3"/>
                      </a:lnTo>
                      <a:lnTo>
                        <a:pt x="61" y="6"/>
                      </a:lnTo>
                      <a:lnTo>
                        <a:pt x="73" y="8"/>
                      </a:lnTo>
                      <a:lnTo>
                        <a:pt x="81" y="10"/>
                      </a:lnTo>
                      <a:lnTo>
                        <a:pt x="87" y="13"/>
                      </a:lnTo>
                      <a:lnTo>
                        <a:pt x="90" y="14"/>
                      </a:lnTo>
                      <a:lnTo>
                        <a:pt x="91" y="15"/>
                      </a:lnTo>
                      <a:lnTo>
                        <a:pt x="92" y="15"/>
                      </a:lnTo>
                      <a:lnTo>
                        <a:pt x="97" y="3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25"/>
                <p:cNvSpPr>
                  <a:spLocks/>
                </p:cNvSpPr>
                <p:nvPr/>
              </p:nvSpPr>
              <p:spPr bwMode="auto">
                <a:xfrm>
                  <a:off x="6657975" y="4921250"/>
                  <a:ext cx="227012" cy="136525"/>
                </a:xfrm>
                <a:custGeom>
                  <a:avLst/>
                  <a:gdLst>
                    <a:gd name="T0" fmla="*/ 286 w 286"/>
                    <a:gd name="T1" fmla="*/ 7 h 173"/>
                    <a:gd name="T2" fmla="*/ 64 w 286"/>
                    <a:gd name="T3" fmla="*/ 160 h 173"/>
                    <a:gd name="T4" fmla="*/ 0 w 286"/>
                    <a:gd name="T5" fmla="*/ 173 h 173"/>
                    <a:gd name="T6" fmla="*/ 260 w 286"/>
                    <a:gd name="T7" fmla="*/ 0 h 173"/>
                    <a:gd name="T8" fmla="*/ 286 w 286"/>
                    <a:gd name="T9" fmla="*/ 7 h 173"/>
                  </a:gdLst>
                  <a:ahLst/>
                  <a:cxnLst>
                    <a:cxn ang="0">
                      <a:pos x="T0" y="T1"/>
                    </a:cxn>
                    <a:cxn ang="0">
                      <a:pos x="T2" y="T3"/>
                    </a:cxn>
                    <a:cxn ang="0">
                      <a:pos x="T4" y="T5"/>
                    </a:cxn>
                    <a:cxn ang="0">
                      <a:pos x="T6" y="T7"/>
                    </a:cxn>
                    <a:cxn ang="0">
                      <a:pos x="T8" y="T9"/>
                    </a:cxn>
                  </a:cxnLst>
                  <a:rect l="0" t="0" r="r" b="b"/>
                  <a:pathLst>
                    <a:path w="286" h="173">
                      <a:moveTo>
                        <a:pt x="286" y="7"/>
                      </a:moveTo>
                      <a:lnTo>
                        <a:pt x="64" y="160"/>
                      </a:lnTo>
                      <a:lnTo>
                        <a:pt x="0" y="173"/>
                      </a:lnTo>
                      <a:lnTo>
                        <a:pt x="260" y="0"/>
                      </a:lnTo>
                      <a:lnTo>
                        <a:pt x="28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26"/>
                <p:cNvSpPr>
                  <a:spLocks/>
                </p:cNvSpPr>
                <p:nvPr/>
              </p:nvSpPr>
              <p:spPr bwMode="auto">
                <a:xfrm>
                  <a:off x="6729413" y="4932363"/>
                  <a:ext cx="161925" cy="111125"/>
                </a:xfrm>
                <a:custGeom>
                  <a:avLst/>
                  <a:gdLst>
                    <a:gd name="T0" fmla="*/ 203 w 204"/>
                    <a:gd name="T1" fmla="*/ 101 h 139"/>
                    <a:gd name="T2" fmla="*/ 190 w 204"/>
                    <a:gd name="T3" fmla="*/ 105 h 139"/>
                    <a:gd name="T4" fmla="*/ 177 w 204"/>
                    <a:gd name="T5" fmla="*/ 107 h 139"/>
                    <a:gd name="T6" fmla="*/ 165 w 204"/>
                    <a:gd name="T7" fmla="*/ 110 h 139"/>
                    <a:gd name="T8" fmla="*/ 152 w 204"/>
                    <a:gd name="T9" fmla="*/ 113 h 139"/>
                    <a:gd name="T10" fmla="*/ 139 w 204"/>
                    <a:gd name="T11" fmla="*/ 115 h 139"/>
                    <a:gd name="T12" fmla="*/ 127 w 204"/>
                    <a:gd name="T13" fmla="*/ 117 h 139"/>
                    <a:gd name="T14" fmla="*/ 114 w 204"/>
                    <a:gd name="T15" fmla="*/ 118 h 139"/>
                    <a:gd name="T16" fmla="*/ 101 w 204"/>
                    <a:gd name="T17" fmla="*/ 121 h 139"/>
                    <a:gd name="T18" fmla="*/ 88 w 204"/>
                    <a:gd name="T19" fmla="*/ 123 h 139"/>
                    <a:gd name="T20" fmla="*/ 76 w 204"/>
                    <a:gd name="T21" fmla="*/ 124 h 139"/>
                    <a:gd name="T22" fmla="*/ 63 w 204"/>
                    <a:gd name="T23" fmla="*/ 126 h 139"/>
                    <a:gd name="T24" fmla="*/ 50 w 204"/>
                    <a:gd name="T25" fmla="*/ 129 h 139"/>
                    <a:gd name="T26" fmla="*/ 38 w 204"/>
                    <a:gd name="T27" fmla="*/ 131 h 139"/>
                    <a:gd name="T28" fmla="*/ 25 w 204"/>
                    <a:gd name="T29" fmla="*/ 133 h 139"/>
                    <a:gd name="T30" fmla="*/ 12 w 204"/>
                    <a:gd name="T31" fmla="*/ 136 h 139"/>
                    <a:gd name="T32" fmla="*/ 0 w 204"/>
                    <a:gd name="T33" fmla="*/ 139 h 139"/>
                    <a:gd name="T34" fmla="*/ 12 w 204"/>
                    <a:gd name="T35" fmla="*/ 131 h 139"/>
                    <a:gd name="T36" fmla="*/ 25 w 204"/>
                    <a:gd name="T37" fmla="*/ 122 h 139"/>
                    <a:gd name="T38" fmla="*/ 38 w 204"/>
                    <a:gd name="T39" fmla="*/ 114 h 139"/>
                    <a:gd name="T40" fmla="*/ 50 w 204"/>
                    <a:gd name="T41" fmla="*/ 106 h 139"/>
                    <a:gd name="T42" fmla="*/ 64 w 204"/>
                    <a:gd name="T43" fmla="*/ 98 h 139"/>
                    <a:gd name="T44" fmla="*/ 77 w 204"/>
                    <a:gd name="T45" fmla="*/ 88 h 139"/>
                    <a:gd name="T46" fmla="*/ 90 w 204"/>
                    <a:gd name="T47" fmla="*/ 80 h 139"/>
                    <a:gd name="T48" fmla="*/ 102 w 204"/>
                    <a:gd name="T49" fmla="*/ 72 h 139"/>
                    <a:gd name="T50" fmla="*/ 115 w 204"/>
                    <a:gd name="T51" fmla="*/ 63 h 139"/>
                    <a:gd name="T52" fmla="*/ 128 w 204"/>
                    <a:gd name="T53" fmla="*/ 55 h 139"/>
                    <a:gd name="T54" fmla="*/ 140 w 204"/>
                    <a:gd name="T55" fmla="*/ 46 h 139"/>
                    <a:gd name="T56" fmla="*/ 153 w 204"/>
                    <a:gd name="T57" fmla="*/ 37 h 139"/>
                    <a:gd name="T58" fmla="*/ 166 w 204"/>
                    <a:gd name="T59" fmla="*/ 29 h 139"/>
                    <a:gd name="T60" fmla="*/ 178 w 204"/>
                    <a:gd name="T61" fmla="*/ 19 h 139"/>
                    <a:gd name="T62" fmla="*/ 191 w 204"/>
                    <a:gd name="T63" fmla="*/ 9 h 139"/>
                    <a:gd name="T64" fmla="*/ 204 w 204"/>
                    <a:gd name="T65" fmla="*/ 0 h 139"/>
                    <a:gd name="T66" fmla="*/ 204 w 204"/>
                    <a:gd name="T67" fmla="*/ 24 h 139"/>
                    <a:gd name="T68" fmla="*/ 204 w 204"/>
                    <a:gd name="T69" fmla="*/ 50 h 139"/>
                    <a:gd name="T70" fmla="*/ 204 w 204"/>
                    <a:gd name="T71" fmla="*/ 77 h 139"/>
                    <a:gd name="T72" fmla="*/ 203 w 204"/>
                    <a:gd name="T73" fmla="*/ 10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139">
                      <a:moveTo>
                        <a:pt x="203" y="101"/>
                      </a:moveTo>
                      <a:lnTo>
                        <a:pt x="190" y="105"/>
                      </a:lnTo>
                      <a:lnTo>
                        <a:pt x="177" y="107"/>
                      </a:lnTo>
                      <a:lnTo>
                        <a:pt x="165" y="110"/>
                      </a:lnTo>
                      <a:lnTo>
                        <a:pt x="152" y="113"/>
                      </a:lnTo>
                      <a:lnTo>
                        <a:pt x="139" y="115"/>
                      </a:lnTo>
                      <a:lnTo>
                        <a:pt x="127" y="117"/>
                      </a:lnTo>
                      <a:lnTo>
                        <a:pt x="114" y="118"/>
                      </a:lnTo>
                      <a:lnTo>
                        <a:pt x="101" y="121"/>
                      </a:lnTo>
                      <a:lnTo>
                        <a:pt x="88" y="123"/>
                      </a:lnTo>
                      <a:lnTo>
                        <a:pt x="76" y="124"/>
                      </a:lnTo>
                      <a:lnTo>
                        <a:pt x="63" y="126"/>
                      </a:lnTo>
                      <a:lnTo>
                        <a:pt x="50" y="129"/>
                      </a:lnTo>
                      <a:lnTo>
                        <a:pt x="38" y="131"/>
                      </a:lnTo>
                      <a:lnTo>
                        <a:pt x="25" y="133"/>
                      </a:lnTo>
                      <a:lnTo>
                        <a:pt x="12" y="136"/>
                      </a:lnTo>
                      <a:lnTo>
                        <a:pt x="0" y="139"/>
                      </a:lnTo>
                      <a:lnTo>
                        <a:pt x="12" y="131"/>
                      </a:lnTo>
                      <a:lnTo>
                        <a:pt x="25" y="122"/>
                      </a:lnTo>
                      <a:lnTo>
                        <a:pt x="38" y="114"/>
                      </a:lnTo>
                      <a:lnTo>
                        <a:pt x="50" y="106"/>
                      </a:lnTo>
                      <a:lnTo>
                        <a:pt x="64" y="98"/>
                      </a:lnTo>
                      <a:lnTo>
                        <a:pt x="77" y="88"/>
                      </a:lnTo>
                      <a:lnTo>
                        <a:pt x="90" y="80"/>
                      </a:lnTo>
                      <a:lnTo>
                        <a:pt x="102" y="72"/>
                      </a:lnTo>
                      <a:lnTo>
                        <a:pt x="115" y="63"/>
                      </a:lnTo>
                      <a:lnTo>
                        <a:pt x="128" y="55"/>
                      </a:lnTo>
                      <a:lnTo>
                        <a:pt x="140" y="46"/>
                      </a:lnTo>
                      <a:lnTo>
                        <a:pt x="153" y="37"/>
                      </a:lnTo>
                      <a:lnTo>
                        <a:pt x="166" y="29"/>
                      </a:lnTo>
                      <a:lnTo>
                        <a:pt x="178" y="19"/>
                      </a:lnTo>
                      <a:lnTo>
                        <a:pt x="191" y="9"/>
                      </a:lnTo>
                      <a:lnTo>
                        <a:pt x="204" y="0"/>
                      </a:lnTo>
                      <a:lnTo>
                        <a:pt x="204" y="24"/>
                      </a:lnTo>
                      <a:lnTo>
                        <a:pt x="204" y="50"/>
                      </a:lnTo>
                      <a:lnTo>
                        <a:pt x="204" y="77"/>
                      </a:lnTo>
                      <a:lnTo>
                        <a:pt x="203" y="101"/>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27"/>
                <p:cNvSpPr>
                  <a:spLocks/>
                </p:cNvSpPr>
                <p:nvPr/>
              </p:nvSpPr>
              <p:spPr bwMode="auto">
                <a:xfrm>
                  <a:off x="6553200" y="4997450"/>
                  <a:ext cx="577850" cy="142875"/>
                </a:xfrm>
                <a:custGeom>
                  <a:avLst/>
                  <a:gdLst>
                    <a:gd name="T0" fmla="*/ 728 w 728"/>
                    <a:gd name="T1" fmla="*/ 38 h 180"/>
                    <a:gd name="T2" fmla="*/ 79 w 728"/>
                    <a:gd name="T3" fmla="*/ 180 h 180"/>
                    <a:gd name="T4" fmla="*/ 0 w 728"/>
                    <a:gd name="T5" fmla="*/ 127 h 180"/>
                    <a:gd name="T6" fmla="*/ 622 w 728"/>
                    <a:gd name="T7" fmla="*/ 0 h 180"/>
                    <a:gd name="T8" fmla="*/ 728 w 728"/>
                    <a:gd name="T9" fmla="*/ 38 h 180"/>
                  </a:gdLst>
                  <a:ahLst/>
                  <a:cxnLst>
                    <a:cxn ang="0">
                      <a:pos x="T0" y="T1"/>
                    </a:cxn>
                    <a:cxn ang="0">
                      <a:pos x="T2" y="T3"/>
                    </a:cxn>
                    <a:cxn ang="0">
                      <a:pos x="T4" y="T5"/>
                    </a:cxn>
                    <a:cxn ang="0">
                      <a:pos x="T6" y="T7"/>
                    </a:cxn>
                    <a:cxn ang="0">
                      <a:pos x="T8" y="T9"/>
                    </a:cxn>
                  </a:cxnLst>
                  <a:rect l="0" t="0" r="r" b="b"/>
                  <a:pathLst>
                    <a:path w="728" h="180">
                      <a:moveTo>
                        <a:pt x="728" y="38"/>
                      </a:moveTo>
                      <a:lnTo>
                        <a:pt x="79" y="180"/>
                      </a:lnTo>
                      <a:lnTo>
                        <a:pt x="0" y="127"/>
                      </a:lnTo>
                      <a:lnTo>
                        <a:pt x="622" y="0"/>
                      </a:lnTo>
                      <a:lnTo>
                        <a:pt x="72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28"/>
                <p:cNvSpPr>
                  <a:spLocks/>
                </p:cNvSpPr>
                <p:nvPr/>
              </p:nvSpPr>
              <p:spPr bwMode="auto">
                <a:xfrm>
                  <a:off x="6616700" y="5035550"/>
                  <a:ext cx="527050" cy="1106488"/>
                </a:xfrm>
                <a:custGeom>
                  <a:avLst/>
                  <a:gdLst>
                    <a:gd name="T0" fmla="*/ 663 w 665"/>
                    <a:gd name="T1" fmla="*/ 386 h 1395"/>
                    <a:gd name="T2" fmla="*/ 657 w 665"/>
                    <a:gd name="T3" fmla="*/ 367 h 1395"/>
                    <a:gd name="T4" fmla="*/ 650 w 665"/>
                    <a:gd name="T5" fmla="*/ 355 h 1395"/>
                    <a:gd name="T6" fmla="*/ 643 w 665"/>
                    <a:gd name="T7" fmla="*/ 345 h 1395"/>
                    <a:gd name="T8" fmla="*/ 636 w 665"/>
                    <a:gd name="T9" fmla="*/ 340 h 1395"/>
                    <a:gd name="T10" fmla="*/ 629 w 665"/>
                    <a:gd name="T11" fmla="*/ 336 h 1395"/>
                    <a:gd name="T12" fmla="*/ 624 w 665"/>
                    <a:gd name="T13" fmla="*/ 335 h 1395"/>
                    <a:gd name="T14" fmla="*/ 621 w 665"/>
                    <a:gd name="T15" fmla="*/ 335 h 1395"/>
                    <a:gd name="T16" fmla="*/ 620 w 665"/>
                    <a:gd name="T17" fmla="*/ 335 h 1395"/>
                    <a:gd name="T18" fmla="*/ 621 w 665"/>
                    <a:gd name="T19" fmla="*/ 76 h 1395"/>
                    <a:gd name="T20" fmla="*/ 55 w 665"/>
                    <a:gd name="T21" fmla="*/ 178 h 1395"/>
                    <a:gd name="T22" fmla="*/ 56 w 665"/>
                    <a:gd name="T23" fmla="*/ 1377 h 1395"/>
                    <a:gd name="T24" fmla="*/ 0 w 665"/>
                    <a:gd name="T25" fmla="*/ 1395 h 1395"/>
                    <a:gd name="T26" fmla="*/ 7 w 665"/>
                    <a:gd name="T27" fmla="*/ 140 h 1395"/>
                    <a:gd name="T28" fmla="*/ 665 w 665"/>
                    <a:gd name="T29" fmla="*/ 0 h 1395"/>
                    <a:gd name="T30" fmla="*/ 663 w 665"/>
                    <a:gd name="T31" fmla="*/ 386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5" h="1395">
                      <a:moveTo>
                        <a:pt x="663" y="386"/>
                      </a:moveTo>
                      <a:lnTo>
                        <a:pt x="657" y="367"/>
                      </a:lnTo>
                      <a:lnTo>
                        <a:pt x="650" y="355"/>
                      </a:lnTo>
                      <a:lnTo>
                        <a:pt x="643" y="345"/>
                      </a:lnTo>
                      <a:lnTo>
                        <a:pt x="636" y="340"/>
                      </a:lnTo>
                      <a:lnTo>
                        <a:pt x="629" y="336"/>
                      </a:lnTo>
                      <a:lnTo>
                        <a:pt x="624" y="335"/>
                      </a:lnTo>
                      <a:lnTo>
                        <a:pt x="621" y="335"/>
                      </a:lnTo>
                      <a:lnTo>
                        <a:pt x="620" y="335"/>
                      </a:lnTo>
                      <a:lnTo>
                        <a:pt x="621" y="76"/>
                      </a:lnTo>
                      <a:lnTo>
                        <a:pt x="55" y="178"/>
                      </a:lnTo>
                      <a:lnTo>
                        <a:pt x="56" y="1377"/>
                      </a:lnTo>
                      <a:lnTo>
                        <a:pt x="0" y="1395"/>
                      </a:lnTo>
                      <a:lnTo>
                        <a:pt x="7" y="140"/>
                      </a:lnTo>
                      <a:lnTo>
                        <a:pt x="665" y="0"/>
                      </a:lnTo>
                      <a:lnTo>
                        <a:pt x="663" y="386"/>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29"/>
                <p:cNvSpPr>
                  <a:spLocks/>
                </p:cNvSpPr>
                <p:nvPr/>
              </p:nvSpPr>
              <p:spPr bwMode="auto">
                <a:xfrm>
                  <a:off x="6543675" y="5105400"/>
                  <a:ext cx="63500" cy="1031875"/>
                </a:xfrm>
                <a:custGeom>
                  <a:avLst/>
                  <a:gdLst>
                    <a:gd name="T0" fmla="*/ 78 w 78"/>
                    <a:gd name="T1" fmla="*/ 52 h 1300"/>
                    <a:gd name="T2" fmla="*/ 77 w 78"/>
                    <a:gd name="T3" fmla="*/ 1300 h 1300"/>
                    <a:gd name="T4" fmla="*/ 0 w 78"/>
                    <a:gd name="T5" fmla="*/ 1238 h 1300"/>
                    <a:gd name="T6" fmla="*/ 4 w 78"/>
                    <a:gd name="T7" fmla="*/ 0 h 1300"/>
                    <a:gd name="T8" fmla="*/ 78 w 78"/>
                    <a:gd name="T9" fmla="*/ 52 h 1300"/>
                  </a:gdLst>
                  <a:ahLst/>
                  <a:cxnLst>
                    <a:cxn ang="0">
                      <a:pos x="T0" y="T1"/>
                    </a:cxn>
                    <a:cxn ang="0">
                      <a:pos x="T2" y="T3"/>
                    </a:cxn>
                    <a:cxn ang="0">
                      <a:pos x="T4" y="T5"/>
                    </a:cxn>
                    <a:cxn ang="0">
                      <a:pos x="T6" y="T7"/>
                    </a:cxn>
                    <a:cxn ang="0">
                      <a:pos x="T8" y="T9"/>
                    </a:cxn>
                  </a:cxnLst>
                  <a:rect l="0" t="0" r="r" b="b"/>
                  <a:pathLst>
                    <a:path w="78" h="1300">
                      <a:moveTo>
                        <a:pt x="78" y="52"/>
                      </a:moveTo>
                      <a:lnTo>
                        <a:pt x="77" y="1300"/>
                      </a:lnTo>
                      <a:lnTo>
                        <a:pt x="0" y="1238"/>
                      </a:lnTo>
                      <a:lnTo>
                        <a:pt x="4" y="0"/>
                      </a:lnTo>
                      <a:lnTo>
                        <a:pt x="78" y="52"/>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30"/>
                <p:cNvSpPr>
                  <a:spLocks/>
                </p:cNvSpPr>
                <p:nvPr/>
              </p:nvSpPr>
              <p:spPr bwMode="auto">
                <a:xfrm>
                  <a:off x="7067550" y="5105400"/>
                  <a:ext cx="33337" cy="207963"/>
                </a:xfrm>
                <a:custGeom>
                  <a:avLst/>
                  <a:gdLst>
                    <a:gd name="T0" fmla="*/ 40 w 43"/>
                    <a:gd name="T1" fmla="*/ 249 h 263"/>
                    <a:gd name="T2" fmla="*/ 36 w 43"/>
                    <a:gd name="T3" fmla="*/ 249 h 263"/>
                    <a:gd name="T4" fmla="*/ 30 w 43"/>
                    <a:gd name="T5" fmla="*/ 250 h 263"/>
                    <a:gd name="T6" fmla="*/ 25 w 43"/>
                    <a:gd name="T7" fmla="*/ 251 h 263"/>
                    <a:gd name="T8" fmla="*/ 21 w 43"/>
                    <a:gd name="T9" fmla="*/ 253 h 263"/>
                    <a:gd name="T10" fmla="*/ 15 w 43"/>
                    <a:gd name="T11" fmla="*/ 255 h 263"/>
                    <a:gd name="T12" fmla="*/ 10 w 43"/>
                    <a:gd name="T13" fmla="*/ 257 h 263"/>
                    <a:gd name="T14" fmla="*/ 6 w 43"/>
                    <a:gd name="T15" fmla="*/ 259 h 263"/>
                    <a:gd name="T16" fmla="*/ 1 w 43"/>
                    <a:gd name="T17" fmla="*/ 263 h 263"/>
                    <a:gd name="T18" fmla="*/ 0 w 43"/>
                    <a:gd name="T19" fmla="*/ 44 h 263"/>
                    <a:gd name="T20" fmla="*/ 43 w 43"/>
                    <a:gd name="T21" fmla="*/ 0 h 263"/>
                    <a:gd name="T22" fmla="*/ 40 w 43"/>
                    <a:gd name="T23" fmla="*/ 24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63">
                      <a:moveTo>
                        <a:pt x="40" y="249"/>
                      </a:moveTo>
                      <a:lnTo>
                        <a:pt x="36" y="249"/>
                      </a:lnTo>
                      <a:lnTo>
                        <a:pt x="30" y="250"/>
                      </a:lnTo>
                      <a:lnTo>
                        <a:pt x="25" y="251"/>
                      </a:lnTo>
                      <a:lnTo>
                        <a:pt x="21" y="253"/>
                      </a:lnTo>
                      <a:lnTo>
                        <a:pt x="15" y="255"/>
                      </a:lnTo>
                      <a:lnTo>
                        <a:pt x="10" y="257"/>
                      </a:lnTo>
                      <a:lnTo>
                        <a:pt x="6" y="259"/>
                      </a:lnTo>
                      <a:lnTo>
                        <a:pt x="1" y="263"/>
                      </a:lnTo>
                      <a:lnTo>
                        <a:pt x="0" y="44"/>
                      </a:lnTo>
                      <a:lnTo>
                        <a:pt x="43" y="0"/>
                      </a:lnTo>
                      <a:lnTo>
                        <a:pt x="40" y="249"/>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31"/>
                <p:cNvSpPr>
                  <a:spLocks/>
                </p:cNvSpPr>
                <p:nvPr/>
              </p:nvSpPr>
              <p:spPr bwMode="auto">
                <a:xfrm>
                  <a:off x="6670675" y="5143500"/>
                  <a:ext cx="219075" cy="974725"/>
                </a:xfrm>
                <a:custGeom>
                  <a:avLst/>
                  <a:gdLst>
                    <a:gd name="T0" fmla="*/ 274 w 275"/>
                    <a:gd name="T1" fmla="*/ 0 h 1227"/>
                    <a:gd name="T2" fmla="*/ 275 w 275"/>
                    <a:gd name="T3" fmla="*/ 544 h 1227"/>
                    <a:gd name="T4" fmla="*/ 274 w 275"/>
                    <a:gd name="T5" fmla="*/ 544 h 1227"/>
                    <a:gd name="T6" fmla="*/ 270 w 275"/>
                    <a:gd name="T7" fmla="*/ 542 h 1227"/>
                    <a:gd name="T8" fmla="*/ 264 w 275"/>
                    <a:gd name="T9" fmla="*/ 541 h 1227"/>
                    <a:gd name="T10" fmla="*/ 257 w 275"/>
                    <a:gd name="T11" fmla="*/ 540 h 1227"/>
                    <a:gd name="T12" fmla="*/ 249 w 275"/>
                    <a:gd name="T13" fmla="*/ 540 h 1227"/>
                    <a:gd name="T14" fmla="*/ 242 w 275"/>
                    <a:gd name="T15" fmla="*/ 540 h 1227"/>
                    <a:gd name="T16" fmla="*/ 235 w 275"/>
                    <a:gd name="T17" fmla="*/ 541 h 1227"/>
                    <a:gd name="T18" fmla="*/ 229 w 275"/>
                    <a:gd name="T19" fmla="*/ 545 h 1227"/>
                    <a:gd name="T20" fmla="*/ 222 w 275"/>
                    <a:gd name="T21" fmla="*/ 542 h 1227"/>
                    <a:gd name="T22" fmla="*/ 215 w 275"/>
                    <a:gd name="T23" fmla="*/ 540 h 1227"/>
                    <a:gd name="T24" fmla="*/ 209 w 275"/>
                    <a:gd name="T25" fmla="*/ 539 h 1227"/>
                    <a:gd name="T26" fmla="*/ 202 w 275"/>
                    <a:gd name="T27" fmla="*/ 541 h 1227"/>
                    <a:gd name="T28" fmla="*/ 195 w 275"/>
                    <a:gd name="T29" fmla="*/ 546 h 1227"/>
                    <a:gd name="T30" fmla="*/ 189 w 275"/>
                    <a:gd name="T31" fmla="*/ 552 h 1227"/>
                    <a:gd name="T32" fmla="*/ 184 w 275"/>
                    <a:gd name="T33" fmla="*/ 558 h 1227"/>
                    <a:gd name="T34" fmla="*/ 181 w 275"/>
                    <a:gd name="T35" fmla="*/ 565 h 1227"/>
                    <a:gd name="T36" fmla="*/ 180 w 275"/>
                    <a:gd name="T37" fmla="*/ 575 h 1227"/>
                    <a:gd name="T38" fmla="*/ 180 w 275"/>
                    <a:gd name="T39" fmla="*/ 583 h 1227"/>
                    <a:gd name="T40" fmla="*/ 182 w 275"/>
                    <a:gd name="T41" fmla="*/ 590 h 1227"/>
                    <a:gd name="T42" fmla="*/ 187 w 275"/>
                    <a:gd name="T43" fmla="*/ 596 h 1227"/>
                    <a:gd name="T44" fmla="*/ 184 w 275"/>
                    <a:gd name="T45" fmla="*/ 605 h 1227"/>
                    <a:gd name="T46" fmla="*/ 188 w 275"/>
                    <a:gd name="T47" fmla="*/ 611 h 1227"/>
                    <a:gd name="T48" fmla="*/ 192 w 275"/>
                    <a:gd name="T49" fmla="*/ 618 h 1227"/>
                    <a:gd name="T50" fmla="*/ 199 w 275"/>
                    <a:gd name="T51" fmla="*/ 623 h 1227"/>
                    <a:gd name="T52" fmla="*/ 209 w 275"/>
                    <a:gd name="T53" fmla="*/ 625 h 1227"/>
                    <a:gd name="T54" fmla="*/ 217 w 275"/>
                    <a:gd name="T55" fmla="*/ 625 h 1227"/>
                    <a:gd name="T56" fmla="*/ 226 w 275"/>
                    <a:gd name="T57" fmla="*/ 625 h 1227"/>
                    <a:gd name="T58" fmla="*/ 234 w 275"/>
                    <a:gd name="T59" fmla="*/ 623 h 1227"/>
                    <a:gd name="T60" fmla="*/ 243 w 275"/>
                    <a:gd name="T61" fmla="*/ 621 h 1227"/>
                    <a:gd name="T62" fmla="*/ 251 w 275"/>
                    <a:gd name="T63" fmla="*/ 618 h 1227"/>
                    <a:gd name="T64" fmla="*/ 259 w 275"/>
                    <a:gd name="T65" fmla="*/ 615 h 1227"/>
                    <a:gd name="T66" fmla="*/ 267 w 275"/>
                    <a:gd name="T67" fmla="*/ 611 h 1227"/>
                    <a:gd name="T68" fmla="*/ 270 w 275"/>
                    <a:gd name="T69" fmla="*/ 615 h 1227"/>
                    <a:gd name="T70" fmla="*/ 269 w 275"/>
                    <a:gd name="T71" fmla="*/ 943 h 1227"/>
                    <a:gd name="T72" fmla="*/ 1 w 275"/>
                    <a:gd name="T73" fmla="*/ 1227 h 1227"/>
                    <a:gd name="T74" fmla="*/ 0 w 275"/>
                    <a:gd name="T75" fmla="*/ 47 h 1227"/>
                    <a:gd name="T76" fmla="*/ 274 w 275"/>
                    <a:gd name="T7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1227">
                      <a:moveTo>
                        <a:pt x="274" y="0"/>
                      </a:moveTo>
                      <a:lnTo>
                        <a:pt x="275" y="544"/>
                      </a:lnTo>
                      <a:lnTo>
                        <a:pt x="274" y="544"/>
                      </a:lnTo>
                      <a:lnTo>
                        <a:pt x="270" y="542"/>
                      </a:lnTo>
                      <a:lnTo>
                        <a:pt x="264" y="541"/>
                      </a:lnTo>
                      <a:lnTo>
                        <a:pt x="257" y="540"/>
                      </a:lnTo>
                      <a:lnTo>
                        <a:pt x="249" y="540"/>
                      </a:lnTo>
                      <a:lnTo>
                        <a:pt x="242" y="540"/>
                      </a:lnTo>
                      <a:lnTo>
                        <a:pt x="235" y="541"/>
                      </a:lnTo>
                      <a:lnTo>
                        <a:pt x="229" y="545"/>
                      </a:lnTo>
                      <a:lnTo>
                        <a:pt x="222" y="542"/>
                      </a:lnTo>
                      <a:lnTo>
                        <a:pt x="215" y="540"/>
                      </a:lnTo>
                      <a:lnTo>
                        <a:pt x="209" y="539"/>
                      </a:lnTo>
                      <a:lnTo>
                        <a:pt x="202" y="541"/>
                      </a:lnTo>
                      <a:lnTo>
                        <a:pt x="195" y="546"/>
                      </a:lnTo>
                      <a:lnTo>
                        <a:pt x="189" y="552"/>
                      </a:lnTo>
                      <a:lnTo>
                        <a:pt x="184" y="558"/>
                      </a:lnTo>
                      <a:lnTo>
                        <a:pt x="181" y="565"/>
                      </a:lnTo>
                      <a:lnTo>
                        <a:pt x="180" y="575"/>
                      </a:lnTo>
                      <a:lnTo>
                        <a:pt x="180" y="583"/>
                      </a:lnTo>
                      <a:lnTo>
                        <a:pt x="182" y="590"/>
                      </a:lnTo>
                      <a:lnTo>
                        <a:pt x="187" y="596"/>
                      </a:lnTo>
                      <a:lnTo>
                        <a:pt x="184" y="605"/>
                      </a:lnTo>
                      <a:lnTo>
                        <a:pt x="188" y="611"/>
                      </a:lnTo>
                      <a:lnTo>
                        <a:pt x="192" y="618"/>
                      </a:lnTo>
                      <a:lnTo>
                        <a:pt x="199" y="623"/>
                      </a:lnTo>
                      <a:lnTo>
                        <a:pt x="209" y="625"/>
                      </a:lnTo>
                      <a:lnTo>
                        <a:pt x="217" y="625"/>
                      </a:lnTo>
                      <a:lnTo>
                        <a:pt x="226" y="625"/>
                      </a:lnTo>
                      <a:lnTo>
                        <a:pt x="234" y="623"/>
                      </a:lnTo>
                      <a:lnTo>
                        <a:pt x="243" y="621"/>
                      </a:lnTo>
                      <a:lnTo>
                        <a:pt x="251" y="618"/>
                      </a:lnTo>
                      <a:lnTo>
                        <a:pt x="259" y="615"/>
                      </a:lnTo>
                      <a:lnTo>
                        <a:pt x="267" y="611"/>
                      </a:lnTo>
                      <a:lnTo>
                        <a:pt x="270" y="615"/>
                      </a:lnTo>
                      <a:lnTo>
                        <a:pt x="269" y="943"/>
                      </a:lnTo>
                      <a:lnTo>
                        <a:pt x="1" y="1227"/>
                      </a:lnTo>
                      <a:lnTo>
                        <a:pt x="0" y="47"/>
                      </a:lnTo>
                      <a:lnTo>
                        <a:pt x="274"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32"/>
                <p:cNvSpPr>
                  <a:spLocks/>
                </p:cNvSpPr>
                <p:nvPr/>
              </p:nvSpPr>
              <p:spPr bwMode="auto">
                <a:xfrm>
                  <a:off x="7078663" y="5364163"/>
                  <a:ext cx="23812" cy="36513"/>
                </a:xfrm>
                <a:custGeom>
                  <a:avLst/>
                  <a:gdLst>
                    <a:gd name="T0" fmla="*/ 25 w 30"/>
                    <a:gd name="T1" fmla="*/ 8 h 48"/>
                    <a:gd name="T2" fmla="*/ 29 w 30"/>
                    <a:gd name="T3" fmla="*/ 19 h 48"/>
                    <a:gd name="T4" fmla="*/ 30 w 30"/>
                    <a:gd name="T5" fmla="*/ 29 h 48"/>
                    <a:gd name="T6" fmla="*/ 29 w 30"/>
                    <a:gd name="T7" fmla="*/ 38 h 48"/>
                    <a:gd name="T8" fmla="*/ 25 w 30"/>
                    <a:gd name="T9" fmla="*/ 48 h 48"/>
                    <a:gd name="T10" fmla="*/ 23 w 30"/>
                    <a:gd name="T11" fmla="*/ 46 h 48"/>
                    <a:gd name="T12" fmla="*/ 22 w 30"/>
                    <a:gd name="T13" fmla="*/ 43 h 48"/>
                    <a:gd name="T14" fmla="*/ 22 w 30"/>
                    <a:gd name="T15" fmla="*/ 39 h 48"/>
                    <a:gd name="T16" fmla="*/ 22 w 30"/>
                    <a:gd name="T17" fmla="*/ 36 h 48"/>
                    <a:gd name="T18" fmla="*/ 22 w 30"/>
                    <a:gd name="T19" fmla="*/ 27 h 48"/>
                    <a:gd name="T20" fmla="*/ 18 w 30"/>
                    <a:gd name="T21" fmla="*/ 19 h 48"/>
                    <a:gd name="T22" fmla="*/ 10 w 30"/>
                    <a:gd name="T23" fmla="*/ 15 h 48"/>
                    <a:gd name="T24" fmla="*/ 1 w 30"/>
                    <a:gd name="T25" fmla="*/ 21 h 48"/>
                    <a:gd name="T26" fmla="*/ 0 w 30"/>
                    <a:gd name="T27" fmla="*/ 11 h 48"/>
                    <a:gd name="T28" fmla="*/ 7 w 30"/>
                    <a:gd name="T29" fmla="*/ 3 h 48"/>
                    <a:gd name="T30" fmla="*/ 16 w 30"/>
                    <a:gd name="T31" fmla="*/ 0 h 48"/>
                    <a:gd name="T32" fmla="*/ 25 w 30"/>
                    <a:gd name="T3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8">
                      <a:moveTo>
                        <a:pt x="25" y="8"/>
                      </a:moveTo>
                      <a:lnTo>
                        <a:pt x="29" y="19"/>
                      </a:lnTo>
                      <a:lnTo>
                        <a:pt x="30" y="29"/>
                      </a:lnTo>
                      <a:lnTo>
                        <a:pt x="29" y="38"/>
                      </a:lnTo>
                      <a:lnTo>
                        <a:pt x="25" y="48"/>
                      </a:lnTo>
                      <a:lnTo>
                        <a:pt x="23" y="46"/>
                      </a:lnTo>
                      <a:lnTo>
                        <a:pt x="22" y="43"/>
                      </a:lnTo>
                      <a:lnTo>
                        <a:pt x="22" y="39"/>
                      </a:lnTo>
                      <a:lnTo>
                        <a:pt x="22" y="36"/>
                      </a:lnTo>
                      <a:lnTo>
                        <a:pt x="22" y="27"/>
                      </a:lnTo>
                      <a:lnTo>
                        <a:pt x="18" y="19"/>
                      </a:lnTo>
                      <a:lnTo>
                        <a:pt x="10" y="15"/>
                      </a:lnTo>
                      <a:lnTo>
                        <a:pt x="1" y="21"/>
                      </a:lnTo>
                      <a:lnTo>
                        <a:pt x="0" y="11"/>
                      </a:lnTo>
                      <a:lnTo>
                        <a:pt x="7" y="3"/>
                      </a:lnTo>
                      <a:lnTo>
                        <a:pt x="16" y="0"/>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33"/>
                <p:cNvSpPr>
                  <a:spLocks/>
                </p:cNvSpPr>
                <p:nvPr/>
              </p:nvSpPr>
              <p:spPr bwMode="auto">
                <a:xfrm>
                  <a:off x="7096125" y="5391150"/>
                  <a:ext cx="61912" cy="25400"/>
                </a:xfrm>
                <a:custGeom>
                  <a:avLst/>
                  <a:gdLst>
                    <a:gd name="T0" fmla="*/ 77 w 77"/>
                    <a:gd name="T1" fmla="*/ 13 h 32"/>
                    <a:gd name="T2" fmla="*/ 68 w 77"/>
                    <a:gd name="T3" fmla="*/ 17 h 32"/>
                    <a:gd name="T4" fmla="*/ 59 w 77"/>
                    <a:gd name="T5" fmla="*/ 22 h 32"/>
                    <a:gd name="T6" fmla="*/ 49 w 77"/>
                    <a:gd name="T7" fmla="*/ 25 h 32"/>
                    <a:gd name="T8" fmla="*/ 40 w 77"/>
                    <a:gd name="T9" fmla="*/ 27 h 32"/>
                    <a:gd name="T10" fmla="*/ 31 w 77"/>
                    <a:gd name="T11" fmla="*/ 30 h 32"/>
                    <a:gd name="T12" fmla="*/ 21 w 77"/>
                    <a:gd name="T13" fmla="*/ 32 h 32"/>
                    <a:gd name="T14" fmla="*/ 10 w 77"/>
                    <a:gd name="T15" fmla="*/ 32 h 32"/>
                    <a:gd name="T16" fmla="*/ 0 w 77"/>
                    <a:gd name="T17" fmla="*/ 32 h 32"/>
                    <a:gd name="T18" fmla="*/ 6 w 77"/>
                    <a:gd name="T19" fmla="*/ 27 h 32"/>
                    <a:gd name="T20" fmla="*/ 13 w 77"/>
                    <a:gd name="T21" fmla="*/ 23 h 32"/>
                    <a:gd name="T22" fmla="*/ 19 w 77"/>
                    <a:gd name="T23" fmla="*/ 18 h 32"/>
                    <a:gd name="T24" fmla="*/ 28 w 77"/>
                    <a:gd name="T25" fmla="*/ 14 h 32"/>
                    <a:gd name="T26" fmla="*/ 34 w 77"/>
                    <a:gd name="T27" fmla="*/ 9 h 32"/>
                    <a:gd name="T28" fmla="*/ 43 w 77"/>
                    <a:gd name="T29" fmla="*/ 6 h 32"/>
                    <a:gd name="T30" fmla="*/ 51 w 77"/>
                    <a:gd name="T31" fmla="*/ 2 h 32"/>
                    <a:gd name="T32" fmla="*/ 59 w 77"/>
                    <a:gd name="T33" fmla="*/ 0 h 32"/>
                    <a:gd name="T34" fmla="*/ 66 w 77"/>
                    <a:gd name="T35" fmla="*/ 0 h 32"/>
                    <a:gd name="T36" fmla="*/ 70 w 77"/>
                    <a:gd name="T37" fmla="*/ 2 h 32"/>
                    <a:gd name="T38" fmla="*/ 75 w 77"/>
                    <a:gd name="T39" fmla="*/ 7 h 32"/>
                    <a:gd name="T40" fmla="*/ 77 w 77"/>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32">
                      <a:moveTo>
                        <a:pt x="77" y="13"/>
                      </a:moveTo>
                      <a:lnTo>
                        <a:pt x="68" y="17"/>
                      </a:lnTo>
                      <a:lnTo>
                        <a:pt x="59" y="22"/>
                      </a:lnTo>
                      <a:lnTo>
                        <a:pt x="49" y="25"/>
                      </a:lnTo>
                      <a:lnTo>
                        <a:pt x="40" y="27"/>
                      </a:lnTo>
                      <a:lnTo>
                        <a:pt x="31" y="30"/>
                      </a:lnTo>
                      <a:lnTo>
                        <a:pt x="21" y="32"/>
                      </a:lnTo>
                      <a:lnTo>
                        <a:pt x="10" y="32"/>
                      </a:lnTo>
                      <a:lnTo>
                        <a:pt x="0" y="32"/>
                      </a:lnTo>
                      <a:lnTo>
                        <a:pt x="6" y="27"/>
                      </a:lnTo>
                      <a:lnTo>
                        <a:pt x="13" y="23"/>
                      </a:lnTo>
                      <a:lnTo>
                        <a:pt x="19" y="18"/>
                      </a:lnTo>
                      <a:lnTo>
                        <a:pt x="28" y="14"/>
                      </a:lnTo>
                      <a:lnTo>
                        <a:pt x="34" y="9"/>
                      </a:lnTo>
                      <a:lnTo>
                        <a:pt x="43" y="6"/>
                      </a:lnTo>
                      <a:lnTo>
                        <a:pt x="51" y="2"/>
                      </a:lnTo>
                      <a:lnTo>
                        <a:pt x="59" y="0"/>
                      </a:lnTo>
                      <a:lnTo>
                        <a:pt x="66" y="0"/>
                      </a:lnTo>
                      <a:lnTo>
                        <a:pt x="70" y="2"/>
                      </a:lnTo>
                      <a:lnTo>
                        <a:pt x="75" y="7"/>
                      </a:lnTo>
                      <a:lnTo>
                        <a:pt x="77" y="13"/>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34"/>
                <p:cNvSpPr>
                  <a:spLocks/>
                </p:cNvSpPr>
                <p:nvPr/>
              </p:nvSpPr>
              <p:spPr bwMode="auto">
                <a:xfrm>
                  <a:off x="7005638" y="5391150"/>
                  <a:ext cx="244475" cy="373063"/>
                </a:xfrm>
                <a:custGeom>
                  <a:avLst/>
                  <a:gdLst>
                    <a:gd name="T0" fmla="*/ 286 w 308"/>
                    <a:gd name="T1" fmla="*/ 62 h 470"/>
                    <a:gd name="T2" fmla="*/ 243 w 308"/>
                    <a:gd name="T3" fmla="*/ 84 h 470"/>
                    <a:gd name="T4" fmla="*/ 206 w 308"/>
                    <a:gd name="T5" fmla="*/ 115 h 470"/>
                    <a:gd name="T6" fmla="*/ 178 w 308"/>
                    <a:gd name="T7" fmla="*/ 154 h 470"/>
                    <a:gd name="T8" fmla="*/ 160 w 308"/>
                    <a:gd name="T9" fmla="*/ 218 h 470"/>
                    <a:gd name="T10" fmla="*/ 162 w 308"/>
                    <a:gd name="T11" fmla="*/ 250 h 470"/>
                    <a:gd name="T12" fmla="*/ 167 w 308"/>
                    <a:gd name="T13" fmla="*/ 283 h 470"/>
                    <a:gd name="T14" fmla="*/ 173 w 308"/>
                    <a:gd name="T15" fmla="*/ 319 h 470"/>
                    <a:gd name="T16" fmla="*/ 167 w 308"/>
                    <a:gd name="T17" fmla="*/ 356 h 470"/>
                    <a:gd name="T18" fmla="*/ 148 w 308"/>
                    <a:gd name="T19" fmla="*/ 386 h 470"/>
                    <a:gd name="T20" fmla="*/ 121 w 308"/>
                    <a:gd name="T21" fmla="*/ 400 h 470"/>
                    <a:gd name="T22" fmla="*/ 129 w 308"/>
                    <a:gd name="T23" fmla="*/ 332 h 470"/>
                    <a:gd name="T24" fmla="*/ 127 w 308"/>
                    <a:gd name="T25" fmla="*/ 263 h 470"/>
                    <a:gd name="T26" fmla="*/ 121 w 308"/>
                    <a:gd name="T27" fmla="*/ 212 h 470"/>
                    <a:gd name="T28" fmla="*/ 107 w 308"/>
                    <a:gd name="T29" fmla="*/ 165 h 470"/>
                    <a:gd name="T30" fmla="*/ 95 w 308"/>
                    <a:gd name="T31" fmla="*/ 157 h 470"/>
                    <a:gd name="T32" fmla="*/ 82 w 308"/>
                    <a:gd name="T33" fmla="*/ 151 h 470"/>
                    <a:gd name="T34" fmla="*/ 67 w 308"/>
                    <a:gd name="T35" fmla="*/ 149 h 470"/>
                    <a:gd name="T36" fmla="*/ 51 w 308"/>
                    <a:gd name="T37" fmla="*/ 147 h 470"/>
                    <a:gd name="T38" fmla="*/ 40 w 308"/>
                    <a:gd name="T39" fmla="*/ 149 h 470"/>
                    <a:gd name="T40" fmla="*/ 30 w 308"/>
                    <a:gd name="T41" fmla="*/ 151 h 470"/>
                    <a:gd name="T42" fmla="*/ 21 w 308"/>
                    <a:gd name="T43" fmla="*/ 155 h 470"/>
                    <a:gd name="T44" fmla="*/ 16 w 308"/>
                    <a:gd name="T45" fmla="*/ 165 h 470"/>
                    <a:gd name="T46" fmla="*/ 25 w 308"/>
                    <a:gd name="T47" fmla="*/ 164 h 470"/>
                    <a:gd name="T48" fmla="*/ 41 w 308"/>
                    <a:gd name="T49" fmla="*/ 159 h 470"/>
                    <a:gd name="T50" fmla="*/ 59 w 308"/>
                    <a:gd name="T51" fmla="*/ 159 h 470"/>
                    <a:gd name="T52" fmla="*/ 75 w 308"/>
                    <a:gd name="T53" fmla="*/ 161 h 470"/>
                    <a:gd name="T54" fmla="*/ 70 w 308"/>
                    <a:gd name="T55" fmla="*/ 189 h 470"/>
                    <a:gd name="T56" fmla="*/ 63 w 308"/>
                    <a:gd name="T57" fmla="*/ 241 h 470"/>
                    <a:gd name="T58" fmla="*/ 72 w 308"/>
                    <a:gd name="T59" fmla="*/ 287 h 470"/>
                    <a:gd name="T60" fmla="*/ 79 w 308"/>
                    <a:gd name="T61" fmla="*/ 321 h 470"/>
                    <a:gd name="T62" fmla="*/ 68 w 308"/>
                    <a:gd name="T63" fmla="*/ 354 h 470"/>
                    <a:gd name="T64" fmla="*/ 48 w 308"/>
                    <a:gd name="T65" fmla="*/ 385 h 470"/>
                    <a:gd name="T66" fmla="*/ 32 w 308"/>
                    <a:gd name="T67" fmla="*/ 418 h 470"/>
                    <a:gd name="T68" fmla="*/ 21 w 308"/>
                    <a:gd name="T69" fmla="*/ 453 h 470"/>
                    <a:gd name="T70" fmla="*/ 10 w 308"/>
                    <a:gd name="T71" fmla="*/ 468 h 470"/>
                    <a:gd name="T72" fmla="*/ 6 w 308"/>
                    <a:gd name="T73" fmla="*/ 458 h 470"/>
                    <a:gd name="T74" fmla="*/ 10 w 308"/>
                    <a:gd name="T75" fmla="*/ 439 h 470"/>
                    <a:gd name="T76" fmla="*/ 24 w 308"/>
                    <a:gd name="T77" fmla="*/ 409 h 470"/>
                    <a:gd name="T78" fmla="*/ 34 w 308"/>
                    <a:gd name="T79" fmla="*/ 378 h 470"/>
                    <a:gd name="T80" fmla="*/ 42 w 308"/>
                    <a:gd name="T81" fmla="*/ 346 h 470"/>
                    <a:gd name="T82" fmla="*/ 39 w 308"/>
                    <a:gd name="T83" fmla="*/ 310 h 470"/>
                    <a:gd name="T84" fmla="*/ 25 w 308"/>
                    <a:gd name="T85" fmla="*/ 272 h 470"/>
                    <a:gd name="T86" fmla="*/ 14 w 308"/>
                    <a:gd name="T87" fmla="*/ 234 h 470"/>
                    <a:gd name="T88" fmla="*/ 3 w 308"/>
                    <a:gd name="T89" fmla="*/ 195 h 470"/>
                    <a:gd name="T90" fmla="*/ 7 w 308"/>
                    <a:gd name="T91" fmla="*/ 154 h 470"/>
                    <a:gd name="T92" fmla="*/ 27 w 308"/>
                    <a:gd name="T93" fmla="*/ 117 h 470"/>
                    <a:gd name="T94" fmla="*/ 54 w 308"/>
                    <a:gd name="T95" fmla="*/ 83 h 470"/>
                    <a:gd name="T96" fmla="*/ 84 w 308"/>
                    <a:gd name="T97" fmla="*/ 53 h 470"/>
                    <a:gd name="T98" fmla="*/ 115 w 308"/>
                    <a:gd name="T99" fmla="*/ 41 h 470"/>
                    <a:gd name="T100" fmla="*/ 145 w 308"/>
                    <a:gd name="T101" fmla="*/ 40 h 470"/>
                    <a:gd name="T102" fmla="*/ 173 w 308"/>
                    <a:gd name="T103" fmla="*/ 31 h 470"/>
                    <a:gd name="T104" fmla="*/ 198 w 308"/>
                    <a:gd name="T105" fmla="*/ 15 h 470"/>
                    <a:gd name="T106" fmla="*/ 214 w 308"/>
                    <a:gd name="T107" fmla="*/ 5 h 470"/>
                    <a:gd name="T108" fmla="*/ 227 w 308"/>
                    <a:gd name="T109" fmla="*/ 2 h 470"/>
                    <a:gd name="T110" fmla="*/ 238 w 308"/>
                    <a:gd name="T111" fmla="*/ 0 h 470"/>
                    <a:gd name="T112" fmla="*/ 251 w 308"/>
                    <a:gd name="T113" fmla="*/ 0 h 470"/>
                    <a:gd name="T114" fmla="*/ 268 w 308"/>
                    <a:gd name="T115" fmla="*/ 1 h 470"/>
                    <a:gd name="T116" fmla="*/ 284 w 308"/>
                    <a:gd name="T117" fmla="*/ 12 h 470"/>
                    <a:gd name="T118" fmla="*/ 297 w 308"/>
                    <a:gd name="T119" fmla="*/ 26 h 470"/>
                    <a:gd name="T120" fmla="*/ 305 w 308"/>
                    <a:gd name="T121" fmla="*/ 4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8" h="470">
                      <a:moveTo>
                        <a:pt x="308" y="54"/>
                      </a:moveTo>
                      <a:lnTo>
                        <a:pt x="286" y="62"/>
                      </a:lnTo>
                      <a:lnTo>
                        <a:pt x="264" y="71"/>
                      </a:lnTo>
                      <a:lnTo>
                        <a:pt x="243" y="84"/>
                      </a:lnTo>
                      <a:lnTo>
                        <a:pt x="223" y="99"/>
                      </a:lnTo>
                      <a:lnTo>
                        <a:pt x="206" y="115"/>
                      </a:lnTo>
                      <a:lnTo>
                        <a:pt x="191" y="134"/>
                      </a:lnTo>
                      <a:lnTo>
                        <a:pt x="178" y="154"/>
                      </a:lnTo>
                      <a:lnTo>
                        <a:pt x="170" y="176"/>
                      </a:lnTo>
                      <a:lnTo>
                        <a:pt x="160" y="218"/>
                      </a:lnTo>
                      <a:lnTo>
                        <a:pt x="160" y="235"/>
                      </a:lnTo>
                      <a:lnTo>
                        <a:pt x="162" y="250"/>
                      </a:lnTo>
                      <a:lnTo>
                        <a:pt x="165" y="266"/>
                      </a:lnTo>
                      <a:lnTo>
                        <a:pt x="167" y="283"/>
                      </a:lnTo>
                      <a:lnTo>
                        <a:pt x="172" y="301"/>
                      </a:lnTo>
                      <a:lnTo>
                        <a:pt x="173" y="319"/>
                      </a:lnTo>
                      <a:lnTo>
                        <a:pt x="172" y="337"/>
                      </a:lnTo>
                      <a:lnTo>
                        <a:pt x="167" y="356"/>
                      </a:lnTo>
                      <a:lnTo>
                        <a:pt x="159" y="373"/>
                      </a:lnTo>
                      <a:lnTo>
                        <a:pt x="148" y="386"/>
                      </a:lnTo>
                      <a:lnTo>
                        <a:pt x="136" y="396"/>
                      </a:lnTo>
                      <a:lnTo>
                        <a:pt x="121" y="400"/>
                      </a:lnTo>
                      <a:lnTo>
                        <a:pt x="128" y="367"/>
                      </a:lnTo>
                      <a:lnTo>
                        <a:pt x="129" y="332"/>
                      </a:lnTo>
                      <a:lnTo>
                        <a:pt x="128" y="297"/>
                      </a:lnTo>
                      <a:lnTo>
                        <a:pt x="127" y="263"/>
                      </a:lnTo>
                      <a:lnTo>
                        <a:pt x="123" y="237"/>
                      </a:lnTo>
                      <a:lnTo>
                        <a:pt x="121" y="212"/>
                      </a:lnTo>
                      <a:lnTo>
                        <a:pt x="115" y="188"/>
                      </a:lnTo>
                      <a:lnTo>
                        <a:pt x="107" y="165"/>
                      </a:lnTo>
                      <a:lnTo>
                        <a:pt x="101" y="160"/>
                      </a:lnTo>
                      <a:lnTo>
                        <a:pt x="95" y="157"/>
                      </a:lnTo>
                      <a:lnTo>
                        <a:pt x="89" y="153"/>
                      </a:lnTo>
                      <a:lnTo>
                        <a:pt x="82" y="151"/>
                      </a:lnTo>
                      <a:lnTo>
                        <a:pt x="74" y="150"/>
                      </a:lnTo>
                      <a:lnTo>
                        <a:pt x="67" y="149"/>
                      </a:lnTo>
                      <a:lnTo>
                        <a:pt x="59" y="147"/>
                      </a:lnTo>
                      <a:lnTo>
                        <a:pt x="51" y="147"/>
                      </a:lnTo>
                      <a:lnTo>
                        <a:pt x="46" y="149"/>
                      </a:lnTo>
                      <a:lnTo>
                        <a:pt x="40" y="149"/>
                      </a:lnTo>
                      <a:lnTo>
                        <a:pt x="34" y="150"/>
                      </a:lnTo>
                      <a:lnTo>
                        <a:pt x="30" y="151"/>
                      </a:lnTo>
                      <a:lnTo>
                        <a:pt x="25" y="153"/>
                      </a:lnTo>
                      <a:lnTo>
                        <a:pt x="21" y="155"/>
                      </a:lnTo>
                      <a:lnTo>
                        <a:pt x="18" y="159"/>
                      </a:lnTo>
                      <a:lnTo>
                        <a:pt x="16" y="165"/>
                      </a:lnTo>
                      <a:lnTo>
                        <a:pt x="17" y="166"/>
                      </a:lnTo>
                      <a:lnTo>
                        <a:pt x="25" y="164"/>
                      </a:lnTo>
                      <a:lnTo>
                        <a:pt x="33" y="161"/>
                      </a:lnTo>
                      <a:lnTo>
                        <a:pt x="41" y="159"/>
                      </a:lnTo>
                      <a:lnTo>
                        <a:pt x="51" y="159"/>
                      </a:lnTo>
                      <a:lnTo>
                        <a:pt x="59" y="159"/>
                      </a:lnTo>
                      <a:lnTo>
                        <a:pt x="67" y="160"/>
                      </a:lnTo>
                      <a:lnTo>
                        <a:pt x="75" y="161"/>
                      </a:lnTo>
                      <a:lnTo>
                        <a:pt x="83" y="165"/>
                      </a:lnTo>
                      <a:lnTo>
                        <a:pt x="70" y="189"/>
                      </a:lnTo>
                      <a:lnTo>
                        <a:pt x="63" y="214"/>
                      </a:lnTo>
                      <a:lnTo>
                        <a:pt x="63" y="241"/>
                      </a:lnTo>
                      <a:lnTo>
                        <a:pt x="69" y="270"/>
                      </a:lnTo>
                      <a:lnTo>
                        <a:pt x="72" y="287"/>
                      </a:lnTo>
                      <a:lnTo>
                        <a:pt x="77" y="304"/>
                      </a:lnTo>
                      <a:lnTo>
                        <a:pt x="79" y="321"/>
                      </a:lnTo>
                      <a:lnTo>
                        <a:pt x="79" y="340"/>
                      </a:lnTo>
                      <a:lnTo>
                        <a:pt x="68" y="354"/>
                      </a:lnTo>
                      <a:lnTo>
                        <a:pt x="57" y="369"/>
                      </a:lnTo>
                      <a:lnTo>
                        <a:pt x="48" y="385"/>
                      </a:lnTo>
                      <a:lnTo>
                        <a:pt x="40" y="401"/>
                      </a:lnTo>
                      <a:lnTo>
                        <a:pt x="32" y="418"/>
                      </a:lnTo>
                      <a:lnTo>
                        <a:pt x="26" y="435"/>
                      </a:lnTo>
                      <a:lnTo>
                        <a:pt x="21" y="453"/>
                      </a:lnTo>
                      <a:lnTo>
                        <a:pt x="15" y="470"/>
                      </a:lnTo>
                      <a:lnTo>
                        <a:pt x="10" y="468"/>
                      </a:lnTo>
                      <a:lnTo>
                        <a:pt x="8" y="463"/>
                      </a:lnTo>
                      <a:lnTo>
                        <a:pt x="6" y="458"/>
                      </a:lnTo>
                      <a:lnTo>
                        <a:pt x="2" y="454"/>
                      </a:lnTo>
                      <a:lnTo>
                        <a:pt x="10" y="439"/>
                      </a:lnTo>
                      <a:lnTo>
                        <a:pt x="17" y="424"/>
                      </a:lnTo>
                      <a:lnTo>
                        <a:pt x="24" y="409"/>
                      </a:lnTo>
                      <a:lnTo>
                        <a:pt x="30" y="393"/>
                      </a:lnTo>
                      <a:lnTo>
                        <a:pt x="34" y="378"/>
                      </a:lnTo>
                      <a:lnTo>
                        <a:pt x="39" y="362"/>
                      </a:lnTo>
                      <a:lnTo>
                        <a:pt x="42" y="346"/>
                      </a:lnTo>
                      <a:lnTo>
                        <a:pt x="45" y="329"/>
                      </a:lnTo>
                      <a:lnTo>
                        <a:pt x="39" y="310"/>
                      </a:lnTo>
                      <a:lnTo>
                        <a:pt x="32" y="291"/>
                      </a:lnTo>
                      <a:lnTo>
                        <a:pt x="25" y="272"/>
                      </a:lnTo>
                      <a:lnTo>
                        <a:pt x="19" y="253"/>
                      </a:lnTo>
                      <a:lnTo>
                        <a:pt x="14" y="234"/>
                      </a:lnTo>
                      <a:lnTo>
                        <a:pt x="8" y="214"/>
                      </a:lnTo>
                      <a:lnTo>
                        <a:pt x="3" y="195"/>
                      </a:lnTo>
                      <a:lnTo>
                        <a:pt x="0" y="175"/>
                      </a:lnTo>
                      <a:lnTo>
                        <a:pt x="7" y="154"/>
                      </a:lnTo>
                      <a:lnTo>
                        <a:pt x="16" y="136"/>
                      </a:lnTo>
                      <a:lnTo>
                        <a:pt x="27" y="117"/>
                      </a:lnTo>
                      <a:lnTo>
                        <a:pt x="40" y="100"/>
                      </a:lnTo>
                      <a:lnTo>
                        <a:pt x="54" y="83"/>
                      </a:lnTo>
                      <a:lnTo>
                        <a:pt x="69" y="68"/>
                      </a:lnTo>
                      <a:lnTo>
                        <a:pt x="84" y="53"/>
                      </a:lnTo>
                      <a:lnTo>
                        <a:pt x="100" y="39"/>
                      </a:lnTo>
                      <a:lnTo>
                        <a:pt x="115" y="41"/>
                      </a:lnTo>
                      <a:lnTo>
                        <a:pt x="130" y="41"/>
                      </a:lnTo>
                      <a:lnTo>
                        <a:pt x="145" y="40"/>
                      </a:lnTo>
                      <a:lnTo>
                        <a:pt x="159" y="36"/>
                      </a:lnTo>
                      <a:lnTo>
                        <a:pt x="173" y="31"/>
                      </a:lnTo>
                      <a:lnTo>
                        <a:pt x="186" y="24"/>
                      </a:lnTo>
                      <a:lnTo>
                        <a:pt x="198" y="15"/>
                      </a:lnTo>
                      <a:lnTo>
                        <a:pt x="207" y="6"/>
                      </a:lnTo>
                      <a:lnTo>
                        <a:pt x="214" y="5"/>
                      </a:lnTo>
                      <a:lnTo>
                        <a:pt x="220" y="5"/>
                      </a:lnTo>
                      <a:lnTo>
                        <a:pt x="227" y="2"/>
                      </a:lnTo>
                      <a:lnTo>
                        <a:pt x="233" y="1"/>
                      </a:lnTo>
                      <a:lnTo>
                        <a:pt x="238" y="0"/>
                      </a:lnTo>
                      <a:lnTo>
                        <a:pt x="245" y="0"/>
                      </a:lnTo>
                      <a:lnTo>
                        <a:pt x="251" y="0"/>
                      </a:lnTo>
                      <a:lnTo>
                        <a:pt x="258" y="0"/>
                      </a:lnTo>
                      <a:lnTo>
                        <a:pt x="268" y="1"/>
                      </a:lnTo>
                      <a:lnTo>
                        <a:pt x="276" y="6"/>
                      </a:lnTo>
                      <a:lnTo>
                        <a:pt x="284" y="12"/>
                      </a:lnTo>
                      <a:lnTo>
                        <a:pt x="291" y="18"/>
                      </a:lnTo>
                      <a:lnTo>
                        <a:pt x="297" y="26"/>
                      </a:lnTo>
                      <a:lnTo>
                        <a:pt x="302" y="36"/>
                      </a:lnTo>
                      <a:lnTo>
                        <a:pt x="305" y="45"/>
                      </a:lnTo>
                      <a:lnTo>
                        <a:pt x="308" y="54"/>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35"/>
                <p:cNvSpPr>
                  <a:spLocks/>
                </p:cNvSpPr>
                <p:nvPr/>
              </p:nvSpPr>
              <p:spPr bwMode="auto">
                <a:xfrm>
                  <a:off x="6907213" y="5580063"/>
                  <a:ext cx="106362" cy="49213"/>
                </a:xfrm>
                <a:custGeom>
                  <a:avLst/>
                  <a:gdLst>
                    <a:gd name="T0" fmla="*/ 135 w 135"/>
                    <a:gd name="T1" fmla="*/ 29 h 63"/>
                    <a:gd name="T2" fmla="*/ 122 w 135"/>
                    <a:gd name="T3" fmla="*/ 35 h 63"/>
                    <a:gd name="T4" fmla="*/ 110 w 135"/>
                    <a:gd name="T5" fmla="*/ 39 h 63"/>
                    <a:gd name="T6" fmla="*/ 96 w 135"/>
                    <a:gd name="T7" fmla="*/ 42 h 63"/>
                    <a:gd name="T8" fmla="*/ 82 w 135"/>
                    <a:gd name="T9" fmla="*/ 45 h 63"/>
                    <a:gd name="T10" fmla="*/ 68 w 135"/>
                    <a:gd name="T11" fmla="*/ 47 h 63"/>
                    <a:gd name="T12" fmla="*/ 54 w 135"/>
                    <a:gd name="T13" fmla="*/ 50 h 63"/>
                    <a:gd name="T14" fmla="*/ 41 w 135"/>
                    <a:gd name="T15" fmla="*/ 53 h 63"/>
                    <a:gd name="T16" fmla="*/ 28 w 135"/>
                    <a:gd name="T17" fmla="*/ 58 h 63"/>
                    <a:gd name="T18" fmla="*/ 22 w 135"/>
                    <a:gd name="T19" fmla="*/ 63 h 63"/>
                    <a:gd name="T20" fmla="*/ 11 w 135"/>
                    <a:gd name="T21" fmla="*/ 54 h 63"/>
                    <a:gd name="T22" fmla="*/ 4 w 135"/>
                    <a:gd name="T23" fmla="*/ 42 h 63"/>
                    <a:gd name="T24" fmla="*/ 0 w 135"/>
                    <a:gd name="T25" fmla="*/ 27 h 63"/>
                    <a:gd name="T26" fmla="*/ 0 w 135"/>
                    <a:gd name="T27" fmla="*/ 13 h 63"/>
                    <a:gd name="T28" fmla="*/ 13 w 135"/>
                    <a:gd name="T29" fmla="*/ 16 h 63"/>
                    <a:gd name="T30" fmla="*/ 26 w 135"/>
                    <a:gd name="T31" fmla="*/ 17 h 63"/>
                    <a:gd name="T32" fmla="*/ 38 w 135"/>
                    <a:gd name="T33" fmla="*/ 17 h 63"/>
                    <a:gd name="T34" fmla="*/ 52 w 135"/>
                    <a:gd name="T35" fmla="*/ 17 h 63"/>
                    <a:gd name="T36" fmla="*/ 65 w 135"/>
                    <a:gd name="T37" fmla="*/ 15 h 63"/>
                    <a:gd name="T38" fmla="*/ 77 w 135"/>
                    <a:gd name="T39" fmla="*/ 13 h 63"/>
                    <a:gd name="T40" fmla="*/ 90 w 135"/>
                    <a:gd name="T41" fmla="*/ 10 h 63"/>
                    <a:gd name="T42" fmla="*/ 103 w 135"/>
                    <a:gd name="T43" fmla="*/ 8 h 63"/>
                    <a:gd name="T44" fmla="*/ 127 w 135"/>
                    <a:gd name="T45" fmla="*/ 0 h 63"/>
                    <a:gd name="T46" fmla="*/ 135 w 135"/>
                    <a:gd name="T47"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63">
                      <a:moveTo>
                        <a:pt x="135" y="29"/>
                      </a:moveTo>
                      <a:lnTo>
                        <a:pt x="122" y="35"/>
                      </a:lnTo>
                      <a:lnTo>
                        <a:pt x="110" y="39"/>
                      </a:lnTo>
                      <a:lnTo>
                        <a:pt x="96" y="42"/>
                      </a:lnTo>
                      <a:lnTo>
                        <a:pt x="82" y="45"/>
                      </a:lnTo>
                      <a:lnTo>
                        <a:pt x="68" y="47"/>
                      </a:lnTo>
                      <a:lnTo>
                        <a:pt x="54" y="50"/>
                      </a:lnTo>
                      <a:lnTo>
                        <a:pt x="41" y="53"/>
                      </a:lnTo>
                      <a:lnTo>
                        <a:pt x="28" y="58"/>
                      </a:lnTo>
                      <a:lnTo>
                        <a:pt x="22" y="63"/>
                      </a:lnTo>
                      <a:lnTo>
                        <a:pt x="11" y="54"/>
                      </a:lnTo>
                      <a:lnTo>
                        <a:pt x="4" y="42"/>
                      </a:lnTo>
                      <a:lnTo>
                        <a:pt x="0" y="27"/>
                      </a:lnTo>
                      <a:lnTo>
                        <a:pt x="0" y="13"/>
                      </a:lnTo>
                      <a:lnTo>
                        <a:pt x="13" y="16"/>
                      </a:lnTo>
                      <a:lnTo>
                        <a:pt x="26" y="17"/>
                      </a:lnTo>
                      <a:lnTo>
                        <a:pt x="38" y="17"/>
                      </a:lnTo>
                      <a:lnTo>
                        <a:pt x="52" y="17"/>
                      </a:lnTo>
                      <a:lnTo>
                        <a:pt x="65" y="15"/>
                      </a:lnTo>
                      <a:lnTo>
                        <a:pt x="77" y="13"/>
                      </a:lnTo>
                      <a:lnTo>
                        <a:pt x="90" y="10"/>
                      </a:lnTo>
                      <a:lnTo>
                        <a:pt x="103" y="8"/>
                      </a:lnTo>
                      <a:lnTo>
                        <a:pt x="127" y="0"/>
                      </a:lnTo>
                      <a:lnTo>
                        <a:pt x="135" y="29"/>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36"/>
                <p:cNvSpPr>
                  <a:spLocks/>
                </p:cNvSpPr>
                <p:nvPr/>
              </p:nvSpPr>
              <p:spPr bwMode="auto">
                <a:xfrm>
                  <a:off x="6843713" y="5580063"/>
                  <a:ext cx="39687" cy="49213"/>
                </a:xfrm>
                <a:custGeom>
                  <a:avLst/>
                  <a:gdLst>
                    <a:gd name="T0" fmla="*/ 49 w 49"/>
                    <a:gd name="T1" fmla="*/ 8 h 62"/>
                    <a:gd name="T2" fmla="*/ 46 w 49"/>
                    <a:gd name="T3" fmla="*/ 19 h 62"/>
                    <a:gd name="T4" fmla="*/ 45 w 49"/>
                    <a:gd name="T5" fmla="*/ 29 h 62"/>
                    <a:gd name="T6" fmla="*/ 45 w 49"/>
                    <a:gd name="T7" fmla="*/ 39 h 62"/>
                    <a:gd name="T8" fmla="*/ 44 w 49"/>
                    <a:gd name="T9" fmla="*/ 49 h 62"/>
                    <a:gd name="T10" fmla="*/ 44 w 49"/>
                    <a:gd name="T11" fmla="*/ 50 h 62"/>
                    <a:gd name="T12" fmla="*/ 39 w 49"/>
                    <a:gd name="T13" fmla="*/ 52 h 62"/>
                    <a:gd name="T14" fmla="*/ 34 w 49"/>
                    <a:gd name="T15" fmla="*/ 54 h 62"/>
                    <a:gd name="T16" fmla="*/ 30 w 49"/>
                    <a:gd name="T17" fmla="*/ 57 h 62"/>
                    <a:gd name="T18" fmla="*/ 24 w 49"/>
                    <a:gd name="T19" fmla="*/ 58 h 62"/>
                    <a:gd name="T20" fmla="*/ 18 w 49"/>
                    <a:gd name="T21" fmla="*/ 59 h 62"/>
                    <a:gd name="T22" fmla="*/ 12 w 49"/>
                    <a:gd name="T23" fmla="*/ 60 h 62"/>
                    <a:gd name="T24" fmla="*/ 6 w 49"/>
                    <a:gd name="T25" fmla="*/ 61 h 62"/>
                    <a:gd name="T26" fmla="*/ 0 w 49"/>
                    <a:gd name="T27" fmla="*/ 62 h 62"/>
                    <a:gd name="T28" fmla="*/ 7 w 49"/>
                    <a:gd name="T29" fmla="*/ 57 h 62"/>
                    <a:gd name="T30" fmla="*/ 14 w 49"/>
                    <a:gd name="T31" fmla="*/ 49 h 62"/>
                    <a:gd name="T32" fmla="*/ 18 w 49"/>
                    <a:gd name="T33" fmla="*/ 41 h 62"/>
                    <a:gd name="T34" fmla="*/ 19 w 49"/>
                    <a:gd name="T35" fmla="*/ 31 h 62"/>
                    <a:gd name="T36" fmla="*/ 19 w 49"/>
                    <a:gd name="T37" fmla="*/ 26 h 62"/>
                    <a:gd name="T38" fmla="*/ 15 w 49"/>
                    <a:gd name="T39" fmla="*/ 23 h 62"/>
                    <a:gd name="T40" fmla="*/ 8 w 49"/>
                    <a:gd name="T41" fmla="*/ 22 h 62"/>
                    <a:gd name="T42" fmla="*/ 3 w 49"/>
                    <a:gd name="T43" fmla="*/ 19 h 62"/>
                    <a:gd name="T44" fmla="*/ 8 w 49"/>
                    <a:gd name="T45" fmla="*/ 15 h 62"/>
                    <a:gd name="T46" fmla="*/ 14 w 49"/>
                    <a:gd name="T47" fmla="*/ 11 h 62"/>
                    <a:gd name="T48" fmla="*/ 19 w 49"/>
                    <a:gd name="T49" fmla="*/ 7 h 62"/>
                    <a:gd name="T50" fmla="*/ 25 w 49"/>
                    <a:gd name="T51" fmla="*/ 3 h 62"/>
                    <a:gd name="T52" fmla="*/ 31 w 49"/>
                    <a:gd name="T53" fmla="*/ 1 h 62"/>
                    <a:gd name="T54" fmla="*/ 37 w 49"/>
                    <a:gd name="T55" fmla="*/ 0 h 62"/>
                    <a:gd name="T56" fmla="*/ 44 w 49"/>
                    <a:gd name="T57" fmla="*/ 3 h 62"/>
                    <a:gd name="T58" fmla="*/ 49 w 49"/>
                    <a:gd name="T59"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62">
                      <a:moveTo>
                        <a:pt x="49" y="8"/>
                      </a:moveTo>
                      <a:lnTo>
                        <a:pt x="46" y="19"/>
                      </a:lnTo>
                      <a:lnTo>
                        <a:pt x="45" y="29"/>
                      </a:lnTo>
                      <a:lnTo>
                        <a:pt x="45" y="39"/>
                      </a:lnTo>
                      <a:lnTo>
                        <a:pt x="44" y="49"/>
                      </a:lnTo>
                      <a:lnTo>
                        <a:pt x="44" y="50"/>
                      </a:lnTo>
                      <a:lnTo>
                        <a:pt x="39" y="52"/>
                      </a:lnTo>
                      <a:lnTo>
                        <a:pt x="34" y="54"/>
                      </a:lnTo>
                      <a:lnTo>
                        <a:pt x="30" y="57"/>
                      </a:lnTo>
                      <a:lnTo>
                        <a:pt x="24" y="58"/>
                      </a:lnTo>
                      <a:lnTo>
                        <a:pt x="18" y="59"/>
                      </a:lnTo>
                      <a:lnTo>
                        <a:pt x="12" y="60"/>
                      </a:lnTo>
                      <a:lnTo>
                        <a:pt x="6" y="61"/>
                      </a:lnTo>
                      <a:lnTo>
                        <a:pt x="0" y="62"/>
                      </a:lnTo>
                      <a:lnTo>
                        <a:pt x="7" y="57"/>
                      </a:lnTo>
                      <a:lnTo>
                        <a:pt x="14" y="49"/>
                      </a:lnTo>
                      <a:lnTo>
                        <a:pt x="18" y="41"/>
                      </a:lnTo>
                      <a:lnTo>
                        <a:pt x="19" y="31"/>
                      </a:lnTo>
                      <a:lnTo>
                        <a:pt x="19" y="26"/>
                      </a:lnTo>
                      <a:lnTo>
                        <a:pt x="15" y="23"/>
                      </a:lnTo>
                      <a:lnTo>
                        <a:pt x="8" y="22"/>
                      </a:lnTo>
                      <a:lnTo>
                        <a:pt x="3" y="19"/>
                      </a:lnTo>
                      <a:lnTo>
                        <a:pt x="8" y="15"/>
                      </a:lnTo>
                      <a:lnTo>
                        <a:pt x="14" y="11"/>
                      </a:lnTo>
                      <a:lnTo>
                        <a:pt x="19" y="7"/>
                      </a:lnTo>
                      <a:lnTo>
                        <a:pt x="25" y="3"/>
                      </a:lnTo>
                      <a:lnTo>
                        <a:pt x="31" y="1"/>
                      </a:lnTo>
                      <a:lnTo>
                        <a:pt x="37" y="0"/>
                      </a:lnTo>
                      <a:lnTo>
                        <a:pt x="44" y="3"/>
                      </a:lnTo>
                      <a:lnTo>
                        <a:pt x="49" y="8"/>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37"/>
                <p:cNvSpPr>
                  <a:spLocks/>
                </p:cNvSpPr>
                <p:nvPr/>
              </p:nvSpPr>
              <p:spPr bwMode="auto">
                <a:xfrm>
                  <a:off x="6824663" y="5584825"/>
                  <a:ext cx="25400" cy="33338"/>
                </a:xfrm>
                <a:custGeom>
                  <a:avLst/>
                  <a:gdLst>
                    <a:gd name="T0" fmla="*/ 22 w 33"/>
                    <a:gd name="T1" fmla="*/ 0 h 43"/>
                    <a:gd name="T2" fmla="*/ 19 w 33"/>
                    <a:gd name="T3" fmla="*/ 1 h 43"/>
                    <a:gd name="T4" fmla="*/ 17 w 33"/>
                    <a:gd name="T5" fmla="*/ 3 h 43"/>
                    <a:gd name="T6" fmla="*/ 14 w 33"/>
                    <a:gd name="T7" fmla="*/ 6 h 43"/>
                    <a:gd name="T8" fmla="*/ 13 w 33"/>
                    <a:gd name="T9" fmla="*/ 9 h 43"/>
                    <a:gd name="T10" fmla="*/ 15 w 33"/>
                    <a:gd name="T11" fmla="*/ 17 h 43"/>
                    <a:gd name="T12" fmla="*/ 20 w 33"/>
                    <a:gd name="T13" fmla="*/ 23 h 43"/>
                    <a:gd name="T14" fmla="*/ 26 w 33"/>
                    <a:gd name="T15" fmla="*/ 27 h 43"/>
                    <a:gd name="T16" fmla="*/ 33 w 33"/>
                    <a:gd name="T17" fmla="*/ 30 h 43"/>
                    <a:gd name="T18" fmla="*/ 32 w 33"/>
                    <a:gd name="T19" fmla="*/ 33 h 43"/>
                    <a:gd name="T20" fmla="*/ 29 w 33"/>
                    <a:gd name="T21" fmla="*/ 37 h 43"/>
                    <a:gd name="T22" fmla="*/ 27 w 33"/>
                    <a:gd name="T23" fmla="*/ 40 h 43"/>
                    <a:gd name="T24" fmla="*/ 23 w 33"/>
                    <a:gd name="T25" fmla="*/ 43 h 43"/>
                    <a:gd name="T26" fmla="*/ 18 w 33"/>
                    <a:gd name="T27" fmla="*/ 43 h 43"/>
                    <a:gd name="T28" fmla="*/ 13 w 33"/>
                    <a:gd name="T29" fmla="*/ 40 h 43"/>
                    <a:gd name="T30" fmla="*/ 9 w 33"/>
                    <a:gd name="T31" fmla="*/ 37 h 43"/>
                    <a:gd name="T32" fmla="*/ 5 w 33"/>
                    <a:gd name="T33" fmla="*/ 32 h 43"/>
                    <a:gd name="T34" fmla="*/ 0 w 33"/>
                    <a:gd name="T35" fmla="*/ 22 h 43"/>
                    <a:gd name="T36" fmla="*/ 4 w 33"/>
                    <a:gd name="T37" fmla="*/ 10 h 43"/>
                    <a:gd name="T38" fmla="*/ 11 w 33"/>
                    <a:gd name="T39" fmla="*/ 1 h 43"/>
                    <a:gd name="T40" fmla="*/ 22 w 33"/>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3">
                      <a:moveTo>
                        <a:pt x="22" y="0"/>
                      </a:moveTo>
                      <a:lnTo>
                        <a:pt x="19" y="1"/>
                      </a:lnTo>
                      <a:lnTo>
                        <a:pt x="17" y="3"/>
                      </a:lnTo>
                      <a:lnTo>
                        <a:pt x="14" y="6"/>
                      </a:lnTo>
                      <a:lnTo>
                        <a:pt x="13" y="9"/>
                      </a:lnTo>
                      <a:lnTo>
                        <a:pt x="15" y="17"/>
                      </a:lnTo>
                      <a:lnTo>
                        <a:pt x="20" y="23"/>
                      </a:lnTo>
                      <a:lnTo>
                        <a:pt x="26" y="27"/>
                      </a:lnTo>
                      <a:lnTo>
                        <a:pt x="33" y="30"/>
                      </a:lnTo>
                      <a:lnTo>
                        <a:pt x="32" y="33"/>
                      </a:lnTo>
                      <a:lnTo>
                        <a:pt x="29" y="37"/>
                      </a:lnTo>
                      <a:lnTo>
                        <a:pt x="27" y="40"/>
                      </a:lnTo>
                      <a:lnTo>
                        <a:pt x="23" y="43"/>
                      </a:lnTo>
                      <a:lnTo>
                        <a:pt x="18" y="43"/>
                      </a:lnTo>
                      <a:lnTo>
                        <a:pt x="13" y="40"/>
                      </a:lnTo>
                      <a:lnTo>
                        <a:pt x="9" y="37"/>
                      </a:lnTo>
                      <a:lnTo>
                        <a:pt x="5" y="32"/>
                      </a:lnTo>
                      <a:lnTo>
                        <a:pt x="0" y="22"/>
                      </a:lnTo>
                      <a:lnTo>
                        <a:pt x="4" y="10"/>
                      </a:lnTo>
                      <a:lnTo>
                        <a:pt x="11" y="1"/>
                      </a:lnTo>
                      <a:lnTo>
                        <a:pt x="22"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38"/>
                <p:cNvSpPr>
                  <a:spLocks/>
                </p:cNvSpPr>
                <p:nvPr/>
              </p:nvSpPr>
              <p:spPr bwMode="auto">
                <a:xfrm>
                  <a:off x="6886575" y="5588000"/>
                  <a:ext cx="15875" cy="38100"/>
                </a:xfrm>
                <a:custGeom>
                  <a:avLst/>
                  <a:gdLst>
                    <a:gd name="T0" fmla="*/ 10 w 20"/>
                    <a:gd name="T1" fmla="*/ 0 h 47"/>
                    <a:gd name="T2" fmla="*/ 8 w 20"/>
                    <a:gd name="T3" fmla="*/ 12 h 47"/>
                    <a:gd name="T4" fmla="*/ 10 w 20"/>
                    <a:gd name="T5" fmla="*/ 24 h 47"/>
                    <a:gd name="T6" fmla="*/ 14 w 20"/>
                    <a:gd name="T7" fmla="*/ 35 h 47"/>
                    <a:gd name="T8" fmla="*/ 20 w 20"/>
                    <a:gd name="T9" fmla="*/ 47 h 47"/>
                    <a:gd name="T10" fmla="*/ 15 w 20"/>
                    <a:gd name="T11" fmla="*/ 47 h 47"/>
                    <a:gd name="T12" fmla="*/ 11 w 20"/>
                    <a:gd name="T13" fmla="*/ 45 h 47"/>
                    <a:gd name="T14" fmla="*/ 8 w 20"/>
                    <a:gd name="T15" fmla="*/ 42 h 47"/>
                    <a:gd name="T16" fmla="*/ 6 w 20"/>
                    <a:gd name="T17" fmla="*/ 40 h 47"/>
                    <a:gd name="T18" fmla="*/ 5 w 20"/>
                    <a:gd name="T19" fmla="*/ 31 h 47"/>
                    <a:gd name="T20" fmla="*/ 1 w 20"/>
                    <a:gd name="T21" fmla="*/ 23 h 47"/>
                    <a:gd name="T22" fmla="*/ 0 w 20"/>
                    <a:gd name="T23" fmla="*/ 15 h 47"/>
                    <a:gd name="T24" fmla="*/ 3 w 20"/>
                    <a:gd name="T25" fmla="*/ 5 h 47"/>
                    <a:gd name="T26" fmla="*/ 5 w 20"/>
                    <a:gd name="T27" fmla="*/ 3 h 47"/>
                    <a:gd name="T28" fmla="*/ 7 w 20"/>
                    <a:gd name="T29" fmla="*/ 2 h 47"/>
                    <a:gd name="T30" fmla="*/ 8 w 20"/>
                    <a:gd name="T31" fmla="*/ 0 h 47"/>
                    <a:gd name="T32" fmla="*/ 10 w 2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7">
                      <a:moveTo>
                        <a:pt x="10" y="0"/>
                      </a:moveTo>
                      <a:lnTo>
                        <a:pt x="8" y="12"/>
                      </a:lnTo>
                      <a:lnTo>
                        <a:pt x="10" y="24"/>
                      </a:lnTo>
                      <a:lnTo>
                        <a:pt x="14" y="35"/>
                      </a:lnTo>
                      <a:lnTo>
                        <a:pt x="20" y="47"/>
                      </a:lnTo>
                      <a:lnTo>
                        <a:pt x="15" y="47"/>
                      </a:lnTo>
                      <a:lnTo>
                        <a:pt x="11" y="45"/>
                      </a:lnTo>
                      <a:lnTo>
                        <a:pt x="8" y="42"/>
                      </a:lnTo>
                      <a:lnTo>
                        <a:pt x="6" y="40"/>
                      </a:lnTo>
                      <a:lnTo>
                        <a:pt x="5" y="31"/>
                      </a:lnTo>
                      <a:lnTo>
                        <a:pt x="1" y="23"/>
                      </a:lnTo>
                      <a:lnTo>
                        <a:pt x="0" y="15"/>
                      </a:lnTo>
                      <a:lnTo>
                        <a:pt x="3" y="5"/>
                      </a:lnTo>
                      <a:lnTo>
                        <a:pt x="5" y="3"/>
                      </a:lnTo>
                      <a:lnTo>
                        <a:pt x="7" y="2"/>
                      </a:lnTo>
                      <a:lnTo>
                        <a:pt x="8"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39"/>
                <p:cNvSpPr>
                  <a:spLocks/>
                </p:cNvSpPr>
                <p:nvPr/>
              </p:nvSpPr>
              <p:spPr bwMode="auto">
                <a:xfrm>
                  <a:off x="7164388" y="5649913"/>
                  <a:ext cx="50800" cy="71438"/>
                </a:xfrm>
                <a:custGeom>
                  <a:avLst/>
                  <a:gdLst>
                    <a:gd name="T0" fmla="*/ 0 w 66"/>
                    <a:gd name="T1" fmla="*/ 90 h 90"/>
                    <a:gd name="T2" fmla="*/ 8 w 66"/>
                    <a:gd name="T3" fmla="*/ 78 h 90"/>
                    <a:gd name="T4" fmla="*/ 16 w 66"/>
                    <a:gd name="T5" fmla="*/ 67 h 90"/>
                    <a:gd name="T6" fmla="*/ 24 w 66"/>
                    <a:gd name="T7" fmla="*/ 55 h 90"/>
                    <a:gd name="T8" fmla="*/ 32 w 66"/>
                    <a:gd name="T9" fmla="*/ 44 h 90"/>
                    <a:gd name="T10" fmla="*/ 40 w 66"/>
                    <a:gd name="T11" fmla="*/ 32 h 90"/>
                    <a:gd name="T12" fmla="*/ 48 w 66"/>
                    <a:gd name="T13" fmla="*/ 22 h 90"/>
                    <a:gd name="T14" fmla="*/ 56 w 66"/>
                    <a:gd name="T15" fmla="*/ 10 h 90"/>
                    <a:gd name="T16" fmla="*/ 66 w 66"/>
                    <a:gd name="T17" fmla="*/ 0 h 90"/>
                    <a:gd name="T18" fmla="*/ 61 w 66"/>
                    <a:gd name="T19" fmla="*/ 13 h 90"/>
                    <a:gd name="T20" fmla="*/ 55 w 66"/>
                    <a:gd name="T21" fmla="*/ 25 h 90"/>
                    <a:gd name="T22" fmla="*/ 48 w 66"/>
                    <a:gd name="T23" fmla="*/ 38 h 90"/>
                    <a:gd name="T24" fmla="*/ 40 w 66"/>
                    <a:gd name="T25" fmla="*/ 48 h 90"/>
                    <a:gd name="T26" fmla="*/ 30 w 66"/>
                    <a:gd name="T27" fmla="*/ 60 h 90"/>
                    <a:gd name="T28" fmla="*/ 21 w 66"/>
                    <a:gd name="T29" fmla="*/ 70 h 90"/>
                    <a:gd name="T30" fmla="*/ 10 w 66"/>
                    <a:gd name="T31" fmla="*/ 81 h 90"/>
                    <a:gd name="T32" fmla="*/ 0 w 66"/>
                    <a:gd name="T3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90">
                      <a:moveTo>
                        <a:pt x="0" y="90"/>
                      </a:moveTo>
                      <a:lnTo>
                        <a:pt x="8" y="78"/>
                      </a:lnTo>
                      <a:lnTo>
                        <a:pt x="16" y="67"/>
                      </a:lnTo>
                      <a:lnTo>
                        <a:pt x="24" y="55"/>
                      </a:lnTo>
                      <a:lnTo>
                        <a:pt x="32" y="44"/>
                      </a:lnTo>
                      <a:lnTo>
                        <a:pt x="40" y="32"/>
                      </a:lnTo>
                      <a:lnTo>
                        <a:pt x="48" y="22"/>
                      </a:lnTo>
                      <a:lnTo>
                        <a:pt x="56" y="10"/>
                      </a:lnTo>
                      <a:lnTo>
                        <a:pt x="66" y="0"/>
                      </a:lnTo>
                      <a:lnTo>
                        <a:pt x="61" y="13"/>
                      </a:lnTo>
                      <a:lnTo>
                        <a:pt x="55" y="25"/>
                      </a:lnTo>
                      <a:lnTo>
                        <a:pt x="48" y="38"/>
                      </a:lnTo>
                      <a:lnTo>
                        <a:pt x="40" y="48"/>
                      </a:lnTo>
                      <a:lnTo>
                        <a:pt x="30" y="60"/>
                      </a:lnTo>
                      <a:lnTo>
                        <a:pt x="21" y="70"/>
                      </a:lnTo>
                      <a:lnTo>
                        <a:pt x="10" y="81"/>
                      </a:lnTo>
                      <a:lnTo>
                        <a:pt x="0" y="9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40"/>
                <p:cNvSpPr>
                  <a:spLocks/>
                </p:cNvSpPr>
                <p:nvPr/>
              </p:nvSpPr>
              <p:spPr bwMode="auto">
                <a:xfrm>
                  <a:off x="7070725" y="5737225"/>
                  <a:ext cx="38100" cy="77788"/>
                </a:xfrm>
                <a:custGeom>
                  <a:avLst/>
                  <a:gdLst>
                    <a:gd name="T0" fmla="*/ 47 w 47"/>
                    <a:gd name="T1" fmla="*/ 98 h 98"/>
                    <a:gd name="T2" fmla="*/ 34 w 47"/>
                    <a:gd name="T3" fmla="*/ 94 h 98"/>
                    <a:gd name="T4" fmla="*/ 25 w 47"/>
                    <a:gd name="T5" fmla="*/ 89 h 98"/>
                    <a:gd name="T6" fmla="*/ 18 w 47"/>
                    <a:gd name="T7" fmla="*/ 83 h 98"/>
                    <a:gd name="T8" fmla="*/ 13 w 47"/>
                    <a:gd name="T9" fmla="*/ 79 h 98"/>
                    <a:gd name="T10" fmla="*/ 11 w 47"/>
                    <a:gd name="T11" fmla="*/ 75 h 98"/>
                    <a:gd name="T12" fmla="*/ 10 w 47"/>
                    <a:gd name="T13" fmla="*/ 72 h 98"/>
                    <a:gd name="T14" fmla="*/ 9 w 47"/>
                    <a:gd name="T15" fmla="*/ 69 h 98"/>
                    <a:gd name="T16" fmla="*/ 9 w 47"/>
                    <a:gd name="T17" fmla="*/ 69 h 98"/>
                    <a:gd name="T18" fmla="*/ 0 w 47"/>
                    <a:gd name="T19" fmla="*/ 22 h 98"/>
                    <a:gd name="T20" fmla="*/ 1 w 47"/>
                    <a:gd name="T21" fmla="*/ 15 h 98"/>
                    <a:gd name="T22" fmla="*/ 5 w 47"/>
                    <a:gd name="T23" fmla="*/ 11 h 98"/>
                    <a:gd name="T24" fmla="*/ 10 w 47"/>
                    <a:gd name="T25" fmla="*/ 5 h 98"/>
                    <a:gd name="T26" fmla="*/ 15 w 47"/>
                    <a:gd name="T27" fmla="*/ 0 h 98"/>
                    <a:gd name="T28" fmla="*/ 19 w 47"/>
                    <a:gd name="T29" fmla="*/ 27 h 98"/>
                    <a:gd name="T30" fmla="*/ 24 w 47"/>
                    <a:gd name="T31" fmla="*/ 52 h 98"/>
                    <a:gd name="T32" fmla="*/ 31 w 47"/>
                    <a:gd name="T33" fmla="*/ 76 h 98"/>
                    <a:gd name="T34" fmla="*/ 47 w 47"/>
                    <a:gd name="T3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8">
                      <a:moveTo>
                        <a:pt x="47" y="98"/>
                      </a:moveTo>
                      <a:lnTo>
                        <a:pt x="34" y="94"/>
                      </a:lnTo>
                      <a:lnTo>
                        <a:pt x="25" y="89"/>
                      </a:lnTo>
                      <a:lnTo>
                        <a:pt x="18" y="83"/>
                      </a:lnTo>
                      <a:lnTo>
                        <a:pt x="13" y="79"/>
                      </a:lnTo>
                      <a:lnTo>
                        <a:pt x="11" y="75"/>
                      </a:lnTo>
                      <a:lnTo>
                        <a:pt x="10" y="72"/>
                      </a:lnTo>
                      <a:lnTo>
                        <a:pt x="9" y="69"/>
                      </a:lnTo>
                      <a:lnTo>
                        <a:pt x="9" y="69"/>
                      </a:lnTo>
                      <a:lnTo>
                        <a:pt x="0" y="22"/>
                      </a:lnTo>
                      <a:lnTo>
                        <a:pt x="1" y="15"/>
                      </a:lnTo>
                      <a:lnTo>
                        <a:pt x="5" y="11"/>
                      </a:lnTo>
                      <a:lnTo>
                        <a:pt x="10" y="5"/>
                      </a:lnTo>
                      <a:lnTo>
                        <a:pt x="15" y="0"/>
                      </a:lnTo>
                      <a:lnTo>
                        <a:pt x="19" y="27"/>
                      </a:lnTo>
                      <a:lnTo>
                        <a:pt x="24" y="52"/>
                      </a:lnTo>
                      <a:lnTo>
                        <a:pt x="31" y="76"/>
                      </a:lnTo>
                      <a:lnTo>
                        <a:pt x="47" y="98"/>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41"/>
                <p:cNvSpPr>
                  <a:spLocks/>
                </p:cNvSpPr>
                <p:nvPr/>
              </p:nvSpPr>
              <p:spPr bwMode="auto">
                <a:xfrm>
                  <a:off x="6999288" y="5761038"/>
                  <a:ext cx="17462" cy="15875"/>
                </a:xfrm>
                <a:custGeom>
                  <a:avLst/>
                  <a:gdLst>
                    <a:gd name="T0" fmla="*/ 21 w 21"/>
                    <a:gd name="T1" fmla="*/ 20 h 20"/>
                    <a:gd name="T2" fmla="*/ 15 w 21"/>
                    <a:gd name="T3" fmla="*/ 20 h 20"/>
                    <a:gd name="T4" fmla="*/ 9 w 21"/>
                    <a:gd name="T5" fmla="*/ 18 h 20"/>
                    <a:gd name="T6" fmla="*/ 4 w 21"/>
                    <a:gd name="T7" fmla="*/ 14 h 20"/>
                    <a:gd name="T8" fmla="*/ 0 w 21"/>
                    <a:gd name="T9" fmla="*/ 10 h 20"/>
                    <a:gd name="T10" fmla="*/ 3 w 21"/>
                    <a:gd name="T11" fmla="*/ 0 h 20"/>
                    <a:gd name="T12" fmla="*/ 6 w 21"/>
                    <a:gd name="T13" fmla="*/ 6 h 20"/>
                    <a:gd name="T14" fmla="*/ 11 w 21"/>
                    <a:gd name="T15" fmla="*/ 12 h 20"/>
                    <a:gd name="T16" fmla="*/ 17 w 21"/>
                    <a:gd name="T17" fmla="*/ 15 h 20"/>
                    <a:gd name="T18" fmla="*/ 21 w 21"/>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21" y="20"/>
                      </a:moveTo>
                      <a:lnTo>
                        <a:pt x="15" y="20"/>
                      </a:lnTo>
                      <a:lnTo>
                        <a:pt x="9" y="18"/>
                      </a:lnTo>
                      <a:lnTo>
                        <a:pt x="4" y="14"/>
                      </a:lnTo>
                      <a:lnTo>
                        <a:pt x="0" y="10"/>
                      </a:lnTo>
                      <a:lnTo>
                        <a:pt x="3" y="0"/>
                      </a:lnTo>
                      <a:lnTo>
                        <a:pt x="6" y="6"/>
                      </a:lnTo>
                      <a:lnTo>
                        <a:pt x="11" y="12"/>
                      </a:lnTo>
                      <a:lnTo>
                        <a:pt x="17" y="15"/>
                      </a:lnTo>
                      <a:lnTo>
                        <a:pt x="2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42"/>
                <p:cNvSpPr>
                  <a:spLocks/>
                </p:cNvSpPr>
                <p:nvPr/>
              </p:nvSpPr>
              <p:spPr bwMode="auto">
                <a:xfrm>
                  <a:off x="6965950" y="5775325"/>
                  <a:ext cx="46037" cy="55563"/>
                </a:xfrm>
                <a:custGeom>
                  <a:avLst/>
                  <a:gdLst>
                    <a:gd name="T0" fmla="*/ 59 w 59"/>
                    <a:gd name="T1" fmla="*/ 11 h 69"/>
                    <a:gd name="T2" fmla="*/ 51 w 59"/>
                    <a:gd name="T3" fmla="*/ 19 h 69"/>
                    <a:gd name="T4" fmla="*/ 48 w 59"/>
                    <a:gd name="T5" fmla="*/ 32 h 69"/>
                    <a:gd name="T6" fmla="*/ 46 w 59"/>
                    <a:gd name="T7" fmla="*/ 44 h 69"/>
                    <a:gd name="T8" fmla="*/ 40 w 59"/>
                    <a:gd name="T9" fmla="*/ 53 h 69"/>
                    <a:gd name="T10" fmla="*/ 42 w 59"/>
                    <a:gd name="T11" fmla="*/ 55 h 69"/>
                    <a:gd name="T12" fmla="*/ 44 w 59"/>
                    <a:gd name="T13" fmla="*/ 57 h 69"/>
                    <a:gd name="T14" fmla="*/ 46 w 59"/>
                    <a:gd name="T15" fmla="*/ 61 h 69"/>
                    <a:gd name="T16" fmla="*/ 48 w 59"/>
                    <a:gd name="T17" fmla="*/ 63 h 69"/>
                    <a:gd name="T18" fmla="*/ 45 w 59"/>
                    <a:gd name="T19" fmla="*/ 65 h 69"/>
                    <a:gd name="T20" fmla="*/ 40 w 59"/>
                    <a:gd name="T21" fmla="*/ 68 h 69"/>
                    <a:gd name="T22" fmla="*/ 37 w 59"/>
                    <a:gd name="T23" fmla="*/ 69 h 69"/>
                    <a:gd name="T24" fmla="*/ 32 w 59"/>
                    <a:gd name="T25" fmla="*/ 67 h 69"/>
                    <a:gd name="T26" fmla="*/ 24 w 59"/>
                    <a:gd name="T27" fmla="*/ 61 h 69"/>
                    <a:gd name="T28" fmla="*/ 16 w 59"/>
                    <a:gd name="T29" fmla="*/ 54 h 69"/>
                    <a:gd name="T30" fmla="*/ 9 w 59"/>
                    <a:gd name="T31" fmla="*/ 47 h 69"/>
                    <a:gd name="T32" fmla="*/ 0 w 59"/>
                    <a:gd name="T33" fmla="*/ 45 h 69"/>
                    <a:gd name="T34" fmla="*/ 5 w 59"/>
                    <a:gd name="T35" fmla="*/ 32 h 69"/>
                    <a:gd name="T36" fmla="*/ 13 w 59"/>
                    <a:gd name="T37" fmla="*/ 19 h 69"/>
                    <a:gd name="T38" fmla="*/ 22 w 59"/>
                    <a:gd name="T39" fmla="*/ 9 h 69"/>
                    <a:gd name="T40" fmla="*/ 34 w 59"/>
                    <a:gd name="T41" fmla="*/ 0 h 69"/>
                    <a:gd name="T42" fmla="*/ 39 w 59"/>
                    <a:gd name="T43" fmla="*/ 4 h 69"/>
                    <a:gd name="T44" fmla="*/ 45 w 59"/>
                    <a:gd name="T45" fmla="*/ 8 h 69"/>
                    <a:gd name="T46" fmla="*/ 52 w 59"/>
                    <a:gd name="T47" fmla="*/ 10 h 69"/>
                    <a:gd name="T48" fmla="*/ 59 w 59"/>
                    <a:gd name="T4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69">
                      <a:moveTo>
                        <a:pt x="59" y="11"/>
                      </a:moveTo>
                      <a:lnTo>
                        <a:pt x="51" y="19"/>
                      </a:lnTo>
                      <a:lnTo>
                        <a:pt x="48" y="32"/>
                      </a:lnTo>
                      <a:lnTo>
                        <a:pt x="46" y="44"/>
                      </a:lnTo>
                      <a:lnTo>
                        <a:pt x="40" y="53"/>
                      </a:lnTo>
                      <a:lnTo>
                        <a:pt x="42" y="55"/>
                      </a:lnTo>
                      <a:lnTo>
                        <a:pt x="44" y="57"/>
                      </a:lnTo>
                      <a:lnTo>
                        <a:pt x="46" y="61"/>
                      </a:lnTo>
                      <a:lnTo>
                        <a:pt x="48" y="63"/>
                      </a:lnTo>
                      <a:lnTo>
                        <a:pt x="45" y="65"/>
                      </a:lnTo>
                      <a:lnTo>
                        <a:pt x="40" y="68"/>
                      </a:lnTo>
                      <a:lnTo>
                        <a:pt x="37" y="69"/>
                      </a:lnTo>
                      <a:lnTo>
                        <a:pt x="32" y="67"/>
                      </a:lnTo>
                      <a:lnTo>
                        <a:pt x="24" y="61"/>
                      </a:lnTo>
                      <a:lnTo>
                        <a:pt x="16" y="54"/>
                      </a:lnTo>
                      <a:lnTo>
                        <a:pt x="9" y="47"/>
                      </a:lnTo>
                      <a:lnTo>
                        <a:pt x="0" y="45"/>
                      </a:lnTo>
                      <a:lnTo>
                        <a:pt x="5" y="32"/>
                      </a:lnTo>
                      <a:lnTo>
                        <a:pt x="13" y="19"/>
                      </a:lnTo>
                      <a:lnTo>
                        <a:pt x="22" y="9"/>
                      </a:lnTo>
                      <a:lnTo>
                        <a:pt x="34" y="0"/>
                      </a:lnTo>
                      <a:lnTo>
                        <a:pt x="39" y="4"/>
                      </a:lnTo>
                      <a:lnTo>
                        <a:pt x="45" y="8"/>
                      </a:lnTo>
                      <a:lnTo>
                        <a:pt x="52" y="10"/>
                      </a:lnTo>
                      <a:lnTo>
                        <a:pt x="59" y="11"/>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43"/>
                <p:cNvSpPr>
                  <a:spLocks/>
                </p:cNvSpPr>
                <p:nvPr/>
              </p:nvSpPr>
              <p:spPr bwMode="auto">
                <a:xfrm>
                  <a:off x="6964363" y="5818188"/>
                  <a:ext cx="4762" cy="4763"/>
                </a:xfrm>
                <a:custGeom>
                  <a:avLst/>
                  <a:gdLst>
                    <a:gd name="T0" fmla="*/ 6 w 6"/>
                    <a:gd name="T1" fmla="*/ 3 h 6"/>
                    <a:gd name="T2" fmla="*/ 3 w 6"/>
                    <a:gd name="T3" fmla="*/ 6 h 6"/>
                    <a:gd name="T4" fmla="*/ 2 w 6"/>
                    <a:gd name="T5" fmla="*/ 5 h 6"/>
                    <a:gd name="T6" fmla="*/ 1 w 6"/>
                    <a:gd name="T7" fmla="*/ 3 h 6"/>
                    <a:gd name="T8" fmla="*/ 0 w 6"/>
                    <a:gd name="T9" fmla="*/ 1 h 6"/>
                    <a:gd name="T10" fmla="*/ 1 w 6"/>
                    <a:gd name="T11" fmla="*/ 0 h 6"/>
                    <a:gd name="T12" fmla="*/ 3 w 6"/>
                    <a:gd name="T13" fmla="*/ 0 h 6"/>
                    <a:gd name="T14" fmla="*/ 4 w 6"/>
                    <a:gd name="T15" fmla="*/ 1 h 6"/>
                    <a:gd name="T16" fmla="*/ 4 w 6"/>
                    <a:gd name="T17" fmla="*/ 2 h 6"/>
                    <a:gd name="T18" fmla="*/ 6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3"/>
                      </a:moveTo>
                      <a:lnTo>
                        <a:pt x="3" y="6"/>
                      </a:lnTo>
                      <a:lnTo>
                        <a:pt x="2" y="5"/>
                      </a:lnTo>
                      <a:lnTo>
                        <a:pt x="1" y="3"/>
                      </a:lnTo>
                      <a:lnTo>
                        <a:pt x="0" y="1"/>
                      </a:lnTo>
                      <a:lnTo>
                        <a:pt x="1" y="0"/>
                      </a:lnTo>
                      <a:lnTo>
                        <a:pt x="3" y="0"/>
                      </a:lnTo>
                      <a:lnTo>
                        <a:pt x="4" y="1"/>
                      </a:lnTo>
                      <a:lnTo>
                        <a:pt x="4" y="2"/>
                      </a:lnTo>
                      <a:lnTo>
                        <a:pt x="6" y="3"/>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44"/>
                <p:cNvSpPr>
                  <a:spLocks/>
                </p:cNvSpPr>
                <p:nvPr/>
              </p:nvSpPr>
              <p:spPr bwMode="auto">
                <a:xfrm>
                  <a:off x="6932613" y="5821363"/>
                  <a:ext cx="15875" cy="4763"/>
                </a:xfrm>
                <a:custGeom>
                  <a:avLst/>
                  <a:gdLst>
                    <a:gd name="T0" fmla="*/ 20 w 21"/>
                    <a:gd name="T1" fmla="*/ 7 h 7"/>
                    <a:gd name="T2" fmla="*/ 0 w 21"/>
                    <a:gd name="T3" fmla="*/ 0 h 7"/>
                    <a:gd name="T4" fmla="*/ 5 w 21"/>
                    <a:gd name="T5" fmla="*/ 0 h 7"/>
                    <a:gd name="T6" fmla="*/ 11 w 21"/>
                    <a:gd name="T7" fmla="*/ 0 h 7"/>
                    <a:gd name="T8" fmla="*/ 15 w 21"/>
                    <a:gd name="T9" fmla="*/ 0 h 7"/>
                    <a:gd name="T10" fmla="*/ 21 w 21"/>
                    <a:gd name="T11" fmla="*/ 1 h 7"/>
                    <a:gd name="T12" fmla="*/ 20 w 2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 h="7">
                      <a:moveTo>
                        <a:pt x="20" y="7"/>
                      </a:moveTo>
                      <a:lnTo>
                        <a:pt x="0" y="0"/>
                      </a:lnTo>
                      <a:lnTo>
                        <a:pt x="5" y="0"/>
                      </a:lnTo>
                      <a:lnTo>
                        <a:pt x="11" y="0"/>
                      </a:lnTo>
                      <a:lnTo>
                        <a:pt x="15" y="0"/>
                      </a:lnTo>
                      <a:lnTo>
                        <a:pt x="21" y="1"/>
                      </a:lnTo>
                      <a:lnTo>
                        <a:pt x="20" y="7"/>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45"/>
                <p:cNvSpPr>
                  <a:spLocks/>
                </p:cNvSpPr>
                <p:nvPr/>
              </p:nvSpPr>
              <p:spPr bwMode="auto">
                <a:xfrm>
                  <a:off x="6958013" y="5827713"/>
                  <a:ext cx="49212" cy="17463"/>
                </a:xfrm>
                <a:custGeom>
                  <a:avLst/>
                  <a:gdLst>
                    <a:gd name="T0" fmla="*/ 30 w 62"/>
                    <a:gd name="T1" fmla="*/ 8 h 22"/>
                    <a:gd name="T2" fmla="*/ 33 w 62"/>
                    <a:gd name="T3" fmla="*/ 8 h 22"/>
                    <a:gd name="T4" fmla="*/ 35 w 62"/>
                    <a:gd name="T5" fmla="*/ 8 h 22"/>
                    <a:gd name="T6" fmla="*/ 39 w 62"/>
                    <a:gd name="T7" fmla="*/ 9 h 22"/>
                    <a:gd name="T8" fmla="*/ 41 w 62"/>
                    <a:gd name="T9" fmla="*/ 12 h 22"/>
                    <a:gd name="T10" fmla="*/ 47 w 62"/>
                    <a:gd name="T11" fmla="*/ 12 h 22"/>
                    <a:gd name="T12" fmla="*/ 52 w 62"/>
                    <a:gd name="T13" fmla="*/ 12 h 22"/>
                    <a:gd name="T14" fmla="*/ 57 w 62"/>
                    <a:gd name="T15" fmla="*/ 9 h 22"/>
                    <a:gd name="T16" fmla="*/ 62 w 62"/>
                    <a:gd name="T17" fmla="*/ 8 h 22"/>
                    <a:gd name="T18" fmla="*/ 58 w 62"/>
                    <a:gd name="T19" fmla="*/ 12 h 22"/>
                    <a:gd name="T20" fmla="*/ 55 w 62"/>
                    <a:gd name="T21" fmla="*/ 15 h 22"/>
                    <a:gd name="T22" fmla="*/ 53 w 62"/>
                    <a:gd name="T23" fmla="*/ 19 h 22"/>
                    <a:gd name="T24" fmla="*/ 53 w 62"/>
                    <a:gd name="T25" fmla="*/ 22 h 22"/>
                    <a:gd name="T26" fmla="*/ 46 w 62"/>
                    <a:gd name="T27" fmla="*/ 20 h 22"/>
                    <a:gd name="T28" fmla="*/ 40 w 62"/>
                    <a:gd name="T29" fmla="*/ 18 h 22"/>
                    <a:gd name="T30" fmla="*/ 33 w 62"/>
                    <a:gd name="T31" fmla="*/ 14 h 22"/>
                    <a:gd name="T32" fmla="*/ 26 w 62"/>
                    <a:gd name="T33" fmla="*/ 12 h 22"/>
                    <a:gd name="T34" fmla="*/ 19 w 62"/>
                    <a:gd name="T35" fmla="*/ 9 h 22"/>
                    <a:gd name="T36" fmla="*/ 12 w 62"/>
                    <a:gd name="T37" fmla="*/ 7 h 22"/>
                    <a:gd name="T38" fmla="*/ 7 w 62"/>
                    <a:gd name="T39" fmla="*/ 5 h 22"/>
                    <a:gd name="T40" fmla="*/ 0 w 62"/>
                    <a:gd name="T41" fmla="*/ 3 h 22"/>
                    <a:gd name="T42" fmla="*/ 0 w 62"/>
                    <a:gd name="T43" fmla="*/ 0 h 22"/>
                    <a:gd name="T44" fmla="*/ 8 w 62"/>
                    <a:gd name="T45" fmla="*/ 3 h 22"/>
                    <a:gd name="T46" fmla="*/ 16 w 62"/>
                    <a:gd name="T47" fmla="*/ 3 h 22"/>
                    <a:gd name="T48" fmla="*/ 24 w 62"/>
                    <a:gd name="T49" fmla="*/ 3 h 22"/>
                    <a:gd name="T50" fmla="*/ 30 w 62"/>
                    <a:gd name="T51"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22">
                      <a:moveTo>
                        <a:pt x="30" y="8"/>
                      </a:moveTo>
                      <a:lnTo>
                        <a:pt x="33" y="8"/>
                      </a:lnTo>
                      <a:lnTo>
                        <a:pt x="35" y="8"/>
                      </a:lnTo>
                      <a:lnTo>
                        <a:pt x="39" y="9"/>
                      </a:lnTo>
                      <a:lnTo>
                        <a:pt x="41" y="12"/>
                      </a:lnTo>
                      <a:lnTo>
                        <a:pt x="47" y="12"/>
                      </a:lnTo>
                      <a:lnTo>
                        <a:pt x="52" y="12"/>
                      </a:lnTo>
                      <a:lnTo>
                        <a:pt x="57" y="9"/>
                      </a:lnTo>
                      <a:lnTo>
                        <a:pt x="62" y="8"/>
                      </a:lnTo>
                      <a:lnTo>
                        <a:pt x="58" y="12"/>
                      </a:lnTo>
                      <a:lnTo>
                        <a:pt x="55" y="15"/>
                      </a:lnTo>
                      <a:lnTo>
                        <a:pt x="53" y="19"/>
                      </a:lnTo>
                      <a:lnTo>
                        <a:pt x="53" y="22"/>
                      </a:lnTo>
                      <a:lnTo>
                        <a:pt x="46" y="20"/>
                      </a:lnTo>
                      <a:lnTo>
                        <a:pt x="40" y="18"/>
                      </a:lnTo>
                      <a:lnTo>
                        <a:pt x="33" y="14"/>
                      </a:lnTo>
                      <a:lnTo>
                        <a:pt x="26" y="12"/>
                      </a:lnTo>
                      <a:lnTo>
                        <a:pt x="19" y="9"/>
                      </a:lnTo>
                      <a:lnTo>
                        <a:pt x="12" y="7"/>
                      </a:lnTo>
                      <a:lnTo>
                        <a:pt x="7" y="5"/>
                      </a:lnTo>
                      <a:lnTo>
                        <a:pt x="0" y="3"/>
                      </a:lnTo>
                      <a:lnTo>
                        <a:pt x="0" y="0"/>
                      </a:lnTo>
                      <a:lnTo>
                        <a:pt x="8" y="3"/>
                      </a:lnTo>
                      <a:lnTo>
                        <a:pt x="16" y="3"/>
                      </a:lnTo>
                      <a:lnTo>
                        <a:pt x="24" y="3"/>
                      </a:lnTo>
                      <a:lnTo>
                        <a:pt x="30" y="8"/>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46"/>
                <p:cNvSpPr>
                  <a:spLocks/>
                </p:cNvSpPr>
                <p:nvPr/>
              </p:nvSpPr>
              <p:spPr bwMode="auto">
                <a:xfrm>
                  <a:off x="7010400" y="5843588"/>
                  <a:ext cx="63500" cy="30163"/>
                </a:xfrm>
                <a:custGeom>
                  <a:avLst/>
                  <a:gdLst>
                    <a:gd name="T0" fmla="*/ 79 w 79"/>
                    <a:gd name="T1" fmla="*/ 32 h 38"/>
                    <a:gd name="T2" fmla="*/ 72 w 79"/>
                    <a:gd name="T3" fmla="*/ 38 h 38"/>
                    <a:gd name="T4" fmla="*/ 64 w 79"/>
                    <a:gd name="T5" fmla="*/ 37 h 38"/>
                    <a:gd name="T6" fmla="*/ 56 w 79"/>
                    <a:gd name="T7" fmla="*/ 33 h 38"/>
                    <a:gd name="T8" fmla="*/ 49 w 79"/>
                    <a:gd name="T9" fmla="*/ 30 h 38"/>
                    <a:gd name="T10" fmla="*/ 0 w 79"/>
                    <a:gd name="T11" fmla="*/ 6 h 38"/>
                    <a:gd name="T12" fmla="*/ 3 w 79"/>
                    <a:gd name="T13" fmla="*/ 0 h 38"/>
                    <a:gd name="T14" fmla="*/ 12 w 79"/>
                    <a:gd name="T15" fmla="*/ 5 h 38"/>
                    <a:gd name="T16" fmla="*/ 23 w 79"/>
                    <a:gd name="T17" fmla="*/ 8 h 38"/>
                    <a:gd name="T18" fmla="*/ 32 w 79"/>
                    <a:gd name="T19" fmla="*/ 13 h 38"/>
                    <a:gd name="T20" fmla="*/ 41 w 79"/>
                    <a:gd name="T21" fmla="*/ 16 h 38"/>
                    <a:gd name="T22" fmla="*/ 50 w 79"/>
                    <a:gd name="T23" fmla="*/ 21 h 38"/>
                    <a:gd name="T24" fmla="*/ 61 w 79"/>
                    <a:gd name="T25" fmla="*/ 24 h 38"/>
                    <a:gd name="T26" fmla="*/ 70 w 79"/>
                    <a:gd name="T27" fmla="*/ 29 h 38"/>
                    <a:gd name="T28" fmla="*/ 79 w 79"/>
                    <a:gd name="T2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8">
                      <a:moveTo>
                        <a:pt x="79" y="32"/>
                      </a:moveTo>
                      <a:lnTo>
                        <a:pt x="72" y="38"/>
                      </a:lnTo>
                      <a:lnTo>
                        <a:pt x="64" y="37"/>
                      </a:lnTo>
                      <a:lnTo>
                        <a:pt x="56" y="33"/>
                      </a:lnTo>
                      <a:lnTo>
                        <a:pt x="49" y="30"/>
                      </a:lnTo>
                      <a:lnTo>
                        <a:pt x="0" y="6"/>
                      </a:lnTo>
                      <a:lnTo>
                        <a:pt x="3" y="0"/>
                      </a:lnTo>
                      <a:lnTo>
                        <a:pt x="12" y="5"/>
                      </a:lnTo>
                      <a:lnTo>
                        <a:pt x="23" y="8"/>
                      </a:lnTo>
                      <a:lnTo>
                        <a:pt x="32" y="13"/>
                      </a:lnTo>
                      <a:lnTo>
                        <a:pt x="41" y="16"/>
                      </a:lnTo>
                      <a:lnTo>
                        <a:pt x="50" y="21"/>
                      </a:lnTo>
                      <a:lnTo>
                        <a:pt x="61" y="24"/>
                      </a:lnTo>
                      <a:lnTo>
                        <a:pt x="70" y="29"/>
                      </a:lnTo>
                      <a:lnTo>
                        <a:pt x="79" y="32"/>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47"/>
                <p:cNvSpPr>
                  <a:spLocks/>
                </p:cNvSpPr>
                <p:nvPr/>
              </p:nvSpPr>
              <p:spPr bwMode="auto">
                <a:xfrm>
                  <a:off x="7038975" y="5878513"/>
                  <a:ext cx="44450" cy="166688"/>
                </a:xfrm>
                <a:custGeom>
                  <a:avLst/>
                  <a:gdLst>
                    <a:gd name="T0" fmla="*/ 57 w 57"/>
                    <a:gd name="T1" fmla="*/ 2 h 208"/>
                    <a:gd name="T2" fmla="*/ 57 w 57"/>
                    <a:gd name="T3" fmla="*/ 29 h 208"/>
                    <a:gd name="T4" fmla="*/ 55 w 57"/>
                    <a:gd name="T5" fmla="*/ 54 h 208"/>
                    <a:gd name="T6" fmla="*/ 52 w 57"/>
                    <a:gd name="T7" fmla="*/ 81 h 208"/>
                    <a:gd name="T8" fmla="*/ 49 w 57"/>
                    <a:gd name="T9" fmla="*/ 106 h 208"/>
                    <a:gd name="T10" fmla="*/ 43 w 57"/>
                    <a:gd name="T11" fmla="*/ 131 h 208"/>
                    <a:gd name="T12" fmla="*/ 36 w 57"/>
                    <a:gd name="T13" fmla="*/ 155 h 208"/>
                    <a:gd name="T14" fmla="*/ 28 w 57"/>
                    <a:gd name="T15" fmla="*/ 180 h 208"/>
                    <a:gd name="T16" fmla="*/ 19 w 57"/>
                    <a:gd name="T17" fmla="*/ 204 h 208"/>
                    <a:gd name="T18" fmla="*/ 0 w 57"/>
                    <a:gd name="T19" fmla="*/ 208 h 208"/>
                    <a:gd name="T20" fmla="*/ 5 w 57"/>
                    <a:gd name="T21" fmla="*/ 184 h 208"/>
                    <a:gd name="T22" fmla="*/ 11 w 57"/>
                    <a:gd name="T23" fmla="*/ 159 h 208"/>
                    <a:gd name="T24" fmla="*/ 16 w 57"/>
                    <a:gd name="T25" fmla="*/ 135 h 208"/>
                    <a:gd name="T26" fmla="*/ 23 w 57"/>
                    <a:gd name="T27" fmla="*/ 110 h 208"/>
                    <a:gd name="T28" fmla="*/ 29 w 57"/>
                    <a:gd name="T29" fmla="*/ 85 h 208"/>
                    <a:gd name="T30" fmla="*/ 35 w 57"/>
                    <a:gd name="T31" fmla="*/ 60 h 208"/>
                    <a:gd name="T32" fmla="*/ 39 w 57"/>
                    <a:gd name="T33" fmla="*/ 34 h 208"/>
                    <a:gd name="T34" fmla="*/ 43 w 57"/>
                    <a:gd name="T35" fmla="*/ 9 h 208"/>
                    <a:gd name="T36" fmla="*/ 42 w 57"/>
                    <a:gd name="T37" fmla="*/ 7 h 208"/>
                    <a:gd name="T38" fmla="*/ 43 w 57"/>
                    <a:gd name="T39" fmla="*/ 5 h 208"/>
                    <a:gd name="T40" fmla="*/ 44 w 57"/>
                    <a:gd name="T41" fmla="*/ 3 h 208"/>
                    <a:gd name="T42" fmla="*/ 46 w 57"/>
                    <a:gd name="T43" fmla="*/ 2 h 208"/>
                    <a:gd name="T44" fmla="*/ 50 w 57"/>
                    <a:gd name="T45" fmla="*/ 1 h 208"/>
                    <a:gd name="T46" fmla="*/ 53 w 57"/>
                    <a:gd name="T47" fmla="*/ 0 h 208"/>
                    <a:gd name="T48" fmla="*/ 55 w 57"/>
                    <a:gd name="T49" fmla="*/ 0 h 208"/>
                    <a:gd name="T50" fmla="*/ 57 w 57"/>
                    <a:gd name="T51" fmla="*/ 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208">
                      <a:moveTo>
                        <a:pt x="57" y="2"/>
                      </a:moveTo>
                      <a:lnTo>
                        <a:pt x="57" y="29"/>
                      </a:lnTo>
                      <a:lnTo>
                        <a:pt x="55" y="54"/>
                      </a:lnTo>
                      <a:lnTo>
                        <a:pt x="52" y="81"/>
                      </a:lnTo>
                      <a:lnTo>
                        <a:pt x="49" y="106"/>
                      </a:lnTo>
                      <a:lnTo>
                        <a:pt x="43" y="131"/>
                      </a:lnTo>
                      <a:lnTo>
                        <a:pt x="36" y="155"/>
                      </a:lnTo>
                      <a:lnTo>
                        <a:pt x="28" y="180"/>
                      </a:lnTo>
                      <a:lnTo>
                        <a:pt x="19" y="204"/>
                      </a:lnTo>
                      <a:lnTo>
                        <a:pt x="0" y="208"/>
                      </a:lnTo>
                      <a:lnTo>
                        <a:pt x="5" y="184"/>
                      </a:lnTo>
                      <a:lnTo>
                        <a:pt x="11" y="159"/>
                      </a:lnTo>
                      <a:lnTo>
                        <a:pt x="16" y="135"/>
                      </a:lnTo>
                      <a:lnTo>
                        <a:pt x="23" y="110"/>
                      </a:lnTo>
                      <a:lnTo>
                        <a:pt x="29" y="85"/>
                      </a:lnTo>
                      <a:lnTo>
                        <a:pt x="35" y="60"/>
                      </a:lnTo>
                      <a:lnTo>
                        <a:pt x="39" y="34"/>
                      </a:lnTo>
                      <a:lnTo>
                        <a:pt x="43" y="9"/>
                      </a:lnTo>
                      <a:lnTo>
                        <a:pt x="42" y="7"/>
                      </a:lnTo>
                      <a:lnTo>
                        <a:pt x="43" y="5"/>
                      </a:lnTo>
                      <a:lnTo>
                        <a:pt x="44" y="3"/>
                      </a:lnTo>
                      <a:lnTo>
                        <a:pt x="46" y="2"/>
                      </a:lnTo>
                      <a:lnTo>
                        <a:pt x="50" y="1"/>
                      </a:lnTo>
                      <a:lnTo>
                        <a:pt x="53" y="0"/>
                      </a:lnTo>
                      <a:lnTo>
                        <a:pt x="55" y="0"/>
                      </a:lnTo>
                      <a:lnTo>
                        <a:pt x="57" y="2"/>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48"/>
                <p:cNvSpPr>
                  <a:spLocks/>
                </p:cNvSpPr>
                <p:nvPr/>
              </p:nvSpPr>
              <p:spPr bwMode="auto">
                <a:xfrm>
                  <a:off x="7312025" y="6073775"/>
                  <a:ext cx="11112" cy="20638"/>
                </a:xfrm>
                <a:custGeom>
                  <a:avLst/>
                  <a:gdLst>
                    <a:gd name="T0" fmla="*/ 14 w 14"/>
                    <a:gd name="T1" fmla="*/ 27 h 27"/>
                    <a:gd name="T2" fmla="*/ 9 w 14"/>
                    <a:gd name="T3" fmla="*/ 27 h 27"/>
                    <a:gd name="T4" fmla="*/ 7 w 14"/>
                    <a:gd name="T5" fmla="*/ 23 h 27"/>
                    <a:gd name="T6" fmla="*/ 6 w 14"/>
                    <a:gd name="T7" fmla="*/ 17 h 27"/>
                    <a:gd name="T8" fmla="*/ 2 w 14"/>
                    <a:gd name="T9" fmla="*/ 13 h 27"/>
                    <a:gd name="T10" fmla="*/ 0 w 14"/>
                    <a:gd name="T11" fmla="*/ 10 h 27"/>
                    <a:gd name="T12" fmla="*/ 1 w 14"/>
                    <a:gd name="T13" fmla="*/ 7 h 27"/>
                    <a:gd name="T14" fmla="*/ 1 w 14"/>
                    <a:gd name="T15" fmla="*/ 4 h 27"/>
                    <a:gd name="T16" fmla="*/ 2 w 14"/>
                    <a:gd name="T17" fmla="*/ 1 h 27"/>
                    <a:gd name="T18" fmla="*/ 3 w 14"/>
                    <a:gd name="T19" fmla="*/ 1 h 27"/>
                    <a:gd name="T20" fmla="*/ 6 w 14"/>
                    <a:gd name="T21" fmla="*/ 0 h 27"/>
                    <a:gd name="T22" fmla="*/ 7 w 14"/>
                    <a:gd name="T23" fmla="*/ 0 h 27"/>
                    <a:gd name="T24" fmla="*/ 8 w 14"/>
                    <a:gd name="T25" fmla="*/ 1 h 27"/>
                    <a:gd name="T26" fmla="*/ 9 w 14"/>
                    <a:gd name="T27" fmla="*/ 8 h 27"/>
                    <a:gd name="T28" fmla="*/ 11 w 14"/>
                    <a:gd name="T29" fmla="*/ 14 h 27"/>
                    <a:gd name="T30" fmla="*/ 14 w 14"/>
                    <a:gd name="T31" fmla="*/ 21 h 27"/>
                    <a:gd name="T32" fmla="*/ 14 w 14"/>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7">
                      <a:moveTo>
                        <a:pt x="14" y="27"/>
                      </a:moveTo>
                      <a:lnTo>
                        <a:pt x="9" y="27"/>
                      </a:lnTo>
                      <a:lnTo>
                        <a:pt x="7" y="23"/>
                      </a:lnTo>
                      <a:lnTo>
                        <a:pt x="6" y="17"/>
                      </a:lnTo>
                      <a:lnTo>
                        <a:pt x="2" y="13"/>
                      </a:lnTo>
                      <a:lnTo>
                        <a:pt x="0" y="10"/>
                      </a:lnTo>
                      <a:lnTo>
                        <a:pt x="1" y="7"/>
                      </a:lnTo>
                      <a:lnTo>
                        <a:pt x="1" y="4"/>
                      </a:lnTo>
                      <a:lnTo>
                        <a:pt x="2" y="1"/>
                      </a:lnTo>
                      <a:lnTo>
                        <a:pt x="3" y="1"/>
                      </a:lnTo>
                      <a:lnTo>
                        <a:pt x="6" y="0"/>
                      </a:lnTo>
                      <a:lnTo>
                        <a:pt x="7" y="0"/>
                      </a:lnTo>
                      <a:lnTo>
                        <a:pt x="8" y="1"/>
                      </a:lnTo>
                      <a:lnTo>
                        <a:pt x="9" y="8"/>
                      </a:lnTo>
                      <a:lnTo>
                        <a:pt x="11" y="14"/>
                      </a:lnTo>
                      <a:lnTo>
                        <a:pt x="14" y="21"/>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74" name="椭圆 73"/>
            <p:cNvSpPr/>
            <p:nvPr/>
          </p:nvSpPr>
          <p:spPr>
            <a:xfrm>
              <a:off x="4166192" y="4765474"/>
              <a:ext cx="68634" cy="4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3688854" y="4440982"/>
              <a:ext cx="902797" cy="30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     7:40</a:t>
              </a:r>
              <a:endParaRPr lang="zh-CN" altLang="en-US" dirty="0">
                <a:solidFill>
                  <a:schemeClr val="tx1"/>
                </a:solidFill>
              </a:endParaRPr>
            </a:p>
          </p:txBody>
        </p:sp>
      </p:grpSp>
      <p:grpSp>
        <p:nvGrpSpPr>
          <p:cNvPr id="106" name="组合 105"/>
          <p:cNvGrpSpPr/>
          <p:nvPr/>
        </p:nvGrpSpPr>
        <p:grpSpPr>
          <a:xfrm>
            <a:off x="5195249" y="2499742"/>
            <a:ext cx="1411837" cy="1582028"/>
            <a:chOff x="4890331" y="4445296"/>
            <a:chExt cx="1411837" cy="1582028"/>
          </a:xfrm>
        </p:grpSpPr>
        <p:pic>
          <p:nvPicPr>
            <p:cNvPr id="107" name="Picture 149" descr="C:\Documents and Settings\lunzhuo.ye\Local Settings\Temporary Internet Files\Content.IE5\LE48HJ5K\MC90031821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0331" y="5176760"/>
              <a:ext cx="1411837" cy="850564"/>
            </a:xfrm>
            <a:prstGeom prst="rect">
              <a:avLst/>
            </a:prstGeom>
            <a:noFill/>
            <a:extLst>
              <a:ext uri="{909E8E84-426E-40DD-AFC4-6F175D3DCCD1}">
                <a14:hiddenFill xmlns:a14="http://schemas.microsoft.com/office/drawing/2010/main">
                  <a:solidFill>
                    <a:srgbClr val="FFFFFF"/>
                  </a:solidFill>
                </a14:hiddenFill>
              </a:ext>
            </a:extLst>
          </p:spPr>
        </p:pic>
        <p:sp>
          <p:nvSpPr>
            <p:cNvPr id="108" name="椭圆 107"/>
            <p:cNvSpPr/>
            <p:nvPr/>
          </p:nvSpPr>
          <p:spPr>
            <a:xfrm>
              <a:off x="5500808" y="4765474"/>
              <a:ext cx="68634" cy="4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5039884" y="4445296"/>
              <a:ext cx="902797" cy="30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     7:45</a:t>
              </a:r>
            </a:p>
          </p:txBody>
        </p:sp>
      </p:grpSp>
      <p:grpSp>
        <p:nvGrpSpPr>
          <p:cNvPr id="110" name="组合 109"/>
          <p:cNvGrpSpPr/>
          <p:nvPr/>
        </p:nvGrpSpPr>
        <p:grpSpPr>
          <a:xfrm>
            <a:off x="6818146" y="2499742"/>
            <a:ext cx="1113407" cy="1654491"/>
            <a:chOff x="6513228" y="4445296"/>
            <a:chExt cx="1113407" cy="1654491"/>
          </a:xfrm>
        </p:grpSpPr>
        <p:pic>
          <p:nvPicPr>
            <p:cNvPr id="111" name="Picture 150" descr="C:\Documents and Settings\lunzhuo.ye\Local Settings\Temporary Internet Files\Content.IE5\02BOWNHN\MC90021283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7086" y="5010723"/>
              <a:ext cx="1019549" cy="1089064"/>
            </a:xfrm>
            <a:prstGeom prst="rect">
              <a:avLst/>
            </a:prstGeom>
            <a:noFill/>
            <a:extLst>
              <a:ext uri="{909E8E84-426E-40DD-AFC4-6F175D3DCCD1}">
                <a14:hiddenFill xmlns:a14="http://schemas.microsoft.com/office/drawing/2010/main">
                  <a:solidFill>
                    <a:srgbClr val="FFFFFF"/>
                  </a:solidFill>
                </a14:hiddenFill>
              </a:ext>
            </a:extLst>
          </p:spPr>
        </p:pic>
        <p:sp>
          <p:nvSpPr>
            <p:cNvPr id="112" name="椭圆 111"/>
            <p:cNvSpPr/>
            <p:nvPr/>
          </p:nvSpPr>
          <p:spPr>
            <a:xfrm>
              <a:off x="7020272" y="4753841"/>
              <a:ext cx="68634" cy="4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a:off x="6513228" y="4445296"/>
              <a:ext cx="902797" cy="30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     7:50</a:t>
              </a:r>
              <a:endParaRPr lang="zh-CN" altLang="en-US" dirty="0">
                <a:solidFill>
                  <a:schemeClr val="tx1"/>
                </a:solidFill>
              </a:endParaRPr>
            </a:p>
          </p:txBody>
        </p:sp>
      </p:grpSp>
      <p:cxnSp>
        <p:nvCxnSpPr>
          <p:cNvPr id="114" name="直接箭头连接符 113"/>
          <p:cNvCxnSpPr>
            <a:stCxn id="18" idx="3"/>
          </p:cNvCxnSpPr>
          <p:nvPr/>
        </p:nvCxnSpPr>
        <p:spPr>
          <a:xfrm flipV="1">
            <a:off x="1502594" y="2832352"/>
            <a:ext cx="6686692" cy="12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4"/>
                                        </p:tgtEl>
                                        <p:attrNameLst>
                                          <p:attrName>style.visibility</p:attrName>
                                        </p:attrNameLst>
                                      </p:cBhvr>
                                      <p:to>
                                        <p:strVal val="visible"/>
                                      </p:to>
                                    </p:set>
                                    <p:anim calcmode="lin" valueType="num">
                                      <p:cBhvr additive="base">
                                        <p:cTn id="31" dur="500" fill="hold"/>
                                        <p:tgtEl>
                                          <p:spTgt spid="114"/>
                                        </p:tgtEl>
                                        <p:attrNameLst>
                                          <p:attrName>ppt_x</p:attrName>
                                        </p:attrNameLst>
                                      </p:cBhvr>
                                      <p:tavLst>
                                        <p:tav tm="0">
                                          <p:val>
                                            <p:strVal val="#ppt_x"/>
                                          </p:val>
                                        </p:tav>
                                        <p:tav tm="100000">
                                          <p:val>
                                            <p:strVal val="#ppt_x"/>
                                          </p:val>
                                        </p:tav>
                                      </p:tavLst>
                                    </p:anim>
                                    <p:anim calcmode="lin" valueType="num">
                                      <p:cBhvr additive="base">
                                        <p:cTn id="3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1000"/>
                                        <p:tgtEl>
                                          <p:spTgt spid="6">
                                            <p:txEl>
                                              <p:pRg st="12" end="12"/>
                                            </p:txEl>
                                          </p:spTgt>
                                        </p:tgtEl>
                                      </p:cBhvr>
                                    </p:animEffect>
                                    <p:anim calcmode="lin" valueType="num">
                                      <p:cBhvr>
                                        <p:cTn id="38"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输出</a:t>
            </a:r>
          </a:p>
        </p:txBody>
      </p:sp>
      <p:sp>
        <p:nvSpPr>
          <p:cNvPr id="3" name="内容占位符 2"/>
          <p:cNvSpPr>
            <a:spLocks noGrp="1"/>
          </p:cNvSpPr>
          <p:nvPr>
            <p:ph idx="1"/>
          </p:nvPr>
        </p:nvSpPr>
        <p:spPr/>
        <p:txBody>
          <a:bodyPr/>
          <a:lstStyle/>
          <a:p>
            <a:pPr lvl="1"/>
            <a:r>
              <a:rPr lang="zh-CN" altLang="zh-CN" dirty="0"/>
              <a:t>《项目估算表（预估算）》</a:t>
            </a:r>
          </a:p>
          <a:p>
            <a:pPr lvl="1"/>
            <a:r>
              <a:rPr lang="zh-CN" altLang="zh-CN" dirty="0"/>
              <a:t>《项目立项报告》</a:t>
            </a:r>
          </a:p>
          <a:p>
            <a:pPr lvl="1"/>
            <a:r>
              <a:rPr lang="zh-CN" altLang="zh-CN" dirty="0"/>
              <a:t>《项目立项审批表》</a:t>
            </a:r>
            <a:r>
              <a:rPr lang="zh-CN" altLang="en-US" dirty="0"/>
              <a:t>（</a:t>
            </a:r>
            <a:r>
              <a:rPr lang="zh-CN" altLang="en-US" dirty="0">
                <a:solidFill>
                  <a:srgbClr val="00B050"/>
                </a:solidFill>
              </a:rPr>
              <a:t>在</a:t>
            </a:r>
            <a:r>
              <a:rPr lang="en-US" altLang="zh-CN" dirty="0" err="1">
                <a:solidFill>
                  <a:srgbClr val="00B050"/>
                </a:solidFill>
              </a:rPr>
              <a:t>devsuite</a:t>
            </a:r>
            <a:r>
              <a:rPr lang="zh-CN" altLang="en-US" dirty="0">
                <a:solidFill>
                  <a:srgbClr val="00B050"/>
                </a:solidFill>
              </a:rPr>
              <a:t>中发起</a:t>
            </a:r>
            <a:r>
              <a:rPr lang="zh-CN" altLang="en-US" dirty="0"/>
              <a:t>）</a:t>
            </a:r>
            <a:endParaRPr lang="zh-CN" altLang="zh-CN" dirty="0"/>
          </a:p>
          <a:p>
            <a:pPr lvl="1"/>
            <a:r>
              <a:rPr lang="zh-CN" altLang="zh-CN" dirty="0"/>
              <a:t>《项目经理任命书》</a:t>
            </a:r>
          </a:p>
          <a:p>
            <a:pPr lvl="1"/>
            <a:r>
              <a:rPr lang="zh-CN" altLang="zh-CN" dirty="0"/>
              <a:t>启动会</a:t>
            </a:r>
            <a:r>
              <a:rPr lang="en-US" altLang="zh-CN" dirty="0"/>
              <a:t>PPT/</a:t>
            </a:r>
            <a:r>
              <a:rPr lang="zh-CN" altLang="zh-CN" dirty="0"/>
              <a:t>启动会会议纪要</a:t>
            </a:r>
          </a:p>
          <a:p>
            <a:pPr lvl="1"/>
            <a:r>
              <a:rPr lang="zh-CN" altLang="zh-CN" dirty="0"/>
              <a:t>《</a:t>
            </a:r>
            <a:r>
              <a:rPr lang="en-US" altLang="zh-CN" dirty="0"/>
              <a:t>QA</a:t>
            </a:r>
            <a:r>
              <a:rPr lang="zh-CN" altLang="zh-CN" dirty="0"/>
              <a:t>检查表》</a:t>
            </a:r>
            <a:r>
              <a:rPr lang="zh-CN" altLang="en-US" dirty="0"/>
              <a:t>（</a:t>
            </a:r>
            <a:r>
              <a:rPr lang="zh-CN" altLang="en-US" dirty="0">
                <a:solidFill>
                  <a:srgbClr val="00B050"/>
                </a:solidFill>
              </a:rPr>
              <a:t>在</a:t>
            </a:r>
            <a:r>
              <a:rPr lang="en-US" altLang="zh-CN" dirty="0" err="1">
                <a:solidFill>
                  <a:srgbClr val="00B050"/>
                </a:solidFill>
              </a:rPr>
              <a:t>devsuite</a:t>
            </a:r>
            <a:r>
              <a:rPr lang="zh-CN" altLang="en-US" dirty="0">
                <a:solidFill>
                  <a:srgbClr val="00B050"/>
                </a:solidFill>
              </a:rPr>
              <a:t>中开展</a:t>
            </a:r>
            <a:r>
              <a:rPr lang="zh-CN" altLang="en-US" dirty="0"/>
              <a:t>）</a:t>
            </a:r>
            <a:endParaRPr lang="zh-CN" altLang="zh-CN" dirty="0"/>
          </a:p>
          <a:p>
            <a:pPr lvl="1"/>
            <a:r>
              <a:rPr lang="zh-CN" altLang="zh-CN" dirty="0"/>
              <a:t>《</a:t>
            </a:r>
            <a:r>
              <a:rPr lang="en-US" altLang="zh-CN" dirty="0"/>
              <a:t>QA</a:t>
            </a:r>
            <a:r>
              <a:rPr lang="zh-CN" altLang="zh-CN" dirty="0"/>
              <a:t>问题跟踪表》</a:t>
            </a:r>
            <a:r>
              <a:rPr lang="zh-CN" altLang="en-US" dirty="0"/>
              <a:t>（</a:t>
            </a:r>
            <a:r>
              <a:rPr lang="zh-CN" altLang="en-US" dirty="0">
                <a:solidFill>
                  <a:srgbClr val="00B050"/>
                </a:solidFill>
              </a:rPr>
              <a:t>在</a:t>
            </a:r>
            <a:r>
              <a:rPr lang="en-US" altLang="zh-CN" dirty="0" err="1">
                <a:solidFill>
                  <a:srgbClr val="00B050"/>
                </a:solidFill>
              </a:rPr>
              <a:t>devsuite</a:t>
            </a:r>
            <a:r>
              <a:rPr lang="zh-CN" altLang="en-US" dirty="0">
                <a:solidFill>
                  <a:srgbClr val="00B050"/>
                </a:solidFill>
              </a:rPr>
              <a:t>中开展</a:t>
            </a:r>
            <a:r>
              <a:rPr lang="zh-CN" altLang="en-US" dirty="0"/>
              <a:t>）</a:t>
            </a:r>
            <a:endParaRPr lang="zh-CN" altLang="zh-CN" dirty="0"/>
          </a:p>
          <a:p>
            <a:pPr marL="457200" lvl="1" indent="0">
              <a:buNone/>
            </a:pPr>
            <a:endParaRPr lang="zh-CN" altLang="zh-CN" dirty="0"/>
          </a:p>
          <a:p>
            <a:endParaRPr lang="zh-CN" altLang="en-US" dirty="0"/>
          </a:p>
        </p:txBody>
      </p:sp>
    </p:spTree>
    <p:extLst>
      <p:ext uri="{BB962C8B-B14F-4D97-AF65-F5344CB8AC3E}">
        <p14:creationId xmlns:p14="http://schemas.microsoft.com/office/powerpoint/2010/main" val="233169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p:nvPr/>
        </p:nvGrpSpPr>
        <p:grpSpPr>
          <a:xfrm>
            <a:off x="88455" y="2499742"/>
            <a:ext cx="1152127" cy="856838"/>
            <a:chOff x="1230457" y="1093887"/>
            <a:chExt cx="1576391" cy="1460665"/>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457" y="1093887"/>
              <a:ext cx="1576391" cy="1080120"/>
            </a:xfrm>
            <a:prstGeom prst="rect">
              <a:avLst/>
            </a:prstGeom>
          </p:spPr>
        </p:pic>
        <p:sp>
          <p:nvSpPr>
            <p:cNvPr id="19" name="矩形 18"/>
            <p:cNvSpPr/>
            <p:nvPr/>
          </p:nvSpPr>
          <p:spPr>
            <a:xfrm>
              <a:off x="1425317" y="2248584"/>
              <a:ext cx="825867" cy="30596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产品</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经理</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2937782"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项目立项阶段</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职责介绍</a:t>
            </a:r>
            <a:endParaRPr lang="en-US" altLang="zh-CN" sz="2000" dirty="0">
              <a:latin typeface="微软雅黑" pitchFamily="34" charset="-122"/>
              <a:ea typeface="微软雅黑" pitchFamily="34" charset="-122"/>
            </a:endParaRPr>
          </a:p>
        </p:txBody>
      </p:sp>
      <p:sp>
        <p:nvSpPr>
          <p:cNvPr id="13" name="TextBox 12"/>
          <p:cNvSpPr txBox="1"/>
          <p:nvPr/>
        </p:nvSpPr>
        <p:spPr>
          <a:xfrm>
            <a:off x="971598" y="2283718"/>
            <a:ext cx="5052997" cy="1200329"/>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根据评审意见</a:t>
            </a:r>
            <a:r>
              <a:rPr lang="zh-CN" altLang="en-US" sz="1200" b="1" dirty="0">
                <a:solidFill>
                  <a:schemeClr val="accent2">
                    <a:lumMod val="75000"/>
                  </a:schemeClr>
                </a:solidFill>
                <a:latin typeface="微软雅黑" pitchFamily="34" charset="-122"/>
                <a:ea typeface="微软雅黑" pitchFamily="34" charset="-122"/>
              </a:rPr>
              <a:t>完善客户需求</a:t>
            </a:r>
            <a:r>
              <a:rPr lang="zh-CN" altLang="en-US" sz="1200" dirty="0">
                <a:latin typeface="微软雅黑" pitchFamily="34" charset="-122"/>
                <a:ea typeface="微软雅黑" pitchFamily="34" charset="-122"/>
              </a:rPr>
              <a:t>，界面原型、客户需求说明书</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参与评审项目立项报告</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参与项目启动会</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chemeClr val="accent2">
                    <a:lumMod val="75000"/>
                  </a:schemeClr>
                </a:solidFill>
                <a:latin typeface="微软雅黑" pitchFamily="34" charset="-122"/>
                <a:ea typeface="微软雅黑" pitchFamily="34" charset="-122"/>
              </a:rPr>
              <a:t>初始化</a:t>
            </a:r>
            <a:r>
              <a:rPr lang="en-US" altLang="zh-CN" sz="1200" b="1" dirty="0">
                <a:solidFill>
                  <a:srgbClr val="993937"/>
                </a:solidFill>
                <a:latin typeface="微软雅黑" pitchFamily="34" charset="-122"/>
                <a:ea typeface="微软雅黑" pitchFamily="34" charset="-122"/>
              </a:rPr>
              <a:t>《</a:t>
            </a:r>
            <a:r>
              <a:rPr lang="zh-CN" altLang="en-US" sz="1200" b="1" dirty="0">
                <a:solidFill>
                  <a:srgbClr val="993937"/>
                </a:solidFill>
                <a:latin typeface="微软雅黑" pitchFamily="34" charset="-122"/>
                <a:ea typeface="微软雅黑" pitchFamily="34" charset="-122"/>
              </a:rPr>
              <a:t>需求跟踪矩阵</a:t>
            </a:r>
            <a:r>
              <a:rPr lang="en-US" altLang="zh-CN" sz="1200" b="1" dirty="0">
                <a:solidFill>
                  <a:srgbClr val="993937"/>
                </a:solidFill>
                <a:latin typeface="微软雅黑" pitchFamily="34" charset="-122"/>
                <a:ea typeface="微软雅黑" pitchFamily="34" charset="-122"/>
              </a:rPr>
              <a:t>》</a:t>
            </a:r>
            <a:r>
              <a:rPr lang="zh-CN" altLang="en-US"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确保需求双向跟踪及回溯</a:t>
            </a:r>
          </a:p>
        </p:txBody>
      </p:sp>
      <p:sp>
        <p:nvSpPr>
          <p:cNvPr id="15" name="TextBox 14"/>
          <p:cNvSpPr txBox="1"/>
          <p:nvPr/>
        </p:nvSpPr>
        <p:spPr>
          <a:xfrm>
            <a:off x="971600" y="699542"/>
            <a:ext cx="4104456" cy="1200329"/>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组织</a:t>
            </a:r>
            <a:r>
              <a:rPr lang="en-US" altLang="zh-CN" sz="1200" b="1" dirty="0">
                <a:solidFill>
                  <a:srgbClr val="993937"/>
                </a:solidFill>
                <a:latin typeface="微软雅黑" pitchFamily="34" charset="-122"/>
                <a:ea typeface="微软雅黑" pitchFamily="34" charset="-122"/>
              </a:rPr>
              <a:t>WBS</a:t>
            </a:r>
            <a:r>
              <a:rPr lang="zh-CN" altLang="zh-CN" sz="1200" b="1" dirty="0">
                <a:solidFill>
                  <a:srgbClr val="993937"/>
                </a:solidFill>
                <a:latin typeface="微软雅黑" pitchFamily="34" charset="-122"/>
                <a:ea typeface="微软雅黑" pitchFamily="34" charset="-122"/>
              </a:rPr>
              <a:t>分解</a:t>
            </a:r>
            <a:r>
              <a:rPr lang="zh-CN" altLang="en-US" sz="1200" b="1" dirty="0">
                <a:solidFill>
                  <a:srgbClr val="993937"/>
                </a:solidFill>
                <a:latin typeface="微软雅黑" pitchFamily="34" charset="-122"/>
                <a:ea typeface="微软雅黑" pitchFamily="34" charset="-122"/>
              </a:rPr>
              <a:t>及</a:t>
            </a:r>
            <a:r>
              <a:rPr lang="zh-CN" altLang="zh-CN" sz="1200" b="1" dirty="0">
                <a:solidFill>
                  <a:srgbClr val="993937"/>
                </a:solidFill>
                <a:latin typeface="微软雅黑" pitchFamily="34" charset="-122"/>
                <a:ea typeface="微软雅黑" pitchFamily="34" charset="-122"/>
              </a:rPr>
              <a:t>项目预估算</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组织编制及评审</a:t>
            </a:r>
            <a:r>
              <a:rPr lang="zh-CN" altLang="en-US" sz="1200" b="1" dirty="0">
                <a:solidFill>
                  <a:srgbClr val="993937"/>
                </a:solidFill>
                <a:latin typeface="微软雅黑" pitchFamily="34" charset="-122"/>
                <a:ea typeface="微软雅黑" pitchFamily="34" charset="-122"/>
              </a:rPr>
              <a:t>项目立项报告</a:t>
            </a:r>
            <a:r>
              <a:rPr lang="zh-CN" altLang="en-US" sz="1200" dirty="0">
                <a:latin typeface="微软雅黑" pitchFamily="34" charset="-122"/>
                <a:ea typeface="微软雅黑" pitchFamily="34" charset="-122"/>
              </a:rPr>
              <a:t>（</a:t>
            </a:r>
            <a:r>
              <a:rPr lang="zh-CN" altLang="en-US" sz="1200" dirty="0">
                <a:solidFill>
                  <a:srgbClr val="00B0F0"/>
                </a:solidFill>
                <a:latin typeface="微软雅黑" pitchFamily="34" charset="-122"/>
                <a:ea typeface="微软雅黑" pitchFamily="34" charset="-122"/>
              </a:rPr>
              <a:t>大型项目，必选</a:t>
            </a:r>
            <a:r>
              <a:rPr lang="zh-CN" altLang="en-US" sz="1200" dirty="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组建团队，发起</a:t>
            </a:r>
            <a:r>
              <a:rPr lang="zh-CN" altLang="en-US" sz="1200" b="1" dirty="0">
                <a:solidFill>
                  <a:srgbClr val="993937"/>
                </a:solidFill>
                <a:latin typeface="微软雅黑" pitchFamily="34" charset="-122"/>
                <a:ea typeface="微软雅黑" pitchFamily="34" charset="-122"/>
              </a:rPr>
              <a:t>项目立项申请</a:t>
            </a:r>
            <a:r>
              <a:rPr lang="zh-CN" altLang="en-US" sz="1200" dirty="0">
                <a:latin typeface="微软雅黑" pitchFamily="34" charset="-122"/>
                <a:ea typeface="微软雅黑" pitchFamily="34" charset="-122"/>
              </a:rPr>
              <a:t>，</a:t>
            </a:r>
            <a:r>
              <a:rPr lang="zh-CN" altLang="en-US" sz="1200" b="1" dirty="0">
                <a:solidFill>
                  <a:srgbClr val="00B050"/>
                </a:solidFill>
                <a:latin typeface="微软雅黑" pitchFamily="34" charset="-122"/>
                <a:ea typeface="微软雅黑" pitchFamily="34" charset="-122"/>
              </a:rPr>
              <a:t>在</a:t>
            </a:r>
            <a:r>
              <a:rPr lang="en-US" altLang="zh-CN" sz="1200" b="1" dirty="0" err="1">
                <a:solidFill>
                  <a:srgbClr val="00B050"/>
                </a:solidFill>
                <a:latin typeface="微软雅黑" pitchFamily="34" charset="-122"/>
                <a:ea typeface="微软雅黑" pitchFamily="34" charset="-122"/>
              </a:rPr>
              <a:t>devsuite</a:t>
            </a:r>
            <a:r>
              <a:rPr lang="zh-CN" altLang="en-US" sz="1200" b="1" dirty="0">
                <a:solidFill>
                  <a:srgbClr val="00B050"/>
                </a:solidFill>
                <a:latin typeface="微软雅黑" pitchFamily="34" charset="-122"/>
                <a:ea typeface="微软雅黑" pitchFamily="34" charset="-122"/>
              </a:rPr>
              <a:t>系统中发起</a:t>
            </a:r>
            <a:endParaRPr lang="en-US" altLang="zh-CN" sz="1200" b="1" dirty="0">
              <a:solidFill>
                <a:srgbClr val="00B050"/>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a:t>
            </a:r>
            <a:r>
              <a:rPr lang="zh-CN" altLang="zh-CN" sz="1200" dirty="0">
                <a:latin typeface="微软雅黑" pitchFamily="34" charset="-122"/>
                <a:ea typeface="微软雅黑" pitchFamily="34" charset="-122"/>
              </a:rPr>
              <a:t>召开项目启动会</a:t>
            </a:r>
            <a:endParaRPr lang="en-US" altLang="zh-CN" sz="1200" dirty="0">
              <a:latin typeface="微软雅黑" pitchFamily="34" charset="-122"/>
              <a:ea typeface="微软雅黑" pitchFamily="34" charset="-122"/>
            </a:endParaRPr>
          </a:p>
        </p:txBody>
      </p:sp>
      <p:grpSp>
        <p:nvGrpSpPr>
          <p:cNvPr id="3" name="组合 19"/>
          <p:cNvGrpSpPr/>
          <p:nvPr/>
        </p:nvGrpSpPr>
        <p:grpSpPr>
          <a:xfrm>
            <a:off x="178022" y="843558"/>
            <a:ext cx="865586" cy="1133953"/>
            <a:chOff x="1265016" y="2854449"/>
            <a:chExt cx="1419232" cy="1596370"/>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056" y="2854449"/>
              <a:ext cx="1331192" cy="1281216"/>
            </a:xfrm>
            <a:prstGeom prst="rect">
              <a:avLst/>
            </a:prstGeom>
          </p:spPr>
        </p:pic>
        <p:sp>
          <p:nvSpPr>
            <p:cNvPr id="22" name="矩形 21"/>
            <p:cNvSpPr/>
            <p:nvPr/>
          </p:nvSpPr>
          <p:spPr>
            <a:xfrm>
              <a:off x="1265016" y="4173820"/>
              <a:ext cx="1146469" cy="276999"/>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拟定项目经理</a:t>
              </a:r>
            </a:p>
          </p:txBody>
        </p:sp>
      </p:grpSp>
      <p:grpSp>
        <p:nvGrpSpPr>
          <p:cNvPr id="16" name="组合 15"/>
          <p:cNvGrpSpPr/>
          <p:nvPr/>
        </p:nvGrpSpPr>
        <p:grpSpPr>
          <a:xfrm>
            <a:off x="5580112" y="3159969"/>
            <a:ext cx="1080120" cy="923949"/>
            <a:chOff x="181845" y="1716534"/>
            <a:chExt cx="1114691" cy="1204225"/>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845" y="1716534"/>
              <a:ext cx="1114691" cy="936411"/>
            </a:xfrm>
            <a:prstGeom prst="rect">
              <a:avLst/>
            </a:prstGeom>
          </p:spPr>
        </p:pic>
        <p:sp>
          <p:nvSpPr>
            <p:cNvPr id="20" name="矩形 19"/>
            <p:cNvSpPr/>
            <p:nvPr/>
          </p:nvSpPr>
          <p:spPr>
            <a:xfrm>
              <a:off x="359850" y="2643760"/>
              <a:ext cx="825867" cy="276999"/>
            </a:xfrm>
            <a:prstGeom prst="rect">
              <a:avLst/>
            </a:prstGeom>
            <a:noFill/>
          </p:spPr>
          <p:txBody>
            <a:bodyPr wrap="none" lIns="91440" tIns="45720" rIns="91440" bIns="45720">
              <a:spAutoFit/>
            </a:bodyPr>
            <a:lstStyle/>
            <a:p>
              <a:pPr algn="ct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开发</a:t>
              </a: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代表</a:t>
              </a:r>
            </a:p>
          </p:txBody>
        </p:sp>
      </p:grpSp>
      <p:sp>
        <p:nvSpPr>
          <p:cNvPr id="23" name="TextBox 22"/>
          <p:cNvSpPr txBox="1"/>
          <p:nvPr/>
        </p:nvSpPr>
        <p:spPr>
          <a:xfrm>
            <a:off x="6588224" y="3087962"/>
            <a:ext cx="2592288" cy="923330"/>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参与进行</a:t>
            </a:r>
            <a:r>
              <a:rPr lang="en-US" altLang="zh-CN" sz="1200" dirty="0">
                <a:latin typeface="微软雅黑" pitchFamily="34" charset="-122"/>
                <a:ea typeface="微软雅黑" pitchFamily="34" charset="-122"/>
              </a:rPr>
              <a:t>WBS</a:t>
            </a:r>
            <a:r>
              <a:rPr lang="zh-CN" altLang="en-US" sz="1200" dirty="0">
                <a:latin typeface="微软雅黑" pitchFamily="34" charset="-122"/>
                <a:ea typeface="微软雅黑" pitchFamily="34" charset="-122"/>
              </a:rPr>
              <a:t>分解及预估算</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项目立项报告</a:t>
            </a:r>
            <a:r>
              <a:rPr lang="en-US" altLang="zh-CN" sz="1200" dirty="0">
                <a:latin typeface="微软雅黑" pitchFamily="34" charset="-122"/>
                <a:ea typeface="微软雅黑" pitchFamily="34" charset="-122"/>
              </a:rPr>
              <a:t>》</a:t>
            </a:r>
          </a:p>
          <a:p>
            <a:pPr>
              <a:lnSpc>
                <a:spcPct val="150000"/>
              </a:lnSpc>
              <a:buFont typeface="Wingdings" pitchFamily="2" charset="2"/>
              <a:buChar char="u"/>
            </a:pPr>
            <a:r>
              <a:rPr lang="zh-CN" altLang="en-US" sz="1200" dirty="0">
                <a:latin typeface="微软雅黑" pitchFamily="34" charset="-122"/>
                <a:ea typeface="微软雅黑" pitchFamily="34" charset="-122"/>
              </a:rPr>
              <a:t>参与项目启动会</a:t>
            </a:r>
            <a:endParaRPr lang="en-US" altLang="zh-CN" sz="1200" dirty="0">
              <a:latin typeface="微软雅黑" pitchFamily="34" charset="-122"/>
              <a:ea typeface="微软雅黑" pitchFamily="34" charset="-122"/>
            </a:endParaRPr>
          </a:p>
        </p:txBody>
      </p:sp>
      <p:grpSp>
        <p:nvGrpSpPr>
          <p:cNvPr id="24" name="组合 31"/>
          <p:cNvGrpSpPr/>
          <p:nvPr/>
        </p:nvGrpSpPr>
        <p:grpSpPr>
          <a:xfrm>
            <a:off x="5687662" y="1551881"/>
            <a:ext cx="900562" cy="987477"/>
            <a:chOff x="6084168" y="1981376"/>
            <a:chExt cx="990032" cy="1310454"/>
          </a:xfrm>
        </p:grpSpPr>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1981376"/>
              <a:ext cx="990032" cy="1022422"/>
            </a:xfrm>
            <a:prstGeom prst="rect">
              <a:avLst/>
            </a:prstGeom>
          </p:spPr>
        </p:pic>
        <p:sp>
          <p:nvSpPr>
            <p:cNvPr id="26" name="矩形 25"/>
            <p:cNvSpPr/>
            <p:nvPr/>
          </p:nvSpPr>
          <p:spPr>
            <a:xfrm>
              <a:off x="6164318" y="3014831"/>
              <a:ext cx="825867" cy="276999"/>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代表</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27" name="TextBox 26"/>
          <p:cNvSpPr txBox="1"/>
          <p:nvPr/>
        </p:nvSpPr>
        <p:spPr>
          <a:xfrm>
            <a:off x="6587606" y="1503786"/>
            <a:ext cx="2556394" cy="923330"/>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zh-CN" altLang="zh-CN" sz="1200" dirty="0">
                <a:latin typeface="微软雅黑" pitchFamily="34" charset="-122"/>
                <a:ea typeface="微软雅黑" pitchFamily="34" charset="-122"/>
              </a:rPr>
              <a:t>项目预估算</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项目立项报告</a:t>
            </a:r>
            <a:r>
              <a:rPr lang="en-US" altLang="zh-CN" sz="1200" dirty="0">
                <a:latin typeface="微软雅黑" pitchFamily="34" charset="-122"/>
                <a:ea typeface="微软雅黑" pitchFamily="34" charset="-122"/>
              </a:rPr>
              <a:t>》</a:t>
            </a:r>
          </a:p>
          <a:p>
            <a:pPr>
              <a:lnSpc>
                <a:spcPct val="150000"/>
              </a:lnSpc>
              <a:buFont typeface="Wingdings" pitchFamily="2" charset="2"/>
              <a:buChar char="u"/>
            </a:pPr>
            <a:r>
              <a:rPr lang="zh-CN" altLang="en-US" sz="1200" dirty="0">
                <a:latin typeface="微软雅黑" pitchFamily="34" charset="-122"/>
                <a:ea typeface="微软雅黑" pitchFamily="34" charset="-122"/>
              </a:rPr>
              <a:t>参与项目启动会</a:t>
            </a:r>
            <a:endParaRPr lang="en-US" altLang="zh-CN" sz="1200" dirty="0">
              <a:latin typeface="微软雅黑" pitchFamily="34" charset="-122"/>
              <a:ea typeface="微软雅黑" pitchFamily="34" charset="-122"/>
            </a:endParaRPr>
          </a:p>
        </p:txBody>
      </p:sp>
      <p:grpSp>
        <p:nvGrpSpPr>
          <p:cNvPr id="28" name="组合 27"/>
          <p:cNvGrpSpPr/>
          <p:nvPr/>
        </p:nvGrpSpPr>
        <p:grpSpPr>
          <a:xfrm>
            <a:off x="323528" y="3723878"/>
            <a:ext cx="694315" cy="899039"/>
            <a:chOff x="1352889" y="3075806"/>
            <a:chExt cx="1353288" cy="1655098"/>
          </a:xfrm>
        </p:grpSpPr>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2889" y="3075806"/>
              <a:ext cx="1353288" cy="1378099"/>
            </a:xfrm>
            <a:prstGeom prst="rect">
              <a:avLst/>
            </a:prstGeom>
          </p:spPr>
        </p:pic>
        <p:sp>
          <p:nvSpPr>
            <p:cNvPr id="30" name="矩形 29"/>
            <p:cNvSpPr/>
            <p:nvPr/>
          </p:nvSpPr>
          <p:spPr>
            <a:xfrm>
              <a:off x="1848815" y="4453905"/>
              <a:ext cx="478016" cy="276999"/>
            </a:xfrm>
            <a:prstGeom prst="rect">
              <a:avLst/>
            </a:prstGeom>
            <a:noFill/>
          </p:spPr>
          <p:txBody>
            <a:bodyPr wrap="none" lIns="91440" tIns="45720" rIns="91440" bIns="45720">
              <a:spAutoFit/>
            </a:bodyPr>
            <a:lstStyle/>
            <a:p>
              <a:pPr algn="ctr"/>
              <a:r>
                <a:rPr lang="en-US" altLang="zh-CN"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UED</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31" name="TextBox 30"/>
          <p:cNvSpPr txBox="1"/>
          <p:nvPr/>
        </p:nvSpPr>
        <p:spPr>
          <a:xfrm>
            <a:off x="971600" y="4013651"/>
            <a:ext cx="3888432" cy="646331"/>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zh-CN" altLang="zh-CN" sz="1200" b="1" dirty="0">
                <a:solidFill>
                  <a:srgbClr val="993937"/>
                </a:solidFill>
                <a:latin typeface="微软雅黑" pitchFamily="34" charset="-122"/>
                <a:ea typeface="微软雅黑" pitchFamily="34" charset="-122"/>
              </a:rPr>
              <a:t>项目预估算</a:t>
            </a:r>
            <a:r>
              <a:rPr lang="zh-CN" altLang="en-US" sz="1200" b="1" dirty="0">
                <a:solidFill>
                  <a:srgbClr val="993937"/>
                </a:solidFill>
                <a:latin typeface="微软雅黑" pitchFamily="34" charset="-122"/>
                <a:ea typeface="微软雅黑" pitchFamily="34" charset="-122"/>
              </a:rPr>
              <a:t>（估算</a:t>
            </a:r>
            <a:r>
              <a:rPr lang="en-US" altLang="zh-CN" sz="1200" b="1" dirty="0">
                <a:solidFill>
                  <a:srgbClr val="993937"/>
                </a:solidFill>
                <a:latin typeface="微软雅黑" pitchFamily="34" charset="-122"/>
                <a:ea typeface="微软雅黑" pitchFamily="34" charset="-122"/>
              </a:rPr>
              <a:t>UED</a:t>
            </a:r>
            <a:r>
              <a:rPr lang="zh-CN" altLang="en-US" sz="1200" b="1" dirty="0">
                <a:solidFill>
                  <a:srgbClr val="993937"/>
                </a:solidFill>
                <a:latin typeface="微软雅黑" pitchFamily="34" charset="-122"/>
                <a:ea typeface="微软雅黑" pitchFamily="34" charset="-122"/>
              </a:rPr>
              <a:t>相关工作量，初步排期）</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参与项目启动会</a:t>
            </a:r>
            <a:endParaRPr lang="en-US" altLang="zh-CN" sz="1200" dirty="0">
              <a:latin typeface="微软雅黑" pitchFamily="34" charset="-122"/>
              <a:ea typeface="微软雅黑" pitchFamily="34" charset="-122"/>
            </a:endParaRPr>
          </a:p>
        </p:txBody>
      </p:sp>
    </p:spTree>
    <p:extLst>
      <p:ext uri="{BB962C8B-B14F-4D97-AF65-F5344CB8AC3E}">
        <p14:creationId xmlns:p14="http://schemas.microsoft.com/office/powerpoint/2010/main" val="166599269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TextBox 3"/>
          <p:cNvSpPr txBox="1"/>
          <p:nvPr/>
        </p:nvSpPr>
        <p:spPr>
          <a:xfrm>
            <a:off x="35496" y="51470"/>
            <a:ext cx="8856984" cy="584775"/>
          </a:xfrm>
          <a:prstGeom prst="rect">
            <a:avLst/>
          </a:prstGeom>
          <a:noFill/>
          <a:ln w="9525">
            <a:noFill/>
            <a:miter lim="800000"/>
            <a:headEnd/>
            <a:tailEnd/>
          </a:ln>
        </p:spPr>
        <p:txBody>
          <a:bodyPr wrap="square">
            <a:spAutoFit/>
          </a:bodyPr>
          <a:lstStyle>
            <a:defPPr>
              <a:defRPr lang="zh-CN"/>
            </a:defPPr>
            <a:lvl1pPr>
              <a:defRPr sz="1600" b="1">
                <a:latin typeface="微软雅黑" pitchFamily="34" charset="-122"/>
                <a:ea typeface="微软雅黑" pitchFamily="34" charset="-122"/>
              </a:defRPr>
            </a:lvl1pPr>
          </a:lstStyle>
          <a:p>
            <a:r>
              <a:rPr lang="zh-CN" altLang="en-US" dirty="0">
                <a:solidFill>
                  <a:srgbClr val="FF0000"/>
                </a:solidFill>
              </a:rPr>
              <a:t>需求阶段</a:t>
            </a:r>
            <a:r>
              <a:rPr lang="zh-CN" altLang="en-US" dirty="0"/>
              <a:t> 准入条件：客户需求说明书评审通过且项目立项决策通过</a:t>
            </a:r>
            <a:endParaRPr lang="en-US" altLang="zh-CN" dirty="0"/>
          </a:p>
          <a:p>
            <a:pPr lvl="0"/>
            <a:endParaRPr lang="zh-CN" altLang="en-US" dirty="0"/>
          </a:p>
        </p:txBody>
      </p:sp>
      <p:sp>
        <p:nvSpPr>
          <p:cNvPr id="6" name="矩形 5"/>
          <p:cNvSpPr>
            <a:spLocks noChangeArrowheads="1"/>
          </p:cNvSpPr>
          <p:nvPr/>
        </p:nvSpPr>
        <p:spPr bwMode="auto">
          <a:xfrm>
            <a:off x="251520" y="4804946"/>
            <a:ext cx="8136904" cy="338554"/>
          </a:xfrm>
          <a:prstGeom prst="rect">
            <a:avLst/>
          </a:prstGeom>
          <a:noFill/>
          <a:ln w="9525">
            <a:noFill/>
            <a:miter lim="800000"/>
            <a:headEnd/>
            <a:tailEnd/>
          </a:ln>
        </p:spPr>
        <p:txBody>
          <a:bodyPr wrap="square">
            <a:spAutoFit/>
          </a:bodyPr>
          <a:lstStyle/>
          <a:p>
            <a:r>
              <a:rPr lang="zh-CN" altLang="en-US" sz="1600" b="1" dirty="0">
                <a:latin typeface="微软雅黑" pitchFamily="34" charset="-122"/>
                <a:ea typeface="微软雅黑" pitchFamily="34" charset="-122"/>
              </a:rPr>
              <a:t>准出条件 ：</a:t>
            </a:r>
            <a:r>
              <a:rPr lang="zh-CN" altLang="zh-CN" sz="1600" dirty="0"/>
              <a:t> </a:t>
            </a:r>
            <a:r>
              <a:rPr lang="zh-CN" altLang="zh-CN" sz="1600" b="1" dirty="0">
                <a:latin typeface="微软雅黑" pitchFamily="34" charset="-122"/>
                <a:ea typeface="微软雅黑" pitchFamily="34" charset="-122"/>
              </a:rPr>
              <a:t>《需求规格说明书》评审通过</a:t>
            </a:r>
            <a:r>
              <a:rPr lang="zh-CN" altLang="en-US" sz="1600" b="1" dirty="0">
                <a:latin typeface="微软雅黑" pitchFamily="34" charset="-122"/>
                <a:ea typeface="微软雅黑" pitchFamily="34" charset="-122"/>
              </a:rPr>
              <a:t>、 </a:t>
            </a:r>
            <a:r>
              <a:rPr lang="zh-CN" altLang="zh-CN" sz="1600" b="1" dirty="0">
                <a:latin typeface="微软雅黑" pitchFamily="34" charset="-122"/>
                <a:ea typeface="微软雅黑" pitchFamily="34" charset="-122"/>
              </a:rPr>
              <a:t>《项目计划书》及其子计划评审通过</a:t>
            </a:r>
          </a:p>
        </p:txBody>
      </p:sp>
      <p:pic>
        <p:nvPicPr>
          <p:cNvPr id="2" name="Picture 2"/>
          <p:cNvPicPr>
            <a:picLocks noChangeAspect="1" noChangeArrowheads="1"/>
          </p:cNvPicPr>
          <p:nvPr/>
        </p:nvPicPr>
        <p:blipFill>
          <a:blip r:embed="rId3" cstate="print"/>
          <a:srcRect/>
          <a:stretch>
            <a:fillRect/>
          </a:stretch>
        </p:blipFill>
        <p:spPr bwMode="auto">
          <a:xfrm>
            <a:off x="107504" y="411510"/>
            <a:ext cx="8856985" cy="424847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31"/>
          <p:cNvGrpSpPr/>
          <p:nvPr/>
        </p:nvGrpSpPr>
        <p:grpSpPr>
          <a:xfrm>
            <a:off x="4873464" y="2574999"/>
            <a:ext cx="825867" cy="907301"/>
            <a:chOff x="5994890" y="1981376"/>
            <a:chExt cx="1164722" cy="1487628"/>
          </a:xfrm>
        </p:grpSpPr>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981376"/>
              <a:ext cx="990032" cy="1022422"/>
            </a:xfrm>
            <a:prstGeom prst="rect">
              <a:avLst/>
            </a:prstGeom>
          </p:spPr>
        </p:pic>
        <p:sp>
          <p:nvSpPr>
            <p:cNvPr id="45" name="矩形 44"/>
            <p:cNvSpPr/>
            <p:nvPr/>
          </p:nvSpPr>
          <p:spPr>
            <a:xfrm>
              <a:off x="5994890" y="3014831"/>
              <a:ext cx="1164722" cy="454173"/>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人员</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47" name="组合 46"/>
          <p:cNvGrpSpPr/>
          <p:nvPr/>
        </p:nvGrpSpPr>
        <p:grpSpPr>
          <a:xfrm>
            <a:off x="198562" y="3711209"/>
            <a:ext cx="694315" cy="899039"/>
            <a:chOff x="1352889" y="3075806"/>
            <a:chExt cx="1353288" cy="1655098"/>
          </a:xfrm>
        </p:grpSpPr>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889" y="3075806"/>
              <a:ext cx="1353288" cy="1378099"/>
            </a:xfrm>
            <a:prstGeom prst="rect">
              <a:avLst/>
            </a:prstGeom>
          </p:spPr>
        </p:pic>
        <p:sp>
          <p:nvSpPr>
            <p:cNvPr id="49" name="矩形 48"/>
            <p:cNvSpPr/>
            <p:nvPr/>
          </p:nvSpPr>
          <p:spPr>
            <a:xfrm>
              <a:off x="1848815" y="4453905"/>
              <a:ext cx="478016" cy="276999"/>
            </a:xfrm>
            <a:prstGeom prst="rect">
              <a:avLst/>
            </a:prstGeom>
            <a:noFill/>
          </p:spPr>
          <p:txBody>
            <a:bodyPr wrap="none" lIns="91440" tIns="45720" rIns="91440" bIns="45720">
              <a:spAutoFit/>
            </a:bodyPr>
            <a:lstStyle/>
            <a:p>
              <a:pPr algn="ctr"/>
              <a:r>
                <a:rPr lang="en-US" altLang="zh-CN"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UED</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40" name="组合 39"/>
          <p:cNvGrpSpPr/>
          <p:nvPr/>
        </p:nvGrpSpPr>
        <p:grpSpPr>
          <a:xfrm>
            <a:off x="4755461" y="3657385"/>
            <a:ext cx="1080120" cy="988417"/>
            <a:chOff x="181845" y="1716534"/>
            <a:chExt cx="1114691" cy="1288249"/>
          </a:xfrm>
        </p:grpSpPr>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845" y="1716534"/>
              <a:ext cx="1114691" cy="936411"/>
            </a:xfrm>
            <a:prstGeom prst="rect">
              <a:avLst/>
            </a:prstGeom>
          </p:spPr>
        </p:pic>
        <p:sp>
          <p:nvSpPr>
            <p:cNvPr id="42" name="矩形 41"/>
            <p:cNvSpPr/>
            <p:nvPr/>
          </p:nvSpPr>
          <p:spPr>
            <a:xfrm>
              <a:off x="263917" y="2643758"/>
              <a:ext cx="1017731" cy="361025"/>
            </a:xfrm>
            <a:prstGeom prst="rect">
              <a:avLst/>
            </a:prstGeom>
            <a:noFill/>
          </p:spPr>
          <p:txBody>
            <a:bodyPr wrap="none" lIns="91440" tIns="45720" rIns="91440" bIns="45720">
              <a:spAutoFit/>
            </a:bodyPr>
            <a:lstStyle/>
            <a:p>
              <a:pPr algn="ct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开发工程师</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36" name="组合 15"/>
          <p:cNvGrpSpPr/>
          <p:nvPr/>
        </p:nvGrpSpPr>
        <p:grpSpPr>
          <a:xfrm>
            <a:off x="88455" y="2579008"/>
            <a:ext cx="1152127" cy="856838"/>
            <a:chOff x="1230457" y="1093887"/>
            <a:chExt cx="1576391" cy="1460665"/>
          </a:xfrm>
        </p:grpSpPr>
        <p:pic>
          <p:nvPicPr>
            <p:cNvPr id="37" name="图片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0457" y="1093887"/>
              <a:ext cx="1576391" cy="1080120"/>
            </a:xfrm>
            <a:prstGeom prst="rect">
              <a:avLst/>
            </a:prstGeom>
          </p:spPr>
        </p:pic>
        <p:sp>
          <p:nvSpPr>
            <p:cNvPr id="38" name="矩形 37"/>
            <p:cNvSpPr/>
            <p:nvPr/>
          </p:nvSpPr>
          <p:spPr>
            <a:xfrm>
              <a:off x="1425317" y="2248584"/>
              <a:ext cx="825867" cy="30596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产品</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经理</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3867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需求</a:t>
            </a:r>
            <a:r>
              <a:rPr lang="en-US" altLang="zh-CN" sz="2000" dirty="0">
                <a:latin typeface="微软雅黑" pitchFamily="34" charset="-122"/>
                <a:ea typeface="微软雅黑" pitchFamily="34" charset="-122"/>
              </a:rPr>
              <a:t>&amp;</a:t>
            </a:r>
            <a:r>
              <a:rPr lang="zh-CN" altLang="en-US" sz="2000" dirty="0">
                <a:latin typeface="微软雅黑" pitchFamily="34" charset="-122"/>
                <a:ea typeface="微软雅黑" pitchFamily="34" charset="-122"/>
              </a:rPr>
              <a:t>项目策划阶段</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职责介绍</a:t>
            </a:r>
            <a:endParaRPr lang="en-US" altLang="zh-CN" sz="2000" dirty="0">
              <a:latin typeface="微软雅黑" pitchFamily="34" charset="-122"/>
              <a:ea typeface="微软雅黑" pitchFamily="34" charset="-122"/>
            </a:endParaRPr>
          </a:p>
        </p:txBody>
      </p:sp>
      <p:sp>
        <p:nvSpPr>
          <p:cNvPr id="31" name="TextBox 30"/>
          <p:cNvSpPr txBox="1"/>
          <p:nvPr/>
        </p:nvSpPr>
        <p:spPr>
          <a:xfrm>
            <a:off x="965422" y="646584"/>
            <a:ext cx="3462562" cy="1477328"/>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组织开展项目</a:t>
            </a:r>
            <a:r>
              <a:rPr lang="zh-CN" altLang="en-US" sz="1200" b="1" dirty="0">
                <a:solidFill>
                  <a:srgbClr val="993937"/>
                </a:solidFill>
                <a:latin typeface="微软雅黑" pitchFamily="34" charset="-122"/>
                <a:ea typeface="微软雅黑" pitchFamily="34" charset="-122"/>
              </a:rPr>
              <a:t>流程配置</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组织编制、评审</a:t>
            </a:r>
            <a:r>
              <a:rPr lang="zh-CN" altLang="en-US" sz="1200" b="1" dirty="0">
                <a:solidFill>
                  <a:srgbClr val="993937"/>
                </a:solidFill>
                <a:latin typeface="微软雅黑" pitchFamily="34" charset="-122"/>
                <a:ea typeface="微软雅黑" pitchFamily="34" charset="-122"/>
              </a:rPr>
              <a:t>需求规格说明书</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组织开展</a:t>
            </a:r>
            <a:r>
              <a:rPr lang="en-US" altLang="zh-CN" sz="1200" dirty="0">
                <a:latin typeface="微软雅黑" pitchFamily="34" charset="-122"/>
                <a:ea typeface="微软雅黑" pitchFamily="34" charset="-122"/>
              </a:rPr>
              <a:t>WBS</a:t>
            </a:r>
            <a:r>
              <a:rPr lang="zh-CN" altLang="en-US" sz="1200" dirty="0">
                <a:latin typeface="微软雅黑" pitchFamily="34" charset="-122"/>
                <a:ea typeface="微软雅黑" pitchFamily="34" charset="-122"/>
              </a:rPr>
              <a:t>分解及</a:t>
            </a:r>
            <a:r>
              <a:rPr lang="zh-CN" altLang="en-US" sz="1200" b="1" dirty="0">
                <a:solidFill>
                  <a:schemeClr val="accent2">
                    <a:lumMod val="75000"/>
                  </a:schemeClr>
                </a:solidFill>
                <a:latin typeface="微软雅黑" pitchFamily="34" charset="-122"/>
                <a:ea typeface="微软雅黑" pitchFamily="34" charset="-122"/>
              </a:rPr>
              <a:t>确定性估算</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a:t>
            </a:r>
            <a:r>
              <a:rPr lang="zh-CN" altLang="en-US" sz="1200" b="1" dirty="0">
                <a:solidFill>
                  <a:srgbClr val="993937"/>
                </a:solidFill>
                <a:latin typeface="微软雅黑" pitchFamily="34" charset="-122"/>
                <a:ea typeface="微软雅黑" pitchFamily="34" charset="-122"/>
              </a:rPr>
              <a:t>编制、评审计划书及日程表</a:t>
            </a:r>
            <a:r>
              <a:rPr lang="zh-CN" altLang="en-US" sz="1200" b="1" dirty="0">
                <a:solidFill>
                  <a:srgbClr val="00B0F0"/>
                </a:solidFill>
                <a:latin typeface="微软雅黑" pitchFamily="34" charset="-122"/>
                <a:ea typeface="微软雅黑" pitchFamily="34" charset="-122"/>
              </a:rPr>
              <a:t>（正式评审）</a:t>
            </a:r>
            <a:endParaRPr lang="en-US" altLang="zh-CN" sz="1200" b="1" dirty="0">
              <a:solidFill>
                <a:srgbClr val="00B0F0"/>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参与评审测试计划说明书</a:t>
            </a:r>
            <a:endParaRPr lang="en-US" altLang="zh-CN" sz="1200" dirty="0">
              <a:latin typeface="微软雅黑" pitchFamily="34" charset="-122"/>
              <a:ea typeface="微软雅黑" pitchFamily="34" charset="-122"/>
            </a:endParaRPr>
          </a:p>
        </p:txBody>
      </p:sp>
      <p:grpSp>
        <p:nvGrpSpPr>
          <p:cNvPr id="32" name="组合 19"/>
          <p:cNvGrpSpPr/>
          <p:nvPr/>
        </p:nvGrpSpPr>
        <p:grpSpPr>
          <a:xfrm>
            <a:off x="42696" y="827768"/>
            <a:ext cx="683162" cy="1214191"/>
            <a:chOff x="1161197" y="2854449"/>
            <a:chExt cx="1523051" cy="1709328"/>
          </a:xfrm>
        </p:grpSpPr>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3056" y="2854449"/>
              <a:ext cx="1331192" cy="1281216"/>
            </a:xfrm>
            <a:prstGeom prst="rect">
              <a:avLst/>
            </a:prstGeom>
          </p:spPr>
        </p:pic>
        <p:sp>
          <p:nvSpPr>
            <p:cNvPr id="34" name="矩形 33"/>
            <p:cNvSpPr/>
            <p:nvPr/>
          </p:nvSpPr>
          <p:spPr>
            <a:xfrm>
              <a:off x="1161197" y="4173820"/>
              <a:ext cx="1354108" cy="389957"/>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项目经理</a:t>
              </a:r>
            </a:p>
          </p:txBody>
        </p:sp>
      </p:grpSp>
      <p:sp>
        <p:nvSpPr>
          <p:cNvPr id="35" name="TextBox 34"/>
          <p:cNvSpPr txBox="1"/>
          <p:nvPr/>
        </p:nvSpPr>
        <p:spPr>
          <a:xfrm>
            <a:off x="966266" y="2283718"/>
            <a:ext cx="4037782" cy="1477328"/>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参与项目</a:t>
            </a:r>
            <a:r>
              <a:rPr lang="zh-CN" altLang="en-US" sz="1200" b="1" dirty="0">
                <a:solidFill>
                  <a:schemeClr val="accent2">
                    <a:lumMod val="75000"/>
                  </a:schemeClr>
                </a:solidFill>
                <a:latin typeface="微软雅黑" pitchFamily="34" charset="-122"/>
                <a:ea typeface="微软雅黑" pitchFamily="34" charset="-122"/>
              </a:rPr>
              <a:t>流程配置</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a:t>
            </a:r>
            <a:r>
              <a:rPr lang="zh-CN" altLang="en-US" sz="1200" b="1" dirty="0">
                <a:solidFill>
                  <a:srgbClr val="993937"/>
                </a:solidFill>
                <a:latin typeface="微软雅黑" pitchFamily="34" charset="-122"/>
                <a:ea typeface="微软雅黑" pitchFamily="34" charset="-122"/>
              </a:rPr>
              <a:t>需求规格说明书</a:t>
            </a:r>
            <a:r>
              <a:rPr lang="zh-CN" altLang="en-US" sz="1200" dirty="0">
                <a:latin typeface="微软雅黑" pitchFamily="34" charset="-122"/>
                <a:ea typeface="微软雅黑" pitchFamily="34" charset="-122"/>
              </a:rPr>
              <a:t>，</a:t>
            </a:r>
            <a:r>
              <a:rPr lang="zh-CN" altLang="en-US" sz="1200" b="1" dirty="0">
                <a:solidFill>
                  <a:schemeClr val="accent2">
                    <a:lumMod val="75000"/>
                  </a:schemeClr>
                </a:solidFill>
                <a:latin typeface="微软雅黑" pitchFamily="34" charset="-122"/>
                <a:ea typeface="微软雅黑" pitchFamily="34" charset="-122"/>
              </a:rPr>
              <a:t>确认需求相关问题及疑问</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完善客户需求</a:t>
            </a:r>
            <a:r>
              <a:rPr lang="zh-CN" altLang="en-US" sz="1200" dirty="0">
                <a:latin typeface="微软雅黑" pitchFamily="34" charset="-122"/>
                <a:ea typeface="微软雅黑" pitchFamily="34" charset="-122"/>
              </a:rPr>
              <a:t>（客户需求说明书、原型等）</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zh-CN" altLang="en-US" sz="1200" b="1" dirty="0">
                <a:solidFill>
                  <a:srgbClr val="993937"/>
                </a:solidFill>
                <a:latin typeface="微软雅黑" pitchFamily="34" charset="-122"/>
                <a:ea typeface="微软雅黑" pitchFamily="34" charset="-122"/>
              </a:rPr>
              <a:t>评审项目计划</a:t>
            </a:r>
            <a:r>
              <a:rPr lang="en-US" altLang="zh-CN" sz="1200" b="1" dirty="0">
                <a:solidFill>
                  <a:srgbClr val="993937"/>
                </a:solidFill>
                <a:latin typeface="微软雅黑" pitchFamily="34" charset="-122"/>
                <a:ea typeface="微软雅黑" pitchFamily="34" charset="-122"/>
              </a:rPr>
              <a:t>-</a:t>
            </a:r>
            <a:r>
              <a:rPr lang="zh-CN" altLang="en-US" sz="1200" b="1" dirty="0">
                <a:solidFill>
                  <a:srgbClr val="993937"/>
                </a:solidFill>
                <a:latin typeface="微软雅黑" pitchFamily="34" charset="-122"/>
                <a:ea typeface="微软雅黑" pitchFamily="34" charset="-122"/>
              </a:rPr>
              <a:t>项目日程表</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根据评审通过的需求规格说明书更新</a:t>
            </a:r>
            <a:r>
              <a:rPr lang="en-US" altLang="zh-CN" sz="1200" b="1" dirty="0">
                <a:solidFill>
                  <a:srgbClr val="993937"/>
                </a:solidFill>
                <a:latin typeface="微软雅黑" pitchFamily="34" charset="-122"/>
                <a:ea typeface="微软雅黑" pitchFamily="34" charset="-122"/>
              </a:rPr>
              <a:t>《</a:t>
            </a:r>
            <a:r>
              <a:rPr lang="zh-CN" altLang="en-US" sz="1200" b="1" dirty="0">
                <a:solidFill>
                  <a:srgbClr val="993937"/>
                </a:solidFill>
                <a:latin typeface="微软雅黑" pitchFamily="34" charset="-122"/>
                <a:ea typeface="微软雅黑" pitchFamily="34" charset="-122"/>
              </a:rPr>
              <a:t>需求跟踪矩阵</a:t>
            </a:r>
            <a:r>
              <a:rPr lang="en-US" altLang="zh-CN" sz="1000" b="1" dirty="0">
                <a:solidFill>
                  <a:srgbClr val="993937"/>
                </a:solidFill>
                <a:latin typeface="微软雅黑" pitchFamily="34" charset="-122"/>
                <a:ea typeface="微软雅黑" pitchFamily="34" charset="-122"/>
              </a:rPr>
              <a:t>》</a:t>
            </a:r>
            <a:endParaRPr lang="zh-CN" altLang="zh-CN" sz="1000" dirty="0">
              <a:latin typeface="微软雅黑" pitchFamily="34" charset="-122"/>
              <a:ea typeface="微软雅黑" pitchFamily="34" charset="-122"/>
            </a:endParaRPr>
          </a:p>
        </p:txBody>
      </p:sp>
      <p:sp>
        <p:nvSpPr>
          <p:cNvPr id="39" name="TextBox 38"/>
          <p:cNvSpPr txBox="1"/>
          <p:nvPr/>
        </p:nvSpPr>
        <p:spPr>
          <a:xfrm>
            <a:off x="5651158" y="3856285"/>
            <a:ext cx="3601362" cy="923330"/>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参与需求规格分析，编制及评审</a:t>
            </a:r>
            <a:r>
              <a:rPr lang="zh-CN" altLang="en-US" sz="1200" b="1" dirty="0">
                <a:solidFill>
                  <a:srgbClr val="993937"/>
                </a:solidFill>
                <a:latin typeface="微软雅黑" pitchFamily="34" charset="-122"/>
                <a:ea typeface="微软雅黑" pitchFamily="34" charset="-122"/>
              </a:rPr>
              <a:t>需求规格说明书</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en-US" altLang="zh-CN" sz="1200" dirty="0">
                <a:latin typeface="微软雅黑" pitchFamily="34" charset="-122"/>
                <a:ea typeface="微软雅黑" pitchFamily="34" charset="-122"/>
              </a:rPr>
              <a:t>WBS</a:t>
            </a:r>
            <a:r>
              <a:rPr lang="zh-CN" altLang="en-US" sz="1200" dirty="0">
                <a:latin typeface="微软雅黑" pitchFamily="34" charset="-122"/>
                <a:ea typeface="微软雅黑" pitchFamily="34" charset="-122"/>
              </a:rPr>
              <a:t>分解及确定性估算</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参与评审项目计划书及</a:t>
            </a:r>
            <a:r>
              <a:rPr lang="zh-CN" altLang="en-US" sz="1200" b="1" dirty="0">
                <a:solidFill>
                  <a:schemeClr val="accent2">
                    <a:lumMod val="75000"/>
                  </a:schemeClr>
                </a:solidFill>
                <a:latin typeface="微软雅黑" pitchFamily="34" charset="-122"/>
                <a:ea typeface="微软雅黑" pitchFamily="34" charset="-122"/>
              </a:rPr>
              <a:t>项目日程表</a:t>
            </a:r>
            <a:endParaRPr lang="en-US" altLang="zh-CN" sz="1200" b="1" dirty="0">
              <a:solidFill>
                <a:schemeClr val="accent2">
                  <a:lumMod val="75000"/>
                </a:schemeClr>
              </a:solidFill>
              <a:latin typeface="微软雅黑" pitchFamily="34" charset="-122"/>
              <a:ea typeface="微软雅黑" pitchFamily="34" charset="-122"/>
            </a:endParaRPr>
          </a:p>
        </p:txBody>
      </p:sp>
      <p:sp>
        <p:nvSpPr>
          <p:cNvPr id="46" name="TextBox 45"/>
          <p:cNvSpPr txBox="1"/>
          <p:nvPr/>
        </p:nvSpPr>
        <p:spPr>
          <a:xfrm>
            <a:off x="5656312" y="2574999"/>
            <a:ext cx="3744416" cy="923330"/>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zh-CN" altLang="en-US" sz="1200" b="1" dirty="0">
                <a:solidFill>
                  <a:schemeClr val="accent2">
                    <a:lumMod val="75000"/>
                  </a:schemeClr>
                </a:solidFill>
                <a:latin typeface="微软雅黑" pitchFamily="34" charset="-122"/>
                <a:ea typeface="微软雅黑" pitchFamily="34" charset="-122"/>
              </a:rPr>
              <a:t>评审需求规格说明书</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参与评审项目计划书及</a:t>
            </a:r>
            <a:r>
              <a:rPr lang="zh-CN" altLang="en-US" sz="1200" b="1" dirty="0">
                <a:solidFill>
                  <a:schemeClr val="accent2">
                    <a:lumMod val="75000"/>
                  </a:schemeClr>
                </a:solidFill>
                <a:latin typeface="微软雅黑" pitchFamily="34" charset="-122"/>
                <a:ea typeface="微软雅黑" pitchFamily="34" charset="-122"/>
              </a:rPr>
              <a:t>项目日程表</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参与评审测试计划说明书</a:t>
            </a:r>
            <a:endParaRPr lang="en-US" altLang="zh-CN" sz="1200" dirty="0">
              <a:latin typeface="微软雅黑" pitchFamily="34" charset="-122"/>
              <a:ea typeface="微软雅黑" pitchFamily="34" charset="-122"/>
            </a:endParaRPr>
          </a:p>
        </p:txBody>
      </p:sp>
      <p:sp>
        <p:nvSpPr>
          <p:cNvPr id="50" name="TextBox 49"/>
          <p:cNvSpPr txBox="1"/>
          <p:nvPr/>
        </p:nvSpPr>
        <p:spPr>
          <a:xfrm>
            <a:off x="964885" y="3905051"/>
            <a:ext cx="3744416" cy="923330"/>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zh-CN" altLang="en-US" sz="1200" b="1" dirty="0">
                <a:solidFill>
                  <a:schemeClr val="accent2">
                    <a:lumMod val="75000"/>
                  </a:schemeClr>
                </a:solidFill>
                <a:latin typeface="微软雅黑" pitchFamily="34" charset="-122"/>
                <a:ea typeface="微软雅黑" pitchFamily="34" charset="-122"/>
              </a:rPr>
              <a:t>评审需求规格说明书</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参与确定性估算</a:t>
            </a:r>
            <a:r>
              <a:rPr lang="zh-CN" altLang="en-US" sz="1200" b="1" dirty="0">
                <a:solidFill>
                  <a:schemeClr val="accent2">
                    <a:lumMod val="75000"/>
                  </a:schemeClr>
                </a:solidFill>
                <a:latin typeface="微软雅黑" pitchFamily="34" charset="-122"/>
                <a:ea typeface="微软雅黑" pitchFamily="34" charset="-122"/>
              </a:rPr>
              <a:t>（估算</a:t>
            </a:r>
            <a:r>
              <a:rPr lang="en-US" altLang="zh-CN" sz="1200" b="1" dirty="0">
                <a:solidFill>
                  <a:schemeClr val="accent2">
                    <a:lumMod val="75000"/>
                  </a:schemeClr>
                </a:solidFill>
                <a:latin typeface="微软雅黑" pitchFamily="34" charset="-122"/>
                <a:ea typeface="微软雅黑" pitchFamily="34" charset="-122"/>
              </a:rPr>
              <a:t>UED</a:t>
            </a:r>
            <a:r>
              <a:rPr lang="zh-CN" altLang="en-US" sz="1200" b="1" dirty="0">
                <a:solidFill>
                  <a:schemeClr val="accent2">
                    <a:lumMod val="75000"/>
                  </a:schemeClr>
                </a:solidFill>
                <a:latin typeface="微软雅黑" pitchFamily="34" charset="-122"/>
                <a:ea typeface="微软雅黑" pitchFamily="34" charset="-122"/>
              </a:rPr>
              <a:t>相关工作量，提供排期）</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参与评审项目计划书及</a:t>
            </a:r>
            <a:r>
              <a:rPr lang="zh-CN" altLang="en-US" sz="1200" b="1" dirty="0">
                <a:solidFill>
                  <a:schemeClr val="accent2">
                    <a:lumMod val="75000"/>
                  </a:schemeClr>
                </a:solidFill>
                <a:latin typeface="微软雅黑" pitchFamily="34" charset="-122"/>
                <a:ea typeface="微软雅黑" pitchFamily="34" charset="-122"/>
              </a:rPr>
              <a:t>项目日程表</a:t>
            </a:r>
            <a:endParaRPr lang="en-US" altLang="zh-CN" sz="1200" b="1" dirty="0">
              <a:solidFill>
                <a:schemeClr val="accent2">
                  <a:lumMod val="75000"/>
                </a:schemeClr>
              </a:solidFill>
              <a:latin typeface="微软雅黑" pitchFamily="34" charset="-122"/>
              <a:ea typeface="微软雅黑" pitchFamily="34" charset="-122"/>
            </a:endParaRPr>
          </a:p>
        </p:txBody>
      </p:sp>
      <p:sp>
        <p:nvSpPr>
          <p:cNvPr id="51" name="矩形 50"/>
          <p:cNvSpPr/>
          <p:nvPr/>
        </p:nvSpPr>
        <p:spPr>
          <a:xfrm>
            <a:off x="5292080" y="411510"/>
            <a:ext cx="3813242" cy="1754326"/>
          </a:xfrm>
          <a:prstGeom prst="rect">
            <a:avLst/>
          </a:prstGeom>
        </p:spPr>
        <p:txBody>
          <a:bodyPr wrap="square">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参与项目</a:t>
            </a:r>
            <a:r>
              <a:rPr lang="zh-CN" altLang="en-US" sz="1200" b="1" dirty="0">
                <a:solidFill>
                  <a:schemeClr val="accent2">
                    <a:lumMod val="75000"/>
                  </a:schemeClr>
                </a:solidFill>
                <a:latin typeface="微软雅黑" pitchFamily="34" charset="-122"/>
                <a:ea typeface="微软雅黑" pitchFamily="34" charset="-122"/>
              </a:rPr>
              <a:t>流程配置</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参与需求规格分析及</a:t>
            </a:r>
            <a:r>
              <a:rPr lang="zh-CN" altLang="en-US" sz="1200" b="1" dirty="0">
                <a:solidFill>
                  <a:schemeClr val="accent2">
                    <a:lumMod val="75000"/>
                  </a:schemeClr>
                </a:solidFill>
                <a:latin typeface="微软雅黑" pitchFamily="34" charset="-122"/>
                <a:ea typeface="微软雅黑" pitchFamily="34" charset="-122"/>
              </a:rPr>
              <a:t>需求规格说明书评审</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zh-CN" altLang="en-US" sz="1200" b="1" dirty="0">
                <a:solidFill>
                  <a:schemeClr val="accent2">
                    <a:lumMod val="75000"/>
                  </a:schemeClr>
                </a:solidFill>
                <a:latin typeface="微软雅黑" pitchFamily="34" charset="-122"/>
                <a:ea typeface="微软雅黑" pitchFamily="34" charset="-122"/>
              </a:rPr>
              <a:t>确定性估算（估算测试相关工作量，提供排期）</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chemeClr val="accent2">
                    <a:lumMod val="75000"/>
                  </a:schemeClr>
                </a:solidFill>
                <a:latin typeface="微软雅黑" pitchFamily="34" charset="-122"/>
                <a:ea typeface="微软雅黑" pitchFamily="34" charset="-122"/>
              </a:rPr>
              <a:t>组织测试需求分析</a:t>
            </a:r>
            <a:r>
              <a:rPr lang="zh-CN" altLang="en-US" sz="1200" dirty="0">
                <a:latin typeface="微软雅黑" pitchFamily="34" charset="-122"/>
                <a:ea typeface="微软雅黑" pitchFamily="34" charset="-122"/>
              </a:rPr>
              <a:t>，编制测试需求分析报告</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参与评审项目计划书及</a:t>
            </a:r>
            <a:r>
              <a:rPr lang="zh-CN" altLang="en-US" sz="1200" b="1" dirty="0">
                <a:solidFill>
                  <a:schemeClr val="accent2">
                    <a:lumMod val="75000"/>
                  </a:schemeClr>
                </a:solidFill>
                <a:latin typeface="微软雅黑" pitchFamily="34" charset="-122"/>
                <a:ea typeface="微软雅黑" pitchFamily="34" charset="-122"/>
              </a:rPr>
              <a:t>项目日程表</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组织编制及评审测试计划说明书</a:t>
            </a:r>
            <a:endParaRPr lang="en-US" altLang="zh-CN" sz="1200" dirty="0">
              <a:latin typeface="微软雅黑" pitchFamily="34" charset="-122"/>
              <a:ea typeface="微软雅黑" pitchFamily="34" charset="-122"/>
            </a:endParaRPr>
          </a:p>
        </p:txBody>
      </p:sp>
      <p:grpSp>
        <p:nvGrpSpPr>
          <p:cNvPr id="52" name="组合 51"/>
          <p:cNvGrpSpPr/>
          <p:nvPr/>
        </p:nvGrpSpPr>
        <p:grpSpPr>
          <a:xfrm>
            <a:off x="4377921" y="569858"/>
            <a:ext cx="986167" cy="1063362"/>
            <a:chOff x="251520" y="1086822"/>
            <a:chExt cx="986167" cy="1063362"/>
          </a:xfrm>
        </p:grpSpPr>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1086822"/>
              <a:ext cx="935867" cy="935867"/>
            </a:xfrm>
            <a:prstGeom prst="rect">
              <a:avLst/>
            </a:prstGeom>
          </p:spPr>
        </p:pic>
        <p:sp>
          <p:nvSpPr>
            <p:cNvPr id="54" name="矩形 53"/>
            <p:cNvSpPr/>
            <p:nvPr/>
          </p:nvSpPr>
          <p:spPr>
            <a:xfrm>
              <a:off x="337301" y="1949676"/>
              <a:ext cx="900386" cy="20050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测试负责人</a:t>
              </a:r>
            </a:p>
          </p:txBody>
        </p:sp>
      </p:grpSp>
    </p:spTree>
    <p:extLst>
      <p:ext uri="{BB962C8B-B14F-4D97-AF65-F5344CB8AC3E}">
        <p14:creationId xmlns:p14="http://schemas.microsoft.com/office/powerpoint/2010/main" val="377786628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959778710"/>
              </p:ext>
            </p:extLst>
          </p:nvPr>
        </p:nvGraphicFramePr>
        <p:xfrm>
          <a:off x="467544" y="390025"/>
          <a:ext cx="8208912" cy="4269958"/>
        </p:xfrm>
        <a:graphic>
          <a:graphicData uri="http://schemas.openxmlformats.org/presentationml/2006/ole">
            <mc:AlternateContent xmlns:mc="http://schemas.openxmlformats.org/markup-compatibility/2006">
              <mc:Choice xmlns:v="urn:schemas-microsoft-com:vml" Requires="v">
                <p:oleObj name="Visio" r:id="rId2" imgW="12631140" imgH="8932922" progId="Visio.Drawing.11">
                  <p:embed/>
                </p:oleObj>
              </mc:Choice>
              <mc:Fallback>
                <p:oleObj name="Visio" r:id="rId2" imgW="12631140" imgH="8932922"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0025"/>
                        <a:ext cx="8208912" cy="4269958"/>
                      </a:xfrm>
                      <a:prstGeom prst="rect">
                        <a:avLst/>
                      </a:prstGeom>
                      <a:noFill/>
                    </p:spPr>
                  </p:pic>
                </p:oleObj>
              </mc:Fallback>
            </mc:AlternateContent>
          </a:graphicData>
        </a:graphic>
      </p:graphicFrame>
      <p:sp>
        <p:nvSpPr>
          <p:cNvPr id="6" name="矩形 5"/>
          <p:cNvSpPr>
            <a:spLocks noChangeArrowheads="1"/>
          </p:cNvSpPr>
          <p:nvPr/>
        </p:nvSpPr>
        <p:spPr bwMode="auto">
          <a:xfrm>
            <a:off x="3000" y="51470"/>
            <a:ext cx="6009159" cy="338554"/>
          </a:xfrm>
          <a:prstGeom prst="rect">
            <a:avLst/>
          </a:prstGeom>
          <a:noFill/>
          <a:ln w="9525">
            <a:noFill/>
            <a:miter lim="800000"/>
            <a:headEnd/>
            <a:tailEnd/>
          </a:ln>
        </p:spPr>
        <p:txBody>
          <a:bodyPr wrap="square">
            <a:spAutoFit/>
          </a:bodyPr>
          <a:lstStyle/>
          <a:p>
            <a:r>
              <a:rPr lang="zh-CN" altLang="en-US" sz="1600" b="1" dirty="0">
                <a:solidFill>
                  <a:srgbClr val="FF0000"/>
                </a:solidFill>
                <a:latin typeface="微软雅黑" pitchFamily="34" charset="-122"/>
                <a:ea typeface="微软雅黑" pitchFamily="34" charset="-122"/>
              </a:rPr>
              <a:t>设计阶段</a:t>
            </a:r>
            <a:r>
              <a:rPr lang="zh-CN" altLang="en-US" sz="1600" b="1" dirty="0">
                <a:latin typeface="微软雅黑" pitchFamily="34" charset="-122"/>
                <a:ea typeface="微软雅黑" pitchFamily="34" charset="-122"/>
              </a:rPr>
              <a:t>   准入条件：</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需求规格说明书</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已通过评审 </a:t>
            </a:r>
          </a:p>
        </p:txBody>
      </p:sp>
      <p:sp>
        <p:nvSpPr>
          <p:cNvPr id="7" name="矩形 6"/>
          <p:cNvSpPr>
            <a:spLocks noChangeArrowheads="1"/>
          </p:cNvSpPr>
          <p:nvPr/>
        </p:nvSpPr>
        <p:spPr bwMode="auto">
          <a:xfrm>
            <a:off x="107504" y="4803998"/>
            <a:ext cx="3960440" cy="338554"/>
          </a:xfrm>
          <a:prstGeom prst="rect">
            <a:avLst/>
          </a:prstGeom>
          <a:noFill/>
          <a:ln w="9525">
            <a:noFill/>
            <a:miter lim="800000"/>
            <a:headEnd/>
            <a:tailEnd/>
          </a:ln>
        </p:spPr>
        <p:txBody>
          <a:bodyPr wrap="square">
            <a:spAutoFit/>
          </a:bodyPr>
          <a:lstStyle/>
          <a:p>
            <a:r>
              <a:rPr lang="zh-CN" altLang="en-US" sz="1600" b="1" dirty="0">
                <a:latin typeface="微软雅黑" pitchFamily="34" charset="-122"/>
                <a:ea typeface="微软雅黑" pitchFamily="34" charset="-122"/>
              </a:rPr>
              <a:t>准出条件：里程碑签批通过或项目被取消</a:t>
            </a:r>
          </a:p>
        </p:txBody>
      </p:sp>
    </p:spTree>
    <p:extLst>
      <p:ext uri="{BB962C8B-B14F-4D97-AF65-F5344CB8AC3E}">
        <p14:creationId xmlns:p14="http://schemas.microsoft.com/office/powerpoint/2010/main" val="1642038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31"/>
          <p:cNvGrpSpPr/>
          <p:nvPr/>
        </p:nvGrpSpPr>
        <p:grpSpPr>
          <a:xfrm>
            <a:off x="5112568" y="2787774"/>
            <a:ext cx="702000" cy="799243"/>
            <a:chOff x="6084168" y="1981376"/>
            <a:chExt cx="990032" cy="1310454"/>
          </a:xfrm>
        </p:grpSpPr>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981376"/>
              <a:ext cx="990032" cy="1022422"/>
            </a:xfrm>
            <a:prstGeom prst="rect">
              <a:avLst/>
            </a:prstGeom>
          </p:spPr>
        </p:pic>
        <p:sp>
          <p:nvSpPr>
            <p:cNvPr id="45" name="矩形 44"/>
            <p:cNvSpPr/>
            <p:nvPr/>
          </p:nvSpPr>
          <p:spPr>
            <a:xfrm>
              <a:off x="6164318" y="3014831"/>
              <a:ext cx="825867" cy="276999"/>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代表</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47" name="组合 46"/>
          <p:cNvGrpSpPr/>
          <p:nvPr/>
        </p:nvGrpSpPr>
        <p:grpSpPr>
          <a:xfrm>
            <a:off x="5023291" y="3760943"/>
            <a:ext cx="881365" cy="899039"/>
            <a:chOff x="1352889" y="3075806"/>
            <a:chExt cx="1353288" cy="1655098"/>
          </a:xfrm>
        </p:grpSpPr>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889" y="3075806"/>
              <a:ext cx="1353288" cy="1378099"/>
            </a:xfrm>
            <a:prstGeom prst="rect">
              <a:avLst/>
            </a:prstGeom>
          </p:spPr>
        </p:pic>
        <p:sp>
          <p:nvSpPr>
            <p:cNvPr id="49" name="矩形 48"/>
            <p:cNvSpPr/>
            <p:nvPr/>
          </p:nvSpPr>
          <p:spPr>
            <a:xfrm>
              <a:off x="1848815" y="4453905"/>
              <a:ext cx="478016" cy="276999"/>
            </a:xfrm>
            <a:prstGeom prst="rect">
              <a:avLst/>
            </a:prstGeom>
            <a:noFill/>
          </p:spPr>
          <p:txBody>
            <a:bodyPr wrap="none" lIns="91440" tIns="45720" rIns="91440" bIns="45720">
              <a:spAutoFit/>
            </a:bodyPr>
            <a:lstStyle/>
            <a:p>
              <a:pPr algn="ctr"/>
              <a:r>
                <a:rPr lang="en-US" altLang="zh-CN"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UED</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40" name="组合 39"/>
          <p:cNvGrpSpPr/>
          <p:nvPr/>
        </p:nvGrpSpPr>
        <p:grpSpPr>
          <a:xfrm>
            <a:off x="4867969" y="339502"/>
            <a:ext cx="1080120" cy="988417"/>
            <a:chOff x="181845" y="1716534"/>
            <a:chExt cx="1114691" cy="1288249"/>
          </a:xfrm>
        </p:grpSpPr>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845" y="1716534"/>
              <a:ext cx="1114691" cy="936411"/>
            </a:xfrm>
            <a:prstGeom prst="rect">
              <a:avLst/>
            </a:prstGeom>
          </p:spPr>
        </p:pic>
        <p:sp>
          <p:nvSpPr>
            <p:cNvPr id="42" name="矩形 41"/>
            <p:cNvSpPr/>
            <p:nvPr/>
          </p:nvSpPr>
          <p:spPr>
            <a:xfrm>
              <a:off x="263917" y="2643758"/>
              <a:ext cx="1017731" cy="361025"/>
            </a:xfrm>
            <a:prstGeom prst="rect">
              <a:avLst/>
            </a:prstGeom>
            <a:noFill/>
          </p:spPr>
          <p:txBody>
            <a:bodyPr wrap="none" lIns="91440" tIns="45720" rIns="91440" bIns="45720">
              <a:spAutoFit/>
            </a:bodyPr>
            <a:lstStyle/>
            <a:p>
              <a:pPr algn="ct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开发工程师</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36" name="组合 15"/>
          <p:cNvGrpSpPr/>
          <p:nvPr/>
        </p:nvGrpSpPr>
        <p:grpSpPr>
          <a:xfrm>
            <a:off x="88455" y="2427734"/>
            <a:ext cx="1002549" cy="856838"/>
            <a:chOff x="1230457" y="1093887"/>
            <a:chExt cx="1576391" cy="1460665"/>
          </a:xfrm>
        </p:grpSpPr>
        <p:pic>
          <p:nvPicPr>
            <p:cNvPr id="37" name="图片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0457" y="1093887"/>
              <a:ext cx="1576391" cy="1080120"/>
            </a:xfrm>
            <a:prstGeom prst="rect">
              <a:avLst/>
            </a:prstGeom>
          </p:spPr>
        </p:pic>
        <p:sp>
          <p:nvSpPr>
            <p:cNvPr id="38" name="矩形 37"/>
            <p:cNvSpPr/>
            <p:nvPr/>
          </p:nvSpPr>
          <p:spPr>
            <a:xfrm>
              <a:off x="1425317" y="2248584"/>
              <a:ext cx="825867" cy="30596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产品</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经理</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3867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设计阶段及模板</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职责介绍</a:t>
            </a:r>
            <a:endParaRPr lang="en-US" altLang="zh-CN" sz="2000" dirty="0">
              <a:latin typeface="微软雅黑" pitchFamily="34" charset="-122"/>
              <a:ea typeface="微软雅黑" pitchFamily="34" charset="-122"/>
            </a:endParaRPr>
          </a:p>
        </p:txBody>
      </p:sp>
      <p:grpSp>
        <p:nvGrpSpPr>
          <p:cNvPr id="32" name="组合 19"/>
          <p:cNvGrpSpPr/>
          <p:nvPr/>
        </p:nvGrpSpPr>
        <p:grpSpPr>
          <a:xfrm>
            <a:off x="42695" y="843558"/>
            <a:ext cx="928905" cy="1214191"/>
            <a:chOff x="1161197" y="2854449"/>
            <a:chExt cx="1523051" cy="1709328"/>
          </a:xfrm>
        </p:grpSpPr>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3056" y="2854449"/>
              <a:ext cx="1331192" cy="1281216"/>
            </a:xfrm>
            <a:prstGeom prst="rect">
              <a:avLst/>
            </a:prstGeom>
          </p:spPr>
        </p:pic>
        <p:sp>
          <p:nvSpPr>
            <p:cNvPr id="34" name="矩形 33"/>
            <p:cNvSpPr/>
            <p:nvPr/>
          </p:nvSpPr>
          <p:spPr>
            <a:xfrm>
              <a:off x="1161197" y="4173820"/>
              <a:ext cx="1354108" cy="389957"/>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项目经理</a:t>
              </a:r>
            </a:p>
          </p:txBody>
        </p:sp>
      </p:grpSp>
      <p:sp>
        <p:nvSpPr>
          <p:cNvPr id="51" name="矩形 50"/>
          <p:cNvSpPr/>
          <p:nvPr/>
        </p:nvSpPr>
        <p:spPr>
          <a:xfrm>
            <a:off x="5760640" y="1682869"/>
            <a:ext cx="3384376" cy="646331"/>
          </a:xfrm>
          <a:prstGeom prst="rect">
            <a:avLst/>
          </a:prstGeom>
        </p:spPr>
        <p:txBody>
          <a:bodyPr wrap="square">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组织编制、评审测试需求分析报告</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参与评审架构设计、系统设计、数据库设计</a:t>
            </a:r>
            <a:endParaRPr lang="en-US" altLang="zh-CN" sz="1200" dirty="0">
              <a:latin typeface="微软雅黑" pitchFamily="34" charset="-122"/>
              <a:ea typeface="微软雅黑" pitchFamily="34" charset="-122"/>
            </a:endParaRPr>
          </a:p>
        </p:txBody>
      </p:sp>
      <p:grpSp>
        <p:nvGrpSpPr>
          <p:cNvPr id="52" name="组合 51"/>
          <p:cNvGrpSpPr/>
          <p:nvPr/>
        </p:nvGrpSpPr>
        <p:grpSpPr>
          <a:xfrm>
            <a:off x="4947496" y="1563638"/>
            <a:ext cx="871364" cy="911319"/>
            <a:chOff x="251520" y="1086822"/>
            <a:chExt cx="986167" cy="1063362"/>
          </a:xfrm>
        </p:grpSpPr>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1086822"/>
              <a:ext cx="935867" cy="935867"/>
            </a:xfrm>
            <a:prstGeom prst="rect">
              <a:avLst/>
            </a:prstGeom>
          </p:spPr>
        </p:pic>
        <p:sp>
          <p:nvSpPr>
            <p:cNvPr id="54" name="矩形 53"/>
            <p:cNvSpPr/>
            <p:nvPr/>
          </p:nvSpPr>
          <p:spPr>
            <a:xfrm>
              <a:off x="337301" y="1949676"/>
              <a:ext cx="900386" cy="20050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测试负责人</a:t>
              </a:r>
            </a:p>
          </p:txBody>
        </p:sp>
      </p:grpSp>
      <p:sp>
        <p:nvSpPr>
          <p:cNvPr id="55" name="TextBox 54"/>
          <p:cNvSpPr txBox="1"/>
          <p:nvPr/>
        </p:nvSpPr>
        <p:spPr>
          <a:xfrm>
            <a:off x="962076" y="987574"/>
            <a:ext cx="3954788" cy="923330"/>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组织编制、评审</a:t>
            </a:r>
            <a:r>
              <a:rPr lang="zh-CN" altLang="zh-CN" sz="1200" b="1" dirty="0">
                <a:solidFill>
                  <a:schemeClr val="accent2">
                    <a:lumMod val="75000"/>
                  </a:schemeClr>
                </a:solidFill>
                <a:latin typeface="微软雅黑" pitchFamily="34" charset="-122"/>
                <a:ea typeface="微软雅黑" pitchFamily="34" charset="-122"/>
              </a:rPr>
              <a:t>系统设计、数据库设计、接口设计</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根据评审通过的系统设计说明书</a:t>
            </a:r>
            <a:r>
              <a:rPr lang="zh-CN" altLang="en-US" sz="1200" b="1" dirty="0">
                <a:solidFill>
                  <a:schemeClr val="accent2">
                    <a:lumMod val="75000"/>
                  </a:schemeClr>
                </a:solidFill>
                <a:latin typeface="微软雅黑" pitchFamily="34" charset="-122"/>
                <a:ea typeface="微软雅黑" pitchFamily="34" charset="-122"/>
              </a:rPr>
              <a:t>更新</a:t>
            </a:r>
            <a:r>
              <a:rPr lang="en-US" altLang="zh-CN" sz="1200" b="1" dirty="0">
                <a:solidFill>
                  <a:schemeClr val="accent2">
                    <a:lumMod val="75000"/>
                  </a:schemeClr>
                </a:solidFill>
                <a:latin typeface="微软雅黑" pitchFamily="34" charset="-122"/>
                <a:ea typeface="微软雅黑" pitchFamily="34" charset="-122"/>
              </a:rPr>
              <a:t>《</a:t>
            </a:r>
            <a:r>
              <a:rPr lang="zh-CN" altLang="en-US" sz="1200" b="1" dirty="0">
                <a:solidFill>
                  <a:schemeClr val="accent2">
                    <a:lumMod val="75000"/>
                  </a:schemeClr>
                </a:solidFill>
                <a:latin typeface="微软雅黑" pitchFamily="34" charset="-122"/>
                <a:ea typeface="微软雅黑" pitchFamily="34" charset="-122"/>
              </a:rPr>
              <a:t>需求跟踪矩阵</a:t>
            </a:r>
            <a:r>
              <a:rPr lang="en-US" altLang="zh-CN" sz="1200" b="1" dirty="0">
                <a:solidFill>
                  <a:schemeClr val="accent2">
                    <a:lumMod val="75000"/>
                  </a:schemeClr>
                </a:solidFill>
                <a:latin typeface="微软雅黑" pitchFamily="34" charset="-122"/>
                <a:ea typeface="微软雅黑" pitchFamily="34" charset="-122"/>
              </a:rPr>
              <a:t>》</a:t>
            </a:r>
          </a:p>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zh-CN" altLang="en-US" sz="1200" b="1" dirty="0">
                <a:solidFill>
                  <a:schemeClr val="accent2">
                    <a:lumMod val="75000"/>
                  </a:schemeClr>
                </a:solidFill>
                <a:latin typeface="微软雅黑" pitchFamily="34" charset="-122"/>
                <a:ea typeface="微软雅黑" pitchFamily="34" charset="-122"/>
              </a:rPr>
              <a:t>评审架构设计、</a:t>
            </a:r>
            <a:r>
              <a:rPr lang="en-US" altLang="zh-CN" sz="1200" b="1" dirty="0">
                <a:solidFill>
                  <a:schemeClr val="accent2">
                    <a:lumMod val="75000"/>
                  </a:schemeClr>
                </a:solidFill>
                <a:latin typeface="微软雅黑" pitchFamily="34" charset="-122"/>
                <a:ea typeface="微软雅黑" pitchFamily="34" charset="-122"/>
              </a:rPr>
              <a:t>UED</a:t>
            </a:r>
            <a:r>
              <a:rPr lang="zh-CN" altLang="en-US" sz="1200" b="1" dirty="0">
                <a:solidFill>
                  <a:schemeClr val="accent2">
                    <a:lumMod val="75000"/>
                  </a:schemeClr>
                </a:solidFill>
                <a:latin typeface="微软雅黑" pitchFamily="34" charset="-122"/>
                <a:ea typeface="微软雅黑" pitchFamily="34" charset="-122"/>
              </a:rPr>
              <a:t>交付件、测试需求分析报告</a:t>
            </a:r>
            <a:endParaRPr lang="en-US" altLang="zh-CN" sz="1200" b="1" dirty="0">
              <a:solidFill>
                <a:schemeClr val="accent2">
                  <a:lumMod val="75000"/>
                </a:schemeClr>
              </a:solidFill>
              <a:latin typeface="微软雅黑" pitchFamily="34" charset="-122"/>
              <a:ea typeface="微软雅黑" pitchFamily="34" charset="-122"/>
            </a:endParaRPr>
          </a:p>
        </p:txBody>
      </p:sp>
      <p:sp>
        <p:nvSpPr>
          <p:cNvPr id="56" name="TextBox 55"/>
          <p:cNvSpPr txBox="1"/>
          <p:nvPr/>
        </p:nvSpPr>
        <p:spPr>
          <a:xfrm>
            <a:off x="962076" y="2492484"/>
            <a:ext cx="4206464" cy="646331"/>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参与评审架构</a:t>
            </a:r>
            <a:r>
              <a:rPr lang="en-US" altLang="zh-CN" sz="1200" dirty="0">
                <a:latin typeface="微软雅黑" pitchFamily="34" charset="-122"/>
                <a:ea typeface="微软雅黑" pitchFamily="34" charset="-122"/>
              </a:rPr>
              <a:t>&amp;</a:t>
            </a:r>
            <a:r>
              <a:rPr lang="zh-CN" altLang="en-US" sz="1200" dirty="0">
                <a:latin typeface="微软雅黑" pitchFamily="34" charset="-122"/>
                <a:ea typeface="微软雅黑" pitchFamily="34" charset="-122"/>
              </a:rPr>
              <a:t>系统</a:t>
            </a:r>
            <a:r>
              <a:rPr lang="en-US" altLang="zh-CN" sz="1200" dirty="0">
                <a:latin typeface="微软雅黑" pitchFamily="34" charset="-122"/>
                <a:ea typeface="微软雅黑" pitchFamily="34" charset="-122"/>
              </a:rPr>
              <a:t>&amp;</a:t>
            </a:r>
            <a:r>
              <a:rPr lang="zh-CN" altLang="en-US" sz="1200" dirty="0">
                <a:latin typeface="微软雅黑" pitchFamily="34" charset="-122"/>
                <a:ea typeface="微软雅黑" pitchFamily="34" charset="-122"/>
              </a:rPr>
              <a:t>数据库设计、测试需求分析报告</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负责</a:t>
            </a:r>
            <a:r>
              <a:rPr lang="zh-CN" altLang="en-US" sz="1200" b="1" dirty="0">
                <a:solidFill>
                  <a:schemeClr val="accent2">
                    <a:lumMod val="75000"/>
                  </a:schemeClr>
                </a:solidFill>
                <a:latin typeface="微软雅黑" pitchFamily="34" charset="-122"/>
                <a:ea typeface="微软雅黑" pitchFamily="34" charset="-122"/>
              </a:rPr>
              <a:t>跟进</a:t>
            </a:r>
            <a:r>
              <a:rPr lang="en-US" altLang="zh-CN" sz="1200" b="1" dirty="0">
                <a:solidFill>
                  <a:schemeClr val="accent2">
                    <a:lumMod val="75000"/>
                  </a:schemeClr>
                </a:solidFill>
                <a:latin typeface="微软雅黑" pitchFamily="34" charset="-122"/>
                <a:ea typeface="微软雅黑" pitchFamily="34" charset="-122"/>
              </a:rPr>
              <a:t>UED</a:t>
            </a:r>
            <a:r>
              <a:rPr lang="zh-CN" altLang="en-US" sz="1200" b="1" dirty="0">
                <a:solidFill>
                  <a:schemeClr val="accent2">
                    <a:lumMod val="75000"/>
                  </a:schemeClr>
                </a:solidFill>
                <a:latin typeface="微软雅黑" pitchFamily="34" charset="-122"/>
                <a:ea typeface="微软雅黑" pitchFamily="34" charset="-122"/>
              </a:rPr>
              <a:t>工作（进度、质量、问题等）</a:t>
            </a:r>
            <a:endParaRPr lang="en-US" altLang="zh-CN" sz="1200" b="1" dirty="0">
              <a:solidFill>
                <a:schemeClr val="accent2">
                  <a:lumMod val="75000"/>
                </a:schemeClr>
              </a:solidFill>
              <a:latin typeface="微软雅黑" pitchFamily="34" charset="-122"/>
              <a:ea typeface="微软雅黑" pitchFamily="34" charset="-122"/>
            </a:endParaRPr>
          </a:p>
        </p:txBody>
      </p:sp>
      <p:sp>
        <p:nvSpPr>
          <p:cNvPr id="57" name="TextBox 56"/>
          <p:cNvSpPr txBox="1"/>
          <p:nvPr/>
        </p:nvSpPr>
        <p:spPr>
          <a:xfrm>
            <a:off x="5760582" y="339502"/>
            <a:ext cx="3384434" cy="923330"/>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参与评审架构设计说明书</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参与编制、评审系统设计、数据库设计</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参与评审测试需求分析报告</a:t>
            </a:r>
            <a:endParaRPr lang="en-US" altLang="zh-CN" sz="1200" dirty="0">
              <a:latin typeface="微软雅黑" pitchFamily="34" charset="-122"/>
              <a:ea typeface="微软雅黑" pitchFamily="34" charset="-122"/>
            </a:endParaRPr>
          </a:p>
        </p:txBody>
      </p:sp>
      <p:sp>
        <p:nvSpPr>
          <p:cNvPr id="58" name="TextBox 57"/>
          <p:cNvSpPr txBox="1"/>
          <p:nvPr/>
        </p:nvSpPr>
        <p:spPr>
          <a:xfrm>
            <a:off x="5775350" y="4083918"/>
            <a:ext cx="3115542" cy="613694"/>
          </a:xfrm>
          <a:prstGeom prst="rect">
            <a:avLst/>
          </a:prstGeom>
          <a:noFill/>
        </p:spPr>
        <p:txBody>
          <a:bodyPr wrap="square" rtlCol="0">
            <a:spAutoFit/>
          </a:bodyPr>
          <a:lstStyle/>
          <a:p>
            <a:pPr>
              <a:lnSpc>
                <a:spcPct val="150000"/>
              </a:lnSpc>
              <a:buFont typeface="Wingdings" pitchFamily="2" charset="2"/>
              <a:buChar char="u"/>
            </a:pPr>
            <a:r>
              <a:rPr lang="zh-CN" altLang="zh-CN" sz="1200" b="1" dirty="0">
                <a:solidFill>
                  <a:schemeClr val="accent2">
                    <a:lumMod val="75000"/>
                  </a:schemeClr>
                </a:solidFill>
                <a:latin typeface="微软雅黑" pitchFamily="34" charset="-122"/>
                <a:ea typeface="微软雅黑" pitchFamily="34" charset="-122"/>
              </a:rPr>
              <a:t>进行前端设计</a:t>
            </a:r>
            <a:r>
              <a:rPr lang="zh-CN" altLang="en-US" sz="1200" b="1" dirty="0">
                <a:solidFill>
                  <a:schemeClr val="accent2">
                    <a:lumMod val="75000"/>
                  </a:schemeClr>
                </a:solidFill>
                <a:latin typeface="微软雅黑" pitchFamily="34" charset="-122"/>
                <a:ea typeface="微软雅黑" pitchFamily="34" charset="-122"/>
              </a:rPr>
              <a:t>、</a:t>
            </a:r>
            <a:r>
              <a:rPr lang="en-US" altLang="zh-CN" sz="1200" b="1" dirty="0">
                <a:solidFill>
                  <a:schemeClr val="accent2">
                    <a:lumMod val="75000"/>
                  </a:schemeClr>
                </a:solidFill>
                <a:latin typeface="微软雅黑" pitchFamily="34" charset="-122"/>
                <a:ea typeface="微软雅黑" pitchFamily="34" charset="-122"/>
              </a:rPr>
              <a:t>UI</a:t>
            </a:r>
            <a:r>
              <a:rPr lang="zh-CN" altLang="zh-CN" sz="1200" b="1" dirty="0">
                <a:solidFill>
                  <a:schemeClr val="accent2">
                    <a:lumMod val="75000"/>
                  </a:schemeClr>
                </a:solidFill>
                <a:latin typeface="微软雅黑" pitchFamily="34" charset="-122"/>
                <a:ea typeface="微软雅黑" pitchFamily="34" charset="-122"/>
              </a:rPr>
              <a:t>界面设计</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zh-CN" sz="1200" b="1" dirty="0">
                <a:solidFill>
                  <a:schemeClr val="accent2">
                    <a:lumMod val="75000"/>
                  </a:schemeClr>
                </a:solidFill>
                <a:latin typeface="微软雅黑" pitchFamily="34" charset="-122"/>
                <a:ea typeface="微软雅黑" pitchFamily="34" charset="-122"/>
              </a:rPr>
              <a:t>组织</a:t>
            </a:r>
            <a:r>
              <a:rPr lang="en-US" altLang="zh-CN" sz="1200" b="1" dirty="0">
                <a:solidFill>
                  <a:schemeClr val="accent2">
                    <a:lumMod val="75000"/>
                  </a:schemeClr>
                </a:solidFill>
                <a:latin typeface="微软雅黑" pitchFamily="34" charset="-122"/>
                <a:ea typeface="微软雅黑" pitchFamily="34" charset="-122"/>
              </a:rPr>
              <a:t>UED</a:t>
            </a:r>
            <a:r>
              <a:rPr lang="zh-CN" altLang="en-US" sz="1200" b="1" dirty="0">
                <a:solidFill>
                  <a:schemeClr val="accent2">
                    <a:lumMod val="75000"/>
                  </a:schemeClr>
                </a:solidFill>
                <a:latin typeface="微软雅黑" pitchFamily="34" charset="-122"/>
                <a:ea typeface="微软雅黑" pitchFamily="34" charset="-122"/>
              </a:rPr>
              <a:t>等</a:t>
            </a:r>
            <a:r>
              <a:rPr lang="zh-CN" altLang="zh-CN" sz="1200" b="1" dirty="0">
                <a:solidFill>
                  <a:schemeClr val="accent2">
                    <a:lumMod val="75000"/>
                  </a:schemeClr>
                </a:solidFill>
                <a:latin typeface="微软雅黑" pitchFamily="34" charset="-122"/>
                <a:ea typeface="微软雅黑" pitchFamily="34" charset="-122"/>
              </a:rPr>
              <a:t>相关交付件评审</a:t>
            </a:r>
            <a:endParaRPr lang="en-US" altLang="zh-CN" sz="1200" b="1" dirty="0">
              <a:solidFill>
                <a:schemeClr val="accent2">
                  <a:lumMod val="75000"/>
                </a:schemeClr>
              </a:solidFill>
              <a:latin typeface="微软雅黑" pitchFamily="34" charset="-122"/>
              <a:ea typeface="微软雅黑" pitchFamily="34" charset="-122"/>
            </a:endParaRPr>
          </a:p>
        </p:txBody>
      </p:sp>
      <p:sp>
        <p:nvSpPr>
          <p:cNvPr id="59" name="TextBox 58"/>
          <p:cNvSpPr txBox="1"/>
          <p:nvPr/>
        </p:nvSpPr>
        <p:spPr>
          <a:xfrm>
            <a:off x="962074" y="3781852"/>
            <a:ext cx="4131665" cy="923330"/>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对相关技术进行分析和评估，组织开展</a:t>
            </a:r>
            <a:r>
              <a:rPr lang="zh-CN" altLang="en-US" sz="1200" b="1" dirty="0">
                <a:solidFill>
                  <a:srgbClr val="993937"/>
                </a:solidFill>
                <a:latin typeface="微软雅黑" pitchFamily="34" charset="-122"/>
                <a:ea typeface="微软雅黑" pitchFamily="34" charset="-122"/>
              </a:rPr>
              <a:t>技术方案选择</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编制并组织评审架构设计说明书</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参与评审系统设计、数据库设计等设计文档</a:t>
            </a:r>
            <a:endParaRPr lang="en-US" altLang="zh-CN" sz="1200" dirty="0">
              <a:latin typeface="微软雅黑" pitchFamily="34" charset="-122"/>
              <a:ea typeface="微软雅黑" pitchFamily="34" charset="-122"/>
            </a:endParaRPr>
          </a:p>
        </p:txBody>
      </p:sp>
      <p:grpSp>
        <p:nvGrpSpPr>
          <p:cNvPr id="60" name="组合 59"/>
          <p:cNvGrpSpPr/>
          <p:nvPr/>
        </p:nvGrpSpPr>
        <p:grpSpPr>
          <a:xfrm>
            <a:off x="179512" y="3723878"/>
            <a:ext cx="736791" cy="861854"/>
            <a:chOff x="251520" y="1086822"/>
            <a:chExt cx="935867" cy="1139853"/>
          </a:xfrm>
        </p:grpSpPr>
        <p:pic>
          <p:nvPicPr>
            <p:cNvPr id="61" name="图片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0" y="1086822"/>
              <a:ext cx="935867" cy="935867"/>
            </a:xfrm>
            <a:prstGeom prst="rect">
              <a:avLst/>
            </a:prstGeom>
          </p:spPr>
        </p:pic>
        <p:sp>
          <p:nvSpPr>
            <p:cNvPr id="62" name="矩形 61"/>
            <p:cNvSpPr/>
            <p:nvPr/>
          </p:nvSpPr>
          <p:spPr>
            <a:xfrm>
              <a:off x="454709" y="1949676"/>
              <a:ext cx="665568" cy="276999"/>
            </a:xfrm>
            <a:prstGeom prst="rect">
              <a:avLst/>
            </a:prstGeom>
            <a:noFill/>
          </p:spPr>
          <p:txBody>
            <a:bodyPr wrap="none" lIns="91440" tIns="45720" rIns="91440" bIns="45720">
              <a:spAutoFit/>
            </a:bodyPr>
            <a:lstStyle/>
            <a:p>
              <a:pPr algn="ct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架构师</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63" name="TextBox 62"/>
          <p:cNvSpPr txBox="1"/>
          <p:nvPr/>
        </p:nvSpPr>
        <p:spPr>
          <a:xfrm>
            <a:off x="5798990" y="2793924"/>
            <a:ext cx="3597545" cy="923330"/>
          </a:xfrm>
          <a:prstGeom prst="rect">
            <a:avLst/>
          </a:prstGeom>
          <a:noFill/>
        </p:spPr>
        <p:txBody>
          <a:bodyPr wrap="square" rtlCol="0">
            <a:spAutoFit/>
          </a:bodyPr>
          <a:lstStyle/>
          <a:p>
            <a:pPr>
              <a:lnSpc>
                <a:spcPct val="150000"/>
              </a:lnSpc>
              <a:buFont typeface="Wingdings" pitchFamily="2" charset="2"/>
              <a:buChar char="u"/>
            </a:pPr>
            <a:r>
              <a:rPr lang="zh-CN" altLang="zh-CN" sz="1200" dirty="0">
                <a:latin typeface="微软雅黑" pitchFamily="34" charset="-122"/>
                <a:ea typeface="微软雅黑" pitchFamily="34" charset="-122"/>
              </a:rPr>
              <a:t>进行测试需求分析，完成《测试需求分析报告》</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启动编制测试用例</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参与评审架构设计、系统设计、数据库设计</a:t>
            </a:r>
            <a:endParaRPr lang="en-US" altLang="zh-CN" sz="1200" dirty="0">
              <a:latin typeface="微软雅黑" pitchFamily="34" charset="-122"/>
              <a:ea typeface="微软雅黑" pitchFamily="34" charset="-122"/>
            </a:endParaRPr>
          </a:p>
        </p:txBody>
      </p:sp>
    </p:spTree>
    <p:extLst>
      <p:ext uri="{BB962C8B-B14F-4D97-AF65-F5344CB8AC3E}">
        <p14:creationId xmlns:p14="http://schemas.microsoft.com/office/powerpoint/2010/main" val="2451654435"/>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65497890"/>
              </p:ext>
            </p:extLst>
          </p:nvPr>
        </p:nvGraphicFramePr>
        <p:xfrm>
          <a:off x="395536" y="338555"/>
          <a:ext cx="8352928" cy="4321427"/>
        </p:xfrm>
        <a:graphic>
          <a:graphicData uri="http://schemas.openxmlformats.org/presentationml/2006/ole">
            <mc:AlternateContent xmlns:mc="http://schemas.openxmlformats.org/markup-compatibility/2006">
              <mc:Choice xmlns:v="urn:schemas-microsoft-com:vml" Requires="v">
                <p:oleObj name="Visio" r:id="rId2" imgW="13519710" imgH="9600661" progId="Visio.Drawing.11">
                  <p:embed/>
                </p:oleObj>
              </mc:Choice>
              <mc:Fallback>
                <p:oleObj name="Visio" r:id="rId2" imgW="13519710" imgH="9600661"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8555"/>
                        <a:ext cx="8352928" cy="4321427"/>
                      </a:xfrm>
                      <a:prstGeom prst="rect">
                        <a:avLst/>
                      </a:prstGeom>
                      <a:noFill/>
                    </p:spPr>
                  </p:pic>
                </p:oleObj>
              </mc:Fallback>
            </mc:AlternateContent>
          </a:graphicData>
        </a:graphic>
      </p:graphicFrame>
      <p:sp>
        <p:nvSpPr>
          <p:cNvPr id="6" name="矩形 4"/>
          <p:cNvSpPr>
            <a:spLocks noChangeArrowheads="1"/>
          </p:cNvSpPr>
          <p:nvPr/>
        </p:nvSpPr>
        <p:spPr bwMode="auto">
          <a:xfrm>
            <a:off x="-6724" y="0"/>
            <a:ext cx="5154787" cy="338554"/>
          </a:xfrm>
          <a:prstGeom prst="rect">
            <a:avLst/>
          </a:prstGeom>
          <a:noFill/>
          <a:ln w="9525">
            <a:noFill/>
            <a:miter lim="800000"/>
            <a:headEnd/>
            <a:tailEnd/>
          </a:ln>
        </p:spPr>
        <p:txBody>
          <a:bodyPr wrap="square">
            <a:spAutoFit/>
          </a:bodyPr>
          <a:lstStyle/>
          <a:p>
            <a:r>
              <a:rPr lang="zh-CN" altLang="en-US" sz="1600" b="1" dirty="0">
                <a:solidFill>
                  <a:srgbClr val="FF0000"/>
                </a:solidFill>
                <a:latin typeface="微软雅黑" pitchFamily="34" charset="-122"/>
                <a:ea typeface="微软雅黑" pitchFamily="34" charset="-122"/>
              </a:rPr>
              <a:t>编码阶段    </a:t>
            </a:r>
            <a:r>
              <a:rPr lang="zh-CN" altLang="en-US" sz="1600" b="1" dirty="0">
                <a:latin typeface="微软雅黑" pitchFamily="34" charset="-122"/>
                <a:ea typeface="微软雅黑" pitchFamily="34" charset="-122"/>
              </a:rPr>
              <a:t>准入条件：</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系统设计说明书</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评审通过 </a:t>
            </a:r>
          </a:p>
        </p:txBody>
      </p:sp>
      <p:sp>
        <p:nvSpPr>
          <p:cNvPr id="7" name="矩形 5"/>
          <p:cNvSpPr>
            <a:spLocks noChangeArrowheads="1"/>
          </p:cNvSpPr>
          <p:nvPr/>
        </p:nvSpPr>
        <p:spPr bwMode="auto">
          <a:xfrm>
            <a:off x="34037" y="4753476"/>
            <a:ext cx="4932040" cy="338554"/>
          </a:xfrm>
          <a:prstGeom prst="rect">
            <a:avLst/>
          </a:prstGeom>
          <a:noFill/>
          <a:ln w="9525">
            <a:noFill/>
            <a:miter lim="800000"/>
            <a:headEnd/>
            <a:tailEnd/>
          </a:ln>
        </p:spPr>
        <p:txBody>
          <a:bodyPr wrap="square">
            <a:spAutoFit/>
          </a:bodyPr>
          <a:lstStyle/>
          <a:p>
            <a:r>
              <a:rPr lang="zh-CN" altLang="en-US" sz="1600" b="1" dirty="0">
                <a:latin typeface="微软雅黑" pitchFamily="34" charset="-122"/>
                <a:ea typeface="微软雅黑" pitchFamily="34" charset="-122"/>
              </a:rPr>
              <a:t>准出条件：功能开发完成且通过准出测试</a:t>
            </a:r>
          </a:p>
        </p:txBody>
      </p:sp>
    </p:spTree>
    <p:extLst>
      <p:ext uri="{BB962C8B-B14F-4D97-AF65-F5344CB8AC3E}">
        <p14:creationId xmlns:p14="http://schemas.microsoft.com/office/powerpoint/2010/main" val="263675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31"/>
          <p:cNvGrpSpPr/>
          <p:nvPr/>
        </p:nvGrpSpPr>
        <p:grpSpPr>
          <a:xfrm>
            <a:off x="4860032" y="2852627"/>
            <a:ext cx="702000" cy="799243"/>
            <a:chOff x="6084168" y="1981376"/>
            <a:chExt cx="990032" cy="1310454"/>
          </a:xfrm>
        </p:grpSpPr>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981376"/>
              <a:ext cx="990032" cy="1022422"/>
            </a:xfrm>
            <a:prstGeom prst="rect">
              <a:avLst/>
            </a:prstGeom>
          </p:spPr>
        </p:pic>
        <p:sp>
          <p:nvSpPr>
            <p:cNvPr id="45" name="矩形 44"/>
            <p:cNvSpPr/>
            <p:nvPr/>
          </p:nvSpPr>
          <p:spPr>
            <a:xfrm>
              <a:off x="6164318" y="3014831"/>
              <a:ext cx="825867" cy="276999"/>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代表</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47" name="组合 46"/>
          <p:cNvGrpSpPr/>
          <p:nvPr/>
        </p:nvGrpSpPr>
        <p:grpSpPr>
          <a:xfrm>
            <a:off x="4770755" y="3760943"/>
            <a:ext cx="881365" cy="899039"/>
            <a:chOff x="1352889" y="3075806"/>
            <a:chExt cx="1353288" cy="1655098"/>
          </a:xfrm>
        </p:grpSpPr>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889" y="3075806"/>
              <a:ext cx="1353288" cy="1378099"/>
            </a:xfrm>
            <a:prstGeom prst="rect">
              <a:avLst/>
            </a:prstGeom>
          </p:spPr>
        </p:pic>
        <p:sp>
          <p:nvSpPr>
            <p:cNvPr id="49" name="矩形 48"/>
            <p:cNvSpPr/>
            <p:nvPr/>
          </p:nvSpPr>
          <p:spPr>
            <a:xfrm>
              <a:off x="1848815" y="4453905"/>
              <a:ext cx="478016" cy="276999"/>
            </a:xfrm>
            <a:prstGeom prst="rect">
              <a:avLst/>
            </a:prstGeom>
            <a:noFill/>
          </p:spPr>
          <p:txBody>
            <a:bodyPr wrap="none" lIns="91440" tIns="45720" rIns="91440" bIns="45720">
              <a:spAutoFit/>
            </a:bodyPr>
            <a:lstStyle/>
            <a:p>
              <a:pPr algn="ctr"/>
              <a:r>
                <a:rPr lang="en-US" altLang="zh-CN"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UED</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40" name="组合 39"/>
          <p:cNvGrpSpPr/>
          <p:nvPr/>
        </p:nvGrpSpPr>
        <p:grpSpPr>
          <a:xfrm>
            <a:off x="4572000" y="483518"/>
            <a:ext cx="1000593" cy="988417"/>
            <a:chOff x="181845" y="1716534"/>
            <a:chExt cx="1114691" cy="1288249"/>
          </a:xfrm>
        </p:grpSpPr>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845" y="1716534"/>
              <a:ext cx="1114691" cy="936411"/>
            </a:xfrm>
            <a:prstGeom prst="rect">
              <a:avLst/>
            </a:prstGeom>
          </p:spPr>
        </p:pic>
        <p:sp>
          <p:nvSpPr>
            <p:cNvPr id="42" name="矩形 41"/>
            <p:cNvSpPr/>
            <p:nvPr/>
          </p:nvSpPr>
          <p:spPr>
            <a:xfrm>
              <a:off x="263917" y="2643758"/>
              <a:ext cx="1017731" cy="361025"/>
            </a:xfrm>
            <a:prstGeom prst="rect">
              <a:avLst/>
            </a:prstGeom>
            <a:noFill/>
          </p:spPr>
          <p:txBody>
            <a:bodyPr wrap="none" lIns="91440" tIns="45720" rIns="91440" bIns="45720">
              <a:spAutoFit/>
            </a:bodyPr>
            <a:lstStyle/>
            <a:p>
              <a:pPr algn="ct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开发工程师</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36" name="组合 15"/>
          <p:cNvGrpSpPr/>
          <p:nvPr/>
        </p:nvGrpSpPr>
        <p:grpSpPr>
          <a:xfrm>
            <a:off x="88455" y="2795032"/>
            <a:ext cx="1152127" cy="856838"/>
            <a:chOff x="1230457" y="1093887"/>
            <a:chExt cx="1576391" cy="1460665"/>
          </a:xfrm>
        </p:grpSpPr>
        <p:pic>
          <p:nvPicPr>
            <p:cNvPr id="37" name="图片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0457" y="1093887"/>
              <a:ext cx="1576391" cy="1080120"/>
            </a:xfrm>
            <a:prstGeom prst="rect">
              <a:avLst/>
            </a:prstGeom>
          </p:spPr>
        </p:pic>
        <p:sp>
          <p:nvSpPr>
            <p:cNvPr id="38" name="矩形 37"/>
            <p:cNvSpPr/>
            <p:nvPr/>
          </p:nvSpPr>
          <p:spPr>
            <a:xfrm>
              <a:off x="1425317" y="2248584"/>
              <a:ext cx="825867" cy="30596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产品</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经理</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3867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编码阶段</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职责介绍</a:t>
            </a:r>
            <a:endParaRPr lang="en-US" altLang="zh-CN" sz="2000" dirty="0">
              <a:latin typeface="微软雅黑" pitchFamily="34" charset="-122"/>
              <a:ea typeface="微软雅黑" pitchFamily="34" charset="-122"/>
            </a:endParaRPr>
          </a:p>
        </p:txBody>
      </p:sp>
      <p:grpSp>
        <p:nvGrpSpPr>
          <p:cNvPr id="32" name="组合 19"/>
          <p:cNvGrpSpPr/>
          <p:nvPr/>
        </p:nvGrpSpPr>
        <p:grpSpPr>
          <a:xfrm>
            <a:off x="42695" y="997519"/>
            <a:ext cx="928905" cy="1214191"/>
            <a:chOff x="1161197" y="2854449"/>
            <a:chExt cx="1523051" cy="1709328"/>
          </a:xfrm>
        </p:grpSpPr>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3056" y="2854449"/>
              <a:ext cx="1331192" cy="1281216"/>
            </a:xfrm>
            <a:prstGeom prst="rect">
              <a:avLst/>
            </a:prstGeom>
          </p:spPr>
        </p:pic>
        <p:sp>
          <p:nvSpPr>
            <p:cNvPr id="34" name="矩形 33"/>
            <p:cNvSpPr/>
            <p:nvPr/>
          </p:nvSpPr>
          <p:spPr>
            <a:xfrm>
              <a:off x="1161197" y="4173820"/>
              <a:ext cx="1354108" cy="389957"/>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项目经理</a:t>
              </a:r>
            </a:p>
          </p:txBody>
        </p:sp>
      </p:grpSp>
      <p:sp>
        <p:nvSpPr>
          <p:cNvPr id="51" name="矩形 50"/>
          <p:cNvSpPr/>
          <p:nvPr/>
        </p:nvSpPr>
        <p:spPr>
          <a:xfrm>
            <a:off x="5508104" y="2067694"/>
            <a:ext cx="3635896" cy="646331"/>
          </a:xfrm>
          <a:prstGeom prst="rect">
            <a:avLst/>
          </a:prstGeom>
        </p:spPr>
        <p:txBody>
          <a:bodyPr wrap="square">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组织编制、评审测试用例、准出</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准入测试用例</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组织测试人员开展准入测试（测试阶段前）</a:t>
            </a:r>
            <a:endParaRPr lang="en-US" altLang="zh-CN" sz="1200" dirty="0">
              <a:latin typeface="微软雅黑" pitchFamily="34" charset="-122"/>
              <a:ea typeface="微软雅黑" pitchFamily="34" charset="-122"/>
            </a:endParaRPr>
          </a:p>
        </p:txBody>
      </p:sp>
      <p:grpSp>
        <p:nvGrpSpPr>
          <p:cNvPr id="52" name="组合 51"/>
          <p:cNvGrpSpPr/>
          <p:nvPr/>
        </p:nvGrpSpPr>
        <p:grpSpPr>
          <a:xfrm>
            <a:off x="4694960" y="1804447"/>
            <a:ext cx="871364" cy="911319"/>
            <a:chOff x="251520" y="1086822"/>
            <a:chExt cx="986167" cy="1063362"/>
          </a:xfrm>
        </p:grpSpPr>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1086822"/>
              <a:ext cx="935867" cy="935867"/>
            </a:xfrm>
            <a:prstGeom prst="rect">
              <a:avLst/>
            </a:prstGeom>
          </p:spPr>
        </p:pic>
        <p:sp>
          <p:nvSpPr>
            <p:cNvPr id="54" name="矩形 53"/>
            <p:cNvSpPr/>
            <p:nvPr/>
          </p:nvSpPr>
          <p:spPr>
            <a:xfrm>
              <a:off x="337301" y="1949676"/>
              <a:ext cx="900386" cy="20050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测试负责人</a:t>
              </a:r>
            </a:p>
          </p:txBody>
        </p:sp>
      </p:grpSp>
      <p:sp>
        <p:nvSpPr>
          <p:cNvPr id="58" name="TextBox 57"/>
          <p:cNvSpPr txBox="1"/>
          <p:nvPr/>
        </p:nvSpPr>
        <p:spPr>
          <a:xfrm>
            <a:off x="5522814" y="4227934"/>
            <a:ext cx="3115542" cy="369332"/>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完善</a:t>
            </a:r>
            <a:r>
              <a:rPr lang="en-US" altLang="zh-CN" sz="1200" dirty="0">
                <a:latin typeface="微软雅黑" pitchFamily="34" charset="-122"/>
                <a:ea typeface="微软雅黑" pitchFamily="34" charset="-122"/>
              </a:rPr>
              <a:t>UED</a:t>
            </a:r>
            <a:r>
              <a:rPr lang="zh-CN" altLang="en-US" sz="1200" dirty="0">
                <a:latin typeface="微软雅黑" pitchFamily="34" charset="-122"/>
                <a:ea typeface="微软雅黑" pitchFamily="34" charset="-122"/>
              </a:rPr>
              <a:t>相关交付件</a:t>
            </a:r>
            <a:endParaRPr lang="en-US" altLang="zh-CN" sz="1200" dirty="0">
              <a:latin typeface="微软雅黑" pitchFamily="34" charset="-122"/>
              <a:ea typeface="微软雅黑" pitchFamily="34" charset="-122"/>
            </a:endParaRPr>
          </a:p>
        </p:txBody>
      </p:sp>
      <p:sp>
        <p:nvSpPr>
          <p:cNvPr id="59" name="TextBox 58"/>
          <p:cNvSpPr txBox="1"/>
          <p:nvPr/>
        </p:nvSpPr>
        <p:spPr>
          <a:xfrm>
            <a:off x="962075" y="4120793"/>
            <a:ext cx="2349848" cy="369332"/>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参与代码走查</a:t>
            </a:r>
            <a:endParaRPr lang="en-US" altLang="zh-CN" sz="1200" dirty="0">
              <a:latin typeface="微软雅黑" pitchFamily="34" charset="-122"/>
              <a:ea typeface="微软雅黑" pitchFamily="34" charset="-122"/>
            </a:endParaRPr>
          </a:p>
        </p:txBody>
      </p:sp>
      <p:grpSp>
        <p:nvGrpSpPr>
          <p:cNvPr id="60" name="组合 59"/>
          <p:cNvGrpSpPr/>
          <p:nvPr/>
        </p:nvGrpSpPr>
        <p:grpSpPr>
          <a:xfrm>
            <a:off x="179512" y="3817178"/>
            <a:ext cx="736791" cy="861854"/>
            <a:chOff x="251520" y="1086822"/>
            <a:chExt cx="935867" cy="1139853"/>
          </a:xfrm>
        </p:grpSpPr>
        <p:pic>
          <p:nvPicPr>
            <p:cNvPr id="61" name="图片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0" y="1086822"/>
              <a:ext cx="935867" cy="935867"/>
            </a:xfrm>
            <a:prstGeom prst="rect">
              <a:avLst/>
            </a:prstGeom>
          </p:spPr>
        </p:pic>
        <p:sp>
          <p:nvSpPr>
            <p:cNvPr id="62" name="矩形 61"/>
            <p:cNvSpPr/>
            <p:nvPr/>
          </p:nvSpPr>
          <p:spPr>
            <a:xfrm>
              <a:off x="454709" y="1949676"/>
              <a:ext cx="665568" cy="276999"/>
            </a:xfrm>
            <a:prstGeom prst="rect">
              <a:avLst/>
            </a:prstGeom>
            <a:noFill/>
          </p:spPr>
          <p:txBody>
            <a:bodyPr wrap="none" lIns="91440" tIns="45720" rIns="91440" bIns="45720">
              <a:spAutoFit/>
            </a:bodyPr>
            <a:lstStyle/>
            <a:p>
              <a:pPr algn="ct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架构师</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35" name="TextBox 34"/>
          <p:cNvSpPr txBox="1"/>
          <p:nvPr/>
        </p:nvSpPr>
        <p:spPr>
          <a:xfrm>
            <a:off x="962075" y="760274"/>
            <a:ext cx="3465909" cy="2031325"/>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组织编码规范培训</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a:t>
            </a:r>
            <a:r>
              <a:rPr lang="zh-CN" altLang="en-US" sz="1200" b="1" dirty="0">
                <a:solidFill>
                  <a:schemeClr val="accent2">
                    <a:lumMod val="75000"/>
                  </a:schemeClr>
                </a:solidFill>
                <a:latin typeface="微软雅黑" pitchFamily="34" charset="-122"/>
                <a:ea typeface="微软雅黑" pitchFamily="34" charset="-122"/>
              </a:rPr>
              <a:t>代码走查</a:t>
            </a:r>
            <a:r>
              <a:rPr lang="zh-CN" altLang="en-US" sz="1200" dirty="0">
                <a:latin typeface="微软雅黑" pitchFamily="34" charset="-122"/>
                <a:ea typeface="微软雅黑" pitchFamily="34" charset="-122"/>
              </a:rPr>
              <a:t>，跟进并确认走查问题的修订</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zh-CN" altLang="en-US" sz="1200" b="1" dirty="0">
                <a:solidFill>
                  <a:schemeClr val="accent2">
                    <a:lumMod val="75000"/>
                  </a:schemeClr>
                </a:solidFill>
                <a:latin typeface="微软雅黑" pitchFamily="34" charset="-122"/>
                <a:ea typeface="微软雅黑" pitchFamily="34" charset="-122"/>
              </a:rPr>
              <a:t>评审测试用例、准出</a:t>
            </a:r>
            <a:r>
              <a:rPr lang="en-US" altLang="zh-CN" sz="1200" b="1" dirty="0">
                <a:solidFill>
                  <a:schemeClr val="accent2">
                    <a:lumMod val="75000"/>
                  </a:schemeClr>
                </a:solidFill>
                <a:latin typeface="微软雅黑" pitchFamily="34" charset="-122"/>
                <a:ea typeface="微软雅黑" pitchFamily="34" charset="-122"/>
              </a:rPr>
              <a:t>/</a:t>
            </a:r>
            <a:r>
              <a:rPr lang="zh-CN" altLang="en-US" sz="1200" b="1" dirty="0">
                <a:solidFill>
                  <a:schemeClr val="accent2">
                    <a:lumMod val="75000"/>
                  </a:schemeClr>
                </a:solidFill>
                <a:latin typeface="微软雅黑" pitchFamily="34" charset="-122"/>
                <a:ea typeface="微软雅黑" pitchFamily="34" charset="-122"/>
              </a:rPr>
              <a:t>准入测试用例</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组织开发人员进行系统集成、准出测试</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chemeClr val="accent2">
                    <a:lumMod val="75000"/>
                  </a:schemeClr>
                </a:solidFill>
                <a:latin typeface="微软雅黑" pitchFamily="34" charset="-122"/>
                <a:ea typeface="微软雅黑" pitchFamily="34" charset="-122"/>
              </a:rPr>
              <a:t>确认准出测试情况，提交转测试申请</a:t>
            </a:r>
            <a:r>
              <a:rPr lang="zh-CN" altLang="en-US" sz="1200" b="1" dirty="0">
                <a:solidFill>
                  <a:srgbClr val="00B050"/>
                </a:solidFill>
                <a:latin typeface="微软雅黑" pitchFamily="34" charset="-122"/>
                <a:ea typeface="微软雅黑" pitchFamily="34" charset="-122"/>
              </a:rPr>
              <a:t>（在</a:t>
            </a:r>
            <a:r>
              <a:rPr lang="en-US" altLang="zh-CN" sz="1200" b="1" dirty="0" err="1">
                <a:solidFill>
                  <a:srgbClr val="00B050"/>
                </a:solidFill>
                <a:latin typeface="微软雅黑" pitchFamily="34" charset="-122"/>
                <a:ea typeface="微软雅黑" pitchFamily="34" charset="-122"/>
              </a:rPr>
              <a:t>devsutie</a:t>
            </a:r>
            <a:r>
              <a:rPr lang="en-US" altLang="zh-CN" sz="1200" b="1" dirty="0">
                <a:solidFill>
                  <a:srgbClr val="00B050"/>
                </a:solidFill>
                <a:latin typeface="微软雅黑" pitchFamily="34" charset="-122"/>
                <a:ea typeface="微软雅黑" pitchFamily="34" charset="-122"/>
              </a:rPr>
              <a:t> </a:t>
            </a:r>
            <a:r>
              <a:rPr lang="zh-CN" altLang="en-US" sz="1200" b="1" dirty="0">
                <a:solidFill>
                  <a:srgbClr val="00B050"/>
                </a:solidFill>
                <a:latin typeface="微软雅黑" pitchFamily="34" charset="-122"/>
                <a:ea typeface="微软雅黑" pitchFamily="34" charset="-122"/>
              </a:rPr>
              <a:t>中发起）</a:t>
            </a:r>
            <a:endParaRPr lang="en-US" altLang="zh-CN" sz="1200" b="1" dirty="0">
              <a:solidFill>
                <a:srgbClr val="00B050"/>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更新编码阶段</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需求跟踪矩阵</a:t>
            </a:r>
            <a:r>
              <a:rPr lang="en-US" altLang="zh-CN" sz="1200" dirty="0">
                <a:latin typeface="微软雅黑" pitchFamily="34" charset="-122"/>
                <a:ea typeface="微软雅黑" pitchFamily="34" charset="-122"/>
              </a:rPr>
              <a:t>》</a:t>
            </a:r>
          </a:p>
        </p:txBody>
      </p:sp>
      <p:sp>
        <p:nvSpPr>
          <p:cNvPr id="39" name="TextBox 38"/>
          <p:cNvSpPr txBox="1"/>
          <p:nvPr/>
        </p:nvSpPr>
        <p:spPr>
          <a:xfrm>
            <a:off x="968231" y="2939048"/>
            <a:ext cx="4104065" cy="923330"/>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参与评审测试用例、确定准出</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准入测试用例</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chemeClr val="accent2">
                    <a:lumMod val="75000"/>
                  </a:schemeClr>
                </a:solidFill>
                <a:latin typeface="微软雅黑" pitchFamily="34" charset="-122"/>
                <a:ea typeface="微软雅黑" pitchFamily="34" charset="-122"/>
              </a:rPr>
              <a:t>参与准出测试</a:t>
            </a:r>
            <a:r>
              <a:rPr lang="zh-CN" altLang="en-US" sz="1200" b="1" dirty="0">
                <a:solidFill>
                  <a:srgbClr val="00B0F0"/>
                </a:solidFill>
                <a:latin typeface="微软雅黑" pitchFamily="34" charset="-122"/>
                <a:ea typeface="微软雅黑" pitchFamily="34" charset="-122"/>
              </a:rPr>
              <a:t>（依项目情况而定）</a:t>
            </a:r>
            <a:endParaRPr lang="en-US" altLang="zh-CN" sz="1200" b="1" dirty="0">
              <a:solidFill>
                <a:srgbClr val="00B0F0"/>
              </a:solidFill>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chemeClr val="accent2">
                    <a:lumMod val="75000"/>
                  </a:schemeClr>
                </a:solidFill>
                <a:latin typeface="微软雅黑" pitchFamily="34" charset="-122"/>
                <a:ea typeface="微软雅黑" pitchFamily="34" charset="-122"/>
              </a:rPr>
              <a:t>进行编码阶段需求实现情况确认</a:t>
            </a:r>
            <a:r>
              <a:rPr lang="zh-CN" altLang="en-US" sz="1200" b="1" dirty="0">
                <a:solidFill>
                  <a:srgbClr val="00B0F0"/>
                </a:solidFill>
                <a:latin typeface="微软雅黑" pitchFamily="34" charset="-122"/>
                <a:ea typeface="微软雅黑" pitchFamily="34" charset="-122"/>
              </a:rPr>
              <a:t>（阶段性确认</a:t>
            </a:r>
            <a:r>
              <a:rPr lang="en-US" altLang="zh-CN" sz="1200" b="1" dirty="0">
                <a:solidFill>
                  <a:srgbClr val="00B0F0"/>
                </a:solidFill>
                <a:latin typeface="微软雅黑" pitchFamily="34" charset="-122"/>
                <a:ea typeface="微软雅黑" pitchFamily="34" charset="-122"/>
              </a:rPr>
              <a:t>&amp;</a:t>
            </a:r>
            <a:r>
              <a:rPr lang="zh-CN" altLang="en-US" sz="1200" b="1" dirty="0">
                <a:solidFill>
                  <a:srgbClr val="00B0F0"/>
                </a:solidFill>
                <a:latin typeface="微软雅黑" pitchFamily="34" charset="-122"/>
                <a:ea typeface="微软雅黑" pitchFamily="34" charset="-122"/>
              </a:rPr>
              <a:t>验收）</a:t>
            </a:r>
            <a:endParaRPr lang="en-US" altLang="zh-CN" sz="1200" b="1" dirty="0">
              <a:solidFill>
                <a:srgbClr val="00B0F0"/>
              </a:solidFill>
              <a:latin typeface="微软雅黑" pitchFamily="34" charset="-122"/>
              <a:ea typeface="微软雅黑" pitchFamily="34" charset="-122"/>
            </a:endParaRPr>
          </a:p>
        </p:txBody>
      </p:sp>
      <p:sp>
        <p:nvSpPr>
          <p:cNvPr id="46" name="TextBox 45"/>
          <p:cNvSpPr txBox="1"/>
          <p:nvPr/>
        </p:nvSpPr>
        <p:spPr>
          <a:xfrm>
            <a:off x="5508104" y="302334"/>
            <a:ext cx="3038194" cy="1477328"/>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参与编码规范培训</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chemeClr val="accent2">
                    <a:lumMod val="75000"/>
                  </a:schemeClr>
                </a:solidFill>
                <a:latin typeface="微软雅黑" pitchFamily="34" charset="-122"/>
                <a:ea typeface="微软雅黑" pitchFamily="34" charset="-122"/>
              </a:rPr>
              <a:t>编码及调试、自测、</a:t>
            </a:r>
            <a:r>
              <a:rPr lang="zh-CN" altLang="en-US" sz="1200" dirty="0">
                <a:latin typeface="微软雅黑" pitchFamily="34" charset="-122"/>
                <a:ea typeface="微软雅黑" pitchFamily="34" charset="-122"/>
              </a:rPr>
              <a:t>单元测试</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zh-CN" altLang="en-US" sz="1200" b="1" dirty="0">
                <a:solidFill>
                  <a:schemeClr val="accent2">
                    <a:lumMod val="75000"/>
                  </a:schemeClr>
                </a:solidFill>
                <a:latin typeface="微软雅黑" pitchFamily="34" charset="-122"/>
                <a:ea typeface="微软雅黑" pitchFamily="34" charset="-122"/>
              </a:rPr>
              <a:t>代码走查</a:t>
            </a:r>
            <a:r>
              <a:rPr lang="zh-CN" altLang="en-US" sz="1200" dirty="0">
                <a:latin typeface="微软雅黑" pitchFamily="34" charset="-122"/>
                <a:ea typeface="微软雅黑" pitchFamily="34" charset="-122"/>
              </a:rPr>
              <a:t>，根据走查问题完善代码</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进行</a:t>
            </a:r>
            <a:r>
              <a:rPr lang="zh-CN" altLang="en-US" sz="1200" b="1" dirty="0">
                <a:solidFill>
                  <a:schemeClr val="accent2">
                    <a:lumMod val="75000"/>
                  </a:schemeClr>
                </a:solidFill>
                <a:latin typeface="微软雅黑" pitchFamily="34" charset="-122"/>
                <a:ea typeface="微软雅黑" pitchFamily="34" charset="-122"/>
              </a:rPr>
              <a:t>系统集成、打包、准出测试</a:t>
            </a:r>
            <a:endParaRPr lang="en-US" altLang="zh-CN" sz="1200" b="1" dirty="0">
              <a:solidFill>
                <a:schemeClr val="accent2">
                  <a:lumMod val="75000"/>
                </a:schemeClr>
              </a:solidFill>
              <a:latin typeface="微软雅黑" pitchFamily="34" charset="-122"/>
              <a:ea typeface="微软雅黑" pitchFamily="34" charset="-122"/>
            </a:endParaRPr>
          </a:p>
          <a:p>
            <a:pPr lvl="0">
              <a:lnSpc>
                <a:spcPct val="150000"/>
              </a:lnSpc>
              <a:buFont typeface="Wingdings" pitchFamily="2" charset="2"/>
              <a:buChar char="u"/>
            </a:pPr>
            <a:r>
              <a:rPr lang="zh-CN" altLang="zh-CN" sz="1200" dirty="0">
                <a:latin typeface="微软雅黑" pitchFamily="34" charset="-122"/>
                <a:ea typeface="微软雅黑" pitchFamily="34" charset="-122"/>
              </a:rPr>
              <a:t>编制</a:t>
            </a:r>
            <a:r>
              <a:rPr lang="zh-CN" altLang="zh-CN" sz="1200" b="1" dirty="0">
                <a:solidFill>
                  <a:schemeClr val="accent2">
                    <a:lumMod val="75000"/>
                  </a:schemeClr>
                </a:solidFill>
                <a:latin typeface="微软雅黑" pitchFamily="34" charset="-122"/>
                <a:ea typeface="微软雅黑" pitchFamily="34" charset="-122"/>
              </a:rPr>
              <a:t>安装</a:t>
            </a:r>
            <a:r>
              <a:rPr lang="en-US" altLang="zh-CN" sz="1200" b="1" dirty="0">
                <a:solidFill>
                  <a:schemeClr val="accent2">
                    <a:lumMod val="75000"/>
                  </a:schemeClr>
                </a:solidFill>
                <a:latin typeface="微软雅黑" pitchFamily="34" charset="-122"/>
                <a:ea typeface="微软雅黑" pitchFamily="34" charset="-122"/>
              </a:rPr>
              <a:t>/</a:t>
            </a:r>
            <a:r>
              <a:rPr lang="zh-CN" altLang="zh-CN" sz="1200" b="1" dirty="0">
                <a:solidFill>
                  <a:schemeClr val="accent2">
                    <a:lumMod val="75000"/>
                  </a:schemeClr>
                </a:solidFill>
                <a:latin typeface="微软雅黑" pitchFamily="34" charset="-122"/>
                <a:ea typeface="微软雅黑" pitchFamily="34" charset="-122"/>
              </a:rPr>
              <a:t>部署</a:t>
            </a:r>
            <a:r>
              <a:rPr lang="zh-CN" altLang="en-US" sz="1200" b="1" dirty="0">
                <a:solidFill>
                  <a:schemeClr val="accent2">
                    <a:lumMod val="75000"/>
                  </a:schemeClr>
                </a:solidFill>
                <a:latin typeface="微软雅黑" pitchFamily="34" charset="-122"/>
                <a:ea typeface="微软雅黑" pitchFamily="34" charset="-122"/>
              </a:rPr>
              <a:t>及运维手册</a:t>
            </a:r>
            <a:endParaRPr lang="zh-CN" altLang="zh-CN" sz="1200" b="1" dirty="0">
              <a:solidFill>
                <a:schemeClr val="accent2">
                  <a:lumMod val="75000"/>
                </a:schemeClr>
              </a:solidFill>
              <a:latin typeface="微软雅黑" pitchFamily="34" charset="-122"/>
              <a:ea typeface="微软雅黑" pitchFamily="34" charset="-122"/>
            </a:endParaRPr>
          </a:p>
        </p:txBody>
      </p:sp>
      <p:sp>
        <p:nvSpPr>
          <p:cNvPr id="50" name="TextBox 49"/>
          <p:cNvSpPr txBox="1"/>
          <p:nvPr/>
        </p:nvSpPr>
        <p:spPr>
          <a:xfrm>
            <a:off x="5509345" y="2953856"/>
            <a:ext cx="3527152" cy="923330"/>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编制、评审测试用例、准出</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准入测试用例</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根据评审意见更新评审报告及测试用例</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chemeClr val="accent2">
                    <a:lumMod val="75000"/>
                  </a:schemeClr>
                </a:solidFill>
                <a:latin typeface="微软雅黑" pitchFamily="34" charset="-122"/>
                <a:ea typeface="微软雅黑" pitchFamily="34" charset="-122"/>
              </a:rPr>
              <a:t>开展准入测试</a:t>
            </a:r>
            <a:r>
              <a:rPr lang="zh-CN" altLang="en-US" sz="1200" b="1" dirty="0">
                <a:solidFill>
                  <a:srgbClr val="00B0F0"/>
                </a:solidFill>
                <a:latin typeface="微软雅黑" pitchFamily="34" charset="-122"/>
                <a:ea typeface="微软雅黑" pitchFamily="34" charset="-122"/>
              </a:rPr>
              <a:t>（测试阶段前）</a:t>
            </a:r>
            <a:endParaRPr lang="en-US" altLang="zh-CN" sz="1200" b="1" dirty="0">
              <a:solidFill>
                <a:srgbClr val="00B0F0"/>
              </a:solidFill>
              <a:latin typeface="微软雅黑" pitchFamily="34" charset="-122"/>
              <a:ea typeface="微软雅黑" pitchFamily="34" charset="-122"/>
            </a:endParaRPr>
          </a:p>
        </p:txBody>
      </p:sp>
    </p:spTree>
    <p:extLst>
      <p:ext uri="{BB962C8B-B14F-4D97-AF65-F5344CB8AC3E}">
        <p14:creationId xmlns:p14="http://schemas.microsoft.com/office/powerpoint/2010/main" val="20542426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
          <p:cNvSpPr>
            <a:spLocks noChangeArrowheads="1"/>
          </p:cNvSpPr>
          <p:nvPr/>
        </p:nvSpPr>
        <p:spPr bwMode="auto">
          <a:xfrm>
            <a:off x="69405" y="0"/>
            <a:ext cx="5370811" cy="338554"/>
          </a:xfrm>
          <a:prstGeom prst="rect">
            <a:avLst/>
          </a:prstGeom>
          <a:noFill/>
          <a:ln w="9525">
            <a:noFill/>
            <a:miter lim="800000"/>
            <a:headEnd/>
            <a:tailEnd/>
          </a:ln>
        </p:spPr>
        <p:txBody>
          <a:bodyPr wrap="square">
            <a:spAutoFit/>
          </a:bodyPr>
          <a:lstStyle/>
          <a:p>
            <a:r>
              <a:rPr lang="zh-CN" altLang="en-US" sz="1600" b="1" dirty="0">
                <a:solidFill>
                  <a:srgbClr val="FF0000"/>
                </a:solidFill>
                <a:latin typeface="微软雅黑" pitchFamily="34" charset="-122"/>
                <a:ea typeface="微软雅黑" pitchFamily="34" charset="-122"/>
              </a:rPr>
              <a:t>测试阶段</a:t>
            </a:r>
            <a:r>
              <a:rPr lang="en-US" altLang="zh-CN" sz="1600" b="1" dirty="0">
                <a:latin typeface="微软雅黑" pitchFamily="34" charset="-122"/>
                <a:ea typeface="微软雅黑" pitchFamily="34" charset="-122"/>
              </a:rPr>
              <a:t>    </a:t>
            </a:r>
            <a:r>
              <a:rPr lang="zh-CN" altLang="en-US" sz="1600" b="1" dirty="0">
                <a:latin typeface="微软雅黑" pitchFamily="34" charset="-122"/>
                <a:ea typeface="微软雅黑" pitchFamily="34" charset="-122"/>
              </a:rPr>
              <a:t>准入条件：</a:t>
            </a:r>
            <a:r>
              <a:rPr lang="zh-CN" altLang="zh-CN" sz="1600" b="1" dirty="0">
                <a:latin typeface="微软雅黑" pitchFamily="34" charset="-122"/>
                <a:ea typeface="微软雅黑" pitchFamily="34" charset="-122"/>
              </a:rPr>
              <a:t>功能开发完成且通过准出测试</a:t>
            </a:r>
            <a:endParaRPr lang="zh-CN" altLang="en-US" sz="1600" b="1" dirty="0">
              <a:latin typeface="微软雅黑" pitchFamily="34" charset="-122"/>
              <a:ea typeface="微软雅黑" pitchFamily="34" charset="-122"/>
            </a:endParaRPr>
          </a:p>
        </p:txBody>
      </p:sp>
      <p:sp>
        <p:nvSpPr>
          <p:cNvPr id="4" name="矩形 5"/>
          <p:cNvSpPr>
            <a:spLocks noChangeArrowheads="1"/>
          </p:cNvSpPr>
          <p:nvPr/>
        </p:nvSpPr>
        <p:spPr bwMode="auto">
          <a:xfrm>
            <a:off x="2051720" y="4659982"/>
            <a:ext cx="7092280" cy="338554"/>
          </a:xfrm>
          <a:prstGeom prst="rect">
            <a:avLst/>
          </a:prstGeom>
          <a:noFill/>
          <a:ln w="9525">
            <a:noFill/>
            <a:miter lim="800000"/>
            <a:headEnd/>
            <a:tailEnd/>
          </a:ln>
        </p:spPr>
        <p:txBody>
          <a:bodyPr wrap="square">
            <a:spAutoFit/>
          </a:bodyPr>
          <a:lstStyle/>
          <a:p>
            <a:r>
              <a:rPr lang="zh-CN" altLang="en-US" sz="1600" b="1" dirty="0">
                <a:latin typeface="微软雅黑" pitchFamily="34" charset="-122"/>
                <a:ea typeface="微软雅黑" pitchFamily="34" charset="-122"/>
              </a:rPr>
              <a:t>准出条件：</a:t>
            </a:r>
            <a:r>
              <a:rPr lang="zh-CN" altLang="zh-CN" sz="1600" b="1" dirty="0">
                <a:latin typeface="微软雅黑" pitchFamily="34" charset="-122"/>
                <a:ea typeface="微软雅黑" pitchFamily="34" charset="-122"/>
              </a:rPr>
              <a:t>测试工作结束，出具明确的测试结论且《系统测试报告》评审通过</a:t>
            </a:r>
            <a:endParaRPr lang="zh-CN" altLang="en-US" sz="1600" b="1" dirty="0">
              <a:latin typeface="微软雅黑" pitchFamily="34" charset="-122"/>
              <a:ea typeface="微软雅黑" pitchFamily="34" charset="-122"/>
            </a:endParaRPr>
          </a:p>
        </p:txBody>
      </p:sp>
      <p:pic>
        <p:nvPicPr>
          <p:cNvPr id="5" name="Picture 2" descr="C:\Program Files\Microsoft Office\MEDIA\CAGCAT10\j0293240.wmf">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750463"/>
            <a:ext cx="477313" cy="352130"/>
          </a:xfrm>
          <a:prstGeom prst="rect">
            <a:avLst/>
          </a:prstGeom>
          <a:noFill/>
          <a:extLst>
            <a:ext uri="{909E8E84-426E-40DD-AFC4-6F175D3DCCD1}">
              <a14:hiddenFill xmlns:a14="http://schemas.microsoft.com/office/drawing/2010/main">
                <a:solidFill>
                  <a:srgbClr val="FFFFFF"/>
                </a:solidFill>
              </a14:hiddenFill>
            </a:ext>
          </a:extLst>
        </p:spPr>
      </p:pic>
      <p:pic>
        <p:nvPicPr>
          <p:cNvPr id="84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370666"/>
            <a:ext cx="8928992" cy="4320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200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0507" y="1131590"/>
            <a:ext cx="1000593" cy="988417"/>
            <a:chOff x="181845" y="1716534"/>
            <a:chExt cx="1114691" cy="1288249"/>
          </a:xfrm>
        </p:grpSpPr>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45" y="1716534"/>
              <a:ext cx="1114691" cy="936411"/>
            </a:xfrm>
            <a:prstGeom prst="rect">
              <a:avLst/>
            </a:prstGeom>
          </p:spPr>
        </p:pic>
        <p:sp>
          <p:nvSpPr>
            <p:cNvPr id="42" name="矩形 41"/>
            <p:cNvSpPr/>
            <p:nvPr/>
          </p:nvSpPr>
          <p:spPr>
            <a:xfrm>
              <a:off x="263917" y="2643758"/>
              <a:ext cx="1017731" cy="361025"/>
            </a:xfrm>
            <a:prstGeom prst="rect">
              <a:avLst/>
            </a:prstGeom>
            <a:noFill/>
          </p:spPr>
          <p:txBody>
            <a:bodyPr wrap="none" lIns="91440" tIns="45720" rIns="91440" bIns="45720">
              <a:spAutoFit/>
            </a:bodyPr>
            <a:lstStyle/>
            <a:p>
              <a:pPr algn="ct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开发工程师</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7" name="13 CuadroTexto"/>
          <p:cNvSpPr txBox="1"/>
          <p:nvPr/>
        </p:nvSpPr>
        <p:spPr>
          <a:xfrm>
            <a:off x="7667191" y="5374329"/>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9419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5609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3867670" cy="40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版本转测试</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流程</a:t>
            </a:r>
            <a:endParaRPr lang="en-US" altLang="zh-CN" sz="2000" dirty="0">
              <a:latin typeface="微软雅黑" pitchFamily="34" charset="-122"/>
              <a:ea typeface="微软雅黑" pitchFamily="34" charset="-122"/>
            </a:endParaRPr>
          </a:p>
        </p:txBody>
      </p:sp>
      <p:grpSp>
        <p:nvGrpSpPr>
          <p:cNvPr id="32" name="组合 19"/>
          <p:cNvGrpSpPr/>
          <p:nvPr/>
        </p:nvGrpSpPr>
        <p:grpSpPr>
          <a:xfrm>
            <a:off x="86128" y="2653312"/>
            <a:ext cx="928905" cy="1214191"/>
            <a:chOff x="1161197" y="2854449"/>
            <a:chExt cx="1523051" cy="1709328"/>
          </a:xfrm>
        </p:grpSpPr>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3056" y="2854449"/>
              <a:ext cx="1331192" cy="1281216"/>
            </a:xfrm>
            <a:prstGeom prst="rect">
              <a:avLst/>
            </a:prstGeom>
          </p:spPr>
        </p:pic>
        <p:sp>
          <p:nvSpPr>
            <p:cNvPr id="34" name="矩形 33"/>
            <p:cNvSpPr/>
            <p:nvPr/>
          </p:nvSpPr>
          <p:spPr>
            <a:xfrm>
              <a:off x="1161197" y="4173820"/>
              <a:ext cx="1354108" cy="389957"/>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项目经理</a:t>
              </a:r>
            </a:p>
          </p:txBody>
        </p:sp>
      </p:grpSp>
      <p:grpSp>
        <p:nvGrpSpPr>
          <p:cNvPr id="52" name="组合 51"/>
          <p:cNvGrpSpPr/>
          <p:nvPr/>
        </p:nvGrpSpPr>
        <p:grpSpPr>
          <a:xfrm>
            <a:off x="5004048" y="902793"/>
            <a:ext cx="962726" cy="1191769"/>
            <a:chOff x="251520" y="1086822"/>
            <a:chExt cx="938528" cy="1124133"/>
          </a:xfrm>
        </p:grpSpPr>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086822"/>
              <a:ext cx="935867" cy="935867"/>
            </a:xfrm>
            <a:prstGeom prst="rect">
              <a:avLst/>
            </a:prstGeom>
          </p:spPr>
        </p:pic>
        <p:sp>
          <p:nvSpPr>
            <p:cNvPr id="54" name="矩形 53"/>
            <p:cNvSpPr/>
            <p:nvPr/>
          </p:nvSpPr>
          <p:spPr>
            <a:xfrm>
              <a:off x="384939" y="1949676"/>
              <a:ext cx="805109" cy="261279"/>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测试人员</a:t>
              </a:r>
            </a:p>
          </p:txBody>
        </p:sp>
      </p:grpSp>
      <p:sp>
        <p:nvSpPr>
          <p:cNvPr id="55" name="TextBox 54"/>
          <p:cNvSpPr txBox="1"/>
          <p:nvPr/>
        </p:nvSpPr>
        <p:spPr>
          <a:xfrm>
            <a:off x="947217" y="2534191"/>
            <a:ext cx="3048719" cy="1985159"/>
          </a:xfrm>
          <a:prstGeom prst="rect">
            <a:avLst/>
          </a:prstGeom>
          <a:noFill/>
        </p:spPr>
        <p:txBody>
          <a:bodyPr wrap="square" rtlCol="0">
            <a:spAutoFit/>
          </a:bodyPr>
          <a:lstStyle/>
          <a:p>
            <a:pPr>
              <a:lnSpc>
                <a:spcPct val="150000"/>
              </a:lnSpc>
              <a:buFont typeface="Wingdings" pitchFamily="2" charset="2"/>
              <a:buChar char="u"/>
            </a:pPr>
            <a:r>
              <a:rPr lang="zh-CN" altLang="en-US" sz="1400" b="1" dirty="0">
                <a:solidFill>
                  <a:schemeClr val="accent2">
                    <a:lumMod val="75000"/>
                  </a:schemeClr>
                </a:solidFill>
                <a:latin typeface="微软雅黑" pitchFamily="34" charset="-122"/>
                <a:ea typeface="微软雅黑" pitchFamily="34" charset="-122"/>
              </a:rPr>
              <a:t>确认</a:t>
            </a:r>
            <a:r>
              <a:rPr lang="zh-CN" altLang="en-US" sz="1400" dirty="0">
                <a:latin typeface="微软雅黑" pitchFamily="34" charset="-122"/>
                <a:ea typeface="微软雅黑" pitchFamily="34" charset="-122"/>
              </a:rPr>
              <a:t>准出测试已</a:t>
            </a:r>
            <a:r>
              <a:rPr lang="zh-CN" altLang="en-US" sz="1400" b="1" dirty="0">
                <a:solidFill>
                  <a:schemeClr val="accent2">
                    <a:lumMod val="75000"/>
                  </a:schemeClr>
                </a:solidFill>
                <a:latin typeface="微软雅黑" pitchFamily="34" charset="-122"/>
                <a:ea typeface="微软雅黑" pitchFamily="34" charset="-122"/>
              </a:rPr>
              <a:t>达到准出标准</a:t>
            </a:r>
            <a:endParaRPr lang="en-US" altLang="zh-CN" sz="14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400" b="1" dirty="0">
                <a:solidFill>
                  <a:srgbClr val="00B050"/>
                </a:solidFill>
                <a:latin typeface="微软雅黑" pitchFamily="34" charset="-122"/>
                <a:ea typeface="微软雅黑" pitchFamily="34" charset="-122"/>
              </a:rPr>
              <a:t>在</a:t>
            </a:r>
            <a:r>
              <a:rPr lang="en-US" altLang="zh-CN" sz="1400" b="1" dirty="0" err="1">
                <a:solidFill>
                  <a:srgbClr val="00B050"/>
                </a:solidFill>
                <a:latin typeface="微软雅黑" pitchFamily="34" charset="-122"/>
                <a:ea typeface="微软雅黑" pitchFamily="34" charset="-122"/>
              </a:rPr>
              <a:t>devsuite</a:t>
            </a:r>
            <a:r>
              <a:rPr lang="zh-CN" altLang="en-US" sz="1400" b="1" dirty="0">
                <a:solidFill>
                  <a:srgbClr val="00B050"/>
                </a:solidFill>
                <a:latin typeface="微软雅黑" pitchFamily="34" charset="-122"/>
                <a:ea typeface="微软雅黑" pitchFamily="34" charset="-122"/>
              </a:rPr>
              <a:t>中发起转测试申请</a:t>
            </a:r>
            <a:r>
              <a:rPr lang="zh-CN" altLang="en-US" sz="14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准出测试用例及测试记录、安装部署及运维手册作为附件</a:t>
            </a:r>
            <a:endParaRPr lang="en-US" altLang="zh-CN" sz="1200" dirty="0">
              <a:latin typeface="微软雅黑" pitchFamily="34" charset="-122"/>
              <a:ea typeface="微软雅黑" pitchFamily="34" charset="-122"/>
            </a:endParaRPr>
          </a:p>
          <a:p>
            <a:pPr indent="-171450">
              <a:lnSpc>
                <a:spcPct val="150000"/>
              </a:lnSpc>
              <a:buFont typeface="Wingdings" pitchFamily="2" charset="2"/>
              <a:buChar char="u"/>
            </a:pPr>
            <a:r>
              <a:rPr lang="zh-CN" altLang="en-US" sz="1400" dirty="0">
                <a:latin typeface="微软雅黑" pitchFamily="34" charset="-122"/>
                <a:ea typeface="微软雅黑" pitchFamily="34" charset="-122"/>
              </a:rPr>
              <a:t>把测试版本以</a:t>
            </a:r>
            <a:r>
              <a:rPr lang="en-US" altLang="zh-CN" sz="1400" dirty="0">
                <a:latin typeface="微软雅黑" pitchFamily="34" charset="-122"/>
                <a:ea typeface="微软雅黑" pitchFamily="34" charset="-122"/>
              </a:rPr>
              <a:t>RTX</a:t>
            </a:r>
            <a:r>
              <a:rPr lang="zh-CN" altLang="en-US" sz="1400" dirty="0">
                <a:latin typeface="微软雅黑" pitchFamily="34" charset="-122"/>
                <a:ea typeface="微软雅黑" pitchFamily="34" charset="-122"/>
              </a:rPr>
              <a:t>的方式传给配置管理员</a:t>
            </a:r>
            <a:endParaRPr lang="en-US" altLang="zh-CN" sz="1400" dirty="0">
              <a:latin typeface="微软雅黑" pitchFamily="34" charset="-122"/>
              <a:ea typeface="微软雅黑" pitchFamily="34" charset="-122"/>
            </a:endParaRPr>
          </a:p>
        </p:txBody>
      </p:sp>
      <p:sp>
        <p:nvSpPr>
          <p:cNvPr id="57" name="TextBox 56"/>
          <p:cNvSpPr txBox="1"/>
          <p:nvPr/>
        </p:nvSpPr>
        <p:spPr>
          <a:xfrm>
            <a:off x="987562" y="1005865"/>
            <a:ext cx="2000262" cy="1061829"/>
          </a:xfrm>
          <a:prstGeom prst="rect">
            <a:avLst/>
          </a:prstGeom>
          <a:noFill/>
        </p:spPr>
        <p:txBody>
          <a:bodyPr wrap="square" rtlCol="0">
            <a:spAutoFit/>
          </a:bodyPr>
          <a:lstStyle/>
          <a:p>
            <a:pPr>
              <a:lnSpc>
                <a:spcPct val="150000"/>
              </a:lnSpc>
            </a:pPr>
            <a:r>
              <a:rPr lang="zh-CN" altLang="en-US" sz="1400" dirty="0">
                <a:latin typeface="微软雅黑" pitchFamily="34" charset="-122"/>
                <a:ea typeface="微软雅黑" pitchFamily="34" charset="-122"/>
              </a:rPr>
              <a:t>根据准出</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准入测试用例</a:t>
            </a:r>
            <a:r>
              <a:rPr lang="zh-CN" altLang="en-US" sz="1400" b="1" dirty="0">
                <a:solidFill>
                  <a:schemeClr val="accent2">
                    <a:lumMod val="75000"/>
                  </a:schemeClr>
                </a:solidFill>
                <a:latin typeface="微软雅黑" pitchFamily="34" charset="-122"/>
                <a:ea typeface="微软雅黑" pitchFamily="34" charset="-122"/>
              </a:rPr>
              <a:t>执行准出测试，记录准出测试记录</a:t>
            </a:r>
            <a:endParaRPr lang="en-US" altLang="zh-CN" sz="1400" b="1" dirty="0">
              <a:solidFill>
                <a:schemeClr val="accent2">
                  <a:lumMod val="75000"/>
                </a:schemeClr>
              </a:solidFill>
              <a:latin typeface="微软雅黑" pitchFamily="34" charset="-122"/>
              <a:ea typeface="微软雅黑" pitchFamily="34" charset="-122"/>
            </a:endParaRPr>
          </a:p>
        </p:txBody>
      </p:sp>
      <p:sp>
        <p:nvSpPr>
          <p:cNvPr id="64" name="TextBox 63"/>
          <p:cNvSpPr txBox="1"/>
          <p:nvPr/>
        </p:nvSpPr>
        <p:spPr>
          <a:xfrm>
            <a:off x="5938372" y="699542"/>
            <a:ext cx="3438922" cy="1061829"/>
          </a:xfrm>
          <a:prstGeom prst="rect">
            <a:avLst/>
          </a:prstGeom>
          <a:noFill/>
        </p:spPr>
        <p:txBody>
          <a:bodyPr wrap="square" rtlCol="0">
            <a:spAutoFit/>
          </a:bodyPr>
          <a:lstStyle/>
          <a:p>
            <a:pPr>
              <a:lnSpc>
                <a:spcPct val="150000"/>
              </a:lnSpc>
              <a:buFont typeface="Wingdings" pitchFamily="2" charset="2"/>
              <a:buChar char="u"/>
            </a:pPr>
            <a:r>
              <a:rPr lang="zh-CN" altLang="en-US" sz="1400" dirty="0">
                <a:latin typeface="微软雅黑" pitchFamily="34" charset="-122"/>
                <a:ea typeface="微软雅黑" pitchFamily="34" charset="-122"/>
              </a:rPr>
              <a:t>从版本</a:t>
            </a:r>
            <a:r>
              <a:rPr lang="zh-CN" altLang="en-US" sz="1400" b="1" dirty="0">
                <a:solidFill>
                  <a:schemeClr val="accent2">
                    <a:lumMod val="75000"/>
                  </a:schemeClr>
                </a:solidFill>
                <a:latin typeface="微软雅黑" pitchFamily="34" charset="-122"/>
                <a:ea typeface="微软雅黑" pitchFamily="34" charset="-122"/>
              </a:rPr>
              <a:t>基线路径中获取测试版本</a:t>
            </a:r>
            <a:endParaRPr lang="en-US" altLang="zh-CN" sz="14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400" dirty="0">
                <a:latin typeface="微软雅黑" pitchFamily="34" charset="-122"/>
                <a:ea typeface="微软雅黑" pitchFamily="34" charset="-122"/>
              </a:rPr>
              <a:t>根据准出</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准入测试用例</a:t>
            </a:r>
            <a:r>
              <a:rPr lang="zh-CN" altLang="en-US" sz="1400" b="1" dirty="0">
                <a:solidFill>
                  <a:schemeClr val="accent2">
                    <a:lumMod val="75000"/>
                  </a:schemeClr>
                </a:solidFill>
                <a:latin typeface="微软雅黑" pitchFamily="34" charset="-122"/>
                <a:ea typeface="微软雅黑" pitchFamily="34" charset="-122"/>
              </a:rPr>
              <a:t>执行准入测试</a:t>
            </a:r>
            <a:endParaRPr lang="en-US" altLang="zh-CN" sz="14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400" dirty="0">
                <a:latin typeface="微软雅黑" pitchFamily="34" charset="-122"/>
                <a:ea typeface="微软雅黑" pitchFamily="34" charset="-122"/>
              </a:rPr>
              <a:t>邮件</a:t>
            </a:r>
            <a:r>
              <a:rPr lang="zh-CN" altLang="en-US" sz="1400" b="1" dirty="0">
                <a:solidFill>
                  <a:schemeClr val="accent2">
                    <a:lumMod val="75000"/>
                  </a:schemeClr>
                </a:solidFill>
                <a:latin typeface="微软雅黑" pitchFamily="34" charset="-122"/>
                <a:ea typeface="微软雅黑" pitchFamily="34" charset="-122"/>
              </a:rPr>
              <a:t>回复准入测试结果并上传到</a:t>
            </a:r>
            <a:r>
              <a:rPr lang="en-US" altLang="zh-CN" sz="1400" b="1" dirty="0">
                <a:solidFill>
                  <a:schemeClr val="accent2">
                    <a:lumMod val="75000"/>
                  </a:schemeClr>
                </a:solidFill>
                <a:latin typeface="微软雅黑" pitchFamily="34" charset="-122"/>
                <a:ea typeface="微软雅黑" pitchFamily="34" charset="-122"/>
              </a:rPr>
              <a:t>SVN</a:t>
            </a:r>
          </a:p>
        </p:txBody>
      </p:sp>
      <p:sp>
        <p:nvSpPr>
          <p:cNvPr id="65" name="TextBox 64"/>
          <p:cNvSpPr txBox="1"/>
          <p:nvPr/>
        </p:nvSpPr>
        <p:spPr>
          <a:xfrm>
            <a:off x="6135179" y="3022089"/>
            <a:ext cx="3026091" cy="1061829"/>
          </a:xfrm>
          <a:prstGeom prst="rect">
            <a:avLst/>
          </a:prstGeom>
          <a:noFill/>
        </p:spPr>
        <p:txBody>
          <a:bodyPr wrap="square" rtlCol="0">
            <a:spAutoFit/>
          </a:bodyPr>
          <a:lstStyle/>
          <a:p>
            <a:pPr>
              <a:lnSpc>
                <a:spcPct val="150000"/>
              </a:lnSpc>
              <a:buFont typeface="Wingdings" pitchFamily="2" charset="2"/>
              <a:buChar char="u"/>
            </a:pPr>
            <a:r>
              <a:rPr lang="zh-CN" altLang="en-US" sz="1400" dirty="0">
                <a:latin typeface="微软雅黑" pitchFamily="34" charset="-122"/>
                <a:ea typeface="微软雅黑" pitchFamily="34" charset="-122"/>
              </a:rPr>
              <a:t>检查及</a:t>
            </a:r>
            <a:r>
              <a:rPr lang="zh-CN" altLang="en-US" sz="1400" b="1" dirty="0">
                <a:solidFill>
                  <a:schemeClr val="accent2">
                    <a:lumMod val="75000"/>
                  </a:schemeClr>
                </a:solidFill>
                <a:latin typeface="微软雅黑" pitchFamily="34" charset="-122"/>
                <a:ea typeface="微软雅黑" pitchFamily="34" charset="-122"/>
              </a:rPr>
              <a:t>确认转测试交付件的完整性</a:t>
            </a:r>
            <a:endParaRPr lang="en-US" altLang="zh-CN" sz="14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400" b="1" dirty="0">
                <a:solidFill>
                  <a:schemeClr val="accent2">
                    <a:lumMod val="75000"/>
                  </a:schemeClr>
                </a:solidFill>
                <a:latin typeface="微软雅黑" pitchFamily="34" charset="-122"/>
                <a:ea typeface="微软雅黑" pitchFamily="34" charset="-122"/>
              </a:rPr>
              <a:t>创建版本基线</a:t>
            </a:r>
            <a:endParaRPr lang="en-US" altLang="zh-CN" sz="14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400" dirty="0">
                <a:latin typeface="微软雅黑" pitchFamily="34" charset="-122"/>
                <a:ea typeface="微软雅黑" pitchFamily="34" charset="-122"/>
              </a:rPr>
              <a:t>邮件</a:t>
            </a:r>
            <a:r>
              <a:rPr lang="zh-CN" altLang="en-US" sz="1400" b="1" dirty="0">
                <a:solidFill>
                  <a:schemeClr val="accent2">
                    <a:lumMod val="75000"/>
                  </a:schemeClr>
                </a:solidFill>
                <a:latin typeface="微软雅黑" pitchFamily="34" charset="-122"/>
                <a:ea typeface="微软雅黑" pitchFamily="34" charset="-122"/>
              </a:rPr>
              <a:t>回复版本基线信息</a:t>
            </a:r>
            <a:endParaRPr lang="en-US" altLang="zh-CN" sz="1400" b="1" dirty="0">
              <a:solidFill>
                <a:schemeClr val="accent2">
                  <a:lumMod val="75000"/>
                </a:schemeClr>
              </a:solidFill>
              <a:latin typeface="微软雅黑" pitchFamily="34" charset="-122"/>
              <a:ea typeface="微软雅黑" pitchFamily="34" charset="-122"/>
            </a:endParaRPr>
          </a:p>
        </p:txBody>
      </p:sp>
      <p:sp>
        <p:nvSpPr>
          <p:cNvPr id="2" name="下箭头 1"/>
          <p:cNvSpPr/>
          <p:nvPr/>
        </p:nvSpPr>
        <p:spPr bwMode="auto">
          <a:xfrm>
            <a:off x="1475656" y="2030135"/>
            <a:ext cx="328523" cy="551169"/>
          </a:xfrm>
          <a:prstGeom prst="downArrow">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dirty="0"/>
          </a:p>
        </p:txBody>
      </p:sp>
      <p:sp>
        <p:nvSpPr>
          <p:cNvPr id="3" name="右箭头 2"/>
          <p:cNvSpPr/>
          <p:nvPr/>
        </p:nvSpPr>
        <p:spPr bwMode="auto">
          <a:xfrm>
            <a:off x="3544645" y="3492566"/>
            <a:ext cx="1387395" cy="303320"/>
          </a:xfrm>
          <a:prstGeom prst="rightArrow">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dirty="0"/>
          </a:p>
        </p:txBody>
      </p:sp>
      <p:sp>
        <p:nvSpPr>
          <p:cNvPr id="4" name="上箭头 3"/>
          <p:cNvSpPr/>
          <p:nvPr/>
        </p:nvSpPr>
        <p:spPr bwMode="auto">
          <a:xfrm>
            <a:off x="7092280" y="1761372"/>
            <a:ext cx="288032" cy="1260718"/>
          </a:xfrm>
          <a:prstGeom prst="upArrow">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dirty="0"/>
          </a:p>
        </p:txBody>
      </p:sp>
      <p:grpSp>
        <p:nvGrpSpPr>
          <p:cNvPr id="6" name="组合 5"/>
          <p:cNvGrpSpPr/>
          <p:nvPr/>
        </p:nvGrpSpPr>
        <p:grpSpPr>
          <a:xfrm>
            <a:off x="5056814" y="3003798"/>
            <a:ext cx="1170131" cy="1080120"/>
            <a:chOff x="5292080" y="2283718"/>
            <a:chExt cx="1170131" cy="1080120"/>
          </a:xfrm>
        </p:grpSpPr>
        <p:pic>
          <p:nvPicPr>
            <p:cNvPr id="249858" name="Picture 2" descr="C:\Users\senlian.huang\Desktop\018001007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2283718"/>
              <a:ext cx="1141812" cy="9182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8104" y="3086839"/>
              <a:ext cx="954107"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配置管理员</a:t>
              </a:r>
            </a:p>
          </p:txBody>
        </p:sp>
      </p:grpSp>
    </p:spTree>
    <p:extLst>
      <p:ext uri="{BB962C8B-B14F-4D97-AF65-F5344CB8AC3E}">
        <p14:creationId xmlns:p14="http://schemas.microsoft.com/office/powerpoint/2010/main" val="318420652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C:\Users\senlian.huang\Desktop\教育团队培训\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960" y="1377494"/>
            <a:ext cx="928019" cy="1034965"/>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noAutofit/>
          </a:bodyPr>
          <a:lstStyle/>
          <a:p>
            <a:r>
              <a:rPr lang="en-US" altLang="zh-CN" b="1" dirty="0">
                <a:solidFill>
                  <a:srgbClr val="00B0F0"/>
                </a:solidFill>
              </a:rPr>
              <a:t>CMMI</a:t>
            </a:r>
            <a:r>
              <a:rPr lang="zh-CN" altLang="en-US" b="1" dirty="0">
                <a:solidFill>
                  <a:srgbClr val="00B0F0"/>
                </a:solidFill>
              </a:rPr>
              <a:t>简介</a:t>
            </a:r>
            <a:endParaRPr lang="zh-CN" altLang="en-US" dirty="0"/>
          </a:p>
        </p:txBody>
      </p:sp>
      <p:sp>
        <p:nvSpPr>
          <p:cNvPr id="4" name="内容占位符 2"/>
          <p:cNvSpPr txBox="1">
            <a:spLocks/>
          </p:cNvSpPr>
          <p:nvPr/>
        </p:nvSpPr>
        <p:spPr bwMode="auto">
          <a:xfrm>
            <a:off x="467544" y="699542"/>
            <a:ext cx="8064896" cy="44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幼圆" pitchFamily="49" charset="-122"/>
                <a:ea typeface="幼圆" pitchFamily="49" charset="-122"/>
                <a:cs typeface="+mn-cs"/>
              </a:defRPr>
            </a:lvl1pPr>
            <a:lvl2pPr marL="742950" indent="-285750" algn="l" rtl="0" eaLnBrk="0" fontAlgn="base" hangingPunct="0">
              <a:spcBef>
                <a:spcPct val="20000"/>
              </a:spcBef>
              <a:spcAft>
                <a:spcPct val="0"/>
              </a:spcAft>
              <a:buFont typeface="Arial" pitchFamily="34" charset="0"/>
              <a:buChar char="–"/>
              <a:defRPr sz="3200" kern="1200">
                <a:solidFill>
                  <a:schemeClr val="tx1"/>
                </a:solidFill>
                <a:latin typeface="幼圆" pitchFamily="49" charset="-122"/>
                <a:ea typeface="幼圆" pitchFamily="49" charset="-122"/>
                <a:cs typeface="+mn-cs"/>
              </a:defRPr>
            </a:lvl2pPr>
            <a:lvl3pPr marL="1143000" indent="-228600" algn="l" rtl="0" eaLnBrk="0" fontAlgn="base" hangingPunct="0">
              <a:spcBef>
                <a:spcPct val="20000"/>
              </a:spcBef>
              <a:spcAft>
                <a:spcPct val="0"/>
              </a:spcAft>
              <a:buFont typeface="Arial" pitchFamily="34" charset="0"/>
              <a:buChar char="•"/>
              <a:defRPr sz="3200" kern="1200">
                <a:solidFill>
                  <a:schemeClr val="tx1"/>
                </a:solidFill>
                <a:latin typeface="幼圆" pitchFamily="49" charset="-122"/>
                <a:ea typeface="幼圆" pitchFamily="49" charset="-122"/>
                <a:cs typeface="+mn-cs"/>
              </a:defRPr>
            </a:lvl3pPr>
            <a:lvl4pPr marL="1600200" indent="-228600" algn="l" rtl="0" eaLnBrk="0" fontAlgn="base" hangingPunct="0">
              <a:spcBef>
                <a:spcPct val="20000"/>
              </a:spcBef>
              <a:spcAft>
                <a:spcPct val="0"/>
              </a:spcAft>
              <a:buFont typeface="Arial" pitchFamily="34" charset="0"/>
              <a:buChar char="–"/>
              <a:defRPr sz="3200" kern="1200">
                <a:solidFill>
                  <a:schemeClr val="tx1"/>
                </a:solidFill>
                <a:latin typeface="幼圆" pitchFamily="49" charset="-122"/>
                <a:ea typeface="幼圆" pitchFamily="49" charset="-122"/>
                <a:cs typeface="+mn-cs"/>
              </a:defRPr>
            </a:lvl4pPr>
            <a:lvl5pPr marL="2057400" indent="-228600" algn="l" rtl="0" eaLnBrk="0" fontAlgn="base" hangingPunct="0">
              <a:spcBef>
                <a:spcPct val="20000"/>
              </a:spcBef>
              <a:spcAft>
                <a:spcPct val="0"/>
              </a:spcAft>
              <a:buFont typeface="Arial" pitchFamily="34" charset="0"/>
              <a:buChar char="»"/>
              <a:defRPr sz="3200" kern="1200">
                <a:solidFill>
                  <a:schemeClr val="tx1"/>
                </a:solidFill>
                <a:latin typeface="幼圆" pitchFamily="49" charset="-122"/>
                <a:ea typeface="幼圆"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600" dirty="0">
                <a:latin typeface="微软雅黑" pitchFamily="34" charset="-122"/>
                <a:ea typeface="微软雅黑" pitchFamily="34" charset="-122"/>
              </a:rPr>
              <a:t>能力成熟度集成模型</a:t>
            </a:r>
            <a:r>
              <a:rPr lang="en-US" altLang="zh-CN" sz="1600" dirty="0">
                <a:latin typeface="微软雅黑" pitchFamily="34" charset="-122"/>
                <a:ea typeface="微软雅黑" pitchFamily="34" charset="-122"/>
              </a:rPr>
              <a:t>(Capability Maturity Model Integration)</a:t>
            </a:r>
          </a:p>
        </p:txBody>
      </p:sp>
      <p:grpSp>
        <p:nvGrpSpPr>
          <p:cNvPr id="12" name="组合 39"/>
          <p:cNvGrpSpPr/>
          <p:nvPr/>
        </p:nvGrpSpPr>
        <p:grpSpPr>
          <a:xfrm>
            <a:off x="1115616" y="3440076"/>
            <a:ext cx="2267158" cy="371955"/>
            <a:chOff x="1070343" y="2684286"/>
            <a:chExt cx="2267158" cy="495940"/>
          </a:xfrm>
          <a:solidFill>
            <a:schemeClr val="accent2">
              <a:lumMod val="75000"/>
            </a:schemeClr>
          </a:solidFill>
        </p:grpSpPr>
        <p:sp>
          <p:nvSpPr>
            <p:cNvPr id="41" name="圆角矩形 40"/>
            <p:cNvSpPr/>
            <p:nvPr/>
          </p:nvSpPr>
          <p:spPr>
            <a:xfrm>
              <a:off x="1070343" y="2684286"/>
              <a:ext cx="2267158" cy="495940"/>
            </a:xfrm>
            <a:prstGeom prst="roundRect">
              <a:avLst/>
            </a:prstGeom>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42" name="圆角矩形 4"/>
            <p:cNvSpPr/>
            <p:nvPr/>
          </p:nvSpPr>
          <p:spPr>
            <a:xfrm>
              <a:off x="1094553" y="2708496"/>
              <a:ext cx="2218738" cy="447520"/>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zh-CN" sz="1600" kern="1200" dirty="0">
                  <a:latin typeface="微软雅黑" pitchFamily="34" charset="-122"/>
                  <a:ea typeface="微软雅黑" pitchFamily="34" charset="-122"/>
                </a:rPr>
                <a:t>Level 2</a:t>
              </a:r>
              <a:r>
                <a:rPr lang="zh-CN" altLang="en-US" sz="1600" kern="12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可管理级</a:t>
              </a:r>
              <a:endParaRPr lang="zh-CN" altLang="en-US" sz="1600" kern="1200" dirty="0">
                <a:latin typeface="微软雅黑" pitchFamily="34" charset="-122"/>
                <a:ea typeface="微软雅黑" pitchFamily="34" charset="-122"/>
              </a:endParaRPr>
            </a:p>
          </p:txBody>
        </p:sp>
      </p:grpSp>
      <p:grpSp>
        <p:nvGrpSpPr>
          <p:cNvPr id="13" name="组合 42"/>
          <p:cNvGrpSpPr/>
          <p:nvPr/>
        </p:nvGrpSpPr>
        <p:grpSpPr>
          <a:xfrm>
            <a:off x="1999522" y="2691159"/>
            <a:ext cx="2267158" cy="371955"/>
            <a:chOff x="1070343" y="2684286"/>
            <a:chExt cx="2267158" cy="495940"/>
          </a:xfrm>
          <a:solidFill>
            <a:schemeClr val="accent2">
              <a:lumMod val="75000"/>
            </a:schemeClr>
          </a:solidFill>
        </p:grpSpPr>
        <p:sp>
          <p:nvSpPr>
            <p:cNvPr id="44" name="圆角矩形 43"/>
            <p:cNvSpPr/>
            <p:nvPr/>
          </p:nvSpPr>
          <p:spPr>
            <a:xfrm>
              <a:off x="1070343" y="2684286"/>
              <a:ext cx="2267158" cy="495940"/>
            </a:xfrm>
            <a:prstGeom prst="roundRect">
              <a:avLst/>
            </a:prstGeom>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45" name="圆角矩形 4"/>
            <p:cNvSpPr/>
            <p:nvPr/>
          </p:nvSpPr>
          <p:spPr>
            <a:xfrm>
              <a:off x="1094553" y="2708496"/>
              <a:ext cx="2218738" cy="447520"/>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zh-CN" sz="1600" kern="1200" dirty="0">
                  <a:latin typeface="微软雅黑" pitchFamily="34" charset="-122"/>
                  <a:ea typeface="微软雅黑" pitchFamily="34" charset="-122"/>
                </a:rPr>
                <a:t>Level 3</a:t>
              </a:r>
              <a:r>
                <a:rPr lang="zh-CN" altLang="en-US" sz="1600" kern="1200" dirty="0">
                  <a:latin typeface="微软雅黑" pitchFamily="34" charset="-122"/>
                  <a:ea typeface="微软雅黑" pitchFamily="34" charset="-122"/>
                </a:rPr>
                <a:t>：已定义级</a:t>
              </a:r>
            </a:p>
          </p:txBody>
        </p:sp>
      </p:grpSp>
      <p:grpSp>
        <p:nvGrpSpPr>
          <p:cNvPr id="14" name="组合 45"/>
          <p:cNvGrpSpPr/>
          <p:nvPr/>
        </p:nvGrpSpPr>
        <p:grpSpPr>
          <a:xfrm>
            <a:off x="3059832" y="1960790"/>
            <a:ext cx="2267158" cy="371955"/>
            <a:chOff x="1070343" y="2684286"/>
            <a:chExt cx="2267158" cy="495940"/>
          </a:xfrm>
          <a:solidFill>
            <a:schemeClr val="accent2">
              <a:lumMod val="75000"/>
            </a:schemeClr>
          </a:solidFill>
        </p:grpSpPr>
        <p:sp>
          <p:nvSpPr>
            <p:cNvPr id="47" name="圆角矩形 46"/>
            <p:cNvSpPr/>
            <p:nvPr/>
          </p:nvSpPr>
          <p:spPr>
            <a:xfrm>
              <a:off x="1070343" y="2684286"/>
              <a:ext cx="2267158" cy="495940"/>
            </a:xfrm>
            <a:prstGeom prst="roundRect">
              <a:avLst/>
            </a:prstGeom>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48" name="圆角矩形 4"/>
            <p:cNvSpPr/>
            <p:nvPr/>
          </p:nvSpPr>
          <p:spPr>
            <a:xfrm>
              <a:off x="1094553" y="2708496"/>
              <a:ext cx="2218738" cy="447520"/>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zh-CN" sz="1600" kern="1200" dirty="0">
                  <a:latin typeface="微软雅黑" pitchFamily="34" charset="-122"/>
                  <a:ea typeface="微软雅黑" pitchFamily="34" charset="-122"/>
                </a:rPr>
                <a:t>Level 4</a:t>
              </a:r>
              <a:r>
                <a:rPr lang="zh-CN" altLang="en-US" sz="1600" kern="1200" dirty="0">
                  <a:latin typeface="微软雅黑" pitchFamily="34" charset="-122"/>
                  <a:ea typeface="微软雅黑" pitchFamily="34" charset="-122"/>
                </a:rPr>
                <a:t>：</a:t>
              </a:r>
              <a:r>
                <a:rPr lang="zh-CN" altLang="en-US" sz="1600" dirty="0">
                  <a:latin typeface="微软雅黑" pitchFamily="34" charset="-122"/>
                  <a:ea typeface="微软雅黑" pitchFamily="34" charset="-122"/>
                </a:rPr>
                <a:t>量化管理级</a:t>
              </a:r>
              <a:endParaRPr lang="zh-CN" altLang="en-US" sz="1600" kern="1200" dirty="0">
                <a:latin typeface="微软雅黑" pitchFamily="34" charset="-122"/>
                <a:ea typeface="微软雅黑" pitchFamily="34" charset="-122"/>
              </a:endParaRPr>
            </a:p>
          </p:txBody>
        </p:sp>
      </p:grpSp>
      <p:grpSp>
        <p:nvGrpSpPr>
          <p:cNvPr id="16" name="组合 48"/>
          <p:cNvGrpSpPr/>
          <p:nvPr/>
        </p:nvGrpSpPr>
        <p:grpSpPr>
          <a:xfrm>
            <a:off x="4093156" y="1201789"/>
            <a:ext cx="2267158" cy="371955"/>
            <a:chOff x="1070343" y="2684286"/>
            <a:chExt cx="2267158" cy="495940"/>
          </a:xfrm>
          <a:solidFill>
            <a:schemeClr val="accent2">
              <a:lumMod val="75000"/>
            </a:schemeClr>
          </a:solidFill>
        </p:grpSpPr>
        <p:sp>
          <p:nvSpPr>
            <p:cNvPr id="50" name="圆角矩形 49"/>
            <p:cNvSpPr/>
            <p:nvPr/>
          </p:nvSpPr>
          <p:spPr>
            <a:xfrm>
              <a:off x="1070343" y="2684286"/>
              <a:ext cx="2267158" cy="495940"/>
            </a:xfrm>
            <a:prstGeom prst="roundRect">
              <a:avLst/>
            </a:prstGeom>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51" name="圆角矩形 4"/>
            <p:cNvSpPr/>
            <p:nvPr/>
          </p:nvSpPr>
          <p:spPr>
            <a:xfrm>
              <a:off x="1094553" y="2708496"/>
              <a:ext cx="2218738" cy="447520"/>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zh-CN" sz="1600" kern="1200" dirty="0">
                  <a:latin typeface="微软雅黑" pitchFamily="34" charset="-122"/>
                  <a:ea typeface="微软雅黑" pitchFamily="34" charset="-122"/>
                </a:rPr>
                <a:t>Level </a:t>
              </a:r>
              <a:r>
                <a:rPr lang="en-US" altLang="zh-CN" sz="1600" dirty="0">
                  <a:latin typeface="微软雅黑" pitchFamily="34" charset="-122"/>
                  <a:ea typeface="微软雅黑" pitchFamily="34" charset="-122"/>
                </a:rPr>
                <a:t>5</a:t>
              </a:r>
              <a:r>
                <a:rPr lang="zh-CN" altLang="en-US" sz="1600" kern="1200" dirty="0">
                  <a:latin typeface="微软雅黑" pitchFamily="34" charset="-122"/>
                  <a:ea typeface="微软雅黑" pitchFamily="34" charset="-122"/>
                </a:rPr>
                <a:t>：</a:t>
              </a:r>
              <a:r>
                <a:rPr lang="zh-CN" altLang="en-US" sz="1600" dirty="0">
                  <a:latin typeface="微软雅黑" pitchFamily="34" charset="-122"/>
                  <a:ea typeface="微软雅黑" pitchFamily="34" charset="-122"/>
                </a:rPr>
                <a:t>优化管理级</a:t>
              </a:r>
              <a:endParaRPr lang="zh-CN" altLang="en-US" sz="1600" kern="1200" dirty="0">
                <a:latin typeface="微软雅黑" pitchFamily="34" charset="-122"/>
                <a:ea typeface="微软雅黑" pitchFamily="34" charset="-122"/>
              </a:endParaRPr>
            </a:p>
          </p:txBody>
        </p:sp>
      </p:grpSp>
      <p:sp>
        <p:nvSpPr>
          <p:cNvPr id="52" name="左大括号 51"/>
          <p:cNvSpPr/>
          <p:nvPr/>
        </p:nvSpPr>
        <p:spPr>
          <a:xfrm>
            <a:off x="2267744" y="4083918"/>
            <a:ext cx="432357" cy="446489"/>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53" name="矩形 52"/>
          <p:cNvSpPr/>
          <p:nvPr/>
        </p:nvSpPr>
        <p:spPr>
          <a:xfrm>
            <a:off x="2627784" y="4083918"/>
            <a:ext cx="2927820" cy="5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pitchFamily="34" charset="-122"/>
                <a:ea typeface="微软雅黑" pitchFamily="34" charset="-122"/>
              </a:rPr>
              <a:t>1</a:t>
            </a:r>
            <a:r>
              <a:rPr lang="zh-CN" altLang="en-US" sz="1400" dirty="0">
                <a:solidFill>
                  <a:schemeClr val="tx1"/>
                </a:solidFill>
                <a:latin typeface="微软雅黑" pitchFamily="34" charset="-122"/>
                <a:ea typeface="微软雅黑" pitchFamily="34" charset="-122"/>
              </a:rPr>
              <a:t>、无序的</a:t>
            </a:r>
            <a:endParaRPr lang="en-US" altLang="zh-CN" sz="1400" dirty="0">
              <a:solidFill>
                <a:schemeClr val="tx1"/>
              </a:solidFill>
              <a:latin typeface="微软雅黑" pitchFamily="34" charset="-122"/>
              <a:ea typeface="微软雅黑" pitchFamily="34" charset="-122"/>
            </a:endParaRPr>
          </a:p>
          <a:p>
            <a:r>
              <a:rPr lang="en-US" altLang="zh-CN" sz="1400" dirty="0">
                <a:solidFill>
                  <a:schemeClr val="tx1"/>
                </a:solidFill>
                <a:latin typeface="微软雅黑" pitchFamily="34" charset="-122"/>
                <a:ea typeface="微软雅黑" pitchFamily="34" charset="-122"/>
              </a:rPr>
              <a:t>2</a:t>
            </a:r>
            <a:r>
              <a:rPr lang="zh-CN" altLang="en-US" sz="1400" dirty="0">
                <a:solidFill>
                  <a:schemeClr val="tx1"/>
                </a:solidFill>
                <a:latin typeface="微软雅黑" pitchFamily="34" charset="-122"/>
                <a:ea typeface="微软雅黑" pitchFamily="34" charset="-122"/>
              </a:rPr>
              <a:t>、个人英雄主义</a:t>
            </a:r>
            <a:endParaRPr lang="en-US" altLang="zh-CN" sz="1400" dirty="0">
              <a:solidFill>
                <a:schemeClr val="tx1"/>
              </a:solidFill>
              <a:latin typeface="微软雅黑" pitchFamily="34" charset="-122"/>
              <a:ea typeface="微软雅黑" pitchFamily="34" charset="-122"/>
            </a:endParaRPr>
          </a:p>
          <a:p>
            <a:r>
              <a:rPr lang="en-US" altLang="zh-CN" sz="1400" dirty="0">
                <a:solidFill>
                  <a:schemeClr val="tx1"/>
                </a:solidFill>
                <a:latin typeface="微软雅黑" pitchFamily="34" charset="-122"/>
                <a:ea typeface="微软雅黑" pitchFamily="34" charset="-122"/>
              </a:rPr>
              <a:t>3</a:t>
            </a:r>
            <a:r>
              <a:rPr lang="zh-CN" altLang="en-US" sz="1400" dirty="0">
                <a:solidFill>
                  <a:schemeClr val="tx1"/>
                </a:solidFill>
                <a:latin typeface="微软雅黑" pitchFamily="34" charset="-122"/>
                <a:ea typeface="微软雅黑" pitchFamily="34" charset="-122"/>
              </a:rPr>
              <a:t>、被动的管理</a:t>
            </a:r>
          </a:p>
        </p:txBody>
      </p:sp>
      <p:sp>
        <p:nvSpPr>
          <p:cNvPr id="54" name="左大括号 53"/>
          <p:cNvSpPr/>
          <p:nvPr/>
        </p:nvSpPr>
        <p:spPr>
          <a:xfrm>
            <a:off x="3369832" y="3405677"/>
            <a:ext cx="432357" cy="446489"/>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55" name="矩形 54"/>
          <p:cNvSpPr/>
          <p:nvPr/>
        </p:nvSpPr>
        <p:spPr>
          <a:xfrm>
            <a:off x="3694853" y="3363838"/>
            <a:ext cx="2927820" cy="5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pitchFamily="34" charset="-122"/>
                <a:ea typeface="微软雅黑" pitchFamily="34" charset="-122"/>
              </a:rPr>
              <a:t>1</a:t>
            </a:r>
            <a:r>
              <a:rPr lang="zh-CN" altLang="en-US" sz="1400" dirty="0">
                <a:solidFill>
                  <a:schemeClr val="tx1"/>
                </a:solidFill>
                <a:latin typeface="微软雅黑" pitchFamily="34" charset="-122"/>
                <a:ea typeface="微软雅黑" pitchFamily="34" charset="-122"/>
              </a:rPr>
              <a:t>、基本的项目管理</a:t>
            </a:r>
            <a:endParaRPr lang="en-US" altLang="zh-CN" sz="1400" dirty="0">
              <a:solidFill>
                <a:schemeClr val="tx1"/>
              </a:solidFill>
              <a:latin typeface="微软雅黑" pitchFamily="34" charset="-122"/>
              <a:ea typeface="微软雅黑" pitchFamily="34" charset="-122"/>
            </a:endParaRPr>
          </a:p>
          <a:p>
            <a:r>
              <a:rPr lang="en-US" altLang="zh-CN" sz="1400" dirty="0">
                <a:solidFill>
                  <a:schemeClr val="tx1"/>
                </a:solidFill>
                <a:latin typeface="微软雅黑" pitchFamily="34" charset="-122"/>
                <a:ea typeface="微软雅黑" pitchFamily="34" charset="-122"/>
              </a:rPr>
              <a:t>2</a:t>
            </a:r>
            <a:r>
              <a:rPr lang="zh-CN" altLang="en-US" sz="1400" dirty="0">
                <a:solidFill>
                  <a:schemeClr val="tx1"/>
                </a:solidFill>
                <a:latin typeface="微软雅黑" pitchFamily="34" charset="-122"/>
                <a:ea typeface="微软雅黑" pitchFamily="34" charset="-122"/>
              </a:rPr>
              <a:t>、必要的过程纪律</a:t>
            </a:r>
            <a:endParaRPr lang="en-US" altLang="zh-CN" sz="1400" dirty="0">
              <a:solidFill>
                <a:schemeClr val="tx1"/>
              </a:solidFill>
              <a:latin typeface="微软雅黑" pitchFamily="34" charset="-122"/>
              <a:ea typeface="微软雅黑" pitchFamily="34" charset="-122"/>
            </a:endParaRPr>
          </a:p>
          <a:p>
            <a:r>
              <a:rPr lang="en-US" altLang="zh-CN" sz="1400" dirty="0">
                <a:solidFill>
                  <a:schemeClr val="tx1"/>
                </a:solidFill>
                <a:latin typeface="微软雅黑" pitchFamily="34" charset="-122"/>
                <a:ea typeface="微软雅黑" pitchFamily="34" charset="-122"/>
              </a:rPr>
              <a:t>3</a:t>
            </a:r>
            <a:r>
              <a:rPr lang="zh-CN" altLang="en-US" sz="1400" dirty="0">
                <a:solidFill>
                  <a:schemeClr val="tx1"/>
                </a:solidFill>
                <a:latin typeface="微软雅黑" pitchFamily="34" charset="-122"/>
                <a:ea typeface="微软雅黑" pitchFamily="34" charset="-122"/>
              </a:rPr>
              <a:t>、类似项目可以获得成功</a:t>
            </a:r>
          </a:p>
        </p:txBody>
      </p:sp>
      <p:sp>
        <p:nvSpPr>
          <p:cNvPr id="56" name="左大括号 55"/>
          <p:cNvSpPr/>
          <p:nvPr/>
        </p:nvSpPr>
        <p:spPr>
          <a:xfrm>
            <a:off x="4283958" y="2613589"/>
            <a:ext cx="432357" cy="446489"/>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57" name="矩形 56"/>
          <p:cNvSpPr/>
          <p:nvPr/>
        </p:nvSpPr>
        <p:spPr>
          <a:xfrm>
            <a:off x="4740524" y="2571750"/>
            <a:ext cx="2927820" cy="5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pitchFamily="34" charset="-122"/>
                <a:ea typeface="微软雅黑" pitchFamily="34" charset="-122"/>
              </a:rPr>
              <a:t>1</a:t>
            </a:r>
            <a:r>
              <a:rPr lang="zh-CN" altLang="en-US" sz="1400" dirty="0">
                <a:solidFill>
                  <a:schemeClr val="tx1"/>
                </a:solidFill>
                <a:latin typeface="微软雅黑" pitchFamily="34" charset="-122"/>
                <a:ea typeface="微软雅黑" pitchFamily="34" charset="-122"/>
              </a:rPr>
              <a:t>、组织级的标准软件过程</a:t>
            </a:r>
            <a:endParaRPr lang="en-US" altLang="zh-CN" sz="1400" dirty="0">
              <a:solidFill>
                <a:schemeClr val="tx1"/>
              </a:solidFill>
              <a:latin typeface="微软雅黑" pitchFamily="34" charset="-122"/>
              <a:ea typeface="微软雅黑" pitchFamily="34" charset="-122"/>
            </a:endParaRPr>
          </a:p>
          <a:p>
            <a:r>
              <a:rPr lang="en-US" altLang="zh-CN" sz="1400" dirty="0">
                <a:solidFill>
                  <a:schemeClr val="tx1"/>
                </a:solidFill>
                <a:latin typeface="微软雅黑" pitchFamily="34" charset="-122"/>
                <a:ea typeface="微软雅黑" pitchFamily="34" charset="-122"/>
              </a:rPr>
              <a:t>2</a:t>
            </a:r>
            <a:r>
              <a:rPr lang="zh-CN" altLang="en-US" sz="1400" dirty="0">
                <a:solidFill>
                  <a:schemeClr val="tx1"/>
                </a:solidFill>
                <a:latin typeface="微软雅黑" pitchFamily="34" charset="-122"/>
                <a:ea typeface="微软雅黑" pitchFamily="34" charset="-122"/>
              </a:rPr>
              <a:t>、过程可见</a:t>
            </a:r>
            <a:endParaRPr lang="en-US" altLang="zh-CN" sz="1400" dirty="0">
              <a:solidFill>
                <a:schemeClr val="tx1"/>
              </a:solidFill>
              <a:latin typeface="微软雅黑" pitchFamily="34" charset="-122"/>
              <a:ea typeface="微软雅黑" pitchFamily="34" charset="-122"/>
            </a:endParaRPr>
          </a:p>
          <a:p>
            <a:r>
              <a:rPr lang="en-US" altLang="zh-CN" sz="1400" dirty="0">
                <a:solidFill>
                  <a:schemeClr val="tx1"/>
                </a:solidFill>
                <a:latin typeface="微软雅黑" pitchFamily="34" charset="-122"/>
                <a:ea typeface="微软雅黑" pitchFamily="34" charset="-122"/>
              </a:rPr>
              <a:t>3</a:t>
            </a:r>
            <a:r>
              <a:rPr lang="zh-CN" altLang="en-US" sz="1400" dirty="0">
                <a:solidFill>
                  <a:schemeClr val="tx1"/>
                </a:solidFill>
                <a:latin typeface="微软雅黑" pitchFamily="34" charset="-122"/>
                <a:ea typeface="微软雅黑" pitchFamily="34" charset="-122"/>
              </a:rPr>
              <a:t>、所有项目可以获得成功</a:t>
            </a:r>
          </a:p>
        </p:txBody>
      </p:sp>
      <p:sp>
        <p:nvSpPr>
          <p:cNvPr id="69" name="左大括号 68"/>
          <p:cNvSpPr/>
          <p:nvPr/>
        </p:nvSpPr>
        <p:spPr>
          <a:xfrm>
            <a:off x="5328482" y="1902416"/>
            <a:ext cx="432357" cy="421078"/>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70" name="矩形 69"/>
          <p:cNvSpPr/>
          <p:nvPr/>
        </p:nvSpPr>
        <p:spPr>
          <a:xfrm>
            <a:off x="5785048" y="1851670"/>
            <a:ext cx="2927820" cy="5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pitchFamily="34" charset="-122"/>
                <a:ea typeface="微软雅黑" pitchFamily="34" charset="-122"/>
              </a:rPr>
              <a:t>1</a:t>
            </a:r>
            <a:r>
              <a:rPr lang="zh-CN" altLang="en-US" sz="1400" dirty="0">
                <a:solidFill>
                  <a:schemeClr val="tx1"/>
                </a:solidFill>
                <a:latin typeface="微软雅黑" pitchFamily="34" charset="-122"/>
                <a:ea typeface="微软雅黑" pitchFamily="34" charset="-122"/>
              </a:rPr>
              <a:t>、质量的度量</a:t>
            </a:r>
            <a:endParaRPr lang="en-US" altLang="zh-CN" sz="1400" dirty="0">
              <a:solidFill>
                <a:schemeClr val="tx1"/>
              </a:solidFill>
              <a:latin typeface="微软雅黑" pitchFamily="34" charset="-122"/>
              <a:ea typeface="微软雅黑" pitchFamily="34" charset="-122"/>
            </a:endParaRPr>
          </a:p>
          <a:p>
            <a:r>
              <a:rPr lang="en-US" altLang="zh-CN" sz="1400" dirty="0">
                <a:solidFill>
                  <a:schemeClr val="tx1"/>
                </a:solidFill>
                <a:latin typeface="微软雅黑" pitchFamily="34" charset="-122"/>
                <a:ea typeface="微软雅黑" pitchFamily="34" charset="-122"/>
              </a:rPr>
              <a:t>2</a:t>
            </a:r>
            <a:r>
              <a:rPr lang="zh-CN" altLang="en-US" sz="1400" dirty="0">
                <a:solidFill>
                  <a:schemeClr val="tx1"/>
                </a:solidFill>
                <a:latin typeface="微软雅黑" pitchFamily="34" charset="-122"/>
                <a:ea typeface="微软雅黑" pitchFamily="34" charset="-122"/>
              </a:rPr>
              <a:t>、定量的理解与控制</a:t>
            </a:r>
            <a:endParaRPr lang="en-US" altLang="zh-CN" sz="1400" dirty="0">
              <a:solidFill>
                <a:schemeClr val="tx1"/>
              </a:solidFill>
              <a:latin typeface="微软雅黑" pitchFamily="34" charset="-122"/>
              <a:ea typeface="微软雅黑" pitchFamily="34" charset="-122"/>
            </a:endParaRPr>
          </a:p>
          <a:p>
            <a:r>
              <a:rPr lang="en-US" altLang="zh-CN" sz="1400" dirty="0">
                <a:solidFill>
                  <a:schemeClr val="tx1"/>
                </a:solidFill>
                <a:latin typeface="微软雅黑" pitchFamily="34" charset="-122"/>
                <a:ea typeface="微软雅黑" pitchFamily="34" charset="-122"/>
              </a:rPr>
              <a:t>3</a:t>
            </a:r>
            <a:r>
              <a:rPr lang="zh-CN" altLang="en-US" sz="1400" dirty="0">
                <a:solidFill>
                  <a:schemeClr val="tx1"/>
                </a:solidFill>
                <a:latin typeface="微软雅黑" pitchFamily="34" charset="-122"/>
                <a:ea typeface="微软雅黑" pitchFamily="34" charset="-122"/>
              </a:rPr>
              <a:t>、客观的依据</a:t>
            </a:r>
          </a:p>
        </p:txBody>
      </p:sp>
      <p:sp>
        <p:nvSpPr>
          <p:cNvPr id="71" name="左大括号 70"/>
          <p:cNvSpPr/>
          <p:nvPr/>
        </p:nvSpPr>
        <p:spPr>
          <a:xfrm>
            <a:off x="6372190" y="1168150"/>
            <a:ext cx="432357" cy="413898"/>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72" name="矩形 71"/>
          <p:cNvSpPr/>
          <p:nvPr/>
        </p:nvSpPr>
        <p:spPr>
          <a:xfrm>
            <a:off x="6828756" y="1131590"/>
            <a:ext cx="2927820" cy="5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pitchFamily="34" charset="-122"/>
                <a:ea typeface="微软雅黑" pitchFamily="34" charset="-122"/>
              </a:rPr>
              <a:t>1</a:t>
            </a:r>
            <a:r>
              <a:rPr lang="zh-CN" altLang="en-US" sz="1400" dirty="0">
                <a:solidFill>
                  <a:schemeClr val="tx1"/>
                </a:solidFill>
                <a:latin typeface="微软雅黑" pitchFamily="34" charset="-122"/>
                <a:ea typeface="微软雅黑" pitchFamily="34" charset="-122"/>
              </a:rPr>
              <a:t>、量化反馈</a:t>
            </a:r>
            <a:endParaRPr lang="en-US" altLang="zh-CN" sz="1400" dirty="0">
              <a:solidFill>
                <a:schemeClr val="tx1"/>
              </a:solidFill>
              <a:latin typeface="微软雅黑" pitchFamily="34" charset="-122"/>
              <a:ea typeface="微软雅黑" pitchFamily="34" charset="-122"/>
            </a:endParaRPr>
          </a:p>
          <a:p>
            <a:r>
              <a:rPr lang="en-US" altLang="zh-CN" sz="1400" dirty="0">
                <a:solidFill>
                  <a:schemeClr val="tx1"/>
                </a:solidFill>
                <a:latin typeface="微软雅黑" pitchFamily="34" charset="-122"/>
                <a:ea typeface="微软雅黑" pitchFamily="34" charset="-122"/>
              </a:rPr>
              <a:t>2</a:t>
            </a:r>
            <a:r>
              <a:rPr lang="zh-CN" altLang="en-US" sz="1400" dirty="0">
                <a:solidFill>
                  <a:schemeClr val="tx1"/>
                </a:solidFill>
                <a:latin typeface="微软雅黑" pitchFamily="34" charset="-122"/>
                <a:ea typeface="微软雅黑" pitchFamily="34" charset="-122"/>
              </a:rPr>
              <a:t>、先进的新思想、新技术</a:t>
            </a:r>
            <a:endParaRPr lang="en-US" altLang="zh-CN" sz="1400" dirty="0">
              <a:solidFill>
                <a:schemeClr val="tx1"/>
              </a:solidFill>
              <a:latin typeface="微软雅黑" pitchFamily="34" charset="-122"/>
              <a:ea typeface="微软雅黑" pitchFamily="34" charset="-122"/>
            </a:endParaRPr>
          </a:p>
          <a:p>
            <a:r>
              <a:rPr lang="en-US" altLang="zh-CN" sz="1400" dirty="0">
                <a:solidFill>
                  <a:schemeClr val="tx1"/>
                </a:solidFill>
                <a:latin typeface="微软雅黑" pitchFamily="34" charset="-122"/>
                <a:ea typeface="微软雅黑" pitchFamily="34" charset="-122"/>
              </a:rPr>
              <a:t>3</a:t>
            </a:r>
            <a:r>
              <a:rPr lang="zh-CN" altLang="en-US" sz="1400" dirty="0">
                <a:solidFill>
                  <a:schemeClr val="tx1"/>
                </a:solidFill>
                <a:latin typeface="微软雅黑" pitchFamily="34" charset="-122"/>
                <a:ea typeface="微软雅黑" pitchFamily="34" charset="-122"/>
              </a:rPr>
              <a:t>、持续改进</a:t>
            </a:r>
          </a:p>
        </p:txBody>
      </p:sp>
      <p:pic>
        <p:nvPicPr>
          <p:cNvPr id="35" name="Picture 2" descr="C:\Program Files\Microsoft Office\MEDIA\CAGCAT10\j030125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5854" y="3440077"/>
            <a:ext cx="1965830" cy="1261432"/>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组合 39"/>
          <p:cNvGrpSpPr/>
          <p:nvPr/>
        </p:nvGrpSpPr>
        <p:grpSpPr>
          <a:xfrm>
            <a:off x="30163" y="4126427"/>
            <a:ext cx="2267158" cy="371955"/>
            <a:chOff x="1070343" y="2684286"/>
            <a:chExt cx="2267158" cy="495940"/>
          </a:xfrm>
          <a:solidFill>
            <a:schemeClr val="accent2">
              <a:lumMod val="75000"/>
            </a:schemeClr>
          </a:solidFill>
        </p:grpSpPr>
        <p:sp>
          <p:nvSpPr>
            <p:cNvPr id="58" name="圆角矩形 57"/>
            <p:cNvSpPr/>
            <p:nvPr/>
          </p:nvSpPr>
          <p:spPr>
            <a:xfrm>
              <a:off x="1070343" y="2684286"/>
              <a:ext cx="2267158" cy="495940"/>
            </a:xfrm>
            <a:prstGeom prst="roundRect">
              <a:avLst/>
            </a:prstGeom>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59" name="圆角矩形 4"/>
            <p:cNvSpPr/>
            <p:nvPr/>
          </p:nvSpPr>
          <p:spPr>
            <a:xfrm>
              <a:off x="1094553" y="2708496"/>
              <a:ext cx="2218738" cy="447520"/>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n-US" altLang="zh-CN" sz="1600" dirty="0">
                  <a:latin typeface="微软雅黑" pitchFamily="34" charset="-122"/>
                  <a:ea typeface="微软雅黑" pitchFamily="34" charset="-122"/>
                </a:rPr>
                <a:t>Level 1</a:t>
              </a:r>
              <a:r>
                <a:rPr lang="zh-CN" altLang="en-US" sz="1600" dirty="0">
                  <a:latin typeface="微软雅黑" pitchFamily="34" charset="-122"/>
                  <a:ea typeface="微软雅黑" pitchFamily="34" charset="-122"/>
                </a:rPr>
                <a:t>：初始级</a:t>
              </a:r>
            </a:p>
          </p:txBody>
        </p:sp>
      </p:grpSp>
    </p:spTree>
    <p:extLst>
      <p:ext uri="{BB962C8B-B14F-4D97-AF65-F5344CB8AC3E}">
        <p14:creationId xmlns:p14="http://schemas.microsoft.com/office/powerpoint/2010/main" val="46033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3867670" cy="40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版本转测试</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准则</a:t>
            </a:r>
            <a:endParaRPr lang="en-US" altLang="zh-CN" sz="2000" dirty="0">
              <a:latin typeface="微软雅黑" pitchFamily="34" charset="-122"/>
              <a:ea typeface="微软雅黑" pitchFamily="34" charset="-122"/>
            </a:endParaRPr>
          </a:p>
        </p:txBody>
      </p:sp>
      <p:sp>
        <p:nvSpPr>
          <p:cNvPr id="35" name="TextBox 34"/>
          <p:cNvSpPr txBox="1"/>
          <p:nvPr/>
        </p:nvSpPr>
        <p:spPr>
          <a:xfrm>
            <a:off x="504056" y="699542"/>
            <a:ext cx="8316416" cy="412421"/>
          </a:xfrm>
          <a:prstGeom prst="rect">
            <a:avLst/>
          </a:prstGeom>
          <a:noFill/>
        </p:spPr>
        <p:txBody>
          <a:bodyPr wrap="square" rtlCol="0">
            <a:spAutoFit/>
          </a:bodyPr>
          <a:lstStyle/>
          <a:p>
            <a:pPr>
              <a:lnSpc>
                <a:spcPct val="130000"/>
              </a:lnSpc>
              <a:spcAft>
                <a:spcPts val="600"/>
              </a:spcAft>
            </a:pPr>
            <a:r>
              <a:rPr lang="zh-CN" altLang="en-US" sz="1600" dirty="0">
                <a:latin typeface="微软雅黑" pitchFamily="34" charset="-122"/>
                <a:ea typeface="微软雅黑" pitchFamily="34" charset="-122"/>
              </a:rPr>
              <a:t>测试执行阶段准入须达到</a:t>
            </a:r>
            <a:r>
              <a:rPr lang="zh-CN" altLang="en-US" sz="1600" b="1" dirty="0">
                <a:solidFill>
                  <a:schemeClr val="accent2">
                    <a:lumMod val="75000"/>
                  </a:schemeClr>
                </a:solidFill>
                <a:latin typeface="微软雅黑" pitchFamily="34" charset="-122"/>
                <a:ea typeface="微软雅黑" pitchFamily="34" charset="-122"/>
              </a:rPr>
              <a:t>无已知严重性级别以上</a:t>
            </a:r>
            <a:r>
              <a:rPr lang="zh-CN" altLang="en-US" sz="1600" dirty="0">
                <a:latin typeface="微软雅黑" pitchFamily="34" charset="-122"/>
                <a:ea typeface="微软雅黑" pitchFamily="34" charset="-122"/>
              </a:rPr>
              <a:t>遗留缺陷，具体准入条件如下：</a:t>
            </a:r>
            <a:endParaRPr lang="en-US" altLang="zh-CN" sz="1600" dirty="0">
              <a:latin typeface="微软雅黑" pitchFamily="34" charset="-122"/>
              <a:ea typeface="微软雅黑" pitchFamily="34" charset="-122"/>
            </a:endParaRPr>
          </a:p>
        </p:txBody>
      </p:sp>
      <p:sp>
        <p:nvSpPr>
          <p:cNvPr id="36" name="TextBox 35"/>
          <p:cNvSpPr txBox="1"/>
          <p:nvPr/>
        </p:nvSpPr>
        <p:spPr>
          <a:xfrm>
            <a:off x="543401" y="1203598"/>
            <a:ext cx="8532440" cy="1449628"/>
          </a:xfrm>
          <a:prstGeom prst="rect">
            <a:avLst/>
          </a:prstGeom>
          <a:noFill/>
        </p:spPr>
        <p:txBody>
          <a:bodyPr wrap="square" rtlCol="0">
            <a:spAutoFit/>
          </a:bodyPr>
          <a:lstStyle/>
          <a:p>
            <a:pPr marL="342900" indent="-342900">
              <a:lnSpc>
                <a:spcPct val="130000"/>
              </a:lnSpc>
              <a:spcAft>
                <a:spcPts val="600"/>
              </a:spcAft>
              <a:buFont typeface="Wingdings" pitchFamily="2" charset="2"/>
              <a:buChar char="n"/>
            </a:pPr>
            <a:r>
              <a:rPr lang="zh-CN" altLang="en-US" sz="1600" dirty="0">
                <a:latin typeface="微软雅黑" pitchFamily="34" charset="-122"/>
                <a:ea typeface="微软雅黑" pitchFamily="34" charset="-122"/>
              </a:rPr>
              <a:t>准出</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准入测试用例需要</a:t>
            </a:r>
            <a:r>
              <a:rPr lang="zh-CN" altLang="en-US" sz="1600" b="1" dirty="0">
                <a:solidFill>
                  <a:schemeClr val="accent2">
                    <a:lumMod val="75000"/>
                  </a:schemeClr>
                </a:solidFill>
                <a:latin typeface="微软雅黑" pitchFamily="34" charset="-122"/>
                <a:ea typeface="微软雅黑" pitchFamily="34" charset="-122"/>
              </a:rPr>
              <a:t>产品、开发、测试三方经过评审</a:t>
            </a:r>
            <a:r>
              <a:rPr lang="zh-CN" altLang="en-US" sz="1600" dirty="0">
                <a:latin typeface="微软雅黑" pitchFamily="34" charset="-122"/>
                <a:ea typeface="微软雅黑" pitchFamily="34" charset="-122"/>
              </a:rPr>
              <a:t>（正式或非正试评审）后约定纳入准入用例的范围 </a:t>
            </a:r>
            <a:endParaRPr lang="en-US" altLang="zh-CN" sz="1600" dirty="0">
              <a:latin typeface="微软雅黑" pitchFamily="34" charset="-122"/>
              <a:ea typeface="微软雅黑" pitchFamily="34" charset="-122"/>
            </a:endParaRPr>
          </a:p>
          <a:p>
            <a:pPr marL="342900" indent="-342900">
              <a:lnSpc>
                <a:spcPct val="130000"/>
              </a:lnSpc>
              <a:spcAft>
                <a:spcPts val="600"/>
              </a:spcAft>
              <a:buFont typeface="Wingdings" pitchFamily="2" charset="2"/>
              <a:buChar char="n"/>
            </a:pPr>
            <a:r>
              <a:rPr lang="zh-CN" altLang="en-US" sz="1600" dirty="0">
                <a:latin typeface="微软雅黑" pitchFamily="34" charset="-122"/>
                <a:ea typeface="微软雅黑" pitchFamily="34" charset="-122"/>
              </a:rPr>
              <a:t>准入测试时发现</a:t>
            </a:r>
            <a:r>
              <a:rPr lang="zh-CN" altLang="en-US" sz="1600" b="1" dirty="0">
                <a:solidFill>
                  <a:schemeClr val="accent2">
                    <a:lumMod val="75000"/>
                  </a:schemeClr>
                </a:solidFill>
                <a:latin typeface="微软雅黑" pitchFamily="34" charset="-122"/>
                <a:ea typeface="微软雅黑" pitchFamily="34" charset="-122"/>
              </a:rPr>
              <a:t>致命缺陷</a:t>
            </a:r>
            <a:r>
              <a:rPr lang="zh-CN" altLang="en-US" sz="1600" dirty="0">
                <a:latin typeface="微软雅黑" pitchFamily="34" charset="-122"/>
                <a:ea typeface="微软雅黑" pitchFamily="34" charset="-122"/>
              </a:rPr>
              <a:t>或</a:t>
            </a:r>
            <a:r>
              <a:rPr lang="zh-CN" altLang="en-US" sz="1600" b="1" dirty="0">
                <a:solidFill>
                  <a:schemeClr val="accent2">
                    <a:lumMod val="75000"/>
                  </a:schemeClr>
                </a:solidFill>
                <a:latin typeface="微软雅黑" pitchFamily="34" charset="-122"/>
                <a:ea typeface="微软雅黑" pitchFamily="34" charset="-122"/>
              </a:rPr>
              <a:t>严重性缺陷超过</a:t>
            </a:r>
            <a:r>
              <a:rPr lang="en-US" altLang="zh-CN" sz="1600" b="1" dirty="0">
                <a:solidFill>
                  <a:schemeClr val="accent2">
                    <a:lumMod val="75000"/>
                  </a:schemeClr>
                </a:solidFill>
                <a:latin typeface="微软雅黑" pitchFamily="34" charset="-122"/>
                <a:ea typeface="微软雅黑" pitchFamily="34" charset="-122"/>
              </a:rPr>
              <a:t>3</a:t>
            </a:r>
            <a:r>
              <a:rPr lang="zh-CN" altLang="en-US" sz="1600" b="1" dirty="0">
                <a:solidFill>
                  <a:schemeClr val="accent2">
                    <a:lumMod val="75000"/>
                  </a:schemeClr>
                </a:solidFill>
                <a:latin typeface="微软雅黑" pitchFamily="34" charset="-122"/>
                <a:ea typeface="微软雅黑" pitchFamily="34" charset="-122"/>
              </a:rPr>
              <a:t>个</a:t>
            </a:r>
            <a:r>
              <a:rPr lang="zh-CN" altLang="en-US" sz="1600" dirty="0">
                <a:latin typeface="微软雅黑" pitchFamily="34" charset="-122"/>
                <a:ea typeface="微软雅黑" pitchFamily="34" charset="-122"/>
              </a:rPr>
              <a:t>或</a:t>
            </a:r>
            <a:r>
              <a:rPr lang="zh-CN" altLang="en-US" sz="1600" b="1" dirty="0">
                <a:solidFill>
                  <a:schemeClr val="accent2">
                    <a:lumMod val="75000"/>
                  </a:schemeClr>
                </a:solidFill>
                <a:latin typeface="微软雅黑" pitchFamily="34" charset="-122"/>
                <a:ea typeface="微软雅黑" pitchFamily="34" charset="-122"/>
              </a:rPr>
              <a:t>预测试用例通过率低于</a:t>
            </a:r>
            <a:r>
              <a:rPr lang="en-US" altLang="zh-CN" sz="1600" b="1" dirty="0">
                <a:solidFill>
                  <a:schemeClr val="accent2">
                    <a:lumMod val="75000"/>
                  </a:schemeClr>
                </a:solidFill>
                <a:latin typeface="微软雅黑" pitchFamily="34" charset="-122"/>
                <a:ea typeface="微软雅黑" pitchFamily="34" charset="-122"/>
              </a:rPr>
              <a:t>95%</a:t>
            </a:r>
            <a:r>
              <a:rPr lang="zh-CN" altLang="en-US" sz="1600" dirty="0">
                <a:latin typeface="微软雅黑" pitchFamily="34" charset="-122"/>
                <a:ea typeface="微软雅黑" pitchFamily="34" charset="-122"/>
              </a:rPr>
              <a:t>，版本暂停测试返回开发</a:t>
            </a:r>
            <a:endParaRPr lang="en-US" altLang="zh-CN" sz="1600" dirty="0">
              <a:latin typeface="微软雅黑" pitchFamily="34" charset="-122"/>
              <a:ea typeface="微软雅黑" pitchFamily="34" charset="-122"/>
            </a:endParaRPr>
          </a:p>
        </p:txBody>
      </p:sp>
      <p:grpSp>
        <p:nvGrpSpPr>
          <p:cNvPr id="12" name="组合 11"/>
          <p:cNvGrpSpPr/>
          <p:nvPr/>
        </p:nvGrpSpPr>
        <p:grpSpPr>
          <a:xfrm>
            <a:off x="755576" y="3850530"/>
            <a:ext cx="8064896" cy="809453"/>
            <a:chOff x="2072840" y="3490490"/>
            <a:chExt cx="7109359" cy="809453"/>
          </a:xfrm>
        </p:grpSpPr>
        <p:sp>
          <p:nvSpPr>
            <p:cNvPr id="44" name="矩形 43"/>
            <p:cNvSpPr/>
            <p:nvPr/>
          </p:nvSpPr>
          <p:spPr>
            <a:xfrm>
              <a:off x="2072840" y="3526905"/>
              <a:ext cx="6688435" cy="773038"/>
            </a:xfrm>
            <a:prstGeom prst="rect">
              <a:avLst/>
            </a:prstGeom>
            <a:solidFill>
              <a:srgbClr val="CD1F06">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6"/>
            <p:cNvSpPr txBox="1"/>
            <p:nvPr/>
          </p:nvSpPr>
          <p:spPr>
            <a:xfrm>
              <a:off x="2110917" y="3490490"/>
              <a:ext cx="7071282" cy="809452"/>
            </a:xfrm>
            <a:prstGeom prst="rect">
              <a:avLst/>
            </a:prstGeom>
            <a:noFill/>
          </p:spPr>
          <p:txBody>
            <a:bodyPr wrap="square" rtlCol="0">
              <a:spAutoFit/>
            </a:bodyPr>
            <a:lstStyle/>
            <a:p>
              <a:pPr>
                <a:lnSpc>
                  <a:spcPct val="130000"/>
                </a:lnSpc>
                <a:spcAft>
                  <a:spcPts val="600"/>
                </a:spcAft>
              </a:pPr>
              <a:r>
                <a:rPr lang="zh-CN" altLang="en-US" sz="1600" b="1" dirty="0">
                  <a:solidFill>
                    <a:schemeClr val="bg1"/>
                  </a:solidFill>
                  <a:latin typeface="微软雅黑" pitchFamily="34" charset="-122"/>
                  <a:ea typeface="微软雅黑" pitchFamily="34" charset="-122"/>
                </a:rPr>
                <a:t>原则上，移交给测试团队进行测试的版本都必须遵循转测试流程</a:t>
              </a:r>
              <a:endParaRPr lang="en-US" altLang="zh-CN" sz="1600" b="1" dirty="0">
                <a:solidFill>
                  <a:schemeClr val="bg1"/>
                </a:solidFill>
                <a:latin typeface="微软雅黑" pitchFamily="34" charset="-122"/>
                <a:ea typeface="微软雅黑" pitchFamily="34" charset="-122"/>
              </a:endParaRPr>
            </a:p>
            <a:p>
              <a:pPr>
                <a:lnSpc>
                  <a:spcPct val="130000"/>
                </a:lnSpc>
                <a:spcAft>
                  <a:spcPts val="600"/>
                </a:spcAft>
              </a:pPr>
              <a:r>
                <a:rPr lang="zh-CN" altLang="en-US" sz="1600" b="1" dirty="0">
                  <a:solidFill>
                    <a:schemeClr val="bg1"/>
                  </a:solidFill>
                  <a:latin typeface="微软雅黑" pitchFamily="34" charset="-122"/>
                  <a:ea typeface="微软雅黑" pitchFamily="34" charset="-122"/>
                </a:rPr>
                <a:t>测试版本只接受配置管理员所建版本，</a:t>
              </a:r>
              <a:r>
                <a:rPr lang="en-US" altLang="zh-CN" sz="1600" b="1" dirty="0">
                  <a:solidFill>
                    <a:schemeClr val="bg1"/>
                  </a:solidFill>
                  <a:latin typeface="微软雅黑" pitchFamily="34" charset="-122"/>
                  <a:ea typeface="微软雅黑" pitchFamily="34" charset="-122"/>
                </a:rPr>
                <a:t>RTX</a:t>
              </a:r>
              <a:r>
                <a:rPr lang="zh-CN" altLang="en-US" sz="1600" b="1" dirty="0">
                  <a:solidFill>
                    <a:schemeClr val="bg1"/>
                  </a:solidFill>
                  <a:latin typeface="微软雅黑" pitchFamily="34" charset="-122"/>
                  <a:ea typeface="微软雅黑" pitchFamily="34" charset="-122"/>
                </a:rPr>
                <a:t>单发的测试版本拒绝接受测试。</a:t>
              </a:r>
              <a:endParaRPr lang="en-US" altLang="zh-CN" sz="1600" b="1" dirty="0">
                <a:solidFill>
                  <a:schemeClr val="bg1"/>
                </a:solidFill>
                <a:latin typeface="微软雅黑" pitchFamily="34" charset="-122"/>
                <a:ea typeface="微软雅黑" pitchFamily="34" charset="-122"/>
              </a:endParaRPr>
            </a:p>
          </p:txBody>
        </p:sp>
      </p:grpSp>
      <p:sp>
        <p:nvSpPr>
          <p:cNvPr id="47" name="TextBox 46"/>
          <p:cNvSpPr txBox="1"/>
          <p:nvPr/>
        </p:nvSpPr>
        <p:spPr>
          <a:xfrm>
            <a:off x="504056" y="2571750"/>
            <a:ext cx="8532440" cy="1206484"/>
          </a:xfrm>
          <a:prstGeom prst="rect">
            <a:avLst/>
          </a:prstGeom>
          <a:noFill/>
        </p:spPr>
        <p:txBody>
          <a:bodyPr wrap="square" rtlCol="0">
            <a:spAutoFit/>
          </a:bodyPr>
          <a:lstStyle/>
          <a:p>
            <a:pPr marL="342900" indent="-342900">
              <a:lnSpc>
                <a:spcPct val="130000"/>
              </a:lnSpc>
              <a:spcAft>
                <a:spcPts val="600"/>
              </a:spcAft>
              <a:buFont typeface="Wingdings" pitchFamily="2" charset="2"/>
              <a:buChar char="n"/>
            </a:pPr>
            <a:r>
              <a:rPr lang="zh-CN" altLang="en-US" sz="1600" dirty="0">
                <a:latin typeface="微软雅黑" pitchFamily="34" charset="-122"/>
                <a:ea typeface="微软雅黑" pitchFamily="34" charset="-122"/>
              </a:rPr>
              <a:t>被测软件程序能正常打包、编译并通过；</a:t>
            </a:r>
            <a:endParaRPr lang="en-US" altLang="zh-CN" sz="1600" dirty="0">
              <a:latin typeface="微软雅黑" pitchFamily="34" charset="-122"/>
              <a:ea typeface="微软雅黑" pitchFamily="34" charset="-122"/>
            </a:endParaRPr>
          </a:p>
          <a:p>
            <a:pPr marL="342900" indent="-342900">
              <a:lnSpc>
                <a:spcPct val="130000"/>
              </a:lnSpc>
              <a:spcAft>
                <a:spcPts val="600"/>
              </a:spcAft>
              <a:buFont typeface="Wingdings" pitchFamily="2" charset="2"/>
              <a:buChar char="n"/>
            </a:pPr>
            <a:r>
              <a:rPr lang="zh-CN" altLang="en-US" sz="1600" dirty="0">
                <a:latin typeface="微软雅黑" pitchFamily="34" charset="-122"/>
                <a:ea typeface="微软雅黑" pitchFamily="34" charset="-122"/>
              </a:rPr>
              <a:t>软</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硬件版本配套关系描述正确；</a:t>
            </a:r>
            <a:endParaRPr lang="en-US" altLang="zh-CN" sz="1600" dirty="0">
              <a:latin typeface="微软雅黑" pitchFamily="34" charset="-122"/>
              <a:ea typeface="微软雅黑" pitchFamily="34" charset="-122"/>
            </a:endParaRPr>
          </a:p>
          <a:p>
            <a:pPr marL="342900" indent="-342900">
              <a:lnSpc>
                <a:spcPct val="130000"/>
              </a:lnSpc>
              <a:spcAft>
                <a:spcPts val="600"/>
              </a:spcAft>
              <a:buFont typeface="Wingdings" pitchFamily="2" charset="2"/>
              <a:buChar char="n"/>
            </a:pPr>
            <a:r>
              <a:rPr lang="zh-CN" altLang="en-US" sz="1600" dirty="0">
                <a:latin typeface="微软雅黑" pitchFamily="34" charset="-122"/>
                <a:ea typeface="微软雅黑" pitchFamily="34" charset="-122"/>
              </a:rPr>
              <a:t>转测试时给出测试重点建议，基本功能特性可通过准入测试；</a:t>
            </a:r>
            <a:endParaRPr lang="en-US" altLang="zh-CN" sz="1600" dirty="0">
              <a:latin typeface="微软雅黑" pitchFamily="34" charset="-122"/>
              <a:ea typeface="微软雅黑" pitchFamily="34" charset="-122"/>
            </a:endParaRPr>
          </a:p>
        </p:txBody>
      </p:sp>
    </p:spTree>
    <p:extLst>
      <p:ext uri="{BB962C8B-B14F-4D97-AF65-F5344CB8AC3E}">
        <p14:creationId xmlns:p14="http://schemas.microsoft.com/office/powerpoint/2010/main" val="738673914"/>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输出</a:t>
            </a:r>
          </a:p>
        </p:txBody>
      </p:sp>
      <p:sp>
        <p:nvSpPr>
          <p:cNvPr id="3" name="内容占位符 2"/>
          <p:cNvSpPr>
            <a:spLocks noGrp="1"/>
          </p:cNvSpPr>
          <p:nvPr>
            <p:ph idx="1"/>
          </p:nvPr>
        </p:nvSpPr>
        <p:spPr/>
        <p:txBody>
          <a:bodyPr/>
          <a:lstStyle/>
          <a:p>
            <a:pPr lvl="1"/>
            <a:r>
              <a:rPr lang="zh-CN" altLang="zh-CN" dirty="0"/>
              <a:t>测试版本</a:t>
            </a:r>
          </a:p>
          <a:p>
            <a:pPr lvl="1"/>
            <a:r>
              <a:rPr lang="zh-CN" altLang="zh-CN" dirty="0"/>
              <a:t>测试执行结果</a:t>
            </a:r>
            <a:r>
              <a:rPr lang="en-US" altLang="zh-CN" dirty="0"/>
              <a:t>/</a:t>
            </a:r>
            <a:r>
              <a:rPr lang="zh-CN" altLang="zh-CN" dirty="0"/>
              <a:t>测试记录</a:t>
            </a:r>
            <a:r>
              <a:rPr lang="en-US" altLang="zh-CN" dirty="0"/>
              <a:t>/</a:t>
            </a:r>
            <a:r>
              <a:rPr lang="zh-CN" altLang="zh-CN" dirty="0"/>
              <a:t>缺陷</a:t>
            </a:r>
          </a:p>
          <a:p>
            <a:pPr lvl="1"/>
            <a:r>
              <a:rPr lang="zh-CN" altLang="zh-CN" dirty="0"/>
              <a:t>《用户</a:t>
            </a:r>
            <a:r>
              <a:rPr lang="zh-CN" altLang="en-US" dirty="0"/>
              <a:t>及客服</a:t>
            </a:r>
            <a:r>
              <a:rPr lang="zh-CN" altLang="zh-CN" dirty="0"/>
              <a:t>手册》</a:t>
            </a:r>
          </a:p>
          <a:p>
            <a:pPr lvl="1"/>
            <a:r>
              <a:rPr lang="zh-CN" altLang="zh-CN" dirty="0"/>
              <a:t>《</a:t>
            </a:r>
            <a:r>
              <a:rPr lang="zh-CN" altLang="en-US" dirty="0"/>
              <a:t>安装部署及</a:t>
            </a:r>
            <a:r>
              <a:rPr lang="zh-CN" altLang="zh-CN" dirty="0"/>
              <a:t>运维手册》</a:t>
            </a:r>
          </a:p>
          <a:p>
            <a:pPr lvl="1"/>
            <a:r>
              <a:rPr lang="zh-CN" altLang="zh-CN" dirty="0"/>
              <a:t>《测试报告》</a:t>
            </a:r>
          </a:p>
          <a:p>
            <a:pPr lvl="1"/>
            <a:r>
              <a:rPr lang="zh-CN" altLang="zh-CN" dirty="0"/>
              <a:t>《培训教材》</a:t>
            </a:r>
          </a:p>
          <a:p>
            <a:pPr lvl="1"/>
            <a:r>
              <a:rPr lang="zh-CN" altLang="zh-CN" dirty="0"/>
              <a:t>《</a:t>
            </a:r>
            <a:r>
              <a:rPr lang="en-US" altLang="zh-CN" dirty="0"/>
              <a:t>QA</a:t>
            </a:r>
            <a:r>
              <a:rPr lang="zh-CN" altLang="zh-CN" dirty="0"/>
              <a:t>检查表》</a:t>
            </a:r>
            <a:r>
              <a:rPr lang="zh-CN" altLang="en-US" dirty="0">
                <a:solidFill>
                  <a:srgbClr val="00B050"/>
                </a:solidFill>
              </a:rPr>
              <a:t>（在</a:t>
            </a:r>
            <a:r>
              <a:rPr lang="en-US" altLang="zh-CN" dirty="0" err="1">
                <a:solidFill>
                  <a:srgbClr val="00B050"/>
                </a:solidFill>
              </a:rPr>
              <a:t>devsuite</a:t>
            </a:r>
            <a:r>
              <a:rPr lang="zh-CN" altLang="en-US" dirty="0">
                <a:solidFill>
                  <a:srgbClr val="00B050"/>
                </a:solidFill>
              </a:rPr>
              <a:t>中开展）</a:t>
            </a:r>
            <a:endParaRPr lang="zh-CN" altLang="zh-CN" dirty="0">
              <a:solidFill>
                <a:srgbClr val="00B050"/>
              </a:solidFill>
            </a:endParaRPr>
          </a:p>
          <a:p>
            <a:pPr lvl="1"/>
            <a:r>
              <a:rPr lang="zh-CN" altLang="zh-CN" dirty="0"/>
              <a:t>《</a:t>
            </a:r>
            <a:r>
              <a:rPr lang="en-US" altLang="zh-CN" dirty="0"/>
              <a:t>QA</a:t>
            </a:r>
            <a:r>
              <a:rPr lang="zh-CN" altLang="zh-CN" dirty="0"/>
              <a:t>问题跟踪表》</a:t>
            </a:r>
            <a:r>
              <a:rPr lang="zh-CN" altLang="en-US" dirty="0">
                <a:solidFill>
                  <a:srgbClr val="00B050"/>
                </a:solidFill>
              </a:rPr>
              <a:t> （在</a:t>
            </a:r>
            <a:r>
              <a:rPr lang="en-US" altLang="zh-CN" dirty="0" err="1">
                <a:solidFill>
                  <a:srgbClr val="00B050"/>
                </a:solidFill>
              </a:rPr>
              <a:t>devsuite</a:t>
            </a:r>
            <a:r>
              <a:rPr lang="zh-CN" altLang="en-US" dirty="0">
                <a:solidFill>
                  <a:srgbClr val="00B050"/>
                </a:solidFill>
              </a:rPr>
              <a:t>中开展）</a:t>
            </a:r>
            <a:endParaRPr lang="zh-CN" altLang="zh-CN" dirty="0"/>
          </a:p>
          <a:p>
            <a:endParaRPr lang="zh-CN" altLang="en-US" dirty="0"/>
          </a:p>
        </p:txBody>
      </p:sp>
    </p:spTree>
    <p:extLst>
      <p:ext uri="{BB962C8B-B14F-4D97-AF65-F5344CB8AC3E}">
        <p14:creationId xmlns:p14="http://schemas.microsoft.com/office/powerpoint/2010/main" val="407633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31"/>
          <p:cNvGrpSpPr/>
          <p:nvPr/>
        </p:nvGrpSpPr>
        <p:grpSpPr>
          <a:xfrm>
            <a:off x="4896544" y="3644715"/>
            <a:ext cx="702000" cy="799243"/>
            <a:chOff x="6084168" y="1981376"/>
            <a:chExt cx="990032" cy="1310454"/>
          </a:xfrm>
        </p:grpSpPr>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981376"/>
              <a:ext cx="990032" cy="1022422"/>
            </a:xfrm>
            <a:prstGeom prst="rect">
              <a:avLst/>
            </a:prstGeom>
          </p:spPr>
        </p:pic>
        <p:sp>
          <p:nvSpPr>
            <p:cNvPr id="45" name="矩形 44"/>
            <p:cNvSpPr/>
            <p:nvPr/>
          </p:nvSpPr>
          <p:spPr>
            <a:xfrm>
              <a:off x="6164318" y="3014831"/>
              <a:ext cx="825867" cy="276999"/>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代表</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47" name="组合 46"/>
          <p:cNvGrpSpPr/>
          <p:nvPr/>
        </p:nvGrpSpPr>
        <p:grpSpPr>
          <a:xfrm>
            <a:off x="179512" y="3795886"/>
            <a:ext cx="881365" cy="899039"/>
            <a:chOff x="1352889" y="3075806"/>
            <a:chExt cx="1353288" cy="1655098"/>
          </a:xfrm>
        </p:grpSpPr>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889" y="3075806"/>
              <a:ext cx="1353288" cy="1378099"/>
            </a:xfrm>
            <a:prstGeom prst="rect">
              <a:avLst/>
            </a:prstGeom>
          </p:spPr>
        </p:pic>
        <p:sp>
          <p:nvSpPr>
            <p:cNvPr id="49" name="矩形 48"/>
            <p:cNvSpPr/>
            <p:nvPr/>
          </p:nvSpPr>
          <p:spPr>
            <a:xfrm>
              <a:off x="1848815" y="4453905"/>
              <a:ext cx="478016" cy="276999"/>
            </a:xfrm>
            <a:prstGeom prst="rect">
              <a:avLst/>
            </a:prstGeom>
            <a:noFill/>
          </p:spPr>
          <p:txBody>
            <a:bodyPr wrap="none" lIns="91440" tIns="45720" rIns="91440" bIns="45720">
              <a:spAutoFit/>
            </a:bodyPr>
            <a:lstStyle/>
            <a:p>
              <a:pPr algn="ctr"/>
              <a:r>
                <a:rPr lang="en-US" altLang="zh-CN"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UED</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40" name="组合 39"/>
          <p:cNvGrpSpPr/>
          <p:nvPr/>
        </p:nvGrpSpPr>
        <p:grpSpPr>
          <a:xfrm>
            <a:off x="4680520" y="339502"/>
            <a:ext cx="1000593" cy="988417"/>
            <a:chOff x="181845" y="1716534"/>
            <a:chExt cx="1114691" cy="1288249"/>
          </a:xfrm>
        </p:grpSpPr>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845" y="1716534"/>
              <a:ext cx="1114691" cy="936411"/>
            </a:xfrm>
            <a:prstGeom prst="rect">
              <a:avLst/>
            </a:prstGeom>
          </p:spPr>
        </p:pic>
        <p:sp>
          <p:nvSpPr>
            <p:cNvPr id="42" name="矩形 41"/>
            <p:cNvSpPr/>
            <p:nvPr/>
          </p:nvSpPr>
          <p:spPr>
            <a:xfrm>
              <a:off x="263917" y="2643758"/>
              <a:ext cx="1017731" cy="361025"/>
            </a:xfrm>
            <a:prstGeom prst="rect">
              <a:avLst/>
            </a:prstGeom>
            <a:noFill/>
          </p:spPr>
          <p:txBody>
            <a:bodyPr wrap="none" lIns="91440" tIns="45720" rIns="91440" bIns="45720">
              <a:spAutoFit/>
            </a:bodyPr>
            <a:lstStyle/>
            <a:p>
              <a:pPr algn="ct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开发工程师</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36" name="组合 15"/>
          <p:cNvGrpSpPr/>
          <p:nvPr/>
        </p:nvGrpSpPr>
        <p:grpSpPr>
          <a:xfrm>
            <a:off x="88455" y="2599393"/>
            <a:ext cx="1152127" cy="856838"/>
            <a:chOff x="1230457" y="1093887"/>
            <a:chExt cx="1576391" cy="1460665"/>
          </a:xfrm>
        </p:grpSpPr>
        <p:pic>
          <p:nvPicPr>
            <p:cNvPr id="37" name="图片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0457" y="1093887"/>
              <a:ext cx="1576391" cy="1080120"/>
            </a:xfrm>
            <a:prstGeom prst="rect">
              <a:avLst/>
            </a:prstGeom>
          </p:spPr>
        </p:pic>
        <p:sp>
          <p:nvSpPr>
            <p:cNvPr id="38" name="矩形 37"/>
            <p:cNvSpPr/>
            <p:nvPr/>
          </p:nvSpPr>
          <p:spPr>
            <a:xfrm>
              <a:off x="1425317" y="2248584"/>
              <a:ext cx="825867" cy="30596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产品</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经理</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3867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测试阶段</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职责介绍</a:t>
            </a:r>
            <a:endParaRPr lang="en-US" altLang="zh-CN" sz="2000" dirty="0">
              <a:latin typeface="微软雅黑" pitchFamily="34" charset="-122"/>
              <a:ea typeface="微软雅黑" pitchFamily="34" charset="-122"/>
            </a:endParaRPr>
          </a:p>
        </p:txBody>
      </p:sp>
      <p:grpSp>
        <p:nvGrpSpPr>
          <p:cNvPr id="32" name="组合 19"/>
          <p:cNvGrpSpPr/>
          <p:nvPr/>
        </p:nvGrpSpPr>
        <p:grpSpPr>
          <a:xfrm>
            <a:off x="86128" y="847238"/>
            <a:ext cx="928905" cy="1214191"/>
            <a:chOff x="1161197" y="2854449"/>
            <a:chExt cx="1523051" cy="1709328"/>
          </a:xfrm>
        </p:grpSpPr>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3056" y="2854449"/>
              <a:ext cx="1331192" cy="1281216"/>
            </a:xfrm>
            <a:prstGeom prst="rect">
              <a:avLst/>
            </a:prstGeom>
          </p:spPr>
        </p:pic>
        <p:sp>
          <p:nvSpPr>
            <p:cNvPr id="34" name="矩形 33"/>
            <p:cNvSpPr/>
            <p:nvPr/>
          </p:nvSpPr>
          <p:spPr>
            <a:xfrm>
              <a:off x="1161197" y="4173820"/>
              <a:ext cx="1354108" cy="389957"/>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项目经理</a:t>
              </a:r>
            </a:p>
          </p:txBody>
        </p:sp>
      </p:grpSp>
      <p:grpSp>
        <p:nvGrpSpPr>
          <p:cNvPr id="52" name="组合 51"/>
          <p:cNvGrpSpPr/>
          <p:nvPr/>
        </p:nvGrpSpPr>
        <p:grpSpPr>
          <a:xfrm>
            <a:off x="4803480" y="1713389"/>
            <a:ext cx="871364" cy="911319"/>
            <a:chOff x="251520" y="1086822"/>
            <a:chExt cx="986167" cy="1063362"/>
          </a:xfrm>
        </p:grpSpPr>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1086822"/>
              <a:ext cx="935867" cy="935867"/>
            </a:xfrm>
            <a:prstGeom prst="rect">
              <a:avLst/>
            </a:prstGeom>
          </p:spPr>
        </p:pic>
        <p:sp>
          <p:nvSpPr>
            <p:cNvPr id="54" name="矩形 53"/>
            <p:cNvSpPr/>
            <p:nvPr/>
          </p:nvSpPr>
          <p:spPr>
            <a:xfrm>
              <a:off x="337301" y="1949676"/>
              <a:ext cx="900386" cy="20050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测试负责人</a:t>
              </a:r>
            </a:p>
          </p:txBody>
        </p:sp>
      </p:grpSp>
      <p:sp>
        <p:nvSpPr>
          <p:cNvPr id="58" name="TextBox 57"/>
          <p:cNvSpPr txBox="1"/>
          <p:nvPr/>
        </p:nvSpPr>
        <p:spPr>
          <a:xfrm>
            <a:off x="952402" y="4336817"/>
            <a:ext cx="3115542" cy="369332"/>
          </a:xfrm>
          <a:prstGeom prst="rect">
            <a:avLst/>
          </a:prstGeom>
          <a:noFill/>
        </p:spPr>
        <p:txBody>
          <a:bodyPr wrap="square" rtlCol="0">
            <a:spAutoFit/>
          </a:bodyPr>
          <a:lstStyle/>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进行界面验证，</a:t>
            </a:r>
            <a:r>
              <a:rPr lang="zh-CN" altLang="zh-CN" sz="1200" b="1" dirty="0">
                <a:solidFill>
                  <a:srgbClr val="993937"/>
                </a:solidFill>
                <a:latin typeface="微软雅黑" pitchFamily="34" charset="-122"/>
                <a:ea typeface="微软雅黑" pitchFamily="34" charset="-122"/>
              </a:rPr>
              <a:t>处理界面设计相关缺陷</a:t>
            </a:r>
            <a:endParaRPr lang="en-US" altLang="zh-CN" sz="1200" b="1" dirty="0">
              <a:solidFill>
                <a:srgbClr val="993937"/>
              </a:solidFill>
              <a:latin typeface="微软雅黑" pitchFamily="34" charset="-122"/>
              <a:ea typeface="微软雅黑" pitchFamily="34" charset="-122"/>
            </a:endParaRPr>
          </a:p>
        </p:txBody>
      </p:sp>
      <p:sp>
        <p:nvSpPr>
          <p:cNvPr id="55" name="TextBox 54"/>
          <p:cNvSpPr txBox="1"/>
          <p:nvPr/>
        </p:nvSpPr>
        <p:spPr>
          <a:xfrm>
            <a:off x="947217" y="728117"/>
            <a:ext cx="3912815" cy="1477328"/>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确认轮次准出测试情况，提交</a:t>
            </a:r>
            <a:r>
              <a:rPr lang="zh-CN" altLang="en-US" sz="1200" b="1" dirty="0">
                <a:solidFill>
                  <a:srgbClr val="993937"/>
                </a:solidFill>
                <a:latin typeface="微软雅黑" pitchFamily="34" charset="-122"/>
                <a:ea typeface="微软雅黑" pitchFamily="34" charset="-122"/>
              </a:rPr>
              <a:t>转测试申请</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审查及分配缺陷；</a:t>
            </a:r>
            <a:r>
              <a:rPr lang="zh-CN" altLang="en-US" sz="1200" dirty="0">
                <a:latin typeface="微软雅黑" pitchFamily="34" charset="-122"/>
                <a:ea typeface="微软雅黑" pitchFamily="34" charset="-122"/>
              </a:rPr>
              <a:t>组织项目团队定期</a:t>
            </a:r>
            <a:r>
              <a:rPr lang="zh-CN" altLang="en-US" sz="1200" b="1" dirty="0">
                <a:solidFill>
                  <a:srgbClr val="993937"/>
                </a:solidFill>
                <a:latin typeface="微软雅黑" pitchFamily="34" charset="-122"/>
                <a:ea typeface="微软雅黑" pitchFamily="34" charset="-122"/>
              </a:rPr>
              <a:t>梳理及确认缺陷</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组织对运维手册、安装部署手册进行评审</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更新测试阶段</a:t>
            </a:r>
            <a:r>
              <a:rPr lang="zh-CN" altLang="en-US" sz="1200" b="1" dirty="0">
                <a:solidFill>
                  <a:srgbClr val="993937"/>
                </a:solidFill>
                <a:latin typeface="微软雅黑" pitchFamily="34" charset="-122"/>
                <a:ea typeface="微软雅黑" pitchFamily="34" charset="-122"/>
              </a:rPr>
              <a:t>需求跟踪矩阵</a:t>
            </a:r>
            <a:r>
              <a:rPr lang="zh-CN" altLang="en-US" sz="1200" dirty="0">
                <a:latin typeface="微软雅黑" pitchFamily="34" charset="-122"/>
                <a:ea typeface="微软雅黑" pitchFamily="34" charset="-122"/>
              </a:rPr>
              <a:t>，进行</a:t>
            </a:r>
            <a:r>
              <a:rPr lang="zh-CN" altLang="en-US" sz="1200" b="1" dirty="0">
                <a:solidFill>
                  <a:srgbClr val="993937"/>
                </a:solidFill>
                <a:latin typeface="微软雅黑" pitchFamily="34" charset="-122"/>
                <a:ea typeface="微软雅黑" pitchFamily="34" charset="-122"/>
              </a:rPr>
              <a:t>需求跟踪及确认</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参与测试报告评审及遗留缺陷沟通确认</a:t>
            </a:r>
            <a:endParaRPr lang="en-US" altLang="zh-CN" sz="1200" b="1" dirty="0">
              <a:solidFill>
                <a:srgbClr val="993937"/>
              </a:solidFill>
              <a:latin typeface="微软雅黑" pitchFamily="34" charset="-122"/>
              <a:ea typeface="微软雅黑" pitchFamily="34" charset="-122"/>
            </a:endParaRPr>
          </a:p>
        </p:txBody>
      </p:sp>
      <p:sp>
        <p:nvSpPr>
          <p:cNvPr id="56" name="TextBox 55"/>
          <p:cNvSpPr txBox="1"/>
          <p:nvPr/>
        </p:nvSpPr>
        <p:spPr>
          <a:xfrm>
            <a:off x="947217" y="2562225"/>
            <a:ext cx="3536181" cy="1477328"/>
          </a:xfrm>
          <a:prstGeom prst="rect">
            <a:avLst/>
          </a:prstGeom>
          <a:noFill/>
        </p:spPr>
        <p:txBody>
          <a:bodyPr wrap="square" rtlCol="0">
            <a:spAutoFit/>
          </a:bodyPr>
          <a:lstStyle/>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确认及决策需求相关的缺陷</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编制</a:t>
            </a:r>
            <a:r>
              <a:rPr lang="zh-CN" altLang="en-US" sz="1200" b="1" dirty="0">
                <a:solidFill>
                  <a:srgbClr val="993937"/>
                </a:solidFill>
                <a:latin typeface="微软雅黑" pitchFamily="34" charset="-122"/>
                <a:ea typeface="微软雅黑" pitchFamily="34" charset="-122"/>
              </a:rPr>
              <a:t>用户及客服手册并组织评审</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参与评审安装部署及运维手册</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参与测试报告及遗留缺陷沟通确认</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启动策划产品营销方案</a:t>
            </a:r>
          </a:p>
        </p:txBody>
      </p:sp>
      <p:sp>
        <p:nvSpPr>
          <p:cNvPr id="57" name="TextBox 56"/>
          <p:cNvSpPr txBox="1"/>
          <p:nvPr/>
        </p:nvSpPr>
        <p:spPr>
          <a:xfrm>
            <a:off x="5597574" y="267494"/>
            <a:ext cx="3584439" cy="1200329"/>
          </a:xfrm>
          <a:prstGeom prst="rect">
            <a:avLst/>
          </a:prstGeom>
          <a:noFill/>
        </p:spPr>
        <p:txBody>
          <a:bodyPr wrap="square" rtlCol="0">
            <a:spAutoFit/>
          </a:bodyPr>
          <a:lstStyle/>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修复缺陷</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编制安装部署及运维手册、参与用户及客服手册评审</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参与测试报告及遗留缺陷沟通确认</a:t>
            </a:r>
            <a:endParaRPr lang="en-US" altLang="zh-CN" sz="1200" b="1" dirty="0">
              <a:solidFill>
                <a:srgbClr val="993937"/>
              </a:solidFill>
              <a:latin typeface="微软雅黑" pitchFamily="34" charset="-122"/>
              <a:ea typeface="微软雅黑" pitchFamily="34" charset="-122"/>
            </a:endParaRPr>
          </a:p>
        </p:txBody>
      </p:sp>
      <p:sp>
        <p:nvSpPr>
          <p:cNvPr id="64" name="TextBox 63"/>
          <p:cNvSpPr txBox="1"/>
          <p:nvPr/>
        </p:nvSpPr>
        <p:spPr>
          <a:xfrm>
            <a:off x="5597574" y="1400572"/>
            <a:ext cx="3654946" cy="1477328"/>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组织测试人员搭建测试环境</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组织测试人员进行准入测试</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组织测试人员执行测试活动（系统、性能测试等）</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参与安装部署及运维手册、用户及客服手册评审</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组织编制、评审测试报告及遗留缺陷沟通确认</a:t>
            </a:r>
            <a:endParaRPr lang="en-US" altLang="zh-CN" sz="1200" b="1" dirty="0">
              <a:solidFill>
                <a:srgbClr val="993937"/>
              </a:solidFill>
              <a:latin typeface="微软雅黑" pitchFamily="34" charset="-122"/>
              <a:ea typeface="微软雅黑" pitchFamily="34" charset="-122"/>
            </a:endParaRPr>
          </a:p>
        </p:txBody>
      </p:sp>
      <p:sp>
        <p:nvSpPr>
          <p:cNvPr id="65" name="TextBox 64"/>
          <p:cNvSpPr txBox="1"/>
          <p:nvPr/>
        </p:nvSpPr>
        <p:spPr>
          <a:xfrm>
            <a:off x="5588673" y="3049672"/>
            <a:ext cx="3663847" cy="1754326"/>
          </a:xfrm>
          <a:prstGeom prst="rect">
            <a:avLst/>
          </a:prstGeom>
          <a:noFill/>
        </p:spPr>
        <p:txBody>
          <a:bodyPr wrap="square" rtlCol="0">
            <a:spAutoFit/>
          </a:bodyPr>
          <a:lstStyle/>
          <a:p>
            <a:pPr>
              <a:lnSpc>
                <a:spcPct val="150000"/>
              </a:lnSpc>
              <a:buFont typeface="Wingdings" pitchFamily="2" charset="2"/>
              <a:buChar char="u"/>
            </a:pPr>
            <a:r>
              <a:rPr lang="zh-CN" altLang="zh-CN" sz="1200" b="1" dirty="0">
                <a:solidFill>
                  <a:srgbClr val="993937"/>
                </a:solidFill>
                <a:latin typeface="微软雅黑" pitchFamily="34" charset="-122"/>
                <a:ea typeface="微软雅黑" pitchFamily="34" charset="-122"/>
              </a:rPr>
              <a:t>搭建测试环境</a:t>
            </a:r>
            <a:r>
              <a:rPr lang="zh-CN" altLang="en-US" sz="1200" b="1" dirty="0">
                <a:solidFill>
                  <a:srgbClr val="993937"/>
                </a:solidFill>
                <a:latin typeface="微软雅黑" pitchFamily="34" charset="-122"/>
                <a:ea typeface="微软雅黑" pitchFamily="34" charset="-122"/>
              </a:rPr>
              <a:t>，</a:t>
            </a:r>
            <a:r>
              <a:rPr lang="zh-CN" altLang="zh-CN" sz="1200" dirty="0">
                <a:latin typeface="微软雅黑" pitchFamily="34" charset="-122"/>
                <a:ea typeface="微软雅黑" pitchFamily="34" charset="-122"/>
              </a:rPr>
              <a:t>准备必要的</a:t>
            </a:r>
            <a:r>
              <a:rPr lang="zh-CN" altLang="zh-CN" sz="1200" b="1" dirty="0">
                <a:solidFill>
                  <a:srgbClr val="993937"/>
                </a:solidFill>
                <a:latin typeface="微软雅黑" pitchFamily="34" charset="-122"/>
                <a:ea typeface="微软雅黑" pitchFamily="34" charset="-122"/>
              </a:rPr>
              <a:t>测试数据</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zh-CN" sz="1200" dirty="0">
                <a:latin typeface="微软雅黑" pitchFamily="34" charset="-122"/>
                <a:ea typeface="微软雅黑" pitchFamily="34" charset="-122"/>
              </a:rPr>
              <a:t>根据准出</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准入测试用例</a:t>
            </a:r>
            <a:r>
              <a:rPr lang="zh-CN" altLang="zh-CN" sz="1200" b="1" dirty="0">
                <a:solidFill>
                  <a:srgbClr val="993937"/>
                </a:solidFill>
                <a:latin typeface="微软雅黑" pitchFamily="34" charset="-122"/>
                <a:ea typeface="微软雅黑" pitchFamily="34" charset="-122"/>
              </a:rPr>
              <a:t>执行准入测试</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执行测试活动</a:t>
            </a:r>
            <a:r>
              <a:rPr lang="zh-CN" altLang="en-US" sz="1200" dirty="0">
                <a:latin typeface="微软雅黑" pitchFamily="34" charset="-122"/>
                <a:ea typeface="微软雅黑" pitchFamily="34" charset="-122"/>
              </a:rPr>
              <a:t>（系统、性能测试等）</a:t>
            </a:r>
            <a:r>
              <a:rPr lang="zh-CN" altLang="en-US" sz="1200" b="1" dirty="0">
                <a:solidFill>
                  <a:srgbClr val="993937"/>
                </a:solidFill>
                <a:latin typeface="微软雅黑" pitchFamily="34" charset="-122"/>
                <a:ea typeface="微软雅黑" pitchFamily="34" charset="-122"/>
              </a:rPr>
              <a:t>，提交缺陷</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zh-CN" sz="1200" dirty="0">
                <a:latin typeface="微软雅黑" pitchFamily="34" charset="-122"/>
                <a:ea typeface="微软雅黑" pitchFamily="34" charset="-122"/>
              </a:rPr>
              <a:t>对缺陷进行</a:t>
            </a:r>
            <a:r>
              <a:rPr lang="zh-CN" altLang="zh-CN" sz="1200" b="1" dirty="0">
                <a:solidFill>
                  <a:srgbClr val="993937"/>
                </a:solidFill>
                <a:latin typeface="微软雅黑" pitchFamily="34" charset="-122"/>
                <a:ea typeface="微软雅黑" pitchFamily="34" charset="-122"/>
              </a:rPr>
              <a:t>跟踪分析及回归验证</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参与安装部署及运维手册、用户及客服手册评审</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参与编制、评审测试报告及遗留缺陷沟通确认</a:t>
            </a:r>
            <a:endParaRPr lang="en-US" altLang="zh-CN" sz="1200" b="1" dirty="0">
              <a:solidFill>
                <a:srgbClr val="993937"/>
              </a:solidFill>
              <a:latin typeface="微软雅黑" pitchFamily="34" charset="-122"/>
              <a:ea typeface="微软雅黑" pitchFamily="34" charset="-122"/>
            </a:endParaRPr>
          </a:p>
        </p:txBody>
      </p:sp>
    </p:spTree>
    <p:extLst>
      <p:ext uri="{BB962C8B-B14F-4D97-AF65-F5344CB8AC3E}">
        <p14:creationId xmlns:p14="http://schemas.microsoft.com/office/powerpoint/2010/main" val="3494257282"/>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
          <p:cNvSpPr>
            <a:spLocks noChangeArrowheads="1"/>
          </p:cNvSpPr>
          <p:nvPr/>
        </p:nvSpPr>
        <p:spPr bwMode="auto">
          <a:xfrm>
            <a:off x="0" y="0"/>
            <a:ext cx="8892479" cy="584775"/>
          </a:xfrm>
          <a:prstGeom prst="rect">
            <a:avLst/>
          </a:prstGeom>
          <a:noFill/>
          <a:ln w="9525">
            <a:noFill/>
            <a:miter lim="800000"/>
            <a:headEnd/>
            <a:tailEnd/>
          </a:ln>
        </p:spPr>
        <p:txBody>
          <a:bodyPr wrap="square">
            <a:spAutoFit/>
          </a:bodyPr>
          <a:lstStyle/>
          <a:p>
            <a:pPr lvl="0"/>
            <a:r>
              <a:rPr lang="zh-CN" altLang="en-US" sz="1600" b="1" dirty="0">
                <a:solidFill>
                  <a:srgbClr val="FF0000"/>
                </a:solidFill>
                <a:latin typeface="微软雅黑" pitchFamily="34" charset="-122"/>
                <a:ea typeface="微软雅黑" pitchFamily="34" charset="-122"/>
              </a:rPr>
              <a:t>验收阶段    </a:t>
            </a:r>
            <a:r>
              <a:rPr lang="zh-CN" altLang="en-US" sz="1600" b="1" dirty="0">
                <a:latin typeface="微软雅黑" pitchFamily="34" charset="-122"/>
                <a:ea typeface="微软雅黑" pitchFamily="34" charset="-122"/>
              </a:rPr>
              <a:t>准入条件：</a:t>
            </a:r>
            <a:r>
              <a:rPr lang="zh-CN" altLang="zh-CN" sz="1600" b="1" dirty="0">
                <a:latin typeface="微软雅黑" pitchFamily="34" charset="-122"/>
                <a:ea typeface="微软雅黑" pitchFamily="34" charset="-122"/>
              </a:rPr>
              <a:t>测试工作结束，出具明确的测试结论</a:t>
            </a:r>
            <a:r>
              <a:rPr lang="zh-CN" altLang="en-US" sz="1600" b="1" dirty="0">
                <a:latin typeface="微软雅黑" pitchFamily="34" charset="-122"/>
                <a:ea typeface="微软雅黑" pitchFamily="34" charset="-122"/>
              </a:rPr>
              <a:t>，并且</a:t>
            </a:r>
            <a:r>
              <a:rPr lang="en-US" altLang="zh-CN" sz="1600" b="1" dirty="0">
                <a:latin typeface="微软雅黑" pitchFamily="34" charset="-122"/>
                <a:ea typeface="微软雅黑" pitchFamily="34" charset="-122"/>
              </a:rPr>
              <a:t>《</a:t>
            </a:r>
            <a:r>
              <a:rPr lang="zh-CN" altLang="zh-CN" sz="1600" b="1" dirty="0">
                <a:latin typeface="微软雅黑" pitchFamily="34" charset="-122"/>
                <a:ea typeface="微软雅黑" pitchFamily="34" charset="-122"/>
              </a:rPr>
              <a:t>系统测试报告》评审通过</a:t>
            </a:r>
          </a:p>
          <a:p>
            <a:endParaRPr lang="zh-CN" altLang="en-US" sz="1600" b="1" dirty="0">
              <a:latin typeface="微软雅黑" pitchFamily="34" charset="-122"/>
              <a:ea typeface="微软雅黑" pitchFamily="34" charset="-122"/>
            </a:endParaRPr>
          </a:p>
        </p:txBody>
      </p:sp>
      <p:sp>
        <p:nvSpPr>
          <p:cNvPr id="4" name="矩形 5"/>
          <p:cNvSpPr>
            <a:spLocks noChangeArrowheads="1"/>
          </p:cNvSpPr>
          <p:nvPr/>
        </p:nvSpPr>
        <p:spPr bwMode="auto">
          <a:xfrm>
            <a:off x="2987824" y="4753476"/>
            <a:ext cx="6156176" cy="338554"/>
          </a:xfrm>
          <a:prstGeom prst="rect">
            <a:avLst/>
          </a:prstGeom>
          <a:noFill/>
          <a:ln w="9525">
            <a:noFill/>
            <a:miter lim="800000"/>
            <a:headEnd/>
            <a:tailEnd/>
          </a:ln>
        </p:spPr>
        <p:txBody>
          <a:bodyPr wrap="square">
            <a:spAutoFit/>
          </a:bodyPr>
          <a:lstStyle/>
          <a:p>
            <a:r>
              <a:rPr lang="zh-CN" altLang="en-US" sz="1600" b="1" dirty="0">
                <a:latin typeface="微软雅黑" pitchFamily="34" charset="-122"/>
                <a:ea typeface="微软雅黑" pitchFamily="34" charset="-122"/>
              </a:rPr>
              <a:t>准出条件：</a:t>
            </a:r>
            <a:r>
              <a:rPr lang="zh-CN" altLang="zh-CN" sz="1600" b="1" dirty="0">
                <a:latin typeface="微软雅黑" pitchFamily="34" charset="-122"/>
                <a:ea typeface="微软雅黑" pitchFamily="34" charset="-122"/>
              </a:rPr>
              <a:t>通过事业部产品验收且项目配置库已归档、资源已释放</a:t>
            </a:r>
            <a:endParaRPr lang="zh-CN" altLang="en-US" sz="1600" b="1" dirty="0">
              <a:latin typeface="微软雅黑" pitchFamily="34" charset="-122"/>
              <a:ea typeface="微软雅黑" pitchFamily="34" charset="-122"/>
            </a:endParaRPr>
          </a:p>
        </p:txBody>
      </p:sp>
      <p:pic>
        <p:nvPicPr>
          <p:cNvPr id="5" name="Picture 2" descr="C:\Program Files\Microsoft Office\MEDIA\CAGCAT10\j0293240.wmf">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750463"/>
            <a:ext cx="477313" cy="352130"/>
          </a:xfrm>
          <a:prstGeom prst="rect">
            <a:avLst/>
          </a:prstGeom>
          <a:noFill/>
          <a:extLst>
            <a:ext uri="{909E8E84-426E-40DD-AFC4-6F175D3DCCD1}">
              <a14:hiddenFill xmlns:a14="http://schemas.microsoft.com/office/drawing/2010/main">
                <a:solidFill>
                  <a:srgbClr val="FFFFFF"/>
                </a:solidFill>
              </a14:hiddenFill>
            </a:ext>
          </a:extLst>
        </p:spPr>
      </p:pic>
      <p:pic>
        <p:nvPicPr>
          <p:cNvPr id="230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11510"/>
            <a:ext cx="8928992" cy="425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39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输出</a:t>
            </a:r>
          </a:p>
        </p:txBody>
      </p:sp>
      <p:sp>
        <p:nvSpPr>
          <p:cNvPr id="3" name="内容占位符 2"/>
          <p:cNvSpPr>
            <a:spLocks noGrp="1"/>
          </p:cNvSpPr>
          <p:nvPr>
            <p:ph idx="1"/>
          </p:nvPr>
        </p:nvSpPr>
        <p:spPr>
          <a:xfrm>
            <a:off x="395536" y="987574"/>
            <a:ext cx="8229600" cy="3394472"/>
          </a:xfrm>
        </p:spPr>
        <p:txBody>
          <a:bodyPr>
            <a:normAutofit fontScale="92500" lnSpcReduction="20000"/>
          </a:bodyPr>
          <a:lstStyle/>
          <a:p>
            <a:pPr lvl="0"/>
            <a:r>
              <a:rPr lang="zh-CN" altLang="zh-CN" dirty="0"/>
              <a:t>《试运行申请单》</a:t>
            </a:r>
          </a:p>
          <a:p>
            <a:pPr lvl="0"/>
            <a:r>
              <a:rPr lang="en-US" altLang="zh-CN" dirty="0"/>
              <a:t>  </a:t>
            </a:r>
            <a:r>
              <a:rPr lang="zh-CN" altLang="zh-CN" dirty="0"/>
              <a:t>验收测试版本</a:t>
            </a:r>
          </a:p>
          <a:p>
            <a:pPr lvl="0"/>
            <a:r>
              <a:rPr lang="zh-CN" altLang="zh-CN" dirty="0"/>
              <a:t>《试运行报告》</a:t>
            </a:r>
          </a:p>
          <a:p>
            <a:pPr lvl="0"/>
            <a:r>
              <a:rPr lang="zh-CN" altLang="zh-CN" dirty="0"/>
              <a:t>《产品营销方案》</a:t>
            </a:r>
          </a:p>
          <a:p>
            <a:pPr lvl="0"/>
            <a:r>
              <a:rPr lang="zh-CN" altLang="zh-CN" dirty="0"/>
              <a:t>《产品验收报告》</a:t>
            </a:r>
          </a:p>
          <a:p>
            <a:pPr lvl="0"/>
            <a:r>
              <a:rPr lang="zh-CN" altLang="zh-CN" dirty="0"/>
              <a:t>《客户验收报告》</a:t>
            </a:r>
            <a:endParaRPr lang="en-US" altLang="zh-CN" dirty="0"/>
          </a:p>
          <a:p>
            <a:pPr lvl="0"/>
            <a:r>
              <a:rPr lang="zh-CN" altLang="zh-CN" dirty="0"/>
              <a:t>《项目结项审批表》</a:t>
            </a:r>
            <a:r>
              <a:rPr lang="zh-CN" altLang="en-US" dirty="0"/>
              <a:t>（</a:t>
            </a:r>
            <a:r>
              <a:rPr lang="zh-CN" altLang="en-US" dirty="0">
                <a:solidFill>
                  <a:srgbClr val="00B050"/>
                </a:solidFill>
              </a:rPr>
              <a:t>在</a:t>
            </a:r>
            <a:r>
              <a:rPr lang="en-US" altLang="zh-CN" dirty="0" err="1">
                <a:solidFill>
                  <a:srgbClr val="00B050"/>
                </a:solidFill>
              </a:rPr>
              <a:t>devsuite</a:t>
            </a:r>
            <a:r>
              <a:rPr lang="zh-CN" altLang="en-US" dirty="0">
                <a:solidFill>
                  <a:srgbClr val="00B050"/>
                </a:solidFill>
              </a:rPr>
              <a:t>中发起申请</a:t>
            </a:r>
            <a:r>
              <a:rPr lang="zh-CN" altLang="en-US" dirty="0"/>
              <a:t>）</a:t>
            </a:r>
            <a:endParaRPr lang="en-US" altLang="zh-CN" dirty="0"/>
          </a:p>
          <a:p>
            <a:r>
              <a:rPr lang="en-US" altLang="zh-CN" dirty="0"/>
              <a:t>《</a:t>
            </a:r>
            <a:r>
              <a:rPr lang="zh-CN" altLang="en-US" dirty="0"/>
              <a:t>结项总结</a:t>
            </a:r>
            <a:r>
              <a:rPr lang="en-US" altLang="zh-CN" dirty="0"/>
              <a:t>》</a:t>
            </a:r>
          </a:p>
          <a:p>
            <a:pPr lvl="0"/>
            <a:r>
              <a:rPr lang="en-US" altLang="zh-CN" dirty="0"/>
              <a:t>《</a:t>
            </a:r>
            <a:r>
              <a:rPr lang="zh-CN" altLang="en-US" dirty="0"/>
              <a:t>产品市场交底书</a:t>
            </a:r>
            <a:r>
              <a:rPr lang="en-US" altLang="zh-CN" dirty="0"/>
              <a:t>》</a:t>
            </a:r>
            <a:endParaRPr lang="zh-CN" altLang="zh-CN" dirty="0"/>
          </a:p>
          <a:p>
            <a:r>
              <a:rPr lang="zh-CN" altLang="zh-CN" dirty="0"/>
              <a:t>《</a:t>
            </a:r>
            <a:r>
              <a:rPr lang="en-US" altLang="zh-CN" dirty="0"/>
              <a:t>QA</a:t>
            </a:r>
            <a:r>
              <a:rPr lang="zh-CN" altLang="zh-CN" dirty="0"/>
              <a:t>检查表》</a:t>
            </a:r>
            <a:r>
              <a:rPr lang="zh-CN" altLang="en-US" dirty="0"/>
              <a:t>（</a:t>
            </a:r>
            <a:r>
              <a:rPr lang="zh-CN" altLang="en-US" dirty="0">
                <a:solidFill>
                  <a:srgbClr val="00B050"/>
                </a:solidFill>
              </a:rPr>
              <a:t>在</a:t>
            </a:r>
            <a:r>
              <a:rPr lang="en-US" altLang="zh-CN" dirty="0" err="1">
                <a:solidFill>
                  <a:srgbClr val="00B050"/>
                </a:solidFill>
              </a:rPr>
              <a:t>devsuite</a:t>
            </a:r>
            <a:r>
              <a:rPr lang="zh-CN" altLang="en-US" dirty="0">
                <a:solidFill>
                  <a:srgbClr val="00B050"/>
                </a:solidFill>
              </a:rPr>
              <a:t>中开展</a:t>
            </a:r>
            <a:r>
              <a:rPr lang="zh-CN" altLang="en-US" dirty="0"/>
              <a:t>）</a:t>
            </a:r>
            <a:endParaRPr lang="zh-CN" altLang="zh-CN" dirty="0"/>
          </a:p>
          <a:p>
            <a:r>
              <a:rPr lang="zh-CN" altLang="zh-CN" dirty="0"/>
              <a:t>《</a:t>
            </a:r>
            <a:r>
              <a:rPr lang="en-US" altLang="zh-CN" dirty="0"/>
              <a:t>QA</a:t>
            </a:r>
            <a:r>
              <a:rPr lang="zh-CN" altLang="zh-CN" dirty="0"/>
              <a:t>问题跟踪表》</a:t>
            </a:r>
            <a:r>
              <a:rPr lang="zh-CN" altLang="en-US" dirty="0"/>
              <a:t>（</a:t>
            </a:r>
            <a:r>
              <a:rPr lang="zh-CN" altLang="en-US" dirty="0">
                <a:solidFill>
                  <a:srgbClr val="00B050"/>
                </a:solidFill>
              </a:rPr>
              <a:t>在</a:t>
            </a:r>
            <a:r>
              <a:rPr lang="en-US" altLang="zh-CN" dirty="0" err="1">
                <a:solidFill>
                  <a:srgbClr val="00B050"/>
                </a:solidFill>
              </a:rPr>
              <a:t>devsuite</a:t>
            </a:r>
            <a:r>
              <a:rPr lang="zh-CN" altLang="en-US" dirty="0">
                <a:solidFill>
                  <a:srgbClr val="00B050"/>
                </a:solidFill>
              </a:rPr>
              <a:t>中开展</a:t>
            </a:r>
            <a:r>
              <a:rPr lang="zh-CN" altLang="en-US" dirty="0"/>
              <a:t>）</a:t>
            </a:r>
            <a:endParaRPr lang="zh-CN" altLang="zh-CN" dirty="0"/>
          </a:p>
          <a:p>
            <a:pPr lvl="0"/>
            <a:endParaRPr lang="zh-CN" altLang="zh-CN" dirty="0"/>
          </a:p>
          <a:p>
            <a:endParaRPr lang="zh-CN" altLang="en-US" dirty="0"/>
          </a:p>
        </p:txBody>
      </p:sp>
    </p:spTree>
    <p:extLst>
      <p:ext uri="{BB962C8B-B14F-4D97-AF65-F5344CB8AC3E}">
        <p14:creationId xmlns:p14="http://schemas.microsoft.com/office/powerpoint/2010/main" val="294177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15"/>
          <p:cNvGrpSpPr/>
          <p:nvPr/>
        </p:nvGrpSpPr>
        <p:grpSpPr>
          <a:xfrm>
            <a:off x="88455" y="3343822"/>
            <a:ext cx="1152127" cy="856838"/>
            <a:chOff x="1230457" y="1093887"/>
            <a:chExt cx="1576391" cy="1460665"/>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457" y="1093887"/>
              <a:ext cx="1576391" cy="1080120"/>
            </a:xfrm>
            <a:prstGeom prst="rect">
              <a:avLst/>
            </a:prstGeom>
          </p:spPr>
        </p:pic>
        <p:sp>
          <p:nvSpPr>
            <p:cNvPr id="38" name="矩形 37"/>
            <p:cNvSpPr/>
            <p:nvPr/>
          </p:nvSpPr>
          <p:spPr>
            <a:xfrm>
              <a:off x="1425317" y="2248584"/>
              <a:ext cx="825867" cy="30596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产品</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经理</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3867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验收阶段</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职责介绍</a:t>
            </a:r>
            <a:endParaRPr lang="en-US" altLang="zh-CN" sz="2000" dirty="0">
              <a:latin typeface="微软雅黑" pitchFamily="34" charset="-122"/>
              <a:ea typeface="微软雅黑" pitchFamily="34" charset="-122"/>
            </a:endParaRPr>
          </a:p>
        </p:txBody>
      </p:sp>
      <p:grpSp>
        <p:nvGrpSpPr>
          <p:cNvPr id="32" name="组合 19"/>
          <p:cNvGrpSpPr/>
          <p:nvPr/>
        </p:nvGrpSpPr>
        <p:grpSpPr>
          <a:xfrm>
            <a:off x="42695" y="997519"/>
            <a:ext cx="928905" cy="1214191"/>
            <a:chOff x="1161197" y="2854449"/>
            <a:chExt cx="1523051" cy="1709328"/>
          </a:xfrm>
        </p:grpSpPr>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3056" y="2854449"/>
              <a:ext cx="1331192" cy="1281216"/>
            </a:xfrm>
            <a:prstGeom prst="rect">
              <a:avLst/>
            </a:prstGeom>
          </p:spPr>
        </p:pic>
        <p:sp>
          <p:nvSpPr>
            <p:cNvPr id="34" name="矩形 33"/>
            <p:cNvSpPr/>
            <p:nvPr/>
          </p:nvSpPr>
          <p:spPr>
            <a:xfrm>
              <a:off x="1161197" y="4173820"/>
              <a:ext cx="1354108" cy="389957"/>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项目经理</a:t>
              </a:r>
            </a:p>
          </p:txBody>
        </p:sp>
      </p:grpSp>
      <p:grpSp>
        <p:nvGrpSpPr>
          <p:cNvPr id="52" name="组合 51"/>
          <p:cNvGrpSpPr/>
          <p:nvPr/>
        </p:nvGrpSpPr>
        <p:grpSpPr>
          <a:xfrm>
            <a:off x="5430233" y="771550"/>
            <a:ext cx="871364" cy="911319"/>
            <a:chOff x="251520" y="1086822"/>
            <a:chExt cx="986167" cy="1063362"/>
          </a:xfrm>
        </p:grpSpPr>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086822"/>
              <a:ext cx="935867" cy="935867"/>
            </a:xfrm>
            <a:prstGeom prst="rect">
              <a:avLst/>
            </a:prstGeom>
          </p:spPr>
        </p:pic>
        <p:sp>
          <p:nvSpPr>
            <p:cNvPr id="54" name="矩形 53"/>
            <p:cNvSpPr/>
            <p:nvPr/>
          </p:nvSpPr>
          <p:spPr>
            <a:xfrm>
              <a:off x="337301" y="1949676"/>
              <a:ext cx="900386" cy="20050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测试负责人</a:t>
              </a:r>
            </a:p>
          </p:txBody>
        </p:sp>
      </p:grpSp>
      <p:sp>
        <p:nvSpPr>
          <p:cNvPr id="55" name="TextBox 54"/>
          <p:cNvSpPr txBox="1"/>
          <p:nvPr/>
        </p:nvSpPr>
        <p:spPr>
          <a:xfrm>
            <a:off x="943025" y="771550"/>
            <a:ext cx="3567311" cy="1477328"/>
          </a:xfrm>
          <a:prstGeom prst="rect">
            <a:avLst/>
          </a:prstGeom>
          <a:noFill/>
        </p:spPr>
        <p:txBody>
          <a:bodyPr wrap="square" rtlCol="0">
            <a:spAutoFit/>
          </a:bodyPr>
          <a:lstStyle/>
          <a:p>
            <a:pPr>
              <a:lnSpc>
                <a:spcPct val="150000"/>
              </a:lnSpc>
              <a:buFont typeface="Wingdings" pitchFamily="2" charset="2"/>
              <a:buChar char="u"/>
            </a:pPr>
            <a:r>
              <a:rPr lang="zh-CN" altLang="en-US" sz="1200" b="1" dirty="0">
                <a:solidFill>
                  <a:schemeClr val="accent2">
                    <a:lumMod val="75000"/>
                  </a:schemeClr>
                </a:solidFill>
                <a:latin typeface="微软雅黑" pitchFamily="34" charset="-122"/>
                <a:ea typeface="微软雅黑" pitchFamily="34" charset="-122"/>
              </a:rPr>
              <a:t>组织处理验收阶段发现的缺陷</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填写</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转试运行申请单</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提交转试运行申请</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组织项目总结，将项目成果归档到配置库</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发起项目结项申请</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关闭项目，释放项目资源</a:t>
            </a:r>
            <a:endParaRPr lang="en-US" altLang="zh-CN" sz="1200" dirty="0">
              <a:latin typeface="微软雅黑" pitchFamily="34" charset="-122"/>
              <a:ea typeface="微软雅黑" pitchFamily="34" charset="-122"/>
            </a:endParaRPr>
          </a:p>
        </p:txBody>
      </p:sp>
      <p:sp>
        <p:nvSpPr>
          <p:cNvPr id="56" name="TextBox 55"/>
          <p:cNvSpPr txBox="1"/>
          <p:nvPr/>
        </p:nvSpPr>
        <p:spPr>
          <a:xfrm>
            <a:off x="937692" y="3110646"/>
            <a:ext cx="3922340" cy="1477328"/>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组织开展</a:t>
            </a:r>
            <a:r>
              <a:rPr lang="zh-CN" altLang="en-US" sz="1200" b="1" dirty="0">
                <a:solidFill>
                  <a:srgbClr val="993937"/>
                </a:solidFill>
                <a:latin typeface="微软雅黑" pitchFamily="34" charset="-122"/>
                <a:ea typeface="微软雅黑" pitchFamily="34" charset="-122"/>
              </a:rPr>
              <a:t>产品验收（内外部验收），</a:t>
            </a:r>
            <a:r>
              <a:rPr lang="zh-CN" altLang="en-US" sz="1200" dirty="0">
                <a:latin typeface="微软雅黑" pitchFamily="34" charset="-122"/>
                <a:ea typeface="微软雅黑" pitchFamily="34" charset="-122"/>
              </a:rPr>
              <a:t>确认验收结果</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组织产品</a:t>
            </a:r>
            <a:r>
              <a:rPr lang="zh-CN" altLang="en-US" sz="1200" b="1" dirty="0">
                <a:solidFill>
                  <a:srgbClr val="993937"/>
                </a:solidFill>
                <a:latin typeface="微软雅黑" pitchFamily="34" charset="-122"/>
                <a:ea typeface="微软雅黑" pitchFamily="34" charset="-122"/>
              </a:rPr>
              <a:t>演示及验收</a:t>
            </a:r>
            <a:r>
              <a:rPr lang="zh-CN" altLang="en-US" sz="1200" dirty="0">
                <a:latin typeface="微软雅黑" pitchFamily="34" charset="-122"/>
                <a:ea typeface="微软雅黑" pitchFamily="34" charset="-122"/>
              </a:rPr>
              <a:t>会议</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zh-CN" sz="1200" dirty="0">
                <a:latin typeface="微软雅黑" pitchFamily="34" charset="-122"/>
                <a:ea typeface="微软雅黑" pitchFamily="34" charset="-122"/>
              </a:rPr>
              <a:t>组织开展</a:t>
            </a:r>
            <a:r>
              <a:rPr lang="zh-CN" altLang="zh-CN" sz="1200" b="1" dirty="0">
                <a:solidFill>
                  <a:srgbClr val="993937"/>
                </a:solidFill>
                <a:latin typeface="微软雅黑" pitchFamily="34" charset="-122"/>
                <a:ea typeface="微软雅黑" pitchFamily="34" charset="-122"/>
              </a:rPr>
              <a:t>产品培训</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zh-CN" sz="1200" dirty="0">
                <a:latin typeface="微软雅黑" pitchFamily="34" charset="-122"/>
                <a:ea typeface="微软雅黑" pitchFamily="34" charset="-122"/>
              </a:rPr>
              <a:t>组织</a:t>
            </a:r>
            <a:r>
              <a:rPr lang="zh-CN" altLang="en-US" sz="1200" dirty="0">
                <a:latin typeface="微软雅黑" pitchFamily="34" charset="-122"/>
                <a:ea typeface="微软雅黑" pitchFamily="34" charset="-122"/>
              </a:rPr>
              <a:t>评审</a:t>
            </a:r>
            <a:r>
              <a:rPr lang="zh-CN" altLang="zh-CN" sz="1200" dirty="0">
                <a:latin typeface="微软雅黑" pitchFamily="34" charset="-122"/>
                <a:ea typeface="微软雅黑" pitchFamily="34" charset="-122"/>
              </a:rPr>
              <a:t>进行产品营销方案</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参与项目总结</a:t>
            </a:r>
            <a:endParaRPr lang="en-US" altLang="zh-CN" sz="1200" dirty="0">
              <a:latin typeface="微软雅黑" pitchFamily="34" charset="-122"/>
              <a:ea typeface="微软雅黑" pitchFamily="34" charset="-122"/>
            </a:endParaRPr>
          </a:p>
        </p:txBody>
      </p:sp>
      <p:sp>
        <p:nvSpPr>
          <p:cNvPr id="57" name="TextBox 56"/>
          <p:cNvSpPr txBox="1"/>
          <p:nvPr/>
        </p:nvSpPr>
        <p:spPr>
          <a:xfrm>
            <a:off x="6236297" y="483518"/>
            <a:ext cx="2524756" cy="1200329"/>
          </a:xfrm>
          <a:prstGeom prst="rect">
            <a:avLst/>
          </a:prstGeom>
          <a:noFill/>
        </p:spPr>
        <p:txBody>
          <a:bodyPr wrap="square" rtlCol="0">
            <a:spAutoFit/>
          </a:bodyPr>
          <a:lstStyle/>
          <a:p>
            <a:pPr>
              <a:lnSpc>
                <a:spcPct val="150000"/>
              </a:lnSpc>
              <a:buFont typeface="Wingdings" pitchFamily="2" charset="2"/>
              <a:buChar char="u"/>
            </a:pPr>
            <a:r>
              <a:rPr lang="zh-CN" altLang="en-US" sz="1200" b="1" dirty="0">
                <a:solidFill>
                  <a:schemeClr val="accent2">
                    <a:lumMod val="75000"/>
                  </a:schemeClr>
                </a:solidFill>
                <a:latin typeface="微软雅黑" pitchFamily="34" charset="-122"/>
                <a:ea typeface="微软雅黑" pitchFamily="34" charset="-122"/>
              </a:rPr>
              <a:t>组织验收阶段缺陷回归及测试</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chemeClr val="accent2">
                    <a:lumMod val="75000"/>
                  </a:schemeClr>
                </a:solidFill>
                <a:latin typeface="微软雅黑" pitchFamily="34" charset="-122"/>
                <a:ea typeface="微软雅黑" pitchFamily="34" charset="-122"/>
              </a:rPr>
              <a:t>整理项目成果并归档到配置库</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参与项目总结</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释放测试资源</a:t>
            </a:r>
            <a:endParaRPr lang="en-US" altLang="zh-CN" sz="1200" dirty="0">
              <a:latin typeface="微软雅黑" pitchFamily="34" charset="-122"/>
              <a:ea typeface="微软雅黑" pitchFamily="34" charset="-122"/>
            </a:endParaRPr>
          </a:p>
        </p:txBody>
      </p:sp>
      <p:sp>
        <p:nvSpPr>
          <p:cNvPr id="63" name="TextBox 62"/>
          <p:cNvSpPr txBox="1"/>
          <p:nvPr/>
        </p:nvSpPr>
        <p:spPr>
          <a:xfrm>
            <a:off x="6233851" y="2440508"/>
            <a:ext cx="2527201" cy="646331"/>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处理验收阶段缺陷</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zh-CN" altLang="en-US" sz="1200" b="1" dirty="0">
                <a:solidFill>
                  <a:srgbClr val="993937"/>
                </a:solidFill>
                <a:latin typeface="微软雅黑" pitchFamily="34" charset="-122"/>
                <a:ea typeface="微软雅黑" pitchFamily="34" charset="-122"/>
              </a:rPr>
              <a:t>项目总结</a:t>
            </a:r>
            <a:endParaRPr lang="en-US" altLang="zh-CN" sz="1200" b="1" dirty="0">
              <a:solidFill>
                <a:srgbClr val="993937"/>
              </a:solidFill>
              <a:latin typeface="微软雅黑" pitchFamily="34" charset="-122"/>
              <a:ea typeface="微软雅黑" pitchFamily="34" charset="-122"/>
            </a:endParaRPr>
          </a:p>
        </p:txBody>
      </p:sp>
      <p:grpSp>
        <p:nvGrpSpPr>
          <p:cNvPr id="64" name="组合 63"/>
          <p:cNvGrpSpPr/>
          <p:nvPr/>
        </p:nvGrpSpPr>
        <p:grpSpPr>
          <a:xfrm>
            <a:off x="5364088" y="2222743"/>
            <a:ext cx="985205" cy="1119665"/>
            <a:chOff x="-30569" y="3401319"/>
            <a:chExt cx="1539513" cy="1460784"/>
          </a:xfrm>
        </p:grpSpPr>
        <p:sp>
          <p:nvSpPr>
            <p:cNvPr id="65" name="矩形 64"/>
            <p:cNvSpPr/>
            <p:nvPr/>
          </p:nvSpPr>
          <p:spPr>
            <a:xfrm>
              <a:off x="-30569" y="4299941"/>
              <a:ext cx="1539513" cy="562162"/>
            </a:xfrm>
            <a:prstGeom prst="rect">
              <a:avLst/>
            </a:prstGeom>
            <a:noFill/>
          </p:spPr>
          <p:txBody>
            <a:bodyPr wrap="none" lIns="91440" tIns="45720" rIns="91440" bIns="45720">
              <a:spAutoFit/>
            </a:bodyPr>
            <a:lstStyle/>
            <a:p>
              <a:pPr algn="ctr"/>
              <a:r>
                <a:rPr lang="zh-CN" altLang="en-US" sz="11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开发、测试、</a:t>
              </a:r>
              <a:endParaRPr lang="en-US" altLang="zh-CN" sz="11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a:p>
              <a:pPr algn="ctr"/>
              <a:r>
                <a:rPr lang="en-US" altLang="zh-CN" sz="11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UED</a:t>
              </a:r>
              <a:r>
                <a:rPr lang="zh-CN" altLang="en-US" sz="11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人员</a:t>
              </a:r>
              <a:endParaRPr lang="en-US" altLang="zh-CN" sz="11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pic>
          <p:nvPicPr>
            <p:cNvPr id="66" name="Picture 2" descr="C:\Documents and Settings\lunzhuo.ye\桌面\培训PPT素材\20110514_2cbd5458a2492020ea1eX3I49qwuPe8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0803" y="3401319"/>
              <a:ext cx="1296771" cy="979249"/>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extBox 66"/>
          <p:cNvSpPr txBox="1"/>
          <p:nvPr/>
        </p:nvSpPr>
        <p:spPr>
          <a:xfrm>
            <a:off x="6239218" y="3736652"/>
            <a:ext cx="2941294" cy="923330"/>
          </a:xfrm>
          <a:prstGeom prst="rect">
            <a:avLst/>
          </a:prstGeom>
          <a:noFill/>
        </p:spPr>
        <p:txBody>
          <a:bodyPr wrap="square" rtlCol="0">
            <a:spAutoFit/>
          </a:bodyPr>
          <a:lstStyle/>
          <a:p>
            <a:pPr>
              <a:lnSpc>
                <a:spcPct val="150000"/>
              </a:lnSpc>
              <a:buFont typeface="Wingdings" pitchFamily="2" charset="2"/>
              <a:buChar char="u"/>
            </a:pPr>
            <a:r>
              <a:rPr lang="zh-CN" altLang="zh-CN" sz="1200" dirty="0">
                <a:latin typeface="微软雅黑" pitchFamily="34" charset="-122"/>
                <a:ea typeface="微软雅黑" pitchFamily="34" charset="-122"/>
              </a:rPr>
              <a:t>根据《转试运行申请单》进行</a:t>
            </a:r>
            <a:r>
              <a:rPr lang="zh-CN" altLang="zh-CN" sz="1200" b="1" dirty="0">
                <a:solidFill>
                  <a:srgbClr val="993937"/>
                </a:solidFill>
                <a:latin typeface="微软雅黑" pitchFamily="34" charset="-122"/>
                <a:ea typeface="微软雅黑" pitchFamily="34" charset="-122"/>
              </a:rPr>
              <a:t>准入检查</a:t>
            </a:r>
            <a:endParaRPr lang="en-US" altLang="zh-CN" sz="1200" b="1" dirty="0">
              <a:solidFill>
                <a:srgbClr val="993937"/>
              </a:solidFill>
              <a:latin typeface="微软雅黑" pitchFamily="34" charset="-122"/>
              <a:ea typeface="微软雅黑" pitchFamily="34" charset="-122"/>
            </a:endParaRPr>
          </a:p>
          <a:p>
            <a:pPr indent="-171450">
              <a:lnSpc>
                <a:spcPct val="150000"/>
              </a:lnSpc>
              <a:buFont typeface="Wingdings" pitchFamily="2" charset="2"/>
              <a:buChar char="u"/>
            </a:pPr>
            <a:r>
              <a:rPr lang="zh-CN" altLang="zh-CN" sz="1200" b="1" dirty="0">
                <a:solidFill>
                  <a:srgbClr val="993937"/>
                </a:solidFill>
                <a:latin typeface="微软雅黑" pitchFamily="34" charset="-122"/>
                <a:ea typeface="微软雅黑" pitchFamily="34" charset="-122"/>
              </a:rPr>
              <a:t>部署产品试运行环境</a:t>
            </a:r>
            <a:endParaRPr lang="en-US" altLang="zh-CN" sz="12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zh-CN" sz="1200" dirty="0">
                <a:latin typeface="微软雅黑" pitchFamily="34" charset="-122"/>
                <a:ea typeface="微软雅黑" pitchFamily="34" charset="-122"/>
              </a:rPr>
              <a:t>进行产品</a:t>
            </a:r>
            <a:r>
              <a:rPr lang="zh-CN" altLang="zh-CN" sz="1200" b="1" dirty="0">
                <a:solidFill>
                  <a:srgbClr val="993937"/>
                </a:solidFill>
                <a:latin typeface="微软雅黑" pitchFamily="34" charset="-122"/>
                <a:ea typeface="微软雅黑" pitchFamily="34" charset="-122"/>
              </a:rPr>
              <a:t>试运行监控</a:t>
            </a:r>
            <a:r>
              <a:rPr lang="zh-CN"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输出监控报告</a:t>
            </a:r>
            <a:endParaRPr lang="en-US" altLang="zh-CN" sz="1200" dirty="0">
              <a:latin typeface="微软雅黑" pitchFamily="34" charset="-122"/>
              <a:ea typeface="微软雅黑" pitchFamily="34" charset="-122"/>
            </a:endParaRPr>
          </a:p>
        </p:txBody>
      </p:sp>
      <p:grpSp>
        <p:nvGrpSpPr>
          <p:cNvPr id="69" name="组合 68"/>
          <p:cNvGrpSpPr/>
          <p:nvPr/>
        </p:nvGrpSpPr>
        <p:grpSpPr>
          <a:xfrm>
            <a:off x="5401654" y="3621358"/>
            <a:ext cx="731615" cy="1021064"/>
            <a:chOff x="654527" y="3028345"/>
            <a:chExt cx="1048688" cy="1614077"/>
          </a:xfrm>
        </p:grpSpPr>
        <p:sp>
          <p:nvSpPr>
            <p:cNvPr id="70" name="矩形 69"/>
            <p:cNvSpPr/>
            <p:nvPr/>
          </p:nvSpPr>
          <p:spPr>
            <a:xfrm>
              <a:off x="672317" y="4365423"/>
              <a:ext cx="825867" cy="276999"/>
            </a:xfrm>
            <a:prstGeom prst="rect">
              <a:avLst/>
            </a:prstGeom>
            <a:noFill/>
          </p:spPr>
          <p:txBody>
            <a:bodyPr wrap="none" lIns="91440" tIns="45720" rIns="91440" bIns="45720">
              <a:spAutoFit/>
            </a:bodyPr>
            <a:lstStyle/>
            <a:p>
              <a:pPr algn="ct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运维人员</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pic>
          <p:nvPicPr>
            <p:cNvPr id="71" name="图片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527" y="3028345"/>
              <a:ext cx="1048688" cy="1337078"/>
            </a:xfrm>
            <a:prstGeom prst="rect">
              <a:avLst/>
            </a:prstGeom>
          </p:spPr>
        </p:pic>
      </p:grpSp>
    </p:spTree>
    <p:extLst>
      <p:ext uri="{BB962C8B-B14F-4D97-AF65-F5344CB8AC3E}">
        <p14:creationId xmlns:p14="http://schemas.microsoft.com/office/powerpoint/2010/main" val="3712597689"/>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179900" y="25554"/>
            <a:ext cx="4371726" cy="40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solidFill>
                  <a:srgbClr val="FF0000"/>
                </a:solidFill>
                <a:latin typeface="微软雅黑" pitchFamily="34" charset="-122"/>
                <a:ea typeface="微软雅黑" pitchFamily="34" charset="-122"/>
              </a:rPr>
              <a:t>贯穿项目生命周期的项目管理活动</a:t>
            </a:r>
            <a:endParaRPr lang="en-US" altLang="zh-CN" sz="2000" dirty="0">
              <a:solidFill>
                <a:srgbClr val="FF0000"/>
              </a:solidFill>
              <a:latin typeface="微软雅黑" pitchFamily="34" charset="-122"/>
              <a:ea typeface="微软雅黑" pitchFamily="34" charset="-122"/>
            </a:endParaRPr>
          </a:p>
        </p:txBody>
      </p:sp>
      <p:grpSp>
        <p:nvGrpSpPr>
          <p:cNvPr id="15" name="组合 19"/>
          <p:cNvGrpSpPr/>
          <p:nvPr/>
        </p:nvGrpSpPr>
        <p:grpSpPr>
          <a:xfrm>
            <a:off x="86128" y="1213543"/>
            <a:ext cx="928905" cy="1214191"/>
            <a:chOff x="1161197" y="2854449"/>
            <a:chExt cx="1523051" cy="1709328"/>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056" y="2854449"/>
              <a:ext cx="1331192" cy="1281216"/>
            </a:xfrm>
            <a:prstGeom prst="rect">
              <a:avLst/>
            </a:prstGeom>
          </p:spPr>
        </p:pic>
        <p:sp>
          <p:nvSpPr>
            <p:cNvPr id="17" name="矩形 16"/>
            <p:cNvSpPr/>
            <p:nvPr/>
          </p:nvSpPr>
          <p:spPr>
            <a:xfrm>
              <a:off x="1161197" y="4173820"/>
              <a:ext cx="1354108" cy="389957"/>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项目经理</a:t>
              </a:r>
            </a:p>
          </p:txBody>
        </p:sp>
      </p:grpSp>
      <p:graphicFrame>
        <p:nvGraphicFramePr>
          <p:cNvPr id="4" name="表格 3"/>
          <p:cNvGraphicFramePr>
            <a:graphicFrameLocks noGrp="1"/>
          </p:cNvGraphicFramePr>
          <p:nvPr>
            <p:extLst>
              <p:ext uri="{D42A27DB-BD31-4B8C-83A1-F6EECF244321}">
                <p14:modId xmlns:p14="http://schemas.microsoft.com/office/powerpoint/2010/main" val="2085755973"/>
              </p:ext>
            </p:extLst>
          </p:nvPr>
        </p:nvGraphicFramePr>
        <p:xfrm>
          <a:off x="1115616" y="678206"/>
          <a:ext cx="7848872" cy="4053783"/>
        </p:xfrm>
        <a:graphic>
          <a:graphicData uri="http://schemas.openxmlformats.org/drawingml/2006/table">
            <a:tbl>
              <a:tblPr firstRow="1" bandRow="1">
                <a:tableStyleId>{BDBED569-4797-4DF1-A0F4-6AAB3CD982D8}</a:tableStyleId>
              </a:tblPr>
              <a:tblGrid>
                <a:gridCol w="1312349">
                  <a:extLst>
                    <a:ext uri="{9D8B030D-6E8A-4147-A177-3AD203B41FA5}">
                      <a16:colId xmlns:a16="http://schemas.microsoft.com/office/drawing/2014/main" val="20000"/>
                    </a:ext>
                  </a:extLst>
                </a:gridCol>
                <a:gridCol w="5017805">
                  <a:extLst>
                    <a:ext uri="{9D8B030D-6E8A-4147-A177-3AD203B41FA5}">
                      <a16:colId xmlns:a16="http://schemas.microsoft.com/office/drawing/2014/main" val="20001"/>
                    </a:ext>
                  </a:extLst>
                </a:gridCol>
                <a:gridCol w="1518718">
                  <a:extLst>
                    <a:ext uri="{9D8B030D-6E8A-4147-A177-3AD203B41FA5}">
                      <a16:colId xmlns:a16="http://schemas.microsoft.com/office/drawing/2014/main" val="20002"/>
                    </a:ext>
                  </a:extLst>
                </a:gridCol>
              </a:tblGrid>
              <a:tr h="450203">
                <a:tc>
                  <a:txBody>
                    <a:bodyPr/>
                    <a:lstStyle/>
                    <a:p>
                      <a:pPr algn="ctr"/>
                      <a:r>
                        <a:rPr lang="zh-CN" altLang="en-US" sz="1600" dirty="0"/>
                        <a:t>活动名称</a:t>
                      </a:r>
                      <a:endParaRPr lang="zh-CN" altLang="en-US" sz="1600" dirty="0">
                        <a:latin typeface="微软雅黑" pitchFamily="34" charset="-122"/>
                        <a:ea typeface="微软雅黑" pitchFamily="34" charset="-122"/>
                      </a:endParaRPr>
                    </a:p>
                  </a:txBody>
                  <a:tcPr anchor="ctr"/>
                </a:tc>
                <a:tc>
                  <a:txBody>
                    <a:bodyPr/>
                    <a:lstStyle/>
                    <a:p>
                      <a:pPr algn="ctr"/>
                      <a:r>
                        <a:rPr lang="zh-CN" altLang="en-US" sz="1600" dirty="0"/>
                        <a:t>活动描述</a:t>
                      </a:r>
                      <a:endParaRPr lang="zh-CN" altLang="en-US" sz="1600" dirty="0">
                        <a:latin typeface="微软雅黑" pitchFamily="34" charset="-122"/>
                        <a:ea typeface="微软雅黑" pitchFamily="34" charset="-122"/>
                      </a:endParaRPr>
                    </a:p>
                  </a:txBody>
                  <a:tcPr anchor="ctr"/>
                </a:tc>
                <a:tc>
                  <a:txBody>
                    <a:bodyPr/>
                    <a:lstStyle/>
                    <a:p>
                      <a:pPr algn="ctr"/>
                      <a:r>
                        <a:rPr lang="zh-CN" altLang="en-US" sz="1600" dirty="0"/>
                        <a:t>输出</a:t>
                      </a:r>
                      <a:endParaRPr lang="zh-CN" altLang="en-US" sz="1600" dirty="0">
                        <a:latin typeface="微软雅黑" pitchFamily="34" charset="-122"/>
                        <a:ea typeface="微软雅黑" pitchFamily="34" charset="-122"/>
                      </a:endParaRPr>
                    </a:p>
                  </a:txBody>
                  <a:tcPr anchor="ctr"/>
                </a:tc>
                <a:extLst>
                  <a:ext uri="{0D108BD9-81ED-4DB2-BD59-A6C34878D82A}">
                    <a16:rowId xmlns:a16="http://schemas.microsoft.com/office/drawing/2014/main" val="10000"/>
                  </a:ext>
                </a:extLst>
              </a:tr>
              <a:tr h="557394">
                <a:tc>
                  <a:txBody>
                    <a:bodyPr/>
                    <a:lstStyle/>
                    <a:p>
                      <a:pPr algn="ctr"/>
                      <a:r>
                        <a:rPr lang="zh-CN" altLang="en-US" sz="1200" dirty="0">
                          <a:solidFill>
                            <a:srgbClr val="FF0000"/>
                          </a:solidFill>
                        </a:rPr>
                        <a:t>计划监控</a:t>
                      </a:r>
                      <a:endParaRPr lang="zh-CN" altLang="en-US" sz="1200" dirty="0">
                        <a:solidFill>
                          <a:srgbClr val="FF0000"/>
                        </a:solidFill>
                        <a:latin typeface="微软雅黑" pitchFamily="34" charset="-122"/>
                        <a:ea typeface="微软雅黑" pitchFamily="34" charset="-122"/>
                      </a:endParaRPr>
                    </a:p>
                  </a:txBody>
                  <a:tcPr anchor="ctr"/>
                </a:tc>
                <a:tc>
                  <a:txBody>
                    <a:bodyPr/>
                    <a:lstStyle/>
                    <a:p>
                      <a:pPr algn="l"/>
                      <a:r>
                        <a:rPr lang="zh-CN" altLang="en-US" sz="1200" dirty="0"/>
                        <a:t>根据评审通过的项目计划实时监控项目进展情况，每周定期以项目进展周报的方式进行项目汇报。</a:t>
                      </a:r>
                      <a:endParaRPr lang="zh-CN" altLang="en-US" sz="1200" dirty="0">
                        <a:latin typeface="微软雅黑" pitchFamily="34" charset="-122"/>
                        <a:ea typeface="微软雅黑"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a:t>项目进展周报</a:t>
                      </a:r>
                      <a:endParaRPr lang="zh-CN" altLang="en-US" sz="1200" dirty="0">
                        <a:latin typeface="微软雅黑" pitchFamily="34" charset="-122"/>
                        <a:ea typeface="微软雅黑" pitchFamily="34" charset="-122"/>
                      </a:endParaRPr>
                    </a:p>
                  </a:txBody>
                  <a:tcPr anchor="ctr"/>
                </a:tc>
                <a:extLst>
                  <a:ext uri="{0D108BD9-81ED-4DB2-BD59-A6C34878D82A}">
                    <a16:rowId xmlns:a16="http://schemas.microsoft.com/office/drawing/2014/main" val="10001"/>
                  </a:ext>
                </a:extLst>
              </a:tr>
              <a:tr h="857541">
                <a:tc>
                  <a:txBody>
                    <a:bodyPr/>
                    <a:lstStyle/>
                    <a:p>
                      <a:pPr algn="ctr"/>
                      <a:r>
                        <a:rPr lang="zh-CN" altLang="en-US" sz="1200" dirty="0">
                          <a:solidFill>
                            <a:srgbClr val="FF0000"/>
                          </a:solidFill>
                        </a:rPr>
                        <a:t>风险管理</a:t>
                      </a:r>
                      <a:endParaRPr lang="zh-CN" altLang="en-US" sz="1200" dirty="0">
                        <a:solidFill>
                          <a:srgbClr val="FF0000"/>
                        </a:solidFill>
                        <a:latin typeface="微软雅黑" pitchFamily="34" charset="-122"/>
                        <a:ea typeface="微软雅黑" pitchFamily="34" charset="-122"/>
                      </a:endParaRPr>
                    </a:p>
                  </a:txBody>
                  <a:tcPr anchor="ctr"/>
                </a:tc>
                <a:tc>
                  <a:txBody>
                    <a:bodyPr/>
                    <a:lstStyle/>
                    <a:p>
                      <a:pPr algn="l"/>
                      <a:r>
                        <a:rPr lang="zh-CN" altLang="en-US" sz="1200" dirty="0"/>
                        <a:t>组织项目团队识别项目风险，分析、评估风险对项目的影响，并策划出风险应对方案。</a:t>
                      </a:r>
                    </a:p>
                    <a:p>
                      <a:pPr algn="l"/>
                      <a:r>
                        <a:rPr lang="zh-CN" altLang="en-US" sz="1200" dirty="0"/>
                        <a:t>在整个项目过程中，项目经理把识别出的风险记录在项目风险问题表中进行跟踪管理。</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a:t>《</a:t>
                      </a:r>
                      <a:r>
                        <a:rPr lang="zh-CN" altLang="en-US" sz="1200" dirty="0"/>
                        <a:t>项目进展周报</a:t>
                      </a:r>
                      <a:r>
                        <a:rPr lang="en-US" altLang="zh-CN" sz="1200" dirty="0"/>
                        <a:t>》-</a:t>
                      </a:r>
                      <a:r>
                        <a:rPr lang="zh-CN" altLang="en-US" sz="1200" dirty="0"/>
                        <a:t>风险问题管理跟踪表</a:t>
                      </a:r>
                      <a:endParaRPr lang="zh-CN" altLang="en-US" sz="1200" dirty="0">
                        <a:latin typeface="微软雅黑" pitchFamily="34" charset="-122"/>
                        <a:ea typeface="微软雅黑" pitchFamily="34" charset="-122"/>
                      </a:endParaRPr>
                    </a:p>
                  </a:txBody>
                  <a:tcPr anchor="ctr"/>
                </a:tc>
                <a:extLst>
                  <a:ext uri="{0D108BD9-81ED-4DB2-BD59-A6C34878D82A}">
                    <a16:rowId xmlns:a16="http://schemas.microsoft.com/office/drawing/2014/main" val="10002"/>
                  </a:ext>
                </a:extLst>
              </a:tr>
              <a:tr h="709035">
                <a:tc>
                  <a:txBody>
                    <a:bodyPr/>
                    <a:lstStyle/>
                    <a:p>
                      <a:pPr algn="ctr"/>
                      <a:r>
                        <a:rPr lang="zh-CN" altLang="en-US" sz="1200" dirty="0">
                          <a:solidFill>
                            <a:srgbClr val="FF0000"/>
                          </a:solidFill>
                        </a:rPr>
                        <a:t>问题管理</a:t>
                      </a:r>
                      <a:endParaRPr lang="zh-CN" altLang="en-US" sz="1200" dirty="0">
                        <a:solidFill>
                          <a:srgbClr val="FF0000"/>
                        </a:solidFill>
                        <a:latin typeface="微软雅黑" pitchFamily="34" charset="-122"/>
                        <a:ea typeface="微软雅黑" pitchFamily="34" charset="-122"/>
                      </a:endParaRPr>
                    </a:p>
                  </a:txBody>
                  <a:tcPr anchor="ctr"/>
                </a:tc>
                <a:tc>
                  <a:txBody>
                    <a:bodyPr/>
                    <a:lstStyle/>
                    <a:p>
                      <a:pPr algn="l"/>
                      <a:r>
                        <a:rPr lang="zh-CN" altLang="en-US" sz="1200" dirty="0"/>
                        <a:t>跟进从“风险”转换过来的问题，并协调处理。</a:t>
                      </a:r>
                    </a:p>
                    <a:p>
                      <a:pPr algn="l"/>
                      <a:r>
                        <a:rPr lang="zh-CN" altLang="en-US" sz="1200" dirty="0"/>
                        <a:t>在项目过程中，跟进及管理项目相关的所有问题，并协调处理。</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a:t>《</a:t>
                      </a:r>
                      <a:r>
                        <a:rPr lang="zh-CN" altLang="en-US" sz="1200" dirty="0"/>
                        <a:t>项目进展周报</a:t>
                      </a:r>
                      <a:r>
                        <a:rPr lang="en-US" altLang="zh-CN" sz="1200" dirty="0"/>
                        <a:t>》-</a:t>
                      </a:r>
                      <a:r>
                        <a:rPr lang="zh-CN" altLang="en-US" sz="1200" dirty="0"/>
                        <a:t>风险问题管理跟踪表</a:t>
                      </a:r>
                      <a:endParaRPr lang="zh-CN" altLang="en-US" sz="1200" dirty="0">
                        <a:latin typeface="微软雅黑" pitchFamily="34" charset="-122"/>
                        <a:ea typeface="微软雅黑" pitchFamily="34" charset="-122"/>
                      </a:endParaRPr>
                    </a:p>
                  </a:txBody>
                  <a:tcPr anchor="ctr"/>
                </a:tc>
                <a:extLst>
                  <a:ext uri="{0D108BD9-81ED-4DB2-BD59-A6C34878D82A}">
                    <a16:rowId xmlns:a16="http://schemas.microsoft.com/office/drawing/2014/main" val="10003"/>
                  </a:ext>
                </a:extLst>
              </a:tr>
              <a:tr h="364822">
                <a:tc>
                  <a:txBody>
                    <a:bodyPr/>
                    <a:lstStyle/>
                    <a:p>
                      <a:pPr algn="ctr"/>
                      <a:r>
                        <a:rPr lang="zh-CN" altLang="en-US" sz="1200" dirty="0">
                          <a:solidFill>
                            <a:srgbClr val="FF0000"/>
                          </a:solidFill>
                        </a:rPr>
                        <a:t>项目例会</a:t>
                      </a:r>
                      <a:endParaRPr lang="zh-CN" altLang="en-US" sz="1200" dirty="0">
                        <a:solidFill>
                          <a:srgbClr val="FF0000"/>
                        </a:solidFill>
                        <a:latin typeface="微软雅黑" pitchFamily="34" charset="-122"/>
                        <a:ea typeface="微软雅黑" pitchFamily="34" charset="-122"/>
                      </a:endParaRPr>
                    </a:p>
                  </a:txBody>
                  <a:tcPr anchor="ctr"/>
                </a:tc>
                <a:tc>
                  <a:txBody>
                    <a:bodyPr/>
                    <a:lstStyle/>
                    <a:p>
                      <a:pPr algn="l"/>
                      <a:r>
                        <a:rPr lang="zh-CN" altLang="en-US" sz="1200" dirty="0"/>
                        <a:t>每周组织召开项目例会，发出会议纪要并跟进风险问题。</a:t>
                      </a:r>
                      <a:endParaRPr lang="en-US" altLang="zh-CN" sz="1200" dirty="0">
                        <a:latin typeface="微软雅黑" pitchFamily="34" charset="-122"/>
                        <a:ea typeface="微软雅黑" pitchFamily="34" charset="-122"/>
                      </a:endParaRPr>
                    </a:p>
                  </a:txBody>
                  <a:tcPr anchor="ctr"/>
                </a:tc>
                <a:tc>
                  <a:txBody>
                    <a:bodyPr/>
                    <a:lstStyle/>
                    <a:p>
                      <a:pPr algn="ctr"/>
                      <a:r>
                        <a:rPr lang="zh-CN" altLang="en-US" sz="1200" dirty="0"/>
                        <a:t>项目会议纪要</a:t>
                      </a:r>
                      <a:endParaRPr lang="zh-CN" altLang="en-US" sz="1200" dirty="0">
                        <a:latin typeface="微软雅黑" pitchFamily="34" charset="-122"/>
                        <a:ea typeface="微软雅黑" pitchFamily="34" charset="-122"/>
                      </a:endParaRPr>
                    </a:p>
                  </a:txBody>
                  <a:tcPr anchor="ctr"/>
                </a:tc>
                <a:extLst>
                  <a:ext uri="{0D108BD9-81ED-4DB2-BD59-A6C34878D82A}">
                    <a16:rowId xmlns:a16="http://schemas.microsoft.com/office/drawing/2014/main" val="10004"/>
                  </a:ext>
                </a:extLst>
              </a:tr>
              <a:tr h="557394">
                <a:tc>
                  <a:txBody>
                    <a:bodyPr/>
                    <a:lstStyle/>
                    <a:p>
                      <a:pPr algn="ctr"/>
                      <a:r>
                        <a:rPr lang="zh-CN" altLang="en-US" sz="1200" dirty="0">
                          <a:solidFill>
                            <a:srgbClr val="FF0000"/>
                          </a:solidFill>
                        </a:rPr>
                        <a:t>项目度量与分析</a:t>
                      </a:r>
                      <a:endParaRPr lang="zh-CN" altLang="en-US" sz="1200" dirty="0">
                        <a:solidFill>
                          <a:srgbClr val="FF0000"/>
                        </a:solidFill>
                        <a:latin typeface="微软雅黑" pitchFamily="34" charset="-122"/>
                        <a:ea typeface="微软雅黑" pitchFamily="34" charset="-122"/>
                      </a:endParaRPr>
                    </a:p>
                  </a:txBody>
                  <a:tcPr anchor="ctr"/>
                </a:tc>
                <a:tc>
                  <a:txBody>
                    <a:bodyPr/>
                    <a:lstStyle/>
                    <a:p>
                      <a:pPr algn="l"/>
                      <a:r>
                        <a:rPr lang="zh-CN" altLang="en-US" sz="1200" dirty="0"/>
                        <a:t>每周或每阶段结束后，项目经理收集并分析项目度量数据，根据偏差采取相应的纠正措施或预防措施。</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a:t>项目度量表</a:t>
                      </a:r>
                      <a:endParaRPr lang="zh-CN" altLang="en-US" sz="1200" dirty="0">
                        <a:latin typeface="微软雅黑" pitchFamily="34" charset="-122"/>
                        <a:ea typeface="微软雅黑" pitchFamily="34" charset="-122"/>
                      </a:endParaRPr>
                    </a:p>
                  </a:txBody>
                  <a:tcPr anchor="ctr"/>
                </a:tc>
                <a:extLst>
                  <a:ext uri="{0D108BD9-81ED-4DB2-BD59-A6C34878D82A}">
                    <a16:rowId xmlns:a16="http://schemas.microsoft.com/office/drawing/2014/main" val="10005"/>
                  </a:ext>
                </a:extLst>
              </a:tr>
              <a:tr h="557394">
                <a:tc>
                  <a:txBody>
                    <a:bodyPr/>
                    <a:lstStyle/>
                    <a:p>
                      <a:pPr algn="ctr"/>
                      <a:r>
                        <a:rPr lang="zh-CN" altLang="en-US" sz="1200" dirty="0">
                          <a:solidFill>
                            <a:srgbClr val="FF0000"/>
                          </a:solidFill>
                        </a:rPr>
                        <a:t>阶段总结与里程碑审查</a:t>
                      </a:r>
                      <a:endParaRPr lang="zh-CN" altLang="en-US" sz="1200" dirty="0">
                        <a:solidFill>
                          <a:srgbClr val="FF0000"/>
                        </a:solidFill>
                        <a:latin typeface="微软雅黑" pitchFamily="34" charset="-122"/>
                        <a:ea typeface="微软雅黑" pitchFamily="34" charset="-122"/>
                      </a:endParaRPr>
                    </a:p>
                  </a:txBody>
                  <a:tcPr anchor="ctr"/>
                </a:tc>
                <a:tc>
                  <a:txBody>
                    <a:bodyPr/>
                    <a:lstStyle/>
                    <a:p>
                      <a:pPr algn="l"/>
                      <a:r>
                        <a:rPr lang="zh-CN" altLang="en-US" sz="1200" dirty="0"/>
                        <a:t>阶段工作结束后组织项目团队进行阶段总结，里程碑审查并提交里程碑基线申请。</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a:t>阶段总结报告</a:t>
                      </a:r>
                      <a:endParaRPr lang="en-US" altLang="zh-CN" sz="1200" dirty="0"/>
                    </a:p>
                    <a:p>
                      <a:pPr algn="ctr"/>
                      <a:r>
                        <a:rPr lang="zh-CN" altLang="en-US" sz="1200" dirty="0"/>
                        <a:t>里程碑申请单</a:t>
                      </a:r>
                      <a:endParaRPr lang="zh-CN" altLang="en-US" sz="1200" dirty="0">
                        <a:latin typeface="微软雅黑" pitchFamily="34" charset="-122"/>
                        <a:ea typeface="微软雅黑" pitchFamily="34" charset="-122"/>
                      </a:endParaRPr>
                    </a:p>
                  </a:txBody>
                  <a:tcPr anchor="ctr"/>
                </a:tc>
                <a:extLst>
                  <a:ext uri="{0D108BD9-81ED-4DB2-BD59-A6C34878D82A}">
                    <a16:rowId xmlns:a16="http://schemas.microsoft.com/office/drawing/2014/main" val="10006"/>
                  </a:ext>
                </a:extLst>
              </a:tr>
            </a:tbl>
          </a:graphicData>
        </a:graphic>
      </p:graphicFrame>
      <p:grpSp>
        <p:nvGrpSpPr>
          <p:cNvPr id="12" name="组合 11"/>
          <p:cNvGrpSpPr/>
          <p:nvPr/>
        </p:nvGrpSpPr>
        <p:grpSpPr>
          <a:xfrm>
            <a:off x="86128" y="2643758"/>
            <a:ext cx="1020813" cy="818302"/>
            <a:chOff x="90803" y="3401319"/>
            <a:chExt cx="1296771" cy="1320917"/>
          </a:xfrm>
        </p:grpSpPr>
        <p:sp>
          <p:nvSpPr>
            <p:cNvPr id="13" name="矩形 12"/>
            <p:cNvSpPr/>
            <p:nvPr/>
          </p:nvSpPr>
          <p:spPr>
            <a:xfrm>
              <a:off x="247207" y="4299941"/>
              <a:ext cx="983963" cy="422295"/>
            </a:xfrm>
            <a:prstGeom prst="rect">
              <a:avLst/>
            </a:prstGeom>
            <a:noFill/>
          </p:spPr>
          <p:txBody>
            <a:bodyPr wrap="none" lIns="91440" tIns="45720" rIns="91440" bIns="45720">
              <a:spAutoFit/>
            </a:bodyPr>
            <a:lstStyle/>
            <a:p>
              <a:pPr algn="ctr"/>
              <a:r>
                <a:rPr lang="zh-CN" altLang="en-US" sz="11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项目团队</a:t>
              </a:r>
              <a:endParaRPr lang="zh-CN" altLang="en-US" sz="11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pic>
          <p:nvPicPr>
            <p:cNvPr id="14" name="Picture 2" descr="C:\Documents and Settings\lunzhuo.ye\桌面\培训PPT素材\20110514_2cbd5458a2492020ea1eX3I49qwuPe8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0803" y="3401319"/>
              <a:ext cx="1296771" cy="9792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8683662"/>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4371726"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en-US" altLang="zh-CN" sz="2000" dirty="0">
                <a:latin typeface="微软雅黑" pitchFamily="34" charset="-122"/>
                <a:ea typeface="微软雅黑" pitchFamily="34" charset="-122"/>
              </a:rPr>
              <a:t>Devsuite</a:t>
            </a:r>
            <a:r>
              <a:rPr lang="zh-CN" altLang="en-US" sz="2000" dirty="0">
                <a:latin typeface="微软雅黑" pitchFamily="34" charset="-122"/>
                <a:ea typeface="微软雅黑" pitchFamily="34" charset="-122"/>
              </a:rPr>
              <a:t>系统审批流改进</a:t>
            </a:r>
            <a:endParaRPr lang="en-US" altLang="zh-CN" sz="2000" dirty="0">
              <a:latin typeface="微软雅黑" pitchFamily="34" charset="-122"/>
              <a:ea typeface="微软雅黑" pitchFamily="34" charset="-122"/>
            </a:endParaRPr>
          </a:p>
        </p:txBody>
      </p:sp>
      <p:grpSp>
        <p:nvGrpSpPr>
          <p:cNvPr id="5" name="组合 4"/>
          <p:cNvGrpSpPr/>
          <p:nvPr/>
        </p:nvGrpSpPr>
        <p:grpSpPr>
          <a:xfrm>
            <a:off x="467544" y="915566"/>
            <a:ext cx="5463154" cy="3672407"/>
            <a:chOff x="981054" y="987574"/>
            <a:chExt cx="5463154" cy="3672407"/>
          </a:xfrm>
        </p:grpSpPr>
        <p:pic>
          <p:nvPicPr>
            <p:cNvPr id="2539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635646"/>
              <a:ext cx="2448272" cy="30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bwMode="auto">
            <a:xfrm>
              <a:off x="3923928" y="987574"/>
              <a:ext cx="2304256" cy="385197"/>
            </a:xfrm>
            <a:prstGeom prst="rect">
              <a:avLst/>
            </a:pr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rtlCol="0" anchor="t" anchorCtr="0" compatLnSpc="1">
              <a:prstTxWarp prst="textNoShape">
                <a:avLst/>
              </a:prstTxWarp>
            </a:bodyPr>
            <a:lstStyle/>
            <a:p>
              <a:pPr algn="ctr"/>
              <a:r>
                <a:rPr lang="zh-CN" altLang="en-US" dirty="0"/>
                <a:t>项目管理</a:t>
              </a:r>
            </a:p>
          </p:txBody>
        </p:sp>
        <p:sp>
          <p:nvSpPr>
            <p:cNvPr id="12" name="矩形 11"/>
            <p:cNvSpPr/>
            <p:nvPr/>
          </p:nvSpPr>
          <p:spPr bwMode="auto">
            <a:xfrm>
              <a:off x="981054" y="1003321"/>
              <a:ext cx="2304256" cy="385197"/>
            </a:xfrm>
            <a:prstGeom prst="rect">
              <a:avLst/>
            </a:pr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rtlCol="0" anchor="t" anchorCtr="0" compatLnSpc="1">
              <a:prstTxWarp prst="textNoShape">
                <a:avLst/>
              </a:prstTxWarp>
            </a:bodyPr>
            <a:lstStyle/>
            <a:p>
              <a:pPr algn="ctr"/>
              <a:r>
                <a:rPr lang="zh-CN" altLang="en-US" dirty="0"/>
                <a:t>项目立项</a:t>
              </a:r>
            </a:p>
          </p:txBody>
        </p:sp>
        <p:pic>
          <p:nvPicPr>
            <p:cNvPr id="2539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012" y="1859430"/>
              <a:ext cx="2214146"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矩形标注 3"/>
          <p:cNvSpPr/>
          <p:nvPr/>
        </p:nvSpPr>
        <p:spPr bwMode="auto">
          <a:xfrm>
            <a:off x="6660232" y="1180172"/>
            <a:ext cx="2016224" cy="2687722"/>
          </a:xfrm>
          <a:prstGeom prst="wedgeRectCallout">
            <a:avLst>
              <a:gd name="adj1" fmla="val -86266"/>
              <a:gd name="adj2" fmla="val 43150"/>
            </a:avLst>
          </a:prstGeom>
          <a:solidFill>
            <a:srgbClr val="00B0F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rtlCol="0" anchor="t" anchorCtr="0" compatLnSpc="1">
            <a:prstTxWarp prst="textNoShape">
              <a:avLst/>
            </a:prstTxWarp>
          </a:bodyPr>
          <a:lstStyle/>
          <a:p>
            <a:r>
              <a:rPr lang="en-US" altLang="zh-CN" sz="1600" b="1" dirty="0">
                <a:solidFill>
                  <a:schemeClr val="bg1"/>
                </a:solidFill>
                <a:latin typeface="+mn-ea"/>
              </a:rPr>
              <a:t>1.</a:t>
            </a:r>
            <a:r>
              <a:rPr lang="zh-CN" altLang="en-US" sz="1600" b="1" dirty="0">
                <a:solidFill>
                  <a:schemeClr val="bg1"/>
                </a:solidFill>
                <a:latin typeface="+mn-ea"/>
              </a:rPr>
              <a:t>项目立项、结项；</a:t>
            </a:r>
            <a:endParaRPr lang="en-US" altLang="zh-CN" sz="1600" b="1" dirty="0">
              <a:solidFill>
                <a:schemeClr val="bg1"/>
              </a:solidFill>
              <a:latin typeface="+mn-ea"/>
            </a:endParaRPr>
          </a:p>
          <a:p>
            <a:r>
              <a:rPr lang="en-US" altLang="zh-CN" sz="1600" b="1" dirty="0">
                <a:solidFill>
                  <a:schemeClr val="bg1"/>
                </a:solidFill>
                <a:latin typeface="+mn-ea"/>
              </a:rPr>
              <a:t>2.</a:t>
            </a:r>
            <a:r>
              <a:rPr lang="zh-CN" altLang="en-US" sz="1600" b="1" dirty="0">
                <a:solidFill>
                  <a:schemeClr val="bg1"/>
                </a:solidFill>
                <a:latin typeface="+mn-ea"/>
              </a:rPr>
              <a:t>里程碑、变更、转侧、暂停、重启、异常结项；</a:t>
            </a:r>
            <a:endParaRPr lang="en-US" altLang="zh-CN" sz="1600" b="1" dirty="0">
              <a:solidFill>
                <a:schemeClr val="bg1"/>
              </a:solidFill>
              <a:latin typeface="+mn-ea"/>
            </a:endParaRPr>
          </a:p>
          <a:p>
            <a:r>
              <a:rPr lang="en-US" altLang="zh-CN" sz="1600" b="1" dirty="0">
                <a:solidFill>
                  <a:schemeClr val="bg1"/>
                </a:solidFill>
                <a:latin typeface="+mn-ea"/>
              </a:rPr>
              <a:t>3.</a:t>
            </a:r>
            <a:r>
              <a:rPr lang="zh-CN" altLang="en-US" sz="1600" b="1" dirty="0">
                <a:solidFill>
                  <a:schemeClr val="bg1"/>
                </a:solidFill>
                <a:latin typeface="+mn-ea"/>
              </a:rPr>
              <a:t>问题、风险、</a:t>
            </a:r>
            <a:r>
              <a:rPr lang="en-US" altLang="zh-CN" sz="1600" b="1" dirty="0">
                <a:solidFill>
                  <a:schemeClr val="bg1"/>
                </a:solidFill>
                <a:latin typeface="+mn-ea"/>
              </a:rPr>
              <a:t>QA</a:t>
            </a:r>
            <a:r>
              <a:rPr lang="zh-CN" altLang="en-US" sz="1600" b="1" dirty="0">
                <a:solidFill>
                  <a:schemeClr val="bg1"/>
                </a:solidFill>
                <a:latin typeface="+mn-ea"/>
              </a:rPr>
              <a:t>审计、度量数据均上系统管理</a:t>
            </a:r>
          </a:p>
        </p:txBody>
      </p:sp>
    </p:spTree>
    <p:extLst>
      <p:ext uri="{BB962C8B-B14F-4D97-AF65-F5344CB8AC3E}">
        <p14:creationId xmlns:p14="http://schemas.microsoft.com/office/powerpoint/2010/main" val="117684015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4371726" cy="40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en-US" altLang="zh-CN" sz="2000" dirty="0">
                <a:latin typeface="微软雅黑" pitchFamily="34" charset="-122"/>
                <a:ea typeface="微软雅黑" pitchFamily="34" charset="-122"/>
              </a:rPr>
              <a:t>Devsuite</a:t>
            </a:r>
            <a:r>
              <a:rPr lang="zh-CN" altLang="en-US" sz="2000" dirty="0">
                <a:latin typeface="微软雅黑" pitchFamily="34" charset="-122"/>
                <a:ea typeface="微软雅黑" pitchFamily="34" charset="-122"/>
              </a:rPr>
              <a:t>编写规范</a:t>
            </a:r>
            <a:endParaRPr lang="en-US" altLang="zh-CN" sz="2000" dirty="0">
              <a:latin typeface="微软雅黑" pitchFamily="34" charset="-122"/>
              <a:ea typeface="微软雅黑" pitchFamily="34" charset="-122"/>
            </a:endParaRPr>
          </a:p>
        </p:txBody>
      </p:sp>
      <p:grpSp>
        <p:nvGrpSpPr>
          <p:cNvPr id="15" name="组合 14"/>
          <p:cNvGrpSpPr/>
          <p:nvPr/>
        </p:nvGrpSpPr>
        <p:grpSpPr>
          <a:xfrm>
            <a:off x="1043608" y="1347614"/>
            <a:ext cx="6387008" cy="900683"/>
            <a:chOff x="1259632" y="2571750"/>
            <a:chExt cx="6387008" cy="900683"/>
          </a:xfrm>
        </p:grpSpPr>
        <p:graphicFrame>
          <p:nvGraphicFramePr>
            <p:cNvPr id="2" name="对象 1"/>
            <p:cNvGraphicFramePr>
              <a:graphicFrameLocks noChangeAspect="1"/>
            </p:cNvGraphicFramePr>
            <p:nvPr>
              <p:extLst>
                <p:ext uri="{D42A27DB-BD31-4B8C-83A1-F6EECF244321}">
                  <p14:modId xmlns:p14="http://schemas.microsoft.com/office/powerpoint/2010/main" val="1797958649"/>
                </p:ext>
              </p:extLst>
            </p:nvPr>
          </p:nvGraphicFramePr>
          <p:xfrm>
            <a:off x="3285310" y="2607171"/>
            <a:ext cx="914400" cy="828675"/>
          </p:xfrm>
          <a:graphic>
            <a:graphicData uri="http://schemas.openxmlformats.org/presentationml/2006/ole">
              <mc:AlternateContent xmlns:mc="http://schemas.openxmlformats.org/markup-compatibility/2006">
                <mc:Choice xmlns:v="urn:schemas-microsoft-com:vml" Requires="v">
                  <p:oleObj name="工作表" showAsIcon="1" r:id="rId3" imgW="914400" imgH="828720" progId="Excel.Sheet.12">
                    <p:embed/>
                  </p:oleObj>
                </mc:Choice>
                <mc:Fallback>
                  <p:oleObj name="工作表" showAsIcon="1" r:id="rId3" imgW="914400" imgH="828720" progId="Excel.Sheet.12">
                    <p:embed/>
                    <p:pic>
                      <p:nvPicPr>
                        <p:cNvPr id="0" name=""/>
                        <p:cNvPicPr/>
                        <p:nvPr/>
                      </p:nvPicPr>
                      <p:blipFill>
                        <a:blip r:embed="rId4"/>
                        <a:stretch>
                          <a:fillRect/>
                        </a:stretch>
                      </p:blipFill>
                      <p:spPr>
                        <a:xfrm>
                          <a:off x="3285310" y="2607171"/>
                          <a:ext cx="914400" cy="8286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11539075"/>
                </p:ext>
              </p:extLst>
            </p:nvPr>
          </p:nvGraphicFramePr>
          <p:xfrm>
            <a:off x="2397523" y="2607171"/>
            <a:ext cx="914400" cy="828675"/>
          </p:xfrm>
          <a:graphic>
            <a:graphicData uri="http://schemas.openxmlformats.org/presentationml/2006/ole">
              <mc:AlternateContent xmlns:mc="http://schemas.openxmlformats.org/markup-compatibility/2006">
                <mc:Choice xmlns:v="urn:schemas-microsoft-com:vml" Requires="v">
                  <p:oleObj name="工作表" showAsIcon="1" r:id="rId5" imgW="914400" imgH="828720" progId="Excel.Sheet.12">
                    <p:embed/>
                  </p:oleObj>
                </mc:Choice>
                <mc:Fallback>
                  <p:oleObj name="工作表" showAsIcon="1" r:id="rId5" imgW="914400" imgH="828720" progId="Excel.Sheet.12">
                    <p:embed/>
                    <p:pic>
                      <p:nvPicPr>
                        <p:cNvPr id="0" name=""/>
                        <p:cNvPicPr/>
                        <p:nvPr/>
                      </p:nvPicPr>
                      <p:blipFill>
                        <a:blip r:embed="rId6"/>
                        <a:stretch>
                          <a:fillRect/>
                        </a:stretch>
                      </p:blipFill>
                      <p:spPr>
                        <a:xfrm>
                          <a:off x="2397523" y="2607171"/>
                          <a:ext cx="914400" cy="82867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665319613"/>
                </p:ext>
              </p:extLst>
            </p:nvPr>
          </p:nvGraphicFramePr>
          <p:xfrm>
            <a:off x="1259632" y="2643758"/>
            <a:ext cx="914400" cy="828675"/>
          </p:xfrm>
          <a:graphic>
            <a:graphicData uri="http://schemas.openxmlformats.org/presentationml/2006/ole">
              <mc:AlternateContent xmlns:mc="http://schemas.openxmlformats.org/markup-compatibility/2006">
                <mc:Choice xmlns:v="urn:schemas-microsoft-com:vml" Requires="v">
                  <p:oleObj name="工作表" showAsIcon="1" r:id="rId7" imgW="914400" imgH="828720" progId="Excel.Sheet.12">
                    <p:embed/>
                  </p:oleObj>
                </mc:Choice>
                <mc:Fallback>
                  <p:oleObj name="工作表" showAsIcon="1" r:id="rId7" imgW="914400" imgH="828720" progId="Excel.Sheet.12">
                    <p:embed/>
                    <p:pic>
                      <p:nvPicPr>
                        <p:cNvPr id="0" name=""/>
                        <p:cNvPicPr/>
                        <p:nvPr/>
                      </p:nvPicPr>
                      <p:blipFill>
                        <a:blip r:embed="rId8"/>
                        <a:stretch>
                          <a:fillRect/>
                        </a:stretch>
                      </p:blipFill>
                      <p:spPr>
                        <a:xfrm>
                          <a:off x="1259632" y="2643758"/>
                          <a:ext cx="914400" cy="82867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685524645"/>
                </p:ext>
              </p:extLst>
            </p:nvPr>
          </p:nvGraphicFramePr>
          <p:xfrm>
            <a:off x="4283968" y="2571750"/>
            <a:ext cx="914400" cy="828675"/>
          </p:xfrm>
          <a:graphic>
            <a:graphicData uri="http://schemas.openxmlformats.org/presentationml/2006/ole">
              <mc:AlternateContent xmlns:mc="http://schemas.openxmlformats.org/markup-compatibility/2006">
                <mc:Choice xmlns:v="urn:schemas-microsoft-com:vml" Requires="v">
                  <p:oleObj name="工作表" showAsIcon="1" r:id="rId9" imgW="914400" imgH="828720" progId="Excel.Sheet.12">
                    <p:embed/>
                  </p:oleObj>
                </mc:Choice>
                <mc:Fallback>
                  <p:oleObj name="工作表" showAsIcon="1" r:id="rId9" imgW="914400" imgH="828720" progId="Excel.Sheet.12">
                    <p:embed/>
                    <p:pic>
                      <p:nvPicPr>
                        <p:cNvPr id="0" name=""/>
                        <p:cNvPicPr/>
                        <p:nvPr/>
                      </p:nvPicPr>
                      <p:blipFill>
                        <a:blip r:embed="rId10"/>
                        <a:stretch>
                          <a:fillRect/>
                        </a:stretch>
                      </p:blipFill>
                      <p:spPr>
                        <a:xfrm>
                          <a:off x="4283968" y="2571750"/>
                          <a:ext cx="914400" cy="82867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112491557"/>
                </p:ext>
              </p:extLst>
            </p:nvPr>
          </p:nvGraphicFramePr>
          <p:xfrm>
            <a:off x="5363114" y="2571750"/>
            <a:ext cx="914400" cy="828675"/>
          </p:xfrm>
          <a:graphic>
            <a:graphicData uri="http://schemas.openxmlformats.org/presentationml/2006/ole">
              <mc:AlternateContent xmlns:mc="http://schemas.openxmlformats.org/markup-compatibility/2006">
                <mc:Choice xmlns:v="urn:schemas-microsoft-com:vml" Requires="v">
                  <p:oleObj name="工作表" showAsIcon="1" r:id="rId11" imgW="914400" imgH="828720" progId="Excel.Sheet.12">
                    <p:embed/>
                  </p:oleObj>
                </mc:Choice>
                <mc:Fallback>
                  <p:oleObj name="工作表" showAsIcon="1" r:id="rId11" imgW="914400" imgH="828720" progId="Excel.Sheet.12">
                    <p:embed/>
                    <p:pic>
                      <p:nvPicPr>
                        <p:cNvPr id="0" name=""/>
                        <p:cNvPicPr/>
                        <p:nvPr/>
                      </p:nvPicPr>
                      <p:blipFill>
                        <a:blip r:embed="rId12"/>
                        <a:stretch>
                          <a:fillRect/>
                        </a:stretch>
                      </p:blipFill>
                      <p:spPr>
                        <a:xfrm>
                          <a:off x="5363114" y="2571750"/>
                          <a:ext cx="914400" cy="8286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521990161"/>
                </p:ext>
              </p:extLst>
            </p:nvPr>
          </p:nvGraphicFramePr>
          <p:xfrm>
            <a:off x="6732240" y="2571750"/>
            <a:ext cx="914400" cy="828675"/>
          </p:xfrm>
          <a:graphic>
            <a:graphicData uri="http://schemas.openxmlformats.org/presentationml/2006/ole">
              <mc:AlternateContent xmlns:mc="http://schemas.openxmlformats.org/markup-compatibility/2006">
                <mc:Choice xmlns:v="urn:schemas-microsoft-com:vml" Requires="v">
                  <p:oleObj name="Document" showAsIcon="1" r:id="rId13" imgW="914400" imgH="828720" progId="Word.Document.8">
                    <p:embed/>
                  </p:oleObj>
                </mc:Choice>
                <mc:Fallback>
                  <p:oleObj name="Document" showAsIcon="1" r:id="rId13" imgW="914400" imgH="828720" progId="Word.Document.8">
                    <p:embed/>
                    <p:pic>
                      <p:nvPicPr>
                        <p:cNvPr id="0" name="对象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240" y="2571750"/>
                          <a:ext cx="914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4" name="TextBox 13"/>
          <p:cNvSpPr txBox="1"/>
          <p:nvPr/>
        </p:nvSpPr>
        <p:spPr>
          <a:xfrm>
            <a:off x="611560" y="771550"/>
            <a:ext cx="4608512" cy="369332"/>
          </a:xfrm>
          <a:prstGeom prst="rect">
            <a:avLst/>
          </a:prstGeom>
          <a:noFill/>
        </p:spPr>
        <p:txBody>
          <a:bodyPr wrap="square" rtlCol="0">
            <a:spAutoFit/>
          </a:bodyPr>
          <a:lstStyle/>
          <a:p>
            <a:r>
              <a:rPr lang="en-US" altLang="zh-CN" dirty="0" err="1"/>
              <a:t>Devsutie</a:t>
            </a:r>
            <a:r>
              <a:rPr lang="zh-CN" altLang="en-US" dirty="0"/>
              <a:t>编写规范如下所示：</a:t>
            </a:r>
          </a:p>
        </p:txBody>
      </p:sp>
      <p:sp>
        <p:nvSpPr>
          <p:cNvPr id="16" name="TextBox 15"/>
          <p:cNvSpPr txBox="1"/>
          <p:nvPr/>
        </p:nvSpPr>
        <p:spPr>
          <a:xfrm>
            <a:off x="683568" y="2643758"/>
            <a:ext cx="4608512" cy="369332"/>
          </a:xfrm>
          <a:prstGeom prst="rect">
            <a:avLst/>
          </a:prstGeom>
          <a:noFill/>
        </p:spPr>
        <p:txBody>
          <a:bodyPr wrap="square" rtlCol="0">
            <a:spAutoFit/>
          </a:bodyPr>
          <a:lstStyle/>
          <a:p>
            <a:r>
              <a:rPr lang="en-US" altLang="zh-CN" dirty="0" err="1"/>
              <a:t>Devsutie</a:t>
            </a:r>
            <a:r>
              <a:rPr lang="zh-CN" altLang="en-US" dirty="0"/>
              <a:t>审批流程 ：</a:t>
            </a:r>
          </a:p>
        </p:txBody>
      </p:sp>
      <p:graphicFrame>
        <p:nvGraphicFramePr>
          <p:cNvPr id="19" name="对象 18"/>
          <p:cNvGraphicFramePr>
            <a:graphicFrameLocks noChangeAspect="1"/>
          </p:cNvGraphicFramePr>
          <p:nvPr>
            <p:extLst>
              <p:ext uri="{D42A27DB-BD31-4B8C-83A1-F6EECF244321}">
                <p14:modId xmlns:p14="http://schemas.microsoft.com/office/powerpoint/2010/main" val="711892048"/>
              </p:ext>
            </p:extLst>
          </p:nvPr>
        </p:nvGraphicFramePr>
        <p:xfrm>
          <a:off x="2458616" y="3435846"/>
          <a:ext cx="914400" cy="828675"/>
        </p:xfrm>
        <a:graphic>
          <a:graphicData uri="http://schemas.openxmlformats.org/presentationml/2006/ole">
            <mc:AlternateContent xmlns:mc="http://schemas.openxmlformats.org/markup-compatibility/2006">
              <mc:Choice xmlns:v="urn:schemas-microsoft-com:vml" Requires="v">
                <p:oleObj name="文档" showAsIcon="1" r:id="rId15" imgW="914400" imgH="828720" progId="Word.Document.12">
                  <p:embed/>
                </p:oleObj>
              </mc:Choice>
              <mc:Fallback>
                <p:oleObj name="文档" showAsIcon="1" r:id="rId15" imgW="914400" imgH="828720" progId="Word.Document.12">
                  <p:embed/>
                  <p:pic>
                    <p:nvPicPr>
                      <p:cNvPr id="0" name=""/>
                      <p:cNvPicPr/>
                      <p:nvPr/>
                    </p:nvPicPr>
                    <p:blipFill>
                      <a:blip r:embed="rId16"/>
                      <a:stretch>
                        <a:fillRect/>
                      </a:stretch>
                    </p:blipFill>
                    <p:spPr>
                      <a:xfrm>
                        <a:off x="2458616" y="3435846"/>
                        <a:ext cx="914400" cy="828675"/>
                      </a:xfrm>
                      <a:prstGeom prst="rect">
                        <a:avLst/>
                      </a:prstGeom>
                    </p:spPr>
                  </p:pic>
                </p:oleObj>
              </mc:Fallback>
            </mc:AlternateContent>
          </a:graphicData>
        </a:graphic>
      </p:graphicFrame>
    </p:spTree>
    <p:extLst>
      <p:ext uri="{BB962C8B-B14F-4D97-AF65-F5344CB8AC3E}">
        <p14:creationId xmlns:p14="http://schemas.microsoft.com/office/powerpoint/2010/main" val="2900653523"/>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4371726"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评审活动</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对象</a:t>
            </a:r>
            <a:endParaRPr lang="en-US" altLang="zh-CN" sz="2000" dirty="0">
              <a:latin typeface="微软雅黑" pitchFamily="34" charset="-122"/>
              <a:ea typeface="微软雅黑" pitchFamily="34" charset="-122"/>
            </a:endParaRPr>
          </a:p>
        </p:txBody>
      </p:sp>
      <p:sp>
        <p:nvSpPr>
          <p:cNvPr id="13" name="矩形 6"/>
          <p:cNvSpPr>
            <a:spLocks noChangeArrowheads="1"/>
          </p:cNvSpPr>
          <p:nvPr/>
        </p:nvSpPr>
        <p:spPr bwMode="auto">
          <a:xfrm>
            <a:off x="1576388" y="627534"/>
            <a:ext cx="6249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p>
            <a:r>
              <a:rPr lang="en-US" altLang="zh-CN" dirty="0">
                <a:solidFill>
                  <a:schemeClr val="bg1"/>
                </a:solidFill>
                <a:latin typeface="微软雅黑" pitchFamily="34" charset="-122"/>
                <a:ea typeface="微软雅黑" pitchFamily="34" charset="-122"/>
                <a:sym typeface="微软雅黑" pitchFamily="34" charset="-122"/>
              </a:rPr>
              <a:t>1</a:t>
            </a:r>
            <a:r>
              <a:rPr lang="zh-CN" altLang="en-US" dirty="0">
                <a:solidFill>
                  <a:schemeClr val="bg1"/>
                </a:solidFill>
                <a:latin typeface="微软雅黑" pitchFamily="34" charset="-122"/>
                <a:ea typeface="微软雅黑" pitchFamily="34" charset="-122"/>
                <a:sym typeface="微软雅黑" pitchFamily="34" charset="-122"/>
              </a:rPr>
              <a:t>、企业根据评审对象的不同</a:t>
            </a:r>
            <a:endParaRPr lang="en-US" altLang="zh-CN" dirty="0"/>
          </a:p>
        </p:txBody>
      </p:sp>
      <p:sp>
        <p:nvSpPr>
          <p:cNvPr id="14" name="Text Box 44"/>
          <p:cNvSpPr>
            <a:spLocks noChangeArrowheads="1"/>
          </p:cNvSpPr>
          <p:nvPr/>
        </p:nvSpPr>
        <p:spPr bwMode="auto">
          <a:xfrm>
            <a:off x="107504" y="1491630"/>
            <a:ext cx="4355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latin typeface="微软雅黑" pitchFamily="34" charset="-122"/>
                <a:ea typeface="微软雅黑" pitchFamily="34" charset="-122"/>
                <a:sym typeface="宋体" pitchFamily="2" charset="-122"/>
              </a:rPr>
              <a:t>管理评审的对象，如</a:t>
            </a:r>
            <a:r>
              <a:rPr lang="en-US" altLang="zh-CN" sz="1600" dirty="0">
                <a:latin typeface="微软雅黑" pitchFamily="34" charset="-122"/>
                <a:ea typeface="微软雅黑" pitchFamily="34" charset="-122"/>
                <a:sym typeface="宋体" pitchFamily="2" charset="-122"/>
              </a:rPr>
              <a:t>《</a:t>
            </a:r>
            <a:r>
              <a:rPr lang="zh-CN" altLang="en-US" sz="1600" dirty="0">
                <a:latin typeface="微软雅黑" pitchFamily="34" charset="-122"/>
                <a:ea typeface="微软雅黑" pitchFamily="34" charset="-122"/>
                <a:sym typeface="宋体" pitchFamily="2" charset="-122"/>
              </a:rPr>
              <a:t>可行性分析报告</a:t>
            </a:r>
            <a:r>
              <a:rPr lang="en-US" altLang="zh-CN" sz="1600" dirty="0">
                <a:latin typeface="微软雅黑" pitchFamily="34" charset="-122"/>
                <a:ea typeface="微软雅黑" pitchFamily="34" charset="-122"/>
                <a:sym typeface="宋体" pitchFamily="2" charset="-122"/>
              </a:rPr>
              <a:t>》</a:t>
            </a:r>
            <a:r>
              <a:rPr lang="zh-CN" altLang="en-US" sz="1600" dirty="0">
                <a:latin typeface="微软雅黑" pitchFamily="34" charset="-122"/>
                <a:ea typeface="微软雅黑" pitchFamily="34" charset="-122"/>
                <a:sym typeface="宋体" pitchFamily="2" charset="-122"/>
              </a:rPr>
              <a:t>、</a:t>
            </a:r>
            <a:r>
              <a:rPr lang="en-US" altLang="zh-CN" sz="1600" dirty="0">
                <a:latin typeface="微软雅黑" pitchFamily="34" charset="-122"/>
                <a:ea typeface="微软雅黑" pitchFamily="34" charset="-122"/>
                <a:sym typeface="宋体" pitchFamily="2" charset="-122"/>
              </a:rPr>
              <a:t>《</a:t>
            </a:r>
            <a:r>
              <a:rPr lang="zh-CN" altLang="en-US" sz="1600" dirty="0">
                <a:latin typeface="微软雅黑" pitchFamily="34" charset="-122"/>
                <a:ea typeface="微软雅黑" pitchFamily="34" charset="-122"/>
                <a:sym typeface="宋体" pitchFamily="2" charset="-122"/>
              </a:rPr>
              <a:t>项目计划书</a:t>
            </a:r>
            <a:r>
              <a:rPr lang="en-US" altLang="zh-CN" sz="1600" dirty="0">
                <a:latin typeface="微软雅黑" pitchFamily="34" charset="-122"/>
                <a:ea typeface="微软雅黑" pitchFamily="34" charset="-122"/>
                <a:sym typeface="宋体" pitchFamily="2" charset="-122"/>
              </a:rPr>
              <a:t>》</a:t>
            </a:r>
            <a:r>
              <a:rPr lang="zh-CN" altLang="en-US" sz="1600" dirty="0">
                <a:latin typeface="微软雅黑" pitchFamily="34" charset="-122"/>
                <a:ea typeface="微软雅黑" pitchFamily="34" charset="-122"/>
                <a:sym typeface="宋体" pitchFamily="2" charset="-122"/>
              </a:rPr>
              <a:t>、</a:t>
            </a:r>
            <a:r>
              <a:rPr lang="en-US" altLang="zh-CN" sz="1600" dirty="0">
                <a:latin typeface="微软雅黑" pitchFamily="34" charset="-122"/>
                <a:ea typeface="微软雅黑" pitchFamily="34" charset="-122"/>
                <a:sym typeface="宋体" pitchFamily="2" charset="-122"/>
              </a:rPr>
              <a:t>《</a:t>
            </a:r>
            <a:r>
              <a:rPr lang="zh-CN" altLang="en-US" sz="1600" dirty="0">
                <a:latin typeface="微软雅黑" pitchFamily="34" charset="-122"/>
                <a:ea typeface="微软雅黑" pitchFamily="34" charset="-122"/>
                <a:sym typeface="宋体" pitchFamily="2" charset="-122"/>
              </a:rPr>
              <a:t>估算表</a:t>
            </a:r>
            <a:r>
              <a:rPr lang="en-US" altLang="zh-CN" sz="1600" dirty="0">
                <a:latin typeface="微软雅黑" pitchFamily="34" charset="-122"/>
                <a:ea typeface="微软雅黑" pitchFamily="34" charset="-122"/>
                <a:sym typeface="宋体" pitchFamily="2" charset="-122"/>
              </a:rPr>
              <a:t>》</a:t>
            </a:r>
            <a:r>
              <a:rPr lang="zh-CN" altLang="en-US" sz="1600" dirty="0">
                <a:latin typeface="微软雅黑" pitchFamily="34" charset="-122"/>
                <a:ea typeface="微软雅黑" pitchFamily="34" charset="-122"/>
                <a:sym typeface="宋体" pitchFamily="2" charset="-122"/>
              </a:rPr>
              <a:t>、里程碑审批等</a:t>
            </a:r>
            <a:endParaRPr lang="en-US" altLang="zh-CN" sz="1600" dirty="0">
              <a:latin typeface="微软雅黑" pitchFamily="34" charset="-122"/>
              <a:ea typeface="微软雅黑" pitchFamily="34" charset="-122"/>
            </a:endParaRPr>
          </a:p>
        </p:txBody>
      </p:sp>
      <p:sp>
        <p:nvSpPr>
          <p:cNvPr id="18" name="Text Box 44"/>
          <p:cNvSpPr>
            <a:spLocks noChangeArrowheads="1"/>
          </p:cNvSpPr>
          <p:nvPr/>
        </p:nvSpPr>
        <p:spPr bwMode="auto">
          <a:xfrm>
            <a:off x="122476" y="3003798"/>
            <a:ext cx="40894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latin typeface="微软雅黑" pitchFamily="34" charset="-122"/>
                <a:ea typeface="微软雅黑" pitchFamily="34" charset="-122"/>
                <a:sym typeface="宋体" pitchFamily="2" charset="-122"/>
              </a:rPr>
              <a:t>管理评审是为了保证项目制定出切实可行的计划，避免做出超出能力范围的约定或承诺，同时把控上一里程碑阶段项目完成的状态，决定是否可以进入下一个里程碑阶段。</a:t>
            </a:r>
            <a:endParaRPr lang="en-US" altLang="zh-CN" sz="1600" dirty="0">
              <a:latin typeface="微软雅黑" pitchFamily="34" charset="-122"/>
              <a:ea typeface="微软雅黑" pitchFamily="34" charset="-122"/>
            </a:endParaRPr>
          </a:p>
        </p:txBody>
      </p:sp>
      <p:sp>
        <p:nvSpPr>
          <p:cNvPr id="19" name="矩形 60"/>
          <p:cNvSpPr>
            <a:spLocks noChangeArrowheads="1"/>
          </p:cNvSpPr>
          <p:nvPr/>
        </p:nvSpPr>
        <p:spPr bwMode="auto">
          <a:xfrm>
            <a:off x="107504" y="843558"/>
            <a:ext cx="2520280"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6000" bIns="36000">
            <a:spAutoFit/>
          </a:bodyPr>
          <a:lstStyle/>
          <a:p>
            <a:r>
              <a:rPr lang="zh-CN" altLang="en-US" sz="1600" b="1" dirty="0">
                <a:latin typeface="微软雅黑" pitchFamily="34" charset="-122"/>
                <a:ea typeface="微软雅黑" pitchFamily="34" charset="-122"/>
                <a:sym typeface="微软雅黑" pitchFamily="34" charset="-122"/>
              </a:rPr>
              <a:t>管理评审</a:t>
            </a:r>
            <a:endParaRPr lang="en-US" altLang="zh-CN" sz="1600" dirty="0"/>
          </a:p>
        </p:txBody>
      </p:sp>
      <p:sp>
        <p:nvSpPr>
          <p:cNvPr id="21" name="Text Box 44"/>
          <p:cNvSpPr>
            <a:spLocks noChangeArrowheads="1"/>
          </p:cNvSpPr>
          <p:nvPr/>
        </p:nvSpPr>
        <p:spPr bwMode="auto">
          <a:xfrm>
            <a:off x="4860032" y="1923678"/>
            <a:ext cx="4213225"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latin typeface="微软雅黑" pitchFamily="34" charset="-122"/>
                <a:ea typeface="微软雅黑" pitchFamily="34" charset="-122"/>
                <a:sym typeface="宋体" pitchFamily="2" charset="-122"/>
              </a:rPr>
              <a:t>技术评审又叫同行评审（</a:t>
            </a:r>
            <a:r>
              <a:rPr lang="en-US" altLang="zh-CN" sz="1600" dirty="0">
                <a:latin typeface="微软雅黑" pitchFamily="34" charset="-122"/>
                <a:ea typeface="微软雅黑" pitchFamily="34" charset="-122"/>
                <a:sym typeface="宋体" pitchFamily="2" charset="-122"/>
              </a:rPr>
              <a:t>Peer Review </a:t>
            </a:r>
            <a:r>
              <a:rPr lang="zh-CN" altLang="en-US" sz="1600" dirty="0">
                <a:latin typeface="微软雅黑" pitchFamily="34" charset="-122"/>
                <a:ea typeface="微软雅黑" pitchFamily="34" charset="-122"/>
                <a:sym typeface="宋体" pitchFamily="2" charset="-122"/>
              </a:rPr>
              <a:t>），是指项目组成员邀请同行技术专家对工程过程技术类工作产品的评审。</a:t>
            </a:r>
            <a:endParaRPr lang="en-US" altLang="zh-CN" sz="1600" dirty="0">
              <a:latin typeface="微软雅黑" pitchFamily="34" charset="-122"/>
              <a:ea typeface="微软雅黑" pitchFamily="34" charset="-122"/>
            </a:endParaRPr>
          </a:p>
        </p:txBody>
      </p:sp>
      <p:sp>
        <p:nvSpPr>
          <p:cNvPr id="22" name="矩形 60"/>
          <p:cNvSpPr>
            <a:spLocks noChangeArrowheads="1"/>
          </p:cNvSpPr>
          <p:nvPr/>
        </p:nvSpPr>
        <p:spPr bwMode="auto">
          <a:xfrm>
            <a:off x="4860032" y="1203598"/>
            <a:ext cx="2304133"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6000" bIns="36000">
            <a:spAutoFit/>
          </a:bodyPr>
          <a:lstStyle/>
          <a:p>
            <a:r>
              <a:rPr lang="zh-CN" altLang="en-US" sz="1600" b="1" dirty="0">
                <a:latin typeface="微软雅黑" pitchFamily="34" charset="-122"/>
                <a:ea typeface="微软雅黑" pitchFamily="34" charset="-122"/>
                <a:sym typeface="微软雅黑" pitchFamily="34" charset="-122"/>
              </a:rPr>
              <a:t>技术评审</a:t>
            </a:r>
            <a:endParaRPr lang="en-US" altLang="zh-CN" sz="1600" dirty="0"/>
          </a:p>
        </p:txBody>
      </p:sp>
      <p:sp>
        <p:nvSpPr>
          <p:cNvPr id="23" name="Text Box 44"/>
          <p:cNvSpPr>
            <a:spLocks noChangeArrowheads="1"/>
          </p:cNvSpPr>
          <p:nvPr/>
        </p:nvSpPr>
        <p:spPr bwMode="auto">
          <a:xfrm>
            <a:off x="4884589" y="3507854"/>
            <a:ext cx="4224337"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latin typeface="微软雅黑" pitchFamily="34" charset="-122"/>
                <a:ea typeface="微软雅黑" pitchFamily="34" charset="-122"/>
                <a:sym typeface="宋体" pitchFamily="2" charset="-122"/>
              </a:rPr>
              <a:t>技术评审是为了尽早发现工作产品中的缺陷，并帮助项目成员及时消除问题和缺陷，从而有效地提高产品质量。</a:t>
            </a:r>
            <a:endParaRPr lang="en-US" altLang="zh-CN" sz="1600" dirty="0">
              <a:latin typeface="微软雅黑" pitchFamily="34" charset="-122"/>
              <a:ea typeface="微软雅黑" pitchFamily="34" charset="-122"/>
            </a:endParaRPr>
          </a:p>
        </p:txBody>
      </p:sp>
      <p:pic>
        <p:nvPicPr>
          <p:cNvPr id="2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20692"/>
            <a:ext cx="1620937" cy="190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直接箭头连接符 25"/>
          <p:cNvCxnSpPr/>
          <p:nvPr/>
        </p:nvCxnSpPr>
        <p:spPr>
          <a:xfrm flipV="1">
            <a:off x="4572000" y="646584"/>
            <a:ext cx="0" cy="4030107"/>
          </a:xfrm>
          <a:prstGeom prst="straightConnector1">
            <a:avLst/>
          </a:prstGeom>
          <a:ln>
            <a:prstDash val="dash"/>
            <a:headEnd type="oval"/>
            <a:tailEnd type="triangle"/>
          </a:ln>
        </p:spPr>
        <p:style>
          <a:lnRef idx="1">
            <a:schemeClr val="accent1"/>
          </a:lnRef>
          <a:fillRef idx="0">
            <a:schemeClr val="accent1"/>
          </a:fillRef>
          <a:effectRef idx="0">
            <a:schemeClr val="accent1"/>
          </a:effectRef>
          <a:fontRef idx="minor">
            <a:schemeClr val="tx1"/>
          </a:fontRef>
        </p:style>
      </p:cxnSp>
      <p:pic>
        <p:nvPicPr>
          <p:cNvPr id="27" name="Picture 2" descr="D:\Teliss_Tong\Copy\定期备份\工作备份\！PPT图片及版面资源\06-PPT精选插图\04-图标\3708331B35EF5F3074DE0B095EEC30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1233" y="2296180"/>
            <a:ext cx="707618" cy="7076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D:\Teliss_Tong\Copy\定期备份\工作备份\！PPT图片及版面资源\06-PPT精选插图\04-图标\3708331B35EF5F3074DE0B095EEC30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165" y="2879124"/>
            <a:ext cx="707618" cy="70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71218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en-US" altLang="zh-CN" dirty="0">
                <a:solidFill>
                  <a:srgbClr val="00B0F0"/>
                </a:solidFill>
              </a:rPr>
              <a:t>***</a:t>
            </a:r>
            <a:r>
              <a:rPr lang="zh-CN" altLang="en-US" dirty="0">
                <a:solidFill>
                  <a:srgbClr val="00B0F0"/>
                </a:solidFill>
              </a:rPr>
              <a:t>软件产品的三大主要开发模型</a:t>
            </a:r>
            <a:endParaRPr lang="zh-CN" altLang="en-US" dirty="0"/>
          </a:p>
        </p:txBody>
      </p:sp>
      <p:sp>
        <p:nvSpPr>
          <p:cNvPr id="2" name="TextBox 1"/>
          <p:cNvSpPr txBox="1"/>
          <p:nvPr/>
        </p:nvSpPr>
        <p:spPr>
          <a:xfrm>
            <a:off x="400891" y="1275606"/>
            <a:ext cx="8424936" cy="2523768"/>
          </a:xfrm>
          <a:prstGeom prst="rect">
            <a:avLst/>
          </a:prstGeom>
          <a:noFill/>
        </p:spPr>
        <p:txBody>
          <a:bodyPr wrap="square" rtlCol="0">
            <a:spAutoFit/>
          </a:bodyPr>
          <a:lstStyle/>
          <a:p>
            <a:pPr marL="285750" indent="-285750">
              <a:buFont typeface="Wingdings" pitchFamily="2" charset="2"/>
              <a:buChar char="u"/>
            </a:pPr>
            <a:r>
              <a:rPr lang="zh-CN" altLang="en-US" b="1" dirty="0">
                <a:solidFill>
                  <a:srgbClr val="7030A0"/>
                </a:solidFill>
              </a:rPr>
              <a:t>瀑布开发模型</a:t>
            </a:r>
          </a:p>
          <a:p>
            <a:r>
              <a:rPr lang="zh-CN" altLang="en-US" sz="1600" dirty="0"/>
              <a:t>适用条件：整体产品需求明确，需求变更概率较小，要求整体交付产品；</a:t>
            </a:r>
            <a:endParaRPr lang="en-US" altLang="zh-CN" sz="1600" dirty="0"/>
          </a:p>
          <a:p>
            <a:r>
              <a:rPr lang="zh-CN" altLang="en-US" dirty="0"/>
              <a:t>	</a:t>
            </a:r>
            <a:endParaRPr lang="en-US" altLang="zh-CN" dirty="0"/>
          </a:p>
          <a:p>
            <a:pPr marL="285750" indent="-285750">
              <a:buFont typeface="Wingdings" pitchFamily="2" charset="2"/>
              <a:buChar char="u"/>
            </a:pPr>
            <a:r>
              <a:rPr lang="zh-CN" altLang="en-US" b="1" dirty="0">
                <a:solidFill>
                  <a:srgbClr val="7030A0"/>
                </a:solidFill>
              </a:rPr>
              <a:t>迭代开发模型</a:t>
            </a:r>
          </a:p>
          <a:p>
            <a:r>
              <a:rPr lang="zh-CN" altLang="en-US" sz="1600" dirty="0"/>
              <a:t>适用条件：整体产品需求不明确需要逐步清晰，需要根据不断明晰的需求完善功能</a:t>
            </a:r>
            <a:r>
              <a:rPr lang="zh-CN" altLang="en-US" dirty="0"/>
              <a:t>；</a:t>
            </a:r>
            <a:endParaRPr lang="en-US" altLang="zh-CN" dirty="0"/>
          </a:p>
          <a:p>
            <a:r>
              <a:rPr lang="zh-CN" altLang="en-US" dirty="0"/>
              <a:t> </a:t>
            </a:r>
            <a:endParaRPr lang="en-US" altLang="zh-CN" dirty="0"/>
          </a:p>
          <a:p>
            <a:pPr marL="285750" indent="-285750">
              <a:buFont typeface="Wingdings" pitchFamily="2" charset="2"/>
              <a:buChar char="u"/>
            </a:pPr>
            <a:r>
              <a:rPr lang="zh-CN" altLang="en-US" b="1" dirty="0">
                <a:solidFill>
                  <a:srgbClr val="7030A0"/>
                </a:solidFill>
              </a:rPr>
              <a:t>敏捷开发模型</a:t>
            </a:r>
          </a:p>
          <a:p>
            <a:r>
              <a:rPr lang="zh-CN" altLang="en-US" sz="1600" dirty="0"/>
              <a:t>适用条件：客户可以紧密配合项目团队甚至可以一起办公，及时给项目团队澄清需求和确认需求； 客户要求分批交付；项目团队成员默契度高并高度自组织且可以集中办公</a:t>
            </a:r>
            <a:r>
              <a:rPr lang="zh-CN" altLang="en-US" dirty="0"/>
              <a:t>；</a:t>
            </a:r>
          </a:p>
        </p:txBody>
      </p:sp>
    </p:spTree>
    <p:extLst>
      <p:ext uri="{BB962C8B-B14F-4D97-AF65-F5344CB8AC3E}">
        <p14:creationId xmlns:p14="http://schemas.microsoft.com/office/powerpoint/2010/main" val="153091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E:\仝德志文件，勿删！\03-参考文档\！PPT图片及版面资源\06-PPT精选插图\02-商务\2304-1203310TG6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87624" y="3291830"/>
            <a:ext cx="1656184" cy="713115"/>
          </a:xfrm>
          <a:prstGeom prst="rect">
            <a:avLst/>
          </a:prstGeom>
          <a:noFill/>
          <a:extLst>
            <a:ext uri="{909E8E84-426E-40DD-AFC4-6F175D3DCCD1}">
              <a14:hiddenFill xmlns:a14="http://schemas.microsoft.com/office/drawing/2010/main">
                <a:solidFill>
                  <a:srgbClr val="FFFFFF"/>
                </a:solidFill>
              </a14:hiddenFill>
            </a:ext>
          </a:extLst>
        </p:spPr>
      </p:pic>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4371726"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评审活动</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要求程度</a:t>
            </a:r>
            <a:endParaRPr lang="en-US" altLang="zh-CN" sz="2000" dirty="0">
              <a:latin typeface="微软雅黑" pitchFamily="34" charset="-122"/>
              <a:ea typeface="微软雅黑" pitchFamily="34" charset="-122"/>
            </a:endParaRPr>
          </a:p>
        </p:txBody>
      </p:sp>
      <p:sp>
        <p:nvSpPr>
          <p:cNvPr id="13" name="矩形 6"/>
          <p:cNvSpPr>
            <a:spLocks noChangeArrowheads="1"/>
          </p:cNvSpPr>
          <p:nvPr/>
        </p:nvSpPr>
        <p:spPr bwMode="auto">
          <a:xfrm>
            <a:off x="1576388" y="627534"/>
            <a:ext cx="6249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p>
            <a:r>
              <a:rPr lang="en-US" altLang="zh-CN" dirty="0">
                <a:solidFill>
                  <a:schemeClr val="bg1"/>
                </a:solidFill>
                <a:latin typeface="微软雅黑" pitchFamily="34" charset="-122"/>
                <a:ea typeface="微软雅黑" pitchFamily="34" charset="-122"/>
                <a:sym typeface="微软雅黑" pitchFamily="34" charset="-122"/>
              </a:rPr>
              <a:t>1</a:t>
            </a:r>
            <a:r>
              <a:rPr lang="zh-CN" altLang="en-US" dirty="0">
                <a:solidFill>
                  <a:schemeClr val="bg1"/>
                </a:solidFill>
                <a:latin typeface="微软雅黑" pitchFamily="34" charset="-122"/>
                <a:ea typeface="微软雅黑" pitchFamily="34" charset="-122"/>
                <a:sym typeface="微软雅黑" pitchFamily="34" charset="-122"/>
              </a:rPr>
              <a:t>、企业根据评审对象的不同</a:t>
            </a:r>
            <a:endParaRPr lang="en-US" altLang="zh-CN" dirty="0"/>
          </a:p>
        </p:txBody>
      </p:sp>
      <p:sp>
        <p:nvSpPr>
          <p:cNvPr id="14" name="Text Box 44"/>
          <p:cNvSpPr>
            <a:spLocks noChangeArrowheads="1"/>
          </p:cNvSpPr>
          <p:nvPr/>
        </p:nvSpPr>
        <p:spPr bwMode="auto">
          <a:xfrm>
            <a:off x="71438" y="1424846"/>
            <a:ext cx="320441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latin typeface="微软雅黑" pitchFamily="34" charset="-122"/>
                <a:ea typeface="微软雅黑" pitchFamily="34" charset="-122"/>
                <a:sym typeface="宋体" pitchFamily="2" charset="-122"/>
              </a:rPr>
              <a:t>正式评审强调评审的开展形式必须是会议式的，关键角色一定要能够参与到评审过程中，并提出相应的意见和建议。并且评审一定要有一个明确的结论。</a:t>
            </a:r>
          </a:p>
        </p:txBody>
      </p:sp>
      <p:sp>
        <p:nvSpPr>
          <p:cNvPr id="18" name="Text Box 44"/>
          <p:cNvSpPr>
            <a:spLocks noChangeArrowheads="1"/>
          </p:cNvSpPr>
          <p:nvPr/>
        </p:nvSpPr>
        <p:spPr bwMode="auto">
          <a:xfrm>
            <a:off x="86410" y="3862084"/>
            <a:ext cx="30083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latin typeface="微软雅黑" pitchFamily="34" charset="-122"/>
                <a:ea typeface="微软雅黑" pitchFamily="34" charset="-122"/>
                <a:sym typeface="宋体" pitchFamily="2" charset="-122"/>
              </a:rPr>
              <a:t>越是关系重大的产出，越应该采用正式评审的方式。</a:t>
            </a:r>
          </a:p>
        </p:txBody>
      </p:sp>
      <p:sp>
        <p:nvSpPr>
          <p:cNvPr id="19" name="矩形 60"/>
          <p:cNvSpPr>
            <a:spLocks noChangeArrowheads="1"/>
          </p:cNvSpPr>
          <p:nvPr/>
        </p:nvSpPr>
        <p:spPr bwMode="auto">
          <a:xfrm>
            <a:off x="107504" y="843558"/>
            <a:ext cx="2520280"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6000" bIns="36000">
            <a:spAutoFit/>
          </a:bodyPr>
          <a:lstStyle/>
          <a:p>
            <a:r>
              <a:rPr lang="zh-CN" altLang="en-US" sz="1600" b="1" dirty="0">
                <a:latin typeface="微软雅黑" pitchFamily="34" charset="-122"/>
                <a:ea typeface="微软雅黑" pitchFamily="34" charset="-122"/>
                <a:sym typeface="微软雅黑" pitchFamily="34" charset="-122"/>
              </a:rPr>
              <a:t>正式评审</a:t>
            </a:r>
            <a:endParaRPr lang="en-US" altLang="zh-CN" sz="1600" dirty="0"/>
          </a:p>
        </p:txBody>
      </p:sp>
      <p:sp>
        <p:nvSpPr>
          <p:cNvPr id="21" name="Text Box 44"/>
          <p:cNvSpPr>
            <a:spLocks noChangeArrowheads="1"/>
          </p:cNvSpPr>
          <p:nvPr/>
        </p:nvSpPr>
        <p:spPr bwMode="auto">
          <a:xfrm>
            <a:off x="3266331" y="1419622"/>
            <a:ext cx="29523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latin typeface="微软雅黑" pitchFamily="34" charset="-122"/>
                <a:ea typeface="微软雅黑" pitchFamily="34" charset="-122"/>
                <a:sym typeface="宋体" pitchFamily="2" charset="-122"/>
              </a:rPr>
              <a:t>非正式评审虽然对评审的开展形式没有严格的要求，但是同样强调关键角色一定要能够参与到评审过程中，并提出相应的意见和建议。并且评审同样需要给出明确的结论。</a:t>
            </a:r>
            <a:endParaRPr lang="en-US" altLang="zh-CN" sz="1600" dirty="0">
              <a:latin typeface="微软雅黑" pitchFamily="34" charset="-122"/>
              <a:ea typeface="微软雅黑" pitchFamily="34" charset="-122"/>
            </a:endParaRPr>
          </a:p>
        </p:txBody>
      </p:sp>
      <p:sp>
        <p:nvSpPr>
          <p:cNvPr id="22" name="矩形 60"/>
          <p:cNvSpPr>
            <a:spLocks noChangeArrowheads="1"/>
          </p:cNvSpPr>
          <p:nvPr/>
        </p:nvSpPr>
        <p:spPr bwMode="auto">
          <a:xfrm>
            <a:off x="3203971" y="865624"/>
            <a:ext cx="2304133"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6000" bIns="36000">
            <a:spAutoFit/>
          </a:bodyPr>
          <a:lstStyle/>
          <a:p>
            <a:r>
              <a:rPr lang="zh-CN" altLang="en-US" sz="1600" b="1" dirty="0">
                <a:latin typeface="微软雅黑" pitchFamily="34" charset="-122"/>
                <a:ea typeface="微软雅黑" pitchFamily="34" charset="-122"/>
                <a:sym typeface="微软雅黑" pitchFamily="34" charset="-122"/>
              </a:rPr>
              <a:t>非正式评审</a:t>
            </a:r>
            <a:endParaRPr lang="en-US" altLang="zh-CN" sz="1600" dirty="0"/>
          </a:p>
        </p:txBody>
      </p:sp>
      <p:sp>
        <p:nvSpPr>
          <p:cNvPr id="23" name="Text Box 44"/>
          <p:cNvSpPr>
            <a:spLocks noChangeArrowheads="1"/>
          </p:cNvSpPr>
          <p:nvPr/>
        </p:nvSpPr>
        <p:spPr bwMode="auto">
          <a:xfrm>
            <a:off x="3273973" y="3900993"/>
            <a:ext cx="27435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latin typeface="微软雅黑" pitchFamily="34" charset="-122"/>
                <a:ea typeface="微软雅黑" pitchFamily="34" charset="-122"/>
                <a:sym typeface="宋体" pitchFamily="2" charset="-122"/>
              </a:rPr>
              <a:t>非正式评审的采用根据项目实际情况来灵活选择。</a:t>
            </a:r>
          </a:p>
        </p:txBody>
      </p:sp>
      <p:cxnSp>
        <p:nvCxnSpPr>
          <p:cNvPr id="26" name="直接箭头连接符 25"/>
          <p:cNvCxnSpPr/>
          <p:nvPr/>
        </p:nvCxnSpPr>
        <p:spPr>
          <a:xfrm flipV="1">
            <a:off x="3131840" y="646584"/>
            <a:ext cx="0" cy="4030107"/>
          </a:xfrm>
          <a:prstGeom prst="straightConnector1">
            <a:avLst/>
          </a:prstGeom>
          <a:ln>
            <a:prstDash val="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6156176" y="648925"/>
            <a:ext cx="0" cy="4030107"/>
          </a:xfrm>
          <a:prstGeom prst="straightConnector1">
            <a:avLst/>
          </a:prstGeom>
          <a:ln>
            <a:prstDash val="dash"/>
            <a:headEnd type="oval"/>
            <a:tailEnd type="triangle"/>
          </a:ln>
        </p:spPr>
        <p:style>
          <a:lnRef idx="1">
            <a:schemeClr val="accent1"/>
          </a:lnRef>
          <a:fillRef idx="0">
            <a:schemeClr val="accent1"/>
          </a:fillRef>
          <a:effectRef idx="0">
            <a:schemeClr val="accent1"/>
          </a:effectRef>
          <a:fontRef idx="minor">
            <a:schemeClr val="tx1"/>
          </a:fontRef>
        </p:style>
      </p:cxnSp>
      <p:sp>
        <p:nvSpPr>
          <p:cNvPr id="16" name="Text Box 44"/>
          <p:cNvSpPr>
            <a:spLocks noChangeArrowheads="1"/>
          </p:cNvSpPr>
          <p:nvPr/>
        </p:nvSpPr>
        <p:spPr bwMode="auto">
          <a:xfrm>
            <a:off x="6300192" y="1419622"/>
            <a:ext cx="2952328"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latin typeface="微软雅黑" pitchFamily="34" charset="-122"/>
                <a:ea typeface="微软雅黑" pitchFamily="34" charset="-122"/>
                <a:sym typeface="宋体" pitchFamily="2" charset="-122"/>
              </a:rPr>
              <a:t>走查是非正式评审的一种表现形式，常用于项目组内部对代码的评审</a:t>
            </a:r>
            <a:endParaRPr lang="en-US" altLang="zh-CN" sz="1600" dirty="0">
              <a:latin typeface="微软雅黑" pitchFamily="34" charset="-122"/>
              <a:ea typeface="微软雅黑" pitchFamily="34" charset="-122"/>
            </a:endParaRPr>
          </a:p>
        </p:txBody>
      </p:sp>
      <p:sp>
        <p:nvSpPr>
          <p:cNvPr id="17" name="矩形 60"/>
          <p:cNvSpPr>
            <a:spLocks noChangeArrowheads="1"/>
          </p:cNvSpPr>
          <p:nvPr/>
        </p:nvSpPr>
        <p:spPr bwMode="auto">
          <a:xfrm>
            <a:off x="6315173" y="865624"/>
            <a:ext cx="2304133"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6000" bIns="36000">
            <a:spAutoFit/>
          </a:bodyPr>
          <a:lstStyle/>
          <a:p>
            <a:r>
              <a:rPr lang="zh-CN" altLang="en-US" sz="1600" b="1" dirty="0">
                <a:latin typeface="微软雅黑" pitchFamily="34" charset="-122"/>
                <a:ea typeface="微软雅黑" pitchFamily="34" charset="-122"/>
                <a:sym typeface="微软雅黑" pitchFamily="34" charset="-122"/>
              </a:rPr>
              <a:t>走查（</a:t>
            </a:r>
            <a:r>
              <a:rPr lang="en-US" altLang="zh-CN" sz="1600" b="1" dirty="0">
                <a:latin typeface="微软雅黑" pitchFamily="34" charset="-122"/>
                <a:ea typeface="微软雅黑" pitchFamily="34" charset="-122"/>
                <a:sym typeface="微软雅黑" pitchFamily="34" charset="-122"/>
              </a:rPr>
              <a:t>Walk Through</a:t>
            </a:r>
            <a:r>
              <a:rPr lang="zh-CN" altLang="en-US" sz="1600" b="1" dirty="0">
                <a:latin typeface="微软雅黑" pitchFamily="34" charset="-122"/>
                <a:ea typeface="微软雅黑" pitchFamily="34" charset="-122"/>
                <a:sym typeface="微软雅黑" pitchFamily="34" charset="-122"/>
              </a:rPr>
              <a:t>）</a:t>
            </a:r>
          </a:p>
        </p:txBody>
      </p:sp>
      <p:sp>
        <p:nvSpPr>
          <p:cNvPr id="20" name="Text Box 44"/>
          <p:cNvSpPr>
            <a:spLocks noChangeArrowheads="1"/>
          </p:cNvSpPr>
          <p:nvPr/>
        </p:nvSpPr>
        <p:spPr bwMode="auto">
          <a:xfrm>
            <a:off x="6307834" y="2931790"/>
            <a:ext cx="27435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latin typeface="微软雅黑" pitchFamily="34" charset="-122"/>
                <a:ea typeface="微软雅黑" pitchFamily="34" charset="-122"/>
                <a:sym typeface="宋体" pitchFamily="2" charset="-122"/>
              </a:rPr>
              <a:t>走查的召开时间随机性更大，频率更高，更强调现场修复问题和缺陷。</a:t>
            </a:r>
          </a:p>
        </p:txBody>
      </p:sp>
      <p:pic>
        <p:nvPicPr>
          <p:cNvPr id="29" name="Picture 2" descr="C:\Documents and Settings\tdz\Local Settings\Temp\SoEasy\E0777C6F43397E9EE5EC73D29F6DF0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9595" y="3696627"/>
            <a:ext cx="1464406" cy="103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267477"/>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4371726"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评审活动</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sym typeface="微软雅黑" pitchFamily="34" charset="-122"/>
              </a:rPr>
              <a:t>评审的原则</a:t>
            </a:r>
            <a:endParaRPr lang="en-US" altLang="zh-CN" sz="2000" dirty="0"/>
          </a:p>
        </p:txBody>
      </p:sp>
      <p:sp>
        <p:nvSpPr>
          <p:cNvPr id="13" name="矩形 6"/>
          <p:cNvSpPr>
            <a:spLocks noChangeArrowheads="1"/>
          </p:cNvSpPr>
          <p:nvPr/>
        </p:nvSpPr>
        <p:spPr bwMode="auto">
          <a:xfrm>
            <a:off x="1576388" y="627534"/>
            <a:ext cx="6249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p>
            <a:r>
              <a:rPr lang="en-US" altLang="zh-CN" dirty="0">
                <a:solidFill>
                  <a:schemeClr val="bg1"/>
                </a:solidFill>
                <a:latin typeface="微软雅黑" pitchFamily="34" charset="-122"/>
                <a:ea typeface="微软雅黑" pitchFamily="34" charset="-122"/>
                <a:sym typeface="微软雅黑" pitchFamily="34" charset="-122"/>
              </a:rPr>
              <a:t>1</a:t>
            </a:r>
            <a:r>
              <a:rPr lang="zh-CN" altLang="en-US" dirty="0">
                <a:solidFill>
                  <a:schemeClr val="bg1"/>
                </a:solidFill>
                <a:latin typeface="微软雅黑" pitchFamily="34" charset="-122"/>
                <a:ea typeface="微软雅黑" pitchFamily="34" charset="-122"/>
                <a:sym typeface="微软雅黑" pitchFamily="34" charset="-122"/>
              </a:rPr>
              <a:t>、企业根据评审对象的不同</a:t>
            </a:r>
            <a:endParaRPr lang="en-US" altLang="zh-CN" dirty="0"/>
          </a:p>
        </p:txBody>
      </p:sp>
      <p:graphicFrame>
        <p:nvGraphicFramePr>
          <p:cNvPr id="41" name="图示 40"/>
          <p:cNvGraphicFramePr/>
          <p:nvPr>
            <p:extLst>
              <p:ext uri="{D42A27DB-BD31-4B8C-83A1-F6EECF244321}">
                <p14:modId xmlns:p14="http://schemas.microsoft.com/office/powerpoint/2010/main" val="2254498019"/>
              </p:ext>
            </p:extLst>
          </p:nvPr>
        </p:nvGraphicFramePr>
        <p:xfrm>
          <a:off x="755576" y="802952"/>
          <a:ext cx="7632848" cy="3876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175106"/>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51470"/>
            <a:ext cx="9108504" cy="307777"/>
          </a:xfrm>
          <a:prstGeom prst="rect">
            <a:avLst/>
          </a:prstGeom>
          <a:noFill/>
          <a:ln w="9525">
            <a:noFill/>
            <a:miter lim="800000"/>
            <a:headEnd/>
            <a:tailEnd/>
          </a:ln>
        </p:spPr>
        <p:txBody>
          <a:bodyPr wrap="square">
            <a:spAutoFit/>
          </a:bodyPr>
          <a:lstStyle>
            <a:defPPr>
              <a:defRPr lang="zh-CN"/>
            </a:defPPr>
            <a:lvl1pPr>
              <a:defRPr sz="1600" b="1">
                <a:latin typeface="微软雅黑" pitchFamily="34" charset="-122"/>
                <a:ea typeface="微软雅黑" pitchFamily="34" charset="-122"/>
              </a:defRPr>
            </a:lvl1pPr>
          </a:lstStyle>
          <a:p>
            <a:r>
              <a:rPr lang="zh-CN" altLang="en-US" sz="1400" dirty="0"/>
              <a:t>准入条件：</a:t>
            </a:r>
            <a:r>
              <a:rPr lang="zh-CN" altLang="zh-CN" sz="1400" dirty="0"/>
              <a:t>待评审的工作产品已经编制完成并进行了自查</a:t>
            </a:r>
            <a:endParaRPr lang="zh-CN" altLang="en-US" sz="1400" dirty="0"/>
          </a:p>
        </p:txBody>
      </p:sp>
      <p:sp>
        <p:nvSpPr>
          <p:cNvPr id="4" name="矩形 3"/>
          <p:cNvSpPr>
            <a:spLocks noChangeArrowheads="1"/>
          </p:cNvSpPr>
          <p:nvPr/>
        </p:nvSpPr>
        <p:spPr bwMode="auto">
          <a:xfrm>
            <a:off x="899592" y="4784253"/>
            <a:ext cx="8244408" cy="307777"/>
          </a:xfrm>
          <a:prstGeom prst="rect">
            <a:avLst/>
          </a:prstGeom>
          <a:noFill/>
          <a:ln w="9525">
            <a:noFill/>
            <a:miter lim="800000"/>
            <a:headEnd/>
            <a:tailEnd/>
          </a:ln>
        </p:spPr>
        <p:txBody>
          <a:bodyPr wrap="square">
            <a:spAutoFit/>
          </a:bodyPr>
          <a:lstStyle/>
          <a:p>
            <a:r>
              <a:rPr lang="zh-CN" altLang="en-US" sz="1400" b="1" dirty="0">
                <a:latin typeface="微软雅黑" pitchFamily="34" charset="-122"/>
                <a:ea typeface="微软雅黑" pitchFamily="34" charset="-122"/>
              </a:rPr>
              <a:t>准出条件：</a:t>
            </a:r>
            <a:r>
              <a:rPr lang="zh-CN" altLang="zh-CN" sz="1400" b="1" dirty="0">
                <a:latin typeface="微软雅黑" pitchFamily="34" charset="-122"/>
                <a:ea typeface="微软雅黑" pitchFamily="34" charset="-122"/>
              </a:rPr>
              <a:t>工作产品达到评审目标</a:t>
            </a:r>
            <a:r>
              <a:rPr lang="zh-CN" altLang="en-US" sz="1400" b="1" dirty="0">
                <a:latin typeface="微软雅黑" pitchFamily="34" charset="-122"/>
                <a:ea typeface="微软雅黑" pitchFamily="34" charset="-122"/>
              </a:rPr>
              <a:t>且</a:t>
            </a:r>
            <a:r>
              <a:rPr lang="zh-CN" altLang="zh-CN" sz="1400" b="1" dirty="0">
                <a:latin typeface="微软雅黑" pitchFamily="34" charset="-122"/>
                <a:ea typeface="微软雅黑" pitchFamily="34" charset="-122"/>
              </a:rPr>
              <a:t>所有缺陷都已关闭，评审报告及相关工作产品已纳入配置库。</a:t>
            </a:r>
          </a:p>
        </p:txBody>
      </p:sp>
      <p:pic>
        <p:nvPicPr>
          <p:cNvPr id="5" name="Picture 2" descr="C:\Program Files\Microsoft Office\MEDIA\CAGCAT10\j0293240.wmf">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750463"/>
            <a:ext cx="477313" cy="352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39502"/>
            <a:ext cx="7776863" cy="435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229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51470"/>
            <a:ext cx="9108504" cy="307777"/>
          </a:xfrm>
          <a:prstGeom prst="rect">
            <a:avLst/>
          </a:prstGeom>
          <a:noFill/>
          <a:ln w="9525">
            <a:noFill/>
            <a:miter lim="800000"/>
            <a:headEnd/>
            <a:tailEnd/>
          </a:ln>
        </p:spPr>
        <p:txBody>
          <a:bodyPr wrap="square">
            <a:spAutoFit/>
          </a:bodyPr>
          <a:lstStyle>
            <a:defPPr>
              <a:defRPr lang="zh-CN"/>
            </a:defPPr>
            <a:lvl1pPr>
              <a:defRPr sz="1600" b="1">
                <a:latin typeface="微软雅黑" pitchFamily="34" charset="-122"/>
                <a:ea typeface="微软雅黑" pitchFamily="34" charset="-122"/>
              </a:defRPr>
            </a:lvl1pPr>
          </a:lstStyle>
          <a:p>
            <a:r>
              <a:rPr lang="zh-CN" altLang="en-US" sz="1400" dirty="0"/>
              <a:t>准入条件：</a:t>
            </a:r>
            <a:r>
              <a:rPr lang="zh-CN" altLang="zh-CN" sz="1400" dirty="0"/>
              <a:t>待评审的工作产品已经编制完成并进行了自查</a:t>
            </a:r>
            <a:endParaRPr lang="zh-CN" altLang="en-US" sz="1400" dirty="0"/>
          </a:p>
        </p:txBody>
      </p:sp>
      <p:sp>
        <p:nvSpPr>
          <p:cNvPr id="4" name="矩形 3"/>
          <p:cNvSpPr>
            <a:spLocks noChangeArrowheads="1"/>
          </p:cNvSpPr>
          <p:nvPr/>
        </p:nvSpPr>
        <p:spPr bwMode="auto">
          <a:xfrm>
            <a:off x="899592" y="4784253"/>
            <a:ext cx="8244408" cy="307777"/>
          </a:xfrm>
          <a:prstGeom prst="rect">
            <a:avLst/>
          </a:prstGeom>
          <a:noFill/>
          <a:ln w="9525">
            <a:noFill/>
            <a:miter lim="800000"/>
            <a:headEnd/>
            <a:tailEnd/>
          </a:ln>
        </p:spPr>
        <p:txBody>
          <a:bodyPr wrap="square">
            <a:spAutoFit/>
          </a:bodyPr>
          <a:lstStyle/>
          <a:p>
            <a:r>
              <a:rPr lang="zh-CN" altLang="en-US" sz="1400" b="1" dirty="0">
                <a:latin typeface="微软雅黑" pitchFamily="34" charset="-122"/>
                <a:ea typeface="微软雅黑" pitchFamily="34" charset="-122"/>
              </a:rPr>
              <a:t>准出条件：</a:t>
            </a:r>
            <a:r>
              <a:rPr lang="zh-CN" altLang="zh-CN" sz="1400" b="1" dirty="0">
                <a:latin typeface="微软雅黑" pitchFamily="34" charset="-122"/>
                <a:ea typeface="微软雅黑" pitchFamily="34" charset="-122"/>
              </a:rPr>
              <a:t>工作产品达到评审目标</a:t>
            </a:r>
            <a:r>
              <a:rPr lang="zh-CN" altLang="en-US" sz="1400" b="1" dirty="0">
                <a:latin typeface="微软雅黑" pitchFamily="34" charset="-122"/>
                <a:ea typeface="微软雅黑" pitchFamily="34" charset="-122"/>
              </a:rPr>
              <a:t>且</a:t>
            </a:r>
            <a:r>
              <a:rPr lang="zh-CN" altLang="zh-CN" sz="1400" b="1" dirty="0">
                <a:latin typeface="微软雅黑" pitchFamily="34" charset="-122"/>
                <a:ea typeface="微软雅黑" pitchFamily="34" charset="-122"/>
              </a:rPr>
              <a:t>所有缺陷都已关闭，评审报告及相关工作产品已纳入配置库。</a:t>
            </a:r>
          </a:p>
        </p:txBody>
      </p:sp>
      <p:pic>
        <p:nvPicPr>
          <p:cNvPr id="5" name="Picture 2" descr="C:\Program Files\Microsoft Office\MEDIA\CAGCAT10\j0293240.wmf">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750463"/>
            <a:ext cx="477313" cy="3521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25" y="465045"/>
            <a:ext cx="7908594" cy="426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759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51470"/>
            <a:ext cx="9108504" cy="307777"/>
          </a:xfrm>
          <a:prstGeom prst="rect">
            <a:avLst/>
          </a:prstGeom>
          <a:noFill/>
          <a:ln w="9525">
            <a:noFill/>
            <a:miter lim="800000"/>
            <a:headEnd/>
            <a:tailEnd/>
          </a:ln>
        </p:spPr>
        <p:txBody>
          <a:bodyPr wrap="square">
            <a:spAutoFit/>
          </a:bodyPr>
          <a:lstStyle>
            <a:defPPr>
              <a:defRPr lang="zh-CN"/>
            </a:defPPr>
            <a:lvl1pPr>
              <a:defRPr sz="1600" b="1">
                <a:latin typeface="微软雅黑" pitchFamily="34" charset="-122"/>
                <a:ea typeface="微软雅黑" pitchFamily="34" charset="-122"/>
              </a:defRPr>
            </a:lvl1pPr>
          </a:lstStyle>
          <a:p>
            <a:r>
              <a:rPr lang="zh-CN" altLang="en-US" sz="1400" dirty="0"/>
              <a:t>准入条件：</a:t>
            </a:r>
            <a:r>
              <a:rPr lang="zh-CN" altLang="zh-CN" sz="1400" dirty="0"/>
              <a:t>待评审的工作产品已经编制完成并进行了自查</a:t>
            </a:r>
            <a:endParaRPr lang="zh-CN" altLang="en-US" sz="1400" dirty="0"/>
          </a:p>
        </p:txBody>
      </p:sp>
      <p:sp>
        <p:nvSpPr>
          <p:cNvPr id="4" name="矩形 3"/>
          <p:cNvSpPr>
            <a:spLocks noChangeArrowheads="1"/>
          </p:cNvSpPr>
          <p:nvPr/>
        </p:nvSpPr>
        <p:spPr bwMode="auto">
          <a:xfrm>
            <a:off x="899592" y="4784253"/>
            <a:ext cx="8244408" cy="307777"/>
          </a:xfrm>
          <a:prstGeom prst="rect">
            <a:avLst/>
          </a:prstGeom>
          <a:noFill/>
          <a:ln w="9525">
            <a:noFill/>
            <a:miter lim="800000"/>
            <a:headEnd/>
            <a:tailEnd/>
          </a:ln>
        </p:spPr>
        <p:txBody>
          <a:bodyPr wrap="square">
            <a:spAutoFit/>
          </a:bodyPr>
          <a:lstStyle/>
          <a:p>
            <a:r>
              <a:rPr lang="zh-CN" altLang="en-US" sz="1400" b="1" dirty="0">
                <a:latin typeface="微软雅黑" pitchFamily="34" charset="-122"/>
                <a:ea typeface="微软雅黑" pitchFamily="34" charset="-122"/>
              </a:rPr>
              <a:t>准出条件：</a:t>
            </a:r>
            <a:r>
              <a:rPr lang="zh-CN" altLang="zh-CN" sz="1400" b="1" dirty="0">
                <a:latin typeface="微软雅黑" pitchFamily="34" charset="-122"/>
                <a:ea typeface="微软雅黑" pitchFamily="34" charset="-122"/>
              </a:rPr>
              <a:t>工作产品达到评审目标</a:t>
            </a:r>
            <a:r>
              <a:rPr lang="zh-CN" altLang="en-US" sz="1400" b="1" dirty="0">
                <a:latin typeface="微软雅黑" pitchFamily="34" charset="-122"/>
                <a:ea typeface="微软雅黑" pitchFamily="34" charset="-122"/>
              </a:rPr>
              <a:t>且</a:t>
            </a:r>
            <a:r>
              <a:rPr lang="zh-CN" altLang="zh-CN" sz="1400" b="1" dirty="0">
                <a:latin typeface="微软雅黑" pitchFamily="34" charset="-122"/>
                <a:ea typeface="微软雅黑" pitchFamily="34" charset="-122"/>
              </a:rPr>
              <a:t>所有缺陷都已关闭，评审报告及相关工作产品已纳入配置库。</a:t>
            </a:r>
          </a:p>
        </p:txBody>
      </p:sp>
      <p:pic>
        <p:nvPicPr>
          <p:cNvPr id="5" name="Picture 2" descr="C:\Program Files\Microsoft Office\MEDIA\CAGCAT10\j0293240.wmf">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750463"/>
            <a:ext cx="477313" cy="352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362" y="348209"/>
            <a:ext cx="5299865" cy="440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44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395536" y="186612"/>
            <a:ext cx="4371726" cy="40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变更触发条件</a:t>
            </a:r>
            <a:endParaRPr lang="en-US" altLang="zh-CN" sz="2000" dirty="0"/>
          </a:p>
        </p:txBody>
      </p:sp>
      <p:graphicFrame>
        <p:nvGraphicFramePr>
          <p:cNvPr id="26" name="表格 25"/>
          <p:cNvGraphicFramePr>
            <a:graphicFrameLocks noGrp="1"/>
          </p:cNvGraphicFramePr>
          <p:nvPr>
            <p:extLst>
              <p:ext uri="{D42A27DB-BD31-4B8C-83A1-F6EECF244321}">
                <p14:modId xmlns:p14="http://schemas.microsoft.com/office/powerpoint/2010/main" val="2092773489"/>
              </p:ext>
            </p:extLst>
          </p:nvPr>
        </p:nvGraphicFramePr>
        <p:xfrm>
          <a:off x="234048" y="699542"/>
          <a:ext cx="8496944" cy="4114800"/>
        </p:xfrm>
        <a:graphic>
          <a:graphicData uri="http://schemas.openxmlformats.org/drawingml/2006/table">
            <a:tbl>
              <a:tblPr firstRow="1" firstCol="1" bandRow="1">
                <a:tableStyleId>{5C22544A-7EE6-4342-B048-85BDC9FD1C3A}</a:tableStyleId>
              </a:tblPr>
              <a:tblGrid>
                <a:gridCol w="958893">
                  <a:extLst>
                    <a:ext uri="{9D8B030D-6E8A-4147-A177-3AD203B41FA5}">
                      <a16:colId xmlns:a16="http://schemas.microsoft.com/office/drawing/2014/main" val="20000"/>
                    </a:ext>
                  </a:extLst>
                </a:gridCol>
                <a:gridCol w="7538051">
                  <a:extLst>
                    <a:ext uri="{9D8B030D-6E8A-4147-A177-3AD203B41FA5}">
                      <a16:colId xmlns:a16="http://schemas.microsoft.com/office/drawing/2014/main" val="20001"/>
                    </a:ext>
                  </a:extLst>
                </a:gridCol>
              </a:tblGrid>
              <a:tr h="504331">
                <a:tc>
                  <a:txBody>
                    <a:bodyPr/>
                    <a:lstStyle/>
                    <a:p>
                      <a:pPr algn="ctr">
                        <a:lnSpc>
                          <a:spcPct val="150000"/>
                        </a:lnSpc>
                        <a:spcAft>
                          <a:spcPts val="0"/>
                        </a:spcAft>
                      </a:pPr>
                      <a:r>
                        <a:rPr lang="zh-CN" sz="1200" dirty="0">
                          <a:effectLst/>
                          <a:latin typeface="+mn-ea"/>
                          <a:ea typeface="+mn-ea"/>
                        </a:rPr>
                        <a:t>触发条件分类</a:t>
                      </a:r>
                      <a:endParaRPr lang="zh-CN" sz="1200" dirty="0">
                        <a:solidFill>
                          <a:srgbClr val="000000"/>
                        </a:solidFill>
                        <a:effectLst/>
                        <a:latin typeface="+mn-ea"/>
                        <a:ea typeface="+mn-ea"/>
                        <a:cs typeface="宋体"/>
                      </a:endParaRPr>
                    </a:p>
                  </a:txBody>
                  <a:tcPr marL="68580" marR="68580" marT="0" marB="0" anchor="ctr"/>
                </a:tc>
                <a:tc>
                  <a:txBody>
                    <a:bodyPr/>
                    <a:lstStyle/>
                    <a:p>
                      <a:pPr algn="ctr">
                        <a:lnSpc>
                          <a:spcPct val="150000"/>
                        </a:lnSpc>
                        <a:spcAft>
                          <a:spcPts val="0"/>
                        </a:spcAft>
                      </a:pPr>
                      <a:r>
                        <a:rPr lang="zh-CN" sz="1200" dirty="0">
                          <a:effectLst/>
                          <a:latin typeface="+mn-ea"/>
                          <a:ea typeface="+mn-ea"/>
                        </a:rPr>
                        <a:t>内容说明</a:t>
                      </a:r>
                      <a:endParaRPr lang="zh-CN" sz="1200" dirty="0">
                        <a:solidFill>
                          <a:srgbClr val="000000"/>
                        </a:solidFill>
                        <a:effectLst/>
                        <a:latin typeface="+mn-ea"/>
                        <a:ea typeface="+mn-ea"/>
                        <a:cs typeface="宋体"/>
                      </a:endParaRPr>
                    </a:p>
                  </a:txBody>
                  <a:tcPr marL="68580" marR="68580" marT="0" marB="0" anchor="ctr"/>
                </a:tc>
                <a:extLst>
                  <a:ext uri="{0D108BD9-81ED-4DB2-BD59-A6C34878D82A}">
                    <a16:rowId xmlns:a16="http://schemas.microsoft.com/office/drawing/2014/main" val="10000"/>
                  </a:ext>
                </a:extLst>
              </a:tr>
              <a:tr h="1896267">
                <a:tc>
                  <a:txBody>
                    <a:bodyPr/>
                    <a:lstStyle/>
                    <a:p>
                      <a:pPr algn="ctr">
                        <a:lnSpc>
                          <a:spcPct val="150000"/>
                        </a:lnSpc>
                        <a:spcAft>
                          <a:spcPts val="0"/>
                        </a:spcAft>
                      </a:pPr>
                      <a:r>
                        <a:rPr lang="en-US" sz="1200">
                          <a:effectLst/>
                          <a:latin typeface="+mn-ea"/>
                          <a:ea typeface="+mn-ea"/>
                        </a:rPr>
                        <a:t>A</a:t>
                      </a:r>
                      <a:r>
                        <a:rPr lang="zh-CN" sz="1200">
                          <a:effectLst/>
                          <a:latin typeface="+mn-ea"/>
                          <a:ea typeface="+mn-ea"/>
                        </a:rPr>
                        <a:t>类</a:t>
                      </a:r>
                      <a:endParaRPr lang="zh-CN" sz="1200">
                        <a:solidFill>
                          <a:srgbClr val="000000"/>
                        </a:solidFill>
                        <a:effectLst/>
                        <a:latin typeface="+mn-ea"/>
                        <a:ea typeface="+mn-ea"/>
                        <a:cs typeface="宋体"/>
                      </a:endParaRPr>
                    </a:p>
                  </a:txBody>
                  <a:tcPr marL="68580" marR="68580" marT="0" marB="0" anchor="ctr"/>
                </a:tc>
                <a:tc>
                  <a:txBody>
                    <a:bodyPr/>
                    <a:lstStyle/>
                    <a:p>
                      <a:pPr marL="342900" lvl="0" indent="-342900" algn="just">
                        <a:lnSpc>
                          <a:spcPct val="150000"/>
                        </a:lnSpc>
                        <a:spcAft>
                          <a:spcPts val="0"/>
                        </a:spcAft>
                        <a:buFont typeface="+mj-lt"/>
                        <a:buAutoNum type="arabicParenR"/>
                      </a:pPr>
                      <a:r>
                        <a:rPr lang="zh-CN" sz="1200" dirty="0">
                          <a:effectLst/>
                          <a:latin typeface="+mn-ea"/>
                          <a:ea typeface="+mn-ea"/>
                        </a:rPr>
                        <a:t>涉及两个以上产品线产品变动</a:t>
                      </a:r>
                    </a:p>
                    <a:p>
                      <a:pPr marL="342900" lvl="0" indent="-342900" algn="just">
                        <a:lnSpc>
                          <a:spcPct val="150000"/>
                        </a:lnSpc>
                        <a:spcAft>
                          <a:spcPts val="0"/>
                        </a:spcAft>
                        <a:buFont typeface="+mj-lt"/>
                        <a:buAutoNum type="arabicParenR"/>
                      </a:pPr>
                      <a:r>
                        <a:rPr lang="zh-CN" sz="1200" dirty="0">
                          <a:effectLst/>
                          <a:latin typeface="+mn-ea"/>
                          <a:ea typeface="+mn-ea"/>
                        </a:rPr>
                        <a:t>涉及已投放市场，对公司影响较大产品的更改</a:t>
                      </a:r>
                      <a:r>
                        <a:rPr lang="en-US" sz="1200" dirty="0">
                          <a:effectLst/>
                          <a:latin typeface="+mn-ea"/>
                          <a:ea typeface="+mn-ea"/>
                        </a:rPr>
                        <a:t>,</a:t>
                      </a:r>
                      <a:endParaRPr lang="zh-CN" sz="1200" dirty="0">
                        <a:effectLst/>
                        <a:latin typeface="+mn-ea"/>
                        <a:ea typeface="+mn-ea"/>
                      </a:endParaRPr>
                    </a:p>
                    <a:p>
                      <a:pPr marL="342900" lvl="0" indent="-342900" algn="just">
                        <a:lnSpc>
                          <a:spcPct val="150000"/>
                        </a:lnSpc>
                        <a:spcAft>
                          <a:spcPts val="0"/>
                        </a:spcAft>
                        <a:buFont typeface="+mj-lt"/>
                        <a:buAutoNum type="arabicParenR"/>
                      </a:pPr>
                      <a:r>
                        <a:rPr lang="zh-CN" sz="1200" dirty="0">
                          <a:effectLst/>
                          <a:latin typeface="+mn-ea"/>
                          <a:ea typeface="+mn-ea"/>
                        </a:rPr>
                        <a:t>关键性技术方案变动</a:t>
                      </a:r>
                    </a:p>
                    <a:p>
                      <a:pPr marL="342900" lvl="0" indent="-342900" algn="just">
                        <a:lnSpc>
                          <a:spcPct val="150000"/>
                        </a:lnSpc>
                        <a:spcAft>
                          <a:spcPts val="0"/>
                        </a:spcAft>
                        <a:buFont typeface="+mj-lt"/>
                        <a:buAutoNum type="arabicParenR"/>
                      </a:pPr>
                      <a:r>
                        <a:rPr lang="zh-CN" sz="1200" dirty="0">
                          <a:effectLst/>
                          <a:latin typeface="+mn-ea"/>
                          <a:ea typeface="+mn-ea"/>
                        </a:rPr>
                        <a:t>已对研发完成的业务功能进行更改</a:t>
                      </a:r>
                    </a:p>
                    <a:p>
                      <a:pPr marL="342900" lvl="0" indent="-342900" algn="just">
                        <a:lnSpc>
                          <a:spcPct val="150000"/>
                        </a:lnSpc>
                        <a:spcAft>
                          <a:spcPts val="0"/>
                        </a:spcAft>
                        <a:buFont typeface="+mj-lt"/>
                        <a:buAutoNum type="arabicParenR"/>
                      </a:pPr>
                      <a:r>
                        <a:rPr lang="zh-CN" sz="1200" dirty="0">
                          <a:effectLst/>
                          <a:latin typeface="+mn-ea"/>
                          <a:ea typeface="+mn-ea"/>
                        </a:rPr>
                        <a:t>客户需求变化，使得产品规模、范围发生变化，变更造成与预期投入成本超过预期的更改</a:t>
                      </a:r>
                    </a:p>
                    <a:p>
                      <a:pPr marL="342900" lvl="0" indent="-342900" algn="just">
                        <a:lnSpc>
                          <a:spcPct val="150000"/>
                        </a:lnSpc>
                        <a:spcAft>
                          <a:spcPts val="0"/>
                        </a:spcAft>
                        <a:buFont typeface="+mj-lt"/>
                        <a:buAutoNum type="arabicParenR"/>
                      </a:pPr>
                      <a:r>
                        <a:rPr lang="zh-CN" sz="1200" dirty="0">
                          <a:effectLst/>
                          <a:latin typeface="+mn-ea"/>
                          <a:ea typeface="+mn-ea"/>
                        </a:rPr>
                        <a:t>新产品、新技术因工作量估算不准确，导致计划工期和实际工期差距较大，无法通过项目自身努力弥补，严重影响项目进度的更改</a:t>
                      </a:r>
                    </a:p>
                  </a:txBody>
                  <a:tcPr marL="68580" marR="68580" marT="0" marB="0" anchor="ctr"/>
                </a:tc>
                <a:extLst>
                  <a:ext uri="{0D108BD9-81ED-4DB2-BD59-A6C34878D82A}">
                    <a16:rowId xmlns:a16="http://schemas.microsoft.com/office/drawing/2014/main" val="10001"/>
                  </a:ext>
                </a:extLst>
              </a:tr>
              <a:tr h="756496">
                <a:tc>
                  <a:txBody>
                    <a:bodyPr/>
                    <a:lstStyle/>
                    <a:p>
                      <a:pPr algn="ctr">
                        <a:lnSpc>
                          <a:spcPct val="150000"/>
                        </a:lnSpc>
                        <a:spcAft>
                          <a:spcPts val="0"/>
                        </a:spcAft>
                      </a:pPr>
                      <a:r>
                        <a:rPr lang="en-US" sz="1200">
                          <a:effectLst/>
                          <a:latin typeface="+mn-ea"/>
                          <a:ea typeface="+mn-ea"/>
                        </a:rPr>
                        <a:t>B</a:t>
                      </a:r>
                      <a:r>
                        <a:rPr lang="zh-CN" sz="1200">
                          <a:effectLst/>
                          <a:latin typeface="+mn-ea"/>
                          <a:ea typeface="+mn-ea"/>
                        </a:rPr>
                        <a:t>类</a:t>
                      </a:r>
                      <a:endParaRPr lang="zh-CN" sz="1200">
                        <a:solidFill>
                          <a:srgbClr val="000000"/>
                        </a:solidFill>
                        <a:effectLst/>
                        <a:latin typeface="+mn-ea"/>
                        <a:ea typeface="+mn-ea"/>
                        <a:cs typeface="宋体"/>
                      </a:endParaRPr>
                    </a:p>
                  </a:txBody>
                  <a:tcPr marL="68580" marR="68580" marT="0" marB="0" anchor="ctr"/>
                </a:tc>
                <a:tc>
                  <a:txBody>
                    <a:bodyPr/>
                    <a:lstStyle/>
                    <a:p>
                      <a:pPr marL="342900" lvl="0" indent="-342900" algn="just">
                        <a:lnSpc>
                          <a:spcPct val="150000"/>
                        </a:lnSpc>
                        <a:spcAft>
                          <a:spcPts val="0"/>
                        </a:spcAft>
                        <a:buFont typeface="+mj-lt"/>
                        <a:buAutoNum type="arabicParenR"/>
                      </a:pPr>
                      <a:r>
                        <a:rPr lang="zh-CN" sz="1200" dirty="0">
                          <a:effectLst/>
                          <a:latin typeface="+mn-ea"/>
                          <a:ea typeface="+mn-ea"/>
                        </a:rPr>
                        <a:t>产品已经发布，但功能较少时的更改</a:t>
                      </a:r>
                    </a:p>
                    <a:p>
                      <a:pPr marL="342900" lvl="0" indent="-342900" algn="just">
                        <a:lnSpc>
                          <a:spcPct val="150000"/>
                        </a:lnSpc>
                        <a:spcAft>
                          <a:spcPts val="0"/>
                        </a:spcAft>
                        <a:buFont typeface="+mj-lt"/>
                        <a:buAutoNum type="arabicParenR"/>
                      </a:pPr>
                      <a:r>
                        <a:rPr lang="zh-CN" sz="1200" dirty="0">
                          <a:effectLst/>
                          <a:latin typeface="+mn-ea"/>
                          <a:ea typeface="+mn-ea"/>
                        </a:rPr>
                        <a:t>关键性技术方案不变，产品主要功能不变，弥补设计漏洞的更改</a:t>
                      </a:r>
                    </a:p>
                    <a:p>
                      <a:pPr marL="342900" lvl="0" indent="-342900" algn="just">
                        <a:lnSpc>
                          <a:spcPct val="150000"/>
                        </a:lnSpc>
                        <a:spcAft>
                          <a:spcPts val="0"/>
                        </a:spcAft>
                        <a:buFont typeface="+mj-lt"/>
                        <a:buAutoNum type="arabicParenR"/>
                      </a:pPr>
                      <a:r>
                        <a:rPr lang="zh-CN" sz="1200" dirty="0">
                          <a:effectLst/>
                          <a:latin typeface="+mn-ea"/>
                          <a:ea typeface="+mn-ea"/>
                        </a:rPr>
                        <a:t>更改导致同一产品线系列产品关联性更改</a:t>
                      </a:r>
                    </a:p>
                  </a:txBody>
                  <a:tcPr marL="68580" marR="68580" marT="0" marB="0" anchor="ctr"/>
                </a:tc>
                <a:extLst>
                  <a:ext uri="{0D108BD9-81ED-4DB2-BD59-A6C34878D82A}">
                    <a16:rowId xmlns:a16="http://schemas.microsoft.com/office/drawing/2014/main" val="10002"/>
                  </a:ext>
                </a:extLst>
              </a:tr>
              <a:tr h="756496">
                <a:tc>
                  <a:txBody>
                    <a:bodyPr/>
                    <a:lstStyle/>
                    <a:p>
                      <a:pPr algn="ctr">
                        <a:lnSpc>
                          <a:spcPct val="150000"/>
                        </a:lnSpc>
                        <a:spcAft>
                          <a:spcPts val="0"/>
                        </a:spcAft>
                      </a:pPr>
                      <a:r>
                        <a:rPr lang="en-US" sz="1200" dirty="0">
                          <a:effectLst/>
                          <a:latin typeface="+mn-ea"/>
                          <a:ea typeface="+mn-ea"/>
                        </a:rPr>
                        <a:t>C</a:t>
                      </a:r>
                      <a:r>
                        <a:rPr lang="zh-CN" sz="1200" dirty="0">
                          <a:effectLst/>
                          <a:latin typeface="+mn-ea"/>
                          <a:ea typeface="+mn-ea"/>
                        </a:rPr>
                        <a:t>类</a:t>
                      </a:r>
                      <a:endParaRPr lang="zh-CN" sz="1200" dirty="0">
                        <a:solidFill>
                          <a:srgbClr val="000000"/>
                        </a:solidFill>
                        <a:effectLst/>
                        <a:latin typeface="+mn-ea"/>
                        <a:ea typeface="+mn-ea"/>
                        <a:cs typeface="宋体"/>
                      </a:endParaRPr>
                    </a:p>
                  </a:txBody>
                  <a:tcPr marL="68580" marR="68580" marT="0" marB="0" anchor="ctr"/>
                </a:tc>
                <a:tc>
                  <a:txBody>
                    <a:bodyPr/>
                    <a:lstStyle/>
                    <a:p>
                      <a:pPr marL="342900" lvl="0" indent="-342900" algn="just">
                        <a:lnSpc>
                          <a:spcPct val="150000"/>
                        </a:lnSpc>
                        <a:spcAft>
                          <a:spcPts val="0"/>
                        </a:spcAft>
                        <a:buFont typeface="+mj-lt"/>
                        <a:buAutoNum type="arabicParenR"/>
                      </a:pPr>
                      <a:r>
                        <a:rPr lang="zh-CN" sz="1200" dirty="0">
                          <a:effectLst/>
                          <a:latin typeface="+mn-ea"/>
                          <a:ea typeface="+mn-ea"/>
                        </a:rPr>
                        <a:t>客户觉察不到，又不影响其使用的更改</a:t>
                      </a:r>
                    </a:p>
                    <a:p>
                      <a:pPr marL="342900" lvl="0" indent="-342900" algn="just">
                        <a:lnSpc>
                          <a:spcPct val="150000"/>
                        </a:lnSpc>
                        <a:spcAft>
                          <a:spcPts val="0"/>
                        </a:spcAft>
                        <a:buFont typeface="+mj-lt"/>
                        <a:buAutoNum type="arabicParenR"/>
                      </a:pPr>
                      <a:r>
                        <a:rPr lang="zh-CN" sz="1200" dirty="0">
                          <a:effectLst/>
                          <a:latin typeface="+mn-ea"/>
                          <a:ea typeface="+mn-ea"/>
                        </a:rPr>
                        <a:t>对出库没有影响的更改</a:t>
                      </a:r>
                    </a:p>
                    <a:p>
                      <a:pPr marL="342900" lvl="0" indent="-342900" algn="just">
                        <a:lnSpc>
                          <a:spcPct val="150000"/>
                        </a:lnSpc>
                        <a:spcAft>
                          <a:spcPts val="0"/>
                        </a:spcAft>
                        <a:buFont typeface="+mj-lt"/>
                        <a:buAutoNum type="arabicParenR"/>
                      </a:pPr>
                      <a:r>
                        <a:rPr lang="zh-CN" sz="1200" dirty="0">
                          <a:effectLst/>
                          <a:latin typeface="+mn-ea"/>
                          <a:ea typeface="+mn-ea"/>
                        </a:rPr>
                        <a:t>对已认证的产品，更改后产品需要重新报备，比如</a:t>
                      </a:r>
                      <a:r>
                        <a:rPr lang="en-US" sz="1200" dirty="0">
                          <a:effectLst/>
                          <a:latin typeface="+mn-ea"/>
                          <a:ea typeface="+mn-ea"/>
                        </a:rPr>
                        <a:t>logo</a:t>
                      </a:r>
                      <a:endParaRPr lang="zh-CN" sz="1200" dirty="0">
                        <a:effectLst/>
                        <a:latin typeface="+mn-ea"/>
                        <a:ea typeface="+mn-ea"/>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5214169"/>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4371726" cy="40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变更活动</a:t>
            </a:r>
            <a:endParaRPr lang="en-US" altLang="zh-CN" sz="2000" dirty="0"/>
          </a:p>
        </p:txBody>
      </p:sp>
      <p:sp>
        <p:nvSpPr>
          <p:cNvPr id="42" name="矩形 25"/>
          <p:cNvSpPr>
            <a:spLocks noChangeArrowheads="1"/>
          </p:cNvSpPr>
          <p:nvPr/>
        </p:nvSpPr>
        <p:spPr bwMode="auto">
          <a:xfrm>
            <a:off x="533405" y="3363838"/>
            <a:ext cx="76951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600" b="1" dirty="0">
                <a:latin typeface="微软雅黑" pitchFamily="34" charset="-122"/>
                <a:ea typeface="微软雅黑" pitchFamily="34" charset="-122"/>
              </a:rPr>
              <a:t>变更控制委员会</a:t>
            </a:r>
            <a:r>
              <a:rPr lang="en-US" altLang="zh-CN" sz="1600" b="1" dirty="0">
                <a:latin typeface="微软雅黑" pitchFamily="34" charset="-122"/>
                <a:ea typeface="微软雅黑" pitchFamily="34" charset="-122"/>
              </a:rPr>
              <a:t>(CCB)</a:t>
            </a:r>
            <a:r>
              <a:rPr lang="zh-CN" altLang="zh-CN" sz="1600" b="1" dirty="0">
                <a:latin typeface="微软雅黑" pitchFamily="34" charset="-122"/>
                <a:ea typeface="微软雅黑" pitchFamily="34" charset="-122"/>
              </a:rPr>
              <a:t>：</a:t>
            </a:r>
            <a:endParaRPr lang="en-US" altLang="zh-CN" sz="1600" b="1" dirty="0">
              <a:latin typeface="微软雅黑" pitchFamily="34" charset="-122"/>
              <a:ea typeface="微软雅黑" pitchFamily="34" charset="-122"/>
            </a:endParaRPr>
          </a:p>
          <a:p>
            <a:pPr>
              <a:lnSpc>
                <a:spcPct val="150000"/>
              </a:lnSpc>
            </a:pPr>
            <a:r>
              <a:rPr lang="zh-CN" altLang="zh-CN" sz="1600" dirty="0">
                <a:latin typeface="微软雅黑" pitchFamily="34" charset="-122"/>
                <a:ea typeface="微软雅黑" pitchFamily="34" charset="-122"/>
              </a:rPr>
              <a:t>对变更请求进行</a:t>
            </a:r>
            <a:r>
              <a:rPr lang="zh-CN" altLang="zh-CN" sz="1600" b="1" dirty="0">
                <a:solidFill>
                  <a:schemeClr val="accent2">
                    <a:lumMod val="75000"/>
                  </a:schemeClr>
                </a:solidFill>
                <a:latin typeface="微软雅黑" pitchFamily="34" charset="-122"/>
                <a:ea typeface="微软雅黑" pitchFamily="34" charset="-122"/>
              </a:rPr>
              <a:t>分析</a:t>
            </a:r>
            <a:r>
              <a:rPr lang="zh-CN" altLang="zh-CN" sz="1600" dirty="0">
                <a:latin typeface="微软雅黑" pitchFamily="34" charset="-122"/>
                <a:ea typeface="微软雅黑" pitchFamily="34" charset="-122"/>
              </a:rPr>
              <a:t>、</a:t>
            </a:r>
            <a:r>
              <a:rPr lang="zh-CN" altLang="zh-CN" sz="1600" b="1" dirty="0">
                <a:solidFill>
                  <a:schemeClr val="accent2">
                    <a:lumMod val="75000"/>
                  </a:schemeClr>
                </a:solidFill>
                <a:latin typeface="微软雅黑" pitchFamily="34" charset="-122"/>
                <a:ea typeface="微软雅黑" pitchFamily="34" charset="-122"/>
              </a:rPr>
              <a:t>整理</a:t>
            </a:r>
            <a:r>
              <a:rPr lang="zh-CN" altLang="zh-CN" sz="1600" dirty="0">
                <a:latin typeface="微软雅黑" pitchFamily="34" charset="-122"/>
                <a:ea typeface="微软雅黑" pitchFamily="34" charset="-122"/>
              </a:rPr>
              <a:t>，并做出</a:t>
            </a:r>
            <a:r>
              <a:rPr lang="zh-CN" altLang="zh-CN" sz="1600" b="1" dirty="0">
                <a:solidFill>
                  <a:schemeClr val="accent2">
                    <a:lumMod val="75000"/>
                  </a:schemeClr>
                </a:solidFill>
                <a:latin typeface="微软雅黑" pitchFamily="34" charset="-122"/>
                <a:ea typeface="微软雅黑" pitchFamily="34" charset="-122"/>
              </a:rPr>
              <a:t>决定</a:t>
            </a:r>
            <a:r>
              <a:rPr lang="zh-CN" altLang="zh-CN" sz="1600" dirty="0">
                <a:latin typeface="微软雅黑" pitchFamily="34" charset="-122"/>
                <a:ea typeface="微软雅黑" pitchFamily="34" charset="-122"/>
              </a:rPr>
              <a:t>的一个内部组织。</a:t>
            </a:r>
            <a:endParaRPr lang="en-US" altLang="zh-CN" sz="1600" dirty="0">
              <a:latin typeface="微软雅黑" pitchFamily="34" charset="-122"/>
              <a:ea typeface="微软雅黑" pitchFamily="34" charset="-122"/>
            </a:endParaRPr>
          </a:p>
          <a:p>
            <a:pPr>
              <a:lnSpc>
                <a:spcPct val="150000"/>
              </a:lnSpc>
            </a:pPr>
            <a:r>
              <a:rPr lang="zh-CN" altLang="zh-CN" sz="1600" dirty="0">
                <a:latin typeface="微软雅黑" pitchFamily="34" charset="-122"/>
                <a:ea typeface="微软雅黑" pitchFamily="34" charset="-122"/>
              </a:rPr>
              <a:t>通常由研发中心总经理、技术总监、项目经理、产品经理、测试经理、</a:t>
            </a:r>
            <a:r>
              <a:rPr lang="en-US" altLang="zh-CN" sz="1600" dirty="0">
                <a:latin typeface="微软雅黑" pitchFamily="34" charset="-122"/>
                <a:ea typeface="微软雅黑" pitchFamily="34" charset="-122"/>
              </a:rPr>
              <a:t>QA</a:t>
            </a:r>
            <a:r>
              <a:rPr lang="zh-CN" altLang="zh-CN" sz="1600" dirty="0">
                <a:latin typeface="微软雅黑" pitchFamily="34" charset="-122"/>
                <a:ea typeface="微软雅黑" pitchFamily="34" charset="-122"/>
              </a:rPr>
              <a:t>等人组成</a:t>
            </a:r>
            <a:endParaRPr lang="zh-CN" altLang="en-US" sz="1600" dirty="0">
              <a:latin typeface="微软雅黑" pitchFamily="34" charset="-122"/>
              <a:ea typeface="微软雅黑" pitchFamily="34"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659033030"/>
              </p:ext>
            </p:extLst>
          </p:nvPr>
        </p:nvGraphicFramePr>
        <p:xfrm>
          <a:off x="7668344" y="3291830"/>
          <a:ext cx="864236" cy="783214"/>
        </p:xfrm>
        <a:graphic>
          <a:graphicData uri="http://schemas.openxmlformats.org/presentationml/2006/ole">
            <mc:AlternateContent xmlns:mc="http://schemas.openxmlformats.org/markup-compatibility/2006">
              <mc:Choice xmlns:v="urn:schemas-microsoft-com:vml" Requires="v">
                <p:oleObj name="工作表" showAsIcon="1" r:id="rId3" imgW="914400" imgH="828720" progId="Excel.Sheet.8">
                  <p:embed/>
                </p:oleObj>
              </mc:Choice>
              <mc:Fallback>
                <p:oleObj name="工作表" showAsIcon="1" r:id="rId3" imgW="914400" imgH="828720" progId="Excel.Sheet.8">
                  <p:embed/>
                  <p:pic>
                    <p:nvPicPr>
                      <p:cNvPr id="0" name=""/>
                      <p:cNvPicPr/>
                      <p:nvPr/>
                    </p:nvPicPr>
                    <p:blipFill>
                      <a:blip r:embed="rId4"/>
                      <a:stretch>
                        <a:fillRect/>
                      </a:stretch>
                    </p:blipFill>
                    <p:spPr>
                      <a:xfrm>
                        <a:off x="7668344" y="3291830"/>
                        <a:ext cx="864236" cy="783214"/>
                      </a:xfrm>
                      <a:prstGeom prst="rect">
                        <a:avLst/>
                      </a:prstGeom>
                    </p:spPr>
                  </p:pic>
                </p:oleObj>
              </mc:Fallback>
            </mc:AlternateContent>
          </a:graphicData>
        </a:graphic>
      </p:graphicFrame>
      <p:grpSp>
        <p:nvGrpSpPr>
          <p:cNvPr id="4" name="组合 3"/>
          <p:cNvGrpSpPr/>
          <p:nvPr/>
        </p:nvGrpSpPr>
        <p:grpSpPr>
          <a:xfrm>
            <a:off x="533405" y="773140"/>
            <a:ext cx="7488832" cy="2374409"/>
            <a:chOff x="827584" y="771550"/>
            <a:chExt cx="7704656" cy="2969648"/>
          </a:xfrm>
        </p:grpSpPr>
        <p:grpSp>
          <p:nvGrpSpPr>
            <p:cNvPr id="3" name="组合 2"/>
            <p:cNvGrpSpPr/>
            <p:nvPr/>
          </p:nvGrpSpPr>
          <p:grpSpPr>
            <a:xfrm>
              <a:off x="827584" y="771550"/>
              <a:ext cx="5698307" cy="2952328"/>
              <a:chOff x="3266181" y="843558"/>
              <a:chExt cx="5698307" cy="2952328"/>
            </a:xfrm>
          </p:grpSpPr>
          <p:sp>
            <p:nvSpPr>
              <p:cNvPr id="23" name="深色1"/>
              <p:cNvSpPr txBox="1"/>
              <p:nvPr/>
            </p:nvSpPr>
            <p:spPr>
              <a:xfrm>
                <a:off x="3914299" y="843558"/>
                <a:ext cx="492443"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2676FF">
                        <a:lumMod val="75000"/>
                      </a:srgbClr>
                    </a:solidFill>
                    <a:effectLst/>
                    <a:uLnTx/>
                    <a:uFillTx/>
                    <a:latin typeface="Arial Black" pitchFamily="34" charset="0"/>
                  </a:rPr>
                  <a:t>1</a:t>
                </a:r>
                <a:endParaRPr kumimoji="0" lang="zh-CN" altLang="en-US" sz="3600" b="0" i="0" u="none" strike="noStrike" kern="0" cap="none" spc="0" normalizeH="0" baseline="0" noProof="0" dirty="0">
                  <a:ln>
                    <a:noFill/>
                  </a:ln>
                  <a:solidFill>
                    <a:srgbClr val="2676FF">
                      <a:lumMod val="75000"/>
                    </a:srgbClr>
                  </a:solidFill>
                  <a:effectLst/>
                  <a:uLnTx/>
                  <a:uFillTx/>
                  <a:latin typeface="Arial Black" pitchFamily="34" charset="0"/>
                </a:endParaRPr>
              </a:p>
            </p:txBody>
          </p:sp>
          <p:sp>
            <p:nvSpPr>
              <p:cNvPr id="24" name="深色2"/>
              <p:cNvSpPr txBox="1"/>
              <p:nvPr/>
            </p:nvSpPr>
            <p:spPr>
              <a:xfrm>
                <a:off x="5858515" y="843558"/>
                <a:ext cx="492443"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2676FF">
                        <a:lumMod val="75000"/>
                      </a:srgbClr>
                    </a:solidFill>
                    <a:effectLst/>
                    <a:uLnTx/>
                    <a:uFillTx/>
                    <a:latin typeface="Arial Black" pitchFamily="34" charset="0"/>
                  </a:rPr>
                  <a:t>2</a:t>
                </a:r>
                <a:endParaRPr kumimoji="0" lang="zh-CN" altLang="en-US" sz="3600" b="0" i="0" u="none" strike="noStrike" kern="0" cap="none" spc="0" normalizeH="0" baseline="0" noProof="0" dirty="0">
                  <a:ln>
                    <a:noFill/>
                  </a:ln>
                  <a:solidFill>
                    <a:srgbClr val="2676FF">
                      <a:lumMod val="75000"/>
                    </a:srgbClr>
                  </a:solidFill>
                  <a:effectLst/>
                  <a:uLnTx/>
                  <a:uFillTx/>
                  <a:latin typeface="Arial Black" pitchFamily="34" charset="0"/>
                </a:endParaRPr>
              </a:p>
            </p:txBody>
          </p:sp>
          <p:sp>
            <p:nvSpPr>
              <p:cNvPr id="31" name="深色3"/>
              <p:cNvSpPr txBox="1"/>
              <p:nvPr/>
            </p:nvSpPr>
            <p:spPr>
              <a:xfrm>
                <a:off x="7803081" y="843558"/>
                <a:ext cx="492443"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2676FF">
                        <a:lumMod val="75000"/>
                      </a:srgbClr>
                    </a:solidFill>
                    <a:effectLst/>
                    <a:uLnTx/>
                    <a:uFillTx/>
                    <a:latin typeface="Arial Black" pitchFamily="34" charset="0"/>
                  </a:rPr>
                  <a:t>3</a:t>
                </a:r>
                <a:endParaRPr kumimoji="0" lang="zh-CN" altLang="en-US" sz="3600" b="0" i="0" u="none" strike="noStrike" kern="0" cap="none" spc="0" normalizeH="0" baseline="0" noProof="0" dirty="0">
                  <a:ln>
                    <a:noFill/>
                  </a:ln>
                  <a:solidFill>
                    <a:srgbClr val="2676FF">
                      <a:lumMod val="75000"/>
                    </a:srgbClr>
                  </a:solidFill>
                  <a:effectLst/>
                  <a:uLnTx/>
                  <a:uFillTx/>
                  <a:latin typeface="Arial Black" pitchFamily="34" charset="0"/>
                </a:endParaRPr>
              </a:p>
            </p:txBody>
          </p:sp>
          <p:grpSp>
            <p:nvGrpSpPr>
              <p:cNvPr id="32" name="文本1"/>
              <p:cNvGrpSpPr/>
              <p:nvPr/>
            </p:nvGrpSpPr>
            <p:grpSpPr>
              <a:xfrm>
                <a:off x="3266181" y="1166724"/>
                <a:ext cx="1800000" cy="2629162"/>
                <a:chOff x="1649869" y="1988839"/>
                <a:chExt cx="1800000" cy="2991690"/>
              </a:xfrm>
            </p:grpSpPr>
            <p:sp>
              <p:nvSpPr>
                <p:cNvPr id="33" name="矩形 2"/>
                <p:cNvSpPr/>
                <p:nvPr/>
              </p:nvSpPr>
              <p:spPr>
                <a:xfrm>
                  <a:off x="1649869" y="1988839"/>
                  <a:ext cx="1800000"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dirty="0">
                    <a:ln>
                      <a:noFill/>
                    </a:ln>
                    <a:solidFill>
                      <a:srgbClr val="FFFFFF"/>
                    </a:solidFill>
                    <a:effectLst/>
                    <a:uLnTx/>
                    <a:uFillTx/>
                    <a:latin typeface="Impact" pitchFamily="34" charset="0"/>
                    <a:ea typeface="微软雅黑" pitchFamily="34" charset="-122"/>
                    <a:cs typeface="+mn-cs"/>
                  </a:endParaRPr>
                </a:p>
              </p:txBody>
            </p:sp>
            <p:sp>
              <p:nvSpPr>
                <p:cNvPr id="34" name="TextBox 33"/>
                <p:cNvSpPr txBox="1"/>
                <p:nvPr/>
              </p:nvSpPr>
              <p:spPr bwMode="auto">
                <a:xfrm>
                  <a:off x="1668369" y="2741299"/>
                  <a:ext cx="1764792" cy="1526187"/>
                </a:xfrm>
                <a:prstGeom prst="rect">
                  <a:avLst/>
                </a:prstGeom>
                <a:noFill/>
              </p:spPr>
              <p:txBody>
                <a:bodyPr vert="horz" wrap="square" lIns="91440" tIns="45720" rIns="91440" bIns="45720" numCol="1" anchor="t" anchorCtr="0" compatLnSpc="1">
                  <a:prstTxWarp prst="textNoShape">
                    <a:avLst/>
                  </a:prstTxWarp>
                  <a:spAutoFit/>
                </a:bodyPr>
                <a:lstStyle/>
                <a:p>
                  <a:pPr lvl="0" algn="ctr" fontAlgn="base">
                    <a:lnSpc>
                      <a:spcPct val="150000"/>
                    </a:lnSpc>
                    <a:spcBef>
                      <a:spcPct val="0"/>
                    </a:spcBef>
                    <a:spcAft>
                      <a:spcPct val="0"/>
                    </a:spcAft>
                    <a:defRPr/>
                  </a:pPr>
                  <a:r>
                    <a:rPr lang="zh-CN" altLang="en-US" sz="1600" b="1" kern="0" dirty="0">
                      <a:solidFill>
                        <a:srgbClr val="FFFFFF"/>
                      </a:solidFill>
                      <a:latin typeface="微软雅黑" pitchFamily="34" charset="-122"/>
                      <a:ea typeface="微软雅黑" pitchFamily="34" charset="-122"/>
                      <a:cs typeface="宋体" pitchFamily="2" charset="-122"/>
                    </a:rPr>
                    <a:t>一级变更阈值：因变更导致项目计划延误至</a:t>
                  </a:r>
                  <a:r>
                    <a:rPr lang="en-US" altLang="zh-CN" sz="1600" b="1" kern="0" dirty="0">
                      <a:solidFill>
                        <a:srgbClr val="FFFFFF"/>
                      </a:solidFill>
                      <a:latin typeface="微软雅黑" pitchFamily="34" charset="-122"/>
                      <a:ea typeface="微软雅黑" pitchFamily="34" charset="-122"/>
                      <a:cs typeface="宋体" pitchFamily="2" charset="-122"/>
                    </a:rPr>
                    <a:t>40%</a:t>
                  </a:r>
                  <a:r>
                    <a:rPr lang="zh-CN" altLang="en-US" sz="1600" b="1" kern="0" dirty="0">
                      <a:solidFill>
                        <a:srgbClr val="FFFFFF"/>
                      </a:solidFill>
                      <a:latin typeface="微软雅黑" pitchFamily="34" charset="-122"/>
                      <a:ea typeface="微软雅黑" pitchFamily="34" charset="-122"/>
                      <a:cs typeface="宋体" pitchFamily="2" charset="-122"/>
                    </a:rPr>
                    <a:t>及以上</a:t>
                  </a:r>
                </a:p>
              </p:txBody>
            </p:sp>
          </p:grpSp>
          <p:grpSp>
            <p:nvGrpSpPr>
              <p:cNvPr id="35" name="文本2"/>
              <p:cNvGrpSpPr/>
              <p:nvPr/>
            </p:nvGrpSpPr>
            <p:grpSpPr>
              <a:xfrm>
                <a:off x="5209847" y="1166724"/>
                <a:ext cx="1800550" cy="2629162"/>
                <a:chOff x="3665543" y="1988839"/>
                <a:chExt cx="1800550" cy="2991690"/>
              </a:xfrm>
            </p:grpSpPr>
            <p:sp>
              <p:nvSpPr>
                <p:cNvPr id="36" name="矩形 2"/>
                <p:cNvSpPr/>
                <p:nvPr/>
              </p:nvSpPr>
              <p:spPr>
                <a:xfrm>
                  <a:off x="3666093" y="1988839"/>
                  <a:ext cx="1800000"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dirty="0">
                    <a:ln>
                      <a:noFill/>
                    </a:ln>
                    <a:solidFill>
                      <a:srgbClr val="FFFFFF"/>
                    </a:solidFill>
                    <a:effectLst/>
                    <a:uLnTx/>
                    <a:uFillTx/>
                    <a:latin typeface="Impact" pitchFamily="34" charset="0"/>
                    <a:ea typeface="微软雅黑" pitchFamily="34" charset="-122"/>
                    <a:cs typeface="+mn-cs"/>
                  </a:endParaRPr>
                </a:p>
              </p:txBody>
            </p:sp>
            <p:sp>
              <p:nvSpPr>
                <p:cNvPr id="37" name="TextBox 36"/>
                <p:cNvSpPr txBox="1"/>
                <p:nvPr/>
              </p:nvSpPr>
              <p:spPr bwMode="auto">
                <a:xfrm>
                  <a:off x="3665543" y="2742767"/>
                  <a:ext cx="1800550" cy="1846659"/>
                </a:xfrm>
                <a:prstGeom prst="rect">
                  <a:avLst/>
                </a:prstGeom>
                <a:noFill/>
              </p:spPr>
              <p:txBody>
                <a:bodyPr vert="horz" wrap="square" lIns="91440" tIns="45720" rIns="91440" bIns="45720" numCol="1" anchor="t" anchorCtr="0" compatLnSpc="1">
                  <a:prstTxWarp prst="textNoShape">
                    <a:avLst/>
                  </a:prstTxWarp>
                  <a:spAutoFit/>
                </a:bodyPr>
                <a:lstStyle/>
                <a:p>
                  <a:pPr lvl="0" algn="ctr" fontAlgn="base">
                    <a:lnSpc>
                      <a:spcPct val="150000"/>
                    </a:lnSpc>
                    <a:spcBef>
                      <a:spcPct val="0"/>
                    </a:spcBef>
                    <a:spcAft>
                      <a:spcPct val="0"/>
                    </a:spcAft>
                    <a:defRPr/>
                  </a:pPr>
                  <a:r>
                    <a:rPr lang="zh-CN" altLang="en-US" sz="1600" b="1" kern="0" dirty="0">
                      <a:solidFill>
                        <a:srgbClr val="FFFFFF"/>
                      </a:solidFill>
                      <a:latin typeface="微软雅黑" pitchFamily="34" charset="-122"/>
                      <a:ea typeface="微软雅黑" pitchFamily="34" charset="-122"/>
                      <a:cs typeface="宋体" pitchFamily="2" charset="-122"/>
                    </a:rPr>
                    <a:t>二级变更阈值：因变更导致项目计划延误至</a:t>
                  </a:r>
                  <a:r>
                    <a:rPr lang="en-US" altLang="zh-CN" sz="1600" b="1" kern="0" dirty="0">
                      <a:solidFill>
                        <a:srgbClr val="FFFFFF"/>
                      </a:solidFill>
                      <a:latin typeface="微软雅黑" pitchFamily="34" charset="-122"/>
                      <a:ea typeface="微软雅黑" pitchFamily="34" charset="-122"/>
                      <a:cs typeface="宋体" pitchFamily="2" charset="-122"/>
                    </a:rPr>
                    <a:t>20%-40%</a:t>
                  </a:r>
                  <a:r>
                    <a:rPr lang="zh-CN" altLang="en-US" sz="1600" b="1" kern="0" dirty="0">
                      <a:solidFill>
                        <a:srgbClr val="FFFFFF"/>
                      </a:solidFill>
                      <a:latin typeface="微软雅黑" pitchFamily="34" charset="-122"/>
                      <a:ea typeface="微软雅黑" pitchFamily="34" charset="-122"/>
                      <a:cs typeface="宋体" pitchFamily="2" charset="-122"/>
                    </a:rPr>
                    <a:t>（含</a:t>
                  </a:r>
                  <a:r>
                    <a:rPr lang="en-US" altLang="zh-CN" sz="1600" b="1" kern="0" dirty="0">
                      <a:solidFill>
                        <a:srgbClr val="FFFFFF"/>
                      </a:solidFill>
                      <a:latin typeface="微软雅黑" pitchFamily="34" charset="-122"/>
                      <a:ea typeface="微软雅黑" pitchFamily="34" charset="-122"/>
                      <a:cs typeface="宋体" pitchFamily="2" charset="-122"/>
                    </a:rPr>
                    <a:t>20%</a:t>
                  </a:r>
                  <a:r>
                    <a:rPr lang="zh-CN" altLang="en-US" sz="1600" b="1" kern="0" dirty="0">
                      <a:solidFill>
                        <a:srgbClr val="FFFFFF"/>
                      </a:solidFill>
                      <a:latin typeface="微软雅黑" pitchFamily="34" charset="-122"/>
                      <a:ea typeface="微软雅黑" pitchFamily="34" charset="-122"/>
                      <a:cs typeface="宋体" pitchFamily="2" charset="-122"/>
                    </a:rPr>
                    <a:t>）</a:t>
                  </a:r>
                </a:p>
                <a:p>
                  <a:pPr lvl="0" algn="ctr" fontAlgn="base">
                    <a:spcBef>
                      <a:spcPct val="0"/>
                    </a:spcBef>
                    <a:spcAft>
                      <a:spcPct val="0"/>
                    </a:spcAft>
                    <a:defRPr/>
                  </a:pPr>
                  <a:endParaRPr lang="zh-CN" altLang="en-US" kern="0" dirty="0">
                    <a:solidFill>
                      <a:srgbClr val="FFFFFF"/>
                    </a:solidFill>
                    <a:latin typeface="微软雅黑" pitchFamily="34" charset="-122"/>
                    <a:ea typeface="微软雅黑" pitchFamily="34" charset="-122"/>
                    <a:cs typeface="宋体" pitchFamily="2" charset="-122"/>
                  </a:endParaRPr>
                </a:p>
              </p:txBody>
            </p:sp>
          </p:grpSp>
          <p:grpSp>
            <p:nvGrpSpPr>
              <p:cNvPr id="38" name="文本3"/>
              <p:cNvGrpSpPr/>
              <p:nvPr/>
            </p:nvGrpSpPr>
            <p:grpSpPr>
              <a:xfrm>
                <a:off x="7154963" y="1166724"/>
                <a:ext cx="1809525" cy="2629162"/>
                <a:chOff x="5754325" y="1988839"/>
                <a:chExt cx="1809525" cy="2991690"/>
              </a:xfrm>
            </p:grpSpPr>
            <p:sp>
              <p:nvSpPr>
                <p:cNvPr id="39" name="矩形 2"/>
                <p:cNvSpPr/>
                <p:nvPr/>
              </p:nvSpPr>
              <p:spPr>
                <a:xfrm>
                  <a:off x="5754325" y="1988839"/>
                  <a:ext cx="1800000"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dirty="0">
                    <a:ln>
                      <a:noFill/>
                    </a:ln>
                    <a:solidFill>
                      <a:srgbClr val="FFFFFF"/>
                    </a:solidFill>
                    <a:effectLst/>
                    <a:uLnTx/>
                    <a:uFillTx/>
                    <a:latin typeface="Impact" pitchFamily="34" charset="0"/>
                    <a:ea typeface="微软雅黑" pitchFamily="34" charset="-122"/>
                    <a:cs typeface="+mn-cs"/>
                  </a:endParaRPr>
                </a:p>
              </p:txBody>
            </p:sp>
            <p:sp>
              <p:nvSpPr>
                <p:cNvPr id="40" name="TextBox 39"/>
                <p:cNvSpPr txBox="1"/>
                <p:nvPr/>
              </p:nvSpPr>
              <p:spPr bwMode="auto">
                <a:xfrm>
                  <a:off x="5763300" y="2748281"/>
                  <a:ext cx="1800550" cy="1526187"/>
                </a:xfrm>
                <a:prstGeom prst="rect">
                  <a:avLst/>
                </a:prstGeom>
                <a:noFill/>
              </p:spPr>
              <p:txBody>
                <a:bodyPr vert="horz" wrap="square" lIns="91440" tIns="45720" rIns="91440" bIns="45720" numCol="1" anchor="t" anchorCtr="0" compatLnSpc="1">
                  <a:prstTxWarp prst="textNoShape">
                    <a:avLst/>
                  </a:prstTxWarp>
                  <a:spAutoFit/>
                </a:bodyPr>
                <a:lstStyle/>
                <a:p>
                  <a:pPr lvl="0" algn="ctr" fontAlgn="base">
                    <a:lnSpc>
                      <a:spcPct val="150000"/>
                    </a:lnSpc>
                    <a:spcBef>
                      <a:spcPct val="0"/>
                    </a:spcBef>
                    <a:spcAft>
                      <a:spcPct val="0"/>
                    </a:spcAft>
                    <a:defRPr/>
                  </a:pPr>
                  <a:r>
                    <a:rPr lang="zh-CN" altLang="en-US" sz="1600" b="1" kern="0" dirty="0">
                      <a:solidFill>
                        <a:srgbClr val="FFFFFF"/>
                      </a:solidFill>
                      <a:latin typeface="微软雅黑" pitchFamily="34" charset="-122"/>
                      <a:ea typeface="微软雅黑" pitchFamily="34" charset="-122"/>
                      <a:cs typeface="宋体" pitchFamily="2" charset="-122"/>
                    </a:rPr>
                    <a:t>三级变更阈值：因变更导致项目计划延误至</a:t>
                  </a:r>
                  <a:r>
                    <a:rPr lang="en-US" altLang="zh-CN" sz="1600" b="1" kern="0" dirty="0">
                      <a:solidFill>
                        <a:srgbClr val="FFFFFF"/>
                      </a:solidFill>
                      <a:latin typeface="微软雅黑" pitchFamily="34" charset="-122"/>
                      <a:ea typeface="微软雅黑" pitchFamily="34" charset="-122"/>
                      <a:cs typeface="宋体" pitchFamily="2" charset="-122"/>
                    </a:rPr>
                    <a:t>20%</a:t>
                  </a:r>
                  <a:r>
                    <a:rPr lang="zh-CN" altLang="en-US" sz="1600" b="1" kern="0" dirty="0">
                      <a:solidFill>
                        <a:srgbClr val="FFFFFF"/>
                      </a:solidFill>
                      <a:latin typeface="微软雅黑" pitchFamily="34" charset="-122"/>
                      <a:ea typeface="微软雅黑" pitchFamily="34" charset="-122"/>
                      <a:cs typeface="宋体" pitchFamily="2" charset="-122"/>
                    </a:rPr>
                    <a:t>以下</a:t>
                  </a:r>
                </a:p>
              </p:txBody>
            </p:sp>
          </p:grpSp>
        </p:grpSp>
        <p:sp>
          <p:nvSpPr>
            <p:cNvPr id="22" name="矩形 2"/>
            <p:cNvSpPr/>
            <p:nvPr/>
          </p:nvSpPr>
          <p:spPr>
            <a:xfrm>
              <a:off x="6732240" y="1112036"/>
              <a:ext cx="1800000" cy="2629162"/>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nSpc>
                  <a:spcPct val="150000"/>
                </a:lnSpc>
                <a:spcAft>
                  <a:spcPts val="0"/>
                </a:spcAft>
              </a:pPr>
              <a:r>
                <a:rPr lang="en-US" altLang="zh-CN" sz="1600" b="1" kern="0" dirty="0">
                  <a:solidFill>
                    <a:srgbClr val="FFFFFF"/>
                  </a:solidFill>
                  <a:latin typeface="微软雅黑" pitchFamily="34" charset="-122"/>
                  <a:ea typeface="微软雅黑" pitchFamily="34" charset="-122"/>
                  <a:cs typeface="宋体" pitchFamily="2" charset="-122"/>
                </a:rPr>
                <a:t> </a:t>
              </a:r>
            </a:p>
            <a:p>
              <a:pPr>
                <a:lnSpc>
                  <a:spcPct val="150000"/>
                </a:lnSpc>
                <a:spcAft>
                  <a:spcPts val="0"/>
                </a:spcAft>
              </a:pPr>
              <a:r>
                <a:rPr lang="zh-CN" altLang="zh-CN" sz="1600" b="1" kern="0" dirty="0">
                  <a:solidFill>
                    <a:srgbClr val="FFFFFF"/>
                  </a:solidFill>
                  <a:latin typeface="微软雅黑" pitchFamily="34" charset="-122"/>
                  <a:ea typeface="微软雅黑" pitchFamily="34" charset="-122"/>
                  <a:cs typeface="宋体" pitchFamily="2" charset="-122"/>
                </a:rPr>
                <a:t>微型变更</a:t>
              </a:r>
              <a:r>
                <a:rPr lang="zh-CN" altLang="en-US" sz="1600" b="1" kern="0" dirty="0">
                  <a:solidFill>
                    <a:srgbClr val="FFFFFF"/>
                  </a:solidFill>
                  <a:latin typeface="微软雅黑" pitchFamily="34" charset="-122"/>
                  <a:ea typeface="微软雅黑" pitchFamily="34" charset="-122"/>
                  <a:cs typeface="宋体" pitchFamily="2" charset="-122"/>
                </a:rPr>
                <a:t>：</a:t>
              </a:r>
              <a:endParaRPr lang="en-US" altLang="zh-CN" sz="1600" b="1" kern="0" dirty="0">
                <a:solidFill>
                  <a:srgbClr val="FFFFFF"/>
                </a:solidFill>
                <a:latin typeface="微软雅黑" pitchFamily="34" charset="-122"/>
                <a:ea typeface="微软雅黑" pitchFamily="34" charset="-122"/>
                <a:cs typeface="宋体" pitchFamily="2" charset="-122"/>
              </a:endParaRPr>
            </a:p>
            <a:p>
              <a:pPr algn="ctr">
                <a:lnSpc>
                  <a:spcPct val="150000"/>
                </a:lnSpc>
              </a:pPr>
              <a:r>
                <a:rPr lang="zh-CN" altLang="zh-CN" sz="1600" b="1" kern="0" dirty="0">
                  <a:solidFill>
                    <a:srgbClr val="FFFFFF"/>
                  </a:solidFill>
                  <a:latin typeface="微软雅黑" pitchFamily="34" charset="-122"/>
                  <a:ea typeface="微软雅黑" pitchFamily="34" charset="-122"/>
                  <a:cs typeface="宋体" pitchFamily="2" charset="-122"/>
                </a:rPr>
                <a:t>变更对工作量没有影响</a:t>
              </a:r>
            </a:p>
            <a:p>
              <a:pPr algn="ctr">
                <a:lnSpc>
                  <a:spcPct val="150000"/>
                </a:lnSpc>
                <a:spcAft>
                  <a:spcPts val="0"/>
                </a:spcAft>
              </a:pPr>
              <a:endParaRPr lang="zh-CN" altLang="zh-CN" sz="1600" b="1" kern="0" dirty="0">
                <a:solidFill>
                  <a:srgbClr val="FFFFFF"/>
                </a:solidFill>
                <a:latin typeface="微软雅黑" pitchFamily="34" charset="-122"/>
                <a:ea typeface="微软雅黑" pitchFamily="34" charset="-122"/>
                <a:cs typeface="宋体" pitchFamily="2" charset="-122"/>
              </a:endParaRPr>
            </a:p>
          </p:txBody>
        </p:sp>
        <p:sp>
          <p:nvSpPr>
            <p:cNvPr id="25" name="深色3"/>
            <p:cNvSpPr txBox="1"/>
            <p:nvPr/>
          </p:nvSpPr>
          <p:spPr>
            <a:xfrm>
              <a:off x="7386018" y="771550"/>
              <a:ext cx="492443"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3600" kern="0" dirty="0">
                  <a:solidFill>
                    <a:srgbClr val="2676FF">
                      <a:lumMod val="75000"/>
                    </a:srgbClr>
                  </a:solidFill>
                  <a:latin typeface="Arial Black" pitchFamily="34" charset="0"/>
                </a:rPr>
                <a:t>4</a:t>
              </a:r>
              <a:endParaRPr kumimoji="0" lang="zh-CN" altLang="en-US" sz="3600" b="0" i="0" u="none" strike="noStrike" kern="0" cap="none" spc="0" normalizeH="0" baseline="0" noProof="0" dirty="0">
                <a:ln>
                  <a:noFill/>
                </a:ln>
                <a:solidFill>
                  <a:srgbClr val="2676FF">
                    <a:lumMod val="75000"/>
                  </a:srgbClr>
                </a:solidFill>
                <a:effectLst/>
                <a:uLnTx/>
                <a:uFillTx/>
                <a:latin typeface="Arial Black" pitchFamily="34" charset="0"/>
              </a:endParaRPr>
            </a:p>
          </p:txBody>
        </p:sp>
      </p:grpSp>
    </p:spTree>
    <p:extLst>
      <p:ext uri="{BB962C8B-B14F-4D97-AF65-F5344CB8AC3E}">
        <p14:creationId xmlns:p14="http://schemas.microsoft.com/office/powerpoint/2010/main" val="540368304"/>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4371726" cy="40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变更准则</a:t>
            </a:r>
            <a:endParaRPr lang="en-US" altLang="zh-CN" sz="2000" dirty="0"/>
          </a:p>
        </p:txBody>
      </p:sp>
      <p:graphicFrame>
        <p:nvGraphicFramePr>
          <p:cNvPr id="21" name="表格 20"/>
          <p:cNvGraphicFramePr>
            <a:graphicFrameLocks noGrp="1"/>
          </p:cNvGraphicFramePr>
          <p:nvPr>
            <p:extLst>
              <p:ext uri="{D42A27DB-BD31-4B8C-83A1-F6EECF244321}">
                <p14:modId xmlns:p14="http://schemas.microsoft.com/office/powerpoint/2010/main" val="3666103163"/>
              </p:ext>
            </p:extLst>
          </p:nvPr>
        </p:nvGraphicFramePr>
        <p:xfrm>
          <a:off x="107950" y="771550"/>
          <a:ext cx="8496944" cy="3787574"/>
        </p:xfrm>
        <a:graphic>
          <a:graphicData uri="http://schemas.openxmlformats.org/drawingml/2006/table">
            <a:tbl>
              <a:tblPr firstRow="1" firstCol="1" bandRow="1">
                <a:tableStyleId>{5C22544A-7EE6-4342-B048-85BDC9FD1C3A}</a:tableStyleId>
              </a:tblPr>
              <a:tblGrid>
                <a:gridCol w="1803681">
                  <a:extLst>
                    <a:ext uri="{9D8B030D-6E8A-4147-A177-3AD203B41FA5}">
                      <a16:colId xmlns:a16="http://schemas.microsoft.com/office/drawing/2014/main" val="20000"/>
                    </a:ext>
                  </a:extLst>
                </a:gridCol>
                <a:gridCol w="6693263">
                  <a:extLst>
                    <a:ext uri="{9D8B030D-6E8A-4147-A177-3AD203B41FA5}">
                      <a16:colId xmlns:a16="http://schemas.microsoft.com/office/drawing/2014/main" val="20001"/>
                    </a:ext>
                  </a:extLst>
                </a:gridCol>
              </a:tblGrid>
              <a:tr h="445625">
                <a:tc>
                  <a:txBody>
                    <a:bodyPr/>
                    <a:lstStyle/>
                    <a:p>
                      <a:pPr algn="ctr">
                        <a:lnSpc>
                          <a:spcPct val="150000"/>
                        </a:lnSpc>
                        <a:spcAft>
                          <a:spcPts val="0"/>
                        </a:spcAft>
                      </a:pPr>
                      <a:r>
                        <a:rPr lang="zh-CN" sz="1400" dirty="0">
                          <a:effectLst/>
                          <a:latin typeface="+mn-ea"/>
                          <a:ea typeface="+mn-ea"/>
                        </a:rPr>
                        <a:t>准则点</a:t>
                      </a:r>
                    </a:p>
                  </a:txBody>
                  <a:tcPr marL="68580" marR="68580" marT="0" marB="0"/>
                </a:tc>
                <a:tc>
                  <a:txBody>
                    <a:bodyPr/>
                    <a:lstStyle/>
                    <a:p>
                      <a:pPr algn="ctr">
                        <a:lnSpc>
                          <a:spcPct val="150000"/>
                        </a:lnSpc>
                        <a:spcAft>
                          <a:spcPts val="0"/>
                        </a:spcAft>
                      </a:pPr>
                      <a:r>
                        <a:rPr lang="zh-CN" sz="1400">
                          <a:effectLst/>
                          <a:latin typeface="+mn-ea"/>
                          <a:ea typeface="+mn-ea"/>
                        </a:rPr>
                        <a:t>内容</a:t>
                      </a:r>
                    </a:p>
                  </a:txBody>
                  <a:tcPr marL="68580" marR="68580" marT="0" marB="0"/>
                </a:tc>
                <a:extLst>
                  <a:ext uri="{0D108BD9-81ED-4DB2-BD59-A6C34878D82A}">
                    <a16:rowId xmlns:a16="http://schemas.microsoft.com/office/drawing/2014/main" val="10000"/>
                  </a:ext>
                </a:extLst>
              </a:tr>
              <a:tr h="1615372">
                <a:tc>
                  <a:txBody>
                    <a:bodyPr/>
                    <a:lstStyle/>
                    <a:p>
                      <a:pPr algn="ctr">
                        <a:lnSpc>
                          <a:spcPct val="150000"/>
                        </a:lnSpc>
                        <a:spcAft>
                          <a:spcPts val="0"/>
                        </a:spcAft>
                      </a:pPr>
                      <a:r>
                        <a:rPr lang="zh-CN" sz="1400" dirty="0">
                          <a:effectLst/>
                          <a:latin typeface="+mn-ea"/>
                          <a:ea typeface="+mn-ea"/>
                        </a:rPr>
                        <a:t>触发变更的条件</a:t>
                      </a:r>
                    </a:p>
                  </a:txBody>
                  <a:tcPr marL="68580" marR="68580" marT="0" marB="0" anchor="ctr"/>
                </a:tc>
                <a:tc>
                  <a:txBody>
                    <a:bodyPr/>
                    <a:lstStyle/>
                    <a:p>
                      <a:pPr marL="342900" lvl="0" indent="-342900" algn="just">
                        <a:lnSpc>
                          <a:spcPct val="150000"/>
                        </a:lnSpc>
                        <a:spcAft>
                          <a:spcPts val="0"/>
                        </a:spcAft>
                        <a:buFont typeface="Wingdings"/>
                        <a:buChar char=""/>
                      </a:pPr>
                      <a:r>
                        <a:rPr lang="zh-CN" sz="1400" dirty="0">
                          <a:effectLst/>
                          <a:latin typeface="+mn-ea"/>
                          <a:ea typeface="+mn-ea"/>
                        </a:rPr>
                        <a:t>客户需求变化，使得产品规模、范围发生变化；</a:t>
                      </a:r>
                    </a:p>
                    <a:p>
                      <a:pPr marL="342900" lvl="0" indent="-342900" algn="just">
                        <a:lnSpc>
                          <a:spcPct val="150000"/>
                        </a:lnSpc>
                        <a:spcAft>
                          <a:spcPts val="0"/>
                        </a:spcAft>
                        <a:buFont typeface="Wingdings"/>
                        <a:buChar char=""/>
                      </a:pPr>
                      <a:r>
                        <a:rPr lang="zh-CN" sz="1400" dirty="0">
                          <a:effectLst/>
                          <a:latin typeface="+mn-ea"/>
                          <a:ea typeface="+mn-ea"/>
                        </a:rPr>
                        <a:t>产品市场、外部客户条件变化，使得产品市场预期发生变化；</a:t>
                      </a:r>
                    </a:p>
                    <a:p>
                      <a:pPr marL="342900" lvl="0" indent="-342900" algn="just">
                        <a:lnSpc>
                          <a:spcPct val="150000"/>
                        </a:lnSpc>
                        <a:spcAft>
                          <a:spcPts val="0"/>
                        </a:spcAft>
                        <a:buFont typeface="Wingdings"/>
                        <a:buChar char=""/>
                      </a:pPr>
                      <a:r>
                        <a:rPr lang="zh-CN" sz="1400" dirty="0">
                          <a:effectLst/>
                          <a:latin typeface="+mn-ea"/>
                          <a:ea typeface="+mn-ea"/>
                        </a:rPr>
                        <a:t>新产品、新技术因工作量估算不准确，导致计划工期和实际工期差距较大，无法通过项目自身努力弥补；</a:t>
                      </a:r>
                    </a:p>
                    <a:p>
                      <a:pPr marL="342900" lvl="0" indent="-342900" algn="just">
                        <a:lnSpc>
                          <a:spcPct val="150000"/>
                        </a:lnSpc>
                        <a:spcAft>
                          <a:spcPts val="0"/>
                        </a:spcAft>
                        <a:buFont typeface="Wingdings"/>
                        <a:buChar char=""/>
                      </a:pPr>
                      <a:r>
                        <a:rPr lang="zh-CN" sz="1400" dirty="0">
                          <a:effectLst/>
                          <a:latin typeface="+mn-ea"/>
                          <a:ea typeface="+mn-ea"/>
                        </a:rPr>
                        <a:t>其它不可控风险导致的项目延期。</a:t>
                      </a:r>
                    </a:p>
                  </a:txBody>
                  <a:tcPr marL="68580" marR="68580" marT="0" marB="0"/>
                </a:tc>
                <a:extLst>
                  <a:ext uri="{0D108BD9-81ED-4DB2-BD59-A6C34878D82A}">
                    <a16:rowId xmlns:a16="http://schemas.microsoft.com/office/drawing/2014/main" val="10001"/>
                  </a:ext>
                </a:extLst>
              </a:tr>
              <a:tr h="360291">
                <a:tc>
                  <a:txBody>
                    <a:bodyPr/>
                    <a:lstStyle/>
                    <a:p>
                      <a:pPr algn="ctr">
                        <a:lnSpc>
                          <a:spcPct val="150000"/>
                        </a:lnSpc>
                        <a:spcAft>
                          <a:spcPts val="0"/>
                        </a:spcAft>
                      </a:pPr>
                      <a:r>
                        <a:rPr lang="zh-CN" sz="1400">
                          <a:effectLst/>
                          <a:latin typeface="+mn-ea"/>
                          <a:ea typeface="+mn-ea"/>
                        </a:rPr>
                        <a:t>变更时效性</a:t>
                      </a:r>
                    </a:p>
                  </a:txBody>
                  <a:tcPr marL="68580" marR="68580" marT="0" marB="0" anchor="ctr"/>
                </a:tc>
                <a:tc>
                  <a:txBody>
                    <a:bodyPr/>
                    <a:lstStyle/>
                    <a:p>
                      <a:pPr algn="just">
                        <a:lnSpc>
                          <a:spcPct val="150000"/>
                        </a:lnSpc>
                        <a:spcAft>
                          <a:spcPts val="0"/>
                        </a:spcAft>
                      </a:pPr>
                      <a:r>
                        <a:rPr lang="zh-CN" sz="1400" dirty="0">
                          <a:effectLst/>
                          <a:latin typeface="+mn-ea"/>
                          <a:ea typeface="+mn-ea"/>
                        </a:rPr>
                        <a:t>变更申请提出至项目计划结项日期，必须不少于</a:t>
                      </a:r>
                      <a:r>
                        <a:rPr lang="en-US" sz="1400" dirty="0">
                          <a:effectLst/>
                          <a:latin typeface="+mn-ea"/>
                          <a:ea typeface="+mn-ea"/>
                        </a:rPr>
                        <a:t>3</a:t>
                      </a:r>
                      <a:r>
                        <a:rPr lang="zh-CN" sz="1400" dirty="0">
                          <a:effectLst/>
                          <a:latin typeface="+mn-ea"/>
                          <a:ea typeface="+mn-ea"/>
                        </a:rPr>
                        <a:t>天； </a:t>
                      </a:r>
                    </a:p>
                  </a:txBody>
                  <a:tcPr marL="68580" marR="68580" marT="0" marB="0"/>
                </a:tc>
                <a:extLst>
                  <a:ext uri="{0D108BD9-81ED-4DB2-BD59-A6C34878D82A}">
                    <a16:rowId xmlns:a16="http://schemas.microsoft.com/office/drawing/2014/main" val="10002"/>
                  </a:ext>
                </a:extLst>
              </a:tr>
              <a:tr h="726206">
                <a:tc>
                  <a:txBody>
                    <a:bodyPr/>
                    <a:lstStyle/>
                    <a:p>
                      <a:pPr algn="ctr">
                        <a:lnSpc>
                          <a:spcPct val="150000"/>
                        </a:lnSpc>
                        <a:spcAft>
                          <a:spcPts val="0"/>
                        </a:spcAft>
                      </a:pPr>
                      <a:r>
                        <a:rPr lang="zh-CN" sz="1400">
                          <a:effectLst/>
                          <a:latin typeface="+mn-ea"/>
                          <a:ea typeface="+mn-ea"/>
                        </a:rPr>
                        <a:t>成本控制</a:t>
                      </a:r>
                    </a:p>
                  </a:txBody>
                  <a:tcPr marL="68580" marR="68580" marT="0" marB="0" anchor="ctr"/>
                </a:tc>
                <a:tc>
                  <a:txBody>
                    <a:bodyPr/>
                    <a:lstStyle/>
                    <a:p>
                      <a:pPr algn="just">
                        <a:lnSpc>
                          <a:spcPct val="150000"/>
                        </a:lnSpc>
                        <a:spcAft>
                          <a:spcPts val="0"/>
                        </a:spcAft>
                      </a:pPr>
                      <a:r>
                        <a:rPr lang="zh-CN" sz="1400" dirty="0">
                          <a:effectLst/>
                          <a:latin typeface="+mn-ea"/>
                          <a:ea typeface="+mn-ea"/>
                        </a:rPr>
                        <a:t>定制合同项目</a:t>
                      </a:r>
                      <a:r>
                        <a:rPr lang="en-US" sz="1400" dirty="0">
                          <a:effectLst/>
                          <a:latin typeface="+mn-ea"/>
                          <a:ea typeface="+mn-ea"/>
                        </a:rPr>
                        <a:t>: </a:t>
                      </a:r>
                      <a:r>
                        <a:rPr lang="zh-CN" sz="1400" dirty="0">
                          <a:effectLst/>
                          <a:latin typeface="+mn-ea"/>
                          <a:ea typeface="+mn-ea"/>
                        </a:rPr>
                        <a:t>变更后的研发成本应控制在公司允许的合同金额的目标范围内，如研发成本超出目标数据，则变更必须经产管会主席、董事长亲自审批。</a:t>
                      </a:r>
                      <a:endParaRPr lang="en-US" altLang="zh-CN" sz="1400" dirty="0">
                        <a:effectLst/>
                        <a:latin typeface="+mn-ea"/>
                        <a:ea typeface="+mn-ea"/>
                      </a:endParaRPr>
                    </a:p>
                  </a:txBody>
                  <a:tcPr marL="68580" marR="68580" marT="0" marB="0"/>
                </a:tc>
                <a:extLst>
                  <a:ext uri="{0D108BD9-81ED-4DB2-BD59-A6C34878D82A}">
                    <a16:rowId xmlns:a16="http://schemas.microsoft.com/office/drawing/2014/main" val="10003"/>
                  </a:ext>
                </a:extLst>
              </a:tr>
              <a:tr h="629626">
                <a:tc>
                  <a:txBody>
                    <a:bodyPr/>
                    <a:lstStyle/>
                    <a:p>
                      <a:pPr algn="ctr">
                        <a:lnSpc>
                          <a:spcPct val="150000"/>
                        </a:lnSpc>
                        <a:spcAft>
                          <a:spcPts val="0"/>
                        </a:spcAft>
                      </a:pPr>
                      <a:r>
                        <a:rPr lang="zh-CN" sz="1400" dirty="0">
                          <a:effectLst/>
                          <a:latin typeface="+mn-ea"/>
                          <a:ea typeface="+mn-ea"/>
                        </a:rPr>
                        <a:t>变更次数</a:t>
                      </a:r>
                    </a:p>
                  </a:txBody>
                  <a:tcPr marL="68580" marR="68580" marT="0" marB="0" anchor="ctr"/>
                </a:tc>
                <a:tc>
                  <a:txBody>
                    <a:bodyPr/>
                    <a:lstStyle/>
                    <a:p>
                      <a:pPr algn="just">
                        <a:lnSpc>
                          <a:spcPct val="150000"/>
                        </a:lnSpc>
                        <a:spcAft>
                          <a:spcPts val="0"/>
                        </a:spcAft>
                      </a:pPr>
                      <a:r>
                        <a:rPr lang="zh-CN" sz="1400" dirty="0">
                          <a:effectLst/>
                          <a:latin typeface="+mn-ea"/>
                          <a:ea typeface="+mn-ea"/>
                        </a:rPr>
                        <a:t>在满足成本控制的条件下，需求变更原则上不允许超过三次。如果超过三次则需要由董事长审批。</a:t>
                      </a: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71605291"/>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51470"/>
            <a:ext cx="9108504" cy="307777"/>
          </a:xfrm>
          <a:prstGeom prst="rect">
            <a:avLst/>
          </a:prstGeom>
          <a:noFill/>
          <a:ln w="9525">
            <a:noFill/>
            <a:miter lim="800000"/>
            <a:headEnd/>
            <a:tailEnd/>
          </a:ln>
        </p:spPr>
        <p:txBody>
          <a:bodyPr wrap="square">
            <a:spAutoFit/>
          </a:bodyPr>
          <a:lstStyle>
            <a:defPPr>
              <a:defRPr lang="zh-CN"/>
            </a:defPPr>
            <a:lvl1pPr>
              <a:defRPr sz="1600" b="1">
                <a:latin typeface="微软雅黑" pitchFamily="34" charset="-122"/>
                <a:ea typeface="微软雅黑" pitchFamily="34" charset="-122"/>
              </a:defRPr>
            </a:lvl1pPr>
          </a:lstStyle>
          <a:p>
            <a:r>
              <a:rPr lang="zh-CN" altLang="en-US" sz="1400" dirty="0"/>
              <a:t>准入条件：相关工作产品</a:t>
            </a:r>
            <a:r>
              <a:rPr lang="en-US" altLang="zh-CN" sz="1400" dirty="0"/>
              <a:t>(</a:t>
            </a:r>
            <a:r>
              <a:rPr lang="zh-CN" altLang="en-US" sz="1400" dirty="0"/>
              <a:t>例如，需求规格、设计文档、测试用例等</a:t>
            </a:r>
            <a:r>
              <a:rPr lang="en-US" altLang="zh-CN" sz="1400" dirty="0"/>
              <a:t>)</a:t>
            </a:r>
            <a:r>
              <a:rPr lang="zh-CN" altLang="en-US" sz="1400" dirty="0"/>
              <a:t>已纳入配置基线或变更申请人发现有必要修订</a:t>
            </a:r>
          </a:p>
        </p:txBody>
      </p:sp>
      <p:sp>
        <p:nvSpPr>
          <p:cNvPr id="4" name="矩形 3"/>
          <p:cNvSpPr>
            <a:spLocks noChangeArrowheads="1"/>
          </p:cNvSpPr>
          <p:nvPr/>
        </p:nvSpPr>
        <p:spPr bwMode="auto">
          <a:xfrm>
            <a:off x="899592" y="4784253"/>
            <a:ext cx="8244408" cy="307777"/>
          </a:xfrm>
          <a:prstGeom prst="rect">
            <a:avLst/>
          </a:prstGeom>
          <a:noFill/>
          <a:ln w="9525">
            <a:noFill/>
            <a:miter lim="800000"/>
            <a:headEnd/>
            <a:tailEnd/>
          </a:ln>
        </p:spPr>
        <p:txBody>
          <a:bodyPr wrap="square">
            <a:spAutoFit/>
          </a:bodyPr>
          <a:lstStyle/>
          <a:p>
            <a:r>
              <a:rPr lang="zh-CN" altLang="en-US" sz="1400" b="1" dirty="0">
                <a:latin typeface="微软雅黑" pitchFamily="34" charset="-122"/>
                <a:ea typeface="微软雅黑" pitchFamily="34" charset="-122"/>
              </a:rPr>
              <a:t>准出条件：变更取消</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驳回或变更完成且相关的配置基线重新建立</a:t>
            </a:r>
          </a:p>
        </p:txBody>
      </p:sp>
      <p:pic>
        <p:nvPicPr>
          <p:cNvPr id="5" name="Picture 2" descr="C:\Program Files\Microsoft Office\MEDIA\CAGCAT10\j0293240.wmf">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750463"/>
            <a:ext cx="477313" cy="352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对象 2"/>
          <p:cNvGraphicFramePr>
            <a:graphicFrameLocks noChangeAspect="1"/>
          </p:cNvGraphicFramePr>
          <p:nvPr>
            <p:extLst>
              <p:ext uri="{D42A27DB-BD31-4B8C-83A1-F6EECF244321}">
                <p14:modId xmlns:p14="http://schemas.microsoft.com/office/powerpoint/2010/main" val="2663371706"/>
              </p:ext>
            </p:extLst>
          </p:nvPr>
        </p:nvGraphicFramePr>
        <p:xfrm>
          <a:off x="395536" y="359247"/>
          <a:ext cx="8226109" cy="4391216"/>
        </p:xfrm>
        <a:graphic>
          <a:graphicData uri="http://schemas.openxmlformats.org/presentationml/2006/ole">
            <mc:AlternateContent xmlns:mc="http://schemas.openxmlformats.org/markup-compatibility/2006">
              <mc:Choice xmlns:v="urn:schemas-microsoft-com:vml" Requires="v">
                <p:oleObj name="Visio" r:id="rId4" imgW="10018785" imgH="7246925" progId="Visio.Drawing.11">
                  <p:embed/>
                </p:oleObj>
              </mc:Choice>
              <mc:Fallback>
                <p:oleObj name="Visio" r:id="rId4" imgW="10018785" imgH="7246925"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59247"/>
                        <a:ext cx="8226109" cy="43912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08495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4371726"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暂停和重启准则</a:t>
            </a:r>
            <a:endParaRPr lang="en-US" altLang="zh-CN" sz="2000" dirty="0">
              <a:latin typeface="微软雅黑" pitchFamily="34" charset="-122"/>
              <a:ea typeface="微软雅黑" pitchFamily="34" charset="-122"/>
            </a:endParaRPr>
          </a:p>
        </p:txBody>
      </p:sp>
      <p:sp>
        <p:nvSpPr>
          <p:cNvPr id="6" name="矩形 5"/>
          <p:cNvSpPr/>
          <p:nvPr/>
        </p:nvSpPr>
        <p:spPr>
          <a:xfrm>
            <a:off x="590171" y="657767"/>
            <a:ext cx="140455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一</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暂停准则</a:t>
            </a:r>
          </a:p>
        </p:txBody>
      </p:sp>
      <p:sp>
        <p:nvSpPr>
          <p:cNvPr id="7" name="标题 19"/>
          <p:cNvSpPr txBox="1">
            <a:spLocks/>
          </p:cNvSpPr>
          <p:nvPr/>
        </p:nvSpPr>
        <p:spPr>
          <a:xfrm>
            <a:off x="560314" y="1027099"/>
            <a:ext cx="8332166" cy="19046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Wingdings" pitchFamily="2" charset="2"/>
              <a:buChar char="n"/>
            </a:pPr>
            <a:r>
              <a:rPr lang="zh-CN" altLang="zh-CN" sz="1400" dirty="0">
                <a:latin typeface="+mn-ea"/>
                <a:ea typeface="+mn-ea"/>
              </a:rPr>
              <a:t>申请暂停的条件：战略方向发生变化、客户原因等外部因素造成产品无法继续投入研发。</a:t>
            </a:r>
          </a:p>
          <a:p>
            <a:pPr marL="285750" indent="-285750">
              <a:lnSpc>
                <a:spcPct val="150000"/>
              </a:lnSpc>
              <a:buFont typeface="Wingdings" pitchFamily="2" charset="2"/>
              <a:buChar char="n"/>
            </a:pPr>
            <a:r>
              <a:rPr lang="zh-CN" altLang="zh-CN" sz="1400" dirty="0">
                <a:latin typeface="+mn-ea"/>
                <a:ea typeface="+mn-ea"/>
              </a:rPr>
              <a:t>暂停依据说明：提交项目暂停申请单时，必须附件暂停原因分析及相应的支撑依据，以便领导层做相关决策。</a:t>
            </a:r>
          </a:p>
          <a:p>
            <a:pPr marL="285750" indent="-285750">
              <a:lnSpc>
                <a:spcPct val="150000"/>
              </a:lnSpc>
              <a:buFont typeface="Wingdings" pitchFamily="2" charset="2"/>
              <a:buChar char="n"/>
            </a:pPr>
            <a:r>
              <a:rPr lang="zh-CN" altLang="zh-CN" sz="1400" dirty="0">
                <a:latin typeface="+mn-ea"/>
                <a:ea typeface="+mn-ea"/>
              </a:rPr>
              <a:t>暂停资源安排：申请项目暂停后，人力资源、设备等所有项目资源必须释放，不允许继续投入项目组。项目组代码权限收回。</a:t>
            </a:r>
            <a:endParaRPr lang="en-US" altLang="zh-CN" sz="1400" dirty="0">
              <a:latin typeface="+mn-ea"/>
              <a:ea typeface="+mn-ea"/>
            </a:endParaRPr>
          </a:p>
          <a:p>
            <a:pPr marL="285750" indent="-285750">
              <a:lnSpc>
                <a:spcPct val="150000"/>
              </a:lnSpc>
              <a:buFont typeface="Wingdings" pitchFamily="2" charset="2"/>
              <a:buChar char="n"/>
            </a:pPr>
            <a:r>
              <a:rPr lang="zh-CN" altLang="en-US" sz="1400" dirty="0">
                <a:latin typeface="+mn-ea"/>
                <a:ea typeface="+mn-ea"/>
              </a:rPr>
              <a:t>暂停时效说明：申请暂停项目需要知会项目启动时间点，超出启动时间点则走异常结项流程，特别情况需要特别说明。</a:t>
            </a:r>
            <a:endParaRPr lang="zh-CN" altLang="zh-CN" sz="1400" dirty="0">
              <a:latin typeface="+mn-ea"/>
              <a:ea typeface="+mn-ea"/>
            </a:endParaRPr>
          </a:p>
        </p:txBody>
      </p:sp>
      <p:sp>
        <p:nvSpPr>
          <p:cNvPr id="8" name="矩形 7"/>
          <p:cNvSpPr/>
          <p:nvPr/>
        </p:nvSpPr>
        <p:spPr>
          <a:xfrm>
            <a:off x="623033" y="3282538"/>
            <a:ext cx="1338828"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一重启准则</a:t>
            </a:r>
          </a:p>
        </p:txBody>
      </p:sp>
      <p:sp>
        <p:nvSpPr>
          <p:cNvPr id="12" name="标题 19"/>
          <p:cNvSpPr txBox="1">
            <a:spLocks/>
          </p:cNvSpPr>
          <p:nvPr/>
        </p:nvSpPr>
        <p:spPr>
          <a:xfrm>
            <a:off x="560314" y="3646140"/>
            <a:ext cx="8332166" cy="12782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Wingdings" pitchFamily="2" charset="2"/>
              <a:buChar char="n"/>
            </a:pPr>
            <a:r>
              <a:rPr lang="zh-CN" altLang="zh-CN" sz="1400" dirty="0">
                <a:latin typeface="+mn-ea"/>
                <a:ea typeface="+mn-ea"/>
              </a:rPr>
              <a:t>对于原有的暂停项目，事业部及研发团队共同确定项目重启的计划及相关资源后报产品线首席负责人及产管会主席审批，审批通过后项目团队可按重启后的项目计划开展工作。</a:t>
            </a:r>
          </a:p>
        </p:txBody>
      </p:sp>
    </p:spTree>
    <p:extLst>
      <p:ext uri="{BB962C8B-B14F-4D97-AF65-F5344CB8AC3E}">
        <p14:creationId xmlns:p14="http://schemas.microsoft.com/office/powerpoint/2010/main" val="14362252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Program Files\Microsoft Office\MEDIA\CAGCAT10\j0293240.wmf">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4754240"/>
            <a:ext cx="477313" cy="3521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115589984"/>
              </p:ext>
            </p:extLst>
          </p:nvPr>
        </p:nvGraphicFramePr>
        <p:xfrm>
          <a:off x="-19447" y="0"/>
          <a:ext cx="9118205" cy="5143500"/>
        </p:xfrm>
        <a:graphic>
          <a:graphicData uri="http://schemas.openxmlformats.org/presentationml/2006/ole">
            <mc:AlternateContent xmlns:mc="http://schemas.openxmlformats.org/markup-compatibility/2006">
              <mc:Choice xmlns:v="urn:schemas-microsoft-com:vml" Requires="v">
                <p:oleObj name="Visio" r:id="rId5" imgW="10531620" imgH="9007864" progId="Visio.Drawing.11">
                  <p:embed/>
                </p:oleObj>
              </mc:Choice>
              <mc:Fallback>
                <p:oleObj name="Visio" r:id="rId5" imgW="10531620" imgH="9007864"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47" y="0"/>
                        <a:ext cx="9118205" cy="5143500"/>
                      </a:xfrm>
                      <a:prstGeom prst="rect">
                        <a:avLst/>
                      </a:prstGeom>
                      <a:noFill/>
                    </p:spPr>
                  </p:pic>
                </p:oleObj>
              </mc:Fallback>
            </mc:AlternateContent>
          </a:graphicData>
        </a:graphic>
      </p:graphicFrame>
    </p:spTree>
    <p:extLst>
      <p:ext uri="{BB962C8B-B14F-4D97-AF65-F5344CB8AC3E}">
        <p14:creationId xmlns:p14="http://schemas.microsoft.com/office/powerpoint/2010/main" val="1833651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4371726"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任务型项目流程</a:t>
            </a:r>
            <a:endParaRPr lang="en-US" altLang="zh-CN" sz="2000" dirty="0"/>
          </a:p>
        </p:txBody>
      </p:sp>
      <p:sp>
        <p:nvSpPr>
          <p:cNvPr id="13" name="矩形 6"/>
          <p:cNvSpPr>
            <a:spLocks noChangeArrowheads="1"/>
          </p:cNvSpPr>
          <p:nvPr/>
        </p:nvSpPr>
        <p:spPr bwMode="auto">
          <a:xfrm>
            <a:off x="1576388" y="627534"/>
            <a:ext cx="6249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p>
            <a:r>
              <a:rPr lang="en-US" altLang="zh-CN" dirty="0">
                <a:solidFill>
                  <a:schemeClr val="bg1"/>
                </a:solidFill>
                <a:latin typeface="微软雅黑" pitchFamily="34" charset="-122"/>
                <a:ea typeface="微软雅黑" pitchFamily="34" charset="-122"/>
                <a:sym typeface="微软雅黑" pitchFamily="34" charset="-122"/>
              </a:rPr>
              <a:t>1</a:t>
            </a:r>
            <a:r>
              <a:rPr lang="zh-CN" altLang="en-US" dirty="0">
                <a:solidFill>
                  <a:schemeClr val="bg1"/>
                </a:solidFill>
                <a:latin typeface="微软雅黑" pitchFamily="34" charset="-122"/>
                <a:ea typeface="微软雅黑" pitchFamily="34" charset="-122"/>
                <a:sym typeface="微软雅黑" pitchFamily="34" charset="-122"/>
              </a:rPr>
              <a:t>、企业根据评审对象的不同</a:t>
            </a:r>
            <a:endParaRPr lang="en-US" altLang="zh-CN" dirty="0"/>
          </a:p>
        </p:txBody>
      </p:sp>
      <p:sp>
        <p:nvSpPr>
          <p:cNvPr id="15" name="矩形 25"/>
          <p:cNvSpPr>
            <a:spLocks noChangeArrowheads="1"/>
          </p:cNvSpPr>
          <p:nvPr/>
        </p:nvSpPr>
        <p:spPr bwMode="auto">
          <a:xfrm>
            <a:off x="272213" y="1347614"/>
            <a:ext cx="206754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ctr">
              <a:lnSpc>
                <a:spcPct val="150000"/>
              </a:lnSpc>
            </a:pPr>
            <a:r>
              <a:rPr lang="zh-CN" altLang="en-US" dirty="0">
                <a:latin typeface="微软雅黑" pitchFamily="34" charset="-122"/>
                <a:ea typeface="微软雅黑" pitchFamily="34" charset="-122"/>
              </a:rPr>
              <a:t>项目从任务受理到完成的估算</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计划工作量小于</a:t>
            </a: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人月（含</a:t>
            </a: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人月）包括</a:t>
            </a:r>
            <a:r>
              <a:rPr lang="en-US" altLang="zh-CN" dirty="0">
                <a:latin typeface="微软雅黑" pitchFamily="34" charset="-122"/>
                <a:ea typeface="微软雅黑" pitchFamily="34" charset="-122"/>
              </a:rPr>
              <a:t>:BUG</a:t>
            </a:r>
            <a:r>
              <a:rPr lang="zh-CN" altLang="en-US" dirty="0">
                <a:latin typeface="微软雅黑" pitchFamily="34" charset="-122"/>
                <a:ea typeface="微软雅黑" pitchFamily="34" charset="-122"/>
              </a:rPr>
              <a:t>修复、临时任务、零散需求</a:t>
            </a:r>
            <a:endParaRPr lang="zh-CN" altLang="en-US" dirty="0">
              <a:solidFill>
                <a:srgbClr val="000000"/>
              </a:solidFill>
              <a:latin typeface="微软雅黑" pitchFamily="34" charset="-122"/>
              <a:ea typeface="微软雅黑" pitchFamily="34" charset="-122"/>
            </a:endParaRPr>
          </a:p>
        </p:txBody>
      </p:sp>
      <p:graphicFrame>
        <p:nvGraphicFramePr>
          <p:cNvPr id="12" name="表格 11"/>
          <p:cNvGraphicFramePr>
            <a:graphicFrameLocks noGrp="1"/>
          </p:cNvGraphicFramePr>
          <p:nvPr>
            <p:extLst>
              <p:ext uri="{D42A27DB-BD31-4B8C-83A1-F6EECF244321}">
                <p14:modId xmlns:p14="http://schemas.microsoft.com/office/powerpoint/2010/main" val="2439616477"/>
              </p:ext>
            </p:extLst>
          </p:nvPr>
        </p:nvGraphicFramePr>
        <p:xfrm>
          <a:off x="2746177" y="85299"/>
          <a:ext cx="6146303" cy="4864087"/>
        </p:xfrm>
        <a:graphic>
          <a:graphicData uri="http://schemas.openxmlformats.org/drawingml/2006/table">
            <a:tbl>
              <a:tblPr firstRow="1" bandRow="1">
                <a:tableStyleId>{7DF18680-E054-41AD-8BC1-D1AEF772440D}</a:tableStyleId>
              </a:tblPr>
              <a:tblGrid>
                <a:gridCol w="1512168">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904501">
                  <a:extLst>
                    <a:ext uri="{9D8B030D-6E8A-4147-A177-3AD203B41FA5}">
                      <a16:colId xmlns:a16="http://schemas.microsoft.com/office/drawing/2014/main" val="20002"/>
                    </a:ext>
                  </a:extLst>
                </a:gridCol>
                <a:gridCol w="1209354">
                  <a:extLst>
                    <a:ext uri="{9D8B030D-6E8A-4147-A177-3AD203B41FA5}">
                      <a16:colId xmlns:a16="http://schemas.microsoft.com/office/drawing/2014/main" val="20003"/>
                    </a:ext>
                  </a:extLst>
                </a:gridCol>
              </a:tblGrid>
              <a:tr h="357662">
                <a:tc>
                  <a:txBody>
                    <a:bodyPr/>
                    <a:lstStyle/>
                    <a:p>
                      <a:pPr algn="ctr"/>
                      <a:r>
                        <a:rPr lang="zh-CN" altLang="en-US" sz="1600" dirty="0"/>
                        <a:t>活动名称</a:t>
                      </a:r>
                      <a:endParaRPr lang="zh-CN" altLang="en-US" sz="1600" b="1" dirty="0">
                        <a:latin typeface="+mn-ea"/>
                        <a:ea typeface="+mn-ea"/>
                      </a:endParaRPr>
                    </a:p>
                  </a:txBody>
                  <a:tcPr anchor="ctr"/>
                </a:tc>
                <a:tc>
                  <a:txBody>
                    <a:bodyPr/>
                    <a:lstStyle/>
                    <a:p>
                      <a:pPr algn="ctr"/>
                      <a:r>
                        <a:rPr lang="zh-CN" altLang="en-US" sz="1600" dirty="0"/>
                        <a:t>活动输出</a:t>
                      </a:r>
                      <a:endParaRPr lang="zh-CN" altLang="en-US" sz="1600" b="1" dirty="0">
                        <a:latin typeface="+mn-ea"/>
                        <a:ea typeface="+mn-ea"/>
                      </a:endParaRPr>
                    </a:p>
                  </a:txBody>
                  <a:tcPr anchor="ctr"/>
                </a:tc>
                <a:tc>
                  <a:txBody>
                    <a:bodyPr/>
                    <a:lstStyle/>
                    <a:p>
                      <a:pPr algn="ctr"/>
                      <a:r>
                        <a:rPr lang="zh-CN" altLang="en-US" sz="1600" dirty="0"/>
                        <a:t>裁剪要求</a:t>
                      </a:r>
                      <a:endParaRPr lang="zh-CN" altLang="en-US" sz="1600" b="1" dirty="0">
                        <a:latin typeface="+mn-ea"/>
                        <a:ea typeface="+mn-ea"/>
                      </a:endParaRPr>
                    </a:p>
                  </a:txBody>
                  <a:tcPr anchor="ctr"/>
                </a:tc>
                <a:tc>
                  <a:txBody>
                    <a:bodyPr/>
                    <a:lstStyle/>
                    <a:p>
                      <a:pPr algn="ctr"/>
                      <a:r>
                        <a:rPr lang="zh-CN" altLang="en-US" sz="1600" dirty="0"/>
                        <a:t>备注</a:t>
                      </a:r>
                      <a:endParaRPr lang="zh-CN" altLang="en-US" sz="1600" b="1" dirty="0">
                        <a:latin typeface="+mn-ea"/>
                        <a:ea typeface="+mn-ea"/>
                      </a:endParaRPr>
                    </a:p>
                  </a:txBody>
                  <a:tcPr anchor="ctr"/>
                </a:tc>
                <a:extLst>
                  <a:ext uri="{0D108BD9-81ED-4DB2-BD59-A6C34878D82A}">
                    <a16:rowId xmlns:a16="http://schemas.microsoft.com/office/drawing/2014/main" val="10000"/>
                  </a:ext>
                </a:extLst>
              </a:tr>
              <a:tr h="357662">
                <a:tc>
                  <a:txBody>
                    <a:bodyPr/>
                    <a:lstStyle/>
                    <a:p>
                      <a:pPr algn="ctr">
                        <a:lnSpc>
                          <a:spcPct val="150000"/>
                        </a:lnSpc>
                        <a:spcAft>
                          <a:spcPts val="0"/>
                        </a:spcAft>
                      </a:pPr>
                      <a:r>
                        <a:rPr lang="en-US" sz="1400" dirty="0" err="1">
                          <a:effectLst/>
                        </a:rPr>
                        <a:t>提出需求</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a:effectLst/>
                        </a:rPr>
                        <a:t>Bug</a:t>
                      </a:r>
                      <a:r>
                        <a:rPr lang="zh-CN" sz="1400" dirty="0">
                          <a:effectLst/>
                        </a:rPr>
                        <a:t>列表</a:t>
                      </a:r>
                      <a:r>
                        <a:rPr lang="en-US" sz="1400" dirty="0">
                          <a:effectLst/>
                        </a:rPr>
                        <a:t>/</a:t>
                      </a:r>
                      <a:r>
                        <a:rPr lang="zh-CN" sz="1400" dirty="0">
                          <a:effectLst/>
                        </a:rPr>
                        <a:t>客户需求列表</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1"/>
                  </a:ext>
                </a:extLst>
              </a:tr>
              <a:tr h="357662">
                <a:tc>
                  <a:txBody>
                    <a:bodyPr/>
                    <a:lstStyle/>
                    <a:p>
                      <a:pPr algn="ctr">
                        <a:lnSpc>
                          <a:spcPct val="150000"/>
                        </a:lnSpc>
                        <a:spcAft>
                          <a:spcPts val="0"/>
                        </a:spcAft>
                      </a:pPr>
                      <a:r>
                        <a:rPr lang="en-US" sz="1400" dirty="0" err="1">
                          <a:effectLst/>
                        </a:rPr>
                        <a:t>整理需求</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a:effectLst/>
                        </a:rPr>
                        <a:t>Bug</a:t>
                      </a:r>
                      <a:r>
                        <a:rPr lang="zh-CN" sz="1400">
                          <a:effectLst/>
                        </a:rPr>
                        <a:t>列表</a:t>
                      </a:r>
                      <a:r>
                        <a:rPr lang="en-US" sz="1400">
                          <a:effectLst/>
                        </a:rPr>
                        <a:t>/</a:t>
                      </a:r>
                      <a:r>
                        <a:rPr lang="zh-CN" sz="1400">
                          <a:effectLst/>
                        </a:rPr>
                        <a:t>客户需求列表</a:t>
                      </a:r>
                      <a:endParaRPr lang="zh-CN" sz="1400" b="0">
                        <a:effectLst/>
                        <a:latin typeface="+mn-ea"/>
                        <a:ea typeface="+mn-ea"/>
                      </a:endParaRPr>
                    </a:p>
                  </a:txBody>
                  <a:tcPr marL="68580" marR="68580" marT="0" marB="0" anchor="ctr"/>
                </a:tc>
                <a:tc>
                  <a:txBody>
                    <a:bodyPr/>
                    <a:lstStyle/>
                    <a:p>
                      <a:pPr algn="ctr">
                        <a:lnSpc>
                          <a:spcPct val="150000"/>
                        </a:lnSpc>
                        <a:spcAft>
                          <a:spcPts val="0"/>
                        </a:spcAft>
                      </a:pPr>
                      <a:r>
                        <a:rPr lang="en-US" sz="1400">
                          <a:effectLst/>
                        </a:rPr>
                        <a:t>必选项</a:t>
                      </a:r>
                      <a:endParaRPr lang="zh-CN" sz="1400" b="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2"/>
                  </a:ext>
                </a:extLst>
              </a:tr>
              <a:tr h="425929">
                <a:tc>
                  <a:txBody>
                    <a:bodyPr/>
                    <a:lstStyle/>
                    <a:p>
                      <a:pPr algn="ctr">
                        <a:lnSpc>
                          <a:spcPct val="150000"/>
                        </a:lnSpc>
                        <a:spcAft>
                          <a:spcPts val="0"/>
                        </a:spcAft>
                      </a:pPr>
                      <a:r>
                        <a:rPr lang="en-US" sz="1400" dirty="0" err="1">
                          <a:effectLst/>
                        </a:rPr>
                        <a:t>估算项目时间</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项目估算表</a:t>
                      </a:r>
                      <a:r>
                        <a:rPr lang="en-US" sz="1400" dirty="0">
                          <a:effectLst/>
                        </a:rPr>
                        <a:t>/</a:t>
                      </a:r>
                      <a:r>
                        <a:rPr lang="zh-CN" altLang="en-US" sz="1400" dirty="0">
                          <a:effectLst/>
                        </a:rPr>
                        <a:t>客户需求列表</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a:effectLst/>
                        </a:rPr>
                        <a:t>必选项</a:t>
                      </a:r>
                      <a:endParaRPr lang="zh-CN" sz="1400" b="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3"/>
                  </a:ext>
                </a:extLst>
              </a:tr>
              <a:tr h="357662">
                <a:tc>
                  <a:txBody>
                    <a:bodyPr/>
                    <a:lstStyle/>
                    <a:p>
                      <a:pPr algn="ctr">
                        <a:lnSpc>
                          <a:spcPct val="150000"/>
                        </a:lnSpc>
                        <a:spcAft>
                          <a:spcPts val="0"/>
                        </a:spcAft>
                      </a:pPr>
                      <a:r>
                        <a:rPr lang="en-US" sz="1400" dirty="0" err="1">
                          <a:effectLst/>
                        </a:rPr>
                        <a:t>项目立项申请</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zh-CN" altLang="en-US" sz="1400" b="0" dirty="0">
                          <a:effectLst/>
                          <a:latin typeface="+mn-ea"/>
                          <a:ea typeface="+mn-ea"/>
                        </a:rPr>
                        <a:t>系统发起流程</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a:effectLst/>
                        </a:rPr>
                        <a:t>必选项</a:t>
                      </a:r>
                      <a:endParaRPr lang="zh-CN" sz="1400" b="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4"/>
                  </a:ext>
                </a:extLst>
              </a:tr>
              <a:tr h="357662">
                <a:tc>
                  <a:txBody>
                    <a:bodyPr/>
                    <a:lstStyle/>
                    <a:p>
                      <a:pPr algn="ctr">
                        <a:lnSpc>
                          <a:spcPct val="150000"/>
                        </a:lnSpc>
                        <a:spcAft>
                          <a:spcPts val="0"/>
                        </a:spcAft>
                      </a:pPr>
                      <a:r>
                        <a:rPr lang="en-US" sz="1400" dirty="0" err="1">
                          <a:effectLst/>
                        </a:rPr>
                        <a:t>编制流程配置表</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流程配置表</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a:effectLst/>
                        </a:rPr>
                        <a:t>必选项</a:t>
                      </a:r>
                      <a:endParaRPr lang="zh-CN" sz="1400" b="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5"/>
                  </a:ext>
                </a:extLst>
              </a:tr>
              <a:tr h="357662">
                <a:tc>
                  <a:txBody>
                    <a:bodyPr/>
                    <a:lstStyle/>
                    <a:p>
                      <a:pPr algn="ctr">
                        <a:lnSpc>
                          <a:spcPct val="150000"/>
                        </a:lnSpc>
                        <a:spcAft>
                          <a:spcPts val="0"/>
                        </a:spcAft>
                      </a:pPr>
                      <a:r>
                        <a:rPr lang="en-US" sz="1400">
                          <a:effectLst/>
                        </a:rPr>
                        <a:t>配置库初始化</a:t>
                      </a:r>
                      <a:endParaRPr lang="zh-CN" sz="1400" b="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项目配置库</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a:effectLst/>
                        </a:rPr>
                        <a:t>必选项</a:t>
                      </a:r>
                      <a:endParaRPr lang="zh-CN" sz="1400" b="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6"/>
                  </a:ext>
                </a:extLst>
              </a:tr>
              <a:tr h="357662">
                <a:tc>
                  <a:txBody>
                    <a:bodyPr/>
                    <a:lstStyle/>
                    <a:p>
                      <a:pPr algn="ctr">
                        <a:lnSpc>
                          <a:spcPct val="150000"/>
                        </a:lnSpc>
                        <a:spcAft>
                          <a:spcPts val="0"/>
                        </a:spcAft>
                      </a:pPr>
                      <a:r>
                        <a:rPr lang="en-US" sz="1400" dirty="0" err="1">
                          <a:effectLst/>
                        </a:rPr>
                        <a:t>分配任务</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项目日程表</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a:effectLst/>
                        </a:rPr>
                        <a:t>必选项</a:t>
                      </a:r>
                      <a:endParaRPr lang="zh-CN" sz="1400" b="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7"/>
                  </a:ext>
                </a:extLst>
              </a:tr>
              <a:tr h="357662">
                <a:tc>
                  <a:txBody>
                    <a:bodyPr/>
                    <a:lstStyle/>
                    <a:p>
                      <a:pPr algn="ctr">
                        <a:lnSpc>
                          <a:spcPct val="150000"/>
                        </a:lnSpc>
                        <a:spcAft>
                          <a:spcPts val="0"/>
                        </a:spcAft>
                      </a:pPr>
                      <a:r>
                        <a:rPr lang="en-US" sz="1400" dirty="0" err="1">
                          <a:effectLst/>
                        </a:rPr>
                        <a:t>编码</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源代码</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a:effectLst/>
                        </a:rPr>
                        <a:t>必选项</a:t>
                      </a:r>
                      <a:endParaRPr lang="zh-CN" sz="1400" b="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8"/>
                  </a:ext>
                </a:extLst>
              </a:tr>
              <a:tr h="357662">
                <a:tc>
                  <a:txBody>
                    <a:bodyPr/>
                    <a:lstStyle/>
                    <a:p>
                      <a:pPr algn="ctr">
                        <a:lnSpc>
                          <a:spcPct val="150000"/>
                        </a:lnSpc>
                        <a:spcAft>
                          <a:spcPts val="0"/>
                        </a:spcAft>
                      </a:pPr>
                      <a:r>
                        <a:rPr lang="en-US" sz="1400" dirty="0" err="1">
                          <a:effectLst/>
                        </a:rPr>
                        <a:t>测试</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zh-CN" altLang="en-US" sz="1400" dirty="0">
                          <a:effectLst/>
                        </a:rPr>
                        <a:t>测试用例</a:t>
                      </a:r>
                      <a:r>
                        <a:rPr lang="en-US" altLang="zh-CN" sz="1400" dirty="0">
                          <a:effectLst/>
                        </a:rPr>
                        <a:t>&amp;</a:t>
                      </a:r>
                      <a:r>
                        <a:rPr lang="en-US" sz="1400" dirty="0" err="1">
                          <a:effectLst/>
                        </a:rPr>
                        <a:t>测试记录</a:t>
                      </a:r>
                      <a:r>
                        <a:rPr lang="en-US" altLang="zh-CN" sz="1400" dirty="0">
                          <a:effectLst/>
                        </a:rPr>
                        <a:t>&amp;</a:t>
                      </a:r>
                      <a:r>
                        <a:rPr lang="zh-CN" altLang="en-US" sz="1400" dirty="0">
                          <a:effectLst/>
                        </a:rPr>
                        <a:t>测试报告</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9"/>
                  </a:ext>
                </a:extLst>
              </a:tr>
              <a:tr h="357662">
                <a:tc>
                  <a:txBody>
                    <a:bodyPr/>
                    <a:lstStyle/>
                    <a:p>
                      <a:pPr algn="ctr">
                        <a:lnSpc>
                          <a:spcPct val="150000"/>
                        </a:lnSpc>
                        <a:spcAft>
                          <a:spcPts val="0"/>
                        </a:spcAft>
                      </a:pPr>
                      <a:r>
                        <a:rPr lang="en-US" sz="1400" dirty="0" err="1">
                          <a:effectLst/>
                        </a:rPr>
                        <a:t>产品验收</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产品验收报告</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10"/>
                  </a:ext>
                </a:extLst>
              </a:tr>
              <a:tr h="357662">
                <a:tc>
                  <a:txBody>
                    <a:bodyPr/>
                    <a:lstStyle/>
                    <a:p>
                      <a:pPr algn="ctr">
                        <a:lnSpc>
                          <a:spcPct val="150000"/>
                        </a:lnSpc>
                        <a:spcAft>
                          <a:spcPts val="0"/>
                        </a:spcAft>
                      </a:pPr>
                      <a:r>
                        <a:rPr lang="en-US" sz="1400" dirty="0" err="1">
                          <a:effectLst/>
                        </a:rPr>
                        <a:t>项目结项</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zh-CN" altLang="en-US" sz="1400" b="0" dirty="0">
                          <a:effectLst/>
                          <a:latin typeface="+mn-ea"/>
                          <a:ea typeface="+mn-ea"/>
                        </a:rPr>
                        <a:t>系统发起流程</a:t>
                      </a:r>
                      <a:r>
                        <a:rPr lang="en-US" altLang="zh-CN" sz="1400" b="0" dirty="0">
                          <a:effectLst/>
                          <a:latin typeface="+mn-ea"/>
                          <a:ea typeface="+mn-ea"/>
                        </a:rPr>
                        <a:t>/</a:t>
                      </a:r>
                      <a:r>
                        <a:rPr lang="zh-CN" altLang="en-US" sz="1400" b="0" dirty="0">
                          <a:effectLst/>
                          <a:latin typeface="+mn-ea"/>
                          <a:ea typeface="+mn-ea"/>
                        </a:rPr>
                        <a:t>产品市场交底书</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56061619"/>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51470"/>
            <a:ext cx="9108504" cy="307777"/>
          </a:xfrm>
          <a:prstGeom prst="rect">
            <a:avLst/>
          </a:prstGeom>
          <a:noFill/>
          <a:ln w="9525">
            <a:noFill/>
            <a:miter lim="800000"/>
            <a:headEnd/>
            <a:tailEnd/>
          </a:ln>
        </p:spPr>
        <p:txBody>
          <a:bodyPr wrap="square">
            <a:spAutoFit/>
          </a:bodyPr>
          <a:lstStyle>
            <a:defPPr>
              <a:defRPr lang="zh-CN"/>
            </a:defPPr>
            <a:lvl1pPr>
              <a:defRPr sz="1600" b="1">
                <a:latin typeface="微软雅黑" pitchFamily="34" charset="-122"/>
                <a:ea typeface="微软雅黑" pitchFamily="34" charset="-122"/>
              </a:defRPr>
            </a:lvl1pPr>
          </a:lstStyle>
          <a:p>
            <a:r>
              <a:rPr lang="zh-CN" altLang="en-US" sz="1400" dirty="0"/>
              <a:t>准入条件：接到需求意向或任务安排</a:t>
            </a:r>
          </a:p>
        </p:txBody>
      </p:sp>
      <p:sp>
        <p:nvSpPr>
          <p:cNvPr id="4" name="矩形 3"/>
          <p:cNvSpPr>
            <a:spLocks noChangeArrowheads="1"/>
          </p:cNvSpPr>
          <p:nvPr/>
        </p:nvSpPr>
        <p:spPr bwMode="auto">
          <a:xfrm>
            <a:off x="899592" y="4784253"/>
            <a:ext cx="8244408" cy="307777"/>
          </a:xfrm>
          <a:prstGeom prst="rect">
            <a:avLst/>
          </a:prstGeom>
          <a:noFill/>
          <a:ln w="9525">
            <a:noFill/>
            <a:miter lim="800000"/>
            <a:headEnd/>
            <a:tailEnd/>
          </a:ln>
        </p:spPr>
        <p:txBody>
          <a:bodyPr wrap="square">
            <a:spAutoFit/>
          </a:bodyPr>
          <a:lstStyle/>
          <a:p>
            <a:r>
              <a:rPr lang="zh-CN" altLang="en-US" sz="1400" b="1" dirty="0">
                <a:latin typeface="微软雅黑" pitchFamily="34" charset="-122"/>
                <a:ea typeface="微软雅黑" pitchFamily="34" charset="-122"/>
              </a:rPr>
              <a:t>准出条件：通过事业部产品验收</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客户验收且项目配置库已归档、资源已释放。</a:t>
            </a:r>
            <a:endParaRPr lang="zh-CN" altLang="zh-CN" sz="1400" b="1" dirty="0">
              <a:latin typeface="微软雅黑" pitchFamily="34" charset="-122"/>
              <a:ea typeface="微软雅黑" pitchFamily="34" charset="-122"/>
            </a:endParaRPr>
          </a:p>
        </p:txBody>
      </p:sp>
      <p:pic>
        <p:nvPicPr>
          <p:cNvPr id="5" name="Picture 2" descr="C:\Program Files\Microsoft Office\MEDIA\CAGCAT10\j0293240.wmf">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750463"/>
            <a:ext cx="477313" cy="3521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995283045"/>
              </p:ext>
            </p:extLst>
          </p:nvPr>
        </p:nvGraphicFramePr>
        <p:xfrm>
          <a:off x="395536" y="347439"/>
          <a:ext cx="8253933" cy="4416903"/>
        </p:xfrm>
        <a:graphic>
          <a:graphicData uri="http://schemas.openxmlformats.org/presentationml/2006/ole">
            <mc:AlternateContent xmlns:mc="http://schemas.openxmlformats.org/markup-compatibility/2006">
              <mc:Choice xmlns:v="urn:schemas-microsoft-com:vml" Requires="v">
                <p:oleObj name="Visio" r:id="rId4" imgW="14914436" imgH="7986570" progId="Visio.Drawing.11">
                  <p:embed/>
                </p:oleObj>
              </mc:Choice>
              <mc:Fallback>
                <p:oleObj name="Visio" r:id="rId4" imgW="14914436" imgH="798657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47439"/>
                        <a:ext cx="8253933" cy="4416903"/>
                      </a:xfrm>
                      <a:prstGeom prst="rect">
                        <a:avLst/>
                      </a:prstGeom>
                      <a:noFill/>
                    </p:spPr>
                  </p:pic>
                </p:oleObj>
              </mc:Fallback>
            </mc:AlternateContent>
          </a:graphicData>
        </a:graphic>
      </p:graphicFrame>
    </p:spTree>
    <p:extLst>
      <p:ext uri="{BB962C8B-B14F-4D97-AF65-F5344CB8AC3E}">
        <p14:creationId xmlns:p14="http://schemas.microsoft.com/office/powerpoint/2010/main" val="2623717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4371726"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运维型项目流程</a:t>
            </a:r>
            <a:endParaRPr lang="en-US" altLang="zh-CN" sz="2000" dirty="0"/>
          </a:p>
        </p:txBody>
      </p:sp>
      <p:sp>
        <p:nvSpPr>
          <p:cNvPr id="13" name="矩形 6"/>
          <p:cNvSpPr>
            <a:spLocks noChangeArrowheads="1"/>
          </p:cNvSpPr>
          <p:nvPr/>
        </p:nvSpPr>
        <p:spPr bwMode="auto">
          <a:xfrm>
            <a:off x="1576388" y="627534"/>
            <a:ext cx="6249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p>
            <a:r>
              <a:rPr lang="en-US" altLang="zh-CN" dirty="0">
                <a:solidFill>
                  <a:schemeClr val="bg1"/>
                </a:solidFill>
                <a:latin typeface="微软雅黑" pitchFamily="34" charset="-122"/>
                <a:ea typeface="微软雅黑" pitchFamily="34" charset="-122"/>
                <a:sym typeface="微软雅黑" pitchFamily="34" charset="-122"/>
              </a:rPr>
              <a:t>1</a:t>
            </a:r>
            <a:r>
              <a:rPr lang="zh-CN" altLang="en-US" dirty="0">
                <a:solidFill>
                  <a:schemeClr val="bg1"/>
                </a:solidFill>
                <a:latin typeface="微软雅黑" pitchFamily="34" charset="-122"/>
                <a:ea typeface="微软雅黑" pitchFamily="34" charset="-122"/>
                <a:sym typeface="微软雅黑" pitchFamily="34" charset="-122"/>
              </a:rPr>
              <a:t>、企业根据评审对象的不同</a:t>
            </a:r>
            <a:endParaRPr lang="en-US" altLang="zh-CN" dirty="0"/>
          </a:p>
        </p:txBody>
      </p:sp>
      <p:sp>
        <p:nvSpPr>
          <p:cNvPr id="15" name="矩形 25"/>
          <p:cNvSpPr>
            <a:spLocks noChangeArrowheads="1"/>
          </p:cNvSpPr>
          <p:nvPr/>
        </p:nvSpPr>
        <p:spPr bwMode="auto">
          <a:xfrm>
            <a:off x="272213" y="1347614"/>
            <a:ext cx="206754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ctr">
              <a:lnSpc>
                <a:spcPct val="150000"/>
              </a:lnSpc>
            </a:pPr>
            <a:r>
              <a:rPr lang="zh-CN" altLang="en-US" dirty="0">
                <a:latin typeface="微软雅黑" pitchFamily="34" charset="-122"/>
                <a:ea typeface="微软雅黑" pitchFamily="34" charset="-122"/>
              </a:rPr>
              <a:t>项目从任务受理到完成的</a:t>
            </a:r>
            <a:r>
              <a:rPr lang="zh-CN" altLang="en-US" b="1" dirty="0">
                <a:latin typeface="微软雅黑" pitchFamily="34" charset="-122"/>
                <a:ea typeface="微软雅黑" pitchFamily="34" charset="-122"/>
              </a:rPr>
              <a:t>周期在</a:t>
            </a:r>
            <a:r>
              <a:rPr lang="en-US" altLang="zh-CN" b="1" dirty="0">
                <a:latin typeface="微软雅黑" pitchFamily="34" charset="-122"/>
                <a:ea typeface="微软雅黑" pitchFamily="34" charset="-122"/>
              </a:rPr>
              <a:t>1-3</a:t>
            </a:r>
            <a:r>
              <a:rPr lang="zh-CN" altLang="en-US" b="1" dirty="0">
                <a:latin typeface="微软雅黑" pitchFamily="34" charset="-122"/>
                <a:ea typeface="微软雅黑" pitchFamily="34" charset="-122"/>
              </a:rPr>
              <a:t>周</a:t>
            </a:r>
            <a:r>
              <a:rPr lang="zh-CN" altLang="en-US" dirty="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fontAlgn="ctr">
              <a:lnSpc>
                <a:spcPct val="150000"/>
              </a:lnSpc>
            </a:pPr>
            <a:r>
              <a:rPr lang="zh-CN" altLang="en-US" dirty="0">
                <a:latin typeface="微软雅黑" pitchFamily="34" charset="-122"/>
                <a:ea typeface="微软雅黑" pitchFamily="34" charset="-122"/>
              </a:rPr>
              <a:t>包括</a:t>
            </a:r>
            <a:r>
              <a:rPr lang="en-US" altLang="zh-CN" dirty="0">
                <a:latin typeface="微软雅黑" pitchFamily="34" charset="-122"/>
                <a:ea typeface="微软雅黑" pitchFamily="34" charset="-122"/>
              </a:rPr>
              <a:t>:BUG</a:t>
            </a:r>
            <a:r>
              <a:rPr lang="zh-CN" altLang="en-US" dirty="0">
                <a:latin typeface="微软雅黑" pitchFamily="34" charset="-122"/>
                <a:ea typeface="微软雅黑" pitchFamily="34" charset="-122"/>
              </a:rPr>
              <a:t>修复或紧急需求</a:t>
            </a:r>
          </a:p>
          <a:p>
            <a:pPr fontAlgn="ctr">
              <a:lnSpc>
                <a:spcPct val="150000"/>
              </a:lnSpc>
            </a:pPr>
            <a:endParaRPr lang="zh-CN" altLang="en-US" dirty="0">
              <a:solidFill>
                <a:srgbClr val="000000"/>
              </a:solidFill>
              <a:latin typeface="微软雅黑" pitchFamily="34" charset="-122"/>
              <a:ea typeface="微软雅黑" pitchFamily="34" charset="-122"/>
            </a:endParaRPr>
          </a:p>
        </p:txBody>
      </p:sp>
      <p:graphicFrame>
        <p:nvGraphicFramePr>
          <p:cNvPr id="12" name="表格 11"/>
          <p:cNvGraphicFramePr>
            <a:graphicFrameLocks noGrp="1"/>
          </p:cNvGraphicFramePr>
          <p:nvPr>
            <p:extLst>
              <p:ext uri="{D42A27DB-BD31-4B8C-83A1-F6EECF244321}">
                <p14:modId xmlns:p14="http://schemas.microsoft.com/office/powerpoint/2010/main" val="4211431329"/>
              </p:ext>
            </p:extLst>
          </p:nvPr>
        </p:nvGraphicFramePr>
        <p:xfrm>
          <a:off x="2555776" y="237721"/>
          <a:ext cx="6588224" cy="4494267"/>
        </p:xfrm>
        <a:graphic>
          <a:graphicData uri="http://schemas.openxmlformats.org/drawingml/2006/table">
            <a:tbl>
              <a:tblPr firstRow="1" bandRow="1">
                <a:tableStyleId>{7DF18680-E054-41AD-8BC1-D1AEF772440D}</a:tableStyleId>
              </a:tblPr>
              <a:tblGrid>
                <a:gridCol w="1317530">
                  <a:extLst>
                    <a:ext uri="{9D8B030D-6E8A-4147-A177-3AD203B41FA5}">
                      <a16:colId xmlns:a16="http://schemas.microsoft.com/office/drawing/2014/main" val="20000"/>
                    </a:ext>
                  </a:extLst>
                </a:gridCol>
                <a:gridCol w="2781452">
                  <a:extLst>
                    <a:ext uri="{9D8B030D-6E8A-4147-A177-3AD203B41FA5}">
                      <a16:colId xmlns:a16="http://schemas.microsoft.com/office/drawing/2014/main" val="20001"/>
                    </a:ext>
                  </a:extLst>
                </a:gridCol>
                <a:gridCol w="1008742">
                  <a:extLst>
                    <a:ext uri="{9D8B030D-6E8A-4147-A177-3AD203B41FA5}">
                      <a16:colId xmlns:a16="http://schemas.microsoft.com/office/drawing/2014/main" val="20002"/>
                    </a:ext>
                  </a:extLst>
                </a:gridCol>
                <a:gridCol w="1480500">
                  <a:extLst>
                    <a:ext uri="{9D8B030D-6E8A-4147-A177-3AD203B41FA5}">
                      <a16:colId xmlns:a16="http://schemas.microsoft.com/office/drawing/2014/main" val="20003"/>
                    </a:ext>
                  </a:extLst>
                </a:gridCol>
              </a:tblGrid>
              <a:tr h="360038">
                <a:tc>
                  <a:txBody>
                    <a:bodyPr/>
                    <a:lstStyle/>
                    <a:p>
                      <a:pPr algn="ctr"/>
                      <a:r>
                        <a:rPr lang="zh-CN" altLang="en-US" sz="1600" dirty="0"/>
                        <a:t>活动名称</a:t>
                      </a:r>
                      <a:endParaRPr lang="zh-CN" altLang="en-US" sz="1600" b="1" dirty="0">
                        <a:latin typeface="+mn-ea"/>
                        <a:ea typeface="+mn-ea"/>
                      </a:endParaRPr>
                    </a:p>
                  </a:txBody>
                  <a:tcPr anchor="ctr"/>
                </a:tc>
                <a:tc>
                  <a:txBody>
                    <a:bodyPr/>
                    <a:lstStyle/>
                    <a:p>
                      <a:pPr algn="ctr"/>
                      <a:r>
                        <a:rPr lang="zh-CN" altLang="en-US" sz="1600" dirty="0"/>
                        <a:t>活动输出</a:t>
                      </a:r>
                      <a:endParaRPr lang="zh-CN" altLang="en-US" sz="1600" b="1" dirty="0">
                        <a:latin typeface="+mn-ea"/>
                        <a:ea typeface="+mn-ea"/>
                      </a:endParaRPr>
                    </a:p>
                  </a:txBody>
                  <a:tcPr anchor="ctr"/>
                </a:tc>
                <a:tc>
                  <a:txBody>
                    <a:bodyPr/>
                    <a:lstStyle/>
                    <a:p>
                      <a:pPr algn="ctr"/>
                      <a:r>
                        <a:rPr lang="zh-CN" altLang="en-US" sz="1600" dirty="0"/>
                        <a:t>裁剪要求</a:t>
                      </a:r>
                      <a:endParaRPr lang="zh-CN" altLang="en-US" sz="1600" b="1" dirty="0">
                        <a:latin typeface="+mn-ea"/>
                        <a:ea typeface="+mn-ea"/>
                      </a:endParaRPr>
                    </a:p>
                  </a:txBody>
                  <a:tcPr anchor="ctr"/>
                </a:tc>
                <a:tc>
                  <a:txBody>
                    <a:bodyPr/>
                    <a:lstStyle/>
                    <a:p>
                      <a:pPr algn="ctr"/>
                      <a:r>
                        <a:rPr lang="zh-CN" altLang="en-US" sz="1600" dirty="0"/>
                        <a:t>备注</a:t>
                      </a:r>
                      <a:endParaRPr lang="zh-CN" altLang="en-US" sz="1600" b="1" dirty="0">
                        <a:latin typeface="+mn-ea"/>
                        <a:ea typeface="+mn-ea"/>
                      </a:endParaRPr>
                    </a:p>
                  </a:txBody>
                  <a:tcPr anchor="ctr"/>
                </a:tc>
                <a:extLst>
                  <a:ext uri="{0D108BD9-81ED-4DB2-BD59-A6C34878D82A}">
                    <a16:rowId xmlns:a16="http://schemas.microsoft.com/office/drawing/2014/main" val="10000"/>
                  </a:ext>
                </a:extLst>
              </a:tr>
              <a:tr h="360038">
                <a:tc>
                  <a:txBody>
                    <a:bodyPr/>
                    <a:lstStyle/>
                    <a:p>
                      <a:pPr algn="ctr">
                        <a:lnSpc>
                          <a:spcPct val="150000"/>
                        </a:lnSpc>
                        <a:spcAft>
                          <a:spcPts val="0"/>
                        </a:spcAft>
                      </a:pPr>
                      <a:r>
                        <a:rPr lang="en-US" sz="1400" dirty="0" err="1">
                          <a:effectLst/>
                        </a:rPr>
                        <a:t>提出需求</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a:effectLst/>
                        </a:rPr>
                        <a:t>Bug</a:t>
                      </a:r>
                      <a:r>
                        <a:rPr lang="zh-CN" sz="1400" dirty="0">
                          <a:effectLst/>
                        </a:rPr>
                        <a:t>列表</a:t>
                      </a:r>
                      <a:r>
                        <a:rPr lang="en-US" sz="1400" dirty="0">
                          <a:effectLst/>
                        </a:rPr>
                        <a:t>/</a:t>
                      </a:r>
                      <a:r>
                        <a:rPr lang="zh-CN" sz="1400" dirty="0">
                          <a:effectLst/>
                        </a:rPr>
                        <a:t>客户需求列表</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1"/>
                  </a:ext>
                </a:extLst>
              </a:tr>
              <a:tr h="600262">
                <a:tc>
                  <a:txBody>
                    <a:bodyPr/>
                    <a:lstStyle/>
                    <a:p>
                      <a:pPr algn="ctr">
                        <a:lnSpc>
                          <a:spcPct val="150000"/>
                        </a:lnSpc>
                        <a:spcAft>
                          <a:spcPts val="0"/>
                        </a:spcAft>
                      </a:pPr>
                      <a:r>
                        <a:rPr lang="en-US" sz="1400" dirty="0" err="1">
                          <a:effectLst/>
                        </a:rPr>
                        <a:t>整理需求</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zh-CN" altLang="en-US" sz="1400" dirty="0">
                          <a:effectLst/>
                        </a:rPr>
                        <a:t>客户问题与紧急需求跟踪表</a:t>
                      </a:r>
                      <a:r>
                        <a:rPr lang="en-US" sz="1400" dirty="0">
                          <a:effectLst/>
                        </a:rPr>
                        <a:t>/</a:t>
                      </a:r>
                      <a:r>
                        <a:rPr lang="zh-CN" sz="1400" dirty="0">
                          <a:effectLst/>
                        </a:rPr>
                        <a:t>客户需求列表</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2"/>
                  </a:ext>
                </a:extLst>
              </a:tr>
              <a:tr h="428759">
                <a:tc>
                  <a:txBody>
                    <a:bodyPr/>
                    <a:lstStyle/>
                    <a:p>
                      <a:pPr algn="ctr">
                        <a:lnSpc>
                          <a:spcPct val="150000"/>
                        </a:lnSpc>
                        <a:spcAft>
                          <a:spcPts val="0"/>
                        </a:spcAft>
                      </a:pPr>
                      <a:r>
                        <a:rPr lang="en-US" sz="1400" dirty="0" err="1">
                          <a:effectLst/>
                        </a:rPr>
                        <a:t>估算</a:t>
                      </a:r>
                      <a:r>
                        <a:rPr lang="zh-CN" altLang="en-US" sz="1400" dirty="0">
                          <a:effectLst/>
                        </a:rPr>
                        <a:t>工作量</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zh-CN" altLang="en-US" sz="1400" dirty="0">
                          <a:effectLst/>
                        </a:rPr>
                        <a:t>客户需求列表</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r>
                        <a:rPr lang="zh-CN" altLang="en-US" sz="1200" b="0" dirty="0">
                          <a:solidFill>
                            <a:srgbClr val="FF0000"/>
                          </a:solidFill>
                          <a:latin typeface="+mn-ea"/>
                          <a:ea typeface="+mn-ea"/>
                        </a:rPr>
                        <a:t>估算需求的开发、测试时间，求和</a:t>
                      </a:r>
                    </a:p>
                  </a:txBody>
                  <a:tcPr anchor="ctr"/>
                </a:tc>
                <a:extLst>
                  <a:ext uri="{0D108BD9-81ED-4DB2-BD59-A6C34878D82A}">
                    <a16:rowId xmlns:a16="http://schemas.microsoft.com/office/drawing/2014/main" val="10003"/>
                  </a:ext>
                </a:extLst>
              </a:tr>
              <a:tr h="360038">
                <a:tc>
                  <a:txBody>
                    <a:bodyPr/>
                    <a:lstStyle/>
                    <a:p>
                      <a:pPr algn="ctr">
                        <a:lnSpc>
                          <a:spcPct val="150000"/>
                        </a:lnSpc>
                        <a:spcAft>
                          <a:spcPts val="0"/>
                        </a:spcAft>
                      </a:pPr>
                      <a:r>
                        <a:rPr lang="en-US" sz="1400" dirty="0" err="1">
                          <a:effectLst/>
                        </a:rPr>
                        <a:t>项目立项申请</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zh-CN" altLang="en-US" sz="1400" b="0" dirty="0">
                          <a:effectLst/>
                          <a:latin typeface="+mn-ea"/>
                          <a:ea typeface="+mn-ea"/>
                        </a:rPr>
                        <a:t>系统发起流程</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4"/>
                  </a:ext>
                </a:extLst>
              </a:tr>
              <a:tr h="360038">
                <a:tc>
                  <a:txBody>
                    <a:bodyPr/>
                    <a:lstStyle/>
                    <a:p>
                      <a:pPr algn="ctr">
                        <a:lnSpc>
                          <a:spcPct val="150000"/>
                        </a:lnSpc>
                        <a:spcAft>
                          <a:spcPts val="0"/>
                        </a:spcAft>
                      </a:pPr>
                      <a:r>
                        <a:rPr lang="en-US" sz="1400" dirty="0" err="1">
                          <a:effectLst/>
                        </a:rPr>
                        <a:t>配置库初始化</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项目配置库</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5"/>
                  </a:ext>
                </a:extLst>
              </a:tr>
              <a:tr h="360038">
                <a:tc>
                  <a:txBody>
                    <a:bodyPr/>
                    <a:lstStyle/>
                    <a:p>
                      <a:pPr algn="ctr">
                        <a:lnSpc>
                          <a:spcPct val="150000"/>
                        </a:lnSpc>
                        <a:spcAft>
                          <a:spcPts val="0"/>
                        </a:spcAft>
                      </a:pPr>
                      <a:r>
                        <a:rPr lang="en-US" sz="1400" dirty="0" err="1">
                          <a:effectLst/>
                        </a:rPr>
                        <a:t>分配任务</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zh-CN" altLang="en-US" sz="1400" dirty="0">
                          <a:effectLst/>
                        </a:rPr>
                        <a:t>客户问题与紧急需求跟踪表</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6"/>
                  </a:ext>
                </a:extLst>
              </a:tr>
              <a:tr h="360038">
                <a:tc>
                  <a:txBody>
                    <a:bodyPr/>
                    <a:lstStyle/>
                    <a:p>
                      <a:pPr algn="ctr">
                        <a:lnSpc>
                          <a:spcPct val="150000"/>
                        </a:lnSpc>
                        <a:spcAft>
                          <a:spcPts val="0"/>
                        </a:spcAft>
                      </a:pPr>
                      <a:r>
                        <a:rPr lang="en-US" sz="1400" dirty="0" err="1">
                          <a:effectLst/>
                        </a:rPr>
                        <a:t>编码</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源代码</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a:effectLst/>
                        </a:rPr>
                        <a:t>必选项</a:t>
                      </a:r>
                      <a:endParaRPr lang="zh-CN" sz="1400" b="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7"/>
                  </a:ext>
                </a:extLst>
              </a:tr>
              <a:tr h="360038">
                <a:tc>
                  <a:txBody>
                    <a:bodyPr/>
                    <a:lstStyle/>
                    <a:p>
                      <a:pPr algn="ctr">
                        <a:lnSpc>
                          <a:spcPct val="150000"/>
                        </a:lnSpc>
                        <a:spcAft>
                          <a:spcPts val="0"/>
                        </a:spcAft>
                      </a:pPr>
                      <a:r>
                        <a:rPr lang="en-US" sz="1400" dirty="0" err="1">
                          <a:effectLst/>
                        </a:rPr>
                        <a:t>测试</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zh-CN" altLang="en-US" sz="1400" dirty="0">
                          <a:effectLst/>
                        </a:rPr>
                        <a:t>测试用例</a:t>
                      </a:r>
                      <a:r>
                        <a:rPr lang="en-US" altLang="zh-CN" sz="1400" dirty="0">
                          <a:effectLst/>
                        </a:rPr>
                        <a:t>&amp;</a:t>
                      </a:r>
                      <a:r>
                        <a:rPr lang="en-US" sz="1400" dirty="0" err="1">
                          <a:effectLst/>
                        </a:rPr>
                        <a:t>测试记录</a:t>
                      </a:r>
                      <a:r>
                        <a:rPr lang="en-US" altLang="zh-CN" sz="1400" dirty="0">
                          <a:effectLst/>
                        </a:rPr>
                        <a:t>&amp;</a:t>
                      </a:r>
                      <a:r>
                        <a:rPr lang="zh-CN" altLang="en-US" sz="1400" dirty="0">
                          <a:effectLst/>
                        </a:rPr>
                        <a:t>测试报告</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8"/>
                  </a:ext>
                </a:extLst>
              </a:tr>
              <a:tr h="516683">
                <a:tc>
                  <a:txBody>
                    <a:bodyPr/>
                    <a:lstStyle/>
                    <a:p>
                      <a:pPr algn="ctr">
                        <a:lnSpc>
                          <a:spcPct val="150000"/>
                        </a:lnSpc>
                        <a:spcAft>
                          <a:spcPts val="0"/>
                        </a:spcAft>
                      </a:pPr>
                      <a:r>
                        <a:rPr lang="en-US" sz="1400" dirty="0" err="1">
                          <a:effectLst/>
                        </a:rPr>
                        <a:t>产品验收</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zh-CN" altLang="en-US" sz="1400" b="0" dirty="0">
                          <a:effectLst/>
                          <a:latin typeface="+mn-ea"/>
                          <a:ea typeface="+mn-ea"/>
                        </a:rPr>
                        <a:t>产品验收报告</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altLang="zh-CN" sz="1400" dirty="0" err="1">
                          <a:effectLst/>
                        </a:rPr>
                        <a:t>必选项</a:t>
                      </a:r>
                      <a:endParaRPr lang="zh-CN" alt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09"/>
                  </a:ext>
                </a:extLst>
              </a:tr>
              <a:tr h="360038">
                <a:tc>
                  <a:txBody>
                    <a:bodyPr/>
                    <a:lstStyle/>
                    <a:p>
                      <a:pPr algn="ctr">
                        <a:lnSpc>
                          <a:spcPct val="150000"/>
                        </a:lnSpc>
                        <a:spcAft>
                          <a:spcPts val="0"/>
                        </a:spcAft>
                      </a:pPr>
                      <a:r>
                        <a:rPr lang="en-US" sz="1400" dirty="0" err="1">
                          <a:effectLst/>
                        </a:rPr>
                        <a:t>项目结项</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zh-CN" altLang="en-US" sz="1400" b="0" dirty="0">
                          <a:effectLst/>
                          <a:latin typeface="+mn-ea"/>
                          <a:ea typeface="+mn-ea"/>
                        </a:rPr>
                        <a:t>系统发起流程</a:t>
                      </a:r>
                      <a:endParaRPr lang="zh-CN" sz="1400" b="0" dirty="0">
                        <a:effectLst/>
                        <a:latin typeface="+mn-ea"/>
                        <a:ea typeface="+mn-ea"/>
                      </a:endParaRPr>
                    </a:p>
                  </a:txBody>
                  <a:tcPr marL="68580" marR="68580" marT="0" marB="0" anchor="ctr"/>
                </a:tc>
                <a:tc>
                  <a:txBody>
                    <a:bodyPr/>
                    <a:lstStyle/>
                    <a:p>
                      <a:pPr algn="ctr">
                        <a:lnSpc>
                          <a:spcPct val="150000"/>
                        </a:lnSpc>
                        <a:spcAft>
                          <a:spcPts val="0"/>
                        </a:spcAft>
                      </a:pPr>
                      <a:r>
                        <a:rPr lang="en-US" sz="1400" dirty="0" err="1">
                          <a:effectLst/>
                        </a:rPr>
                        <a:t>必选项</a:t>
                      </a:r>
                      <a:endParaRPr lang="zh-CN" sz="1400" b="0" dirty="0">
                        <a:effectLst/>
                        <a:latin typeface="+mn-ea"/>
                        <a:ea typeface="+mn-ea"/>
                      </a:endParaRPr>
                    </a:p>
                  </a:txBody>
                  <a:tcPr marL="68580" marR="68580" marT="0" marB="0" anchor="ctr"/>
                </a:tc>
                <a:tc>
                  <a:txBody>
                    <a:bodyPr/>
                    <a:lstStyle/>
                    <a:p>
                      <a:pPr algn="ctr"/>
                      <a:endParaRPr lang="zh-CN" altLang="en-US" sz="1200" b="0" dirty="0">
                        <a:latin typeface="+mn-ea"/>
                        <a:ea typeface="+mn-ea"/>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84647840"/>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4371726" cy="40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b="1" dirty="0"/>
              <a:t>产品内部体验流程</a:t>
            </a:r>
            <a:endParaRPr lang="en-US" altLang="zh-CN" sz="2000" b="1" dirty="0"/>
          </a:p>
        </p:txBody>
      </p:sp>
      <p:sp>
        <p:nvSpPr>
          <p:cNvPr id="13" name="矩形 6"/>
          <p:cNvSpPr>
            <a:spLocks noChangeArrowheads="1"/>
          </p:cNvSpPr>
          <p:nvPr/>
        </p:nvSpPr>
        <p:spPr bwMode="auto">
          <a:xfrm>
            <a:off x="1576388" y="627534"/>
            <a:ext cx="6249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p>
            <a:r>
              <a:rPr lang="en-US" altLang="zh-CN" dirty="0">
                <a:solidFill>
                  <a:schemeClr val="bg1"/>
                </a:solidFill>
                <a:latin typeface="微软雅黑" pitchFamily="34" charset="-122"/>
                <a:ea typeface="微软雅黑" pitchFamily="34" charset="-122"/>
                <a:sym typeface="微软雅黑" pitchFamily="34" charset="-122"/>
              </a:rPr>
              <a:t>1</a:t>
            </a:r>
            <a:r>
              <a:rPr lang="zh-CN" altLang="en-US" dirty="0">
                <a:solidFill>
                  <a:schemeClr val="bg1"/>
                </a:solidFill>
                <a:latin typeface="微软雅黑" pitchFamily="34" charset="-122"/>
                <a:ea typeface="微软雅黑" pitchFamily="34" charset="-122"/>
                <a:sym typeface="微软雅黑" pitchFamily="34" charset="-122"/>
              </a:rPr>
              <a:t>、企业根据评审对象的不同</a:t>
            </a:r>
            <a:endParaRPr lang="en-US" altLang="zh-CN" dirty="0"/>
          </a:p>
        </p:txBody>
      </p:sp>
      <p:pic>
        <p:nvPicPr>
          <p:cNvPr id="256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68957"/>
            <a:ext cx="8820472" cy="357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157" y="4371405"/>
            <a:ext cx="7094339" cy="369332"/>
          </a:xfrm>
          <a:prstGeom prst="rect">
            <a:avLst/>
          </a:prstGeom>
          <a:noFill/>
        </p:spPr>
        <p:txBody>
          <a:bodyPr wrap="square" rtlCol="0">
            <a:spAutoFit/>
          </a:bodyPr>
          <a:lstStyle/>
          <a:p>
            <a:r>
              <a:rPr lang="zh-CN" altLang="en-US" dirty="0"/>
              <a:t>适用范围：自研的新产品及自研的大版本升级产品适用该流程</a:t>
            </a:r>
          </a:p>
        </p:txBody>
      </p:sp>
    </p:spTree>
    <p:extLst>
      <p:ext uri="{BB962C8B-B14F-4D97-AF65-F5344CB8AC3E}">
        <p14:creationId xmlns:p14="http://schemas.microsoft.com/office/powerpoint/2010/main" val="3941232654"/>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15"/>
          <p:cNvGrpSpPr/>
          <p:nvPr/>
        </p:nvGrpSpPr>
        <p:grpSpPr>
          <a:xfrm>
            <a:off x="6427810" y="3723878"/>
            <a:ext cx="1152127" cy="856838"/>
            <a:chOff x="1230457" y="1093887"/>
            <a:chExt cx="1576391" cy="1460665"/>
          </a:xfrm>
        </p:grpSpPr>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457" y="1093887"/>
              <a:ext cx="1576391" cy="1080120"/>
            </a:xfrm>
            <a:prstGeom prst="rect">
              <a:avLst/>
            </a:prstGeom>
          </p:spPr>
        </p:pic>
        <p:sp>
          <p:nvSpPr>
            <p:cNvPr id="60" name="矩形 59"/>
            <p:cNvSpPr/>
            <p:nvPr/>
          </p:nvSpPr>
          <p:spPr>
            <a:xfrm>
              <a:off x="1425317" y="2248584"/>
              <a:ext cx="825867" cy="30596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产品</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经理</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grpSp>
        <p:nvGrpSpPr>
          <p:cNvPr id="50" name="组合 15"/>
          <p:cNvGrpSpPr/>
          <p:nvPr/>
        </p:nvGrpSpPr>
        <p:grpSpPr>
          <a:xfrm>
            <a:off x="88455" y="2211710"/>
            <a:ext cx="1152127" cy="856838"/>
            <a:chOff x="1230457" y="1093887"/>
            <a:chExt cx="1576391" cy="1460665"/>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457" y="1093887"/>
              <a:ext cx="1576391" cy="1080120"/>
            </a:xfrm>
            <a:prstGeom prst="rect">
              <a:avLst/>
            </a:prstGeom>
          </p:spPr>
        </p:pic>
        <p:sp>
          <p:nvSpPr>
            <p:cNvPr id="56" name="矩形 55"/>
            <p:cNvSpPr/>
            <p:nvPr/>
          </p:nvSpPr>
          <p:spPr>
            <a:xfrm>
              <a:off x="1425317" y="2248584"/>
              <a:ext cx="825867" cy="30596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产品</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经理</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7" name="13 CuadroTexto"/>
          <p:cNvSpPr txBox="1"/>
          <p:nvPr/>
        </p:nvSpPr>
        <p:spPr>
          <a:xfrm>
            <a:off x="7667191" y="5374329"/>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9419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5609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3" y="193675"/>
            <a:ext cx="489391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中间版本发布</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流程（以正式版本发布要求）</a:t>
            </a:r>
            <a:endParaRPr lang="en-US" altLang="zh-CN" sz="2000" dirty="0">
              <a:latin typeface="微软雅黑" pitchFamily="34" charset="-122"/>
              <a:ea typeface="微软雅黑" pitchFamily="34" charset="-122"/>
            </a:endParaRPr>
          </a:p>
        </p:txBody>
      </p:sp>
      <p:grpSp>
        <p:nvGrpSpPr>
          <p:cNvPr id="52" name="组合 51"/>
          <p:cNvGrpSpPr/>
          <p:nvPr/>
        </p:nvGrpSpPr>
        <p:grpSpPr>
          <a:xfrm>
            <a:off x="107504" y="681251"/>
            <a:ext cx="886513" cy="1016479"/>
            <a:chOff x="251520" y="1086822"/>
            <a:chExt cx="1003311" cy="1186067"/>
          </a:xfrm>
        </p:grpSpPr>
        <p:pic>
          <p:nvPicPr>
            <p:cNvPr id="53" name="图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086822"/>
              <a:ext cx="935867" cy="935867"/>
            </a:xfrm>
            <a:prstGeom prst="rect">
              <a:avLst/>
            </a:prstGeom>
          </p:spPr>
        </p:pic>
        <p:sp>
          <p:nvSpPr>
            <p:cNvPr id="54" name="矩形 53"/>
            <p:cNvSpPr/>
            <p:nvPr/>
          </p:nvSpPr>
          <p:spPr>
            <a:xfrm>
              <a:off x="320156" y="1949676"/>
              <a:ext cx="934675" cy="323213"/>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测试人员</a:t>
              </a:r>
            </a:p>
          </p:txBody>
        </p:sp>
      </p:grpSp>
      <p:sp>
        <p:nvSpPr>
          <p:cNvPr id="55" name="TextBox 54"/>
          <p:cNvSpPr txBox="1"/>
          <p:nvPr/>
        </p:nvSpPr>
        <p:spPr>
          <a:xfrm>
            <a:off x="947217" y="2139702"/>
            <a:ext cx="3048719" cy="700576"/>
          </a:xfrm>
          <a:prstGeom prst="rect">
            <a:avLst/>
          </a:prstGeom>
          <a:noFill/>
        </p:spPr>
        <p:txBody>
          <a:bodyPr wrap="square" rtlCol="0">
            <a:spAutoFit/>
          </a:bodyPr>
          <a:lstStyle/>
          <a:p>
            <a:pPr>
              <a:lnSpc>
                <a:spcPct val="150000"/>
              </a:lnSpc>
            </a:pPr>
            <a:r>
              <a:rPr lang="zh-CN" altLang="en-US" sz="1400" b="1" dirty="0">
                <a:solidFill>
                  <a:schemeClr val="accent2">
                    <a:lumMod val="75000"/>
                  </a:schemeClr>
                </a:solidFill>
                <a:latin typeface="微软雅黑" pitchFamily="34" charset="-122"/>
                <a:ea typeface="微软雅黑" pitchFamily="34" charset="-122"/>
              </a:rPr>
              <a:t>进行产品验收，出具验收报告，明确“验收通过”结论</a:t>
            </a:r>
            <a:endParaRPr lang="en-US" altLang="zh-CN" sz="1400" dirty="0">
              <a:latin typeface="微软雅黑" pitchFamily="34" charset="-122"/>
              <a:ea typeface="微软雅黑" pitchFamily="34" charset="-122"/>
            </a:endParaRPr>
          </a:p>
        </p:txBody>
      </p:sp>
      <p:sp>
        <p:nvSpPr>
          <p:cNvPr id="57" name="TextBox 56"/>
          <p:cNvSpPr txBox="1"/>
          <p:nvPr/>
        </p:nvSpPr>
        <p:spPr>
          <a:xfrm>
            <a:off x="987562" y="627534"/>
            <a:ext cx="2216286" cy="1061829"/>
          </a:xfrm>
          <a:prstGeom prst="rect">
            <a:avLst/>
          </a:prstGeom>
          <a:noFill/>
        </p:spPr>
        <p:txBody>
          <a:bodyPr wrap="square" rtlCol="0">
            <a:spAutoFit/>
          </a:bodyPr>
          <a:lstStyle/>
          <a:p>
            <a:pPr>
              <a:lnSpc>
                <a:spcPct val="150000"/>
              </a:lnSpc>
            </a:pPr>
            <a:r>
              <a:rPr lang="zh-CN" altLang="en-US" sz="1400" dirty="0">
                <a:latin typeface="微软雅黑" pitchFamily="34" charset="-122"/>
                <a:ea typeface="微软雅黑" pitchFamily="34" charset="-122"/>
              </a:rPr>
              <a:t>版本测试工作结束，</a:t>
            </a:r>
            <a:r>
              <a:rPr lang="zh-CN" altLang="en-US" sz="1400" b="1" dirty="0">
                <a:solidFill>
                  <a:schemeClr val="accent2">
                    <a:lumMod val="75000"/>
                  </a:schemeClr>
                </a:solidFill>
                <a:latin typeface="微软雅黑" pitchFamily="34" charset="-122"/>
                <a:ea typeface="微软雅黑" pitchFamily="34" charset="-122"/>
              </a:rPr>
              <a:t>测试报告评审通过</a:t>
            </a:r>
            <a:r>
              <a:rPr lang="zh-CN" altLang="en-US" sz="1400" dirty="0">
                <a:latin typeface="微软雅黑" pitchFamily="34" charset="-122"/>
                <a:ea typeface="微软雅黑" pitchFamily="34" charset="-122"/>
              </a:rPr>
              <a:t>，出具</a:t>
            </a:r>
            <a:r>
              <a:rPr lang="zh-CN" altLang="en-US" sz="1400" b="1" dirty="0">
                <a:solidFill>
                  <a:schemeClr val="accent2">
                    <a:lumMod val="75000"/>
                  </a:schemeClr>
                </a:solidFill>
                <a:latin typeface="微软雅黑" pitchFamily="34" charset="-122"/>
                <a:ea typeface="微软雅黑" pitchFamily="34" charset="-122"/>
              </a:rPr>
              <a:t>明确的“测试通过”结论</a:t>
            </a:r>
            <a:endParaRPr lang="en-US" altLang="zh-CN" sz="1400" b="1" dirty="0">
              <a:solidFill>
                <a:schemeClr val="accent2">
                  <a:lumMod val="75000"/>
                </a:schemeClr>
              </a:solidFill>
              <a:latin typeface="微软雅黑" pitchFamily="34" charset="-122"/>
              <a:ea typeface="微软雅黑" pitchFamily="34" charset="-122"/>
            </a:endParaRPr>
          </a:p>
        </p:txBody>
      </p:sp>
      <p:sp>
        <p:nvSpPr>
          <p:cNvPr id="65" name="TextBox 64"/>
          <p:cNvSpPr txBox="1"/>
          <p:nvPr/>
        </p:nvSpPr>
        <p:spPr>
          <a:xfrm>
            <a:off x="7739475" y="536942"/>
            <a:ext cx="1513045" cy="700576"/>
          </a:xfrm>
          <a:prstGeom prst="rect">
            <a:avLst/>
          </a:prstGeom>
          <a:noFill/>
        </p:spPr>
        <p:txBody>
          <a:bodyPr wrap="square" rtlCol="0">
            <a:spAutoFit/>
          </a:bodyPr>
          <a:lstStyle/>
          <a:p>
            <a:pPr>
              <a:lnSpc>
                <a:spcPct val="150000"/>
              </a:lnSpc>
              <a:buFont typeface="Wingdings" pitchFamily="2" charset="2"/>
              <a:buChar char="u"/>
            </a:pPr>
            <a:r>
              <a:rPr lang="zh-CN" altLang="en-US" sz="1400" b="1" dirty="0">
                <a:solidFill>
                  <a:srgbClr val="993937"/>
                </a:solidFill>
                <a:latin typeface="微软雅黑" pitchFamily="34" charset="-122"/>
                <a:ea typeface="微软雅黑" pitchFamily="34" charset="-122"/>
              </a:rPr>
              <a:t>创建产品基线</a:t>
            </a:r>
            <a:endParaRPr lang="en-US" altLang="zh-CN" sz="1400" b="1" dirty="0">
              <a:solidFill>
                <a:srgbClr val="993937"/>
              </a:solidFill>
              <a:latin typeface="微软雅黑" pitchFamily="34" charset="-122"/>
              <a:ea typeface="微软雅黑" pitchFamily="34" charset="-122"/>
            </a:endParaRPr>
          </a:p>
          <a:p>
            <a:pPr>
              <a:lnSpc>
                <a:spcPct val="150000"/>
              </a:lnSpc>
              <a:buFont typeface="Wingdings" pitchFamily="2" charset="2"/>
              <a:buChar char="u"/>
            </a:pPr>
            <a:r>
              <a:rPr lang="zh-CN" altLang="en-US" sz="1400" b="1" dirty="0">
                <a:solidFill>
                  <a:srgbClr val="993937"/>
                </a:solidFill>
                <a:latin typeface="微软雅黑" pitchFamily="34" charset="-122"/>
                <a:ea typeface="微软雅黑" pitchFamily="34" charset="-122"/>
              </a:rPr>
              <a:t>移交产品库</a:t>
            </a:r>
            <a:endParaRPr lang="en-US" altLang="zh-CN" sz="1400" b="1" dirty="0">
              <a:solidFill>
                <a:srgbClr val="993937"/>
              </a:solidFill>
              <a:latin typeface="微软雅黑" pitchFamily="34" charset="-122"/>
              <a:ea typeface="微软雅黑" pitchFamily="34" charset="-122"/>
            </a:endParaRPr>
          </a:p>
        </p:txBody>
      </p:sp>
      <p:sp>
        <p:nvSpPr>
          <p:cNvPr id="2" name="下箭头 1"/>
          <p:cNvSpPr/>
          <p:nvPr/>
        </p:nvSpPr>
        <p:spPr bwMode="auto">
          <a:xfrm>
            <a:off x="1475656" y="1627128"/>
            <a:ext cx="328523" cy="551169"/>
          </a:xfrm>
          <a:prstGeom prst="downArrow">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dirty="0"/>
          </a:p>
        </p:txBody>
      </p:sp>
      <p:sp>
        <p:nvSpPr>
          <p:cNvPr id="3" name="右箭头 2"/>
          <p:cNvSpPr/>
          <p:nvPr/>
        </p:nvSpPr>
        <p:spPr bwMode="auto">
          <a:xfrm>
            <a:off x="3995936" y="4284440"/>
            <a:ext cx="2383463" cy="303320"/>
          </a:xfrm>
          <a:prstGeom prst="rightArrow">
            <a:avLst/>
          </a:pr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rtlCol="0" anchor="t" anchorCtr="0" compatLnSpc="1">
            <a:prstTxWarp prst="textNoShape">
              <a:avLst/>
            </a:prstTxWarp>
          </a:bodyPr>
          <a:lstStyle/>
          <a:p>
            <a:pPr algn="ctr"/>
            <a:endParaRPr lang="zh-CN" altLang="en-US" dirty="0"/>
          </a:p>
        </p:txBody>
      </p:sp>
      <p:sp>
        <p:nvSpPr>
          <p:cNvPr id="4" name="上箭头 3"/>
          <p:cNvSpPr/>
          <p:nvPr/>
        </p:nvSpPr>
        <p:spPr bwMode="auto">
          <a:xfrm rot="6913150">
            <a:off x="4857363" y="1642460"/>
            <a:ext cx="288032" cy="3289388"/>
          </a:xfrm>
          <a:prstGeom prst="upArrow">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dirty="0"/>
          </a:p>
        </p:txBody>
      </p:sp>
      <p:grpSp>
        <p:nvGrpSpPr>
          <p:cNvPr id="6" name="组合 5"/>
          <p:cNvGrpSpPr/>
          <p:nvPr/>
        </p:nvGrpSpPr>
        <p:grpSpPr>
          <a:xfrm>
            <a:off x="6661110" y="339502"/>
            <a:ext cx="1170131" cy="1080120"/>
            <a:chOff x="5292080" y="2283718"/>
            <a:chExt cx="1170131" cy="1080120"/>
          </a:xfrm>
        </p:grpSpPr>
        <p:pic>
          <p:nvPicPr>
            <p:cNvPr id="249858" name="Picture 2" descr="C:\Users\senlian.huang\Desktop\01800100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2283718"/>
              <a:ext cx="1141812" cy="9182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8104" y="3086839"/>
              <a:ext cx="954107" cy="276999"/>
            </a:xfrm>
            <a:prstGeom prst="rect">
              <a:avLst/>
            </a:prstGeom>
            <a:noFill/>
          </p:spPr>
          <p:txBody>
            <a:bodyPr wrap="none" rtlCol="0">
              <a:spAutoFit/>
            </a:bodyPr>
            <a:lstStyle/>
            <a:p>
              <a:r>
                <a:rPr lang="zh-CN" altLang="en-US" sz="1200" dirty="0">
                  <a:latin typeface="微软雅黑" pitchFamily="34" charset="-122"/>
                  <a:ea typeface="微软雅黑" pitchFamily="34" charset="-122"/>
                </a:rPr>
                <a:t>配置管理员</a:t>
              </a:r>
            </a:p>
          </p:txBody>
        </p:sp>
      </p:grpSp>
      <p:sp>
        <p:nvSpPr>
          <p:cNvPr id="29" name="TextBox 28"/>
          <p:cNvSpPr txBox="1"/>
          <p:nvPr/>
        </p:nvSpPr>
        <p:spPr>
          <a:xfrm>
            <a:off x="971600" y="3435846"/>
            <a:ext cx="3026091" cy="1523494"/>
          </a:xfrm>
          <a:prstGeom prst="rect">
            <a:avLst/>
          </a:prstGeom>
          <a:noFill/>
        </p:spPr>
        <p:txBody>
          <a:bodyPr wrap="square" rtlCol="0">
            <a:spAutoFit/>
          </a:bodyPr>
          <a:lstStyle/>
          <a:p>
            <a:pPr>
              <a:lnSpc>
                <a:spcPct val="150000"/>
              </a:lnSpc>
            </a:pPr>
            <a:r>
              <a:rPr lang="en-US" altLang="zh-CN" sz="1400" b="1" dirty="0">
                <a:solidFill>
                  <a:srgbClr val="993937"/>
                </a:solidFill>
                <a:latin typeface="微软雅黑" pitchFamily="34" charset="-122"/>
                <a:ea typeface="微软雅黑" pitchFamily="34" charset="-122"/>
              </a:rPr>
              <a:t>CCB</a:t>
            </a:r>
            <a:r>
              <a:rPr lang="zh-CN" altLang="en-US" sz="1400" b="1" dirty="0">
                <a:solidFill>
                  <a:srgbClr val="993937"/>
                </a:solidFill>
                <a:latin typeface="微软雅黑" pitchFamily="34" charset="-122"/>
                <a:ea typeface="微软雅黑" pitchFamily="34" charset="-122"/>
              </a:rPr>
              <a:t>决策是否以正式版本发布</a:t>
            </a:r>
            <a:endParaRPr lang="en-US" altLang="zh-CN" sz="1400" b="1" dirty="0">
              <a:solidFill>
                <a:srgbClr val="993937"/>
              </a:solidFill>
              <a:latin typeface="微软雅黑" pitchFamily="34" charset="-122"/>
              <a:ea typeface="微软雅黑" pitchFamily="34" charset="-122"/>
            </a:endParaRPr>
          </a:p>
          <a:p>
            <a:pPr>
              <a:lnSpc>
                <a:spcPct val="150000"/>
              </a:lnSpc>
            </a:pPr>
            <a:r>
              <a:rPr lang="en-US" altLang="zh-CN" sz="1200" b="1" dirty="0">
                <a:latin typeface="微软雅黑" pitchFamily="34" charset="-122"/>
                <a:ea typeface="微软雅黑" pitchFamily="34" charset="-122"/>
              </a:rPr>
              <a:t>CCB</a:t>
            </a:r>
            <a:r>
              <a:rPr lang="zh-CN" altLang="en-US" sz="1200" b="1" dirty="0">
                <a:latin typeface="微软雅黑" pitchFamily="34" charset="-122"/>
                <a:ea typeface="微软雅黑" pitchFamily="34" charset="-122"/>
              </a:rPr>
              <a:t>人员组成：</a:t>
            </a:r>
            <a:r>
              <a:rPr lang="zh-CN" altLang="en-US" sz="1200" dirty="0">
                <a:latin typeface="微软雅黑" pitchFamily="34" charset="-122"/>
                <a:ea typeface="微软雅黑" pitchFamily="34" charset="-122"/>
              </a:rPr>
              <a:t>产品部门负责人、产品经理、研发部门负责人、项目经理、项目测试负责人、测试部门负责人、</a:t>
            </a:r>
            <a:r>
              <a:rPr lang="en-US" altLang="zh-CN" sz="1200" dirty="0">
                <a:latin typeface="微软雅黑" pitchFamily="34" charset="-122"/>
                <a:ea typeface="微软雅黑" pitchFamily="34" charset="-122"/>
              </a:rPr>
              <a:t>QA</a:t>
            </a:r>
          </a:p>
          <a:p>
            <a:pPr>
              <a:lnSpc>
                <a:spcPct val="150000"/>
              </a:lnSpc>
            </a:pPr>
            <a:r>
              <a:rPr lang="zh-CN" altLang="en-US" sz="1200" dirty="0">
                <a:latin typeface="微软雅黑" pitchFamily="34" charset="-122"/>
                <a:ea typeface="微软雅黑" pitchFamily="34" charset="-122"/>
              </a:rPr>
              <a:t>可邀请事业部总经理、研发中心总经理</a:t>
            </a:r>
            <a:endParaRPr lang="en-US" altLang="zh-CN" sz="1200" dirty="0">
              <a:latin typeface="微软雅黑" pitchFamily="34" charset="-122"/>
              <a:ea typeface="微软雅黑" pitchFamily="34" charset="-122"/>
            </a:endParaRPr>
          </a:p>
        </p:txBody>
      </p:sp>
      <p:sp>
        <p:nvSpPr>
          <p:cNvPr id="12" name="TextBox 11"/>
          <p:cNvSpPr txBox="1"/>
          <p:nvPr/>
        </p:nvSpPr>
        <p:spPr>
          <a:xfrm>
            <a:off x="1788790" y="1627128"/>
            <a:ext cx="353943" cy="656590"/>
          </a:xfrm>
          <a:prstGeom prst="rect">
            <a:avLst/>
          </a:prstGeom>
          <a:noFill/>
        </p:spPr>
        <p:txBody>
          <a:bodyPr vert="eaVert" wrap="none" rtlCol="0">
            <a:spAutoFit/>
          </a:bodyPr>
          <a:lstStyle/>
          <a:p>
            <a:r>
              <a:rPr lang="zh-CN" altLang="en-US" sz="1100" dirty="0">
                <a:latin typeface="微软雅黑" pitchFamily="34" charset="-122"/>
                <a:ea typeface="微软雅黑" pitchFamily="34" charset="-122"/>
              </a:rPr>
              <a:t>测试通过</a:t>
            </a:r>
          </a:p>
        </p:txBody>
      </p:sp>
      <p:sp>
        <p:nvSpPr>
          <p:cNvPr id="35" name="下箭头 34"/>
          <p:cNvSpPr/>
          <p:nvPr/>
        </p:nvSpPr>
        <p:spPr bwMode="auto">
          <a:xfrm>
            <a:off x="1475656" y="2787774"/>
            <a:ext cx="328523" cy="737963"/>
          </a:xfrm>
          <a:prstGeom prst="downArrow">
            <a:avLst/>
          </a:pr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rtlCol="0" anchor="t" anchorCtr="0" compatLnSpc="1">
            <a:prstTxWarp prst="textNoShape">
              <a:avLst/>
            </a:prstTxWarp>
          </a:bodyPr>
          <a:lstStyle/>
          <a:p>
            <a:pPr algn="ctr"/>
            <a:endParaRPr lang="zh-CN" altLang="en-US" dirty="0"/>
          </a:p>
        </p:txBody>
      </p:sp>
      <p:sp>
        <p:nvSpPr>
          <p:cNvPr id="36" name="TextBox 35"/>
          <p:cNvSpPr txBox="1"/>
          <p:nvPr/>
        </p:nvSpPr>
        <p:spPr>
          <a:xfrm>
            <a:off x="1791271" y="2787774"/>
            <a:ext cx="692497" cy="797654"/>
          </a:xfrm>
          <a:prstGeom prst="rect">
            <a:avLst/>
          </a:prstGeom>
          <a:noFill/>
        </p:spPr>
        <p:txBody>
          <a:bodyPr vert="eaVert" wrap="none" rtlCol="0">
            <a:spAutoFit/>
          </a:bodyPr>
          <a:lstStyle/>
          <a:p>
            <a:r>
              <a:rPr lang="zh-CN" altLang="en-US" sz="1100" dirty="0">
                <a:latin typeface="微软雅黑" pitchFamily="34" charset="-122"/>
                <a:ea typeface="微软雅黑" pitchFamily="34" charset="-122"/>
              </a:rPr>
              <a:t>验收不通过</a:t>
            </a:r>
            <a:endParaRPr lang="en-US" altLang="zh-CN" sz="1100" dirty="0">
              <a:latin typeface="微软雅黑" pitchFamily="34" charset="-122"/>
              <a:ea typeface="微软雅黑" pitchFamily="34" charset="-122"/>
            </a:endParaRPr>
          </a:p>
          <a:p>
            <a:r>
              <a:rPr lang="zh-CN" altLang="en-US" sz="1100" dirty="0">
                <a:latin typeface="微软雅黑" pitchFamily="34" charset="-122"/>
                <a:ea typeface="微软雅黑" pitchFamily="34" charset="-122"/>
              </a:rPr>
              <a:t>缺陷加权分</a:t>
            </a:r>
            <a:endParaRPr lang="en-US" altLang="zh-CN" sz="1100" dirty="0">
              <a:latin typeface="微软雅黑" pitchFamily="34" charset="-122"/>
              <a:ea typeface="微软雅黑" pitchFamily="34" charset="-122"/>
            </a:endParaRPr>
          </a:p>
          <a:p>
            <a:r>
              <a:rPr lang="zh-CN" altLang="en-US" sz="1100" dirty="0">
                <a:latin typeface="微软雅黑" pitchFamily="34" charset="-122"/>
                <a:ea typeface="微软雅黑" pitchFamily="34" charset="-122"/>
              </a:rPr>
              <a:t>大于</a:t>
            </a:r>
            <a:r>
              <a:rPr lang="en-US" altLang="zh-CN" sz="1100" dirty="0">
                <a:latin typeface="微软雅黑" pitchFamily="34" charset="-122"/>
                <a:ea typeface="微软雅黑" pitchFamily="34" charset="-122"/>
              </a:rPr>
              <a:t>2</a:t>
            </a:r>
            <a:r>
              <a:rPr lang="zh-CN" altLang="en-US" sz="1100" dirty="0">
                <a:latin typeface="微软雅黑" pitchFamily="34" charset="-122"/>
                <a:ea typeface="微软雅黑" pitchFamily="34" charset="-122"/>
              </a:rPr>
              <a:t>分</a:t>
            </a:r>
          </a:p>
        </p:txBody>
      </p:sp>
      <p:sp>
        <p:nvSpPr>
          <p:cNvPr id="37" name="TextBox 36"/>
          <p:cNvSpPr txBox="1"/>
          <p:nvPr/>
        </p:nvSpPr>
        <p:spPr>
          <a:xfrm rot="17640446">
            <a:off x="4855628" y="2737488"/>
            <a:ext cx="353943" cy="656590"/>
          </a:xfrm>
          <a:prstGeom prst="rect">
            <a:avLst/>
          </a:prstGeom>
          <a:noFill/>
        </p:spPr>
        <p:txBody>
          <a:bodyPr vert="eaVert" wrap="none" rtlCol="0">
            <a:spAutoFit/>
          </a:bodyPr>
          <a:lstStyle/>
          <a:p>
            <a:r>
              <a:rPr lang="zh-CN" altLang="en-US" sz="1100" dirty="0">
                <a:latin typeface="微软雅黑" pitchFamily="34" charset="-122"/>
                <a:ea typeface="微软雅黑" pitchFamily="34" charset="-122"/>
              </a:rPr>
              <a:t>验收通过</a:t>
            </a:r>
          </a:p>
        </p:txBody>
      </p:sp>
      <p:sp>
        <p:nvSpPr>
          <p:cNvPr id="44" name="TextBox 43"/>
          <p:cNvSpPr txBox="1"/>
          <p:nvPr/>
        </p:nvSpPr>
        <p:spPr>
          <a:xfrm>
            <a:off x="7241891" y="3589807"/>
            <a:ext cx="1902110" cy="1246495"/>
          </a:xfrm>
          <a:prstGeom prst="rect">
            <a:avLst/>
          </a:prstGeom>
          <a:noFill/>
        </p:spPr>
        <p:txBody>
          <a:bodyPr wrap="square" rtlCol="0">
            <a:spAutoFit/>
          </a:bodyPr>
          <a:lstStyle/>
          <a:p>
            <a:pPr>
              <a:lnSpc>
                <a:spcPct val="150000"/>
              </a:lnSpc>
            </a:pPr>
            <a:r>
              <a:rPr lang="zh-CN" altLang="en-US" sz="1400" b="1" dirty="0">
                <a:solidFill>
                  <a:schemeClr val="accent2">
                    <a:lumMod val="75000"/>
                  </a:schemeClr>
                </a:solidFill>
                <a:latin typeface="微软雅黑" pitchFamily="34" charset="-122"/>
                <a:ea typeface="微软雅黑" pitchFamily="34" charset="-122"/>
              </a:rPr>
              <a:t>发起产品发布申请</a:t>
            </a:r>
            <a:endParaRPr lang="en-US" altLang="zh-CN" sz="1400" b="1" dirty="0">
              <a:solidFill>
                <a:schemeClr val="accent2">
                  <a:lumMod val="75000"/>
                </a:schemeClr>
              </a:solidFill>
              <a:latin typeface="微软雅黑" pitchFamily="34" charset="-122"/>
              <a:ea typeface="微软雅黑" pitchFamily="34" charset="-122"/>
            </a:endParaRPr>
          </a:p>
          <a:p>
            <a:pPr>
              <a:lnSpc>
                <a:spcPct val="150000"/>
              </a:lnSpc>
            </a:pPr>
            <a:r>
              <a:rPr lang="zh-CN" altLang="en-US" sz="1200" dirty="0">
                <a:latin typeface="微软雅黑" pitchFamily="34" charset="-122"/>
                <a:ea typeface="微软雅黑" pitchFamily="34" charset="-122"/>
              </a:rPr>
              <a:t>审批人：研发中心总经理、事业部总经理、销管中心总经理</a:t>
            </a:r>
            <a:endParaRPr lang="en-US" altLang="zh-CN" sz="1200" dirty="0">
              <a:latin typeface="微软雅黑" pitchFamily="34" charset="-122"/>
              <a:ea typeface="微软雅黑" pitchFamily="34" charset="-122"/>
            </a:endParaRPr>
          </a:p>
        </p:txBody>
      </p:sp>
      <p:sp>
        <p:nvSpPr>
          <p:cNvPr id="13" name="上箭头 12"/>
          <p:cNvSpPr/>
          <p:nvPr/>
        </p:nvSpPr>
        <p:spPr bwMode="auto">
          <a:xfrm>
            <a:off x="8347041" y="1281122"/>
            <a:ext cx="269476" cy="2308685"/>
          </a:xfrm>
          <a:prstGeom prst="upArrow">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dirty="0"/>
          </a:p>
        </p:txBody>
      </p:sp>
      <p:sp>
        <p:nvSpPr>
          <p:cNvPr id="45" name="TextBox 44"/>
          <p:cNvSpPr txBox="1"/>
          <p:nvPr/>
        </p:nvSpPr>
        <p:spPr>
          <a:xfrm>
            <a:off x="8544192" y="2118117"/>
            <a:ext cx="353943" cy="656590"/>
          </a:xfrm>
          <a:prstGeom prst="rect">
            <a:avLst/>
          </a:prstGeom>
          <a:noFill/>
        </p:spPr>
        <p:txBody>
          <a:bodyPr vert="eaVert" wrap="none" rtlCol="0">
            <a:spAutoFit/>
          </a:bodyPr>
          <a:lstStyle/>
          <a:p>
            <a:r>
              <a:rPr lang="zh-CN" altLang="en-US" sz="1100" dirty="0">
                <a:latin typeface="微软雅黑" pitchFamily="34" charset="-122"/>
                <a:ea typeface="微软雅黑" pitchFamily="34" charset="-122"/>
              </a:rPr>
              <a:t>审批通过</a:t>
            </a:r>
          </a:p>
        </p:txBody>
      </p:sp>
      <p:sp>
        <p:nvSpPr>
          <p:cNvPr id="14" name="TextBox 13"/>
          <p:cNvSpPr txBox="1"/>
          <p:nvPr/>
        </p:nvSpPr>
        <p:spPr>
          <a:xfrm>
            <a:off x="4427984" y="4155926"/>
            <a:ext cx="1026243" cy="261610"/>
          </a:xfrm>
          <a:prstGeom prst="rect">
            <a:avLst/>
          </a:prstGeom>
          <a:noFill/>
        </p:spPr>
        <p:txBody>
          <a:bodyPr wrap="none" rtlCol="0">
            <a:spAutoFit/>
          </a:bodyPr>
          <a:lstStyle/>
          <a:p>
            <a:r>
              <a:rPr lang="en-US" altLang="zh-CN" sz="1100" dirty="0">
                <a:latin typeface="微软雅黑" pitchFamily="34" charset="-122"/>
                <a:ea typeface="微软雅黑" pitchFamily="34" charset="-122"/>
              </a:rPr>
              <a:t>CCB</a:t>
            </a:r>
            <a:r>
              <a:rPr lang="zh-CN" altLang="en-US" sz="1100" dirty="0">
                <a:latin typeface="微软雅黑" pitchFamily="34" charset="-122"/>
                <a:ea typeface="微软雅黑" pitchFamily="34" charset="-122"/>
              </a:rPr>
              <a:t>决策通过</a:t>
            </a:r>
          </a:p>
        </p:txBody>
      </p:sp>
      <p:grpSp>
        <p:nvGrpSpPr>
          <p:cNvPr id="47" name="组合 46"/>
          <p:cNvGrpSpPr/>
          <p:nvPr/>
        </p:nvGrpSpPr>
        <p:grpSpPr>
          <a:xfrm>
            <a:off x="3563888" y="772915"/>
            <a:ext cx="2877180" cy="1006747"/>
            <a:chOff x="2072837" y="3490490"/>
            <a:chExt cx="7923807" cy="1047687"/>
          </a:xfrm>
        </p:grpSpPr>
        <p:sp>
          <p:nvSpPr>
            <p:cNvPr id="48" name="矩形 47"/>
            <p:cNvSpPr/>
            <p:nvPr/>
          </p:nvSpPr>
          <p:spPr>
            <a:xfrm>
              <a:off x="2072837" y="3526904"/>
              <a:ext cx="7923807" cy="1011273"/>
            </a:xfrm>
            <a:prstGeom prst="rect">
              <a:avLst/>
            </a:prstGeom>
            <a:solidFill>
              <a:srgbClr val="CD1F06">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6"/>
            <p:cNvSpPr txBox="1"/>
            <p:nvPr/>
          </p:nvSpPr>
          <p:spPr>
            <a:xfrm>
              <a:off x="2110917" y="3490490"/>
              <a:ext cx="7885727" cy="960878"/>
            </a:xfrm>
            <a:prstGeom prst="rect">
              <a:avLst/>
            </a:prstGeom>
            <a:noFill/>
          </p:spPr>
          <p:txBody>
            <a:bodyPr wrap="square" rtlCol="0">
              <a:spAutoFit/>
            </a:bodyPr>
            <a:lstStyle/>
            <a:p>
              <a:pPr>
                <a:lnSpc>
                  <a:spcPct val="150000"/>
                </a:lnSpc>
                <a:spcAft>
                  <a:spcPts val="600"/>
                </a:spcAft>
              </a:pPr>
              <a:r>
                <a:rPr lang="zh-CN" altLang="en-US" sz="1200" b="1" dirty="0">
                  <a:solidFill>
                    <a:schemeClr val="bg1"/>
                  </a:solidFill>
                  <a:latin typeface="微软雅黑" pitchFamily="34" charset="-122"/>
                  <a:ea typeface="微软雅黑" pitchFamily="34" charset="-122"/>
                </a:rPr>
                <a:t>在产品发布审批通过前，任何一步都可能打回项目组修订及验证，此时需经过影响分析评估后决定是否需要发起变更。</a:t>
              </a:r>
              <a:endParaRPr lang="en-US" altLang="zh-CN" sz="1200" b="1" dirty="0">
                <a:solidFill>
                  <a:schemeClr val="bg1"/>
                </a:solidFill>
                <a:latin typeface="微软雅黑" pitchFamily="34" charset="-122"/>
                <a:ea typeface="微软雅黑" pitchFamily="34" charset="-122"/>
              </a:endParaRPr>
            </a:p>
          </p:txBody>
        </p:sp>
      </p:grpSp>
      <p:grpSp>
        <p:nvGrpSpPr>
          <p:cNvPr id="61" name="组合 60"/>
          <p:cNvGrpSpPr/>
          <p:nvPr/>
        </p:nvGrpSpPr>
        <p:grpSpPr>
          <a:xfrm>
            <a:off x="35496" y="3939902"/>
            <a:ext cx="1020813" cy="818302"/>
            <a:chOff x="90803" y="3401319"/>
            <a:chExt cx="1296771" cy="1320917"/>
          </a:xfrm>
        </p:grpSpPr>
        <p:sp>
          <p:nvSpPr>
            <p:cNvPr id="62" name="矩形 61"/>
            <p:cNvSpPr/>
            <p:nvPr/>
          </p:nvSpPr>
          <p:spPr>
            <a:xfrm>
              <a:off x="464077" y="4299941"/>
              <a:ext cx="550221" cy="422295"/>
            </a:xfrm>
            <a:prstGeom prst="rect">
              <a:avLst/>
            </a:prstGeom>
            <a:noFill/>
          </p:spPr>
          <p:txBody>
            <a:bodyPr wrap="none" lIns="91440" tIns="45720" rIns="91440" bIns="45720">
              <a:spAutoFit/>
            </a:bodyPr>
            <a:lstStyle/>
            <a:p>
              <a:pPr algn="ctr"/>
              <a:r>
                <a:rPr lang="en-US" altLang="zh-CN" sz="11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CCB</a:t>
              </a:r>
              <a:endParaRPr lang="zh-CN" altLang="en-US" sz="11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pic>
          <p:nvPicPr>
            <p:cNvPr id="63" name="Picture 2" descr="C:\Documents and Settings\lunzhuo.ye\桌面\培训PPT素材\20110514_2cbd5458a2492020ea1eX3I49qwuPe8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0803" y="3401319"/>
              <a:ext cx="1296771" cy="9792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组合 65"/>
          <p:cNvGrpSpPr/>
          <p:nvPr/>
        </p:nvGrpSpPr>
        <p:grpSpPr>
          <a:xfrm>
            <a:off x="4643820" y="1857885"/>
            <a:ext cx="2877180" cy="1006747"/>
            <a:chOff x="2072837" y="3490490"/>
            <a:chExt cx="7923807" cy="1047687"/>
          </a:xfrm>
        </p:grpSpPr>
        <p:sp>
          <p:nvSpPr>
            <p:cNvPr id="67" name="矩形 66"/>
            <p:cNvSpPr/>
            <p:nvPr/>
          </p:nvSpPr>
          <p:spPr>
            <a:xfrm>
              <a:off x="2072837" y="3526904"/>
              <a:ext cx="7923807" cy="1011273"/>
            </a:xfrm>
            <a:prstGeom prst="rect">
              <a:avLst/>
            </a:prstGeom>
            <a:solidFill>
              <a:srgbClr val="CD1F06">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
            <p:cNvSpPr txBox="1"/>
            <p:nvPr/>
          </p:nvSpPr>
          <p:spPr>
            <a:xfrm>
              <a:off x="2110917" y="3490490"/>
              <a:ext cx="7885727" cy="960878"/>
            </a:xfrm>
            <a:prstGeom prst="rect">
              <a:avLst/>
            </a:prstGeom>
            <a:noFill/>
          </p:spPr>
          <p:txBody>
            <a:bodyPr wrap="square" rtlCol="0">
              <a:spAutoFit/>
            </a:bodyPr>
            <a:lstStyle/>
            <a:p>
              <a:pPr>
                <a:lnSpc>
                  <a:spcPct val="150000"/>
                </a:lnSpc>
                <a:spcAft>
                  <a:spcPts val="600"/>
                </a:spcAft>
              </a:pPr>
              <a:r>
                <a:rPr lang="zh-CN" altLang="en-US" sz="1200" b="1" dirty="0">
                  <a:solidFill>
                    <a:schemeClr val="bg1"/>
                  </a:solidFill>
                  <a:latin typeface="微软雅黑" pitchFamily="34" charset="-122"/>
                  <a:ea typeface="微软雅黑" pitchFamily="34" charset="-122"/>
                </a:rPr>
                <a:t>原则上，产品验收的负责人是产品经理，如遇特殊情况，产品经理可正式授权（邮件）给其他人负责进行产品验收。</a:t>
              </a:r>
              <a:endParaRPr lang="en-US" altLang="zh-CN" sz="12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1589963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65" grpId="0"/>
      <p:bldP spid="2" grpId="0" animBg="1"/>
      <p:bldP spid="3" grpId="0" animBg="1"/>
      <p:bldP spid="4" grpId="0" animBg="1"/>
      <p:bldP spid="29" grpId="0"/>
      <p:bldP spid="12" grpId="0"/>
      <p:bldP spid="35" grpId="0" animBg="1"/>
      <p:bldP spid="36" grpId="0"/>
      <p:bldP spid="37" grpId="0"/>
      <p:bldP spid="44" grpId="0"/>
      <p:bldP spid="13" grpId="0" animBg="1"/>
      <p:bldP spid="45"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731855" y="1773386"/>
            <a:ext cx="36471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5400" b="1" dirty="0">
                <a:solidFill>
                  <a:srgbClr val="04AEDA"/>
                </a:solidFill>
                <a:latin typeface="微软雅黑" pitchFamily="34" charset="-122"/>
                <a:ea typeface="微软雅黑" pitchFamily="34" charset="-122"/>
              </a:rPr>
              <a:t>谢谢观看！</a:t>
            </a:r>
          </a:p>
        </p:txBody>
      </p:sp>
    </p:spTree>
    <p:extLst>
      <p:ext uri="{BB962C8B-B14F-4D97-AF65-F5344CB8AC3E}">
        <p14:creationId xmlns:p14="http://schemas.microsoft.com/office/powerpoint/2010/main" val="118552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55416"/>
            <a:ext cx="1800200" cy="400110"/>
          </a:xfrm>
          <a:prstGeom prst="rect">
            <a:avLst/>
          </a:prstGeom>
          <a:noFill/>
          <a:ln w="9525">
            <a:noFill/>
            <a:miter lim="800000"/>
            <a:headEnd/>
            <a:tailEnd/>
          </a:ln>
        </p:spPr>
        <p:txBody>
          <a:bodyPr wrap="square">
            <a:spAutoFit/>
          </a:bodyPr>
          <a:lstStyle>
            <a:defPPr>
              <a:defRPr lang="zh-CN"/>
            </a:defPPr>
            <a:lvl1pPr>
              <a:defRPr sz="1600" b="1">
                <a:latin typeface="微软雅黑" pitchFamily="34" charset="-122"/>
                <a:ea typeface="微软雅黑" pitchFamily="34" charset="-122"/>
              </a:defRPr>
            </a:lvl1pPr>
          </a:lstStyle>
          <a:p>
            <a:pPr lvl="0"/>
            <a:r>
              <a:rPr lang="zh-CN" altLang="en-US" sz="2000" dirty="0"/>
              <a:t>项目规模定义</a:t>
            </a:r>
          </a:p>
        </p:txBody>
      </p:sp>
      <p:pic>
        <p:nvPicPr>
          <p:cNvPr id="5" name="Picture 2" descr="C:\Program Files\Microsoft Office\MEDIA\CAGCAT10\j0293240.wmf">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91370"/>
            <a:ext cx="477313" cy="352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格 2"/>
          <p:cNvGraphicFramePr>
            <a:graphicFrameLocks noGrp="1"/>
          </p:cNvGraphicFramePr>
          <p:nvPr>
            <p:extLst>
              <p:ext uri="{D42A27DB-BD31-4B8C-83A1-F6EECF244321}">
                <p14:modId xmlns:p14="http://schemas.microsoft.com/office/powerpoint/2010/main" val="3892248472"/>
              </p:ext>
            </p:extLst>
          </p:nvPr>
        </p:nvGraphicFramePr>
        <p:xfrm>
          <a:off x="755576" y="573425"/>
          <a:ext cx="7704856" cy="4086558"/>
        </p:xfrm>
        <a:graphic>
          <a:graphicData uri="http://schemas.openxmlformats.org/drawingml/2006/table">
            <a:tbl>
              <a:tblPr>
                <a:tableStyleId>{BDBED569-4797-4DF1-A0F4-6AAB3CD982D8}</a:tableStyleId>
              </a:tblPr>
              <a:tblGrid>
                <a:gridCol w="1259448">
                  <a:extLst>
                    <a:ext uri="{9D8B030D-6E8A-4147-A177-3AD203B41FA5}">
                      <a16:colId xmlns:a16="http://schemas.microsoft.com/office/drawing/2014/main" val="20000"/>
                    </a:ext>
                  </a:extLst>
                </a:gridCol>
                <a:gridCol w="6445408">
                  <a:extLst>
                    <a:ext uri="{9D8B030D-6E8A-4147-A177-3AD203B41FA5}">
                      <a16:colId xmlns:a16="http://schemas.microsoft.com/office/drawing/2014/main" val="20001"/>
                    </a:ext>
                  </a:extLst>
                </a:gridCol>
              </a:tblGrid>
              <a:tr h="394725">
                <a:tc>
                  <a:txBody>
                    <a:bodyPr/>
                    <a:lstStyle/>
                    <a:p>
                      <a:pPr algn="ctr" fontAlgn="ctr"/>
                      <a:r>
                        <a:rPr lang="zh-CN" altLang="en-US" sz="1600" b="1" u="none" strike="noStrike" dirty="0">
                          <a:effectLst/>
                          <a:latin typeface="微软雅黑" pitchFamily="34" charset="-122"/>
                          <a:ea typeface="微软雅黑" pitchFamily="34" charset="-122"/>
                        </a:rPr>
                        <a:t>项目规模</a:t>
                      </a:r>
                      <a:endParaRPr lang="zh-CN" altLang="en-US" sz="1600" b="1" i="0" u="none" strike="noStrike" dirty="0">
                        <a:solidFill>
                          <a:srgbClr val="000000"/>
                        </a:solidFill>
                        <a:effectLst/>
                        <a:latin typeface="微软雅黑" pitchFamily="34" charset="-122"/>
                        <a:ea typeface="微软雅黑" pitchFamily="34" charset="-122"/>
                      </a:endParaRPr>
                    </a:p>
                  </a:txBody>
                  <a:tcPr marL="0" marR="0" marT="0" marB="0" anchor="ctr"/>
                </a:tc>
                <a:tc>
                  <a:txBody>
                    <a:bodyPr/>
                    <a:lstStyle/>
                    <a:p>
                      <a:pPr algn="ctr" fontAlgn="ctr"/>
                      <a:r>
                        <a:rPr lang="zh-CN" altLang="en-US" sz="1600" b="1" u="none" strike="noStrike" dirty="0">
                          <a:effectLst/>
                          <a:latin typeface="微软雅黑" pitchFamily="34" charset="-122"/>
                          <a:ea typeface="微软雅黑" pitchFamily="34" charset="-122"/>
                        </a:rPr>
                        <a:t>定义</a:t>
                      </a:r>
                      <a:endParaRPr lang="zh-CN" altLang="en-US" sz="1600" b="1" i="0" u="none" strike="noStrike" dirty="0">
                        <a:solidFill>
                          <a:srgbClr val="000000"/>
                        </a:solidFill>
                        <a:effectLst/>
                        <a:latin typeface="微软雅黑" pitchFamily="34" charset="-122"/>
                        <a:ea typeface="微软雅黑" pitchFamily="34" charset="-122"/>
                      </a:endParaRPr>
                    </a:p>
                  </a:txBody>
                  <a:tcPr marL="0" marR="0" marT="0" marB="0" anchor="ctr"/>
                </a:tc>
                <a:extLst>
                  <a:ext uri="{0D108BD9-81ED-4DB2-BD59-A6C34878D82A}">
                    <a16:rowId xmlns:a16="http://schemas.microsoft.com/office/drawing/2014/main" val="10000"/>
                  </a:ext>
                </a:extLst>
              </a:tr>
              <a:tr h="580476">
                <a:tc>
                  <a:txBody>
                    <a:bodyPr/>
                    <a:lstStyle/>
                    <a:p>
                      <a:pPr algn="ctr" rtl="0" fontAlgn="ctr"/>
                      <a:r>
                        <a:rPr lang="zh-CN" altLang="en-US" sz="1600" u="none" strike="noStrike" dirty="0">
                          <a:effectLst/>
                          <a:latin typeface="微软雅黑" pitchFamily="34" charset="-122"/>
                          <a:ea typeface="微软雅黑" pitchFamily="34" charset="-122"/>
                        </a:rPr>
                        <a:t>大型项目</a:t>
                      </a:r>
                      <a:endParaRPr lang="zh-CN" altLang="en-US" sz="1600" b="0" i="0" u="none" strike="noStrike" dirty="0">
                        <a:solidFill>
                          <a:srgbClr val="000000"/>
                        </a:solidFill>
                        <a:effectLst/>
                        <a:latin typeface="微软雅黑" pitchFamily="34" charset="-122"/>
                        <a:ea typeface="微软雅黑" pitchFamily="34" charset="-122"/>
                      </a:endParaRPr>
                    </a:p>
                  </a:txBody>
                  <a:tcPr marL="0" marR="0" marT="0" marB="0" anchor="ctr"/>
                </a:tc>
                <a:tc>
                  <a:txBody>
                    <a:bodyPr/>
                    <a:lstStyle/>
                    <a:p>
                      <a:pPr algn="l" rtl="0" fontAlgn="ctr"/>
                      <a:r>
                        <a:rPr lang="zh-CN" altLang="en-US" sz="1600" u="none" strike="noStrike" dirty="0">
                          <a:effectLst/>
                          <a:latin typeface="微软雅黑" pitchFamily="34" charset="-122"/>
                          <a:ea typeface="微软雅黑" pitchFamily="34" charset="-122"/>
                        </a:rPr>
                        <a:t>项目从立项到发布的估算</a:t>
                      </a:r>
                      <a:r>
                        <a:rPr lang="en-US" altLang="zh-CN" sz="1600" u="none" strike="noStrike" dirty="0">
                          <a:effectLst/>
                          <a:latin typeface="微软雅黑" pitchFamily="34" charset="-122"/>
                          <a:ea typeface="微软雅黑" pitchFamily="34" charset="-122"/>
                        </a:rPr>
                        <a:t>/</a:t>
                      </a:r>
                      <a:r>
                        <a:rPr lang="zh-CN" altLang="en-US" sz="1600" u="none" strike="noStrike" dirty="0">
                          <a:effectLst/>
                          <a:latin typeface="微软雅黑" pitchFamily="34" charset="-122"/>
                          <a:ea typeface="微软雅黑" pitchFamily="34" charset="-122"/>
                        </a:rPr>
                        <a:t>计划工作量</a:t>
                      </a:r>
                      <a:r>
                        <a:rPr lang="zh-CN" altLang="en-US" sz="2000" u="none" strike="noStrike" dirty="0">
                          <a:effectLst/>
                          <a:latin typeface="微软雅黑" pitchFamily="34" charset="-122"/>
                          <a:ea typeface="微软雅黑" pitchFamily="34" charset="-122"/>
                        </a:rPr>
                        <a:t>大于</a:t>
                      </a:r>
                      <a:r>
                        <a:rPr lang="en-US" altLang="zh-CN" sz="2000" u="none" strike="noStrike" dirty="0">
                          <a:effectLst/>
                          <a:latin typeface="微软雅黑" pitchFamily="34" charset="-122"/>
                          <a:ea typeface="微软雅黑" pitchFamily="34" charset="-122"/>
                        </a:rPr>
                        <a:t>40</a:t>
                      </a:r>
                      <a:r>
                        <a:rPr lang="zh-CN" altLang="en-US" sz="2000" u="none" strike="noStrike" dirty="0">
                          <a:effectLst/>
                          <a:latin typeface="微软雅黑" pitchFamily="34" charset="-122"/>
                          <a:ea typeface="微软雅黑" pitchFamily="34" charset="-122"/>
                        </a:rPr>
                        <a:t>人月 </a:t>
                      </a:r>
                      <a:endParaRPr lang="zh-CN" altLang="en-US" sz="2000" b="1" i="0" u="none" strike="noStrike" dirty="0">
                        <a:solidFill>
                          <a:schemeClr val="accent6">
                            <a:lumMod val="75000"/>
                          </a:schemeClr>
                        </a:solidFill>
                        <a:effectLst/>
                        <a:latin typeface="微软雅黑" pitchFamily="34" charset="-122"/>
                        <a:ea typeface="微软雅黑" pitchFamily="34" charset="-122"/>
                      </a:endParaRPr>
                    </a:p>
                  </a:txBody>
                  <a:tcPr marL="0" marR="0" marT="0" marB="0" anchor="ctr"/>
                </a:tc>
                <a:extLst>
                  <a:ext uri="{0D108BD9-81ED-4DB2-BD59-A6C34878D82A}">
                    <a16:rowId xmlns:a16="http://schemas.microsoft.com/office/drawing/2014/main" val="10001"/>
                  </a:ext>
                </a:extLst>
              </a:tr>
              <a:tr h="812668">
                <a:tc>
                  <a:txBody>
                    <a:bodyPr/>
                    <a:lstStyle/>
                    <a:p>
                      <a:pPr algn="ctr" rtl="0" fontAlgn="ctr"/>
                      <a:r>
                        <a:rPr lang="zh-CN" altLang="en-US" sz="1600" u="none" strike="noStrike">
                          <a:effectLst/>
                          <a:latin typeface="微软雅黑" pitchFamily="34" charset="-122"/>
                          <a:ea typeface="微软雅黑" pitchFamily="34" charset="-122"/>
                        </a:rPr>
                        <a:t>普通项目</a:t>
                      </a:r>
                      <a:endParaRPr lang="zh-CN" altLang="en-US" sz="1600" b="0" i="0" u="none" strike="noStrike">
                        <a:solidFill>
                          <a:srgbClr val="000000"/>
                        </a:solidFill>
                        <a:effectLst/>
                        <a:latin typeface="微软雅黑" pitchFamily="34" charset="-122"/>
                        <a:ea typeface="微软雅黑" pitchFamily="34" charset="-122"/>
                      </a:endParaRPr>
                    </a:p>
                  </a:txBody>
                  <a:tcPr marL="0" marR="0" marT="0" marB="0" anchor="ctr"/>
                </a:tc>
                <a:tc>
                  <a:txBody>
                    <a:bodyPr/>
                    <a:lstStyle/>
                    <a:p>
                      <a:pPr algn="l" rtl="0" fontAlgn="ctr"/>
                      <a:r>
                        <a:rPr lang="zh-CN" altLang="en-US" sz="1600" u="none" strike="noStrike" dirty="0">
                          <a:effectLst/>
                          <a:latin typeface="微软雅黑" pitchFamily="34" charset="-122"/>
                          <a:ea typeface="微软雅黑" pitchFamily="34" charset="-122"/>
                        </a:rPr>
                        <a:t>项目从立项到发布的估算</a:t>
                      </a:r>
                      <a:r>
                        <a:rPr lang="en-US" altLang="zh-CN" sz="1600" u="none" strike="noStrike" dirty="0">
                          <a:effectLst/>
                          <a:latin typeface="微软雅黑" pitchFamily="34" charset="-122"/>
                          <a:ea typeface="微软雅黑" pitchFamily="34" charset="-122"/>
                        </a:rPr>
                        <a:t>/</a:t>
                      </a:r>
                      <a:r>
                        <a:rPr lang="zh-CN" altLang="en-US" sz="1600" u="none" strike="noStrike" dirty="0">
                          <a:effectLst/>
                          <a:latin typeface="微软雅黑" pitchFamily="34" charset="-122"/>
                          <a:ea typeface="微软雅黑" pitchFamily="34" charset="-122"/>
                        </a:rPr>
                        <a:t>计划工作量在</a:t>
                      </a:r>
                      <a:r>
                        <a:rPr lang="en-US" altLang="zh-CN" sz="2000" u="none" strike="noStrike" kern="1200" dirty="0">
                          <a:effectLst/>
                          <a:latin typeface="微软雅黑" pitchFamily="34" charset="-122"/>
                          <a:ea typeface="微软雅黑" pitchFamily="34" charset="-122"/>
                        </a:rPr>
                        <a:t>10-40</a:t>
                      </a:r>
                      <a:r>
                        <a:rPr lang="zh-CN" altLang="en-US" sz="2000" u="none" strike="noStrike" kern="1200" dirty="0">
                          <a:effectLst/>
                          <a:latin typeface="微软雅黑" pitchFamily="34" charset="-122"/>
                          <a:ea typeface="微软雅黑" pitchFamily="34" charset="-122"/>
                        </a:rPr>
                        <a:t>人月</a:t>
                      </a:r>
                      <a:r>
                        <a:rPr lang="zh-CN" altLang="en-US" sz="1600" u="none" strike="noStrike" dirty="0">
                          <a:effectLst/>
                          <a:latin typeface="微软雅黑" pitchFamily="34" charset="-122"/>
                          <a:ea typeface="微软雅黑" pitchFamily="34" charset="-122"/>
                        </a:rPr>
                        <a:t>之间（含</a:t>
                      </a:r>
                      <a:r>
                        <a:rPr lang="en-US" altLang="zh-CN" sz="1600" u="none" strike="noStrike" dirty="0">
                          <a:effectLst/>
                          <a:latin typeface="微软雅黑" pitchFamily="34" charset="-122"/>
                          <a:ea typeface="微软雅黑" pitchFamily="34" charset="-122"/>
                        </a:rPr>
                        <a:t>40</a:t>
                      </a:r>
                      <a:r>
                        <a:rPr lang="zh-CN" altLang="en-US" sz="1600" u="none" strike="noStrike" dirty="0">
                          <a:effectLst/>
                          <a:latin typeface="微软雅黑" pitchFamily="34" charset="-122"/>
                          <a:ea typeface="微软雅黑" pitchFamily="34" charset="-122"/>
                        </a:rPr>
                        <a:t>人月）</a:t>
                      </a:r>
                      <a:endParaRPr lang="zh-CN" altLang="en-US" sz="1600" b="0" i="0" u="none" strike="noStrike" dirty="0">
                        <a:solidFill>
                          <a:srgbClr val="000000"/>
                        </a:solidFill>
                        <a:effectLst/>
                        <a:latin typeface="微软雅黑" pitchFamily="34" charset="-122"/>
                        <a:ea typeface="微软雅黑" pitchFamily="34" charset="-122"/>
                      </a:endParaRPr>
                    </a:p>
                  </a:txBody>
                  <a:tcPr marL="0" marR="0" marT="0" marB="0" anchor="ctr"/>
                </a:tc>
                <a:extLst>
                  <a:ext uri="{0D108BD9-81ED-4DB2-BD59-A6C34878D82A}">
                    <a16:rowId xmlns:a16="http://schemas.microsoft.com/office/drawing/2014/main" val="10002"/>
                  </a:ext>
                </a:extLst>
              </a:tr>
              <a:tr h="859105">
                <a:tc>
                  <a:txBody>
                    <a:bodyPr/>
                    <a:lstStyle/>
                    <a:p>
                      <a:pPr algn="ctr" rtl="0" fontAlgn="ctr"/>
                      <a:r>
                        <a:rPr lang="zh-CN" altLang="en-US" sz="1600" u="none" strike="noStrike">
                          <a:effectLst/>
                          <a:latin typeface="微软雅黑" pitchFamily="34" charset="-122"/>
                          <a:ea typeface="微软雅黑" pitchFamily="34" charset="-122"/>
                        </a:rPr>
                        <a:t>微型项目</a:t>
                      </a:r>
                      <a:endParaRPr lang="zh-CN" altLang="en-US" sz="1600" b="0" i="0" u="none" strike="noStrike">
                        <a:solidFill>
                          <a:srgbClr val="000000"/>
                        </a:solidFill>
                        <a:effectLst/>
                        <a:latin typeface="微软雅黑" pitchFamily="34" charset="-122"/>
                        <a:ea typeface="微软雅黑" pitchFamily="34" charset="-122"/>
                      </a:endParaRPr>
                    </a:p>
                  </a:txBody>
                  <a:tcPr marL="0" marR="0" marT="0" marB="0" anchor="ctr"/>
                </a:tc>
                <a:tc>
                  <a:txBody>
                    <a:bodyPr/>
                    <a:lstStyle/>
                    <a:p>
                      <a:pPr algn="l" rtl="0" fontAlgn="ctr"/>
                      <a:r>
                        <a:rPr lang="zh-CN" altLang="en-US" sz="1600" u="none" strike="noStrike" dirty="0">
                          <a:effectLst/>
                          <a:latin typeface="微软雅黑" pitchFamily="34" charset="-122"/>
                          <a:ea typeface="微软雅黑" pitchFamily="34" charset="-122"/>
                        </a:rPr>
                        <a:t>项目从立项到发布的估算</a:t>
                      </a:r>
                      <a:r>
                        <a:rPr lang="en-US" altLang="zh-CN" sz="1600" u="none" strike="noStrike" dirty="0">
                          <a:effectLst/>
                          <a:latin typeface="微软雅黑" pitchFamily="34" charset="-122"/>
                          <a:ea typeface="微软雅黑" pitchFamily="34" charset="-122"/>
                        </a:rPr>
                        <a:t>/</a:t>
                      </a:r>
                      <a:r>
                        <a:rPr lang="zh-CN" altLang="en-US" sz="1600" u="none" strike="noStrike" dirty="0">
                          <a:effectLst/>
                          <a:latin typeface="微软雅黑" pitchFamily="34" charset="-122"/>
                          <a:ea typeface="微软雅黑" pitchFamily="34" charset="-122"/>
                        </a:rPr>
                        <a:t>计划工作量在</a:t>
                      </a:r>
                      <a:r>
                        <a:rPr lang="en-US" altLang="zh-CN" sz="2000" u="none" strike="noStrike" kern="1200" dirty="0">
                          <a:effectLst/>
                          <a:latin typeface="微软雅黑" pitchFamily="34" charset="-122"/>
                          <a:ea typeface="微软雅黑" pitchFamily="34" charset="-122"/>
                        </a:rPr>
                        <a:t>3-10</a:t>
                      </a:r>
                      <a:r>
                        <a:rPr lang="zh-CN" altLang="en-US" sz="2000" u="none" strike="noStrike" kern="1200" dirty="0">
                          <a:effectLst/>
                          <a:latin typeface="微软雅黑" pitchFamily="34" charset="-122"/>
                          <a:ea typeface="微软雅黑" pitchFamily="34" charset="-122"/>
                        </a:rPr>
                        <a:t>人月</a:t>
                      </a:r>
                      <a:r>
                        <a:rPr lang="zh-CN" altLang="en-US" sz="1600" u="none" strike="noStrike" dirty="0">
                          <a:effectLst/>
                          <a:latin typeface="微软雅黑" pitchFamily="34" charset="-122"/>
                          <a:ea typeface="微软雅黑" pitchFamily="34" charset="-122"/>
                        </a:rPr>
                        <a:t>之间（含</a:t>
                      </a:r>
                      <a:r>
                        <a:rPr lang="en-US" altLang="zh-CN" sz="1600" u="none" strike="noStrike" dirty="0">
                          <a:effectLst/>
                          <a:latin typeface="微软雅黑" pitchFamily="34" charset="-122"/>
                          <a:ea typeface="微软雅黑" pitchFamily="34" charset="-122"/>
                        </a:rPr>
                        <a:t>10</a:t>
                      </a:r>
                      <a:r>
                        <a:rPr lang="zh-CN" altLang="en-US" sz="1600" u="none" strike="noStrike" dirty="0">
                          <a:effectLst/>
                          <a:latin typeface="微软雅黑" pitchFamily="34" charset="-122"/>
                          <a:ea typeface="微软雅黑" pitchFamily="34" charset="-122"/>
                        </a:rPr>
                        <a:t>人月）</a:t>
                      </a:r>
                      <a:endParaRPr lang="zh-CN" altLang="en-US" sz="1600" b="0" i="0" u="none" strike="noStrike" dirty="0">
                        <a:solidFill>
                          <a:srgbClr val="000000"/>
                        </a:solidFill>
                        <a:effectLst/>
                        <a:latin typeface="微软雅黑" pitchFamily="34" charset="-122"/>
                        <a:ea typeface="微软雅黑" pitchFamily="34" charset="-122"/>
                      </a:endParaRPr>
                    </a:p>
                  </a:txBody>
                  <a:tcPr marL="0" marR="0" marT="0" marB="0" anchor="ctr"/>
                </a:tc>
                <a:extLst>
                  <a:ext uri="{0D108BD9-81ED-4DB2-BD59-A6C34878D82A}">
                    <a16:rowId xmlns:a16="http://schemas.microsoft.com/office/drawing/2014/main" val="10003"/>
                  </a:ext>
                </a:extLst>
              </a:tr>
              <a:tr h="719792">
                <a:tc>
                  <a:txBody>
                    <a:bodyPr/>
                    <a:lstStyle/>
                    <a:p>
                      <a:pPr algn="ctr" rtl="0" fontAlgn="ctr"/>
                      <a:r>
                        <a:rPr lang="zh-CN" altLang="en-US" sz="1600" u="none" strike="noStrike" dirty="0">
                          <a:effectLst/>
                          <a:latin typeface="微软雅黑" pitchFamily="34" charset="-122"/>
                          <a:ea typeface="微软雅黑" pitchFamily="34" charset="-122"/>
                        </a:rPr>
                        <a:t>任务型项目</a:t>
                      </a:r>
                      <a:endParaRPr lang="zh-CN" altLang="en-US" sz="1600" b="0" i="0" u="none" strike="noStrike" dirty="0">
                        <a:solidFill>
                          <a:srgbClr val="000000"/>
                        </a:solidFill>
                        <a:effectLst/>
                        <a:latin typeface="微软雅黑" pitchFamily="34" charset="-122"/>
                        <a:ea typeface="微软雅黑" pitchFamily="34" charset="-122"/>
                      </a:endParaRPr>
                    </a:p>
                  </a:txBody>
                  <a:tcPr marL="0" marR="0" marT="0" marB="0" anchor="ctr"/>
                </a:tc>
                <a:tc>
                  <a:txBody>
                    <a:bodyPr/>
                    <a:lstStyle/>
                    <a:p>
                      <a:pPr algn="l" rtl="0" fontAlgn="ctr"/>
                      <a:r>
                        <a:rPr lang="zh-CN" altLang="en-US" sz="1600" u="none" strike="noStrike" dirty="0">
                          <a:effectLst/>
                          <a:latin typeface="微软雅黑" pitchFamily="34" charset="-122"/>
                          <a:ea typeface="微软雅黑" pitchFamily="34" charset="-122"/>
                        </a:rPr>
                        <a:t>项目从任务受理到完成的估算</a:t>
                      </a:r>
                      <a:r>
                        <a:rPr lang="en-US" altLang="zh-CN" sz="1600" u="none" strike="noStrike" dirty="0">
                          <a:effectLst/>
                          <a:latin typeface="微软雅黑" pitchFamily="34" charset="-122"/>
                          <a:ea typeface="微软雅黑" pitchFamily="34" charset="-122"/>
                        </a:rPr>
                        <a:t>/</a:t>
                      </a:r>
                      <a:r>
                        <a:rPr lang="zh-CN" altLang="en-US" sz="1600" u="none" strike="noStrike" dirty="0">
                          <a:effectLst/>
                          <a:latin typeface="微软雅黑" pitchFamily="34" charset="-122"/>
                          <a:ea typeface="微软雅黑" pitchFamily="34" charset="-122"/>
                        </a:rPr>
                        <a:t>计划工作量</a:t>
                      </a:r>
                      <a:r>
                        <a:rPr lang="zh-CN" altLang="en-US" sz="2000" u="none" strike="noStrike" kern="1200" dirty="0">
                          <a:effectLst/>
                          <a:latin typeface="微软雅黑" pitchFamily="34" charset="-122"/>
                          <a:ea typeface="微软雅黑" pitchFamily="34" charset="-122"/>
                        </a:rPr>
                        <a:t>小于</a:t>
                      </a:r>
                      <a:r>
                        <a:rPr lang="en-US" altLang="zh-CN" sz="2000" u="none" strike="noStrike" kern="1200" dirty="0">
                          <a:effectLst/>
                          <a:latin typeface="微软雅黑" pitchFamily="34" charset="-122"/>
                          <a:ea typeface="微软雅黑" pitchFamily="34" charset="-122"/>
                        </a:rPr>
                        <a:t>3</a:t>
                      </a:r>
                      <a:r>
                        <a:rPr lang="zh-CN" altLang="en-US" sz="2000" u="none" strike="noStrike" kern="1200" dirty="0">
                          <a:effectLst/>
                          <a:latin typeface="微软雅黑" pitchFamily="34" charset="-122"/>
                          <a:ea typeface="微软雅黑" pitchFamily="34" charset="-122"/>
                        </a:rPr>
                        <a:t>人月</a:t>
                      </a:r>
                      <a:r>
                        <a:rPr lang="zh-CN" altLang="en-US" sz="1600" u="none" strike="noStrike" dirty="0">
                          <a:effectLst/>
                          <a:latin typeface="微软雅黑" pitchFamily="34" charset="-122"/>
                          <a:ea typeface="微软雅黑" pitchFamily="34" charset="-122"/>
                        </a:rPr>
                        <a:t>（含</a:t>
                      </a:r>
                      <a:r>
                        <a:rPr lang="en-US" altLang="zh-CN" sz="1600" u="none" strike="noStrike" dirty="0">
                          <a:effectLst/>
                          <a:latin typeface="微软雅黑" pitchFamily="34" charset="-122"/>
                          <a:ea typeface="微软雅黑" pitchFamily="34" charset="-122"/>
                        </a:rPr>
                        <a:t>3</a:t>
                      </a:r>
                      <a:r>
                        <a:rPr lang="zh-CN" altLang="en-US" sz="1600" u="none" strike="noStrike" dirty="0">
                          <a:effectLst/>
                          <a:latin typeface="微软雅黑" pitchFamily="34" charset="-122"/>
                          <a:ea typeface="微软雅黑" pitchFamily="34" charset="-122"/>
                        </a:rPr>
                        <a:t>人月）</a:t>
                      </a:r>
                      <a:endParaRPr lang="en-US" altLang="zh-CN" sz="1600" u="none" strike="noStrike" dirty="0">
                        <a:effectLst/>
                        <a:latin typeface="微软雅黑" pitchFamily="34" charset="-122"/>
                        <a:ea typeface="微软雅黑" pitchFamily="34" charset="-122"/>
                      </a:endParaRPr>
                    </a:p>
                    <a:p>
                      <a:pPr algn="l" rtl="0" fontAlgn="ctr"/>
                      <a:r>
                        <a:rPr lang="zh-CN" altLang="en-US" sz="1600" u="none" strike="noStrike" dirty="0">
                          <a:effectLst/>
                          <a:latin typeface="微软雅黑" pitchFamily="34" charset="-122"/>
                          <a:ea typeface="微软雅黑" pitchFamily="34" charset="-122"/>
                        </a:rPr>
                        <a:t>包括</a:t>
                      </a:r>
                      <a:r>
                        <a:rPr lang="en-US" altLang="zh-CN" sz="1600" u="none" strike="noStrike" dirty="0">
                          <a:effectLst/>
                          <a:latin typeface="微软雅黑" pitchFamily="34" charset="-122"/>
                          <a:ea typeface="微软雅黑" pitchFamily="34" charset="-122"/>
                        </a:rPr>
                        <a:t>:BUG</a:t>
                      </a:r>
                      <a:r>
                        <a:rPr lang="zh-CN" altLang="en-US" sz="1600" u="none" strike="noStrike" dirty="0">
                          <a:effectLst/>
                          <a:latin typeface="微软雅黑" pitchFamily="34" charset="-122"/>
                          <a:ea typeface="微软雅黑" pitchFamily="34" charset="-122"/>
                        </a:rPr>
                        <a:t>修复、临时任务、零散需求</a:t>
                      </a:r>
                      <a:endParaRPr lang="zh-CN" altLang="en-US" sz="1600" b="0" i="0" u="none" strike="noStrike" dirty="0">
                        <a:solidFill>
                          <a:srgbClr val="000000"/>
                        </a:solidFill>
                        <a:effectLst/>
                        <a:latin typeface="微软雅黑" pitchFamily="34" charset="-122"/>
                        <a:ea typeface="微软雅黑" pitchFamily="34" charset="-122"/>
                      </a:endParaRPr>
                    </a:p>
                  </a:txBody>
                  <a:tcPr marL="0" marR="0" marT="0" marB="0" anchor="ctr"/>
                </a:tc>
                <a:extLst>
                  <a:ext uri="{0D108BD9-81ED-4DB2-BD59-A6C34878D82A}">
                    <a16:rowId xmlns:a16="http://schemas.microsoft.com/office/drawing/2014/main" val="10004"/>
                  </a:ext>
                </a:extLst>
              </a:tr>
              <a:tr h="719792">
                <a:tc>
                  <a:txBody>
                    <a:bodyPr/>
                    <a:lstStyle/>
                    <a:p>
                      <a:pPr algn="ctr" rtl="0" fontAlgn="ctr"/>
                      <a:r>
                        <a:rPr lang="zh-CN" altLang="en-US" sz="1600" b="0" i="0" u="none" strike="noStrike" dirty="0">
                          <a:solidFill>
                            <a:schemeClr val="tx1"/>
                          </a:solidFill>
                          <a:effectLst/>
                          <a:latin typeface="微软雅黑" pitchFamily="34" charset="-122"/>
                          <a:ea typeface="微软雅黑" pitchFamily="34" charset="-122"/>
                        </a:rPr>
                        <a:t>运维型项目</a:t>
                      </a:r>
                    </a:p>
                  </a:txBody>
                  <a:tcPr marL="0" marR="0" marT="0" marB="0" anchor="ctr"/>
                </a:tc>
                <a:tc>
                  <a:txBody>
                    <a:bodyPr/>
                    <a:lstStyle/>
                    <a:p>
                      <a:pPr fontAlgn="ctr">
                        <a:lnSpc>
                          <a:spcPct val="150000"/>
                        </a:lnSpc>
                      </a:pPr>
                      <a:r>
                        <a:rPr lang="zh-CN" altLang="en-US" sz="1600" dirty="0">
                          <a:latin typeface="微软雅黑" pitchFamily="34" charset="-122"/>
                          <a:ea typeface="微软雅黑" pitchFamily="34" charset="-122"/>
                        </a:rPr>
                        <a:t>项目从任务受理到完成的</a:t>
                      </a:r>
                      <a:r>
                        <a:rPr lang="zh-CN" altLang="en-US" sz="1600" b="0" dirty="0">
                          <a:latin typeface="微软雅黑" pitchFamily="34" charset="-122"/>
                          <a:ea typeface="微软雅黑" pitchFamily="34" charset="-122"/>
                        </a:rPr>
                        <a:t>周期在</a:t>
                      </a:r>
                      <a:r>
                        <a:rPr lang="en-US" altLang="zh-CN" sz="1600" b="0" dirty="0">
                          <a:latin typeface="微软雅黑" pitchFamily="34" charset="-122"/>
                          <a:ea typeface="微软雅黑" pitchFamily="34" charset="-122"/>
                        </a:rPr>
                        <a:t>1-3</a:t>
                      </a:r>
                      <a:r>
                        <a:rPr lang="zh-CN" altLang="en-US" sz="1600" b="0" dirty="0">
                          <a:latin typeface="微软雅黑" pitchFamily="34" charset="-122"/>
                          <a:ea typeface="微软雅黑" pitchFamily="34" charset="-122"/>
                        </a:rPr>
                        <a:t>周；</a:t>
                      </a:r>
                      <a:r>
                        <a:rPr lang="zh-CN" altLang="en-US" sz="1600" dirty="0">
                          <a:latin typeface="微软雅黑" pitchFamily="34" charset="-122"/>
                          <a:ea typeface="微软雅黑" pitchFamily="34" charset="-122"/>
                        </a:rPr>
                        <a:t>包括</a:t>
                      </a:r>
                      <a:r>
                        <a:rPr lang="en-US" altLang="zh-CN" sz="1600" dirty="0">
                          <a:latin typeface="微软雅黑" pitchFamily="34" charset="-122"/>
                          <a:ea typeface="微软雅黑" pitchFamily="34" charset="-122"/>
                        </a:rPr>
                        <a:t>:BUG</a:t>
                      </a:r>
                      <a:r>
                        <a:rPr lang="zh-CN" altLang="en-US" sz="1600" dirty="0">
                          <a:latin typeface="微软雅黑" pitchFamily="34" charset="-122"/>
                          <a:ea typeface="微软雅黑" pitchFamily="34" charset="-122"/>
                        </a:rPr>
                        <a:t>修复或紧急需求</a:t>
                      </a:r>
                      <a:endParaRPr lang="zh-CN" altLang="en-US" sz="1600" b="0" i="0" u="none" strike="noStrike" dirty="0">
                        <a:solidFill>
                          <a:srgbClr val="000000"/>
                        </a:solidFill>
                        <a:effectLst/>
                        <a:latin typeface="微软雅黑" pitchFamily="34" charset="-122"/>
                        <a:ea typeface="微软雅黑" pitchFamily="34" charset="-122"/>
                      </a:endParaRPr>
                    </a:p>
                  </a:txBody>
                  <a:tcPr marL="0" marR="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113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51470"/>
            <a:ext cx="8856984" cy="338554"/>
          </a:xfrm>
          <a:prstGeom prst="rect">
            <a:avLst/>
          </a:prstGeom>
          <a:noFill/>
          <a:ln w="9525">
            <a:noFill/>
            <a:miter lim="800000"/>
            <a:headEnd/>
            <a:tailEnd/>
          </a:ln>
        </p:spPr>
        <p:txBody>
          <a:bodyPr wrap="square">
            <a:spAutoFit/>
          </a:bodyPr>
          <a:lstStyle>
            <a:defPPr>
              <a:defRPr lang="zh-CN"/>
            </a:defPPr>
            <a:lvl1pPr>
              <a:defRPr sz="1600" b="1">
                <a:latin typeface="微软雅黑" pitchFamily="34" charset="-122"/>
                <a:ea typeface="微软雅黑" pitchFamily="34" charset="-122"/>
              </a:defRPr>
            </a:lvl1pPr>
          </a:lstStyle>
          <a:p>
            <a:pPr lvl="0"/>
            <a:r>
              <a:rPr lang="zh-CN" altLang="en-US" dirty="0">
                <a:solidFill>
                  <a:srgbClr val="FF0000"/>
                </a:solidFill>
              </a:rPr>
              <a:t>产品立项   </a:t>
            </a:r>
            <a:r>
              <a:rPr lang="zh-CN" altLang="en-US" dirty="0"/>
              <a:t>准入条件：</a:t>
            </a:r>
            <a:r>
              <a:rPr lang="en-US" altLang="zh-CN" dirty="0"/>
              <a:t>《</a:t>
            </a:r>
            <a:r>
              <a:rPr lang="zh-CN" altLang="en-US" dirty="0"/>
              <a:t>产品规划书</a:t>
            </a:r>
            <a:r>
              <a:rPr lang="en-US" altLang="zh-CN" dirty="0"/>
              <a:t>》</a:t>
            </a:r>
            <a:r>
              <a:rPr lang="zh-CN" altLang="en-US" dirty="0"/>
              <a:t>已通过评审或产品经理收到新产品立项提议</a:t>
            </a:r>
          </a:p>
        </p:txBody>
      </p:sp>
      <p:sp>
        <p:nvSpPr>
          <p:cNvPr id="4" name="矩形 3"/>
          <p:cNvSpPr>
            <a:spLocks noChangeArrowheads="1"/>
          </p:cNvSpPr>
          <p:nvPr/>
        </p:nvSpPr>
        <p:spPr bwMode="auto">
          <a:xfrm>
            <a:off x="467544" y="4731990"/>
            <a:ext cx="9144000" cy="338554"/>
          </a:xfrm>
          <a:prstGeom prst="rect">
            <a:avLst/>
          </a:prstGeom>
          <a:noFill/>
          <a:ln w="9525">
            <a:noFill/>
            <a:miter lim="800000"/>
            <a:headEnd/>
            <a:tailEnd/>
          </a:ln>
        </p:spPr>
        <p:txBody>
          <a:bodyPr wrap="square">
            <a:spAutoFit/>
          </a:bodyPr>
          <a:lstStyle/>
          <a:p>
            <a:r>
              <a:rPr lang="zh-CN" altLang="en-US" sz="1600" b="1" dirty="0">
                <a:latin typeface="微软雅黑" pitchFamily="34" charset="-122"/>
                <a:ea typeface="微软雅黑" pitchFamily="34" charset="-122"/>
              </a:rPr>
              <a:t>准出条件 ：</a:t>
            </a:r>
            <a:r>
              <a:rPr lang="zh-CN" altLang="en-US" sz="1200" b="1" dirty="0">
                <a:latin typeface="微软雅黑" pitchFamily="34" charset="-122"/>
                <a:ea typeface="微软雅黑" pitchFamily="34" charset="-122"/>
              </a:rPr>
              <a:t>产品</a:t>
            </a:r>
            <a:r>
              <a:rPr lang="zh-CN" altLang="zh-CN" sz="1200" b="1" dirty="0">
                <a:latin typeface="微软雅黑" pitchFamily="34" charset="-122"/>
                <a:ea typeface="微软雅黑" pitchFamily="34" charset="-122"/>
              </a:rPr>
              <a:t>立项</a:t>
            </a:r>
            <a:r>
              <a:rPr lang="zh-CN" altLang="en-US" sz="1200" b="1" dirty="0">
                <a:latin typeface="微软雅黑" pitchFamily="34" charset="-122"/>
                <a:ea typeface="微软雅黑" pitchFamily="34" charset="-122"/>
              </a:rPr>
              <a:t>申请审批</a:t>
            </a:r>
            <a:r>
              <a:rPr lang="zh-CN" altLang="zh-CN" sz="1200" b="1" dirty="0">
                <a:latin typeface="微软雅黑" pitchFamily="34" charset="-122"/>
                <a:ea typeface="微软雅黑" pitchFamily="34" charset="-122"/>
              </a:rPr>
              <a:t>通过</a:t>
            </a:r>
            <a:r>
              <a:rPr lang="zh-CN" altLang="en-US" sz="1200" b="1" dirty="0">
                <a:latin typeface="微软雅黑" pitchFamily="34" charset="-122"/>
                <a:ea typeface="微软雅黑" pitchFamily="34" charset="-122"/>
              </a:rPr>
              <a:t>、可行性分析报告评审通过、客户需求说明书、 </a:t>
            </a:r>
            <a:r>
              <a:rPr lang="en-US" altLang="zh-CN" sz="1200" b="1" dirty="0">
                <a:latin typeface="微软雅黑" pitchFamily="34" charset="-122"/>
                <a:ea typeface="微软雅黑" pitchFamily="34" charset="-122"/>
              </a:rPr>
              <a:t>UE</a:t>
            </a:r>
            <a:r>
              <a:rPr lang="zh-CN" altLang="en-US" sz="1200" b="1" dirty="0">
                <a:latin typeface="微软雅黑" pitchFamily="34" charset="-122"/>
                <a:ea typeface="微软雅黑" pitchFamily="34" charset="-122"/>
              </a:rPr>
              <a:t>界面原型评审通过或产品立项取消</a:t>
            </a:r>
            <a:endParaRPr lang="zh-CN" altLang="zh-CN" sz="1200" b="1" dirty="0">
              <a:latin typeface="微软雅黑" pitchFamily="34" charset="-122"/>
              <a:ea typeface="微软雅黑" pitchFamily="34" charset="-122"/>
            </a:endParaRPr>
          </a:p>
        </p:txBody>
      </p:sp>
      <p:pic>
        <p:nvPicPr>
          <p:cNvPr id="5" name="Picture 2" descr="C:\Program Files\Microsoft Office\MEDIA\CAGCAT10\j0293240.wmf">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91370"/>
            <a:ext cx="477313" cy="352130"/>
          </a:xfrm>
          <a:prstGeom prst="rect">
            <a:avLst/>
          </a:prstGeom>
          <a:noFill/>
          <a:extLst>
            <a:ext uri="{909E8E84-426E-40DD-AFC4-6F175D3DCCD1}">
              <a14:hiddenFill xmlns:a14="http://schemas.microsoft.com/office/drawing/2010/main">
                <a:solidFill>
                  <a:srgbClr val="FFFFFF"/>
                </a:solidFill>
              </a14:hiddenFill>
            </a:ext>
          </a:extLst>
        </p:spPr>
      </p:pic>
      <p:pic>
        <p:nvPicPr>
          <p:cNvPr id="161795" name="Picture 3"/>
          <p:cNvPicPr>
            <a:picLocks noChangeAspect="1" noChangeArrowheads="1"/>
          </p:cNvPicPr>
          <p:nvPr/>
        </p:nvPicPr>
        <p:blipFill>
          <a:blip r:embed="rId5" cstate="print"/>
          <a:srcRect/>
          <a:stretch>
            <a:fillRect/>
          </a:stretch>
        </p:blipFill>
        <p:spPr bwMode="auto">
          <a:xfrm>
            <a:off x="251520" y="411510"/>
            <a:ext cx="8568952" cy="4248472"/>
          </a:xfrm>
          <a:prstGeom prst="rect">
            <a:avLst/>
          </a:prstGeom>
          <a:noFill/>
          <a:ln w="9525">
            <a:noFill/>
            <a:miter lim="800000"/>
            <a:headEnd/>
            <a:tailEnd/>
          </a:ln>
        </p:spPr>
      </p:pic>
    </p:spTree>
    <p:extLst>
      <p:ext uri="{BB962C8B-B14F-4D97-AF65-F5344CB8AC3E}">
        <p14:creationId xmlns:p14="http://schemas.microsoft.com/office/powerpoint/2010/main" val="64939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输出</a:t>
            </a:r>
          </a:p>
        </p:txBody>
      </p:sp>
      <p:sp>
        <p:nvSpPr>
          <p:cNvPr id="3" name="内容占位符 2"/>
          <p:cNvSpPr>
            <a:spLocks noGrp="1"/>
          </p:cNvSpPr>
          <p:nvPr>
            <p:ph idx="1"/>
          </p:nvPr>
        </p:nvSpPr>
        <p:spPr>
          <a:xfrm>
            <a:off x="457200" y="699542"/>
            <a:ext cx="8229600" cy="3816424"/>
          </a:xfrm>
        </p:spPr>
        <p:txBody>
          <a:bodyPr>
            <a:normAutofit/>
          </a:bodyPr>
          <a:lstStyle/>
          <a:p>
            <a:pPr lvl="0"/>
            <a:r>
              <a:rPr lang="zh-CN" altLang="zh-CN" dirty="0"/>
              <a:t>《产品立项审批表》</a:t>
            </a:r>
          </a:p>
          <a:p>
            <a:pPr lvl="0"/>
            <a:r>
              <a:rPr lang="zh-CN" altLang="zh-CN" dirty="0"/>
              <a:t>《流程配置表（产品立项阶段）》</a:t>
            </a:r>
          </a:p>
          <a:p>
            <a:pPr lvl="0"/>
            <a:r>
              <a:rPr lang="zh-CN" altLang="zh-CN" dirty="0"/>
              <a:t>《客户需求列表》</a:t>
            </a:r>
          </a:p>
          <a:p>
            <a:pPr lvl="0"/>
            <a:r>
              <a:rPr lang="zh-CN" altLang="zh-CN" dirty="0"/>
              <a:t>《项目估算表（量级估算）》</a:t>
            </a:r>
          </a:p>
          <a:p>
            <a:pPr lvl="0"/>
            <a:r>
              <a:rPr lang="zh-CN" altLang="zh-CN" dirty="0"/>
              <a:t>《技术预研报告》</a:t>
            </a:r>
          </a:p>
          <a:p>
            <a:pPr lvl="0"/>
            <a:r>
              <a:rPr lang="zh-CN" altLang="zh-CN" dirty="0"/>
              <a:t>《产品可行性分析报告》</a:t>
            </a:r>
          </a:p>
          <a:p>
            <a:pPr lvl="0"/>
            <a:r>
              <a:rPr lang="zh-CN" altLang="zh-CN" dirty="0"/>
              <a:t>《客户需求说明书》</a:t>
            </a:r>
          </a:p>
          <a:p>
            <a:pPr lvl="0"/>
            <a:r>
              <a:rPr lang="zh-CN" altLang="zh-CN" dirty="0"/>
              <a:t>《</a:t>
            </a:r>
            <a:r>
              <a:rPr lang="en-US" altLang="zh-CN" dirty="0"/>
              <a:t>UE</a:t>
            </a:r>
            <a:r>
              <a:rPr lang="zh-CN" altLang="zh-CN" dirty="0"/>
              <a:t>界面需求》</a:t>
            </a:r>
          </a:p>
          <a:p>
            <a:pPr lvl="0"/>
            <a:r>
              <a:rPr lang="zh-CN" altLang="zh-CN" dirty="0"/>
              <a:t>《</a:t>
            </a:r>
            <a:r>
              <a:rPr lang="en-US" altLang="zh-CN" dirty="0"/>
              <a:t>UE</a:t>
            </a:r>
            <a:r>
              <a:rPr lang="zh-CN" altLang="zh-CN" dirty="0"/>
              <a:t>界面原型》</a:t>
            </a:r>
          </a:p>
          <a:p>
            <a:pPr lvl="0"/>
            <a:r>
              <a:rPr lang="zh-CN" altLang="zh-CN" dirty="0"/>
              <a:t>《</a:t>
            </a:r>
            <a:r>
              <a:rPr lang="en-US" altLang="zh-CN" dirty="0"/>
              <a:t>Q	A</a:t>
            </a:r>
            <a:r>
              <a:rPr lang="zh-CN" altLang="zh-CN" dirty="0"/>
              <a:t>检查计划》</a:t>
            </a:r>
          </a:p>
          <a:p>
            <a:endParaRPr lang="zh-CN" altLang="en-US" dirty="0"/>
          </a:p>
        </p:txBody>
      </p:sp>
    </p:spTree>
    <p:extLst>
      <p:ext uri="{BB962C8B-B14F-4D97-AF65-F5344CB8AC3E}">
        <p14:creationId xmlns:p14="http://schemas.microsoft.com/office/powerpoint/2010/main" val="35258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88455" y="838801"/>
            <a:ext cx="1152127" cy="856838"/>
            <a:chOff x="1230457" y="1093887"/>
            <a:chExt cx="1576391" cy="1460665"/>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457" y="1093887"/>
              <a:ext cx="1576391" cy="1080120"/>
            </a:xfrm>
            <a:prstGeom prst="rect">
              <a:avLst/>
            </a:prstGeom>
          </p:spPr>
        </p:pic>
        <p:sp>
          <p:nvSpPr>
            <p:cNvPr id="20" name="矩形 19"/>
            <p:cNvSpPr/>
            <p:nvPr/>
          </p:nvSpPr>
          <p:spPr>
            <a:xfrm>
              <a:off x="1425317" y="2248584"/>
              <a:ext cx="825867" cy="305968"/>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产品</a:t>
              </a:r>
              <a:r>
                <a:rPr lang="zh-CN" altLang="en-US" sz="12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经理</a:t>
              </a:r>
              <a:endPar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grpSp>
      <p:sp>
        <p:nvSpPr>
          <p:cNvPr id="7" name="13 CuadroTexto"/>
          <p:cNvSpPr txBox="1"/>
          <p:nvPr/>
        </p:nvSpPr>
        <p:spPr>
          <a:xfrm>
            <a:off x="7667191" y="4823050"/>
            <a:ext cx="341760" cy="276999"/>
          </a:xfrm>
          <a:prstGeom prst="rect">
            <a:avLst/>
          </a:prstGeom>
          <a:noFill/>
        </p:spPr>
        <p:txBody>
          <a:bodyPr wrap="none" rtlCol="0">
            <a:spAutoFit/>
          </a:bodyPr>
          <a:lstStyle/>
          <a:p>
            <a:pPr algn="ctr"/>
            <a:r>
              <a:rPr lang="en-US" altLang="zh-CN" sz="1200" b="1" dirty="0">
                <a:solidFill>
                  <a:srgbClr val="04AEDA"/>
                </a:solidFill>
              </a:rPr>
              <a:t>13</a:t>
            </a:r>
            <a:endParaRPr lang="es-ES" sz="1200" b="1" dirty="0">
              <a:solidFill>
                <a:srgbClr val="04AEDA"/>
              </a:solidFill>
            </a:endParaRPr>
          </a:p>
        </p:txBody>
      </p:sp>
      <p:cxnSp>
        <p:nvCxnSpPr>
          <p:cNvPr id="9" name="直接连接符 8"/>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0" y="523876"/>
            <a:ext cx="215900" cy="71438"/>
          </a:xfrm>
          <a:prstGeom prst="rect">
            <a:avLst/>
          </a:prstGeom>
          <a:solidFill>
            <a:srgbClr val="00B0F0"/>
          </a:solidFill>
          <a:ln w="9525">
            <a:noFill/>
            <a:miter lim="800000"/>
            <a:headEnd/>
            <a:tailEnd/>
          </a:ln>
        </p:spPr>
        <p:txBody>
          <a:bodyPr wrap="none" anchor="ctr"/>
          <a:lstStyle/>
          <a:p>
            <a:endParaRPr lang="zh-CN" altLang="en-US"/>
          </a:p>
        </p:txBody>
      </p:sp>
      <p:sp>
        <p:nvSpPr>
          <p:cNvPr id="11" name="TextBox 5"/>
          <p:cNvSpPr txBox="1">
            <a:spLocks noChangeArrowheads="1"/>
          </p:cNvSpPr>
          <p:nvPr/>
        </p:nvSpPr>
        <p:spPr bwMode="auto">
          <a:xfrm>
            <a:off x="560314" y="193675"/>
            <a:ext cx="314759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563"/>
              </a:lnSpc>
            </a:pPr>
            <a:r>
              <a:rPr lang="zh-CN" altLang="en-US" sz="2000" dirty="0">
                <a:latin typeface="微软雅黑" pitchFamily="34" charset="-122"/>
                <a:ea typeface="微软雅黑" pitchFamily="34" charset="-122"/>
              </a:rPr>
              <a:t>产品立项阶段</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职责介绍</a:t>
            </a:r>
            <a:endParaRPr lang="en-US" altLang="zh-CN" sz="2000" dirty="0">
              <a:latin typeface="微软雅黑" pitchFamily="34" charset="-122"/>
              <a:ea typeface="微软雅黑" pitchFamily="34" charset="-122"/>
            </a:endParaRPr>
          </a:p>
        </p:txBody>
      </p:sp>
      <p:sp>
        <p:nvSpPr>
          <p:cNvPr id="13" name="TextBox 12"/>
          <p:cNvSpPr txBox="1"/>
          <p:nvPr/>
        </p:nvSpPr>
        <p:spPr>
          <a:xfrm>
            <a:off x="1525246" y="790600"/>
            <a:ext cx="6863178" cy="1477328"/>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发起</a:t>
            </a:r>
            <a:r>
              <a:rPr lang="zh-CN" altLang="en-US" sz="1200" b="1" dirty="0">
                <a:solidFill>
                  <a:schemeClr val="accent2">
                    <a:lumMod val="75000"/>
                  </a:schemeClr>
                </a:solidFill>
                <a:latin typeface="微软雅黑" pitchFamily="34" charset="-122"/>
                <a:ea typeface="微软雅黑" pitchFamily="34" charset="-122"/>
              </a:rPr>
              <a:t>产品立项申请</a:t>
            </a:r>
            <a:r>
              <a:rPr lang="zh-CN" altLang="en-US" sz="1200" dirty="0">
                <a:latin typeface="微软雅黑" pitchFamily="34" charset="-122"/>
                <a:ea typeface="微软雅黑" pitchFamily="34" charset="-122"/>
              </a:rPr>
              <a:t>（</a:t>
            </a:r>
            <a:r>
              <a:rPr lang="zh-CN" altLang="en-US" sz="1200" dirty="0">
                <a:solidFill>
                  <a:srgbClr val="00B0F0"/>
                </a:solidFill>
                <a:latin typeface="微软雅黑" pitchFamily="34" charset="-122"/>
                <a:ea typeface="微软雅黑" pitchFamily="34" charset="-122"/>
              </a:rPr>
              <a:t>除</a:t>
            </a:r>
            <a:r>
              <a:rPr lang="en-US" altLang="zh-CN" sz="1200" dirty="0">
                <a:solidFill>
                  <a:srgbClr val="00B0F0"/>
                </a:solidFill>
                <a:latin typeface="微软雅黑" pitchFamily="34" charset="-122"/>
                <a:ea typeface="微软雅黑" pitchFamily="34" charset="-122"/>
              </a:rPr>
              <a:t>3</a:t>
            </a:r>
            <a:r>
              <a:rPr lang="zh-CN" altLang="en-US" sz="1200" dirty="0">
                <a:solidFill>
                  <a:srgbClr val="00B0F0"/>
                </a:solidFill>
                <a:latin typeface="微软雅黑" pitchFamily="34" charset="-122"/>
                <a:ea typeface="微软雅黑" pitchFamily="34" charset="-122"/>
              </a:rPr>
              <a:t>人月以下任务型项目和定制项目以外，其他产品类型都必选</a:t>
            </a:r>
            <a:r>
              <a:rPr lang="zh-CN" altLang="en-US" sz="1200" dirty="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b="1" dirty="0">
                <a:solidFill>
                  <a:srgbClr val="C00000"/>
                </a:solidFill>
                <a:latin typeface="微软雅黑" pitchFamily="34" charset="-122"/>
                <a:ea typeface="微软雅黑" pitchFamily="34" charset="-122"/>
              </a:rPr>
              <a:t>产品及项目的命名规范</a:t>
            </a:r>
            <a:endParaRPr lang="en-US" altLang="zh-CN" sz="1200" b="1" dirty="0">
              <a:solidFill>
                <a:srgbClr val="C00000"/>
              </a:solidFill>
              <a:latin typeface="微软雅黑" pitchFamily="34" charset="-122"/>
              <a:ea typeface="微软雅黑" pitchFamily="34" charset="-122"/>
            </a:endParaRPr>
          </a:p>
          <a:p>
            <a:pPr>
              <a:lnSpc>
                <a:spcPct val="150000"/>
              </a:lnSpc>
              <a:buFont typeface="Wingdings" pitchFamily="2" charset="2"/>
              <a:buChar char="u"/>
            </a:pPr>
            <a:r>
              <a:rPr lang="zh-CN" altLang="zh-CN" sz="1200" dirty="0">
                <a:latin typeface="微软雅黑" pitchFamily="34" charset="-122"/>
                <a:ea typeface="微软雅黑" pitchFamily="34" charset="-122"/>
              </a:rPr>
              <a:t>协调各角色负责人指派角色代表，组建初始团队</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编制并组织评审</a:t>
            </a:r>
            <a:r>
              <a:rPr lang="zh-CN" altLang="en-US" sz="1200" b="1" dirty="0">
                <a:solidFill>
                  <a:schemeClr val="accent2">
                    <a:lumMod val="75000"/>
                  </a:schemeClr>
                </a:solidFill>
                <a:latin typeface="微软雅黑" pitchFamily="34" charset="-122"/>
                <a:ea typeface="微软雅黑" pitchFamily="34" charset="-122"/>
              </a:rPr>
              <a:t>产品可行性分析报告</a:t>
            </a:r>
            <a:r>
              <a:rPr lang="zh-CN" altLang="en-US" sz="1200" dirty="0">
                <a:latin typeface="微软雅黑" pitchFamily="34" charset="-122"/>
                <a:ea typeface="微软雅黑" pitchFamily="34" charset="-122"/>
              </a:rPr>
              <a:t>（</a:t>
            </a:r>
            <a:r>
              <a:rPr lang="zh-CN" altLang="en-US" sz="1200" dirty="0">
                <a:solidFill>
                  <a:srgbClr val="00B0F0"/>
                </a:solidFill>
                <a:latin typeface="微软雅黑" pitchFamily="34" charset="-122"/>
                <a:ea typeface="微软雅黑" pitchFamily="34" charset="-122"/>
              </a:rPr>
              <a:t>新产品或第一位版本号升级，必选</a:t>
            </a:r>
            <a:r>
              <a:rPr lang="zh-CN" altLang="en-US" sz="1200" dirty="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编制并组织评审客户需求，包括</a:t>
            </a:r>
            <a:r>
              <a:rPr lang="zh-CN" altLang="en-US" sz="1200" b="1" dirty="0">
                <a:solidFill>
                  <a:schemeClr val="accent2">
                    <a:lumMod val="75000"/>
                  </a:schemeClr>
                </a:solidFill>
                <a:latin typeface="微软雅黑" pitchFamily="34" charset="-122"/>
                <a:ea typeface="微软雅黑" pitchFamily="34" charset="-122"/>
              </a:rPr>
              <a:t>客户需求列表、界面原型、客户需求说明书  </a:t>
            </a:r>
            <a:endParaRPr lang="en-US" altLang="zh-CN" sz="1200" b="1" dirty="0">
              <a:solidFill>
                <a:schemeClr val="accent2">
                  <a:lumMod val="75000"/>
                </a:schemeClr>
              </a:solidFill>
              <a:latin typeface="微软雅黑" pitchFamily="34" charset="-122"/>
              <a:ea typeface="微软雅黑" pitchFamily="34" charset="-122"/>
            </a:endParaRPr>
          </a:p>
        </p:txBody>
      </p:sp>
      <p:sp>
        <p:nvSpPr>
          <p:cNvPr id="15" name="TextBox 14"/>
          <p:cNvSpPr txBox="1"/>
          <p:nvPr/>
        </p:nvSpPr>
        <p:spPr>
          <a:xfrm>
            <a:off x="1525246" y="2389934"/>
            <a:ext cx="6215106" cy="1200329"/>
          </a:xfrm>
          <a:prstGeom prst="rect">
            <a:avLst/>
          </a:prstGeom>
          <a:noFill/>
        </p:spPr>
        <p:txBody>
          <a:bodyPr wrap="square" rtlCol="0">
            <a:spAutoFit/>
          </a:bodyPr>
          <a:lstStyle/>
          <a:p>
            <a:pPr>
              <a:lnSpc>
                <a:spcPct val="150000"/>
              </a:lnSpc>
              <a:buFont typeface="Wingdings" pitchFamily="2" charset="2"/>
              <a:buChar char="u"/>
            </a:pPr>
            <a:r>
              <a:rPr lang="zh-CN" altLang="en-US" sz="1200" dirty="0">
                <a:latin typeface="微软雅黑" pitchFamily="34" charset="-122"/>
                <a:ea typeface="微软雅黑" pitchFamily="34" charset="-122"/>
              </a:rPr>
              <a:t>参与客户需求列表评审，进行项目</a:t>
            </a:r>
            <a:r>
              <a:rPr lang="zh-CN" altLang="en-US" sz="1200" b="1" dirty="0">
                <a:solidFill>
                  <a:schemeClr val="accent2">
                    <a:lumMod val="75000"/>
                  </a:schemeClr>
                </a:solidFill>
                <a:latin typeface="微软雅黑" pitchFamily="34" charset="-122"/>
                <a:ea typeface="微软雅黑" pitchFamily="34" charset="-122"/>
              </a:rPr>
              <a:t>量级估算</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组织开展</a:t>
            </a:r>
            <a:r>
              <a:rPr lang="zh-CN" altLang="en-US" sz="1200" b="1" dirty="0">
                <a:solidFill>
                  <a:schemeClr val="accent2">
                    <a:lumMod val="75000"/>
                  </a:schemeClr>
                </a:solidFill>
                <a:latin typeface="微软雅黑" pitchFamily="34" charset="-122"/>
                <a:ea typeface="微软雅黑" pitchFamily="34" charset="-122"/>
              </a:rPr>
              <a:t>技术预研或技术可行性分析</a:t>
            </a:r>
            <a:endParaRPr lang="en-US" altLang="zh-CN" sz="1200" b="1" dirty="0">
              <a:solidFill>
                <a:schemeClr val="accent2">
                  <a:lumMod val="75000"/>
                </a:schemeClr>
              </a:solidFill>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组织</a:t>
            </a:r>
            <a:r>
              <a:rPr lang="zh-CN" altLang="zh-CN" sz="1200" dirty="0">
                <a:latin typeface="微软雅黑" pitchFamily="34" charset="-122"/>
                <a:ea typeface="微软雅黑" pitchFamily="34" charset="-122"/>
              </a:rPr>
              <a:t>分析复用、外包或外购的情况，进行整体选择方案</a:t>
            </a:r>
            <a:endParaRPr lang="en-US" altLang="zh-CN" sz="1200" dirty="0">
              <a:latin typeface="微软雅黑" pitchFamily="34" charset="-122"/>
              <a:ea typeface="微软雅黑" pitchFamily="34" charset="-122"/>
            </a:endParaRPr>
          </a:p>
          <a:p>
            <a:pPr>
              <a:lnSpc>
                <a:spcPct val="150000"/>
              </a:lnSpc>
              <a:buFont typeface="Wingdings" pitchFamily="2" charset="2"/>
              <a:buChar char="u"/>
            </a:pPr>
            <a:r>
              <a:rPr lang="zh-CN" altLang="en-US" sz="1200" dirty="0">
                <a:latin typeface="微软雅黑" pitchFamily="34" charset="-122"/>
                <a:ea typeface="微软雅黑" pitchFamily="34" charset="-122"/>
              </a:rPr>
              <a:t>参与</a:t>
            </a:r>
            <a:r>
              <a:rPr lang="zh-CN" altLang="en-US" sz="1200" b="1" dirty="0">
                <a:solidFill>
                  <a:schemeClr val="accent2">
                    <a:lumMod val="75000"/>
                  </a:schemeClr>
                </a:solidFill>
                <a:latin typeface="微软雅黑" pitchFamily="34" charset="-122"/>
                <a:ea typeface="微软雅黑" pitchFamily="34" charset="-122"/>
              </a:rPr>
              <a:t>客户需求说明书及原型评审</a:t>
            </a:r>
            <a:r>
              <a:rPr lang="zh-CN" altLang="en-US" sz="1200" dirty="0">
                <a:latin typeface="微软雅黑" pitchFamily="34" charset="-122"/>
                <a:ea typeface="微软雅黑" pitchFamily="34" charset="-122"/>
              </a:rPr>
              <a:t>，跟进并确认客户需求评审问题的修订</a:t>
            </a:r>
            <a:endParaRPr lang="en-US" altLang="zh-CN" sz="1200" dirty="0">
              <a:latin typeface="微软雅黑" pitchFamily="34" charset="-122"/>
              <a:ea typeface="微软雅黑" pitchFamily="34" charset="-122"/>
            </a:endParaRPr>
          </a:p>
        </p:txBody>
      </p:sp>
      <p:grpSp>
        <p:nvGrpSpPr>
          <p:cNvPr id="23" name="组合 19"/>
          <p:cNvGrpSpPr/>
          <p:nvPr/>
        </p:nvGrpSpPr>
        <p:grpSpPr>
          <a:xfrm>
            <a:off x="130746" y="2139702"/>
            <a:ext cx="865586" cy="1133954"/>
            <a:chOff x="1265016" y="2854449"/>
            <a:chExt cx="1419232" cy="1596372"/>
          </a:xfrm>
        </p:grpSpPr>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056" y="2854449"/>
              <a:ext cx="1331192" cy="1281216"/>
            </a:xfrm>
            <a:prstGeom prst="rect">
              <a:avLst/>
            </a:prstGeom>
          </p:spPr>
        </p:pic>
        <p:sp>
          <p:nvSpPr>
            <p:cNvPr id="25" name="矩形 24"/>
            <p:cNvSpPr/>
            <p:nvPr/>
          </p:nvSpPr>
          <p:spPr>
            <a:xfrm>
              <a:off x="1265016" y="4173822"/>
              <a:ext cx="1146470" cy="276999"/>
            </a:xfrm>
            <a:prstGeom prst="rect">
              <a:avLst/>
            </a:prstGeom>
            <a:noFill/>
          </p:spPr>
          <p:txBody>
            <a:bodyPr wrap="none" lIns="91440" tIns="45720" rIns="91440" bIns="45720">
              <a:spAutoFit/>
            </a:bodyPr>
            <a:lstStyle/>
            <a:p>
              <a:pPr algn="ctr"/>
              <a:r>
                <a:rPr lang="zh-CN" altLang="en-US" sz="12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拟定项目经理</a:t>
              </a:r>
            </a:p>
          </p:txBody>
        </p:sp>
      </p:grpSp>
      <p:grpSp>
        <p:nvGrpSpPr>
          <p:cNvPr id="26" name="组合 25"/>
          <p:cNvGrpSpPr/>
          <p:nvPr/>
        </p:nvGrpSpPr>
        <p:grpSpPr>
          <a:xfrm>
            <a:off x="-16513" y="3598912"/>
            <a:ext cx="1511952" cy="1082951"/>
            <a:chOff x="-108331" y="3401319"/>
            <a:chExt cx="1695037" cy="1492436"/>
          </a:xfrm>
        </p:grpSpPr>
        <p:sp>
          <p:nvSpPr>
            <p:cNvPr id="27" name="矩形 26"/>
            <p:cNvSpPr/>
            <p:nvPr/>
          </p:nvSpPr>
          <p:spPr>
            <a:xfrm>
              <a:off x="-108331" y="4299941"/>
              <a:ext cx="1695037" cy="593814"/>
            </a:xfrm>
            <a:prstGeom prst="rect">
              <a:avLst/>
            </a:prstGeom>
            <a:noFill/>
          </p:spPr>
          <p:txBody>
            <a:bodyPr wrap="none" lIns="91440" tIns="45720" rIns="91440" bIns="45720">
              <a:spAutoFit/>
            </a:bodyPr>
            <a:lstStyle/>
            <a:p>
              <a:pPr algn="ctr"/>
              <a:r>
                <a:rPr lang="zh-CN" altLang="en-US" sz="11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开发、测试、</a:t>
              </a:r>
              <a:r>
                <a:rPr lang="en-US" altLang="zh-CN" sz="11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UED</a:t>
              </a:r>
            </a:p>
            <a:p>
              <a:pPr algn="ctr"/>
              <a:r>
                <a:rPr lang="zh-CN" altLang="en-US" sz="1100" b="1"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rPr>
                <a:t>代表等初始团队成员</a:t>
              </a:r>
              <a:endParaRPr lang="zh-CN" altLang="en-US" sz="1100" b="1" cap="none" spc="50" dirty="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endParaRPr>
            </a:p>
          </p:txBody>
        </p:sp>
        <p:pic>
          <p:nvPicPr>
            <p:cNvPr id="28" name="Picture 2" descr="C:\Documents and Settings\lunzhuo.ye\桌面\培训PPT素材\20110514_2cbd5458a2492020ea1eX3I49qwuPe8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0803" y="3401319"/>
              <a:ext cx="1296771" cy="979249"/>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1525246" y="4088428"/>
            <a:ext cx="6215106" cy="377411"/>
          </a:xfrm>
          <a:prstGeom prst="rect">
            <a:avLst/>
          </a:prstGeom>
          <a:noFill/>
        </p:spPr>
        <p:txBody>
          <a:bodyPr wrap="square" rtlCol="0">
            <a:spAutoFit/>
          </a:bodyPr>
          <a:lstStyle/>
          <a:p>
            <a:pPr>
              <a:lnSpc>
                <a:spcPct val="150000"/>
              </a:lnSpc>
              <a:buFont typeface="Wingdings" pitchFamily="2" charset="2"/>
              <a:buChar char="u"/>
            </a:pPr>
            <a:r>
              <a:rPr lang="zh-CN" altLang="en-US" sz="1200" b="1" dirty="0">
                <a:solidFill>
                  <a:srgbClr val="993937"/>
                </a:solidFill>
                <a:latin typeface="微软雅黑" pitchFamily="34" charset="-122"/>
                <a:ea typeface="微软雅黑" pitchFamily="34" charset="-122"/>
              </a:rPr>
              <a:t>参与客户需求评审，</a:t>
            </a:r>
            <a:r>
              <a:rPr lang="zh-CN" altLang="en-US" sz="1200" dirty="0">
                <a:latin typeface="微软雅黑" pitchFamily="34" charset="-122"/>
                <a:ea typeface="微软雅黑" pitchFamily="34" charset="-122"/>
              </a:rPr>
              <a:t>包括客户需求列表、界面原型、客户需求说明书</a:t>
            </a:r>
            <a:endParaRPr lang="en-US" altLang="zh-CN" sz="1200" dirty="0">
              <a:latin typeface="微软雅黑" pitchFamily="34" charset="-122"/>
              <a:ea typeface="微软雅黑" pitchFamily="34" charset="-122"/>
            </a:endParaRPr>
          </a:p>
        </p:txBody>
      </p:sp>
      <p:sp>
        <p:nvSpPr>
          <p:cNvPr id="4" name="右箭头 3"/>
          <p:cNvSpPr/>
          <p:nvPr/>
        </p:nvSpPr>
        <p:spPr bwMode="auto">
          <a:xfrm>
            <a:off x="3419872" y="1155604"/>
            <a:ext cx="3960440" cy="192010"/>
          </a:xfrm>
          <a:prstGeom prst="rightArrow">
            <a:avLst/>
          </a:prstGeom>
          <a:solidFill>
            <a:srgbClr val="FFFF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rtlCol="0" anchor="t" anchorCtr="0" compatLnSpc="1">
            <a:prstTxWarp prst="textNoShape">
              <a:avLst/>
            </a:prstTxWarp>
          </a:bodyPr>
          <a:lstStyle/>
          <a:p>
            <a:pPr algn="ct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2682455633"/>
              </p:ext>
            </p:extLst>
          </p:nvPr>
        </p:nvGraphicFramePr>
        <p:xfrm>
          <a:off x="7519382" y="1058070"/>
          <a:ext cx="914400" cy="828675"/>
        </p:xfrm>
        <a:graphic>
          <a:graphicData uri="http://schemas.openxmlformats.org/presentationml/2006/ole">
            <mc:AlternateContent xmlns:mc="http://schemas.openxmlformats.org/markup-compatibility/2006">
              <mc:Choice xmlns:v="urn:schemas-microsoft-com:vml" Requires="v">
                <p:oleObj name="文档" showAsIcon="1" r:id="rId5" imgW="914400" imgH="828720" progId="Word.Document.12">
                  <p:embed/>
                </p:oleObj>
              </mc:Choice>
              <mc:Fallback>
                <p:oleObj name="文档" showAsIcon="1" r:id="rId5" imgW="914400" imgH="828720" progId="Word.Document.12">
                  <p:embed/>
                  <p:pic>
                    <p:nvPicPr>
                      <p:cNvPr id="0" name=""/>
                      <p:cNvPicPr/>
                      <p:nvPr/>
                    </p:nvPicPr>
                    <p:blipFill>
                      <a:blip r:embed="rId6"/>
                      <a:stretch>
                        <a:fillRect/>
                      </a:stretch>
                    </p:blipFill>
                    <p:spPr>
                      <a:xfrm>
                        <a:off x="7519382" y="1058070"/>
                        <a:ext cx="914400" cy="828675"/>
                      </a:xfrm>
                      <a:prstGeom prst="rect">
                        <a:avLst/>
                      </a:prstGeom>
                    </p:spPr>
                  </p:pic>
                </p:oleObj>
              </mc:Fallback>
            </mc:AlternateContent>
          </a:graphicData>
        </a:graphic>
      </p:graphicFrame>
    </p:spTree>
    <p:extLst>
      <p:ext uri="{BB962C8B-B14F-4D97-AF65-F5344CB8AC3E}">
        <p14:creationId xmlns:p14="http://schemas.microsoft.com/office/powerpoint/2010/main" val="39770768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51470"/>
            <a:ext cx="8856984" cy="338554"/>
          </a:xfrm>
          <a:prstGeom prst="rect">
            <a:avLst/>
          </a:prstGeom>
          <a:noFill/>
          <a:ln w="9525">
            <a:noFill/>
            <a:miter lim="800000"/>
            <a:headEnd/>
            <a:tailEnd/>
          </a:ln>
        </p:spPr>
        <p:txBody>
          <a:bodyPr wrap="square">
            <a:spAutoFit/>
          </a:bodyPr>
          <a:lstStyle>
            <a:defPPr>
              <a:defRPr lang="zh-CN"/>
            </a:defPPr>
            <a:lvl1pPr>
              <a:defRPr sz="1600" b="1">
                <a:latin typeface="微软雅黑" pitchFamily="34" charset="-122"/>
                <a:ea typeface="微软雅黑" pitchFamily="34" charset="-122"/>
              </a:defRPr>
            </a:lvl1pPr>
          </a:lstStyle>
          <a:p>
            <a:pPr lvl="0"/>
            <a:r>
              <a:rPr lang="zh-CN" altLang="en-US" dirty="0">
                <a:solidFill>
                  <a:srgbClr val="FF0000"/>
                </a:solidFill>
              </a:rPr>
              <a:t>项目立项 </a:t>
            </a:r>
            <a:r>
              <a:rPr lang="zh-CN" altLang="en-US" dirty="0"/>
              <a:t>准入条件：</a:t>
            </a:r>
            <a:r>
              <a:rPr lang="zh-CN" altLang="zh-CN" dirty="0"/>
              <a:t>产品立项申请审批通过</a:t>
            </a:r>
            <a:r>
              <a:rPr lang="zh-CN" altLang="en-US" dirty="0"/>
              <a:t>并且</a:t>
            </a:r>
            <a:r>
              <a:rPr lang="zh-CN" altLang="zh-CN" dirty="0"/>
              <a:t>客户需求说明书、</a:t>
            </a:r>
            <a:r>
              <a:rPr lang="en-US" altLang="zh-CN" dirty="0"/>
              <a:t>UE</a:t>
            </a:r>
            <a:r>
              <a:rPr lang="zh-CN" altLang="zh-CN" dirty="0"/>
              <a:t>界面原型（可选）评审通过</a:t>
            </a:r>
            <a:r>
              <a:rPr lang="zh-CN" altLang="en-US" dirty="0"/>
              <a:t> </a:t>
            </a:r>
          </a:p>
        </p:txBody>
      </p:sp>
      <p:sp>
        <p:nvSpPr>
          <p:cNvPr id="4" name="矩形 3"/>
          <p:cNvSpPr>
            <a:spLocks noChangeArrowheads="1"/>
          </p:cNvSpPr>
          <p:nvPr/>
        </p:nvSpPr>
        <p:spPr bwMode="auto">
          <a:xfrm>
            <a:off x="683568" y="4731990"/>
            <a:ext cx="6156176" cy="338554"/>
          </a:xfrm>
          <a:prstGeom prst="rect">
            <a:avLst/>
          </a:prstGeom>
          <a:noFill/>
          <a:ln w="9525">
            <a:noFill/>
            <a:miter lim="800000"/>
            <a:headEnd/>
            <a:tailEnd/>
          </a:ln>
        </p:spPr>
        <p:txBody>
          <a:bodyPr wrap="square">
            <a:spAutoFit/>
          </a:bodyPr>
          <a:lstStyle/>
          <a:p>
            <a:r>
              <a:rPr lang="zh-CN" altLang="en-US" sz="1600" b="1" dirty="0">
                <a:latin typeface="微软雅黑" pitchFamily="34" charset="-122"/>
                <a:ea typeface="微软雅黑" pitchFamily="34" charset="-122"/>
              </a:rPr>
              <a:t>准出条件 ：</a:t>
            </a:r>
            <a:r>
              <a:rPr lang="zh-CN" altLang="zh-CN" sz="1600" b="1" dirty="0">
                <a:latin typeface="微软雅黑" pitchFamily="34" charset="-122"/>
                <a:ea typeface="微软雅黑" pitchFamily="34" charset="-122"/>
              </a:rPr>
              <a:t>项目立项决策通过</a:t>
            </a:r>
            <a:r>
              <a:rPr lang="zh-CN" altLang="en-US" sz="1600" b="1" dirty="0">
                <a:latin typeface="微软雅黑" pitchFamily="34" charset="-122"/>
                <a:ea typeface="微软雅黑" pitchFamily="34" charset="-122"/>
              </a:rPr>
              <a:t>或</a:t>
            </a:r>
            <a:r>
              <a:rPr lang="zh-CN" altLang="zh-CN" sz="1600" b="1" dirty="0">
                <a:latin typeface="微软雅黑" pitchFamily="34" charset="-122"/>
                <a:ea typeface="微软雅黑" pitchFamily="34" charset="-122"/>
              </a:rPr>
              <a:t>项目立项决策不通过，项目被取消</a:t>
            </a:r>
          </a:p>
        </p:txBody>
      </p:sp>
      <p:pic>
        <p:nvPicPr>
          <p:cNvPr id="5" name="Picture 2" descr="C:\Program Files\Microsoft Office\MEDIA\CAGCAT10\j0293240.wmf">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750463"/>
            <a:ext cx="477313" cy="352130"/>
          </a:xfrm>
          <a:prstGeom prst="rect">
            <a:avLst/>
          </a:prstGeom>
          <a:noFill/>
          <a:extLst>
            <a:ext uri="{909E8E84-426E-40DD-AFC4-6F175D3DCCD1}">
              <a14:hiddenFill xmlns:a14="http://schemas.microsoft.com/office/drawing/2010/main">
                <a:solidFill>
                  <a:srgbClr val="FFFFFF"/>
                </a:solidFill>
              </a14:hiddenFill>
            </a:ext>
          </a:extLst>
        </p:spPr>
      </p:pic>
      <p:pic>
        <p:nvPicPr>
          <p:cNvPr id="199681" name="Picture 1"/>
          <p:cNvPicPr>
            <a:picLocks noChangeAspect="1" noChangeArrowheads="1"/>
          </p:cNvPicPr>
          <p:nvPr/>
        </p:nvPicPr>
        <p:blipFill>
          <a:blip r:embed="rId5" cstate="print"/>
          <a:srcRect/>
          <a:stretch>
            <a:fillRect/>
          </a:stretch>
        </p:blipFill>
        <p:spPr bwMode="auto">
          <a:xfrm>
            <a:off x="179512" y="411510"/>
            <a:ext cx="8784976" cy="4248472"/>
          </a:xfrm>
          <a:prstGeom prst="rect">
            <a:avLst/>
          </a:prstGeom>
          <a:noFill/>
          <a:ln w="9525">
            <a:noFill/>
            <a:miter lim="800000"/>
            <a:headEnd/>
            <a:tailEnd/>
          </a:ln>
        </p:spPr>
      </p:pic>
    </p:spTree>
    <p:extLst>
      <p:ext uri="{BB962C8B-B14F-4D97-AF65-F5344CB8AC3E}">
        <p14:creationId xmlns:p14="http://schemas.microsoft.com/office/powerpoint/2010/main" val="268113752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BE7D"/>
        </a:solidFill>
        <a:ln w="9525">
          <a:solidFill>
            <a:srgbClr val="000000"/>
          </a:solidFill>
          <a:miter lim="800000"/>
          <a:headEnd/>
          <a:tailEnd/>
        </a:ln>
        <a:effectLst>
          <a:outerShdw dist="107763" dir="2700000" algn="ctr" rotWithShape="0">
            <a:srgbClr val="808080"/>
          </a:outerShdw>
        </a:effectLst>
      </a:spPr>
      <a:bodyPr vert="horz" wrap="square" lIns="91440" tIns="45720" rIns="91440" bIns="45720" numCol="1" rtlCol="0" anchor="t" anchorCtr="0" compatLnSpc="1">
        <a:prstTxWarp prst="textNoShape">
          <a:avLst/>
        </a:prstTxWarp>
      </a:bodyPr>
      <a:lstStyle>
        <a:defPPr algn="ctr">
          <a:defRPr dirty="0" smtClean="0"/>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14183</TotalTime>
  <Words>5332</Words>
  <Application>Microsoft Office PowerPoint</Application>
  <PresentationFormat>全屏显示(16:9)</PresentationFormat>
  <Paragraphs>660</Paragraphs>
  <Slides>45</Slides>
  <Notes>36</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4</vt:i4>
      </vt:variant>
      <vt:variant>
        <vt:lpstr>幻灯片标题</vt:lpstr>
      </vt:variant>
      <vt:variant>
        <vt:i4>45</vt:i4>
      </vt:variant>
    </vt:vector>
  </HeadingPairs>
  <TitlesOfParts>
    <vt:vector size="57" baseType="lpstr">
      <vt:lpstr>宋体</vt:lpstr>
      <vt:lpstr>微软雅黑</vt:lpstr>
      <vt:lpstr>Arial</vt:lpstr>
      <vt:lpstr>Arial Black</vt:lpstr>
      <vt:lpstr>Calibri</vt:lpstr>
      <vt:lpstr>Impact</vt:lpstr>
      <vt:lpstr>Wingdings</vt:lpstr>
      <vt:lpstr>Office 主题</vt:lpstr>
      <vt:lpstr>Visio</vt:lpstr>
      <vt:lpstr>文档</vt:lpstr>
      <vt:lpstr>工作表</vt:lpstr>
      <vt:lpstr>Document</vt:lpstr>
      <vt:lpstr>PowerPoint 演示文稿</vt:lpstr>
      <vt:lpstr>CMMI简介</vt:lpstr>
      <vt:lpstr>***软件产品的三大主要开发模型</vt:lpstr>
      <vt:lpstr>PowerPoint 演示文稿</vt:lpstr>
      <vt:lpstr>PowerPoint 演示文稿</vt:lpstr>
      <vt:lpstr>PowerPoint 演示文稿</vt:lpstr>
      <vt:lpstr>输出</vt:lpstr>
      <vt:lpstr>PowerPoint 演示文稿</vt:lpstr>
      <vt:lpstr>PowerPoint 演示文稿</vt:lpstr>
      <vt:lpstr>输出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输出</vt:lpstr>
      <vt:lpstr>PowerPoint 演示文稿</vt:lpstr>
      <vt:lpstr>PowerPoint 演示文稿</vt:lpstr>
      <vt:lpstr>输出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iamisis</dc:creator>
  <cp:lastModifiedBy>尹 小凤</cp:lastModifiedBy>
  <cp:revision>871</cp:revision>
  <dcterms:created xsi:type="dcterms:W3CDTF">2012-04-11T02:39:08Z</dcterms:created>
  <dcterms:modified xsi:type="dcterms:W3CDTF">2023-08-23T02:19:20Z</dcterms:modified>
</cp:coreProperties>
</file>