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804" r:id="rId1"/>
    <p:sldMasterId id="2147483816" r:id="rId2"/>
    <p:sldMasterId id="2147483817" r:id="rId3"/>
    <p:sldMasterId id="2147483818" r:id="rId4"/>
    <p:sldMasterId id="2147483819" r:id="rId5"/>
    <p:sldMasterId id="2147483820" r:id="rId6"/>
    <p:sldMasterId id="2147483821" r:id="rId7"/>
    <p:sldMasterId id="2147483822" r:id="rId8"/>
    <p:sldMasterId id="2147483823" r:id="rId9"/>
    <p:sldMasterId id="2147483838" r:id="rId10"/>
  </p:sldMasterIdLst>
  <p:notesMasterIdLst>
    <p:notesMasterId r:id="rId82"/>
  </p:notesMasterIdLst>
  <p:sldIdLst>
    <p:sldId id="256" r:id="rId11"/>
    <p:sldId id="597" r:id="rId12"/>
    <p:sldId id="307" r:id="rId13"/>
    <p:sldId id="449" r:id="rId14"/>
    <p:sldId id="415" r:id="rId15"/>
    <p:sldId id="416" r:id="rId16"/>
    <p:sldId id="595" r:id="rId17"/>
    <p:sldId id="417" r:id="rId18"/>
    <p:sldId id="419" r:id="rId19"/>
    <p:sldId id="418" r:id="rId20"/>
    <p:sldId id="420" r:id="rId21"/>
    <p:sldId id="451" r:id="rId22"/>
    <p:sldId id="425" r:id="rId23"/>
    <p:sldId id="452" r:id="rId24"/>
    <p:sldId id="406" r:id="rId25"/>
    <p:sldId id="407" r:id="rId26"/>
    <p:sldId id="412" r:id="rId27"/>
    <p:sldId id="427" r:id="rId28"/>
    <p:sldId id="428" r:id="rId29"/>
    <p:sldId id="593" r:id="rId30"/>
    <p:sldId id="453" r:id="rId31"/>
    <p:sldId id="594" r:id="rId32"/>
    <p:sldId id="432" r:id="rId33"/>
    <p:sldId id="433" r:id="rId34"/>
    <p:sldId id="434" r:id="rId35"/>
    <p:sldId id="435" r:id="rId36"/>
    <p:sldId id="437" r:id="rId37"/>
    <p:sldId id="438" r:id="rId38"/>
    <p:sldId id="439" r:id="rId39"/>
    <p:sldId id="534" r:id="rId40"/>
    <p:sldId id="535" r:id="rId41"/>
    <p:sldId id="596" r:id="rId42"/>
    <p:sldId id="454" r:id="rId43"/>
    <p:sldId id="442" r:id="rId44"/>
    <p:sldId id="443" r:id="rId45"/>
    <p:sldId id="444" r:id="rId46"/>
    <p:sldId id="445" r:id="rId47"/>
    <p:sldId id="447" r:id="rId48"/>
    <p:sldId id="448" r:id="rId49"/>
    <p:sldId id="592" r:id="rId50"/>
    <p:sldId id="409" r:id="rId51"/>
    <p:sldId id="410" r:id="rId52"/>
    <p:sldId id="405" r:id="rId53"/>
    <p:sldId id="401" r:id="rId54"/>
    <p:sldId id="258" r:id="rId55"/>
    <p:sldId id="259" r:id="rId56"/>
    <p:sldId id="455" r:id="rId57"/>
    <p:sldId id="456" r:id="rId58"/>
    <p:sldId id="260" r:id="rId59"/>
    <p:sldId id="261" r:id="rId60"/>
    <p:sldId id="263" r:id="rId61"/>
    <p:sldId id="459" r:id="rId62"/>
    <p:sldId id="264" r:id="rId63"/>
    <p:sldId id="460" r:id="rId64"/>
    <p:sldId id="461" r:id="rId65"/>
    <p:sldId id="462" r:id="rId66"/>
    <p:sldId id="538" r:id="rId67"/>
    <p:sldId id="464" r:id="rId68"/>
    <p:sldId id="267" r:id="rId69"/>
    <p:sldId id="469" r:id="rId70"/>
    <p:sldId id="505" r:id="rId71"/>
    <p:sldId id="557" r:id="rId72"/>
    <p:sldId id="558" r:id="rId73"/>
    <p:sldId id="506" r:id="rId74"/>
    <p:sldId id="511" r:id="rId75"/>
    <p:sldId id="512" r:id="rId76"/>
    <p:sldId id="515" r:id="rId77"/>
    <p:sldId id="517" r:id="rId78"/>
    <p:sldId id="528" r:id="rId79"/>
    <p:sldId id="587" r:id="rId80"/>
    <p:sldId id="740" r:id="rId81"/>
  </p:sldIdLst>
  <p:sldSz cx="9144000" cy="6858000" type="screen4x3"/>
  <p:notesSz cx="6858000" cy="9144000"/>
  <p:custDataLst>
    <p:tags r:id="rId83"/>
  </p:custDataLst>
  <p:defaultTextStyle>
    <a:defPPr algn="l" eaLnBrk="1" hangingPunct="1">
      <a:defRPr lang="zh-CN" altLang="en-US">
        <a:latin typeface="Arial"/>
        <a:ea typeface="宋体" charset="-122"/>
      </a:defRPr>
    </a:defPPr>
    <a:lvl1pPr marL="0" indent="0" algn="l" defTabSz="914400" eaLnBrk="1" fontAlgn="base" hangingPunct="1">
      <a:lnSpc>
        <a:spcPct val="100000"/>
      </a:lnSpc>
      <a:spcBef>
        <a:spcPct val="0"/>
      </a:spcBef>
      <a:spcAft>
        <a:spcPct val="0"/>
      </a:spcAft>
      <a:buClrTx/>
      <a:buSzTx/>
      <a:buFontTx/>
      <a:buNone/>
      <a:defRPr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sz="1800" b="0" i="0" u="none">
        <a:solidFill>
          <a:schemeClr val="tx1"/>
        </a:solidFill>
        <a:latin typeface="Gill Sans MT" pitchFamily="2" charset="0"/>
        <a:ea typeface="华文新魏" pitchFamily="2" charset="-122"/>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notesMaster" Target="notesMasters/notesMaster1.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页眉占位符 1"/>
          <p:cNvSpPr>
            <a:spLocks noGrp="1"/>
          </p:cNvSpPr>
          <p:nvPr>
            <p:ph type="hdr" sz="quarter"/>
          </p:nvPr>
        </p:nvSpPr>
        <p:spPr>
          <a:xfrm>
            <a:off x="0" y="0"/>
            <a:ext cx="2971800" cy="457200"/>
          </a:xfrm>
          <a:prstGeom prst="rect">
            <a:avLst/>
          </a:prstGeom>
          <a:noFill/>
          <a:ln>
            <a:noFill/>
            <a:miter lim="800000"/>
          </a:ln>
        </p:spPr>
        <p:txBody>
          <a:bodyPr/>
          <a:lstStyle>
            <a:lvl1pPr>
              <a:defRPr lang="zh-CN" altLang="en-US"/>
            </a:lvl1pPr>
            <a:lvl2pPr marL="742950" indent="-742950">
              <a:defRPr lang="zh-CN" altLang="en-US"/>
            </a:lvl2pPr>
            <a:lvl3pPr marL="1143000" indent="-1143000">
              <a:defRPr lang="zh-CN" altLang="en-US"/>
            </a:lvl3pPr>
            <a:lvl4pPr marL="1600200" indent="-1600200">
              <a:defRPr lang="zh-CN" altLang="en-US"/>
            </a:lvl4pPr>
            <a:lvl5pPr marL="2057400" indent="-2057400">
              <a:defRPr lang="zh-CN" altLang="en-US"/>
            </a:lvl5pPr>
          </a:lstStyle>
          <a:p>
            <a:pPr lvl="0"/>
            <a:endParaRPr lang="zh-CN" sz="1200">
              <a:latin typeface="Calibri" pitchFamily="2" charset="0"/>
              <a:ea typeface="宋体" charset="-122"/>
            </a:endParaRPr>
          </a:p>
        </p:txBody>
      </p:sp>
      <p:sp>
        <p:nvSpPr>
          <p:cNvPr id="10243" name="日期占位符 2"/>
          <p:cNvSpPr>
            <a:spLocks noGrp="1"/>
          </p:cNvSpPr>
          <p:nvPr>
            <p:ph type="dt" idx="1"/>
          </p:nvPr>
        </p:nvSpPr>
        <p:spPr>
          <a:xfrm>
            <a:off x="3884612" y="0"/>
            <a:ext cx="2971800" cy="457200"/>
          </a:xfrm>
          <a:prstGeom prst="rect">
            <a:avLst/>
          </a:prstGeom>
          <a:noFill/>
          <a:ln>
            <a:noFill/>
            <a:miter lim="800000"/>
          </a:ln>
        </p:spPr>
        <p:txBody>
          <a:bodyPr/>
          <a:lstStyle>
            <a:lvl1pPr>
              <a:defRPr lang="zh-CN" altLang="en-US"/>
            </a:lvl1pPr>
            <a:lvl2pPr marL="742950" indent="-742950">
              <a:defRPr lang="zh-CN" altLang="en-US"/>
            </a:lvl2pPr>
            <a:lvl3pPr marL="1143000" indent="-1143000">
              <a:defRPr lang="zh-CN" altLang="en-US"/>
            </a:lvl3pPr>
            <a:lvl4pPr marL="1600200" indent="-1600200">
              <a:defRPr lang="zh-CN" altLang="en-US"/>
            </a:lvl4pPr>
            <a:lvl5pPr marL="2057400" indent="-2057400">
              <a:defRPr lang="zh-CN" altLang="en-US"/>
            </a:lvl5pPr>
          </a:lstStyle>
          <a:p>
            <a:pPr lvl="0" algn="r"/>
            <a:fld id="{0C81AC3F-46EA-4C9C-B095-F33E21FE3534}" type="datetime1">
              <a:rPr lang="en-US" altLang="zh-CN" sz="1200">
                <a:latin typeface="Calibri" pitchFamily="2" charset="0"/>
                <a:ea typeface="宋体" charset="-122"/>
              </a:rPr>
              <a:t>4/2/2024</a:t>
            </a:fld>
            <a:endParaRPr lang="zh-CN" sz="1200">
              <a:latin typeface="Calibri" pitchFamily="2" charset="0"/>
              <a:ea typeface="宋体" charset="-122"/>
            </a:endParaRPr>
          </a:p>
        </p:txBody>
      </p:sp>
      <p:sp>
        <p:nvSpPr>
          <p:cNvPr id="10244" name="幻灯片图像占位符 3"/>
          <p:cNvSpPr>
            <a:spLocks noGrp="1" noRot="1" noChangeAspect="1"/>
          </p:cNvSpPr>
          <p:nvPr>
            <p:ph type="sldImg" idx="2"/>
          </p:nvPr>
        </p:nvSpPr>
        <p:spPr>
          <a:xfrm>
            <a:off x="1143000" y="685800"/>
            <a:ext cx="4572000" cy="3429000"/>
          </a:xfrm>
          <a:prstGeom prst="rect">
            <a:avLst/>
          </a:prstGeom>
          <a:noFill/>
          <a:ln w="12700" cmpd="sng">
            <a:noFill/>
            <a:miter lim="800000"/>
          </a:ln>
        </p:spPr>
      </p:sp>
      <p:sp>
        <p:nvSpPr>
          <p:cNvPr id="10245" name="备注占位符 4"/>
          <p:cNvSpPr>
            <a:spLocks noGrp="1"/>
          </p:cNvSpPr>
          <p:nvPr>
            <p:ph type="body" sz="quarter" idx="3"/>
          </p:nvPr>
        </p:nvSpPr>
        <p:spPr>
          <a:xfrm>
            <a:off x="685800" y="4343400"/>
            <a:ext cx="5486400" cy="4114800"/>
          </a:xfrm>
          <a:prstGeom prst="rect">
            <a:avLst/>
          </a:prstGeom>
          <a:noFill/>
          <a:ln w="12700" cmpd="sng">
            <a:noFill/>
            <a:miter lim="800000"/>
          </a:ln>
        </p:spPr>
        <p:txBody>
          <a:bodyPr anchor="ctr" anchorCtr="0"/>
          <a:lstStyle>
            <a:lvl1pPr marL="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1pPr>
            <a:lvl2pPr marL="45720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2pPr>
            <a:lvl3pPr marL="91440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3pPr>
            <a:lvl4pPr marL="137160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4pPr>
            <a:lvl5pPr marL="182880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5pPr>
          </a:lstStyle>
          <a:p>
            <a:pPr lvl="0"/>
            <a:r>
              <a:t>单击此处编辑母版文本样式</a:t>
            </a:r>
          </a:p>
          <a:p>
            <a:pPr lvl="1"/>
            <a:r>
              <a:t>第二级</a:t>
            </a:r>
          </a:p>
          <a:p>
            <a:pPr lvl="2"/>
            <a:r>
              <a:t>第三级</a:t>
            </a:r>
          </a:p>
          <a:p>
            <a:pPr lvl="3"/>
            <a:r>
              <a:t>第四级</a:t>
            </a:r>
          </a:p>
          <a:p>
            <a:pPr lvl="4"/>
            <a:r>
              <a:t>第五级</a:t>
            </a:r>
          </a:p>
        </p:txBody>
      </p:sp>
      <p:sp>
        <p:nvSpPr>
          <p:cNvPr id="10246" name="页脚占位符 5"/>
          <p:cNvSpPr>
            <a:spLocks noGrp="1"/>
          </p:cNvSpPr>
          <p:nvPr>
            <p:ph type="ftr" sz="quarter" idx="4"/>
          </p:nvPr>
        </p:nvSpPr>
        <p:spPr>
          <a:xfrm>
            <a:off x="0" y="8685212"/>
            <a:ext cx="2971800" cy="457200"/>
          </a:xfrm>
          <a:prstGeom prst="rect">
            <a:avLst/>
          </a:prstGeom>
          <a:noFill/>
          <a:ln>
            <a:noFill/>
            <a:miter lim="800000"/>
          </a:ln>
        </p:spPr>
        <p:txBody>
          <a:bodyPr anchor="b" anchorCtr="0"/>
          <a:lstStyle>
            <a:lvl1pPr>
              <a:defRPr lang="zh-CN" altLang="en-US"/>
            </a:lvl1pPr>
            <a:lvl2pPr marL="742950" indent="-742950">
              <a:defRPr lang="zh-CN" altLang="en-US"/>
            </a:lvl2pPr>
            <a:lvl3pPr marL="1143000" indent="-1143000">
              <a:defRPr lang="zh-CN" altLang="en-US"/>
            </a:lvl3pPr>
            <a:lvl4pPr marL="1600200" indent="-1600200">
              <a:defRPr lang="zh-CN" altLang="en-US"/>
            </a:lvl4pPr>
            <a:lvl5pPr marL="2057400" indent="-2057400">
              <a:defRPr lang="zh-CN" altLang="en-US"/>
            </a:lvl5pPr>
          </a:lstStyle>
          <a:p>
            <a:pPr lvl="0"/>
            <a:endParaRPr lang="zh-CN" sz="1200">
              <a:latin typeface="Calibri" pitchFamily="2" charset="0"/>
              <a:ea typeface="宋体" charset="-122"/>
            </a:endParaRPr>
          </a:p>
        </p:txBody>
      </p:sp>
      <p:sp>
        <p:nvSpPr>
          <p:cNvPr id="10247" name="灯片编号占位符 6"/>
          <p:cNvSpPr>
            <a:spLocks noGrp="1"/>
          </p:cNvSpPr>
          <p:nvPr>
            <p:ph type="sldNum" sz="quarter" idx="5"/>
          </p:nvPr>
        </p:nvSpPr>
        <p:spPr>
          <a:xfrm>
            <a:off x="3884612" y="8685212"/>
            <a:ext cx="2971800" cy="457200"/>
          </a:xfrm>
          <a:prstGeom prst="rect">
            <a:avLst/>
          </a:prstGeom>
          <a:noFill/>
          <a:ln>
            <a:noFill/>
            <a:miter lim="800000"/>
          </a:ln>
        </p:spPr>
        <p:txBody>
          <a:bodyPr anchor="b" anchorCtr="0"/>
          <a:lstStyle>
            <a:lvl1pPr>
              <a:defRPr lang="zh-CN" altLang="en-US"/>
            </a:lvl1pPr>
            <a:lvl2pPr marL="742950" indent="-742950">
              <a:defRPr lang="zh-CN" altLang="en-US"/>
            </a:lvl2pPr>
            <a:lvl3pPr marL="1143000" indent="-1143000">
              <a:defRPr lang="zh-CN" altLang="en-US"/>
            </a:lvl3pPr>
            <a:lvl4pPr marL="1600200" indent="-1600200">
              <a:defRPr lang="zh-CN" altLang="en-US"/>
            </a:lvl4pPr>
            <a:lvl5pPr marL="2057400" indent="-2057400">
              <a:defRPr lang="zh-CN" altLang="en-US"/>
            </a:lvl5pPr>
          </a:lstStyle>
          <a:p>
            <a:pPr lvl="0" algn="r"/>
            <a:fld id="{44D96EA7-8275-4EEE-91C9-3F8C73D2F60E}" type="slidenum">
              <a:rPr lang="en-US" altLang="zh-CN" sz="1200">
                <a:latin typeface="Calibri" pitchFamily="2" charset="0"/>
                <a:ea typeface="宋体" charset="-122"/>
              </a:rPr>
              <a:t>‹#›</a:t>
            </a:fld>
            <a:endParaRPr lang="zh-CN" sz="1200">
              <a:latin typeface="Calibri" pitchFamily="2" charset="0"/>
              <a:ea typeface="宋体" charset="-122"/>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sei.cmu.edu/publications/documents/01.reports/01tr033.html" TargetMode="External"/><Relationship Id="rId3" Type="http://schemas.openxmlformats.org/officeDocument/2006/relationships/slide" Target="../slides/slide6.xml"/><Relationship Id="rId7" Type="http://schemas.openxmlformats.org/officeDocument/2006/relationships/hyperlink" Target="http://www.sei.cmu.edu/collaborating/system.html" TargetMode="External"/><Relationship Id="rId2" Type="http://schemas.openxmlformats.org/officeDocument/2006/relationships/notesMaster" Target="../notesMasters/notesMaster1.xml"/><Relationship Id="rId1" Type="http://schemas.openxmlformats.org/officeDocument/2006/relationships/themeOverride" Target="../theme/themeOverride1.xml"/><Relationship Id="rId6" Type="http://schemas.openxmlformats.org/officeDocument/2006/relationships/hyperlink" Target="http://www.sei.cmu.edu/collaborating/security.html" TargetMode="External"/><Relationship Id="rId5" Type="http://schemas.openxmlformats.org/officeDocument/2006/relationships/hyperlink" Target="http://www.sei.cmu.edu/collaborating/process.html" TargetMode="External"/><Relationship Id="rId4" Type="http://schemas.openxmlformats.org/officeDocument/2006/relationships/hyperlink" Target="http://www.sei.cmu.edu/collaborating/architecture.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幻灯片图像占位符 1"/>
          <p:cNvSpPr>
            <a:spLocks noGrp="1" noRot="1" noChangeAspect="1"/>
          </p:cNvSpPr>
          <p:nvPr>
            <p:ph type="sldImg"/>
          </p:nvPr>
        </p:nvSpPr>
        <p:spPr>
          <a:xfrm>
            <a:off x="1143000" y="685800"/>
            <a:ext cx="4572000" cy="3429000"/>
          </a:xfrm>
          <a:prstGeom prst="rect">
            <a:avLst/>
          </a:prstGeom>
          <a:noFill/>
          <a:ln w="12700" cmpd="sng">
            <a:solidFill>
              <a:prstClr val="black"/>
            </a:solidFill>
            <a:miter lim="800000"/>
          </a:ln>
        </p:spPr>
      </p:sp>
      <p:sp>
        <p:nvSpPr>
          <p:cNvPr id="19459" name="备注占位符 2"/>
          <p:cNvSpPr>
            <a:spLocks noGrp="1"/>
          </p:cNvSpPr>
          <p:nvPr>
            <p:ph type="body" idx="1"/>
          </p:nvPr>
        </p:nvSpPr>
        <p:spPr>
          <a:xfrm>
            <a:off x="685800" y="4343400"/>
            <a:ext cx="5486400" cy="4114800"/>
          </a:xfrm>
          <a:prstGeom prst="rect">
            <a:avLst/>
          </a:prstGeom>
          <a:noFill/>
          <a:ln w="12700" cmpd="sng">
            <a:solidFill>
              <a:prstClr val="black"/>
            </a:solidFill>
            <a:miter lim="800000"/>
          </a:ln>
        </p:spPr>
        <p:txBody>
          <a:bodyPr vert="horz" wrap="square" anchor="t" anchorCtr="0"/>
          <a:lstStyle>
            <a:lvl1pPr marL="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1pPr>
            <a:lvl2pPr marL="742950" indent="-28575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2pPr>
            <a:lvl3pPr marL="11430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3pPr>
            <a:lvl4pPr marL="16002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4pPr>
            <a:lvl5pPr marL="20574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5pPr>
          </a:lstStyle>
          <a:p>
            <a:pPr marL="0" lvl="0" indent="0">
              <a:spcBef>
                <a:spcPct val="0"/>
              </a:spcBef>
            </a:pPr>
            <a:r>
              <a:rPr lang="en-US" b="1"/>
              <a:t>Current Opportunities for Research Collaboration</a:t>
            </a:r>
          </a:p>
          <a:p>
            <a:pPr marL="0" lvl="0" indent="0">
              <a:spcBef>
                <a:spcPct val="0"/>
              </a:spcBef>
            </a:pPr>
            <a:r>
              <a:rPr lang="en-US"/>
              <a:t>The SEI is currently seeking partnerships with organizations that want to invest in solutions to software engineering problems in the following areas:</a:t>
            </a:r>
          </a:p>
          <a:p>
            <a:pPr marL="0" lvl="0" indent="0">
              <a:spcBef>
                <a:spcPct val="0"/>
              </a:spcBef>
            </a:pPr>
            <a:r>
              <a:rPr lang="en-US">
                <a:hlinkClick r:id="rId4"/>
              </a:rPr>
              <a:t>Architecture, Product Lines, and Predictable Assembly</a:t>
            </a:r>
            <a:r>
              <a:rPr lang="en-US"/>
              <a:t> </a:t>
            </a:r>
          </a:p>
          <a:p>
            <a:pPr marL="0" lvl="0" indent="0">
              <a:spcBef>
                <a:spcPct val="0"/>
              </a:spcBef>
            </a:pPr>
            <a:r>
              <a:rPr lang="en-US">
                <a:hlinkClick r:id="rId5"/>
              </a:rPr>
              <a:t>Process Improvement and Performance Measurement</a:t>
            </a:r>
            <a:r>
              <a:rPr lang="en-US"/>
              <a:t> </a:t>
            </a:r>
          </a:p>
          <a:p>
            <a:pPr marL="0" lvl="0" indent="0">
              <a:spcBef>
                <a:spcPct val="0"/>
              </a:spcBef>
            </a:pPr>
            <a:r>
              <a:rPr lang="en-US">
                <a:hlinkClick r:id="rId6"/>
              </a:rPr>
              <a:t>Security</a:t>
            </a:r>
            <a:r>
              <a:rPr lang="en-US"/>
              <a:t> </a:t>
            </a:r>
          </a:p>
          <a:p>
            <a:pPr marL="0" lvl="0" indent="0">
              <a:spcBef>
                <a:spcPct val="0"/>
              </a:spcBef>
            </a:pPr>
            <a:r>
              <a:rPr lang="en-US">
                <a:hlinkClick r:id="rId7"/>
              </a:rPr>
              <a:t>System Interoperability and Dependability</a:t>
            </a:r>
            <a:endParaRPr lang="en-US"/>
          </a:p>
          <a:p>
            <a:pPr marL="0" lvl="0" indent="0">
              <a:spcBef>
                <a:spcPct val="0"/>
              </a:spcBef>
            </a:pPr>
            <a:endParaRPr lang="en-US"/>
          </a:p>
          <a:p>
            <a:pPr marL="0" lvl="0" indent="0">
              <a:spcBef>
                <a:spcPct val="0"/>
              </a:spcBef>
            </a:pPr>
            <a:r>
              <a:rPr lang="en-US" b="1">
                <a:solidFill>
                  <a:srgbClr val="0070C0"/>
                </a:solidFill>
              </a:rPr>
              <a:t>1</a:t>
            </a:r>
            <a:r>
              <a:rPr lang="zh-CN" b="1">
                <a:solidFill>
                  <a:srgbClr val="0070C0"/>
                </a:solidFill>
              </a:rPr>
              <a:t>、</a:t>
            </a:r>
            <a:r>
              <a:rPr lang="en-US" b="1">
                <a:solidFill>
                  <a:srgbClr val="0070C0"/>
                </a:solidFill>
              </a:rPr>
              <a:t>Standard CMMI Appraisal Method for Process Improvement </a:t>
            </a:r>
          </a:p>
          <a:p>
            <a:pPr marL="0" lvl="0" indent="0">
              <a:spcBef>
                <a:spcPct val="0"/>
              </a:spcBef>
            </a:pPr>
            <a:r>
              <a:rPr lang="en-US">
                <a:hlinkClick r:id="rId8"/>
              </a:rPr>
              <a:t>2</a:t>
            </a:r>
            <a:r>
              <a:rPr lang="zh-CN">
                <a:hlinkClick r:id="rId8"/>
              </a:rPr>
              <a:t>、</a:t>
            </a:r>
            <a:r>
              <a:rPr lang="en-US">
                <a:hlinkClick r:id="rId8"/>
              </a:rPr>
              <a:t>CMM-Based Appraisal for Internal Process Improvement</a:t>
            </a:r>
            <a:endParaRPr lang="en-US"/>
          </a:p>
          <a:p>
            <a:pPr marL="0" lvl="0" indent="0">
              <a:spcBef>
                <a:spcPct val="0"/>
              </a:spcBef>
            </a:pPr>
            <a:endParaRPr lang="en-US"/>
          </a:p>
          <a:p>
            <a:pPr marL="0" lvl="0" indent="0">
              <a:spcBef>
                <a:spcPct val="0"/>
              </a:spcBef>
            </a:pPr>
            <a:endParaRPr lang="en-US"/>
          </a:p>
        </p:txBody>
      </p:sp>
      <p:sp>
        <p:nvSpPr>
          <p:cNvPr id="19460" name="灯片编号占位符 3"/>
          <p:cNvSpPr/>
          <p:nvPr/>
        </p:nvSpPr>
        <p:spPr>
          <a:xfrm>
            <a:off x="3884612" y="8685212"/>
            <a:ext cx="2971800" cy="457200"/>
          </a:xfrm>
          <a:prstGeom prst="rect">
            <a:avLst/>
          </a:prstGeom>
          <a:noFill/>
          <a:ln>
            <a:noFill/>
            <a:miter lim="800000"/>
          </a:ln>
        </p:spPr>
        <p:txBody>
          <a:bodyPr anchor="b" anchorCtr="0"/>
          <a:lstStyle/>
          <a:p>
            <a:pPr lvl="0" algn="r"/>
            <a:fld id="{5FDA1C78-7C24-4A16-98FD-9DB125283929}" type="slidenum">
              <a:rPr lang="en-US" altLang="zh-CN" sz="1200">
                <a:latin typeface="Calibri" pitchFamily="2" charset="0"/>
                <a:ea typeface="宋体" charset="-122"/>
              </a:rPr>
              <a:t>6</a:t>
            </a:fld>
            <a:endParaRPr lang="zh-CN" sz="1200">
              <a:latin typeface="Calibri" pitchFamily="2"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幻灯片图像占位符 1"/>
          <p:cNvSpPr>
            <a:spLocks noGrp="1" noRot="1" noChangeAspect="1"/>
          </p:cNvSpPr>
          <p:nvPr>
            <p:ph type="sldImg"/>
          </p:nvPr>
        </p:nvSpPr>
        <p:spPr>
          <a:xfrm>
            <a:off x="1143000" y="685800"/>
            <a:ext cx="4572000" cy="3429000"/>
          </a:xfrm>
          <a:prstGeom prst="rect">
            <a:avLst/>
          </a:prstGeom>
          <a:noFill/>
          <a:ln w="12700" cmpd="sng">
            <a:solidFill>
              <a:prstClr val="black"/>
            </a:solidFill>
            <a:miter lim="800000"/>
          </a:ln>
        </p:spPr>
      </p:sp>
      <p:sp>
        <p:nvSpPr>
          <p:cNvPr id="23555" name="备注占位符 2"/>
          <p:cNvSpPr>
            <a:spLocks noGrp="1"/>
          </p:cNvSpPr>
          <p:nvPr>
            <p:ph type="body" idx="1"/>
          </p:nvPr>
        </p:nvSpPr>
        <p:spPr>
          <a:xfrm>
            <a:off x="685800" y="4343400"/>
            <a:ext cx="5486400" cy="4114800"/>
          </a:xfrm>
          <a:prstGeom prst="rect">
            <a:avLst/>
          </a:prstGeom>
          <a:noFill/>
          <a:ln w="12700" cmpd="sng">
            <a:solidFill>
              <a:prstClr val="black"/>
            </a:solidFill>
            <a:miter lim="800000"/>
          </a:ln>
        </p:spPr>
        <p:txBody>
          <a:bodyPr vert="horz" wrap="square" anchor="t" anchorCtr="0"/>
          <a:lstStyle>
            <a:lvl1pPr marL="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1pPr>
            <a:lvl2pPr marL="742950" indent="-28575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2pPr>
            <a:lvl3pPr marL="11430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3pPr>
            <a:lvl4pPr marL="16002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4pPr>
            <a:lvl5pPr marL="20574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5pPr>
          </a:lstStyle>
          <a:p>
            <a:pPr marL="0" lvl="0" indent="0">
              <a:spcBef>
                <a:spcPct val="0"/>
              </a:spcBef>
            </a:pPr>
            <a:r>
              <a:rPr lang="en-US"/>
              <a:t>In its research to help organizations develop and maintain quality products and services, the Software Engineering Institute (SEI) has found several dimensions that an organization can focus on to improve its business. Figure 1.1 illustrates the three critical dimensions that organizations typically focus on: people, procedures(</a:t>
            </a:r>
            <a:r>
              <a:rPr lang="zh-CN"/>
              <a:t>工作步骤</a:t>
            </a:r>
            <a:r>
              <a:rPr lang="en-US"/>
              <a:t>) and methods, and tools and equipment.</a:t>
            </a:r>
          </a:p>
          <a:p>
            <a:pPr marL="0" lvl="0" indent="0">
              <a:spcBef>
                <a:spcPct val="0"/>
              </a:spcBef>
            </a:pPr>
            <a:endParaRPr lang="zh-CN"/>
          </a:p>
        </p:txBody>
      </p:sp>
      <p:sp>
        <p:nvSpPr>
          <p:cNvPr id="23556" name="灯片编号占位符 3"/>
          <p:cNvSpPr/>
          <p:nvPr/>
        </p:nvSpPr>
        <p:spPr>
          <a:xfrm>
            <a:off x="3884612" y="8685212"/>
            <a:ext cx="2971800" cy="457200"/>
          </a:xfrm>
          <a:prstGeom prst="rect">
            <a:avLst/>
          </a:prstGeom>
          <a:noFill/>
          <a:ln>
            <a:noFill/>
            <a:miter lim="800000"/>
          </a:ln>
        </p:spPr>
        <p:txBody>
          <a:bodyPr anchor="b" anchorCtr="0"/>
          <a:lstStyle/>
          <a:p>
            <a:pPr lvl="0" algn="r"/>
            <a:fld id="{62193524-243F-4CA4-93D4-7C3C53E68867}" type="slidenum">
              <a:rPr lang="en-US" altLang="zh-CN" sz="1200">
                <a:latin typeface="Calibri" pitchFamily="2" charset="0"/>
                <a:ea typeface="宋体" charset="-122"/>
              </a:rPr>
              <a:t>9</a:t>
            </a:fld>
            <a:endParaRPr lang="zh-CN" sz="1200">
              <a:latin typeface="Calibri" pitchFamily="2"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幻灯片图像占位符 1"/>
          <p:cNvSpPr>
            <a:spLocks noGrp="1" noRot="1" noChangeAspect="1"/>
          </p:cNvSpPr>
          <p:nvPr>
            <p:ph type="sldImg"/>
          </p:nvPr>
        </p:nvSpPr>
        <p:spPr>
          <a:xfrm>
            <a:off x="1143000" y="685800"/>
            <a:ext cx="4572000" cy="3429000"/>
          </a:xfrm>
          <a:prstGeom prst="rect">
            <a:avLst/>
          </a:prstGeom>
          <a:noFill/>
          <a:ln w="12700" cmpd="sng">
            <a:solidFill>
              <a:prstClr val="black"/>
            </a:solidFill>
            <a:miter lim="800000"/>
          </a:ln>
        </p:spPr>
      </p:sp>
      <p:sp>
        <p:nvSpPr>
          <p:cNvPr id="32771" name="备注占位符 2"/>
          <p:cNvSpPr>
            <a:spLocks noGrp="1"/>
          </p:cNvSpPr>
          <p:nvPr>
            <p:ph type="body" idx="1"/>
          </p:nvPr>
        </p:nvSpPr>
        <p:spPr>
          <a:xfrm>
            <a:off x="685800" y="4343400"/>
            <a:ext cx="5486400" cy="4114800"/>
          </a:xfrm>
          <a:prstGeom prst="rect">
            <a:avLst/>
          </a:prstGeom>
          <a:noFill/>
          <a:ln w="12700" cmpd="sng">
            <a:solidFill>
              <a:prstClr val="black"/>
            </a:solidFill>
            <a:miter lim="800000"/>
          </a:ln>
        </p:spPr>
        <p:txBody>
          <a:bodyPr vert="horz" wrap="square" anchor="t" anchorCtr="0"/>
          <a:lstStyle>
            <a:lvl1pPr marL="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1pPr>
            <a:lvl2pPr marL="742950" indent="-28575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2pPr>
            <a:lvl3pPr marL="11430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3pPr>
            <a:lvl4pPr marL="16002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4pPr>
            <a:lvl5pPr marL="20574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5pPr>
          </a:lstStyle>
          <a:p>
            <a:pPr marL="0" lvl="0" indent="0">
              <a:spcBef>
                <a:spcPct val="0"/>
              </a:spcBef>
            </a:pPr>
            <a:r>
              <a:rPr lang="en-US" b="1"/>
              <a:t>Required Components</a:t>
            </a:r>
            <a:r>
              <a:rPr lang="zh-CN" b="1"/>
              <a:t>：</a:t>
            </a:r>
            <a:r>
              <a:rPr lang="en-US" b="1"/>
              <a:t>G</a:t>
            </a:r>
            <a:r>
              <a:rPr lang="zh-CN" b="1"/>
              <a:t>、</a:t>
            </a:r>
            <a:r>
              <a:rPr lang="en-US" b="1"/>
              <a:t>S goals</a:t>
            </a:r>
            <a:endParaRPr lang="zh-CN" b="1"/>
          </a:p>
          <a:p>
            <a:pPr marL="0" lvl="0" indent="0">
              <a:spcBef>
                <a:spcPct val="0"/>
              </a:spcBef>
            </a:pPr>
            <a:r>
              <a:rPr lang="en-US" b="1"/>
              <a:t>Expected Components</a:t>
            </a:r>
            <a:r>
              <a:rPr lang="zh-CN" b="1"/>
              <a:t>：</a:t>
            </a:r>
            <a:r>
              <a:rPr lang="en-US" b="1"/>
              <a:t>GP</a:t>
            </a:r>
            <a:r>
              <a:rPr lang="zh-CN" b="1"/>
              <a:t>、</a:t>
            </a:r>
            <a:r>
              <a:rPr lang="en-US" b="1"/>
              <a:t>SP</a:t>
            </a:r>
            <a:endParaRPr lang="zh-CN" b="1"/>
          </a:p>
          <a:p>
            <a:pPr marL="0" lvl="0" indent="0">
              <a:spcBef>
                <a:spcPct val="0"/>
              </a:spcBef>
            </a:pPr>
            <a:r>
              <a:rPr lang="en-US" b="1"/>
              <a:t>Informative Components</a:t>
            </a:r>
            <a:r>
              <a:rPr lang="zh-CN" b="1"/>
              <a:t>：</a:t>
            </a:r>
          </a:p>
          <a:p>
            <a:pPr marL="0" lvl="0" indent="0">
              <a:spcBef>
                <a:spcPct val="0"/>
              </a:spcBef>
            </a:pPr>
            <a:endParaRPr lang="zh-CN"/>
          </a:p>
        </p:txBody>
      </p:sp>
      <p:sp>
        <p:nvSpPr>
          <p:cNvPr id="32772" name="灯片编号占位符 3"/>
          <p:cNvSpPr/>
          <p:nvPr/>
        </p:nvSpPr>
        <p:spPr>
          <a:xfrm>
            <a:off x="3884612" y="8685212"/>
            <a:ext cx="2971800" cy="457200"/>
          </a:xfrm>
          <a:prstGeom prst="rect">
            <a:avLst/>
          </a:prstGeom>
          <a:noFill/>
          <a:ln>
            <a:noFill/>
            <a:miter lim="800000"/>
          </a:ln>
        </p:spPr>
        <p:txBody>
          <a:bodyPr anchor="b" anchorCtr="0"/>
          <a:lstStyle/>
          <a:p>
            <a:pPr lvl="0" algn="r"/>
            <a:fld id="{19DB7B5F-63EC-478B-9150-BDE4DDC9B368}" type="slidenum">
              <a:rPr lang="en-US" altLang="zh-CN" sz="1200">
                <a:latin typeface="Calibri" pitchFamily="2" charset="0"/>
                <a:ea typeface="宋体" charset="-122"/>
              </a:rPr>
              <a:t>17</a:t>
            </a:fld>
            <a:endParaRPr lang="zh-CN" sz="1200">
              <a:latin typeface="Calibri" pitchFamily="2" charset="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7"/>
          <p:cNvSpPr/>
          <p:nvPr/>
        </p:nvSpPr>
        <p:spPr>
          <a:xfrm>
            <a:off x="3884612" y="8685212"/>
            <a:ext cx="2971800" cy="457200"/>
          </a:xfrm>
          <a:prstGeom prst="rect">
            <a:avLst/>
          </a:prstGeom>
          <a:noFill/>
          <a:ln>
            <a:noFill/>
            <a:miter lim="800000"/>
          </a:ln>
        </p:spPr>
        <p:txBody>
          <a:bodyPr anchor="b" anchorCtr="0"/>
          <a:lstStyle/>
          <a:p>
            <a:pPr lvl="0" algn="r"/>
            <a:fld id="{43E5957D-B1DC-482A-B4A0-16CBD9B6F69C}" type="slidenum">
              <a:rPr lang="en-US" sz="1200">
                <a:latin typeface="Calibri" pitchFamily="2" charset="0"/>
                <a:ea typeface="宋体" charset="-122"/>
              </a:rPr>
              <a:t>37</a:t>
            </a:fld>
            <a:endParaRPr lang="en-US" sz="1200">
              <a:latin typeface="Calibri" pitchFamily="2" charset="0"/>
              <a:ea typeface="宋体" charset="-122"/>
            </a:endParaRPr>
          </a:p>
        </p:txBody>
      </p:sp>
      <p:sp>
        <p:nvSpPr>
          <p:cNvPr id="54275" name="Rectangle 2"/>
          <p:cNvSpPr/>
          <p:nvPr/>
        </p:nvSpPr>
        <p:spPr>
          <a:xfrm>
            <a:off x="3884612" y="0"/>
            <a:ext cx="2974975" cy="454025"/>
          </a:xfrm>
          <a:prstGeom prst="rect">
            <a:avLst/>
          </a:prstGeom>
          <a:no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latin typeface="Calibri" pitchFamily="2" charset="0"/>
              <a:ea typeface="宋体" charset="-122"/>
            </a:endParaRPr>
          </a:p>
        </p:txBody>
      </p:sp>
      <p:sp>
        <p:nvSpPr>
          <p:cNvPr id="54276" name="Rectangle 3"/>
          <p:cNvSpPr/>
          <p:nvPr/>
        </p:nvSpPr>
        <p:spPr>
          <a:xfrm>
            <a:off x="3884612" y="8686800"/>
            <a:ext cx="2974975" cy="457200"/>
          </a:xfrm>
          <a:prstGeom prst="rect">
            <a:avLst/>
          </a:prstGeom>
          <a:noFill/>
          <a:ln>
            <a:noFill/>
            <a:miter lim="800000"/>
          </a:ln>
        </p:spPr>
        <p:txBody>
          <a:bodyPr lIns="19512" tIns="0" rIns="19512" bIns="0" anchor="b"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r" defTabSz="973138"/>
            <a:r>
              <a:rPr lang="en-US" sz="1000" i="1">
                <a:latin typeface="Times New Roman" pitchFamily="2" charset="0"/>
                <a:ea typeface="宋体" charset="-122"/>
              </a:rPr>
              <a:t>9</a:t>
            </a:r>
          </a:p>
        </p:txBody>
      </p:sp>
      <p:sp>
        <p:nvSpPr>
          <p:cNvPr id="54277" name="Rectangle 4"/>
          <p:cNvSpPr/>
          <p:nvPr/>
        </p:nvSpPr>
        <p:spPr>
          <a:xfrm>
            <a:off x="0" y="8686800"/>
            <a:ext cx="2971800" cy="457200"/>
          </a:xfrm>
          <a:prstGeom prst="rect">
            <a:avLst/>
          </a:prstGeom>
          <a:no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latin typeface="Calibri" pitchFamily="2" charset="0"/>
              <a:ea typeface="宋体" charset="-122"/>
            </a:endParaRPr>
          </a:p>
        </p:txBody>
      </p:sp>
      <p:sp>
        <p:nvSpPr>
          <p:cNvPr id="54278" name="Rectangle 5"/>
          <p:cNvSpPr/>
          <p:nvPr/>
        </p:nvSpPr>
        <p:spPr>
          <a:xfrm>
            <a:off x="0" y="0"/>
            <a:ext cx="2971800" cy="454025"/>
          </a:xfrm>
          <a:prstGeom prst="rect">
            <a:avLst/>
          </a:prstGeom>
          <a:no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latin typeface="Calibri" pitchFamily="2" charset="0"/>
              <a:ea typeface="宋体" charset="-122"/>
            </a:endParaRPr>
          </a:p>
        </p:txBody>
      </p:sp>
      <p:sp>
        <p:nvSpPr>
          <p:cNvPr id="54279" name="Rectangle 6"/>
          <p:cNvSpPr>
            <a:spLocks noGrp="1" noRot="1" noChangeAspect="1"/>
          </p:cNvSpPr>
          <p:nvPr>
            <p:ph type="sldImg"/>
          </p:nvPr>
        </p:nvSpPr>
        <p:spPr>
          <a:xfrm>
            <a:off x="1133475" y="681038"/>
            <a:ext cx="2517775" cy="1887537"/>
          </a:xfrm>
          <a:prstGeom prst="rect">
            <a:avLst/>
          </a:prstGeom>
          <a:noFill/>
          <a:ln w="12700" cap="flat" cmpd="sng">
            <a:solidFill>
              <a:schemeClr val="tx1"/>
            </a:solidFill>
            <a:miter lim="800000"/>
          </a:ln>
        </p:spPr>
      </p:sp>
      <p:sp>
        <p:nvSpPr>
          <p:cNvPr id="54280" name="Rectangle 7"/>
          <p:cNvSpPr>
            <a:spLocks noGrp="1"/>
          </p:cNvSpPr>
          <p:nvPr>
            <p:ph type="body" idx="1"/>
          </p:nvPr>
        </p:nvSpPr>
        <p:spPr>
          <a:xfrm>
            <a:off x="1304925" y="4730750"/>
            <a:ext cx="3746500" cy="2638425"/>
          </a:xfrm>
          <a:prstGeom prst="rect">
            <a:avLst/>
          </a:prstGeom>
          <a:noFill/>
          <a:ln w="12700" cmpd="sng">
            <a:miter lim="800000"/>
          </a:ln>
        </p:spPr>
        <p:txBody>
          <a:bodyPr vert="horz" wrap="square" lIns="92673" tIns="45521" rIns="92673" bIns="45521" anchor="t" anchorCtr="0"/>
          <a:lstStyle>
            <a:lvl1pPr marL="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1pPr>
            <a:lvl2pPr marL="742950" indent="-28575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2pPr>
            <a:lvl3pPr marL="11430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3pPr>
            <a:lvl4pPr marL="16002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4pPr>
            <a:lvl5pPr marL="20574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5pPr>
          </a:lstStyle>
          <a:p>
            <a:pPr marL="0" lvl="0" indent="0">
              <a:spcBef>
                <a:spcPct val="0"/>
              </a:spcBef>
            </a:pPr>
            <a:r>
              <a:rPr lang="en-US" sz="2400" b="1"/>
              <a:t>See notes on page 11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7"/>
          <p:cNvSpPr/>
          <p:nvPr/>
        </p:nvSpPr>
        <p:spPr>
          <a:xfrm>
            <a:off x="3884612" y="8685212"/>
            <a:ext cx="2971800" cy="457200"/>
          </a:xfrm>
          <a:prstGeom prst="rect">
            <a:avLst/>
          </a:prstGeom>
          <a:noFill/>
          <a:ln>
            <a:noFill/>
            <a:miter lim="800000"/>
          </a:ln>
        </p:spPr>
        <p:txBody>
          <a:bodyPr anchor="b" anchorCtr="0"/>
          <a:lstStyle/>
          <a:p>
            <a:pPr lvl="0" algn="r"/>
            <a:fld id="{D72A8638-16AA-449B-AF77-8283E7C55EDF}" type="slidenum">
              <a:rPr lang="en-US" sz="1200">
                <a:latin typeface="Calibri" pitchFamily="2" charset="0"/>
                <a:ea typeface="宋体" charset="-122"/>
              </a:rPr>
              <a:t>41</a:t>
            </a:fld>
            <a:endParaRPr lang="en-US" sz="1200">
              <a:latin typeface="Calibri" pitchFamily="2" charset="0"/>
              <a:ea typeface="宋体" charset="-122"/>
            </a:endParaRPr>
          </a:p>
        </p:txBody>
      </p:sp>
      <p:sp>
        <p:nvSpPr>
          <p:cNvPr id="59395" name="Rectangle 2"/>
          <p:cNvSpPr>
            <a:spLocks noGrp="1" noRot="1" noChangeAspect="1"/>
          </p:cNvSpPr>
          <p:nvPr>
            <p:ph type="sldImg"/>
          </p:nvPr>
        </p:nvSpPr>
        <p:spPr>
          <a:xfrm>
            <a:off x="1143000" y="685800"/>
            <a:ext cx="4572000" cy="3429000"/>
          </a:xfrm>
          <a:prstGeom prst="rect">
            <a:avLst/>
          </a:prstGeom>
          <a:noFill/>
          <a:ln w="12700" cmpd="sng">
            <a:solidFill>
              <a:prstClr val="black"/>
            </a:solidFill>
            <a:miter lim="800000"/>
          </a:ln>
        </p:spPr>
      </p:sp>
      <p:sp>
        <p:nvSpPr>
          <p:cNvPr id="59396" name="Rectangle 3"/>
          <p:cNvSpPr>
            <a:spLocks noGrp="1"/>
          </p:cNvSpPr>
          <p:nvPr>
            <p:ph type="body" idx="1"/>
          </p:nvPr>
        </p:nvSpPr>
        <p:spPr>
          <a:xfrm>
            <a:off x="685800" y="4343400"/>
            <a:ext cx="5486400" cy="4114800"/>
          </a:xfrm>
          <a:prstGeom prst="rect">
            <a:avLst/>
          </a:prstGeom>
          <a:noFill/>
          <a:ln w="12700" cmpd="sng">
            <a:miter lim="800000"/>
          </a:ln>
        </p:spPr>
        <p:txBody>
          <a:bodyPr vert="horz" wrap="square" anchor="t" anchorCtr="0"/>
          <a:lstStyle>
            <a:lvl1pPr marL="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1pPr>
            <a:lvl2pPr marL="742950" indent="-28575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2pPr>
            <a:lvl3pPr marL="11430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3pPr>
            <a:lvl4pPr marL="16002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4pPr>
            <a:lvl5pPr marL="20574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5pPr>
          </a:lstStyle>
          <a:p>
            <a:pPr marL="0" lvl="0" indent="0">
              <a:spcBef>
                <a:spcPct val="0"/>
              </a:spcBef>
            </a:pPr>
            <a:r>
              <a:rPr lang="zh-CN"/>
              <a:t>比方说你今天中午吃了饭，但别人不知道，别人要判断你是不是吃了饭，用</a:t>
            </a:r>
            <a:r>
              <a:rPr lang="en-US"/>
              <a:t>SCAMPI A</a:t>
            </a:r>
            <a:r>
              <a:rPr lang="zh-CN"/>
              <a:t>的办法来判断的话，需要提供以下证据：</a:t>
            </a:r>
          </a:p>
          <a:p>
            <a:pPr marL="0" lvl="0" indent="0">
              <a:spcBef>
                <a:spcPct val="0"/>
              </a:spcBef>
            </a:pPr>
            <a:r>
              <a:rPr lang="zh-CN"/>
              <a:t>　　</a:t>
            </a:r>
            <a:r>
              <a:rPr lang="en-US"/>
              <a:t>1)</a:t>
            </a:r>
            <a:r>
              <a:rPr lang="zh-CN" b="1"/>
              <a:t>书面直接证据</a:t>
            </a:r>
            <a:r>
              <a:rPr lang="zh-CN"/>
              <a:t>，能证明你吃了饭的书面的直接的证据。如果你去餐厅吃饭的，你的帐单就可以用来做直接证据，如果你在家做饭，那就麻烦，可能没有能留下直接书面证据了。</a:t>
            </a:r>
          </a:p>
          <a:p>
            <a:pPr marL="0" lvl="0" indent="0">
              <a:spcBef>
                <a:spcPct val="0"/>
              </a:spcBef>
            </a:pPr>
            <a:r>
              <a:rPr lang="zh-CN"/>
              <a:t>　　</a:t>
            </a:r>
            <a:r>
              <a:rPr lang="en-US"/>
              <a:t>2)</a:t>
            </a:r>
            <a:r>
              <a:rPr lang="zh-CN" b="1"/>
              <a:t>书面间接证据</a:t>
            </a:r>
            <a:r>
              <a:rPr lang="zh-CN"/>
              <a:t>：比方说你在家做饭，之前去买菜了，你买菜的账单就可以作为间接书面证据。</a:t>
            </a:r>
          </a:p>
          <a:p>
            <a:pPr marL="0" lvl="0" indent="0">
              <a:spcBef>
                <a:spcPct val="0"/>
              </a:spcBef>
            </a:pPr>
            <a:r>
              <a:rPr lang="zh-CN"/>
              <a:t>　　</a:t>
            </a:r>
            <a:r>
              <a:rPr lang="en-US"/>
              <a:t>3)</a:t>
            </a:r>
            <a:r>
              <a:rPr lang="zh-CN" b="1"/>
              <a:t>访谈证据</a:t>
            </a:r>
            <a:r>
              <a:rPr lang="zh-CN"/>
              <a:t>：如果别人问你，今天中午有没有吃饭，你能准确说出来，并且没有疑点，那就认为证据有效了，或者是如果你和别人吃饭，别人能说出跟你吃了饭，也认为证据有效了。</a:t>
            </a:r>
          </a:p>
          <a:p>
            <a:pPr marL="0" lvl="0" indent="0">
              <a:spcBef>
                <a:spcPct val="0"/>
              </a:spcBef>
            </a:pPr>
            <a:r>
              <a:rPr lang="zh-CN"/>
              <a:t>　　以上</a:t>
            </a:r>
            <a:r>
              <a:rPr lang="en-US"/>
              <a:t>3</a:t>
            </a:r>
            <a:r>
              <a:rPr lang="zh-CN"/>
              <a:t>方面的证据，第一个证据书面直接证据，是必须要有的，同时第</a:t>
            </a:r>
            <a:r>
              <a:rPr lang="en-US"/>
              <a:t>2</a:t>
            </a:r>
            <a:r>
              <a:rPr lang="zh-CN"/>
              <a:t>和第</a:t>
            </a:r>
            <a:r>
              <a:rPr lang="en-US"/>
              <a:t>3</a:t>
            </a:r>
            <a:r>
              <a:rPr lang="zh-CN"/>
              <a:t>类证据，至少要有一个。以上证据都具备，才能认为你吃了饭。</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7"/>
          <p:cNvSpPr/>
          <p:nvPr/>
        </p:nvSpPr>
        <p:spPr>
          <a:xfrm>
            <a:off x="3884612" y="8685212"/>
            <a:ext cx="2971800" cy="457200"/>
          </a:xfrm>
          <a:prstGeom prst="rect">
            <a:avLst/>
          </a:prstGeom>
          <a:noFill/>
          <a:ln>
            <a:noFill/>
            <a:miter lim="800000"/>
          </a:ln>
        </p:spPr>
        <p:txBody>
          <a:bodyPr anchor="b" anchorCtr="0"/>
          <a:lstStyle/>
          <a:p>
            <a:pPr lvl="0" algn="r"/>
            <a:fld id="{F0459E07-DE13-4D50-9778-2FBA53A15E24}" type="slidenum">
              <a:rPr lang="en-US" sz="1200">
                <a:latin typeface="Calibri" pitchFamily="2" charset="0"/>
                <a:ea typeface="宋体" charset="-122"/>
              </a:rPr>
              <a:t>42</a:t>
            </a:fld>
            <a:endParaRPr lang="en-US" sz="1200">
              <a:latin typeface="Calibri" pitchFamily="2" charset="0"/>
              <a:ea typeface="宋体" charset="-122"/>
            </a:endParaRPr>
          </a:p>
        </p:txBody>
      </p:sp>
      <p:sp>
        <p:nvSpPr>
          <p:cNvPr id="61443" name="Rectangle 2"/>
          <p:cNvSpPr>
            <a:spLocks noGrp="1" noRot="1" noChangeAspect="1"/>
          </p:cNvSpPr>
          <p:nvPr>
            <p:ph type="sldImg"/>
          </p:nvPr>
        </p:nvSpPr>
        <p:spPr>
          <a:xfrm>
            <a:off x="1143000" y="685800"/>
            <a:ext cx="4572000" cy="3429000"/>
          </a:xfrm>
          <a:prstGeom prst="rect">
            <a:avLst/>
          </a:prstGeom>
          <a:noFill/>
          <a:ln w="12700" cmpd="sng">
            <a:solidFill>
              <a:prstClr val="black"/>
            </a:solidFill>
            <a:miter lim="800000"/>
          </a:ln>
        </p:spPr>
      </p:sp>
      <p:sp>
        <p:nvSpPr>
          <p:cNvPr id="61444" name="Rectangle 3"/>
          <p:cNvSpPr>
            <a:spLocks noGrp="1"/>
          </p:cNvSpPr>
          <p:nvPr>
            <p:ph type="body" idx="1"/>
          </p:nvPr>
        </p:nvSpPr>
        <p:spPr>
          <a:xfrm>
            <a:off x="685800" y="4343400"/>
            <a:ext cx="5486400" cy="4114800"/>
          </a:xfrm>
          <a:prstGeom prst="rect">
            <a:avLst/>
          </a:prstGeom>
          <a:noFill/>
          <a:ln w="12700" cmpd="sng">
            <a:miter lim="800000"/>
          </a:ln>
        </p:spPr>
        <p:txBody>
          <a:bodyPr vert="horz" wrap="square" anchor="t" anchorCtr="0"/>
          <a:lstStyle>
            <a:lvl1pPr marL="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1pPr>
            <a:lvl2pPr marL="742950" indent="-28575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2pPr>
            <a:lvl3pPr marL="11430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3pPr>
            <a:lvl4pPr marL="16002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4pPr>
            <a:lvl5pPr marL="20574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5pPr>
          </a:lstStyle>
          <a:p>
            <a:pPr marL="0" lvl="0" indent="0">
              <a:spcBef>
                <a:spcPct val="0"/>
              </a:spcBef>
            </a:pPr>
            <a:r>
              <a:rPr lang="zh-CN"/>
              <a:t>评估，</a:t>
            </a:r>
            <a:r>
              <a:rPr lang="en-US"/>
              <a:t>3</a:t>
            </a:r>
            <a:r>
              <a:rPr lang="zh-CN"/>
              <a:t>年有效期</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幻灯片图像占位符 1"/>
          <p:cNvSpPr>
            <a:spLocks noGrp="1" noRot="1" noChangeAspect="1"/>
          </p:cNvSpPr>
          <p:nvPr>
            <p:ph type="sldImg"/>
          </p:nvPr>
        </p:nvSpPr>
        <p:spPr>
          <a:xfrm>
            <a:off x="1143000" y="685800"/>
            <a:ext cx="4572000" cy="3429000"/>
          </a:xfrm>
          <a:prstGeom prst="rect">
            <a:avLst/>
          </a:prstGeom>
          <a:noFill/>
          <a:ln w="12700" cmpd="sng">
            <a:solidFill>
              <a:prstClr val="black"/>
            </a:solidFill>
            <a:miter lim="800000"/>
          </a:ln>
        </p:spPr>
      </p:sp>
      <p:sp>
        <p:nvSpPr>
          <p:cNvPr id="67587" name="备注占位符 2"/>
          <p:cNvSpPr>
            <a:spLocks noGrp="1"/>
          </p:cNvSpPr>
          <p:nvPr>
            <p:ph type="body" idx="1"/>
          </p:nvPr>
        </p:nvSpPr>
        <p:spPr>
          <a:xfrm>
            <a:off x="685800" y="4343400"/>
            <a:ext cx="5486400" cy="4114800"/>
          </a:xfrm>
          <a:prstGeom prst="rect">
            <a:avLst/>
          </a:prstGeom>
          <a:noFill/>
          <a:ln w="12700" cmpd="sng">
            <a:solidFill>
              <a:prstClr val="black"/>
            </a:solidFill>
            <a:miter lim="800000"/>
          </a:ln>
        </p:spPr>
        <p:txBody>
          <a:bodyPr vert="horz" wrap="square" anchor="t" anchorCtr="0"/>
          <a:lstStyle>
            <a:lvl1pPr marL="342900" indent="-3429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1pPr>
            <a:lvl2pPr marL="45720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2pPr>
            <a:lvl3pPr marL="11430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3pPr>
            <a:lvl4pPr marL="16002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4pPr>
            <a:lvl5pPr marL="20574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5pPr>
          </a:lstStyle>
          <a:p>
            <a:pPr marL="457200" lvl="1" indent="0">
              <a:spcBef>
                <a:spcPct val="0"/>
              </a:spcBef>
            </a:pPr>
            <a:r>
              <a:rPr lang="zh-CN" b="1"/>
              <a:t>工商银行软开，</a:t>
            </a:r>
            <a:r>
              <a:rPr lang="en-US" b="1"/>
              <a:t>CMMI L3</a:t>
            </a:r>
            <a:r>
              <a:rPr lang="zh-CN" b="1"/>
              <a:t>，</a:t>
            </a:r>
            <a:r>
              <a:rPr lang="en-US" b="1"/>
              <a:t>2006.7  </a:t>
            </a:r>
          </a:p>
          <a:p>
            <a:pPr marL="457200" lvl="1" indent="0">
              <a:spcBef>
                <a:spcPct val="0"/>
              </a:spcBef>
            </a:pPr>
            <a:r>
              <a:rPr lang="zh-CN" b="1"/>
              <a:t>中国银行软开，</a:t>
            </a:r>
            <a:r>
              <a:rPr lang="en-US" b="1"/>
              <a:t>CMMI L3</a:t>
            </a:r>
            <a:r>
              <a:rPr lang="zh-CN" b="1"/>
              <a:t>，</a:t>
            </a:r>
            <a:r>
              <a:rPr lang="en-US" b="1"/>
              <a:t>2005.12</a:t>
            </a:r>
          </a:p>
          <a:p>
            <a:pPr marL="457200" lvl="1" indent="0">
              <a:spcBef>
                <a:spcPct val="0"/>
              </a:spcBef>
            </a:pPr>
            <a:r>
              <a:rPr lang="zh-CN" b="1"/>
              <a:t>华夏银行软开，</a:t>
            </a:r>
            <a:r>
              <a:rPr lang="en-US" b="1"/>
              <a:t>CMMI L2</a:t>
            </a:r>
            <a:r>
              <a:rPr lang="zh-CN" b="1"/>
              <a:t>，</a:t>
            </a:r>
            <a:r>
              <a:rPr lang="en-US" b="1"/>
              <a:t>2005.11</a:t>
            </a:r>
            <a:endParaRPr lang="zh-CN" b="1"/>
          </a:p>
        </p:txBody>
      </p:sp>
      <p:sp>
        <p:nvSpPr>
          <p:cNvPr id="67588" name="灯片编号占位符 3"/>
          <p:cNvSpPr/>
          <p:nvPr/>
        </p:nvSpPr>
        <p:spPr>
          <a:xfrm>
            <a:off x="3884612" y="8685212"/>
            <a:ext cx="2971800" cy="457200"/>
          </a:xfrm>
          <a:prstGeom prst="rect">
            <a:avLst/>
          </a:prstGeom>
          <a:noFill/>
          <a:ln>
            <a:noFill/>
            <a:miter lim="800000"/>
          </a:ln>
        </p:spPr>
        <p:txBody>
          <a:bodyPr anchor="b" anchorCtr="0"/>
          <a:lstStyle/>
          <a:p>
            <a:pPr lvl="0" algn="r"/>
            <a:fld id="{AD157E4C-30ED-4090-9DAB-66A5BAE4D462}" type="slidenum">
              <a:rPr lang="en-US" altLang="zh-CN" sz="1200">
                <a:latin typeface="Calibri" pitchFamily="2" charset="0"/>
                <a:ea typeface="宋体" charset="-122"/>
              </a:rPr>
              <a:t>47</a:t>
            </a:fld>
            <a:endParaRPr lang="zh-CN" sz="1200">
              <a:latin typeface="Calibri" pitchFamily="2" charset="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幻灯片图像占位符 1"/>
          <p:cNvSpPr>
            <a:spLocks noGrp="1" noRot="1" noChangeAspect="1"/>
          </p:cNvSpPr>
          <p:nvPr>
            <p:ph type="sldImg"/>
          </p:nvPr>
        </p:nvSpPr>
        <p:spPr>
          <a:xfrm>
            <a:off x="1143000" y="685800"/>
            <a:ext cx="4572000" cy="3429000"/>
          </a:xfrm>
          <a:prstGeom prst="rect">
            <a:avLst/>
          </a:prstGeom>
          <a:noFill/>
          <a:ln w="12700" cmpd="sng">
            <a:solidFill>
              <a:prstClr val="black"/>
            </a:solidFill>
            <a:miter lim="800000"/>
          </a:ln>
        </p:spPr>
      </p:sp>
      <p:sp>
        <p:nvSpPr>
          <p:cNvPr id="74755" name="备注占位符 2"/>
          <p:cNvSpPr>
            <a:spLocks noGrp="1"/>
          </p:cNvSpPr>
          <p:nvPr>
            <p:ph type="body" idx="1"/>
          </p:nvPr>
        </p:nvSpPr>
        <p:spPr>
          <a:xfrm>
            <a:off x="685800" y="4343400"/>
            <a:ext cx="5486400" cy="4114800"/>
          </a:xfrm>
          <a:prstGeom prst="rect">
            <a:avLst/>
          </a:prstGeom>
          <a:noFill/>
          <a:ln w="12700" cmpd="sng">
            <a:solidFill>
              <a:prstClr val="black"/>
            </a:solidFill>
            <a:miter lim="800000"/>
          </a:ln>
        </p:spPr>
        <p:txBody>
          <a:bodyPr vert="horz" wrap="square" anchor="t" anchorCtr="0"/>
          <a:lstStyle>
            <a:lvl1pPr marL="0" indent="0" algn="l" defTabSz="914400"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1pPr>
            <a:lvl2pPr marL="742950" indent="-28575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2pPr>
            <a:lvl3pPr marL="11430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3pPr>
            <a:lvl4pPr marL="16002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4pPr>
            <a:lvl5pPr marL="2057400" indent="-228600" algn="l" eaLnBrk="1" fontAlgn="base" hangingPunct="1">
              <a:lnSpc>
                <a:spcPct val="100000"/>
              </a:lnSpc>
              <a:spcBef>
                <a:spcPct val="30000"/>
              </a:spcBef>
              <a:spcAft>
                <a:spcPct val="0"/>
              </a:spcAft>
              <a:buClrTx/>
              <a:buSzTx/>
              <a:buFontTx/>
              <a:buNone/>
              <a:defRPr lang="zh-CN" altLang="en-US" sz="1200" b="0" i="0" u="none">
                <a:solidFill>
                  <a:schemeClr val="tx1"/>
                </a:solidFill>
                <a:latin typeface="Calibri" pitchFamily="2" charset="0"/>
                <a:ea typeface="宋体" charset="-122"/>
              </a:defRPr>
            </a:lvl5pPr>
          </a:lstStyle>
          <a:p>
            <a:pPr marL="0" lvl="0" indent="0">
              <a:spcBef>
                <a:spcPct val="0"/>
              </a:spcBef>
            </a:pPr>
            <a:r>
              <a:rPr lang="zh-CN"/>
              <a:t>部门、角色。需要改进的，新的，达到的效果。角色，做什么事，工作产品</a:t>
            </a:r>
          </a:p>
        </p:txBody>
      </p:sp>
      <p:sp>
        <p:nvSpPr>
          <p:cNvPr id="74756" name="灯片编号占位符 3"/>
          <p:cNvSpPr/>
          <p:nvPr/>
        </p:nvSpPr>
        <p:spPr>
          <a:xfrm>
            <a:off x="3884612" y="8685212"/>
            <a:ext cx="2971800" cy="457200"/>
          </a:xfrm>
          <a:prstGeom prst="rect">
            <a:avLst/>
          </a:prstGeom>
          <a:noFill/>
          <a:ln>
            <a:noFill/>
            <a:miter lim="800000"/>
          </a:ln>
        </p:spPr>
        <p:txBody>
          <a:bodyPr anchor="b" anchorCtr="0"/>
          <a:lstStyle/>
          <a:p>
            <a:pPr lvl="0" algn="r"/>
            <a:fld id="{A3B95AC6-966A-40F8-8FE5-923F568A37DE}" type="slidenum">
              <a:rPr lang="en-US" sz="1200">
                <a:latin typeface="Calibri" pitchFamily="2" charset="0"/>
                <a:ea typeface="宋体" charset="-122"/>
              </a:rPr>
              <a:t>53</a:t>
            </a:fld>
            <a:endParaRPr lang="en-US" sz="1200">
              <a:latin typeface="Calibri" pitchFamily="2"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pPr lvl="0"/>
            <a:fld id="{1B5E6602-81D2-4FA7-A47F-8B07D4CD28AD}" type="datetime1">
              <a:rPr lang="en-US" altLang="zh-CN" sz="1400">
                <a:solidFill>
                  <a:schemeClr val="tx2"/>
                </a:solidFill>
              </a:rPr>
              <a:t>4/2/2024</a:t>
            </a:fld>
            <a:endParaRPr lang="zh-CN" sz="1400">
              <a:solidFill>
                <a:schemeClr val="tx2"/>
              </a:solidFill>
            </a:endParaRPr>
          </a:p>
        </p:txBody>
      </p:sp>
      <p:sp>
        <p:nvSpPr>
          <p:cNvPr id="3" name="Footer Placeholder 2"/>
          <p:cNvSpPr>
            <a:spLocks noGrp="1"/>
          </p:cNvSpPr>
          <p:nvPr>
            <p:ph type="ftr" sz="quarter" idx="1"/>
          </p:nvPr>
        </p:nvSpPr>
        <p:spPr/>
        <p:txBody>
          <a:bodyPr/>
          <a:lstStyle/>
          <a:p>
            <a:pPr lvl="0" algn="r"/>
            <a:r>
              <a:rPr lang="zh-CN" sz="1400">
                <a:solidFill>
                  <a:schemeClr val="tx2"/>
                </a:solidFill>
              </a:rPr>
              <a:t>质量管理部     过程改进组</a:t>
            </a:r>
          </a:p>
        </p:txBody>
      </p:sp>
      <p:sp>
        <p:nvSpPr>
          <p:cNvPr id="4" name="Slide Number Placeholder 3"/>
          <p:cNvSpPr>
            <a:spLocks noGrp="1"/>
          </p:cNvSpPr>
          <p:nvPr>
            <p:ph type="sldNum" sz="quarter" idx="2"/>
          </p:nvPr>
        </p:nvSpPr>
        <p:spPr/>
        <p:txBody>
          <a:bodyPr/>
          <a:lstStyle/>
          <a:p>
            <a:pPr lvl="0"/>
            <a:fld id="{93AE1883-0942-4AA3-9DB2-9C7C3A0314B1}" type="slidenum">
              <a:rPr lang="zh-CN" sz="1400">
                <a:solidFill>
                  <a:schemeClr val="tx2"/>
                </a:solidFill>
              </a:r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C417663-9CF9-4069-BE4E-3CD84D47CB94}"/>
              </a:ext>
            </a:extLst>
          </p:cNvPr>
          <p:cNvSpPr>
            <a:spLocks noGrp="1"/>
          </p:cNvSpPr>
          <p:nvPr>
            <p:ph type="dt" sz="half" idx="10"/>
          </p:nvPr>
        </p:nvSpPr>
        <p:spPr/>
        <p:txBody>
          <a:bodyPr/>
          <a:lstStyle>
            <a:lvl1pPr>
              <a:defRPr/>
            </a:lvl1pPr>
          </a:lstStyle>
          <a:p>
            <a:pPr>
              <a:defRPr/>
            </a:pPr>
            <a:fld id="{AFDB61AC-F7D8-48FF-BE23-5D9D04BD0892}" type="datetimeFigureOut">
              <a:rPr lang="zh-CN" altLang="en-US"/>
              <a:pPr>
                <a:defRPr/>
              </a:pPr>
              <a:t>2024/4/2</a:t>
            </a:fld>
            <a:endParaRPr lang="zh-CN" altLang="en-US"/>
          </a:p>
        </p:txBody>
      </p:sp>
      <p:sp>
        <p:nvSpPr>
          <p:cNvPr id="3" name="Footer Placeholder 4">
            <a:extLst>
              <a:ext uri="{FF2B5EF4-FFF2-40B4-BE49-F238E27FC236}">
                <a16:creationId xmlns:a16="http://schemas.microsoft.com/office/drawing/2014/main" id="{82911605-950E-4F3D-8AD2-0885DE84E38D}"/>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id="{E9BFA591-7EB6-4257-AB67-56B87891CF9A}"/>
              </a:ext>
            </a:extLst>
          </p:cNvPr>
          <p:cNvSpPr>
            <a:spLocks noGrp="1"/>
          </p:cNvSpPr>
          <p:nvPr>
            <p:ph type="sldNum" sz="quarter" idx="12"/>
          </p:nvPr>
        </p:nvSpPr>
        <p:spPr/>
        <p:txBody>
          <a:bodyPr/>
          <a:lstStyle>
            <a:lvl1pPr>
              <a:defRPr/>
            </a:lvl1pPr>
          </a:lstStyle>
          <a:p>
            <a:pPr>
              <a:defRPr/>
            </a:pPr>
            <a:fld id="{F45FB1C8-7DF4-4F6D-B4C5-E501451F39D9}" type="slidenum">
              <a:rPr lang="zh-CN" altLang="en-US"/>
              <a:pPr>
                <a:defRPr/>
              </a:pPr>
              <a:t>‹#›</a:t>
            </a:fld>
            <a:endParaRPr lang="zh-CN" altLang="en-US"/>
          </a:p>
        </p:txBody>
      </p:sp>
    </p:spTree>
    <p:extLst>
      <p:ext uri="{BB962C8B-B14F-4D97-AF65-F5344CB8AC3E}">
        <p14:creationId xmlns:p14="http://schemas.microsoft.com/office/powerpoint/2010/main" val="9561422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53DB6E7B-478B-4137-ADE7-4D50055DFAF2}"/>
              </a:ext>
            </a:extLst>
          </p:cNvPr>
          <p:cNvSpPr>
            <a:spLocks noGrp="1"/>
          </p:cNvSpPr>
          <p:nvPr>
            <p:ph type="dt" sz="half" idx="10"/>
          </p:nvPr>
        </p:nvSpPr>
        <p:spPr/>
        <p:txBody>
          <a:bodyPr/>
          <a:lstStyle>
            <a:lvl1pPr>
              <a:defRPr/>
            </a:lvl1pPr>
          </a:lstStyle>
          <a:p>
            <a:pPr>
              <a:defRPr/>
            </a:pPr>
            <a:fld id="{A493C4DC-9462-4A51-A573-3A88869875C5}" type="datetimeFigureOut">
              <a:rPr lang="zh-CN" altLang="en-US"/>
              <a:pPr>
                <a:defRPr/>
              </a:pPr>
              <a:t>2024/4/2</a:t>
            </a:fld>
            <a:endParaRPr lang="zh-CN" altLang="en-US"/>
          </a:p>
        </p:txBody>
      </p:sp>
      <p:sp>
        <p:nvSpPr>
          <p:cNvPr id="6" name="Footer Placeholder 4">
            <a:extLst>
              <a:ext uri="{FF2B5EF4-FFF2-40B4-BE49-F238E27FC236}">
                <a16:creationId xmlns:a16="http://schemas.microsoft.com/office/drawing/2014/main" id="{2E9AE60E-13B3-49E4-A17B-0B08AD633725}"/>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F9725CBD-8880-4B71-9AB3-D4C0B7641500}"/>
              </a:ext>
            </a:extLst>
          </p:cNvPr>
          <p:cNvSpPr>
            <a:spLocks noGrp="1"/>
          </p:cNvSpPr>
          <p:nvPr>
            <p:ph type="sldNum" sz="quarter" idx="12"/>
          </p:nvPr>
        </p:nvSpPr>
        <p:spPr/>
        <p:txBody>
          <a:bodyPr/>
          <a:lstStyle>
            <a:lvl1pPr>
              <a:defRPr/>
            </a:lvl1pPr>
          </a:lstStyle>
          <a:p>
            <a:pPr>
              <a:defRPr/>
            </a:pPr>
            <a:fld id="{29E10628-8E5B-4EE5-9DD5-21037A5948E4}" type="slidenum">
              <a:rPr lang="zh-CN" altLang="en-US"/>
              <a:pPr>
                <a:defRPr/>
              </a:pPr>
              <a:t>‹#›</a:t>
            </a:fld>
            <a:endParaRPr lang="zh-CN" altLang="en-US"/>
          </a:p>
        </p:txBody>
      </p:sp>
    </p:spTree>
    <p:extLst>
      <p:ext uri="{BB962C8B-B14F-4D97-AF65-F5344CB8AC3E}">
        <p14:creationId xmlns:p14="http://schemas.microsoft.com/office/powerpoint/2010/main" val="7869361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C4A66B0B-8BFB-4EE1-B029-10E9FA135AAD}"/>
              </a:ext>
            </a:extLst>
          </p:cNvPr>
          <p:cNvSpPr>
            <a:spLocks noGrp="1"/>
          </p:cNvSpPr>
          <p:nvPr>
            <p:ph type="dt" sz="half" idx="10"/>
          </p:nvPr>
        </p:nvSpPr>
        <p:spPr/>
        <p:txBody>
          <a:bodyPr/>
          <a:lstStyle>
            <a:lvl1pPr>
              <a:defRPr/>
            </a:lvl1pPr>
          </a:lstStyle>
          <a:p>
            <a:pPr>
              <a:defRPr/>
            </a:pPr>
            <a:fld id="{CFF2071B-2344-4419-B760-24BABBC35B67}" type="datetimeFigureOut">
              <a:rPr lang="zh-CN" altLang="en-US"/>
              <a:pPr>
                <a:defRPr/>
              </a:pPr>
              <a:t>2024/4/2</a:t>
            </a:fld>
            <a:endParaRPr lang="zh-CN" altLang="en-US"/>
          </a:p>
        </p:txBody>
      </p:sp>
      <p:sp>
        <p:nvSpPr>
          <p:cNvPr id="6" name="Footer Placeholder 4">
            <a:extLst>
              <a:ext uri="{FF2B5EF4-FFF2-40B4-BE49-F238E27FC236}">
                <a16:creationId xmlns:a16="http://schemas.microsoft.com/office/drawing/2014/main" id="{80EF3327-7973-411E-AC76-F913F95AFEF4}"/>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080161D2-0299-464E-87BA-8DC591E8A403}"/>
              </a:ext>
            </a:extLst>
          </p:cNvPr>
          <p:cNvSpPr>
            <a:spLocks noGrp="1"/>
          </p:cNvSpPr>
          <p:nvPr>
            <p:ph type="sldNum" sz="quarter" idx="12"/>
          </p:nvPr>
        </p:nvSpPr>
        <p:spPr/>
        <p:txBody>
          <a:bodyPr/>
          <a:lstStyle>
            <a:lvl1pPr>
              <a:defRPr/>
            </a:lvl1pPr>
          </a:lstStyle>
          <a:p>
            <a:pPr>
              <a:defRPr/>
            </a:pPr>
            <a:fld id="{E58709CC-C8B3-4336-A4D5-4AE2BB3CA85A}" type="slidenum">
              <a:rPr lang="zh-CN" altLang="en-US"/>
              <a:pPr>
                <a:defRPr/>
              </a:pPr>
              <a:t>‹#›</a:t>
            </a:fld>
            <a:endParaRPr lang="zh-CN" altLang="en-US"/>
          </a:p>
        </p:txBody>
      </p:sp>
    </p:spTree>
    <p:extLst>
      <p:ext uri="{BB962C8B-B14F-4D97-AF65-F5344CB8AC3E}">
        <p14:creationId xmlns:p14="http://schemas.microsoft.com/office/powerpoint/2010/main" val="31384172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a:extLst>
              <a:ext uri="{FF2B5EF4-FFF2-40B4-BE49-F238E27FC236}">
                <a16:creationId xmlns:a16="http://schemas.microsoft.com/office/drawing/2014/main" id="{4ADB3BB7-5987-400E-BEC3-07E31134100B}"/>
              </a:ext>
            </a:extLst>
          </p:cNvPr>
          <p:cNvSpPr>
            <a:spLocks noGrp="1"/>
          </p:cNvSpPr>
          <p:nvPr>
            <p:ph type="dt" sz="half" idx="10"/>
          </p:nvPr>
        </p:nvSpPr>
        <p:spPr/>
        <p:txBody>
          <a:bodyPr/>
          <a:lstStyle>
            <a:lvl1pPr>
              <a:defRPr/>
            </a:lvl1pPr>
          </a:lstStyle>
          <a:p>
            <a:pPr>
              <a:defRPr/>
            </a:pPr>
            <a:fld id="{55753558-9A42-426A-AD91-99E9D46B86E0}" type="datetimeFigureOut">
              <a:rPr lang="zh-CN" altLang="en-US"/>
              <a:pPr>
                <a:defRPr/>
              </a:pPr>
              <a:t>2024/4/2</a:t>
            </a:fld>
            <a:endParaRPr lang="zh-CN" altLang="en-US"/>
          </a:p>
        </p:txBody>
      </p:sp>
      <p:sp>
        <p:nvSpPr>
          <p:cNvPr id="5" name="Footer Placeholder 4">
            <a:extLst>
              <a:ext uri="{FF2B5EF4-FFF2-40B4-BE49-F238E27FC236}">
                <a16:creationId xmlns:a16="http://schemas.microsoft.com/office/drawing/2014/main" id="{4270FD49-5B05-4658-80EF-2A8DA236AAC3}"/>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1FFEB8E7-4A68-43BD-9593-357A23EA695B}"/>
              </a:ext>
            </a:extLst>
          </p:cNvPr>
          <p:cNvSpPr>
            <a:spLocks noGrp="1"/>
          </p:cNvSpPr>
          <p:nvPr>
            <p:ph type="sldNum" sz="quarter" idx="12"/>
          </p:nvPr>
        </p:nvSpPr>
        <p:spPr/>
        <p:txBody>
          <a:bodyPr/>
          <a:lstStyle>
            <a:lvl1pPr>
              <a:defRPr/>
            </a:lvl1pPr>
          </a:lstStyle>
          <a:p>
            <a:pPr>
              <a:defRPr/>
            </a:pPr>
            <a:fld id="{A7B7D8A0-2C41-404D-9893-394DC9D2E099}" type="slidenum">
              <a:rPr lang="zh-CN" altLang="en-US"/>
              <a:pPr>
                <a:defRPr/>
              </a:pPr>
              <a:t>‹#›</a:t>
            </a:fld>
            <a:endParaRPr lang="zh-CN" altLang="en-US"/>
          </a:p>
        </p:txBody>
      </p:sp>
    </p:spTree>
    <p:extLst>
      <p:ext uri="{BB962C8B-B14F-4D97-AF65-F5344CB8AC3E}">
        <p14:creationId xmlns:p14="http://schemas.microsoft.com/office/powerpoint/2010/main" val="5626466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a:extLst>
              <a:ext uri="{FF2B5EF4-FFF2-40B4-BE49-F238E27FC236}">
                <a16:creationId xmlns:a16="http://schemas.microsoft.com/office/drawing/2014/main" id="{7503F48B-BAF6-40AF-AE80-1C580DE35F95}"/>
              </a:ext>
            </a:extLst>
          </p:cNvPr>
          <p:cNvSpPr>
            <a:spLocks noGrp="1"/>
          </p:cNvSpPr>
          <p:nvPr>
            <p:ph type="dt" sz="half" idx="10"/>
          </p:nvPr>
        </p:nvSpPr>
        <p:spPr/>
        <p:txBody>
          <a:bodyPr/>
          <a:lstStyle>
            <a:lvl1pPr>
              <a:defRPr/>
            </a:lvl1pPr>
          </a:lstStyle>
          <a:p>
            <a:pPr>
              <a:defRPr/>
            </a:pPr>
            <a:fld id="{65158B8F-6965-4BC2-8D21-2A4342E05143}" type="datetimeFigureOut">
              <a:rPr lang="zh-CN" altLang="en-US"/>
              <a:pPr>
                <a:defRPr/>
              </a:pPr>
              <a:t>2024/4/2</a:t>
            </a:fld>
            <a:endParaRPr lang="zh-CN" altLang="en-US"/>
          </a:p>
        </p:txBody>
      </p:sp>
      <p:sp>
        <p:nvSpPr>
          <p:cNvPr id="5" name="Footer Placeholder 4">
            <a:extLst>
              <a:ext uri="{FF2B5EF4-FFF2-40B4-BE49-F238E27FC236}">
                <a16:creationId xmlns:a16="http://schemas.microsoft.com/office/drawing/2014/main" id="{4750FB29-00D2-4422-8D18-7B36836E3AE8}"/>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F3F411BD-C9A9-461A-8B05-DDCF10CA2784}"/>
              </a:ext>
            </a:extLst>
          </p:cNvPr>
          <p:cNvSpPr>
            <a:spLocks noGrp="1"/>
          </p:cNvSpPr>
          <p:nvPr>
            <p:ph type="sldNum" sz="quarter" idx="12"/>
          </p:nvPr>
        </p:nvSpPr>
        <p:spPr/>
        <p:txBody>
          <a:bodyPr/>
          <a:lstStyle>
            <a:lvl1pPr>
              <a:defRPr/>
            </a:lvl1pPr>
          </a:lstStyle>
          <a:p>
            <a:pPr>
              <a:defRPr/>
            </a:pPr>
            <a:fld id="{69A22883-0C14-4099-A19D-E7E4BA2289C5}" type="slidenum">
              <a:rPr lang="zh-CN" altLang="en-US"/>
              <a:pPr>
                <a:defRPr/>
              </a:pPr>
              <a:t>‹#›</a:t>
            </a:fld>
            <a:endParaRPr lang="zh-CN" altLang="en-US"/>
          </a:p>
        </p:txBody>
      </p:sp>
    </p:spTree>
    <p:extLst>
      <p:ext uri="{BB962C8B-B14F-4D97-AF65-F5344CB8AC3E}">
        <p14:creationId xmlns:p14="http://schemas.microsoft.com/office/powerpoint/2010/main" val="26128272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pPr lvl="0"/>
            <a:fld id="{49CC091B-C362-436A-8F78-3C0F19D6C3B1}" type="datetime1">
              <a:rPr lang="en-US" altLang="zh-CN" sz="1400">
                <a:solidFill>
                  <a:schemeClr val="tx2"/>
                </a:solidFill>
              </a:rPr>
              <a:t>4/2/2024</a:t>
            </a:fld>
            <a:endParaRPr lang="zh-CN" sz="1400">
              <a:solidFill>
                <a:schemeClr val="tx2"/>
              </a:solidFill>
            </a:endParaRPr>
          </a:p>
        </p:txBody>
      </p:sp>
      <p:sp>
        <p:nvSpPr>
          <p:cNvPr id="3" name="Footer Placeholder 2"/>
          <p:cNvSpPr>
            <a:spLocks noGrp="1"/>
          </p:cNvSpPr>
          <p:nvPr>
            <p:ph type="ftr" sz="quarter" idx="1"/>
          </p:nvPr>
        </p:nvSpPr>
        <p:spPr/>
        <p:txBody>
          <a:bodyPr/>
          <a:lstStyle/>
          <a:p>
            <a:pPr lvl="0" algn="r"/>
            <a:r>
              <a:rPr lang="zh-CN" sz="1400">
                <a:solidFill>
                  <a:schemeClr val="tx2"/>
                </a:solidFill>
              </a:rPr>
              <a:t>质量管理部     过程改进组</a:t>
            </a:r>
          </a:p>
        </p:txBody>
      </p:sp>
      <p:sp>
        <p:nvSpPr>
          <p:cNvPr id="4" name="Slide Number Placeholder 3"/>
          <p:cNvSpPr>
            <a:spLocks noGrp="1"/>
          </p:cNvSpPr>
          <p:nvPr>
            <p:ph type="sldNum" sz="quarter" idx="2"/>
          </p:nvPr>
        </p:nvSpPr>
        <p:spPr/>
        <p:txBody>
          <a:bodyPr/>
          <a:lstStyle/>
          <a:p>
            <a:pPr lvl="0"/>
            <a:fld id="{93AE1883-0942-4AA3-9DB2-9C7C3A0314B1}" type="slidenum">
              <a:rPr lang="zh-CN" sz="1400">
                <a:solidFill>
                  <a:schemeClr val="tx2"/>
                </a:solidFill>
              </a:r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pPr lvl="0"/>
            <a:fld id="{F854DC9E-881C-4EB3-B8A0-26C98106E40E}" type="datetime1">
              <a:rPr lang="en-US" altLang="zh-CN" sz="1400">
                <a:solidFill>
                  <a:schemeClr val="tx2"/>
                </a:solidFill>
              </a:rPr>
              <a:t>4/2/2024</a:t>
            </a:fld>
            <a:endParaRPr lang="zh-CN" sz="1400">
              <a:solidFill>
                <a:schemeClr val="tx2"/>
              </a:solidFill>
            </a:endParaRPr>
          </a:p>
        </p:txBody>
      </p:sp>
      <p:sp>
        <p:nvSpPr>
          <p:cNvPr id="3" name="Footer Placeholder 2"/>
          <p:cNvSpPr>
            <a:spLocks noGrp="1"/>
          </p:cNvSpPr>
          <p:nvPr>
            <p:ph type="ftr" sz="quarter" idx="1"/>
          </p:nvPr>
        </p:nvSpPr>
        <p:spPr/>
        <p:txBody>
          <a:bodyPr/>
          <a:lstStyle/>
          <a:p>
            <a:pPr lvl="0" algn="r"/>
            <a:r>
              <a:rPr lang="zh-CN" sz="1400">
                <a:solidFill>
                  <a:schemeClr val="tx2"/>
                </a:solidFill>
              </a:rPr>
              <a:t>质量管理部     过程改进组</a:t>
            </a:r>
          </a:p>
        </p:txBody>
      </p:sp>
      <p:sp>
        <p:nvSpPr>
          <p:cNvPr id="4" name="Slide Number Placeholder 3"/>
          <p:cNvSpPr>
            <a:spLocks noGrp="1"/>
          </p:cNvSpPr>
          <p:nvPr>
            <p:ph type="sldNum" sz="quarter" idx="2"/>
          </p:nvPr>
        </p:nvSpPr>
        <p:spPr/>
        <p:txBody>
          <a:bodyPr/>
          <a:lstStyle/>
          <a:p>
            <a:pPr lvl="0"/>
            <a:fld id="{93AE1883-0942-4AA3-9DB2-9C7C3A0314B1}" type="slidenum">
              <a:rPr lang="zh-CN" sz="1400">
                <a:solidFill>
                  <a:schemeClr val="tx2"/>
                </a:solidFill>
              </a:r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a:extLst>
              <a:ext uri="{FF2B5EF4-FFF2-40B4-BE49-F238E27FC236}">
                <a16:creationId xmlns:a16="http://schemas.microsoft.com/office/drawing/2014/main" id="{B53DCBFF-FEC3-4415-94D3-2C2CBCF87B84}"/>
              </a:ext>
            </a:extLst>
          </p:cNvPr>
          <p:cNvSpPr>
            <a:spLocks noGrp="1"/>
          </p:cNvSpPr>
          <p:nvPr>
            <p:ph type="dt" sz="half" idx="10"/>
          </p:nvPr>
        </p:nvSpPr>
        <p:spPr/>
        <p:txBody>
          <a:bodyPr/>
          <a:lstStyle>
            <a:lvl1pPr>
              <a:defRPr/>
            </a:lvl1pPr>
          </a:lstStyle>
          <a:p>
            <a:pPr>
              <a:defRPr/>
            </a:pPr>
            <a:fld id="{EB1E8AB0-6BD0-4671-A2CC-C8415C628D4D}" type="datetimeFigureOut">
              <a:rPr lang="zh-CN" altLang="en-US"/>
              <a:pPr>
                <a:defRPr/>
              </a:pPr>
              <a:t>2024/4/2</a:t>
            </a:fld>
            <a:endParaRPr lang="zh-CN" altLang="en-US"/>
          </a:p>
        </p:txBody>
      </p:sp>
      <p:sp>
        <p:nvSpPr>
          <p:cNvPr id="5" name="Footer Placeholder 4">
            <a:extLst>
              <a:ext uri="{FF2B5EF4-FFF2-40B4-BE49-F238E27FC236}">
                <a16:creationId xmlns:a16="http://schemas.microsoft.com/office/drawing/2014/main" id="{5B47114A-4D65-4173-A405-FD28CB5FF43A}"/>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8D0F4737-67E8-4530-8792-22C8E97E3716}"/>
              </a:ext>
            </a:extLst>
          </p:cNvPr>
          <p:cNvSpPr>
            <a:spLocks noGrp="1"/>
          </p:cNvSpPr>
          <p:nvPr>
            <p:ph type="sldNum" sz="quarter" idx="12"/>
          </p:nvPr>
        </p:nvSpPr>
        <p:spPr/>
        <p:txBody>
          <a:bodyPr/>
          <a:lstStyle>
            <a:lvl1pPr>
              <a:defRPr/>
            </a:lvl1pPr>
          </a:lstStyle>
          <a:p>
            <a:pPr>
              <a:defRPr/>
            </a:pPr>
            <a:fld id="{69474131-9E3D-4951-971D-339815EDD3E2}" type="slidenum">
              <a:rPr lang="zh-CN" altLang="en-US"/>
              <a:pPr>
                <a:defRPr/>
              </a:pPr>
              <a:t>‹#›</a:t>
            </a:fld>
            <a:endParaRPr lang="zh-CN" altLang="en-US"/>
          </a:p>
        </p:txBody>
      </p:sp>
    </p:spTree>
    <p:extLst>
      <p:ext uri="{BB962C8B-B14F-4D97-AF65-F5344CB8AC3E}">
        <p14:creationId xmlns:p14="http://schemas.microsoft.com/office/powerpoint/2010/main" val="1872140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a:extLst>
              <a:ext uri="{FF2B5EF4-FFF2-40B4-BE49-F238E27FC236}">
                <a16:creationId xmlns:a16="http://schemas.microsoft.com/office/drawing/2014/main" id="{5E9CAE90-FC54-48DD-BF89-7615C391ED5E}"/>
              </a:ext>
            </a:extLst>
          </p:cNvPr>
          <p:cNvSpPr>
            <a:spLocks noGrp="1"/>
          </p:cNvSpPr>
          <p:nvPr>
            <p:ph type="dt" sz="half" idx="10"/>
          </p:nvPr>
        </p:nvSpPr>
        <p:spPr/>
        <p:txBody>
          <a:bodyPr/>
          <a:lstStyle>
            <a:lvl1pPr>
              <a:defRPr/>
            </a:lvl1pPr>
          </a:lstStyle>
          <a:p>
            <a:pPr>
              <a:defRPr/>
            </a:pPr>
            <a:fld id="{891052AF-EE5F-4AB0-953E-1A821F765172}" type="datetimeFigureOut">
              <a:rPr lang="zh-CN" altLang="en-US"/>
              <a:pPr>
                <a:defRPr/>
              </a:pPr>
              <a:t>2024/4/2</a:t>
            </a:fld>
            <a:endParaRPr lang="zh-CN" altLang="en-US"/>
          </a:p>
        </p:txBody>
      </p:sp>
      <p:sp>
        <p:nvSpPr>
          <p:cNvPr id="5" name="Footer Placeholder 4">
            <a:extLst>
              <a:ext uri="{FF2B5EF4-FFF2-40B4-BE49-F238E27FC236}">
                <a16:creationId xmlns:a16="http://schemas.microsoft.com/office/drawing/2014/main" id="{98BA0D02-DE3A-400C-B531-E681A7C6A7ED}"/>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B6A6CBC9-B6A5-4E60-A005-9CB4287568B7}"/>
              </a:ext>
            </a:extLst>
          </p:cNvPr>
          <p:cNvSpPr>
            <a:spLocks noGrp="1"/>
          </p:cNvSpPr>
          <p:nvPr>
            <p:ph type="sldNum" sz="quarter" idx="12"/>
          </p:nvPr>
        </p:nvSpPr>
        <p:spPr/>
        <p:txBody>
          <a:bodyPr/>
          <a:lstStyle>
            <a:lvl1pPr>
              <a:defRPr/>
            </a:lvl1pPr>
          </a:lstStyle>
          <a:p>
            <a:pPr>
              <a:defRPr/>
            </a:pPr>
            <a:fld id="{93CB13B5-D8A8-4294-B4F9-D42E363F7D89}" type="slidenum">
              <a:rPr lang="zh-CN" altLang="en-US"/>
              <a:pPr>
                <a:defRPr/>
              </a:pPr>
              <a:t>‹#›</a:t>
            </a:fld>
            <a:endParaRPr lang="zh-CN" altLang="en-US"/>
          </a:p>
        </p:txBody>
      </p:sp>
    </p:spTree>
    <p:extLst>
      <p:ext uri="{BB962C8B-B14F-4D97-AF65-F5344CB8AC3E}">
        <p14:creationId xmlns:p14="http://schemas.microsoft.com/office/powerpoint/2010/main" val="3453979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id="{2009F8E9-343E-4AA5-A510-3DD6AE2E4ECC}"/>
              </a:ext>
            </a:extLst>
          </p:cNvPr>
          <p:cNvSpPr>
            <a:spLocks noGrp="1"/>
          </p:cNvSpPr>
          <p:nvPr>
            <p:ph type="dt" sz="half" idx="10"/>
          </p:nvPr>
        </p:nvSpPr>
        <p:spPr/>
        <p:txBody>
          <a:bodyPr/>
          <a:lstStyle>
            <a:lvl1pPr>
              <a:defRPr/>
            </a:lvl1pPr>
          </a:lstStyle>
          <a:p>
            <a:pPr>
              <a:defRPr/>
            </a:pPr>
            <a:fld id="{D81A3686-BF9D-4416-B64F-D998E178195B}" type="datetimeFigureOut">
              <a:rPr lang="zh-CN" altLang="en-US"/>
              <a:pPr>
                <a:defRPr/>
              </a:pPr>
              <a:t>2024/4/2</a:t>
            </a:fld>
            <a:endParaRPr lang="zh-CN" altLang="en-US"/>
          </a:p>
        </p:txBody>
      </p:sp>
      <p:sp>
        <p:nvSpPr>
          <p:cNvPr id="5" name="Footer Placeholder 4">
            <a:extLst>
              <a:ext uri="{FF2B5EF4-FFF2-40B4-BE49-F238E27FC236}">
                <a16:creationId xmlns:a16="http://schemas.microsoft.com/office/drawing/2014/main" id="{462C140F-7AE9-40D6-B46B-4E07425E5CD5}"/>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B1DFEFDD-DE0D-471B-8F27-45B43310020F}"/>
              </a:ext>
            </a:extLst>
          </p:cNvPr>
          <p:cNvSpPr>
            <a:spLocks noGrp="1"/>
          </p:cNvSpPr>
          <p:nvPr>
            <p:ph type="sldNum" sz="quarter" idx="12"/>
          </p:nvPr>
        </p:nvSpPr>
        <p:spPr/>
        <p:txBody>
          <a:bodyPr/>
          <a:lstStyle>
            <a:lvl1pPr>
              <a:defRPr/>
            </a:lvl1pPr>
          </a:lstStyle>
          <a:p>
            <a:pPr>
              <a:defRPr/>
            </a:pPr>
            <a:fld id="{E8B8403A-5C2D-4103-A0E1-4BA054DB2779}" type="slidenum">
              <a:rPr lang="zh-CN" altLang="en-US"/>
              <a:pPr>
                <a:defRPr/>
              </a:pPr>
              <a:t>‹#›</a:t>
            </a:fld>
            <a:endParaRPr lang="zh-CN" altLang="en-US"/>
          </a:p>
        </p:txBody>
      </p:sp>
    </p:spTree>
    <p:extLst>
      <p:ext uri="{BB962C8B-B14F-4D97-AF65-F5344CB8AC3E}">
        <p14:creationId xmlns:p14="http://schemas.microsoft.com/office/powerpoint/2010/main" val="260178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Date Placeholder 3">
            <a:extLst>
              <a:ext uri="{FF2B5EF4-FFF2-40B4-BE49-F238E27FC236}">
                <a16:creationId xmlns:a16="http://schemas.microsoft.com/office/drawing/2014/main" id="{927750F9-B471-42AC-BE38-90466E0AA7E6}"/>
              </a:ext>
            </a:extLst>
          </p:cNvPr>
          <p:cNvSpPr>
            <a:spLocks noGrp="1"/>
          </p:cNvSpPr>
          <p:nvPr>
            <p:ph type="dt" sz="half" idx="10"/>
          </p:nvPr>
        </p:nvSpPr>
        <p:spPr/>
        <p:txBody>
          <a:bodyPr/>
          <a:lstStyle>
            <a:lvl1pPr>
              <a:defRPr/>
            </a:lvl1pPr>
          </a:lstStyle>
          <a:p>
            <a:pPr>
              <a:defRPr/>
            </a:pPr>
            <a:fld id="{FB1EF32A-06AF-4FC4-96A6-CD23DB1D1D24}" type="datetimeFigureOut">
              <a:rPr lang="zh-CN" altLang="en-US"/>
              <a:pPr>
                <a:defRPr/>
              </a:pPr>
              <a:t>2024/4/2</a:t>
            </a:fld>
            <a:endParaRPr lang="zh-CN" altLang="en-US"/>
          </a:p>
        </p:txBody>
      </p:sp>
      <p:sp>
        <p:nvSpPr>
          <p:cNvPr id="6" name="Footer Placeholder 4">
            <a:extLst>
              <a:ext uri="{FF2B5EF4-FFF2-40B4-BE49-F238E27FC236}">
                <a16:creationId xmlns:a16="http://schemas.microsoft.com/office/drawing/2014/main" id="{EE0E4DC2-23F9-4A24-AC40-A82929644BAF}"/>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569B356C-DF1D-4CF1-879F-262A5AF167A5}"/>
              </a:ext>
            </a:extLst>
          </p:cNvPr>
          <p:cNvSpPr>
            <a:spLocks noGrp="1"/>
          </p:cNvSpPr>
          <p:nvPr>
            <p:ph type="sldNum" sz="quarter" idx="12"/>
          </p:nvPr>
        </p:nvSpPr>
        <p:spPr/>
        <p:txBody>
          <a:bodyPr/>
          <a:lstStyle>
            <a:lvl1pPr>
              <a:defRPr/>
            </a:lvl1pPr>
          </a:lstStyle>
          <a:p>
            <a:pPr>
              <a:defRPr/>
            </a:pPr>
            <a:fld id="{30426112-66BA-4AFB-A4EB-879269B17E2D}" type="slidenum">
              <a:rPr lang="zh-CN" altLang="en-US"/>
              <a:pPr>
                <a:defRPr/>
              </a:pPr>
              <a:t>‹#›</a:t>
            </a:fld>
            <a:endParaRPr lang="zh-CN" altLang="en-US"/>
          </a:p>
        </p:txBody>
      </p:sp>
    </p:spTree>
    <p:extLst>
      <p:ext uri="{BB962C8B-B14F-4D97-AF65-F5344CB8AC3E}">
        <p14:creationId xmlns:p14="http://schemas.microsoft.com/office/powerpoint/2010/main" val="35534726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3">
            <a:extLst>
              <a:ext uri="{FF2B5EF4-FFF2-40B4-BE49-F238E27FC236}">
                <a16:creationId xmlns:a16="http://schemas.microsoft.com/office/drawing/2014/main" id="{950B4E3F-311B-452D-8649-A45C2E6E579B}"/>
              </a:ext>
            </a:extLst>
          </p:cNvPr>
          <p:cNvSpPr>
            <a:spLocks noGrp="1"/>
          </p:cNvSpPr>
          <p:nvPr>
            <p:ph type="dt" sz="half" idx="10"/>
          </p:nvPr>
        </p:nvSpPr>
        <p:spPr/>
        <p:txBody>
          <a:bodyPr/>
          <a:lstStyle>
            <a:lvl1pPr>
              <a:defRPr/>
            </a:lvl1pPr>
          </a:lstStyle>
          <a:p>
            <a:pPr>
              <a:defRPr/>
            </a:pPr>
            <a:fld id="{FD2088E2-1B1A-4831-92BC-2743660C174F}" type="datetimeFigureOut">
              <a:rPr lang="zh-CN" altLang="en-US"/>
              <a:pPr>
                <a:defRPr/>
              </a:pPr>
              <a:t>2024/4/2</a:t>
            </a:fld>
            <a:endParaRPr lang="zh-CN" altLang="en-US"/>
          </a:p>
        </p:txBody>
      </p:sp>
      <p:sp>
        <p:nvSpPr>
          <p:cNvPr id="8" name="Footer Placeholder 4">
            <a:extLst>
              <a:ext uri="{FF2B5EF4-FFF2-40B4-BE49-F238E27FC236}">
                <a16:creationId xmlns:a16="http://schemas.microsoft.com/office/drawing/2014/main" id="{45612322-4CFA-44D3-8CC9-44F351FEFDC0}"/>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id="{FF7EC1E4-B039-4CA2-B924-A7D7F7FBAF39}"/>
              </a:ext>
            </a:extLst>
          </p:cNvPr>
          <p:cNvSpPr>
            <a:spLocks noGrp="1"/>
          </p:cNvSpPr>
          <p:nvPr>
            <p:ph type="sldNum" sz="quarter" idx="12"/>
          </p:nvPr>
        </p:nvSpPr>
        <p:spPr/>
        <p:txBody>
          <a:bodyPr/>
          <a:lstStyle>
            <a:lvl1pPr>
              <a:defRPr/>
            </a:lvl1pPr>
          </a:lstStyle>
          <a:p>
            <a:pPr>
              <a:defRPr/>
            </a:pPr>
            <a:fld id="{FD755DF1-935E-41AA-B693-383EC3BED9AC}" type="slidenum">
              <a:rPr lang="zh-CN" altLang="en-US"/>
              <a:pPr>
                <a:defRPr/>
              </a:pPr>
              <a:t>‹#›</a:t>
            </a:fld>
            <a:endParaRPr lang="zh-CN" altLang="en-US"/>
          </a:p>
        </p:txBody>
      </p:sp>
    </p:spTree>
    <p:extLst>
      <p:ext uri="{BB962C8B-B14F-4D97-AF65-F5344CB8AC3E}">
        <p14:creationId xmlns:p14="http://schemas.microsoft.com/office/powerpoint/2010/main" val="8722998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3">
            <a:extLst>
              <a:ext uri="{FF2B5EF4-FFF2-40B4-BE49-F238E27FC236}">
                <a16:creationId xmlns:a16="http://schemas.microsoft.com/office/drawing/2014/main" id="{7D9C8792-1350-4C0C-A417-BE8B6E823242}"/>
              </a:ext>
            </a:extLst>
          </p:cNvPr>
          <p:cNvSpPr>
            <a:spLocks noGrp="1"/>
          </p:cNvSpPr>
          <p:nvPr>
            <p:ph type="dt" sz="half" idx="10"/>
          </p:nvPr>
        </p:nvSpPr>
        <p:spPr/>
        <p:txBody>
          <a:bodyPr/>
          <a:lstStyle>
            <a:lvl1pPr>
              <a:defRPr/>
            </a:lvl1pPr>
          </a:lstStyle>
          <a:p>
            <a:pPr>
              <a:defRPr/>
            </a:pPr>
            <a:fld id="{032780F0-4090-4117-BC52-479AC2DE9923}" type="datetimeFigureOut">
              <a:rPr lang="zh-CN" altLang="en-US"/>
              <a:pPr>
                <a:defRPr/>
              </a:pPr>
              <a:t>2024/4/2</a:t>
            </a:fld>
            <a:endParaRPr lang="zh-CN" altLang="en-US"/>
          </a:p>
        </p:txBody>
      </p:sp>
      <p:sp>
        <p:nvSpPr>
          <p:cNvPr id="4" name="Footer Placeholder 4">
            <a:extLst>
              <a:ext uri="{FF2B5EF4-FFF2-40B4-BE49-F238E27FC236}">
                <a16:creationId xmlns:a16="http://schemas.microsoft.com/office/drawing/2014/main" id="{6976F146-0DEE-49A8-BB99-4C06F7A7340F}"/>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id="{6B8246FE-18FE-4CCB-B681-DDF29812682B}"/>
              </a:ext>
            </a:extLst>
          </p:cNvPr>
          <p:cNvSpPr>
            <a:spLocks noGrp="1"/>
          </p:cNvSpPr>
          <p:nvPr>
            <p:ph type="sldNum" sz="quarter" idx="12"/>
          </p:nvPr>
        </p:nvSpPr>
        <p:spPr/>
        <p:txBody>
          <a:bodyPr/>
          <a:lstStyle>
            <a:lvl1pPr>
              <a:defRPr/>
            </a:lvl1pPr>
          </a:lstStyle>
          <a:p>
            <a:pPr>
              <a:defRPr/>
            </a:pPr>
            <a:fld id="{B19C657A-7099-4ACE-ADCE-05D3D2A75463}" type="slidenum">
              <a:rPr lang="zh-CN" altLang="en-US"/>
              <a:pPr>
                <a:defRPr/>
              </a:pPr>
              <a:t>‹#›</a:t>
            </a:fld>
            <a:endParaRPr lang="zh-CN" altLang="en-US"/>
          </a:p>
        </p:txBody>
      </p:sp>
    </p:spTree>
    <p:extLst>
      <p:ext uri="{BB962C8B-B14F-4D97-AF65-F5344CB8AC3E}">
        <p14:creationId xmlns:p14="http://schemas.microsoft.com/office/powerpoint/2010/main" val="1459329489"/>
      </p:ext>
    </p:extLst>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21"/>
          <p:cNvSpPr>
            <a:spLocks noGrp="1"/>
          </p:cNvSpPr>
          <p:nvPr>
            <p:ph type="title"/>
          </p:nvPr>
        </p:nvSpPr>
        <p:spPr>
          <a:xfrm>
            <a:off x="457200" y="152400"/>
            <a:ext cx="8229600" cy="990600"/>
          </a:xfrm>
          <a:prstGeom prst="rect">
            <a:avLst/>
          </a:prstGeom>
          <a:noFill/>
          <a:ln>
            <a:noFill/>
            <a:miter lim="800000"/>
          </a:ln>
        </p:spPr>
        <p:txBody>
          <a:bodyPr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t>单击此处编辑母版标题样式</a:t>
            </a:r>
          </a:p>
        </p:txBody>
      </p:sp>
      <p:sp>
        <p:nvSpPr>
          <p:cNvPr id="1027" name="文本占位符 12"/>
          <p:cNvSpPr>
            <a:spLocks noGrp="1"/>
          </p:cNvSpPr>
          <p:nvPr>
            <p:ph type="body" idx="1"/>
          </p:nvPr>
        </p:nvSpPr>
        <p:spPr>
          <a:xfrm>
            <a:off x="457200" y="1219200"/>
            <a:ext cx="8229600" cy="4910138"/>
          </a:xfrm>
          <a:prstGeom prst="rect">
            <a:avLst/>
          </a:prstGeom>
          <a:noFill/>
          <a:ln>
            <a:noFill/>
            <a:miter lim="800000"/>
          </a:ln>
        </p:spPr>
        <p:txBody>
          <a:bodyPr/>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1028" name="日期占位符 13"/>
          <p:cNvSpPr>
            <a:spLocks noGrp="1"/>
          </p:cNvSpPr>
          <p:nvPr>
            <p:ph type="dt" sz="half" idx="2"/>
          </p:nvPr>
        </p:nvSpPr>
        <p:spPr>
          <a:xfrm>
            <a:off x="496888" y="6356350"/>
            <a:ext cx="2289175" cy="365125"/>
          </a:xfrm>
          <a:prstGeom prst="rect">
            <a:avLst/>
          </a:prstGeom>
          <a:noFill/>
          <a:ln>
            <a:noFill/>
            <a:miter lim="800000"/>
          </a:ln>
        </p:spPr>
        <p:txBody>
          <a:bodyPr/>
          <a:lstStyle/>
          <a:p>
            <a:pPr lvl="0"/>
            <a:fld id="{6498241B-7004-44F0-9F05-C69D0A7AC45C}" type="datetime1">
              <a:rPr lang="en-US" altLang="zh-CN" sz="1400">
                <a:solidFill>
                  <a:schemeClr val="tx2"/>
                </a:solidFill>
              </a:rPr>
              <a:t>4/2/2024</a:t>
            </a:fld>
            <a:endParaRPr lang="zh-CN" sz="1400">
              <a:solidFill>
                <a:schemeClr val="tx2"/>
              </a:solidFill>
            </a:endParaRPr>
          </a:p>
        </p:txBody>
      </p:sp>
      <p:sp>
        <p:nvSpPr>
          <p:cNvPr id="1029" name="页脚占位符 2"/>
          <p:cNvSpPr>
            <a:spLocks noGrp="1"/>
          </p:cNvSpPr>
          <p:nvPr>
            <p:ph type="ftr" sz="quarter" idx="3"/>
          </p:nvPr>
        </p:nvSpPr>
        <p:spPr>
          <a:xfrm>
            <a:off x="2898775" y="6356350"/>
            <a:ext cx="2459038" cy="365125"/>
          </a:xfrm>
          <a:prstGeom prst="rect">
            <a:avLst/>
          </a:prstGeom>
          <a:noFill/>
          <a:ln>
            <a:noFill/>
            <a:miter lim="800000"/>
          </a:ln>
        </p:spPr>
        <p:txBody>
          <a:bodyPr/>
          <a:lstStyle/>
          <a:p>
            <a:pPr lvl="0" algn="r"/>
            <a:r>
              <a:rPr lang="zh-CN" sz="1400">
                <a:solidFill>
                  <a:schemeClr val="tx2"/>
                </a:solidFill>
              </a:rPr>
              <a:t>质量管理部     过程改进组</a:t>
            </a:r>
          </a:p>
        </p:txBody>
      </p:sp>
      <p:sp>
        <p:nvSpPr>
          <p:cNvPr id="1030" name="灯片编号占位符 22"/>
          <p:cNvSpPr>
            <a:spLocks noGrp="1"/>
          </p:cNvSpPr>
          <p:nvPr>
            <p:ph type="sldNum" sz="quarter" idx="4"/>
          </p:nvPr>
        </p:nvSpPr>
        <p:spPr>
          <a:xfrm>
            <a:off x="6305550" y="6356350"/>
            <a:ext cx="1981200" cy="365125"/>
          </a:xfrm>
          <a:prstGeom prst="rect">
            <a:avLst/>
          </a:prstGeom>
          <a:noFill/>
          <a:ln>
            <a:noFill/>
            <a:miter lim="800000"/>
          </a:ln>
        </p:spPr>
        <p:txBody>
          <a:bodyPr/>
          <a:lstStyle/>
          <a:p>
            <a:pPr lvl="0"/>
            <a:fld id="{65620D35-C9F0-4542-9AB3-68D9DB0932FF}" type="slidenum">
              <a:rPr lang="en-US" altLang="zh-CN" sz="1400">
                <a:solidFill>
                  <a:schemeClr val="tx2"/>
                </a:solidFill>
              </a:rPr>
              <a:t>‹#›</a:t>
            </a:fld>
            <a:endParaRPr lang="zh-CN" sz="1400">
              <a:solidFill>
                <a:schemeClr val="tx2"/>
              </a:solidFill>
            </a:endParaRPr>
          </a:p>
        </p:txBody>
      </p:sp>
      <p:cxnSp>
        <p:nvCxnSpPr>
          <p:cNvPr id="1031" name="直接连接符 27"/>
          <p:cNvCxnSpPr/>
          <p:nvPr/>
        </p:nvCxnSpPr>
        <p:spPr>
          <a:xfrm>
            <a:off x="457200" y="6353175"/>
            <a:ext cx="8229600" cy="0"/>
          </a:xfrm>
          <a:prstGeom prst="line">
            <a:avLst/>
          </a:prstGeom>
          <a:noFill/>
          <a:ln cmpd="sng">
            <a:solidFill>
              <a:schemeClr val="accent2"/>
            </a:solidFill>
            <a:prstDash val="dash"/>
            <a:miter lim="800000"/>
          </a:ln>
        </p:spPr>
      </p:cxnSp>
      <p:cxnSp>
        <p:nvCxnSpPr>
          <p:cNvPr id="1032" name="直接连接符 28"/>
          <p:cNvCxnSpPr/>
          <p:nvPr/>
        </p:nvCxnSpPr>
        <p:spPr>
          <a:xfrm>
            <a:off x="457200" y="1143000"/>
            <a:ext cx="8229600" cy="0"/>
          </a:xfrm>
          <a:prstGeom prst="line">
            <a:avLst/>
          </a:prstGeom>
          <a:noFill/>
          <a:ln cmpd="sng">
            <a:solidFill>
              <a:schemeClr val="accent2"/>
            </a:solidFill>
            <a:prstDash val="dash"/>
            <a:miter lim="800000"/>
          </a:ln>
        </p:spPr>
      </p:cxnSp>
      <p:sp>
        <p:nvSpPr>
          <p:cNvPr id="1033" name="等腰三角形 9"/>
          <p:cNvSpPr/>
          <p:nvPr/>
        </p:nvSpPr>
        <p:spPr>
          <a:xfrm rot="5400000">
            <a:off x="419100" y="6467475"/>
            <a:ext cx="190500" cy="120650"/>
          </a:xfrm>
          <a:prstGeom prst="triangle">
            <a:avLst>
              <a:gd name="adj" fmla="val 50000"/>
            </a:avLst>
          </a:prstGeom>
          <a:solidFill>
            <a:schemeClr val="accent2"/>
          </a:solid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Tree>
  </p:cSld>
  <p:clrMap bg1="lt1" tx1="dk1" bg2="lt2" tx2="dk2" accent1="accent1" accent2="accent2" accent3="accent3" accent4="accent4" accent5="accent5" accent6="accent6" hlink="hlink" folHlink="folHlink"/>
  <p:transition/>
  <p:txStyles>
    <p:titleStyle>
      <a:lvl1pPr marL="0" indent="0" algn="l" defTabSz="914400" eaLnBrk="1" fontAlgn="base" hangingPunct="1">
        <a:lnSpc>
          <a:spcPct val="100000"/>
        </a:lnSpc>
        <a:spcBef>
          <a:spcPct val="0"/>
        </a:spcBef>
        <a:spcAft>
          <a:spcPct val="0"/>
        </a:spcAft>
        <a:buClrTx/>
        <a:buSzTx/>
        <a:buFontTx/>
        <a:buNone/>
        <a:defRPr sz="3200" b="0" i="0" u="none">
          <a:solidFill>
            <a:schemeClr val="tx2"/>
          </a:solidFill>
          <a:latin typeface="Bookman Old Style" pitchFamily="2" charset="0"/>
          <a:ea typeface="宋体" charset="-122"/>
        </a:defRPr>
      </a:lvl1pPr>
    </p:titleStyle>
    <p:body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sz="1600" b="0" i="0" u="none">
          <a:solidFill>
            <a:schemeClr val="tx1"/>
          </a:solidFill>
          <a:latin typeface="Gill Sans MT" pitchFamily="2" charset="0"/>
          <a:ea typeface="华文新魏" pitchFamily="2" charset="-122"/>
        </a:defRPr>
      </a:lvl5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F76D7E6-195C-4569-B69B-C44439BDEDF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Text Placeholder 2">
            <a:extLst>
              <a:ext uri="{FF2B5EF4-FFF2-40B4-BE49-F238E27FC236}">
                <a16:creationId xmlns:a16="http://schemas.microsoft.com/office/drawing/2014/main" id="{F2A7C698-460E-489A-AB37-3B3EA936B981}"/>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Date Placeholder 3">
            <a:extLst>
              <a:ext uri="{FF2B5EF4-FFF2-40B4-BE49-F238E27FC236}">
                <a16:creationId xmlns:a16="http://schemas.microsoft.com/office/drawing/2014/main" id="{6A907545-1860-4BA8-A5E5-3DF6CB88ED1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defPPr algn="l" eaLnBrk="0" hangingPunct="0">
              <a:defRPr lang="en-US">
                <a:latin typeface="Arial"/>
                <a:ea typeface="Arial"/>
              </a:defRPr>
            </a:defPPr>
            <a:lvl1pPr marL="0" indent="0" algn="l" defTabSz="457200" rtl="0" eaLnBrk="1" fontAlgn="auto" hangingPunct="1">
              <a:lnSpc>
                <a:spcPct val="100000"/>
              </a:lnSpc>
              <a:spcBef>
                <a:spcPct val="0"/>
              </a:spcBef>
              <a:spcAft>
                <a:spcPct val="0"/>
              </a:spcAft>
              <a:buClrTx/>
              <a:buSzTx/>
              <a:buFontTx/>
              <a:buNone/>
              <a:defRPr sz="1200" b="0" i="0" u="none" kern="1200">
                <a:solidFill>
                  <a:schemeClr val="tx1">
                    <a:tint val="75000"/>
                  </a:schemeClr>
                </a:solidFill>
                <a:latin typeface="+mn-lt"/>
                <a:ea typeface="+mn-ea"/>
                <a:cs typeface="+mn-cs"/>
              </a:defRPr>
            </a:lvl1pPr>
            <a:lvl2pPr marL="4572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2pPr>
            <a:lvl3pPr marL="9144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3pPr>
            <a:lvl4pPr marL="13716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4pPr>
            <a:lvl5pPr marL="18288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stStyle>
          <a:p>
            <a:pPr>
              <a:defRPr/>
            </a:pPr>
            <a:fld id="{4F0311DA-5207-4F7B-B4D8-5D608F170D68}" type="datetimeFigureOut">
              <a:rPr lang="zh-CN" altLang="en-US"/>
              <a:pPr>
                <a:defRPr/>
              </a:pPr>
              <a:t>2024/4/2</a:t>
            </a:fld>
            <a:endParaRPr lang="zh-CN" altLang="en-US"/>
          </a:p>
        </p:txBody>
      </p:sp>
      <p:sp>
        <p:nvSpPr>
          <p:cNvPr id="5" name="Footer Placeholder 4">
            <a:extLst>
              <a:ext uri="{FF2B5EF4-FFF2-40B4-BE49-F238E27FC236}">
                <a16:creationId xmlns:a16="http://schemas.microsoft.com/office/drawing/2014/main" id="{61A8A51E-BE1B-4597-A525-42D0A055B61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defPPr algn="l" eaLnBrk="0" hangingPunct="0">
              <a:defRPr lang="en-US">
                <a:latin typeface="Arial"/>
                <a:ea typeface="Arial"/>
              </a:defRPr>
            </a:defPPr>
            <a:lvl1pPr marL="0" indent="0" algn="ctr" defTabSz="457200" rtl="0" eaLnBrk="1" fontAlgn="auto" hangingPunct="1">
              <a:lnSpc>
                <a:spcPct val="100000"/>
              </a:lnSpc>
              <a:spcBef>
                <a:spcPct val="0"/>
              </a:spcBef>
              <a:spcAft>
                <a:spcPct val="0"/>
              </a:spcAft>
              <a:buClrTx/>
              <a:buSzTx/>
              <a:buFontTx/>
              <a:buNone/>
              <a:defRPr sz="1200" b="0" i="0" u="none" kern="1200">
                <a:solidFill>
                  <a:schemeClr val="tx1">
                    <a:tint val="75000"/>
                  </a:schemeClr>
                </a:solidFill>
                <a:latin typeface="+mn-lt"/>
                <a:ea typeface="+mn-ea"/>
                <a:cs typeface="+mn-cs"/>
              </a:defRPr>
            </a:lvl1pPr>
            <a:lvl2pPr marL="4572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2pPr>
            <a:lvl3pPr marL="9144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3pPr>
            <a:lvl4pPr marL="13716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4pPr>
            <a:lvl5pPr marL="18288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stStyle>
          <a:p>
            <a:pPr>
              <a:defRPr/>
            </a:pPr>
            <a:endParaRPr lang="zh-CN" altLang="en-US"/>
          </a:p>
        </p:txBody>
      </p:sp>
      <p:sp>
        <p:nvSpPr>
          <p:cNvPr id="6" name="Slide Number Placeholder 5">
            <a:extLst>
              <a:ext uri="{FF2B5EF4-FFF2-40B4-BE49-F238E27FC236}">
                <a16:creationId xmlns:a16="http://schemas.microsoft.com/office/drawing/2014/main" id="{72E2CC48-9D6D-4695-B9AB-E7FBC3A766A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lgn="l" eaLnBrk="0" hangingPunct="0">
              <a:defRPr lang="en-US">
                <a:latin typeface="Arial"/>
                <a:ea typeface="Arial"/>
              </a:defRPr>
            </a:defPPr>
            <a:lvl1pPr marL="0" indent="0" algn="r" defTabSz="457200" rtl="0" eaLnBrk="1" fontAlgn="auto" hangingPunct="1">
              <a:lnSpc>
                <a:spcPct val="100000"/>
              </a:lnSpc>
              <a:spcBef>
                <a:spcPct val="0"/>
              </a:spcBef>
              <a:spcAft>
                <a:spcPct val="0"/>
              </a:spcAft>
              <a:buClrTx/>
              <a:buSzTx/>
              <a:buFontTx/>
              <a:buNone/>
              <a:defRPr sz="1200" b="0" i="0" u="none" kern="1200">
                <a:solidFill>
                  <a:schemeClr val="tx1">
                    <a:tint val="75000"/>
                  </a:schemeClr>
                </a:solidFill>
                <a:latin typeface="+mn-lt"/>
                <a:ea typeface="+mn-ea"/>
                <a:cs typeface="+mn-cs"/>
              </a:defRPr>
            </a:lvl1pPr>
            <a:lvl2pPr marL="4572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2pPr>
            <a:lvl3pPr marL="9144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3pPr>
            <a:lvl4pPr marL="13716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4pPr>
            <a:lvl5pPr marL="18288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stStyle>
          <a:p>
            <a:pPr>
              <a:defRPr/>
            </a:pPr>
            <a:fld id="{FA007BD5-F9F5-4A8F-9E65-33F97FC9DAE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矩形 10"/>
          <p:cNvSpPr/>
          <p:nvPr/>
        </p:nvSpPr>
        <p:spPr>
          <a:xfrm>
            <a:off x="614362" y="2071688"/>
            <a:ext cx="7315200" cy="1279525"/>
          </a:xfrm>
          <a:prstGeom prst="rect">
            <a:avLst/>
          </a:prstGeom>
          <a:noFill/>
          <a:ln w="6350" cap="rnd" cmpd="sng">
            <a:solidFill>
              <a:schemeClr val="accent1"/>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
        <p:nvSpPr>
          <p:cNvPr id="2051" name="矩形 11"/>
          <p:cNvSpPr/>
          <p:nvPr/>
        </p:nvSpPr>
        <p:spPr>
          <a:xfrm>
            <a:off x="614362" y="2071688"/>
            <a:ext cx="228600" cy="1279525"/>
          </a:xfrm>
          <a:prstGeom prst="rect">
            <a:avLst/>
          </a:prstGeom>
          <a:solidFill>
            <a:schemeClr val="accent1"/>
          </a:solid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
        <p:nvSpPr>
          <p:cNvPr id="2052" name="标题占位符 21"/>
          <p:cNvSpPr>
            <a:spLocks noGrp="1"/>
          </p:cNvSpPr>
          <p:nvPr>
            <p:ph type="title"/>
          </p:nvPr>
        </p:nvSpPr>
        <p:spPr>
          <a:xfrm>
            <a:off x="457200" y="152400"/>
            <a:ext cx="8229600" cy="990600"/>
          </a:xfrm>
          <a:prstGeom prst="rect">
            <a:avLst/>
          </a:prstGeom>
          <a:noFill/>
          <a:ln>
            <a:noFill/>
            <a:miter lim="800000"/>
          </a:ln>
        </p:spPr>
        <p:txBody>
          <a:bodyPr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t>单击此处编辑母版标题样式</a:t>
            </a:r>
          </a:p>
        </p:txBody>
      </p:sp>
      <p:sp>
        <p:nvSpPr>
          <p:cNvPr id="2053" name="文本占位符 12"/>
          <p:cNvSpPr>
            <a:spLocks noGrp="1"/>
          </p:cNvSpPr>
          <p:nvPr>
            <p:ph type="body" idx="1"/>
          </p:nvPr>
        </p:nvSpPr>
        <p:spPr>
          <a:xfrm>
            <a:off x="457200" y="1219200"/>
            <a:ext cx="8229600" cy="4910138"/>
          </a:xfrm>
          <a:prstGeom prst="rect">
            <a:avLst/>
          </a:prstGeom>
          <a:noFill/>
          <a:ln>
            <a:noFill/>
            <a:miter lim="800000"/>
          </a:ln>
        </p:spPr>
        <p:txBody>
          <a:bodyPr/>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2054" name="日期占位符 27"/>
          <p:cNvSpPr>
            <a:spLocks noGrp="1"/>
          </p:cNvSpPr>
          <p:nvPr>
            <p:ph type="dt" sz="half" idx="2"/>
          </p:nvPr>
        </p:nvSpPr>
        <p:spPr>
          <a:xfrm>
            <a:off x="357188" y="6350000"/>
            <a:ext cx="2286000" cy="365125"/>
          </a:xfrm>
          <a:prstGeom prst="rect">
            <a:avLst/>
          </a:prstGeom>
          <a:noFill/>
          <a:ln>
            <a:noFill/>
            <a:miter lim="800000"/>
          </a:ln>
        </p:spPr>
        <p:txBody>
          <a:bodyPr/>
          <a:lstStyle/>
          <a:p>
            <a:pPr lvl="0"/>
            <a:fld id="{36F5D5D9-644A-4F8A-8AE7-3486206018A7}" type="datetime1">
              <a:rPr lang="en-US" altLang="zh-CN" sz="1400">
                <a:solidFill>
                  <a:schemeClr val="tx2"/>
                </a:solidFill>
              </a:rPr>
              <a:t>4/2/2024</a:t>
            </a:fld>
            <a:endParaRPr lang="zh-CN" sz="1400">
              <a:solidFill>
                <a:schemeClr val="tx2"/>
              </a:solidFill>
            </a:endParaRPr>
          </a:p>
        </p:txBody>
      </p:sp>
      <p:sp>
        <p:nvSpPr>
          <p:cNvPr id="2055" name="页脚占位符 16"/>
          <p:cNvSpPr>
            <a:spLocks noGrp="1"/>
          </p:cNvSpPr>
          <p:nvPr>
            <p:ph type="ftr" sz="quarter" idx="3"/>
          </p:nvPr>
        </p:nvSpPr>
        <p:spPr>
          <a:xfrm>
            <a:off x="2898775" y="6354762"/>
            <a:ext cx="2959100" cy="366712"/>
          </a:xfrm>
          <a:prstGeom prst="rect">
            <a:avLst/>
          </a:prstGeom>
          <a:noFill/>
          <a:ln>
            <a:noFill/>
            <a:miter lim="800000"/>
          </a:ln>
        </p:spPr>
        <p:txBody>
          <a:bodyPr/>
          <a:lstStyle/>
          <a:p>
            <a:pPr lvl="0" algn="r"/>
            <a:r>
              <a:rPr lang="zh-CN" sz="1400">
                <a:solidFill>
                  <a:schemeClr val="tx2"/>
                </a:solidFill>
              </a:rPr>
              <a:t>质量管理部     过程改进组</a:t>
            </a:r>
          </a:p>
        </p:txBody>
      </p:sp>
      <p:sp>
        <p:nvSpPr>
          <p:cNvPr id="2056" name="灯片编号占位符 28"/>
          <p:cNvSpPr>
            <a:spLocks noGrp="1"/>
          </p:cNvSpPr>
          <p:nvPr>
            <p:ph type="sldNum" sz="quarter" idx="4"/>
          </p:nvPr>
        </p:nvSpPr>
        <p:spPr>
          <a:xfrm>
            <a:off x="6638925" y="6354762"/>
            <a:ext cx="1219200" cy="366712"/>
          </a:xfrm>
          <a:prstGeom prst="rect">
            <a:avLst/>
          </a:prstGeom>
          <a:noFill/>
          <a:ln>
            <a:noFill/>
            <a:miter lim="800000"/>
          </a:ln>
        </p:spPr>
        <p:txBody>
          <a:bodyPr/>
          <a:lstStyle/>
          <a:p>
            <a:pPr lvl="0"/>
            <a:fld id="{291C64B7-59C9-4304-A998-F286DC38FF94}" type="slidenum">
              <a:rPr lang="en-US" altLang="zh-CN" sz="1400">
                <a:solidFill>
                  <a:schemeClr val="tx2"/>
                </a:solidFill>
              </a:rPr>
              <a:t>‹#›</a:t>
            </a:fld>
            <a:endParaRPr lang="zh-CN" sz="1400">
              <a:solidFill>
                <a:schemeClr val="tx2"/>
              </a:solidFill>
            </a:endParaRPr>
          </a:p>
        </p:txBody>
      </p:sp>
    </p:spTree>
  </p:cSld>
  <p:clrMap bg1="lt1" tx1="dk1" bg2="lt2" tx2="dk2" accent1="accent1" accent2="accent2" accent3="accent3" accent4="accent4" accent5="accent5" accent6="accent6" hlink="hlink" folHlink="folHlink"/>
  <p:sldLayoutIdLst>
    <p:sldLayoutId id="2147483824" r:id="rId1"/>
  </p:sldLayoutIdLst>
  <p:transition/>
  <p:txStyles>
    <p:titleStyle>
      <a:lvl1pPr marL="0" indent="0" algn="l" defTabSz="914400" eaLnBrk="1" fontAlgn="base" hangingPunct="1">
        <a:lnSpc>
          <a:spcPct val="100000"/>
        </a:lnSpc>
        <a:spcBef>
          <a:spcPct val="0"/>
        </a:spcBef>
        <a:spcAft>
          <a:spcPct val="0"/>
        </a:spcAft>
        <a:buClrTx/>
        <a:buSzTx/>
        <a:buFontTx/>
        <a:buNone/>
        <a:defRPr sz="3200" b="0" i="0" u="none">
          <a:solidFill>
            <a:schemeClr val="tx2"/>
          </a:solidFill>
          <a:latin typeface="Bookman Old Style" pitchFamily="2" charset="0"/>
          <a:ea typeface="宋体" charset="-122"/>
        </a:defRPr>
      </a:lvl1pPr>
    </p:titleStyle>
    <p:body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sz="1600" b="0" i="0" u="none">
          <a:solidFill>
            <a:schemeClr val="tx1"/>
          </a:solidFill>
          <a:latin typeface="Gill Sans MT" pitchFamily="2" charset="0"/>
          <a:ea typeface="华文新魏" pitchFamily="2" charset="-122"/>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4" name="直接连接符 27"/>
          <p:cNvCxnSpPr/>
          <p:nvPr/>
        </p:nvCxnSpPr>
        <p:spPr>
          <a:xfrm>
            <a:off x="457200" y="6353175"/>
            <a:ext cx="8229600" cy="0"/>
          </a:xfrm>
          <a:prstGeom prst="line">
            <a:avLst/>
          </a:prstGeom>
          <a:noFill/>
          <a:ln cmpd="sng">
            <a:solidFill>
              <a:schemeClr val="accent2"/>
            </a:solidFill>
            <a:prstDash val="dash"/>
            <a:miter lim="800000"/>
          </a:ln>
        </p:spPr>
      </p:cxnSp>
      <p:cxnSp>
        <p:nvCxnSpPr>
          <p:cNvPr id="3075" name="直接连接符 28"/>
          <p:cNvCxnSpPr/>
          <p:nvPr/>
        </p:nvCxnSpPr>
        <p:spPr>
          <a:xfrm>
            <a:off x="457200" y="1143000"/>
            <a:ext cx="8229600" cy="0"/>
          </a:xfrm>
          <a:prstGeom prst="line">
            <a:avLst/>
          </a:prstGeom>
          <a:noFill/>
          <a:ln cmpd="sng">
            <a:solidFill>
              <a:schemeClr val="accent2"/>
            </a:solidFill>
            <a:prstDash val="dash"/>
            <a:miter lim="800000"/>
          </a:ln>
        </p:spPr>
      </p:cxnSp>
      <p:sp>
        <p:nvSpPr>
          <p:cNvPr id="3076" name="等腰三角形 9"/>
          <p:cNvSpPr/>
          <p:nvPr/>
        </p:nvSpPr>
        <p:spPr>
          <a:xfrm rot="5400000">
            <a:off x="419100" y="6467475"/>
            <a:ext cx="190500" cy="120650"/>
          </a:xfrm>
          <a:prstGeom prst="triangle">
            <a:avLst>
              <a:gd name="adj" fmla="val 50000"/>
            </a:avLst>
          </a:prstGeom>
          <a:solidFill>
            <a:schemeClr val="accent2"/>
          </a:solid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
        <p:nvSpPr>
          <p:cNvPr id="3077" name="标题占位符 21"/>
          <p:cNvSpPr>
            <a:spLocks noGrp="1"/>
          </p:cNvSpPr>
          <p:nvPr>
            <p:ph type="title"/>
          </p:nvPr>
        </p:nvSpPr>
        <p:spPr>
          <a:xfrm>
            <a:off x="457200" y="152400"/>
            <a:ext cx="8229600" cy="990600"/>
          </a:xfrm>
          <a:prstGeom prst="rect">
            <a:avLst/>
          </a:prstGeom>
          <a:noFill/>
          <a:ln>
            <a:noFill/>
            <a:miter lim="800000"/>
          </a:ln>
        </p:spPr>
        <p:txBody>
          <a:bodyPr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t>单击此处编辑母版标题样式</a:t>
            </a:r>
          </a:p>
        </p:txBody>
      </p:sp>
      <p:sp>
        <p:nvSpPr>
          <p:cNvPr id="3078" name="文本占位符 12"/>
          <p:cNvSpPr>
            <a:spLocks noGrp="1"/>
          </p:cNvSpPr>
          <p:nvPr>
            <p:ph type="body" idx="1"/>
          </p:nvPr>
        </p:nvSpPr>
        <p:spPr>
          <a:xfrm>
            <a:off x="457200" y="1219200"/>
            <a:ext cx="8229600" cy="4910138"/>
          </a:xfrm>
          <a:prstGeom prst="rect">
            <a:avLst/>
          </a:prstGeom>
          <a:noFill/>
          <a:ln>
            <a:noFill/>
            <a:miter lim="800000"/>
          </a:ln>
        </p:spPr>
        <p:txBody>
          <a:bodyPr/>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3079" name="日期占位符 3"/>
          <p:cNvSpPr>
            <a:spLocks noGrp="1"/>
          </p:cNvSpPr>
          <p:nvPr>
            <p:ph type="dt" sz="half" idx="2"/>
          </p:nvPr>
        </p:nvSpPr>
        <p:spPr>
          <a:xfrm>
            <a:off x="496888" y="6356350"/>
            <a:ext cx="2289175" cy="365125"/>
          </a:xfrm>
          <a:prstGeom prst="rect">
            <a:avLst/>
          </a:prstGeom>
          <a:noFill/>
          <a:ln>
            <a:noFill/>
            <a:miter lim="800000"/>
          </a:ln>
        </p:spPr>
        <p:txBody>
          <a:bodyPr/>
          <a:lstStyle/>
          <a:p>
            <a:pPr lvl="0"/>
            <a:fld id="{2F3CEB9E-023A-4AC4-B861-A4180F0AFD67}" type="datetime1">
              <a:rPr lang="en-US" altLang="zh-CN" sz="1400">
                <a:solidFill>
                  <a:schemeClr val="tx2"/>
                </a:solidFill>
              </a:rPr>
              <a:t>4/2/2024</a:t>
            </a:fld>
            <a:endParaRPr lang="zh-CN" sz="1400">
              <a:solidFill>
                <a:schemeClr val="tx2"/>
              </a:solidFill>
            </a:endParaRPr>
          </a:p>
        </p:txBody>
      </p:sp>
      <p:sp>
        <p:nvSpPr>
          <p:cNvPr id="3080" name="页脚占位符 4"/>
          <p:cNvSpPr>
            <a:spLocks noGrp="1"/>
          </p:cNvSpPr>
          <p:nvPr>
            <p:ph type="ftr" sz="quarter" idx="3"/>
          </p:nvPr>
        </p:nvSpPr>
        <p:spPr>
          <a:xfrm>
            <a:off x="2898775" y="6356350"/>
            <a:ext cx="2459038" cy="365125"/>
          </a:xfrm>
          <a:prstGeom prst="rect">
            <a:avLst/>
          </a:prstGeom>
          <a:noFill/>
          <a:ln>
            <a:noFill/>
            <a:miter lim="800000"/>
          </a:ln>
        </p:spPr>
        <p:txBody>
          <a:bodyPr/>
          <a:lstStyle/>
          <a:p>
            <a:pPr lvl="0" algn="r"/>
            <a:r>
              <a:rPr lang="zh-CN" sz="1400">
                <a:solidFill>
                  <a:schemeClr val="tx2"/>
                </a:solidFill>
              </a:rPr>
              <a:t>质量管理部     过程改进组</a:t>
            </a:r>
          </a:p>
        </p:txBody>
      </p:sp>
      <p:sp>
        <p:nvSpPr>
          <p:cNvPr id="3081" name="灯片编号占位符 5"/>
          <p:cNvSpPr>
            <a:spLocks noGrp="1"/>
          </p:cNvSpPr>
          <p:nvPr>
            <p:ph type="sldNum" sz="quarter" idx="4"/>
          </p:nvPr>
        </p:nvSpPr>
        <p:spPr>
          <a:xfrm>
            <a:off x="7715250" y="6356350"/>
            <a:ext cx="642938" cy="365125"/>
          </a:xfrm>
          <a:prstGeom prst="rect">
            <a:avLst/>
          </a:prstGeom>
          <a:noFill/>
          <a:ln>
            <a:noFill/>
            <a:miter lim="800000"/>
          </a:ln>
        </p:spPr>
        <p:txBody>
          <a:bodyPr/>
          <a:lstStyle/>
          <a:p>
            <a:pPr lvl="0"/>
            <a:fld id="{A9C8BF4B-C895-423C-9A6D-82DFE0879E9A}" type="slidenum">
              <a:rPr lang="en-US" altLang="zh-CN" sz="1400">
                <a:solidFill>
                  <a:schemeClr val="tx2"/>
                </a:solidFill>
              </a:rPr>
              <a:t>‹#›</a:t>
            </a:fld>
            <a:endParaRPr lang="zh-CN" sz="1400">
              <a:solidFill>
                <a:schemeClr val="tx2"/>
              </a:solidFill>
            </a:endParaRPr>
          </a:p>
        </p:txBody>
      </p:sp>
    </p:spTree>
  </p:cSld>
  <p:clrMap bg1="lt1" tx1="dk1" bg2="lt2" tx2="dk2" accent1="accent1" accent2="accent2" accent3="accent3" accent4="accent4" accent5="accent5" accent6="accent6" hlink="hlink" folHlink="folHlink"/>
  <p:sldLayoutIdLst>
    <p:sldLayoutId id="2147483825" r:id="rId1"/>
  </p:sldLayoutIdLst>
  <p:transition/>
  <p:txStyles>
    <p:titleStyle>
      <a:lvl1pPr marL="0" indent="0" algn="l" defTabSz="914400" eaLnBrk="1" fontAlgn="base" hangingPunct="1">
        <a:lnSpc>
          <a:spcPct val="100000"/>
        </a:lnSpc>
        <a:spcBef>
          <a:spcPct val="0"/>
        </a:spcBef>
        <a:spcAft>
          <a:spcPct val="0"/>
        </a:spcAft>
        <a:buClrTx/>
        <a:buSzTx/>
        <a:buFontTx/>
        <a:buNone/>
        <a:defRPr sz="3200" b="0" i="0" u="none">
          <a:solidFill>
            <a:schemeClr val="tx2"/>
          </a:solidFill>
          <a:latin typeface="Bookman Old Style" pitchFamily="2" charset="0"/>
          <a:ea typeface="宋体" charset="-122"/>
        </a:defRPr>
      </a:lvl1pPr>
    </p:titleStyle>
    <p:body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sz="1600" b="0" i="0" u="none">
          <a:solidFill>
            <a:schemeClr val="tx1"/>
          </a:solidFill>
          <a:latin typeface="Gill Sans MT" pitchFamily="2" charset="0"/>
          <a:ea typeface="华文新魏" pitchFamily="2" charset="-122"/>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8" name="矩形 10"/>
          <p:cNvSpPr/>
          <p:nvPr/>
        </p:nvSpPr>
        <p:spPr>
          <a:xfrm>
            <a:off x="914400" y="2819400"/>
            <a:ext cx="7315200" cy="1279525"/>
          </a:xfrm>
          <a:prstGeom prst="rect">
            <a:avLst/>
          </a:prstGeom>
          <a:noFill/>
          <a:ln w="6350" cap="rnd" cmpd="sng">
            <a:solidFill>
              <a:schemeClr val="accent1"/>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
        <p:nvSpPr>
          <p:cNvPr id="4099" name="矩形 11"/>
          <p:cNvSpPr/>
          <p:nvPr/>
        </p:nvSpPr>
        <p:spPr>
          <a:xfrm>
            <a:off x="914400" y="2819400"/>
            <a:ext cx="228600" cy="1279525"/>
          </a:xfrm>
          <a:prstGeom prst="rect">
            <a:avLst/>
          </a:prstGeom>
          <a:solidFill>
            <a:schemeClr val="accent1"/>
          </a:solid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
        <p:nvSpPr>
          <p:cNvPr id="4100" name="标题占位符 21"/>
          <p:cNvSpPr>
            <a:spLocks noGrp="1"/>
          </p:cNvSpPr>
          <p:nvPr>
            <p:ph type="title"/>
          </p:nvPr>
        </p:nvSpPr>
        <p:spPr>
          <a:xfrm>
            <a:off x="457200" y="152400"/>
            <a:ext cx="8229600" cy="990600"/>
          </a:xfrm>
          <a:prstGeom prst="rect">
            <a:avLst/>
          </a:prstGeom>
          <a:noFill/>
          <a:ln>
            <a:noFill/>
            <a:miter lim="800000"/>
          </a:ln>
        </p:spPr>
        <p:txBody>
          <a:bodyPr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t>单击此处编辑母版标题样式</a:t>
            </a:r>
          </a:p>
        </p:txBody>
      </p:sp>
      <p:sp>
        <p:nvSpPr>
          <p:cNvPr id="4101" name="文本占位符 12"/>
          <p:cNvSpPr>
            <a:spLocks noGrp="1"/>
          </p:cNvSpPr>
          <p:nvPr>
            <p:ph type="body" idx="1"/>
          </p:nvPr>
        </p:nvSpPr>
        <p:spPr>
          <a:xfrm>
            <a:off x="457200" y="1219200"/>
            <a:ext cx="8229600" cy="4910138"/>
          </a:xfrm>
          <a:prstGeom prst="rect">
            <a:avLst/>
          </a:prstGeom>
          <a:noFill/>
          <a:ln>
            <a:noFill/>
            <a:miter lim="800000"/>
          </a:ln>
        </p:spPr>
        <p:txBody>
          <a:bodyPr/>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4102" name="日期占位符 3"/>
          <p:cNvSpPr>
            <a:spLocks noGrp="1"/>
          </p:cNvSpPr>
          <p:nvPr>
            <p:ph type="dt" sz="half" idx="2"/>
          </p:nvPr>
        </p:nvSpPr>
        <p:spPr>
          <a:xfrm>
            <a:off x="336550" y="6357938"/>
            <a:ext cx="2286000" cy="365125"/>
          </a:xfrm>
          <a:prstGeom prst="rect">
            <a:avLst/>
          </a:prstGeom>
          <a:noFill/>
          <a:ln>
            <a:noFill/>
            <a:miter lim="800000"/>
          </a:ln>
        </p:spPr>
        <p:txBody>
          <a:bodyPr/>
          <a:lstStyle/>
          <a:p>
            <a:pPr lvl="0"/>
            <a:fld id="{A869F894-18F8-4E99-94EA-35EBF11372DE}" type="datetime1">
              <a:rPr lang="en-US" altLang="zh-CN" sz="1400">
                <a:solidFill>
                  <a:schemeClr val="tx2"/>
                </a:solidFill>
              </a:rPr>
              <a:t>4/2/2024</a:t>
            </a:fld>
            <a:endParaRPr lang="zh-CN" sz="1400">
              <a:solidFill>
                <a:schemeClr val="tx2"/>
              </a:solidFill>
            </a:endParaRPr>
          </a:p>
        </p:txBody>
      </p:sp>
      <p:sp>
        <p:nvSpPr>
          <p:cNvPr id="4103" name="页脚占位符 4"/>
          <p:cNvSpPr>
            <a:spLocks noGrp="1"/>
          </p:cNvSpPr>
          <p:nvPr>
            <p:ph type="ftr" sz="quarter" idx="3"/>
          </p:nvPr>
        </p:nvSpPr>
        <p:spPr>
          <a:xfrm>
            <a:off x="3092450" y="6354762"/>
            <a:ext cx="3475038" cy="366712"/>
          </a:xfrm>
          <a:prstGeom prst="rect">
            <a:avLst/>
          </a:prstGeom>
          <a:noFill/>
          <a:ln>
            <a:noFill/>
            <a:miter lim="800000"/>
          </a:ln>
        </p:spPr>
        <p:txBody>
          <a:bodyPr/>
          <a:lstStyle/>
          <a:p>
            <a:pPr lvl="0" algn="r"/>
            <a:r>
              <a:rPr lang="zh-CN" sz="1400">
                <a:solidFill>
                  <a:schemeClr val="tx2"/>
                </a:solidFill>
              </a:rPr>
              <a:t>质量管理部     过程改进组</a:t>
            </a:r>
          </a:p>
        </p:txBody>
      </p:sp>
      <p:sp>
        <p:nvSpPr>
          <p:cNvPr id="4104" name="灯片编号占位符 5"/>
          <p:cNvSpPr>
            <a:spLocks noGrp="1"/>
          </p:cNvSpPr>
          <p:nvPr>
            <p:ph type="sldNum" sz="quarter" idx="4"/>
          </p:nvPr>
        </p:nvSpPr>
        <p:spPr>
          <a:xfrm>
            <a:off x="6908800" y="6357938"/>
            <a:ext cx="1520825" cy="365125"/>
          </a:xfrm>
          <a:prstGeom prst="rect">
            <a:avLst/>
          </a:prstGeom>
          <a:noFill/>
          <a:ln>
            <a:noFill/>
            <a:miter lim="800000"/>
          </a:ln>
        </p:spPr>
        <p:txBody>
          <a:bodyPr/>
          <a:lstStyle/>
          <a:p>
            <a:pPr lvl="0"/>
            <a:fld id="{E5D81FA9-66A9-43E4-A4EC-4610A48A72BA}" type="slidenum">
              <a:rPr lang="en-US" altLang="zh-CN" sz="1400">
                <a:solidFill>
                  <a:schemeClr val="tx2"/>
                </a:solidFill>
              </a:rPr>
              <a:t>‹#›</a:t>
            </a:fld>
            <a:endParaRPr lang="zh-CN" sz="1400">
              <a:solidFill>
                <a:schemeClr val="tx2"/>
              </a:solidFill>
            </a:endParaRPr>
          </a:p>
        </p:txBody>
      </p:sp>
    </p:spTree>
  </p:cSld>
  <p:clrMap bg1="lt1" tx1="dk1" bg2="lt2" tx2="dk2" accent1="accent1" accent2="accent2" accent3="accent3" accent4="accent4" accent5="accent5" accent6="accent6" hlink="hlink" folHlink="folHlink"/>
  <p:transition/>
  <p:txStyles>
    <p:titleStyle>
      <a:lvl1pPr marL="0" indent="0" algn="l" defTabSz="914400" eaLnBrk="1" fontAlgn="base" hangingPunct="1">
        <a:lnSpc>
          <a:spcPct val="100000"/>
        </a:lnSpc>
        <a:spcBef>
          <a:spcPct val="0"/>
        </a:spcBef>
        <a:spcAft>
          <a:spcPct val="0"/>
        </a:spcAft>
        <a:buClrTx/>
        <a:buSzTx/>
        <a:buFontTx/>
        <a:buNone/>
        <a:defRPr sz="3200" b="0" i="0" u="none">
          <a:solidFill>
            <a:schemeClr val="tx2"/>
          </a:solidFill>
          <a:latin typeface="Bookman Old Style" pitchFamily="2" charset="0"/>
          <a:ea typeface="宋体" charset="-122"/>
        </a:defRPr>
      </a:lvl1pPr>
    </p:titleStyle>
    <p:body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SzPct val="76000"/>
        <a:buFont typeface="Wingdings 3" pitchFamily="2" charset="2"/>
        <a:buChar char=""/>
        <a:defRPr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sz="1600" b="0" i="0" u="none">
          <a:solidFill>
            <a:schemeClr val="tx1"/>
          </a:solidFill>
          <a:latin typeface="Gill Sans MT" pitchFamily="2" charset="0"/>
          <a:ea typeface="华文新魏" pitchFamily="2" charset="-122"/>
        </a:defRPr>
      </a:lvl5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2" name="直接连接符 27"/>
          <p:cNvCxnSpPr/>
          <p:nvPr/>
        </p:nvCxnSpPr>
        <p:spPr>
          <a:xfrm>
            <a:off x="457200" y="6353175"/>
            <a:ext cx="8229600" cy="0"/>
          </a:xfrm>
          <a:prstGeom prst="line">
            <a:avLst/>
          </a:prstGeom>
          <a:noFill/>
          <a:ln cmpd="sng">
            <a:solidFill>
              <a:schemeClr val="accent2"/>
            </a:solidFill>
            <a:prstDash val="dash"/>
            <a:miter lim="800000"/>
          </a:ln>
        </p:spPr>
      </p:cxnSp>
      <p:cxnSp>
        <p:nvCxnSpPr>
          <p:cNvPr id="5123" name="直接连接符 28"/>
          <p:cNvCxnSpPr/>
          <p:nvPr/>
        </p:nvCxnSpPr>
        <p:spPr>
          <a:xfrm>
            <a:off x="457200" y="1143000"/>
            <a:ext cx="8229600" cy="0"/>
          </a:xfrm>
          <a:prstGeom prst="line">
            <a:avLst/>
          </a:prstGeom>
          <a:noFill/>
          <a:ln cmpd="sng">
            <a:solidFill>
              <a:schemeClr val="accent2"/>
            </a:solidFill>
            <a:prstDash val="dash"/>
            <a:miter lim="800000"/>
          </a:ln>
        </p:spPr>
      </p:cxnSp>
      <p:sp>
        <p:nvSpPr>
          <p:cNvPr id="5124" name="等腰三角形 9"/>
          <p:cNvSpPr/>
          <p:nvPr/>
        </p:nvSpPr>
        <p:spPr>
          <a:xfrm rot="5400000">
            <a:off x="419100" y="6467475"/>
            <a:ext cx="190500" cy="120650"/>
          </a:xfrm>
          <a:prstGeom prst="triangle">
            <a:avLst>
              <a:gd name="adj" fmla="val 50000"/>
            </a:avLst>
          </a:prstGeom>
          <a:solidFill>
            <a:schemeClr val="accent2"/>
          </a:solid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
        <p:nvSpPr>
          <p:cNvPr id="5125" name="等腰三角形 10"/>
          <p:cNvSpPr/>
          <p:nvPr/>
        </p:nvSpPr>
        <p:spPr>
          <a:xfrm rot="5400000">
            <a:off x="419100" y="6467475"/>
            <a:ext cx="190500" cy="120650"/>
          </a:xfrm>
          <a:prstGeom prst="triangle">
            <a:avLst>
              <a:gd name="adj" fmla="val 50000"/>
            </a:avLst>
          </a:prstGeom>
          <a:solidFill>
            <a:schemeClr val="accent2"/>
          </a:solid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
        <p:nvSpPr>
          <p:cNvPr id="5126" name="标题占位符 21"/>
          <p:cNvSpPr>
            <a:spLocks noGrp="1"/>
          </p:cNvSpPr>
          <p:nvPr>
            <p:ph type="title"/>
          </p:nvPr>
        </p:nvSpPr>
        <p:spPr>
          <a:xfrm>
            <a:off x="457200" y="152400"/>
            <a:ext cx="8229600" cy="990600"/>
          </a:xfrm>
          <a:prstGeom prst="rect">
            <a:avLst/>
          </a:prstGeom>
          <a:noFill/>
          <a:ln>
            <a:noFill/>
            <a:miter lim="800000"/>
          </a:ln>
        </p:spPr>
        <p:txBody>
          <a:bodyPr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t>单击此处编辑母版标题样式</a:t>
            </a:r>
          </a:p>
        </p:txBody>
      </p:sp>
      <p:sp>
        <p:nvSpPr>
          <p:cNvPr id="5127" name="文本占位符 12"/>
          <p:cNvSpPr>
            <a:spLocks noGrp="1"/>
          </p:cNvSpPr>
          <p:nvPr>
            <p:ph type="body" idx="1"/>
          </p:nvPr>
        </p:nvSpPr>
        <p:spPr>
          <a:xfrm>
            <a:off x="457200" y="1219200"/>
            <a:ext cx="8229600" cy="4910138"/>
          </a:xfrm>
          <a:prstGeom prst="rect">
            <a:avLst/>
          </a:prstGeom>
          <a:noFill/>
          <a:ln>
            <a:noFill/>
            <a:miter lim="800000"/>
          </a:ln>
        </p:spPr>
        <p:txBody>
          <a:bodyPr/>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5128" name="日期占位符 2"/>
          <p:cNvSpPr>
            <a:spLocks noGrp="1"/>
          </p:cNvSpPr>
          <p:nvPr>
            <p:ph type="dt" sz="half" idx="2"/>
          </p:nvPr>
        </p:nvSpPr>
        <p:spPr>
          <a:xfrm>
            <a:off x="496888" y="6356350"/>
            <a:ext cx="2289175" cy="365125"/>
          </a:xfrm>
          <a:prstGeom prst="rect">
            <a:avLst/>
          </a:prstGeom>
          <a:noFill/>
          <a:ln>
            <a:noFill/>
            <a:miter lim="800000"/>
          </a:ln>
        </p:spPr>
        <p:txBody>
          <a:bodyPr/>
          <a:lstStyle/>
          <a:p>
            <a:pPr lvl="0"/>
            <a:fld id="{E95DB2C5-9D37-400C-8A4F-0028557D8D3E}" type="datetime1">
              <a:rPr lang="en-US" altLang="zh-CN" sz="1400">
                <a:solidFill>
                  <a:schemeClr val="tx2"/>
                </a:solidFill>
              </a:rPr>
              <a:t>4/2/2024</a:t>
            </a:fld>
            <a:endParaRPr lang="zh-CN" sz="1400">
              <a:solidFill>
                <a:schemeClr val="tx2"/>
              </a:solidFill>
            </a:endParaRPr>
          </a:p>
        </p:txBody>
      </p:sp>
      <p:sp>
        <p:nvSpPr>
          <p:cNvPr id="5129" name="页脚占位符 3"/>
          <p:cNvSpPr>
            <a:spLocks noGrp="1"/>
          </p:cNvSpPr>
          <p:nvPr>
            <p:ph type="ftr" sz="quarter" idx="3"/>
          </p:nvPr>
        </p:nvSpPr>
        <p:spPr>
          <a:xfrm>
            <a:off x="2898775" y="6356350"/>
            <a:ext cx="2459038" cy="365125"/>
          </a:xfrm>
          <a:prstGeom prst="rect">
            <a:avLst/>
          </a:prstGeom>
          <a:noFill/>
          <a:ln>
            <a:noFill/>
            <a:miter lim="800000"/>
          </a:ln>
        </p:spPr>
        <p:txBody>
          <a:bodyPr/>
          <a:lstStyle/>
          <a:p>
            <a:pPr lvl="0" algn="r"/>
            <a:r>
              <a:rPr lang="zh-CN" sz="1400">
                <a:solidFill>
                  <a:schemeClr val="tx2"/>
                </a:solidFill>
              </a:rPr>
              <a:t>质量管理部     过程改进组</a:t>
            </a:r>
          </a:p>
        </p:txBody>
      </p:sp>
      <p:sp>
        <p:nvSpPr>
          <p:cNvPr id="5130" name="灯片编号占位符 4"/>
          <p:cNvSpPr>
            <a:spLocks noGrp="1"/>
          </p:cNvSpPr>
          <p:nvPr>
            <p:ph type="sldNum" sz="quarter" idx="4"/>
          </p:nvPr>
        </p:nvSpPr>
        <p:spPr>
          <a:xfrm>
            <a:off x="6305550" y="6356350"/>
            <a:ext cx="1981200" cy="365125"/>
          </a:xfrm>
          <a:prstGeom prst="rect">
            <a:avLst/>
          </a:prstGeom>
          <a:noFill/>
          <a:ln>
            <a:noFill/>
            <a:miter lim="800000"/>
          </a:ln>
        </p:spPr>
        <p:txBody>
          <a:bodyPr/>
          <a:lstStyle/>
          <a:p>
            <a:pPr lvl="0"/>
            <a:fld id="{8F7EE334-4849-4BAC-8A29-FA6F17F52ECC}" type="slidenum">
              <a:rPr lang="en-US" altLang="zh-CN" sz="1400">
                <a:solidFill>
                  <a:schemeClr val="tx2"/>
                </a:solidFill>
              </a:rPr>
              <a:t>‹#›</a:t>
            </a:fld>
            <a:endParaRPr lang="zh-CN" sz="1400">
              <a:solidFill>
                <a:schemeClr val="tx2"/>
              </a:solidFill>
            </a:endParaRPr>
          </a:p>
        </p:txBody>
      </p:sp>
    </p:spTree>
  </p:cSld>
  <p:clrMap bg1="lt1" tx1="dk1" bg2="lt2" tx2="dk2" accent1="accent1" accent2="accent2" accent3="accent3" accent4="accent4" accent5="accent5" accent6="accent6" hlink="hlink" folHlink="folHlink"/>
  <p:sldLayoutIdLst>
    <p:sldLayoutId id="2147483826" r:id="rId1"/>
  </p:sldLayoutIdLst>
  <p:transition/>
  <p:txStyles>
    <p:titleStyle>
      <a:lvl1pPr marL="0" indent="0" algn="l" defTabSz="914400" eaLnBrk="1" fontAlgn="base" hangingPunct="1">
        <a:lnSpc>
          <a:spcPct val="100000"/>
        </a:lnSpc>
        <a:spcBef>
          <a:spcPct val="0"/>
        </a:spcBef>
        <a:spcAft>
          <a:spcPct val="0"/>
        </a:spcAft>
        <a:buClrTx/>
        <a:buSzTx/>
        <a:buFontTx/>
        <a:buNone/>
        <a:defRPr sz="3200" b="0" i="0" u="none">
          <a:solidFill>
            <a:schemeClr val="tx2"/>
          </a:solidFill>
          <a:latin typeface="Bookman Old Style" pitchFamily="2" charset="0"/>
          <a:ea typeface="宋体" charset="-122"/>
        </a:defRPr>
      </a:lvl1pPr>
    </p:titleStyle>
    <p:body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sz="1600" b="0" i="0" u="none">
          <a:solidFill>
            <a:schemeClr val="tx1"/>
          </a:solidFill>
          <a:latin typeface="Gill Sans MT" pitchFamily="2" charset="0"/>
          <a:ea typeface="华文新魏" pitchFamily="2" charset="-122"/>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46" name="直接连接符 10"/>
          <p:cNvCxnSpPr/>
          <p:nvPr/>
        </p:nvCxnSpPr>
        <p:spPr>
          <a:xfrm>
            <a:off x="457200" y="6353175"/>
            <a:ext cx="8229600" cy="0"/>
          </a:xfrm>
          <a:prstGeom prst="line">
            <a:avLst/>
          </a:prstGeom>
          <a:noFill/>
          <a:ln cmpd="sng">
            <a:solidFill>
              <a:schemeClr val="accent2"/>
            </a:solidFill>
            <a:prstDash val="dash"/>
            <a:miter lim="800000"/>
          </a:ln>
        </p:spPr>
      </p:cxnSp>
      <p:sp>
        <p:nvSpPr>
          <p:cNvPr id="6147" name="等腰三角形 11"/>
          <p:cNvSpPr/>
          <p:nvPr/>
        </p:nvSpPr>
        <p:spPr>
          <a:xfrm rot="5400000">
            <a:off x="419100" y="6467475"/>
            <a:ext cx="190500" cy="120650"/>
          </a:xfrm>
          <a:prstGeom prst="triangle">
            <a:avLst>
              <a:gd name="adj" fmla="val 50000"/>
            </a:avLst>
          </a:prstGeom>
          <a:solidFill>
            <a:schemeClr val="accent2"/>
          </a:solid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
        <p:nvSpPr>
          <p:cNvPr id="6148" name="标题占位符 21"/>
          <p:cNvSpPr>
            <a:spLocks noGrp="1"/>
          </p:cNvSpPr>
          <p:nvPr>
            <p:ph type="title"/>
          </p:nvPr>
        </p:nvSpPr>
        <p:spPr>
          <a:xfrm>
            <a:off x="457200" y="152400"/>
            <a:ext cx="8229600" cy="990600"/>
          </a:xfrm>
          <a:prstGeom prst="rect">
            <a:avLst/>
          </a:prstGeom>
          <a:noFill/>
          <a:ln>
            <a:noFill/>
            <a:miter lim="800000"/>
          </a:ln>
        </p:spPr>
        <p:txBody>
          <a:bodyPr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t>单击此处编辑母版标题样式</a:t>
            </a:r>
          </a:p>
        </p:txBody>
      </p:sp>
      <p:sp>
        <p:nvSpPr>
          <p:cNvPr id="6149" name="文本占位符 12"/>
          <p:cNvSpPr>
            <a:spLocks noGrp="1"/>
          </p:cNvSpPr>
          <p:nvPr>
            <p:ph type="body" idx="1"/>
          </p:nvPr>
        </p:nvSpPr>
        <p:spPr>
          <a:xfrm>
            <a:off x="457200" y="1219200"/>
            <a:ext cx="8229600" cy="4910138"/>
          </a:xfrm>
          <a:prstGeom prst="rect">
            <a:avLst/>
          </a:prstGeom>
          <a:noFill/>
          <a:ln>
            <a:noFill/>
            <a:miter lim="800000"/>
          </a:ln>
        </p:spPr>
        <p:txBody>
          <a:bodyPr/>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6150" name="日期占位符 1"/>
          <p:cNvSpPr>
            <a:spLocks noGrp="1"/>
          </p:cNvSpPr>
          <p:nvPr>
            <p:ph type="dt" sz="half" idx="2"/>
          </p:nvPr>
        </p:nvSpPr>
        <p:spPr>
          <a:xfrm>
            <a:off x="496888" y="6356350"/>
            <a:ext cx="2289175" cy="365125"/>
          </a:xfrm>
          <a:prstGeom prst="rect">
            <a:avLst/>
          </a:prstGeom>
          <a:noFill/>
          <a:ln>
            <a:noFill/>
            <a:miter lim="800000"/>
          </a:ln>
        </p:spPr>
        <p:txBody>
          <a:bodyPr/>
          <a:lstStyle/>
          <a:p>
            <a:pPr lvl="0"/>
            <a:fld id="{CCE45B07-4FED-4742-9985-53AD0CAE7337}" type="datetime1">
              <a:rPr lang="en-US" altLang="zh-CN" sz="1400">
                <a:solidFill>
                  <a:schemeClr val="tx2"/>
                </a:solidFill>
              </a:rPr>
              <a:t>4/2/2024</a:t>
            </a:fld>
            <a:endParaRPr lang="zh-CN" sz="1400">
              <a:solidFill>
                <a:schemeClr val="tx2"/>
              </a:solidFill>
            </a:endParaRPr>
          </a:p>
        </p:txBody>
      </p:sp>
      <p:sp>
        <p:nvSpPr>
          <p:cNvPr id="6151" name="页脚占位符 2"/>
          <p:cNvSpPr>
            <a:spLocks noGrp="1"/>
          </p:cNvSpPr>
          <p:nvPr>
            <p:ph type="ftr" sz="quarter" idx="3"/>
          </p:nvPr>
        </p:nvSpPr>
        <p:spPr>
          <a:xfrm>
            <a:off x="2898775" y="6356350"/>
            <a:ext cx="2459038" cy="365125"/>
          </a:xfrm>
          <a:prstGeom prst="rect">
            <a:avLst/>
          </a:prstGeom>
          <a:noFill/>
          <a:ln>
            <a:noFill/>
            <a:miter lim="800000"/>
          </a:ln>
        </p:spPr>
        <p:txBody>
          <a:bodyPr/>
          <a:lstStyle/>
          <a:p>
            <a:pPr lvl="0" algn="r"/>
            <a:r>
              <a:rPr lang="zh-CN" sz="1400">
                <a:solidFill>
                  <a:schemeClr val="tx2"/>
                </a:solidFill>
              </a:rPr>
              <a:t>质量管理部     过程改进组</a:t>
            </a:r>
          </a:p>
        </p:txBody>
      </p:sp>
      <p:sp>
        <p:nvSpPr>
          <p:cNvPr id="6152" name="灯片编号占位符 3"/>
          <p:cNvSpPr>
            <a:spLocks noGrp="1"/>
          </p:cNvSpPr>
          <p:nvPr>
            <p:ph type="sldNum" sz="quarter" idx="4"/>
          </p:nvPr>
        </p:nvSpPr>
        <p:spPr>
          <a:xfrm>
            <a:off x="6305550" y="6356350"/>
            <a:ext cx="1981200" cy="365125"/>
          </a:xfrm>
          <a:prstGeom prst="rect">
            <a:avLst/>
          </a:prstGeom>
          <a:noFill/>
          <a:ln>
            <a:noFill/>
            <a:miter lim="800000"/>
          </a:ln>
        </p:spPr>
        <p:txBody>
          <a:bodyPr/>
          <a:lstStyle/>
          <a:p>
            <a:pPr lvl="0"/>
            <a:fld id="{0D8BB00E-ED57-4F82-B860-71DEF9553112}" type="slidenum">
              <a:rPr lang="en-US" altLang="zh-CN" sz="1400">
                <a:solidFill>
                  <a:schemeClr val="tx2"/>
                </a:solidFill>
              </a:rPr>
              <a:t>‹#›</a:t>
            </a:fld>
            <a:endParaRPr lang="zh-CN" sz="1400">
              <a:solidFill>
                <a:schemeClr val="tx2"/>
              </a:solidFill>
            </a:endParaRPr>
          </a:p>
        </p:txBody>
      </p:sp>
    </p:spTree>
  </p:cSld>
  <p:clrMap bg1="lt1" tx1="dk1" bg2="lt2" tx2="dk2" accent1="accent1" accent2="accent2" accent3="accent3" accent4="accent4" accent5="accent5" accent6="accent6" hlink="hlink" folHlink="folHlink"/>
  <p:transition/>
  <p:txStyles>
    <p:titleStyle>
      <a:lvl1pPr marL="0" indent="0" algn="l" defTabSz="914400" eaLnBrk="1" fontAlgn="base" hangingPunct="1">
        <a:lnSpc>
          <a:spcPct val="100000"/>
        </a:lnSpc>
        <a:spcBef>
          <a:spcPct val="0"/>
        </a:spcBef>
        <a:spcAft>
          <a:spcPct val="0"/>
        </a:spcAft>
        <a:buClrTx/>
        <a:buSzTx/>
        <a:buFontTx/>
        <a:buNone/>
        <a:defRPr sz="3200" b="0" i="0" u="none">
          <a:solidFill>
            <a:schemeClr val="tx2"/>
          </a:solidFill>
          <a:latin typeface="Bookman Old Style" pitchFamily="2" charset="0"/>
          <a:ea typeface="宋体" charset="-122"/>
        </a:defRPr>
      </a:lvl1pPr>
    </p:titleStyle>
    <p:body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sz="1600" b="0" i="0" u="none">
          <a:solidFill>
            <a:schemeClr val="tx1"/>
          </a:solidFill>
          <a:latin typeface="Gill Sans MT" pitchFamily="2" charset="0"/>
          <a:ea typeface="华文新魏" pitchFamily="2" charset="-122"/>
        </a:defRPr>
      </a:lvl5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70" name="直接连接符 10"/>
          <p:cNvCxnSpPr/>
          <p:nvPr/>
        </p:nvCxnSpPr>
        <p:spPr>
          <a:xfrm>
            <a:off x="457200" y="6353175"/>
            <a:ext cx="8229600" cy="0"/>
          </a:xfrm>
          <a:prstGeom prst="line">
            <a:avLst/>
          </a:prstGeom>
          <a:noFill/>
          <a:ln cmpd="sng">
            <a:solidFill>
              <a:schemeClr val="accent2"/>
            </a:solidFill>
            <a:prstDash val="dash"/>
            <a:miter lim="800000"/>
          </a:ln>
        </p:spPr>
      </p:cxnSp>
      <p:cxnSp>
        <p:nvCxnSpPr>
          <p:cNvPr id="7171" name="直接连接符 11"/>
          <p:cNvCxnSpPr/>
          <p:nvPr/>
        </p:nvCxnSpPr>
        <p:spPr>
          <a:xfrm rot="5400000">
            <a:off x="3160712" y="3324225"/>
            <a:ext cx="6035675" cy="0"/>
          </a:xfrm>
          <a:prstGeom prst="line">
            <a:avLst/>
          </a:prstGeom>
          <a:noFill/>
          <a:ln cmpd="sng">
            <a:solidFill>
              <a:schemeClr val="accent2"/>
            </a:solidFill>
            <a:prstDash val="dash"/>
            <a:miter lim="800000"/>
          </a:ln>
        </p:spPr>
      </p:cxnSp>
      <p:sp>
        <p:nvSpPr>
          <p:cNvPr id="7172" name="等腰三角形 14"/>
          <p:cNvSpPr/>
          <p:nvPr/>
        </p:nvSpPr>
        <p:spPr>
          <a:xfrm rot="5400000">
            <a:off x="419100" y="6467475"/>
            <a:ext cx="190500" cy="120650"/>
          </a:xfrm>
          <a:prstGeom prst="triangle">
            <a:avLst>
              <a:gd name="adj" fmla="val 50000"/>
            </a:avLst>
          </a:prstGeom>
          <a:solidFill>
            <a:schemeClr val="accent2"/>
          </a:solid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
        <p:nvSpPr>
          <p:cNvPr id="7173" name="标题占位符 21"/>
          <p:cNvSpPr>
            <a:spLocks noGrp="1"/>
          </p:cNvSpPr>
          <p:nvPr>
            <p:ph type="title"/>
          </p:nvPr>
        </p:nvSpPr>
        <p:spPr>
          <a:xfrm>
            <a:off x="457200" y="152400"/>
            <a:ext cx="8229600" cy="990600"/>
          </a:xfrm>
          <a:prstGeom prst="rect">
            <a:avLst/>
          </a:prstGeom>
          <a:noFill/>
          <a:ln>
            <a:noFill/>
            <a:miter lim="800000"/>
          </a:ln>
        </p:spPr>
        <p:txBody>
          <a:bodyPr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t>单击此处编辑母版标题样式</a:t>
            </a:r>
          </a:p>
        </p:txBody>
      </p:sp>
      <p:sp>
        <p:nvSpPr>
          <p:cNvPr id="7174" name="文本占位符 12"/>
          <p:cNvSpPr>
            <a:spLocks noGrp="1"/>
          </p:cNvSpPr>
          <p:nvPr>
            <p:ph type="body" idx="1"/>
          </p:nvPr>
        </p:nvSpPr>
        <p:spPr>
          <a:xfrm>
            <a:off x="457200" y="1219200"/>
            <a:ext cx="8229600" cy="4910138"/>
          </a:xfrm>
          <a:prstGeom prst="rect">
            <a:avLst/>
          </a:prstGeom>
          <a:noFill/>
          <a:ln>
            <a:noFill/>
            <a:miter lim="800000"/>
          </a:ln>
        </p:spPr>
        <p:txBody>
          <a:bodyPr/>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7175" name="日期占位符 4"/>
          <p:cNvSpPr>
            <a:spLocks noGrp="1"/>
          </p:cNvSpPr>
          <p:nvPr>
            <p:ph type="dt" sz="half" idx="2"/>
          </p:nvPr>
        </p:nvSpPr>
        <p:spPr>
          <a:xfrm>
            <a:off x="496888" y="6356350"/>
            <a:ext cx="2289175" cy="365125"/>
          </a:xfrm>
          <a:prstGeom prst="rect">
            <a:avLst/>
          </a:prstGeom>
          <a:noFill/>
          <a:ln>
            <a:noFill/>
            <a:miter lim="800000"/>
          </a:ln>
        </p:spPr>
        <p:txBody>
          <a:bodyPr/>
          <a:lstStyle/>
          <a:p>
            <a:pPr lvl="0"/>
            <a:fld id="{01A229E0-29E0-4B58-AFC5-5DACB2077B24}" type="datetime1">
              <a:rPr lang="en-US" altLang="zh-CN" sz="1400">
                <a:solidFill>
                  <a:schemeClr val="tx2"/>
                </a:solidFill>
              </a:rPr>
              <a:t>4/2/2024</a:t>
            </a:fld>
            <a:endParaRPr lang="zh-CN" sz="1400">
              <a:solidFill>
                <a:schemeClr val="tx2"/>
              </a:solidFill>
            </a:endParaRPr>
          </a:p>
        </p:txBody>
      </p:sp>
      <p:sp>
        <p:nvSpPr>
          <p:cNvPr id="7176" name="页脚占位符 5"/>
          <p:cNvSpPr>
            <a:spLocks noGrp="1"/>
          </p:cNvSpPr>
          <p:nvPr>
            <p:ph type="ftr" sz="quarter" idx="3"/>
          </p:nvPr>
        </p:nvSpPr>
        <p:spPr>
          <a:xfrm>
            <a:off x="2898775" y="6356350"/>
            <a:ext cx="2459038" cy="365125"/>
          </a:xfrm>
          <a:prstGeom prst="rect">
            <a:avLst/>
          </a:prstGeom>
          <a:noFill/>
          <a:ln>
            <a:noFill/>
            <a:miter lim="800000"/>
          </a:ln>
        </p:spPr>
        <p:txBody>
          <a:bodyPr/>
          <a:lstStyle/>
          <a:p>
            <a:pPr lvl="0" algn="r"/>
            <a:r>
              <a:rPr lang="zh-CN" sz="1400">
                <a:solidFill>
                  <a:schemeClr val="tx2"/>
                </a:solidFill>
              </a:rPr>
              <a:t>质量管理部     过程改进组</a:t>
            </a:r>
          </a:p>
        </p:txBody>
      </p:sp>
      <p:sp>
        <p:nvSpPr>
          <p:cNvPr id="7177" name="灯片编号占位符 6"/>
          <p:cNvSpPr>
            <a:spLocks noGrp="1"/>
          </p:cNvSpPr>
          <p:nvPr>
            <p:ph type="sldNum" sz="quarter" idx="4"/>
          </p:nvPr>
        </p:nvSpPr>
        <p:spPr>
          <a:xfrm>
            <a:off x="6305550" y="6356350"/>
            <a:ext cx="1981200" cy="365125"/>
          </a:xfrm>
          <a:prstGeom prst="rect">
            <a:avLst/>
          </a:prstGeom>
          <a:noFill/>
          <a:ln>
            <a:noFill/>
            <a:miter lim="800000"/>
          </a:ln>
        </p:spPr>
        <p:txBody>
          <a:bodyPr/>
          <a:lstStyle/>
          <a:p>
            <a:pPr lvl="0"/>
            <a:fld id="{B41F81D9-8408-4905-8E5F-D1526A643CA1}" type="slidenum">
              <a:rPr lang="en-US" altLang="zh-CN" sz="1400">
                <a:solidFill>
                  <a:schemeClr val="tx2"/>
                </a:solidFill>
              </a:rPr>
              <a:t>‹#›</a:t>
            </a:fld>
            <a:endParaRPr lang="zh-CN" sz="1400">
              <a:solidFill>
                <a:schemeClr val="tx2"/>
              </a:solidFill>
            </a:endParaRPr>
          </a:p>
        </p:txBody>
      </p:sp>
    </p:spTree>
  </p:cSld>
  <p:clrMap bg1="lt1" tx1="dk1" bg2="lt2" tx2="dk2" accent1="accent1" accent2="accent2" accent3="accent3" accent4="accent4" accent5="accent5" accent6="accent6" hlink="hlink" folHlink="folHlink"/>
  <p:transition/>
  <p:txStyles>
    <p:titleStyle>
      <a:lvl1pPr marL="0" indent="0" algn="l" defTabSz="914400" eaLnBrk="1" fontAlgn="base" hangingPunct="1">
        <a:lnSpc>
          <a:spcPct val="100000"/>
        </a:lnSpc>
        <a:spcBef>
          <a:spcPct val="0"/>
        </a:spcBef>
        <a:spcAft>
          <a:spcPct val="0"/>
        </a:spcAft>
        <a:buClrTx/>
        <a:buSzTx/>
        <a:buFontTx/>
        <a:buNone/>
        <a:defRPr sz="3200" b="0" i="0" u="none">
          <a:solidFill>
            <a:schemeClr val="tx2"/>
          </a:solidFill>
          <a:latin typeface="Bookman Old Style" pitchFamily="2" charset="0"/>
          <a:ea typeface="宋体" charset="-122"/>
        </a:defRPr>
      </a:lvl1pPr>
    </p:titleStyle>
    <p:body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sz="1600" b="0" i="0" u="none">
          <a:solidFill>
            <a:schemeClr val="tx1"/>
          </a:solidFill>
          <a:latin typeface="Gill Sans MT" pitchFamily="2" charset="0"/>
          <a:ea typeface="华文新魏" pitchFamily="2" charset="-122"/>
        </a:defRPr>
      </a:lvl5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194" name="直接连接符 10"/>
          <p:cNvCxnSpPr/>
          <p:nvPr/>
        </p:nvCxnSpPr>
        <p:spPr>
          <a:xfrm>
            <a:off x="457200" y="6353175"/>
            <a:ext cx="8229600" cy="0"/>
          </a:xfrm>
          <a:prstGeom prst="line">
            <a:avLst/>
          </a:prstGeom>
          <a:noFill/>
          <a:ln cmpd="sng">
            <a:solidFill>
              <a:schemeClr val="accent2"/>
            </a:solidFill>
            <a:prstDash val="dash"/>
            <a:miter lim="800000"/>
          </a:ln>
        </p:spPr>
      </p:cxnSp>
      <p:sp>
        <p:nvSpPr>
          <p:cNvPr id="8195" name="等腰三角形 11"/>
          <p:cNvSpPr/>
          <p:nvPr/>
        </p:nvSpPr>
        <p:spPr>
          <a:xfrm rot="5400000">
            <a:off x="419100" y="6467475"/>
            <a:ext cx="190500" cy="120650"/>
          </a:xfrm>
          <a:prstGeom prst="triangle">
            <a:avLst>
              <a:gd name="adj" fmla="val 50000"/>
            </a:avLst>
          </a:prstGeom>
          <a:solidFill>
            <a:schemeClr val="accent2"/>
          </a:solid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
        <p:nvSpPr>
          <p:cNvPr id="8196" name="矩形 14"/>
          <p:cNvSpPr/>
          <p:nvPr/>
        </p:nvSpPr>
        <p:spPr>
          <a:xfrm>
            <a:off x="457200" y="500062"/>
            <a:ext cx="182562" cy="685800"/>
          </a:xfrm>
          <a:prstGeom prst="rect">
            <a:avLst/>
          </a:prstGeom>
          <a:solidFill>
            <a:schemeClr val="accent1"/>
          </a:solid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sp>
        <p:nvSpPr>
          <p:cNvPr id="8197" name="标题占位符 21"/>
          <p:cNvSpPr>
            <a:spLocks noGrp="1"/>
          </p:cNvSpPr>
          <p:nvPr>
            <p:ph type="title"/>
          </p:nvPr>
        </p:nvSpPr>
        <p:spPr>
          <a:xfrm>
            <a:off x="457200" y="152400"/>
            <a:ext cx="8229600" cy="990600"/>
          </a:xfrm>
          <a:prstGeom prst="rect">
            <a:avLst/>
          </a:prstGeom>
          <a:noFill/>
          <a:ln>
            <a:noFill/>
            <a:miter lim="800000"/>
          </a:ln>
        </p:spPr>
        <p:txBody>
          <a:bodyPr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t>单击此处编辑母版标题样式</a:t>
            </a:r>
          </a:p>
        </p:txBody>
      </p:sp>
      <p:sp>
        <p:nvSpPr>
          <p:cNvPr id="8198" name="文本占位符 12"/>
          <p:cNvSpPr>
            <a:spLocks noGrp="1"/>
          </p:cNvSpPr>
          <p:nvPr>
            <p:ph type="body" idx="1"/>
          </p:nvPr>
        </p:nvSpPr>
        <p:spPr>
          <a:xfrm>
            <a:off x="457200" y="1219200"/>
            <a:ext cx="8229600" cy="4910138"/>
          </a:xfrm>
          <a:prstGeom prst="rect">
            <a:avLst/>
          </a:prstGeom>
          <a:noFill/>
          <a:ln>
            <a:noFill/>
            <a:miter lim="800000"/>
          </a:ln>
        </p:spPr>
        <p:txBody>
          <a:bodyPr/>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8199" name="日期占位符 4"/>
          <p:cNvSpPr>
            <a:spLocks noGrp="1"/>
          </p:cNvSpPr>
          <p:nvPr>
            <p:ph type="dt" sz="half" idx="2"/>
          </p:nvPr>
        </p:nvSpPr>
        <p:spPr>
          <a:xfrm>
            <a:off x="496888" y="6356350"/>
            <a:ext cx="2289175" cy="365125"/>
          </a:xfrm>
          <a:prstGeom prst="rect">
            <a:avLst/>
          </a:prstGeom>
          <a:noFill/>
          <a:ln>
            <a:noFill/>
            <a:miter lim="800000"/>
          </a:ln>
        </p:spPr>
        <p:txBody>
          <a:bodyPr/>
          <a:lstStyle/>
          <a:p>
            <a:pPr lvl="0"/>
            <a:fld id="{0147E3EE-AC97-44EF-9A57-8D0664FB11C0}" type="datetime1">
              <a:rPr lang="en-US" altLang="zh-CN" sz="1400">
                <a:solidFill>
                  <a:schemeClr val="tx2"/>
                </a:solidFill>
              </a:rPr>
              <a:t>4/2/2024</a:t>
            </a:fld>
            <a:endParaRPr lang="zh-CN" sz="1400">
              <a:solidFill>
                <a:schemeClr val="tx2"/>
              </a:solidFill>
            </a:endParaRPr>
          </a:p>
        </p:txBody>
      </p:sp>
      <p:sp>
        <p:nvSpPr>
          <p:cNvPr id="8200" name="页脚占位符 5"/>
          <p:cNvSpPr>
            <a:spLocks noGrp="1"/>
          </p:cNvSpPr>
          <p:nvPr>
            <p:ph type="ftr" sz="quarter" idx="3"/>
          </p:nvPr>
        </p:nvSpPr>
        <p:spPr>
          <a:xfrm>
            <a:off x="2898775" y="6356350"/>
            <a:ext cx="2459038" cy="365125"/>
          </a:xfrm>
          <a:prstGeom prst="rect">
            <a:avLst/>
          </a:prstGeom>
          <a:noFill/>
          <a:ln>
            <a:noFill/>
            <a:miter lim="800000"/>
          </a:ln>
        </p:spPr>
        <p:txBody>
          <a:bodyPr/>
          <a:lstStyle/>
          <a:p>
            <a:pPr lvl="0" algn="r"/>
            <a:r>
              <a:rPr lang="zh-CN" sz="1400">
                <a:solidFill>
                  <a:schemeClr val="tx2"/>
                </a:solidFill>
              </a:rPr>
              <a:t>质量管理部     过程改进组</a:t>
            </a:r>
          </a:p>
        </p:txBody>
      </p:sp>
      <p:sp>
        <p:nvSpPr>
          <p:cNvPr id="8201" name="灯片编号占位符 6"/>
          <p:cNvSpPr>
            <a:spLocks noGrp="1"/>
          </p:cNvSpPr>
          <p:nvPr>
            <p:ph type="sldNum" sz="quarter" idx="4"/>
          </p:nvPr>
        </p:nvSpPr>
        <p:spPr>
          <a:xfrm>
            <a:off x="6305550" y="6356350"/>
            <a:ext cx="1981200" cy="365125"/>
          </a:xfrm>
          <a:prstGeom prst="rect">
            <a:avLst/>
          </a:prstGeom>
          <a:noFill/>
          <a:ln>
            <a:noFill/>
            <a:miter lim="800000"/>
          </a:ln>
        </p:spPr>
        <p:txBody>
          <a:bodyPr/>
          <a:lstStyle/>
          <a:p>
            <a:pPr lvl="0"/>
            <a:fld id="{E2D79C2C-8597-4CCD-B8F8-BE53543AF760}" type="slidenum">
              <a:rPr lang="en-US" altLang="zh-CN" sz="1400">
                <a:solidFill>
                  <a:schemeClr val="tx2"/>
                </a:solidFill>
              </a:rPr>
              <a:t>‹#›</a:t>
            </a:fld>
            <a:endParaRPr lang="zh-CN" sz="1400">
              <a:solidFill>
                <a:schemeClr val="tx2"/>
              </a:solidFill>
            </a:endParaRPr>
          </a:p>
        </p:txBody>
      </p:sp>
    </p:spTree>
  </p:cSld>
  <p:clrMap bg1="lt1" tx1="dk1" bg2="lt2" tx2="dk2" accent1="accent1" accent2="accent2" accent3="accent3" accent4="accent4" accent5="accent5" accent6="accent6" hlink="hlink" folHlink="folHlink"/>
  <p:transition/>
  <p:txStyles>
    <p:titleStyle>
      <a:lvl1pPr marL="0" indent="0" algn="l" defTabSz="914400" eaLnBrk="1" fontAlgn="base" hangingPunct="1">
        <a:lnSpc>
          <a:spcPct val="100000"/>
        </a:lnSpc>
        <a:spcBef>
          <a:spcPct val="0"/>
        </a:spcBef>
        <a:spcAft>
          <a:spcPct val="0"/>
        </a:spcAft>
        <a:buClrTx/>
        <a:buSzTx/>
        <a:buFontTx/>
        <a:buNone/>
        <a:defRPr sz="3200" b="0" i="0" u="none">
          <a:solidFill>
            <a:schemeClr val="tx2"/>
          </a:solidFill>
          <a:latin typeface="Bookman Old Style" pitchFamily="2" charset="0"/>
          <a:ea typeface="宋体" charset="-122"/>
        </a:defRPr>
      </a:lvl1pPr>
    </p:titleStyle>
    <p:body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SzPct val="76000"/>
        <a:buFont typeface="Wingdings 3" pitchFamily="2" charset="2"/>
        <a:buChar char=""/>
        <a:defRPr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sz="1600" b="0" i="0" u="none">
          <a:solidFill>
            <a:schemeClr val="tx1"/>
          </a:solidFill>
          <a:latin typeface="Gill Sans MT" pitchFamily="2" charset="0"/>
          <a:ea typeface="华文新魏" pitchFamily="2" charset="-122"/>
        </a:defRPr>
      </a:lvl5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18" name="直接连接符 10"/>
          <p:cNvCxnSpPr/>
          <p:nvPr/>
        </p:nvCxnSpPr>
        <p:spPr>
          <a:xfrm>
            <a:off x="457200" y="6353175"/>
            <a:ext cx="8229600" cy="0"/>
          </a:xfrm>
          <a:prstGeom prst="line">
            <a:avLst/>
          </a:prstGeom>
          <a:noFill/>
          <a:ln cmpd="sng">
            <a:solidFill>
              <a:schemeClr val="accent2"/>
            </a:solidFill>
            <a:prstDash val="dash"/>
            <a:miter lim="800000"/>
          </a:ln>
        </p:spPr>
      </p:cxnSp>
      <p:sp>
        <p:nvSpPr>
          <p:cNvPr id="9219" name="等腰三角形 11"/>
          <p:cNvSpPr/>
          <p:nvPr/>
        </p:nvSpPr>
        <p:spPr>
          <a:xfrm rot="5400000">
            <a:off x="419100" y="6467475"/>
            <a:ext cx="190500" cy="120650"/>
          </a:xfrm>
          <a:prstGeom prst="triangle">
            <a:avLst>
              <a:gd name="adj" fmla="val 50000"/>
            </a:avLst>
          </a:prstGeom>
          <a:solidFill>
            <a:schemeClr val="accent2"/>
          </a:solid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en-US">
              <a:solidFill>
                <a:srgbClr val="FFFFFF"/>
              </a:solidFill>
            </a:endParaRPr>
          </a:p>
        </p:txBody>
      </p:sp>
      <p:cxnSp>
        <p:nvCxnSpPr>
          <p:cNvPr id="9220" name="直接连接符 14"/>
          <p:cNvCxnSpPr/>
          <p:nvPr/>
        </p:nvCxnSpPr>
        <p:spPr>
          <a:xfrm rot="5400000">
            <a:off x="3630612" y="3201988"/>
            <a:ext cx="5851525" cy="0"/>
          </a:xfrm>
          <a:prstGeom prst="line">
            <a:avLst/>
          </a:prstGeom>
          <a:noFill/>
          <a:ln cmpd="sng">
            <a:solidFill>
              <a:schemeClr val="accent2"/>
            </a:solidFill>
            <a:prstDash val="dash"/>
            <a:miter lim="800000"/>
          </a:ln>
        </p:spPr>
      </p:cxnSp>
      <p:sp>
        <p:nvSpPr>
          <p:cNvPr id="9221" name="标题占位符 21"/>
          <p:cNvSpPr>
            <a:spLocks noGrp="1"/>
          </p:cNvSpPr>
          <p:nvPr>
            <p:ph type="title"/>
          </p:nvPr>
        </p:nvSpPr>
        <p:spPr>
          <a:xfrm>
            <a:off x="457200" y="152400"/>
            <a:ext cx="8229600" cy="990600"/>
          </a:xfrm>
          <a:prstGeom prst="rect">
            <a:avLst/>
          </a:prstGeom>
          <a:noFill/>
          <a:ln>
            <a:noFill/>
            <a:miter lim="800000"/>
          </a:ln>
        </p:spPr>
        <p:txBody>
          <a:bodyPr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t>单击此处编辑母版标题样式</a:t>
            </a:r>
          </a:p>
        </p:txBody>
      </p:sp>
      <p:sp>
        <p:nvSpPr>
          <p:cNvPr id="9222" name="文本占位符 12"/>
          <p:cNvSpPr>
            <a:spLocks noGrp="1"/>
          </p:cNvSpPr>
          <p:nvPr>
            <p:ph type="body" idx="1"/>
          </p:nvPr>
        </p:nvSpPr>
        <p:spPr>
          <a:xfrm>
            <a:off x="457200" y="1219200"/>
            <a:ext cx="8229600" cy="4910138"/>
          </a:xfrm>
          <a:prstGeom prst="rect">
            <a:avLst/>
          </a:prstGeom>
          <a:noFill/>
          <a:ln>
            <a:noFill/>
            <a:miter lim="800000"/>
          </a:ln>
        </p:spPr>
        <p:txBody>
          <a:bodyPr/>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9223" name="日期占位符 3"/>
          <p:cNvSpPr>
            <a:spLocks noGrp="1"/>
          </p:cNvSpPr>
          <p:nvPr>
            <p:ph type="dt" sz="half" idx="2"/>
          </p:nvPr>
        </p:nvSpPr>
        <p:spPr>
          <a:xfrm>
            <a:off x="496888" y="6356350"/>
            <a:ext cx="2289175" cy="365125"/>
          </a:xfrm>
          <a:prstGeom prst="rect">
            <a:avLst/>
          </a:prstGeom>
          <a:noFill/>
          <a:ln>
            <a:noFill/>
            <a:miter lim="800000"/>
          </a:ln>
        </p:spPr>
        <p:txBody>
          <a:bodyPr/>
          <a:lstStyle/>
          <a:p>
            <a:pPr lvl="0"/>
            <a:fld id="{ED2350FD-EED9-4E45-9FD3-E2B1C58C85C9}" type="datetime1">
              <a:rPr lang="en-US" altLang="zh-CN" sz="1400">
                <a:solidFill>
                  <a:schemeClr val="tx2"/>
                </a:solidFill>
              </a:rPr>
              <a:t>4/2/2024</a:t>
            </a:fld>
            <a:endParaRPr lang="zh-CN" sz="1400">
              <a:solidFill>
                <a:schemeClr val="tx2"/>
              </a:solidFill>
            </a:endParaRPr>
          </a:p>
        </p:txBody>
      </p:sp>
      <p:sp>
        <p:nvSpPr>
          <p:cNvPr id="9224" name="页脚占位符 4"/>
          <p:cNvSpPr>
            <a:spLocks noGrp="1"/>
          </p:cNvSpPr>
          <p:nvPr>
            <p:ph type="ftr" sz="quarter" idx="3"/>
          </p:nvPr>
        </p:nvSpPr>
        <p:spPr>
          <a:xfrm>
            <a:off x="2898775" y="6356350"/>
            <a:ext cx="2459038" cy="365125"/>
          </a:xfrm>
          <a:prstGeom prst="rect">
            <a:avLst/>
          </a:prstGeom>
          <a:noFill/>
          <a:ln>
            <a:noFill/>
            <a:miter lim="800000"/>
          </a:ln>
        </p:spPr>
        <p:txBody>
          <a:bodyPr/>
          <a:lstStyle/>
          <a:p>
            <a:pPr lvl="0" algn="r"/>
            <a:r>
              <a:rPr lang="zh-CN" sz="1400">
                <a:solidFill>
                  <a:schemeClr val="tx2"/>
                </a:solidFill>
              </a:rPr>
              <a:t>质量管理部     过程改进组</a:t>
            </a:r>
          </a:p>
        </p:txBody>
      </p:sp>
      <p:sp>
        <p:nvSpPr>
          <p:cNvPr id="9225" name="灯片编号占位符 5"/>
          <p:cNvSpPr>
            <a:spLocks noGrp="1"/>
          </p:cNvSpPr>
          <p:nvPr>
            <p:ph type="sldNum" sz="quarter" idx="4"/>
          </p:nvPr>
        </p:nvSpPr>
        <p:spPr>
          <a:xfrm>
            <a:off x="6305550" y="6356350"/>
            <a:ext cx="1981200" cy="365125"/>
          </a:xfrm>
          <a:prstGeom prst="rect">
            <a:avLst/>
          </a:prstGeom>
          <a:noFill/>
          <a:ln>
            <a:noFill/>
            <a:miter lim="800000"/>
          </a:ln>
        </p:spPr>
        <p:txBody>
          <a:bodyPr/>
          <a:lstStyle/>
          <a:p>
            <a:pPr lvl="0"/>
            <a:fld id="{539B79E8-2ABB-40F5-AFB4-F9D7923DC676}" type="slidenum">
              <a:rPr lang="en-US" altLang="zh-CN" sz="1400">
                <a:solidFill>
                  <a:schemeClr val="tx2"/>
                </a:solidFill>
              </a:rPr>
              <a:t>‹#›</a:t>
            </a:fld>
            <a:endParaRPr lang="zh-CN" sz="1400">
              <a:solidFill>
                <a:schemeClr val="tx2"/>
              </a:solidFill>
            </a:endParaRPr>
          </a:p>
        </p:txBody>
      </p:sp>
    </p:spTree>
  </p:cSld>
  <p:clrMap bg1="lt1" tx1="dk1" bg2="lt2" tx2="dk2" accent1="accent1" accent2="accent2" accent3="accent3" accent4="accent4" accent5="accent5" accent6="accent6" hlink="hlink" folHlink="folHlink"/>
  <p:transition/>
  <p:txStyles>
    <p:titleStyle>
      <a:lvl1pPr marL="0" indent="0" algn="l" defTabSz="914400" eaLnBrk="1" fontAlgn="base" hangingPunct="1">
        <a:lnSpc>
          <a:spcPct val="100000"/>
        </a:lnSpc>
        <a:spcBef>
          <a:spcPct val="0"/>
        </a:spcBef>
        <a:spcAft>
          <a:spcPct val="0"/>
        </a:spcAft>
        <a:buClrTx/>
        <a:buSzTx/>
        <a:buFontTx/>
        <a:buNone/>
        <a:defRPr sz="3200" b="0" i="0" u="none">
          <a:solidFill>
            <a:schemeClr val="tx2"/>
          </a:solidFill>
          <a:latin typeface="Bookman Old Style" pitchFamily="2" charset="0"/>
          <a:ea typeface="宋体" charset="-122"/>
        </a:defRPr>
      </a:lvl1pPr>
    </p:titleStyle>
    <p:body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sz="2000" b="0" i="0" u="none">
          <a:solidFill>
            <a:schemeClr val="tx1"/>
          </a:solidFill>
          <a:latin typeface="Gill Sans MT" pitchFamily="2" charset="0"/>
          <a:ea typeface="华文新魏" pitchFamily="2" charset="-122"/>
        </a:defRPr>
      </a:lvl3pPr>
      <a:lvl4pPr marL="1096962" indent="-228600" algn="l" defTabSz="914400" eaLnBrk="1" fontAlgn="base" hangingPunct="1">
        <a:lnSpc>
          <a:spcPct val="100000"/>
        </a:lnSpc>
        <a:spcBef>
          <a:spcPts val="400"/>
        </a:spcBef>
        <a:spcAft>
          <a:spcPct val="0"/>
        </a:spcAft>
        <a:buClr>
          <a:srgbClr val="8BA2B4"/>
        </a:buClr>
        <a:buSzPct val="70000"/>
        <a:buFont typeface="Wingdings"/>
        <a:buChar char=""/>
        <a:defRPr sz="1800" b="0" i="0" u="none">
          <a:solidFill>
            <a:schemeClr val="tx1"/>
          </a:solidFill>
          <a:latin typeface="Gill Sans MT" pitchFamily="2" charset="0"/>
          <a:ea typeface="华文新魏" pitchFamily="2" charset="-122"/>
        </a:defRPr>
      </a:lvl4pPr>
      <a:lvl5pPr marL="1371600" indent="-228600" algn="l" defTabSz="914400" eaLnBrk="1" fontAlgn="base" hangingPunct="1">
        <a:lnSpc>
          <a:spcPct val="100000"/>
        </a:lnSpc>
        <a:spcBef>
          <a:spcPts val="300"/>
        </a:spcBef>
        <a:spcAft>
          <a:spcPct val="0"/>
        </a:spcAft>
        <a:buClr>
          <a:schemeClr val="accent2"/>
        </a:buClr>
        <a:buSzPct val="70000"/>
        <a:buFont typeface="Wingdings"/>
        <a:buChar char=""/>
        <a:defRPr sz="1600" b="0" i="0" u="none">
          <a:solidFill>
            <a:schemeClr val="tx1"/>
          </a:solidFill>
          <a:latin typeface="Gill Sans MT" pitchFamily="2" charset="0"/>
          <a:ea typeface="华文新魏" pitchFamily="2" charset="-122"/>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ctrTitle" idx="4294967295"/>
          </p:nvPr>
        </p:nvSpPr>
        <p:spPr>
          <a:xfrm>
            <a:off x="785812" y="2071688"/>
            <a:ext cx="7143750" cy="1285875"/>
          </a:xfrm>
          <a:prstGeom prst="rect">
            <a:avLst/>
          </a:prstGeom>
          <a:noFill/>
          <a:ln>
            <a:solidFill>
              <a:prstClr val="black"/>
            </a:solidFill>
            <a:miter lim="800000"/>
          </a:ln>
        </p:spPr>
        <p:txBody>
          <a:bodyPr vert="horz" wrap="square" anchor="t"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lgn="ctr"/>
            <a:r>
              <a:rPr lang="en-US" sz="3600" b="1">
                <a:solidFill>
                  <a:schemeClr val="tx1"/>
                </a:solidFill>
                <a:latin typeface="宋体"/>
              </a:rPr>
              <a:t>CMMI</a:t>
            </a:r>
            <a:r>
              <a:rPr lang="zh-CN" sz="3600" b="1">
                <a:solidFill>
                  <a:schemeClr val="tx1"/>
                </a:solidFill>
                <a:latin typeface="宋体"/>
              </a:rPr>
              <a:t>及开发中心“基于</a:t>
            </a:r>
            <a:r>
              <a:rPr lang="en-US" sz="3600" b="1">
                <a:solidFill>
                  <a:schemeClr val="tx1"/>
                </a:solidFill>
                <a:latin typeface="宋体"/>
              </a:rPr>
              <a:t>CMMI3</a:t>
            </a:r>
            <a:r>
              <a:rPr lang="zh-CN" sz="3600" b="1">
                <a:solidFill>
                  <a:schemeClr val="tx1"/>
                </a:solidFill>
                <a:latin typeface="宋体"/>
              </a:rPr>
              <a:t>的过程改进项目”简介</a:t>
            </a:r>
            <a:endParaRPr lang="zh-CN" sz="360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p:nvPr/>
        </p:nvSpPr>
        <p:spPr>
          <a:xfrm>
            <a:off x="7715250" y="6356350"/>
            <a:ext cx="642938" cy="365125"/>
          </a:xfrm>
          <a:prstGeom prst="rect">
            <a:avLst/>
          </a:prstGeom>
          <a:noFill/>
          <a:ln>
            <a:noFill/>
            <a:miter lim="800000"/>
          </a:ln>
        </p:spPr>
        <p:txBody>
          <a:bodyPr/>
          <a:lstStyle/>
          <a:p>
            <a:pPr lvl="0"/>
            <a:fld id="{EF202C9D-1CDB-477A-A392-799E400779F5}" type="slidenum">
              <a:rPr lang="en-US" sz="1400">
                <a:solidFill>
                  <a:schemeClr val="tx2"/>
                </a:solidFill>
              </a:rPr>
              <a:t>10</a:t>
            </a:fld>
            <a:endParaRPr lang="en-US" sz="1400">
              <a:solidFill>
                <a:schemeClr val="tx2"/>
              </a:solidFill>
            </a:endParaRPr>
          </a:p>
        </p:txBody>
      </p:sp>
      <p:sp>
        <p:nvSpPr>
          <p:cNvPr id="24579"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过程的定义</a:t>
            </a:r>
          </a:p>
        </p:txBody>
      </p:sp>
      <p:sp>
        <p:nvSpPr>
          <p:cNvPr id="24580" name="Rectangle 3"/>
          <p:cNvSpPr>
            <a:spLocks noGrp="1"/>
          </p:cNvSpPr>
          <p:nvPr>
            <p:ph type="body" idx="4294967295"/>
          </p:nvPr>
        </p:nvSpPr>
        <p:spPr>
          <a:xfrm>
            <a:off x="393700" y="1285875"/>
            <a:ext cx="8107362" cy="4730750"/>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90000"/>
              </a:lnSpc>
              <a:buFont typeface="Wingdings"/>
            </a:pPr>
            <a:r>
              <a:rPr lang="en-US">
                <a:latin typeface="华文新魏" pitchFamily="2" charset="-122"/>
              </a:rPr>
              <a:t>什么是过程</a:t>
            </a:r>
            <a:r>
              <a:rPr lang="zh-CN">
                <a:latin typeface="华文新魏" pitchFamily="2" charset="-122"/>
              </a:rPr>
              <a:t>？</a:t>
            </a:r>
          </a:p>
          <a:p>
            <a:pPr marL="547688" lvl="1" indent="-273050">
              <a:lnSpc>
                <a:spcPct val="90000"/>
              </a:lnSpc>
              <a:buFont typeface="Wingdings"/>
            </a:pPr>
            <a:r>
              <a:rPr lang="zh-CN">
                <a:solidFill>
                  <a:srgbClr val="FF0000"/>
                </a:solidFill>
                <a:latin typeface="华文新魏" pitchFamily="2" charset="-122"/>
              </a:rPr>
              <a:t>过程</a:t>
            </a:r>
            <a:r>
              <a:rPr lang="zh-CN">
                <a:latin typeface="华文新魏" pitchFamily="2" charset="-122"/>
              </a:rPr>
              <a:t>是指为了达到给定目的而执行</a:t>
            </a:r>
            <a:r>
              <a:rPr lang="en-US">
                <a:latin typeface="华文新魏" pitchFamily="2" charset="-122"/>
              </a:rPr>
              <a:t>的实践的集合；它可能包括工具、方法、资料和/或人</a:t>
            </a:r>
          </a:p>
          <a:p>
            <a:pPr marL="547688" lvl="1" indent="-273050">
              <a:lnSpc>
                <a:spcPct val="90000"/>
              </a:lnSpc>
              <a:buFont typeface="Wingdings"/>
            </a:pPr>
            <a:r>
              <a:rPr lang="en-US">
                <a:solidFill>
                  <a:srgbClr val="FF0000"/>
                </a:solidFill>
                <a:latin typeface="华文新魏" pitchFamily="2" charset="-122"/>
              </a:rPr>
              <a:t>过程</a:t>
            </a:r>
            <a:r>
              <a:rPr lang="en-US">
                <a:latin typeface="华文新魏" pitchFamily="2" charset="-122"/>
              </a:rPr>
              <a:t>是指为了达到给定目的而执行的一系列活动的有序集</a:t>
            </a:r>
          </a:p>
          <a:p>
            <a:pPr marL="547688" lvl="1" indent="-273050">
              <a:lnSpc>
                <a:spcPct val="90000"/>
              </a:lnSpc>
              <a:spcBef>
                <a:spcPts val="600"/>
              </a:spcBef>
              <a:buClr>
                <a:schemeClr val="accent1"/>
              </a:buClr>
              <a:buFont typeface="Wingdings"/>
            </a:pPr>
            <a:r>
              <a:rPr lang="en-US" sz="2600">
                <a:solidFill>
                  <a:schemeClr val="tx1"/>
                </a:solidFill>
                <a:latin typeface="华文新魏" pitchFamily="2" charset="-122"/>
              </a:rPr>
              <a:t>如何定义过程？</a:t>
            </a:r>
          </a:p>
          <a:p>
            <a:pPr marL="547688" lvl="1" indent="-273050">
              <a:lnSpc>
                <a:spcPct val="90000"/>
              </a:lnSpc>
              <a:buFont typeface="Wingdings"/>
            </a:pPr>
            <a:r>
              <a:rPr lang="en-US">
                <a:solidFill>
                  <a:schemeClr val="tx1"/>
                </a:solidFill>
                <a:latin typeface="华文新魏" pitchFamily="2" charset="-122"/>
              </a:rPr>
              <a:t>目的：目标，做什么</a:t>
            </a:r>
          </a:p>
          <a:p>
            <a:pPr marL="547688" lvl="1" indent="-273050">
              <a:lnSpc>
                <a:spcPct val="90000"/>
              </a:lnSpc>
              <a:buFont typeface="Wingdings"/>
            </a:pPr>
            <a:r>
              <a:rPr lang="en-US">
                <a:solidFill>
                  <a:schemeClr val="tx1"/>
                </a:solidFill>
                <a:latin typeface="华文新魏" pitchFamily="2" charset="-122"/>
              </a:rPr>
              <a:t>角色：谁来做</a:t>
            </a:r>
          </a:p>
          <a:p>
            <a:pPr marL="547688" lvl="1" indent="-273050">
              <a:lnSpc>
                <a:spcPct val="90000"/>
              </a:lnSpc>
              <a:buFont typeface="Wingdings"/>
            </a:pPr>
            <a:r>
              <a:rPr lang="en-US">
                <a:solidFill>
                  <a:schemeClr val="tx1"/>
                </a:solidFill>
                <a:latin typeface="华文新魏" pitchFamily="2" charset="-122"/>
              </a:rPr>
              <a:t>进入标准</a:t>
            </a:r>
          </a:p>
          <a:p>
            <a:pPr marL="547688" lvl="1" indent="-273050">
              <a:lnSpc>
                <a:spcPct val="90000"/>
              </a:lnSpc>
              <a:buFont typeface="Wingdings"/>
            </a:pPr>
            <a:r>
              <a:rPr lang="en-US">
                <a:solidFill>
                  <a:schemeClr val="tx1"/>
                </a:solidFill>
                <a:latin typeface="华文新魏" pitchFamily="2" charset="-122"/>
              </a:rPr>
              <a:t>输入</a:t>
            </a:r>
          </a:p>
          <a:p>
            <a:pPr marL="547688" lvl="1" indent="-273050">
              <a:lnSpc>
                <a:spcPct val="90000"/>
              </a:lnSpc>
              <a:buFont typeface="Wingdings"/>
            </a:pPr>
            <a:r>
              <a:rPr lang="en-US">
                <a:solidFill>
                  <a:schemeClr val="tx1"/>
                </a:solidFill>
                <a:latin typeface="华文新魏" pitchFamily="2" charset="-122"/>
              </a:rPr>
              <a:t>退出标准</a:t>
            </a:r>
          </a:p>
          <a:p>
            <a:pPr marL="547688" lvl="1" indent="-273050">
              <a:lnSpc>
                <a:spcPct val="90000"/>
              </a:lnSpc>
              <a:buFont typeface="Wingdings"/>
            </a:pPr>
            <a:r>
              <a:rPr lang="en-US">
                <a:solidFill>
                  <a:schemeClr val="tx1"/>
                </a:solidFill>
                <a:latin typeface="华文新魏" pitchFamily="2" charset="-122"/>
              </a:rPr>
              <a:t>输出</a:t>
            </a:r>
          </a:p>
          <a:p>
            <a:pPr marL="547688" lvl="1" indent="-273050">
              <a:lnSpc>
                <a:spcPct val="90000"/>
              </a:lnSpc>
              <a:buFont typeface="Wingdings"/>
            </a:pPr>
            <a:r>
              <a:rPr lang="en-US">
                <a:solidFill>
                  <a:schemeClr val="tx1"/>
                </a:solidFill>
                <a:latin typeface="华文新魏" pitchFamily="2" charset="-122"/>
              </a:rPr>
              <a:t>工作步骤……</a:t>
            </a:r>
          </a:p>
        </p:txBody>
      </p:sp>
      <p:sp>
        <p:nvSpPr>
          <p:cNvPr id="24581" name="日期占位符 6"/>
          <p:cNvSpPr/>
          <p:nvPr/>
        </p:nvSpPr>
        <p:spPr>
          <a:xfrm>
            <a:off x="496888" y="6356350"/>
            <a:ext cx="2289175" cy="365125"/>
          </a:xfrm>
          <a:prstGeom prst="rect">
            <a:avLst/>
          </a:prstGeom>
          <a:noFill/>
          <a:ln>
            <a:noFill/>
            <a:miter lim="800000"/>
          </a:ln>
        </p:spPr>
        <p:txBody>
          <a:bodyPr/>
          <a:lstStyle/>
          <a:p>
            <a:pPr lvl="0"/>
            <a:fld id="{A17A49EB-9DAE-4C4B-A0B6-79A8565F6865}" type="datetime1">
              <a:rPr lang="en-US" altLang="zh-CN" sz="1400">
                <a:solidFill>
                  <a:schemeClr val="tx2"/>
                </a:solidFill>
              </a:rPr>
              <a:t>2024/4/2</a:t>
            </a:fld>
            <a:endParaRPr lang="zh-CN" sz="140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p:nvPr/>
        </p:nvSpPr>
        <p:spPr>
          <a:xfrm>
            <a:off x="7715250" y="6356350"/>
            <a:ext cx="642938" cy="365125"/>
          </a:xfrm>
          <a:prstGeom prst="rect">
            <a:avLst/>
          </a:prstGeom>
          <a:noFill/>
          <a:ln>
            <a:noFill/>
            <a:miter lim="800000"/>
          </a:ln>
        </p:spPr>
        <p:txBody>
          <a:bodyPr/>
          <a:lstStyle/>
          <a:p>
            <a:pPr lvl="0"/>
            <a:fld id="{89EEAD7E-E469-47C7-9FBF-F11490BB66D1}" type="slidenum">
              <a:rPr lang="en-US" sz="1400">
                <a:solidFill>
                  <a:schemeClr val="tx2"/>
                </a:solidFill>
              </a:rPr>
              <a:t>11</a:t>
            </a:fld>
            <a:endParaRPr lang="en-US" sz="1400">
              <a:solidFill>
                <a:schemeClr val="tx2"/>
              </a:solidFill>
            </a:endParaRPr>
          </a:p>
        </p:txBody>
      </p:sp>
      <p:sp>
        <p:nvSpPr>
          <p:cNvPr id="25603"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什么是过程模型</a:t>
            </a:r>
            <a:r>
              <a:rPr lang="en-US"/>
              <a:t>?</a:t>
            </a:r>
          </a:p>
        </p:txBody>
      </p:sp>
      <p:sp>
        <p:nvSpPr>
          <p:cNvPr id="25604" name="Rectangle 3"/>
          <p:cNvSpPr>
            <a:spLocks noGrp="1"/>
          </p:cNvSpPr>
          <p:nvPr>
            <p:ph type="body" idx="4294967295"/>
          </p:nvPr>
        </p:nvSpPr>
        <p:spPr>
          <a:xfrm>
            <a:off x="404812" y="1357312"/>
            <a:ext cx="8096250" cy="4357688"/>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buFont typeface="Wingdings"/>
            </a:pPr>
            <a:r>
              <a:rPr lang="en-US" sz="2500">
                <a:latin typeface="华文新魏" pitchFamily="2" charset="-122"/>
              </a:rPr>
              <a:t>模型是描述有效过程特征的元素的结构化集合</a:t>
            </a:r>
          </a:p>
          <a:p>
            <a:pPr marL="273050" lvl="0" indent="-273050">
              <a:buFont typeface="Wingdings"/>
            </a:pPr>
            <a:r>
              <a:rPr lang="en-US" sz="2500">
                <a:latin typeface="华文新魏" pitchFamily="2" charset="-122"/>
              </a:rPr>
              <a:t>模型所涵盖的过程特征是指那些通过实践证明为有效的过程</a:t>
            </a:r>
          </a:p>
          <a:p>
            <a:pPr marL="547688" lvl="1" indent="-273050">
              <a:buFont typeface="Wingdings"/>
            </a:pPr>
            <a:r>
              <a:rPr lang="en-US" sz="1600" b="1"/>
              <a:t>Required components </a:t>
            </a:r>
            <a:r>
              <a:rPr lang="en-US" sz="1600"/>
              <a:t>describe what an organization must achieve to satisfy a process area. This achievement must be visibly implemented in an organization’s processes. The required components in CMMI are the specific and generic goals</a:t>
            </a:r>
          </a:p>
          <a:p>
            <a:pPr marL="547688" lvl="1" indent="-273050">
              <a:buFont typeface="Wingdings"/>
            </a:pPr>
            <a:r>
              <a:rPr lang="en-US" sz="1600" b="1"/>
              <a:t>Expected components </a:t>
            </a:r>
            <a:r>
              <a:rPr lang="en-US" sz="1600"/>
              <a:t>describe what an organization may implement to achieve a required component. Expected components guide those who implement improvements or perform appraisals. Expected components include the specific and generic practices.</a:t>
            </a:r>
          </a:p>
          <a:p>
            <a:pPr marL="547688" lvl="1" indent="-273050">
              <a:buFont typeface="Wingdings"/>
            </a:pPr>
            <a:r>
              <a:rPr lang="en-US" sz="1600" b="1"/>
              <a:t>Informative components </a:t>
            </a:r>
            <a:r>
              <a:rPr lang="en-US" sz="1600"/>
              <a:t>provide details that help organizations get started in thinking about how to approach the required and expected components. Sub-practices, typical work products……</a:t>
            </a:r>
            <a:r>
              <a:rPr lang="en-US" sz="1600" b="1"/>
              <a:t> </a:t>
            </a:r>
            <a:r>
              <a:rPr lang="en-US" sz="1600"/>
              <a:t>are examples of informative model components</a:t>
            </a:r>
          </a:p>
          <a:p>
            <a:pPr marL="547688" lvl="1" indent="-273050">
              <a:spcBef>
                <a:spcPts val="600"/>
              </a:spcBef>
              <a:buClr>
                <a:schemeClr val="accent1"/>
              </a:buClr>
              <a:buFont typeface="Wingdings"/>
            </a:pPr>
            <a:r>
              <a:rPr lang="en-US" sz="2500">
                <a:solidFill>
                  <a:schemeClr val="tx1"/>
                </a:solidFill>
                <a:latin typeface="华文新魏" pitchFamily="2" charset="-122"/>
              </a:rPr>
              <a:t>模型只说明要做什么，未说明</a:t>
            </a:r>
            <a:r>
              <a:rPr lang="en-US" sz="2500">
                <a:solidFill>
                  <a:srgbClr val="FF0000"/>
                </a:solidFill>
                <a:latin typeface="华文新魏" pitchFamily="2" charset="-122"/>
              </a:rPr>
              <a:t>如何去做</a:t>
            </a:r>
            <a:r>
              <a:rPr lang="en-US" sz="2500">
                <a:solidFill>
                  <a:schemeClr val="tx1"/>
                </a:solidFill>
                <a:latin typeface="华文新魏" pitchFamily="2" charset="-122"/>
              </a:rPr>
              <a:t>或</a:t>
            </a:r>
            <a:r>
              <a:rPr lang="en-US" sz="2500">
                <a:solidFill>
                  <a:srgbClr val="FF0000"/>
                </a:solidFill>
                <a:latin typeface="华文新魏" pitchFamily="2" charset="-122"/>
              </a:rPr>
              <a:t>由谁去做</a:t>
            </a:r>
          </a:p>
          <a:p>
            <a:pPr marL="547688" lvl="1" indent="-273050">
              <a:buNone/>
            </a:pPr>
            <a:endParaRPr lang="en-US" sz="1600"/>
          </a:p>
        </p:txBody>
      </p:sp>
      <p:sp>
        <p:nvSpPr>
          <p:cNvPr id="25605" name="日期占位符 7"/>
          <p:cNvSpPr/>
          <p:nvPr/>
        </p:nvSpPr>
        <p:spPr>
          <a:xfrm>
            <a:off x="496888" y="6356350"/>
            <a:ext cx="2289175" cy="365125"/>
          </a:xfrm>
          <a:prstGeom prst="rect">
            <a:avLst/>
          </a:prstGeom>
          <a:noFill/>
          <a:ln>
            <a:noFill/>
            <a:miter lim="800000"/>
          </a:ln>
        </p:spPr>
        <p:txBody>
          <a:bodyPr/>
          <a:lstStyle/>
          <a:p>
            <a:pPr lvl="0"/>
            <a:fld id="{8594A65A-2E94-4B01-B2BF-7BD032B24238}"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简介</a:t>
            </a:r>
          </a:p>
        </p:txBody>
      </p:sp>
      <p:sp>
        <p:nvSpPr>
          <p:cNvPr id="26627" name="日期占位符 2"/>
          <p:cNvSpPr/>
          <p:nvPr/>
        </p:nvSpPr>
        <p:spPr>
          <a:xfrm>
            <a:off x="496888" y="6356350"/>
            <a:ext cx="2289175" cy="365125"/>
          </a:xfrm>
          <a:prstGeom prst="rect">
            <a:avLst/>
          </a:prstGeom>
          <a:noFill/>
          <a:ln>
            <a:noFill/>
            <a:miter lim="800000"/>
          </a:ln>
        </p:spPr>
        <p:txBody>
          <a:bodyPr/>
          <a:lstStyle/>
          <a:p>
            <a:pPr lvl="0"/>
            <a:fld id="{F463BF2E-EFB6-4E27-9B52-2A952F4AA645}" type="datetime1">
              <a:rPr lang="en-US" altLang="zh-CN" sz="1400">
                <a:solidFill>
                  <a:schemeClr val="tx2"/>
                </a:solidFill>
              </a:rPr>
              <a:t>2024/4/2</a:t>
            </a:fld>
            <a:endParaRPr lang="zh-CN" sz="1400">
              <a:solidFill>
                <a:schemeClr val="tx2"/>
              </a:solidFill>
            </a:endParaRPr>
          </a:p>
        </p:txBody>
      </p:sp>
      <p:sp>
        <p:nvSpPr>
          <p:cNvPr id="26628" name="灯片编号占位符 4"/>
          <p:cNvSpPr/>
          <p:nvPr/>
        </p:nvSpPr>
        <p:spPr>
          <a:xfrm>
            <a:off x="7715250" y="6356350"/>
            <a:ext cx="642938" cy="365125"/>
          </a:xfrm>
          <a:prstGeom prst="rect">
            <a:avLst/>
          </a:prstGeom>
          <a:noFill/>
          <a:ln>
            <a:noFill/>
            <a:miter lim="800000"/>
          </a:ln>
        </p:spPr>
        <p:txBody>
          <a:bodyPr/>
          <a:lstStyle/>
          <a:p>
            <a:pPr lvl="0"/>
            <a:fld id="{41385386-BB62-4243-80DE-6887C75CC92C}" type="slidenum">
              <a:rPr lang="en-US" altLang="zh-CN" sz="1400">
                <a:solidFill>
                  <a:schemeClr val="tx2"/>
                </a:solidFill>
              </a:rPr>
              <a:t>12</a:t>
            </a:fld>
            <a:endParaRPr lang="zh-CN" sz="1400">
              <a:solidFill>
                <a:schemeClr val="tx2"/>
              </a:solidFill>
            </a:endParaRPr>
          </a:p>
        </p:txBody>
      </p:sp>
      <p:sp>
        <p:nvSpPr>
          <p:cNvPr id="26629" name="内容占位符 5"/>
          <p:cNvSpPr>
            <a:spLocks noGrp="1"/>
          </p:cNvSpPr>
          <p:nvPr>
            <p:ph sz="quarter" idx="4294967295"/>
          </p:nvPr>
        </p:nvSpPr>
        <p:spPr>
          <a:xfrm>
            <a:off x="457200" y="1219200"/>
            <a:ext cx="8229600" cy="4937125"/>
          </a:xfrm>
          <a:prstGeom prst="rect">
            <a:avLst/>
          </a:prstGeom>
          <a:noFill/>
          <a:ln>
            <a:solidFill>
              <a:prstClr val="black"/>
            </a:solidFill>
            <a:miter lim="800000"/>
          </a:ln>
        </p:spPr>
        <p:txBody>
          <a:bodyPr vert="horz" wrap="square" anchor="t" anchorCtr="0"/>
          <a:lstStyle>
            <a:lvl1pPr marL="457200" indent="-273050" algn="l"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457200" lvl="0" indent="-273050">
              <a:lnSpc>
                <a:spcPct val="90000"/>
              </a:lnSpc>
              <a:buFont typeface="Wingdings"/>
            </a:pPr>
            <a:r>
              <a:rPr lang="en-US" sz="2600"/>
              <a:t>过程与过程模型</a:t>
            </a:r>
          </a:p>
          <a:p>
            <a:pPr marL="457200" lvl="0" indent="-273050">
              <a:lnSpc>
                <a:spcPct val="90000"/>
              </a:lnSpc>
              <a:buFont typeface="Wingdings"/>
            </a:pPr>
            <a:r>
              <a:rPr lang="en-US" sz="2600">
                <a:solidFill>
                  <a:srgbClr val="FF0000"/>
                </a:solidFill>
              </a:rPr>
              <a:t>CMMI发展历史</a:t>
            </a:r>
          </a:p>
          <a:p>
            <a:pPr marL="457200" lvl="0" indent="-273050">
              <a:lnSpc>
                <a:spcPct val="90000"/>
              </a:lnSpc>
              <a:buFont typeface="Wingdings"/>
            </a:pPr>
            <a:r>
              <a:rPr lang="en-US" sz="2600"/>
              <a:t>模型结构</a:t>
            </a:r>
          </a:p>
          <a:p>
            <a:pPr marL="457200" lvl="0" indent="-273050">
              <a:lnSpc>
                <a:spcPct val="90000"/>
              </a:lnSpc>
              <a:buFont typeface="Wingdings"/>
            </a:pPr>
            <a:r>
              <a:rPr lang="en-US" sz="2600"/>
              <a:t>五个等级的特征</a:t>
            </a:r>
          </a:p>
          <a:p>
            <a:pPr marL="457200" lvl="0" indent="-273050">
              <a:lnSpc>
                <a:spcPct val="90000"/>
              </a:lnSpc>
              <a:buFont typeface="Wingdings"/>
            </a:pPr>
            <a:r>
              <a:rPr lang="en-US" sz="2600"/>
              <a:t>基于CMMI的过程改进方法</a:t>
            </a:r>
          </a:p>
          <a:p>
            <a:pPr marL="457200" lvl="0" indent="-273050">
              <a:lnSpc>
                <a:spcPct val="90000"/>
              </a:lnSpc>
              <a:buFont typeface="Wingdings"/>
            </a:pPr>
            <a:r>
              <a:rPr lang="en-US" sz="2600"/>
              <a:t>CMMI评估</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5"/>
          <p:cNvSpPr/>
          <p:nvPr/>
        </p:nvSpPr>
        <p:spPr>
          <a:xfrm>
            <a:off x="7715250" y="6356350"/>
            <a:ext cx="642938" cy="365125"/>
          </a:xfrm>
          <a:prstGeom prst="rect">
            <a:avLst/>
          </a:prstGeom>
          <a:noFill/>
          <a:ln>
            <a:noFill/>
            <a:miter lim="800000"/>
          </a:ln>
        </p:spPr>
        <p:txBody>
          <a:bodyPr/>
          <a:lstStyle/>
          <a:p>
            <a:pPr lvl="0"/>
            <a:fld id="{994609B2-F20F-42F9-9DC1-093A4BB5DA0B}" type="slidenum">
              <a:rPr lang="en-US" sz="1400">
                <a:solidFill>
                  <a:schemeClr val="tx2"/>
                </a:solidFill>
              </a:rPr>
              <a:t>13</a:t>
            </a:fld>
            <a:endParaRPr lang="en-US" sz="1400">
              <a:solidFill>
                <a:schemeClr val="tx2"/>
              </a:solidFill>
            </a:endParaRPr>
          </a:p>
        </p:txBody>
      </p:sp>
      <p:pic>
        <p:nvPicPr>
          <p:cNvPr id="27651" name="Picture 2"/>
          <p:cNvPicPr/>
          <p:nvPr/>
        </p:nvPicPr>
        <p:blipFill>
          <a:blip r:embed="rId2"/>
          <a:stretch>
            <a:fillRect/>
          </a:stretch>
        </p:blipFill>
        <p:spPr>
          <a:xfrm>
            <a:off x="571500" y="763588"/>
            <a:ext cx="7710488" cy="5594350"/>
          </a:xfrm>
          <a:prstGeom prst="rect">
            <a:avLst/>
          </a:prstGeom>
          <a:noFill/>
          <a:ln>
            <a:noFill/>
            <a:miter lim="800000"/>
          </a:ln>
        </p:spPr>
      </p:pic>
      <p:sp>
        <p:nvSpPr>
          <p:cNvPr id="27652" name="日期占位符 5"/>
          <p:cNvSpPr/>
          <p:nvPr/>
        </p:nvSpPr>
        <p:spPr>
          <a:xfrm>
            <a:off x="496888" y="6356350"/>
            <a:ext cx="2289175" cy="365125"/>
          </a:xfrm>
          <a:prstGeom prst="rect">
            <a:avLst/>
          </a:prstGeom>
          <a:noFill/>
          <a:ln>
            <a:noFill/>
            <a:miter lim="800000"/>
          </a:ln>
        </p:spPr>
        <p:txBody>
          <a:bodyPr/>
          <a:lstStyle/>
          <a:p>
            <a:pPr lvl="0"/>
            <a:fld id="{926927D8-303B-4E23-ACB5-0FC98A86D5E7}" type="datetime1">
              <a:rPr lang="en-US" altLang="zh-CN" sz="1400">
                <a:solidFill>
                  <a:schemeClr val="tx2"/>
                </a:solidFill>
              </a:rPr>
              <a:t>2024/4/2</a:t>
            </a:fld>
            <a:endParaRPr lang="zh-CN" sz="1400">
              <a:solidFill>
                <a:schemeClr val="tx2"/>
              </a:solidFill>
            </a:endParaRPr>
          </a:p>
        </p:txBody>
      </p:sp>
      <p:sp>
        <p:nvSpPr>
          <p:cNvPr id="27653" name="TextBox 6"/>
          <p:cNvSpPr/>
          <p:nvPr/>
        </p:nvSpPr>
        <p:spPr>
          <a:xfrm>
            <a:off x="285750" y="214312"/>
            <a:ext cx="3071812" cy="523875"/>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en-US" sz="2800"/>
              <a:t>CMMI</a:t>
            </a:r>
            <a:r>
              <a:rPr lang="zh-CN" sz="2800"/>
              <a:t>发展历史</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简介</a:t>
            </a:r>
          </a:p>
        </p:txBody>
      </p:sp>
      <p:sp>
        <p:nvSpPr>
          <p:cNvPr id="28675" name="日期占位符 2"/>
          <p:cNvSpPr/>
          <p:nvPr/>
        </p:nvSpPr>
        <p:spPr>
          <a:xfrm>
            <a:off x="496888" y="6356350"/>
            <a:ext cx="2289175" cy="365125"/>
          </a:xfrm>
          <a:prstGeom prst="rect">
            <a:avLst/>
          </a:prstGeom>
          <a:noFill/>
          <a:ln>
            <a:noFill/>
            <a:miter lim="800000"/>
          </a:ln>
        </p:spPr>
        <p:txBody>
          <a:bodyPr/>
          <a:lstStyle/>
          <a:p>
            <a:pPr lvl="0"/>
            <a:fld id="{F80184D3-3ED6-4122-B965-DC813062606A}" type="datetime1">
              <a:rPr lang="en-US" altLang="zh-CN" sz="1400">
                <a:solidFill>
                  <a:schemeClr val="tx2"/>
                </a:solidFill>
              </a:rPr>
              <a:t>2024/4/2</a:t>
            </a:fld>
            <a:endParaRPr lang="zh-CN" sz="1400">
              <a:solidFill>
                <a:schemeClr val="tx2"/>
              </a:solidFill>
            </a:endParaRPr>
          </a:p>
        </p:txBody>
      </p:sp>
      <p:sp>
        <p:nvSpPr>
          <p:cNvPr id="28676" name="灯片编号占位符 4"/>
          <p:cNvSpPr/>
          <p:nvPr/>
        </p:nvSpPr>
        <p:spPr>
          <a:xfrm>
            <a:off x="7715250" y="6356350"/>
            <a:ext cx="642938" cy="365125"/>
          </a:xfrm>
          <a:prstGeom prst="rect">
            <a:avLst/>
          </a:prstGeom>
          <a:noFill/>
          <a:ln>
            <a:noFill/>
            <a:miter lim="800000"/>
          </a:ln>
        </p:spPr>
        <p:txBody>
          <a:bodyPr/>
          <a:lstStyle/>
          <a:p>
            <a:pPr lvl="0"/>
            <a:fld id="{0B0E2C8D-6976-4904-B513-28B6A879D2BC}" type="slidenum">
              <a:rPr lang="en-US" altLang="zh-CN" sz="1400">
                <a:solidFill>
                  <a:schemeClr val="tx2"/>
                </a:solidFill>
              </a:rPr>
              <a:t>14</a:t>
            </a:fld>
            <a:endParaRPr lang="zh-CN" sz="1400">
              <a:solidFill>
                <a:schemeClr val="tx2"/>
              </a:solidFill>
            </a:endParaRPr>
          </a:p>
        </p:txBody>
      </p:sp>
      <p:sp>
        <p:nvSpPr>
          <p:cNvPr id="28677" name="内容占位符 5"/>
          <p:cNvSpPr>
            <a:spLocks noGrp="1"/>
          </p:cNvSpPr>
          <p:nvPr>
            <p:ph sz="quarter" idx="4294967295"/>
          </p:nvPr>
        </p:nvSpPr>
        <p:spPr>
          <a:xfrm>
            <a:off x="457200" y="1219200"/>
            <a:ext cx="8229600" cy="4937125"/>
          </a:xfrm>
          <a:prstGeom prst="rect">
            <a:avLst/>
          </a:prstGeom>
          <a:noFill/>
          <a:ln>
            <a:solidFill>
              <a:prstClr val="black"/>
            </a:solidFill>
            <a:miter lim="800000"/>
          </a:ln>
        </p:spPr>
        <p:txBody>
          <a:bodyPr vert="horz" wrap="square" anchor="t" anchorCtr="0"/>
          <a:lstStyle>
            <a:lvl1pPr marL="457200" indent="-273050" algn="l"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457200" lvl="0" indent="-273050">
              <a:lnSpc>
                <a:spcPct val="90000"/>
              </a:lnSpc>
              <a:buFont typeface="Wingdings"/>
            </a:pPr>
            <a:r>
              <a:rPr lang="en-US" sz="2600"/>
              <a:t>过程与过程模型</a:t>
            </a:r>
          </a:p>
          <a:p>
            <a:pPr marL="457200" lvl="0" indent="-273050">
              <a:lnSpc>
                <a:spcPct val="90000"/>
              </a:lnSpc>
              <a:buFont typeface="Wingdings"/>
            </a:pPr>
            <a:r>
              <a:rPr lang="en-US" sz="2600"/>
              <a:t>CMMI发展历史</a:t>
            </a:r>
          </a:p>
          <a:p>
            <a:pPr marL="457200" lvl="0" indent="-273050">
              <a:lnSpc>
                <a:spcPct val="90000"/>
              </a:lnSpc>
              <a:buFont typeface="Wingdings"/>
            </a:pPr>
            <a:r>
              <a:rPr lang="en-US" sz="2600">
                <a:solidFill>
                  <a:srgbClr val="FF0000"/>
                </a:solidFill>
              </a:rPr>
              <a:t>模型结构</a:t>
            </a:r>
          </a:p>
          <a:p>
            <a:pPr marL="457200" lvl="0" indent="-273050">
              <a:lnSpc>
                <a:spcPct val="90000"/>
              </a:lnSpc>
              <a:buFont typeface="Wingdings"/>
            </a:pPr>
            <a:r>
              <a:rPr lang="en-US" sz="2600"/>
              <a:t>五个等级的特征</a:t>
            </a:r>
          </a:p>
          <a:p>
            <a:pPr marL="457200" lvl="0" indent="-273050">
              <a:lnSpc>
                <a:spcPct val="90000"/>
              </a:lnSpc>
              <a:buFont typeface="Wingdings"/>
            </a:pPr>
            <a:r>
              <a:rPr lang="en-US" sz="2600"/>
              <a:t>基于CMMI的过程改进方法</a:t>
            </a:r>
          </a:p>
          <a:p>
            <a:pPr marL="457200" lvl="0" indent="-273050">
              <a:lnSpc>
                <a:spcPct val="90000"/>
              </a:lnSpc>
              <a:buFont typeface="Wingdings"/>
            </a:pPr>
            <a:r>
              <a:rPr lang="en-US" sz="2600"/>
              <a:t>CMMI评估</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概念解释</a:t>
            </a:r>
            <a:endParaRPr lang="en-US"/>
          </a:p>
        </p:txBody>
      </p:sp>
      <p:sp>
        <p:nvSpPr>
          <p:cNvPr id="29699" name="Rectangle 3"/>
          <p:cNvSpPr>
            <a:spLocks noGrp="1"/>
          </p:cNvSpPr>
          <p:nvPr>
            <p:ph type="body" idx="4294967295"/>
          </p:nvPr>
        </p:nvSpPr>
        <p:spPr>
          <a:xfrm>
            <a:off x="457200" y="1219200"/>
            <a:ext cx="8229600" cy="4937125"/>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90000"/>
              </a:lnSpc>
              <a:buFont typeface="Wingdings"/>
            </a:pPr>
            <a:r>
              <a:rPr lang="en-US" sz="2400"/>
              <a:t>SEI将软件企业过程能力划分为五个成熟度级别</a:t>
            </a:r>
          </a:p>
          <a:p>
            <a:pPr marL="273050" lvl="0" indent="-273050">
              <a:lnSpc>
                <a:spcPct val="90000"/>
              </a:lnSpc>
              <a:buFont typeface="Wingdings"/>
            </a:pPr>
            <a:r>
              <a:rPr lang="en-US" sz="2400"/>
              <a:t>每一个级别，都包含若干个PA</a:t>
            </a:r>
          </a:p>
          <a:p>
            <a:pPr marL="547688" lvl="1" indent="-273050">
              <a:lnSpc>
                <a:spcPct val="80000"/>
              </a:lnSpc>
              <a:buFont typeface="Wingdings"/>
            </a:pPr>
            <a:r>
              <a:rPr lang="en-US" sz="2400"/>
              <a:t>Process Area</a:t>
            </a:r>
          </a:p>
          <a:p>
            <a:pPr marL="547688" lvl="1" indent="-273050">
              <a:lnSpc>
                <a:spcPct val="80000"/>
              </a:lnSpc>
              <a:buFont typeface="Wingdings"/>
            </a:pPr>
            <a:r>
              <a:rPr lang="en-US" sz="2400"/>
              <a:t>过程域</a:t>
            </a:r>
          </a:p>
          <a:p>
            <a:pPr marL="273050" lvl="0" indent="-273050">
              <a:lnSpc>
                <a:spcPct val="90000"/>
              </a:lnSpc>
              <a:buFont typeface="Wingdings"/>
            </a:pPr>
            <a:r>
              <a:rPr lang="en-US" sz="2400"/>
              <a:t>什么叫“过程域”？</a:t>
            </a:r>
          </a:p>
          <a:p>
            <a:pPr marL="547688" lvl="1" indent="-273050">
              <a:lnSpc>
                <a:spcPct val="80000"/>
              </a:lnSpc>
              <a:buFont typeface="Wingdings"/>
            </a:pPr>
            <a:r>
              <a:rPr lang="en-US" sz="2400"/>
              <a:t>简单的说就是做好一个事情的某一个方面</a:t>
            </a:r>
          </a:p>
          <a:p>
            <a:pPr marL="547688" lvl="1" indent="-273050">
              <a:lnSpc>
                <a:spcPct val="80000"/>
              </a:lnSpc>
              <a:buFont typeface="Wingdings"/>
            </a:pPr>
            <a:r>
              <a:rPr lang="en-US" sz="2400"/>
              <a:t>对应软件开发来说，就是做好软件开发的某一个方面</a:t>
            </a:r>
          </a:p>
          <a:p>
            <a:pPr marL="822325" lvl="2" indent="-228600">
              <a:lnSpc>
                <a:spcPct val="80000"/>
              </a:lnSpc>
              <a:buFont typeface="Wingdings"/>
            </a:pPr>
            <a:r>
              <a:rPr lang="en-US" sz="2100"/>
              <a:t>项目计划、项目监控、需求管理、需求开发、配置管理、……</a:t>
            </a:r>
          </a:p>
        </p:txBody>
      </p:sp>
      <p:sp>
        <p:nvSpPr>
          <p:cNvPr id="29700" name="灯片编号占位符 7"/>
          <p:cNvSpPr/>
          <p:nvPr/>
        </p:nvSpPr>
        <p:spPr>
          <a:xfrm>
            <a:off x="7715250" y="6356350"/>
            <a:ext cx="642938" cy="365125"/>
          </a:xfrm>
          <a:prstGeom prst="rect">
            <a:avLst/>
          </a:prstGeom>
          <a:noFill/>
          <a:ln>
            <a:noFill/>
            <a:miter lim="800000"/>
          </a:ln>
        </p:spPr>
        <p:txBody>
          <a:bodyPr/>
          <a:lstStyle/>
          <a:p>
            <a:pPr lvl="0"/>
            <a:fld id="{D658B95A-93A5-449B-A602-CCBD3679D5FE}" type="slidenum">
              <a:rPr lang="en-US" altLang="zh-CN" sz="1400">
                <a:solidFill>
                  <a:schemeClr val="tx2"/>
                </a:solidFill>
              </a:rPr>
              <a:t>15</a:t>
            </a:fld>
            <a:endParaRPr lang="zh-CN" sz="1400">
              <a:solidFill>
                <a:schemeClr val="tx2"/>
              </a:solidFill>
            </a:endParaRPr>
          </a:p>
        </p:txBody>
      </p:sp>
      <p:sp>
        <p:nvSpPr>
          <p:cNvPr id="29701" name="日期占位符 9"/>
          <p:cNvSpPr/>
          <p:nvPr/>
        </p:nvSpPr>
        <p:spPr>
          <a:xfrm>
            <a:off x="496888" y="6356350"/>
            <a:ext cx="2289175" cy="365125"/>
          </a:xfrm>
          <a:prstGeom prst="rect">
            <a:avLst/>
          </a:prstGeom>
          <a:noFill/>
          <a:ln>
            <a:noFill/>
            <a:miter lim="800000"/>
          </a:ln>
        </p:spPr>
        <p:txBody>
          <a:bodyPr/>
          <a:lstStyle/>
          <a:p>
            <a:pPr lvl="0"/>
            <a:fld id="{2FEDF086-62EC-4547-9099-C65313D395DB}"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概念解释</a:t>
            </a:r>
            <a:endParaRPr lang="en-US"/>
          </a:p>
        </p:txBody>
      </p:sp>
      <p:sp>
        <p:nvSpPr>
          <p:cNvPr id="30723" name="Rectangle 3"/>
          <p:cNvSpPr>
            <a:spLocks noGrp="1"/>
          </p:cNvSpPr>
          <p:nvPr>
            <p:ph type="body" idx="4294967295"/>
          </p:nvPr>
        </p:nvSpPr>
        <p:spPr>
          <a:xfrm>
            <a:off x="457200" y="1219200"/>
            <a:ext cx="8229600" cy="4937125"/>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90000"/>
              </a:lnSpc>
              <a:buFont typeface="Wingdings"/>
            </a:pPr>
            <a:r>
              <a:rPr lang="en-US" sz="2400"/>
              <a:t>如果该级别的全部PA达到要求了，就认为该级别达到了</a:t>
            </a:r>
          </a:p>
          <a:p>
            <a:pPr marL="273050" lvl="0" indent="-273050">
              <a:lnSpc>
                <a:spcPct val="90000"/>
              </a:lnSpc>
              <a:buFont typeface="Wingdings"/>
            </a:pPr>
            <a:r>
              <a:rPr lang="en-US" sz="2400"/>
              <a:t>如何判断PA</a:t>
            </a:r>
            <a:r>
              <a:rPr lang="zh-CN" sz="2400"/>
              <a:t>达到要求呢？</a:t>
            </a:r>
          </a:p>
          <a:p>
            <a:pPr marL="547688" lvl="1" indent="-273050">
              <a:lnSpc>
                <a:spcPct val="80000"/>
              </a:lnSpc>
              <a:buFont typeface="Wingdings"/>
            </a:pPr>
            <a:r>
              <a:rPr lang="zh-CN" sz="2400"/>
              <a:t>每个</a:t>
            </a:r>
            <a:r>
              <a:rPr lang="en-US" sz="2400"/>
              <a:t>PA包含几个目标(Goal)</a:t>
            </a:r>
          </a:p>
          <a:p>
            <a:pPr marL="547688" lvl="1" indent="-273050">
              <a:lnSpc>
                <a:spcPct val="80000"/>
              </a:lnSpc>
              <a:buFont typeface="Wingdings"/>
            </a:pPr>
            <a:r>
              <a:rPr lang="en-US" sz="2400"/>
              <a:t>如果这个几个目标都达到要求了，就认为该PA</a:t>
            </a:r>
            <a:r>
              <a:rPr lang="zh-CN" sz="2400"/>
              <a:t>达到要求了</a:t>
            </a:r>
          </a:p>
          <a:p>
            <a:pPr marL="273050" lvl="0" indent="-273050">
              <a:lnSpc>
                <a:spcPct val="90000"/>
              </a:lnSpc>
              <a:buFont typeface="Wingdings"/>
            </a:pPr>
            <a:r>
              <a:rPr lang="zh-CN" sz="2400"/>
              <a:t>如何判断</a:t>
            </a:r>
            <a:r>
              <a:rPr lang="en-US" sz="2400"/>
              <a:t>Goal</a:t>
            </a:r>
            <a:r>
              <a:rPr lang="zh-CN" sz="2400"/>
              <a:t>达到要求呢？</a:t>
            </a:r>
          </a:p>
          <a:p>
            <a:pPr marL="547688" lvl="1" indent="-273050">
              <a:lnSpc>
                <a:spcPct val="80000"/>
              </a:lnSpc>
              <a:buFont typeface="Wingdings"/>
            </a:pPr>
            <a:r>
              <a:rPr lang="zh-CN" sz="2400"/>
              <a:t>每个</a:t>
            </a:r>
            <a:r>
              <a:rPr lang="en-US" sz="2400"/>
              <a:t>Goal都提供了</a:t>
            </a:r>
            <a:r>
              <a:rPr lang="en-US" sz="2400">
                <a:solidFill>
                  <a:srgbClr val="FF0000"/>
                </a:solidFill>
              </a:rPr>
              <a:t>供选择的</a:t>
            </a:r>
            <a:r>
              <a:rPr lang="en-US" sz="2400"/>
              <a:t>若干个实践(Practice)、子实践</a:t>
            </a:r>
          </a:p>
          <a:p>
            <a:pPr marL="547688" lvl="1" indent="-273050">
              <a:lnSpc>
                <a:spcPct val="80000"/>
              </a:lnSpc>
              <a:buFont typeface="Wingdings"/>
            </a:pPr>
            <a:r>
              <a:rPr lang="en-US" sz="2400"/>
              <a:t>每个实践达到要求了，就认为该Goal达到要求了</a:t>
            </a:r>
          </a:p>
          <a:p>
            <a:pPr marL="822325" lvl="2" indent="-228600">
              <a:lnSpc>
                <a:spcPct val="80000"/>
              </a:lnSpc>
              <a:buFont typeface="Wingdings"/>
            </a:pPr>
            <a:r>
              <a:rPr lang="en-US" sz="2100"/>
              <a:t>Before goals can be considered satisfied, either </a:t>
            </a:r>
            <a:r>
              <a:rPr lang="en-US" sz="2100">
                <a:solidFill>
                  <a:srgbClr val="FF0000"/>
                </a:solidFill>
              </a:rPr>
              <a:t>the practices as described, or acceptable alternatives</a:t>
            </a:r>
            <a:r>
              <a:rPr lang="en-US" sz="2100"/>
              <a:t> to them, are present in the planned and implemented processes of the organization.</a:t>
            </a:r>
          </a:p>
        </p:txBody>
      </p:sp>
      <p:sp>
        <p:nvSpPr>
          <p:cNvPr id="30724" name="灯片编号占位符 7"/>
          <p:cNvSpPr/>
          <p:nvPr/>
        </p:nvSpPr>
        <p:spPr>
          <a:xfrm>
            <a:off x="7715250" y="6356350"/>
            <a:ext cx="642938" cy="365125"/>
          </a:xfrm>
          <a:prstGeom prst="rect">
            <a:avLst/>
          </a:prstGeom>
          <a:noFill/>
          <a:ln>
            <a:noFill/>
            <a:miter lim="800000"/>
          </a:ln>
        </p:spPr>
        <p:txBody>
          <a:bodyPr/>
          <a:lstStyle/>
          <a:p>
            <a:pPr lvl="0"/>
            <a:fld id="{65B7BAE0-7368-4478-99A7-BB5D53AA822E}" type="slidenum">
              <a:rPr lang="en-US" altLang="zh-CN" sz="1400">
                <a:solidFill>
                  <a:schemeClr val="tx2"/>
                </a:solidFill>
              </a:rPr>
              <a:t>16</a:t>
            </a:fld>
            <a:endParaRPr lang="zh-CN" sz="1400">
              <a:solidFill>
                <a:schemeClr val="tx2"/>
              </a:solidFill>
            </a:endParaRPr>
          </a:p>
        </p:txBody>
      </p:sp>
      <p:sp>
        <p:nvSpPr>
          <p:cNvPr id="30725" name="日期占位符 9"/>
          <p:cNvSpPr/>
          <p:nvPr/>
        </p:nvSpPr>
        <p:spPr>
          <a:xfrm>
            <a:off x="496888" y="6356350"/>
            <a:ext cx="2289175" cy="365125"/>
          </a:xfrm>
          <a:prstGeom prst="rect">
            <a:avLst/>
          </a:prstGeom>
          <a:noFill/>
          <a:ln>
            <a:noFill/>
            <a:miter lim="800000"/>
          </a:ln>
        </p:spPr>
        <p:txBody>
          <a:bodyPr/>
          <a:lstStyle/>
          <a:p>
            <a:pPr lvl="0"/>
            <a:fld id="{5421C38B-F29C-494A-9DAD-E75445BBD858}"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模型结构</a:t>
            </a:r>
          </a:p>
        </p:txBody>
      </p:sp>
      <p:sp>
        <p:nvSpPr>
          <p:cNvPr id="31747" name="灯片编号占位符 4"/>
          <p:cNvSpPr/>
          <p:nvPr/>
        </p:nvSpPr>
        <p:spPr>
          <a:xfrm>
            <a:off x="7715250" y="6356350"/>
            <a:ext cx="642938" cy="365125"/>
          </a:xfrm>
          <a:prstGeom prst="rect">
            <a:avLst/>
          </a:prstGeom>
          <a:noFill/>
          <a:ln>
            <a:noFill/>
            <a:miter lim="800000"/>
          </a:ln>
        </p:spPr>
        <p:txBody>
          <a:bodyPr/>
          <a:lstStyle/>
          <a:p>
            <a:pPr lvl="0"/>
            <a:fld id="{E4B64F9E-A964-4EAB-96C5-8C6DE99AC748}" type="slidenum">
              <a:rPr lang="en-US" altLang="zh-CN" sz="1400">
                <a:solidFill>
                  <a:schemeClr val="tx2"/>
                </a:solidFill>
              </a:rPr>
              <a:t>17</a:t>
            </a:fld>
            <a:endParaRPr lang="zh-CN" sz="1400">
              <a:solidFill>
                <a:schemeClr val="tx2"/>
              </a:solidFill>
            </a:endParaRPr>
          </a:p>
        </p:txBody>
      </p:sp>
      <p:grpSp>
        <p:nvGrpSpPr>
          <p:cNvPr id="31748" name="组合 31747"/>
          <p:cNvGrpSpPr/>
          <p:nvPr/>
        </p:nvGrpSpPr>
        <p:grpSpPr>
          <a:xfrm>
            <a:off x="419100" y="1643062"/>
            <a:ext cx="7010400" cy="3733800"/>
            <a:chOff x="0" y="0"/>
            <a:chExt cx="7010400" cy="3733800"/>
          </a:xfrm>
        </p:grpSpPr>
        <p:sp>
          <p:nvSpPr>
            <p:cNvPr id="31749" name="Rectangle 4"/>
            <p:cNvSpPr/>
            <p:nvPr/>
          </p:nvSpPr>
          <p:spPr>
            <a:xfrm>
              <a:off x="3048000" y="0"/>
              <a:ext cx="1447800" cy="5334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sz="2400"/>
                <a:t>级别</a:t>
              </a:r>
            </a:p>
          </p:txBody>
        </p:sp>
        <p:sp>
          <p:nvSpPr>
            <p:cNvPr id="31750" name="Rectangle 5"/>
            <p:cNvSpPr/>
            <p:nvPr/>
          </p:nvSpPr>
          <p:spPr>
            <a:xfrm>
              <a:off x="1295400" y="1066800"/>
              <a:ext cx="1447800" cy="5334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sz="2400"/>
                <a:t>PA1</a:t>
              </a:r>
            </a:p>
          </p:txBody>
        </p:sp>
        <p:sp>
          <p:nvSpPr>
            <p:cNvPr id="31751" name="Rectangle 6"/>
            <p:cNvSpPr/>
            <p:nvPr/>
          </p:nvSpPr>
          <p:spPr>
            <a:xfrm>
              <a:off x="3200400" y="1066800"/>
              <a:ext cx="1447800" cy="5334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sz="2400"/>
                <a:t>PA2</a:t>
              </a:r>
            </a:p>
          </p:txBody>
        </p:sp>
        <p:sp>
          <p:nvSpPr>
            <p:cNvPr id="31752" name="Rectangle 7"/>
            <p:cNvSpPr/>
            <p:nvPr/>
          </p:nvSpPr>
          <p:spPr>
            <a:xfrm>
              <a:off x="5105400" y="1066800"/>
              <a:ext cx="1447800" cy="5334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sz="2400"/>
                <a:t>…</a:t>
              </a:r>
            </a:p>
          </p:txBody>
        </p:sp>
        <p:sp>
          <p:nvSpPr>
            <p:cNvPr id="31753" name="Rectangle 8"/>
            <p:cNvSpPr/>
            <p:nvPr/>
          </p:nvSpPr>
          <p:spPr>
            <a:xfrm>
              <a:off x="152400" y="2133600"/>
              <a:ext cx="1447800" cy="5334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sz="2400"/>
                <a:t>Goal1</a:t>
              </a:r>
            </a:p>
          </p:txBody>
        </p:sp>
        <p:sp>
          <p:nvSpPr>
            <p:cNvPr id="31754" name="Rectangle 9"/>
            <p:cNvSpPr/>
            <p:nvPr/>
          </p:nvSpPr>
          <p:spPr>
            <a:xfrm>
              <a:off x="2057400" y="2133600"/>
              <a:ext cx="1447800" cy="5334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sz="2400"/>
                <a:t>Goal2</a:t>
              </a:r>
            </a:p>
          </p:txBody>
        </p:sp>
        <p:sp>
          <p:nvSpPr>
            <p:cNvPr id="31755" name="Rectangle 10"/>
            <p:cNvSpPr/>
            <p:nvPr/>
          </p:nvSpPr>
          <p:spPr>
            <a:xfrm>
              <a:off x="3962400" y="2133600"/>
              <a:ext cx="1447800" cy="5334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sz="2400"/>
                <a:t>…</a:t>
              </a:r>
            </a:p>
          </p:txBody>
        </p:sp>
        <p:sp>
          <p:nvSpPr>
            <p:cNvPr id="31756" name="Rectangle 11"/>
            <p:cNvSpPr/>
            <p:nvPr/>
          </p:nvSpPr>
          <p:spPr>
            <a:xfrm>
              <a:off x="0" y="3200400"/>
              <a:ext cx="1447800" cy="5334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sz="2400"/>
                <a:t>Practice1</a:t>
              </a:r>
            </a:p>
          </p:txBody>
        </p:sp>
        <p:sp>
          <p:nvSpPr>
            <p:cNvPr id="31757" name="Rectangle 12"/>
            <p:cNvSpPr/>
            <p:nvPr/>
          </p:nvSpPr>
          <p:spPr>
            <a:xfrm>
              <a:off x="1828800" y="3200400"/>
              <a:ext cx="1447800" cy="5334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sz="2400"/>
                <a:t>Practice2</a:t>
              </a:r>
            </a:p>
          </p:txBody>
        </p:sp>
        <p:sp>
          <p:nvSpPr>
            <p:cNvPr id="31758" name="Rectangle 13"/>
            <p:cNvSpPr/>
            <p:nvPr/>
          </p:nvSpPr>
          <p:spPr>
            <a:xfrm>
              <a:off x="3733800" y="3200400"/>
              <a:ext cx="1447800" cy="5334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sz="2400"/>
                <a:t>Practice3</a:t>
              </a:r>
            </a:p>
          </p:txBody>
        </p:sp>
        <p:sp>
          <p:nvSpPr>
            <p:cNvPr id="31759" name="Rectangle 14"/>
            <p:cNvSpPr/>
            <p:nvPr/>
          </p:nvSpPr>
          <p:spPr>
            <a:xfrm>
              <a:off x="5562600" y="3200400"/>
              <a:ext cx="1447800" cy="5334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sz="2400"/>
                <a:t>….</a:t>
              </a:r>
            </a:p>
          </p:txBody>
        </p:sp>
        <p:cxnSp>
          <p:nvCxnSpPr>
            <p:cNvPr id="31760" name="Line 15"/>
            <p:cNvCxnSpPr/>
            <p:nvPr/>
          </p:nvCxnSpPr>
          <p:spPr>
            <a:xfrm flipH="1">
              <a:off x="2514600" y="609600"/>
              <a:ext cx="990600" cy="304800"/>
            </a:xfrm>
            <a:prstGeom prst="line">
              <a:avLst/>
            </a:prstGeom>
            <a:noFill/>
            <a:ln cmpd="sng">
              <a:solidFill>
                <a:schemeClr val="tx1"/>
              </a:solidFill>
              <a:miter lim="800000"/>
              <a:tailEnd type="triangle"/>
            </a:ln>
          </p:spPr>
        </p:cxnSp>
        <p:cxnSp>
          <p:nvCxnSpPr>
            <p:cNvPr id="31761" name="Line 16"/>
            <p:cNvCxnSpPr/>
            <p:nvPr/>
          </p:nvCxnSpPr>
          <p:spPr>
            <a:xfrm flipH="1">
              <a:off x="3810000" y="609600"/>
              <a:ext cx="0" cy="304800"/>
            </a:xfrm>
            <a:prstGeom prst="line">
              <a:avLst/>
            </a:prstGeom>
            <a:noFill/>
            <a:ln cmpd="sng">
              <a:solidFill>
                <a:schemeClr val="tx1"/>
              </a:solidFill>
              <a:miter lim="800000"/>
              <a:tailEnd type="triangle"/>
            </a:ln>
          </p:spPr>
        </p:cxnSp>
        <p:cxnSp>
          <p:nvCxnSpPr>
            <p:cNvPr id="31762" name="Line 17"/>
            <p:cNvCxnSpPr/>
            <p:nvPr/>
          </p:nvCxnSpPr>
          <p:spPr>
            <a:xfrm>
              <a:off x="4343400" y="609600"/>
              <a:ext cx="1066800" cy="304800"/>
            </a:xfrm>
            <a:prstGeom prst="line">
              <a:avLst/>
            </a:prstGeom>
            <a:noFill/>
            <a:ln cmpd="sng">
              <a:solidFill>
                <a:schemeClr val="tx1"/>
              </a:solidFill>
              <a:miter lim="800000"/>
              <a:tailEnd type="triangle"/>
            </a:ln>
          </p:spPr>
        </p:cxnSp>
        <p:cxnSp>
          <p:nvCxnSpPr>
            <p:cNvPr id="31763" name="Line 18"/>
            <p:cNvCxnSpPr/>
            <p:nvPr/>
          </p:nvCxnSpPr>
          <p:spPr>
            <a:xfrm flipH="1">
              <a:off x="1066800" y="1676400"/>
              <a:ext cx="533400" cy="381000"/>
            </a:xfrm>
            <a:prstGeom prst="line">
              <a:avLst/>
            </a:prstGeom>
            <a:noFill/>
            <a:ln cmpd="sng">
              <a:solidFill>
                <a:schemeClr val="tx1"/>
              </a:solidFill>
              <a:miter lim="800000"/>
              <a:tailEnd type="triangle"/>
            </a:ln>
          </p:spPr>
        </p:cxnSp>
        <p:cxnSp>
          <p:nvCxnSpPr>
            <p:cNvPr id="31764" name="Line 19"/>
            <p:cNvCxnSpPr/>
            <p:nvPr/>
          </p:nvCxnSpPr>
          <p:spPr>
            <a:xfrm>
              <a:off x="2209800" y="1676400"/>
              <a:ext cx="381000" cy="381000"/>
            </a:xfrm>
            <a:prstGeom prst="line">
              <a:avLst/>
            </a:prstGeom>
            <a:noFill/>
            <a:ln cmpd="sng">
              <a:solidFill>
                <a:schemeClr val="tx1"/>
              </a:solidFill>
              <a:miter lim="800000"/>
              <a:tailEnd type="triangle"/>
            </a:ln>
          </p:spPr>
        </p:cxnSp>
        <p:cxnSp>
          <p:nvCxnSpPr>
            <p:cNvPr id="31765" name="Line 20"/>
            <p:cNvCxnSpPr/>
            <p:nvPr/>
          </p:nvCxnSpPr>
          <p:spPr>
            <a:xfrm>
              <a:off x="2514600" y="1676400"/>
              <a:ext cx="1676400" cy="381000"/>
            </a:xfrm>
            <a:prstGeom prst="line">
              <a:avLst/>
            </a:prstGeom>
            <a:noFill/>
            <a:ln cmpd="sng">
              <a:solidFill>
                <a:schemeClr val="tx1"/>
              </a:solidFill>
              <a:miter lim="800000"/>
              <a:tailEnd type="triangle"/>
            </a:ln>
          </p:spPr>
        </p:cxnSp>
        <p:cxnSp>
          <p:nvCxnSpPr>
            <p:cNvPr id="31766" name="Line 21"/>
            <p:cNvCxnSpPr/>
            <p:nvPr/>
          </p:nvCxnSpPr>
          <p:spPr>
            <a:xfrm flipH="1">
              <a:off x="533400" y="2743200"/>
              <a:ext cx="228600" cy="381000"/>
            </a:xfrm>
            <a:prstGeom prst="line">
              <a:avLst/>
            </a:prstGeom>
            <a:noFill/>
            <a:ln cmpd="sng">
              <a:solidFill>
                <a:schemeClr val="tx1"/>
              </a:solidFill>
              <a:miter lim="800000"/>
              <a:tailEnd type="triangle"/>
            </a:ln>
          </p:spPr>
        </p:cxnSp>
        <p:cxnSp>
          <p:nvCxnSpPr>
            <p:cNvPr id="31767" name="Line 22"/>
            <p:cNvCxnSpPr/>
            <p:nvPr/>
          </p:nvCxnSpPr>
          <p:spPr>
            <a:xfrm>
              <a:off x="1219200" y="2743200"/>
              <a:ext cx="990600" cy="381000"/>
            </a:xfrm>
            <a:prstGeom prst="line">
              <a:avLst/>
            </a:prstGeom>
            <a:noFill/>
            <a:ln cmpd="sng">
              <a:solidFill>
                <a:schemeClr val="tx1"/>
              </a:solidFill>
              <a:miter lim="800000"/>
              <a:tailEnd type="triangle"/>
            </a:ln>
          </p:spPr>
        </p:cxnSp>
        <p:cxnSp>
          <p:nvCxnSpPr>
            <p:cNvPr id="31768" name="Line 23"/>
            <p:cNvCxnSpPr/>
            <p:nvPr/>
          </p:nvCxnSpPr>
          <p:spPr>
            <a:xfrm>
              <a:off x="1447800" y="2743200"/>
              <a:ext cx="2362200" cy="381000"/>
            </a:xfrm>
            <a:prstGeom prst="line">
              <a:avLst/>
            </a:prstGeom>
            <a:noFill/>
            <a:ln cmpd="sng">
              <a:solidFill>
                <a:schemeClr val="tx1"/>
              </a:solidFill>
              <a:miter lim="800000"/>
              <a:tailEnd type="triangle"/>
            </a:ln>
          </p:spPr>
        </p:cxnSp>
        <p:cxnSp>
          <p:nvCxnSpPr>
            <p:cNvPr id="31769" name="Line 24"/>
            <p:cNvCxnSpPr/>
            <p:nvPr/>
          </p:nvCxnSpPr>
          <p:spPr>
            <a:xfrm>
              <a:off x="1676400" y="2667000"/>
              <a:ext cx="3886200" cy="457200"/>
            </a:xfrm>
            <a:prstGeom prst="line">
              <a:avLst/>
            </a:prstGeom>
            <a:noFill/>
            <a:ln cmpd="sng">
              <a:solidFill>
                <a:schemeClr val="tx1"/>
              </a:solidFill>
              <a:miter lim="800000"/>
              <a:tailEnd type="triangle"/>
            </a:ln>
          </p:spPr>
        </p:cxnSp>
      </p:grpSp>
      <p:sp>
        <p:nvSpPr>
          <p:cNvPr id="31770" name="日期占位符 27"/>
          <p:cNvSpPr/>
          <p:nvPr/>
        </p:nvSpPr>
        <p:spPr>
          <a:xfrm>
            <a:off x="496888" y="6356350"/>
            <a:ext cx="2289175" cy="365125"/>
          </a:xfrm>
          <a:prstGeom prst="rect">
            <a:avLst/>
          </a:prstGeom>
          <a:noFill/>
          <a:ln>
            <a:noFill/>
            <a:miter lim="800000"/>
          </a:ln>
        </p:spPr>
        <p:txBody>
          <a:bodyPr/>
          <a:lstStyle/>
          <a:p>
            <a:pPr lvl="0"/>
            <a:fld id="{B98AF138-C179-490E-8AAD-4CE4A5876513}" type="datetime1">
              <a:rPr lang="en-US" altLang="zh-CN" sz="1400">
                <a:solidFill>
                  <a:schemeClr val="tx2"/>
                </a:solidFill>
              </a:rPr>
              <a:t>2024/4/2</a:t>
            </a:fld>
            <a:endParaRPr lang="zh-CN" sz="1400">
              <a:solidFill>
                <a:schemeClr val="tx2"/>
              </a:solidFill>
            </a:endParaRPr>
          </a:p>
        </p:txBody>
      </p:sp>
      <p:graphicFrame>
        <p:nvGraphicFramePr>
          <p:cNvPr id="31771" name="Object 2"/>
          <p:cNvGraphicFramePr>
            <a:graphicFrameLocks noChangeAspect="1"/>
          </p:cNvGraphicFramePr>
          <p:nvPr/>
        </p:nvGraphicFramePr>
        <p:xfrm>
          <a:off x="7143750" y="3214688"/>
          <a:ext cx="1339850" cy="1214438"/>
        </p:xfrm>
        <a:graphic>
          <a:graphicData uri="http://schemas.openxmlformats.org/presentationml/2006/ole">
            <mc:AlternateContent xmlns:mc="http://schemas.openxmlformats.org/markup-compatibility/2006">
              <mc:Choice xmlns:v="urn:schemas-microsoft-com:vml" Requires="v">
                <p:oleObj showAsIcon="1" r:id="rId3" imgW="0" imgH="0" progId="Excel.Sheet.8">
                  <p:embed/>
                </p:oleObj>
              </mc:Choice>
              <mc:Fallback>
                <p:oleObj showAsIcon="1" r:id="rId3" imgW="0" imgH="0" progId="Excel.Sheet.8">
                  <p:embed/>
                  <p:pic>
                    <p:nvPicPr>
                      <p:cNvPr id="0" name="OLE substitute image"/>
                      <p:cNvPicPr/>
                      <p:nvPr/>
                    </p:nvPicPr>
                    <p:blipFill>
                      <a:blip r:embed="rId4"/>
                      <a:stretch>
                        <a:fillRect/>
                      </a:stretch>
                    </p:blipFill>
                    <p:spPr>
                      <a:xfrm>
                        <a:off x="7143750" y="3214688"/>
                        <a:ext cx="1339850" cy="1214438"/>
                      </a:xfrm>
                      <a:prstGeom prst="rect">
                        <a:avLst/>
                      </a:prstGeom>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p:nvPr/>
        </p:nvSpPr>
        <p:spPr>
          <a:xfrm>
            <a:off x="7715250" y="6356350"/>
            <a:ext cx="642938" cy="365125"/>
          </a:xfrm>
          <a:prstGeom prst="rect">
            <a:avLst/>
          </a:prstGeom>
          <a:noFill/>
          <a:ln>
            <a:noFill/>
            <a:miter lim="800000"/>
          </a:ln>
        </p:spPr>
        <p:txBody>
          <a:bodyPr/>
          <a:lstStyle/>
          <a:p>
            <a:pPr lvl="0"/>
            <a:fld id="{EA82E425-84BE-48C3-9544-457BC19E9379}" type="slidenum">
              <a:rPr lang="en-US" sz="1400">
                <a:solidFill>
                  <a:schemeClr val="tx2"/>
                </a:solidFill>
              </a:rPr>
              <a:t>18</a:t>
            </a:fld>
            <a:endParaRPr lang="en-US" sz="1400">
              <a:solidFill>
                <a:schemeClr val="tx2"/>
              </a:solidFill>
            </a:endParaRPr>
          </a:p>
        </p:txBody>
      </p:sp>
      <p:grpSp>
        <p:nvGrpSpPr>
          <p:cNvPr id="33795" name="组合 33794"/>
          <p:cNvGrpSpPr/>
          <p:nvPr/>
        </p:nvGrpSpPr>
        <p:grpSpPr>
          <a:xfrm>
            <a:off x="4621212" y="1214438"/>
            <a:ext cx="3827462" cy="4214812"/>
            <a:chOff x="0" y="0"/>
            <a:chExt cx="2411" cy="2655"/>
          </a:xfrm>
        </p:grpSpPr>
        <p:sp>
          <p:nvSpPr>
            <p:cNvPr id="33796" name="Text Box 3"/>
            <p:cNvSpPr/>
            <p:nvPr/>
          </p:nvSpPr>
          <p:spPr>
            <a:xfrm>
              <a:off x="963" y="0"/>
              <a:ext cx="676" cy="327"/>
            </a:xfrm>
            <a:prstGeom prst="rect">
              <a:avLst/>
            </a:prstGeom>
            <a:noFill/>
            <a:ln>
              <a:noFill/>
              <a:miter lim="800000"/>
            </a:ln>
          </p:spPr>
          <p:txBody>
            <a:bodyPr wrap="none" lIns="102585" tIns="51293" rIns="102585" bIns="51293">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zh-CN" sz="2000">
                  <a:ea typeface="幼圆" pitchFamily="1" charset="-122"/>
                </a:rPr>
                <a:t>阶段</a:t>
              </a:r>
              <a:r>
                <a:rPr lang="zh-CN" sz="2000">
                  <a:latin typeface="宋体"/>
                  <a:ea typeface="幼圆" pitchFamily="1" charset="-122"/>
                </a:rPr>
                <a:t>式</a:t>
              </a:r>
              <a:r>
                <a:rPr lang="zh-CN" sz="2700"/>
                <a:t> </a:t>
              </a:r>
            </a:p>
          </p:txBody>
        </p:sp>
        <p:grpSp>
          <p:nvGrpSpPr>
            <p:cNvPr id="33797" name="组合 33796"/>
            <p:cNvGrpSpPr/>
            <p:nvPr/>
          </p:nvGrpSpPr>
          <p:grpSpPr>
            <a:xfrm>
              <a:off x="0" y="463"/>
              <a:ext cx="1151" cy="1699"/>
              <a:chOff x="0" y="0"/>
              <a:chExt cx="1151" cy="1699"/>
            </a:xfrm>
          </p:grpSpPr>
          <p:sp>
            <p:nvSpPr>
              <p:cNvPr id="33798" name="Text Box 5"/>
              <p:cNvSpPr/>
              <p:nvPr/>
            </p:nvSpPr>
            <p:spPr>
              <a:xfrm>
                <a:off x="0" y="1462"/>
                <a:ext cx="422" cy="237"/>
              </a:xfrm>
              <a:prstGeom prst="rect">
                <a:avLst/>
              </a:prstGeom>
              <a:noFill/>
              <a:ln>
                <a:noFill/>
                <a:miter lim="800000"/>
              </a:ln>
            </p:spPr>
            <p:txBody>
              <a:bodyPr wrap="none" lIns="102585" tIns="51293" rIns="102585" bIns="51293">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en-US">
                    <a:latin typeface="幼圆" pitchFamily="1" charset="-122"/>
                    <a:ea typeface="幼圆" pitchFamily="1" charset="-122"/>
                  </a:rPr>
                  <a:t>ML 1</a:t>
                </a:r>
              </a:p>
            </p:txBody>
          </p:sp>
          <p:sp>
            <p:nvSpPr>
              <p:cNvPr id="33799" name="Text Box 6"/>
              <p:cNvSpPr/>
              <p:nvPr/>
            </p:nvSpPr>
            <p:spPr>
              <a:xfrm>
                <a:off x="231" y="1086"/>
                <a:ext cx="349" cy="237"/>
              </a:xfrm>
              <a:prstGeom prst="rect">
                <a:avLst/>
              </a:prstGeom>
              <a:noFill/>
              <a:ln>
                <a:noFill/>
                <a:miter lim="800000"/>
              </a:ln>
            </p:spPr>
            <p:txBody>
              <a:bodyPr wrap="none" lIns="102585" tIns="51293" rIns="102585" bIns="51293">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en-US">
                    <a:latin typeface="幼圆" pitchFamily="1" charset="-122"/>
                    <a:ea typeface="幼圆" pitchFamily="1" charset="-122"/>
                  </a:rPr>
                  <a:t>ML2</a:t>
                </a:r>
              </a:p>
            </p:txBody>
          </p:sp>
          <p:sp>
            <p:nvSpPr>
              <p:cNvPr id="33800" name="Text Box 7"/>
              <p:cNvSpPr/>
              <p:nvPr/>
            </p:nvSpPr>
            <p:spPr>
              <a:xfrm>
                <a:off x="445" y="721"/>
                <a:ext cx="349" cy="237"/>
              </a:xfrm>
              <a:prstGeom prst="rect">
                <a:avLst/>
              </a:prstGeom>
              <a:noFill/>
              <a:ln>
                <a:noFill/>
                <a:miter lim="800000"/>
              </a:ln>
            </p:spPr>
            <p:txBody>
              <a:bodyPr wrap="none" lIns="102585" tIns="51293" rIns="102585" bIns="51293">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en-US">
                    <a:latin typeface="幼圆" pitchFamily="1" charset="-122"/>
                    <a:ea typeface="幼圆" pitchFamily="1" charset="-122"/>
                  </a:rPr>
                  <a:t>ML3</a:t>
                </a:r>
              </a:p>
            </p:txBody>
          </p:sp>
          <p:sp>
            <p:nvSpPr>
              <p:cNvPr id="33801" name="Text Box 8"/>
              <p:cNvSpPr/>
              <p:nvPr/>
            </p:nvSpPr>
            <p:spPr>
              <a:xfrm>
                <a:off x="616" y="370"/>
                <a:ext cx="349" cy="237"/>
              </a:xfrm>
              <a:prstGeom prst="rect">
                <a:avLst/>
              </a:prstGeom>
              <a:noFill/>
              <a:ln>
                <a:noFill/>
                <a:miter lim="800000"/>
              </a:ln>
            </p:spPr>
            <p:txBody>
              <a:bodyPr wrap="none" lIns="102585" tIns="51293" rIns="102585" bIns="51293">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en-US">
                    <a:latin typeface="幼圆" pitchFamily="1" charset="-122"/>
                    <a:ea typeface="幼圆" pitchFamily="1" charset="-122"/>
                  </a:rPr>
                  <a:t>ML4</a:t>
                </a:r>
              </a:p>
            </p:txBody>
          </p:sp>
          <p:sp>
            <p:nvSpPr>
              <p:cNvPr id="33802" name="Text Box 9"/>
              <p:cNvSpPr/>
              <p:nvPr/>
            </p:nvSpPr>
            <p:spPr>
              <a:xfrm>
                <a:off x="802" y="0"/>
                <a:ext cx="349" cy="237"/>
              </a:xfrm>
              <a:prstGeom prst="rect">
                <a:avLst/>
              </a:prstGeom>
              <a:noFill/>
              <a:ln>
                <a:noFill/>
                <a:miter lim="800000"/>
              </a:ln>
            </p:spPr>
            <p:txBody>
              <a:bodyPr wrap="none" lIns="102585" tIns="51293" rIns="102585" bIns="51293">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en-US">
                    <a:latin typeface="幼圆" pitchFamily="1" charset="-122"/>
                    <a:ea typeface="幼圆" pitchFamily="1" charset="-122"/>
                  </a:rPr>
                  <a:t>ML5</a:t>
                </a:r>
              </a:p>
            </p:txBody>
          </p:sp>
        </p:grpSp>
        <p:sp>
          <p:nvSpPr>
            <p:cNvPr id="33803" name="Text Box 10"/>
            <p:cNvSpPr/>
            <p:nvPr/>
          </p:nvSpPr>
          <p:spPr>
            <a:xfrm>
              <a:off x="374" y="2415"/>
              <a:ext cx="1927" cy="240"/>
            </a:xfrm>
            <a:prstGeom prst="rect">
              <a:avLst/>
            </a:prstGeom>
            <a:noFill/>
            <a:ln>
              <a:noFill/>
              <a:miter lim="800000"/>
            </a:ln>
          </p:spPr>
          <p:txBody>
            <a:bodyPr lIns="102585" tIns="51293" rIns="102585" bIns="51293">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zh-CN">
                  <a:latin typeface="幼圆" pitchFamily="1" charset="-122"/>
                  <a:ea typeface="幼圆" pitchFamily="1" charset="-122"/>
                </a:rPr>
                <a:t>组织成熟度级别</a:t>
              </a:r>
            </a:p>
          </p:txBody>
        </p:sp>
        <p:graphicFrame>
          <p:nvGraphicFramePr>
            <p:cNvPr id="33804" name="Object 2"/>
            <p:cNvGraphicFramePr>
              <a:graphicFrameLocks noChangeAspect="1"/>
            </p:cNvGraphicFramePr>
            <p:nvPr/>
          </p:nvGraphicFramePr>
          <p:xfrm>
            <a:off x="325" y="419"/>
            <a:ext cx="2086" cy="1836"/>
          </p:xfrm>
          <a:graphic>
            <a:graphicData uri="http://schemas.openxmlformats.org/presentationml/2006/ole">
              <mc:AlternateContent xmlns:mc="http://schemas.openxmlformats.org/markup-compatibility/2006">
                <mc:Choice xmlns:v="urn:schemas-microsoft-com:vml" Requires="v">
                  <p:oleObj r:id="rId2" imgW="0" imgH="0" progId="">
                    <p:embed/>
                  </p:oleObj>
                </mc:Choice>
                <mc:Fallback>
                  <p:oleObj r:id="rId2" imgW="0" imgH="0" progId="">
                    <p:embed/>
                    <p:pic>
                      <p:nvPicPr>
                        <p:cNvPr id="0" name="OLE substitute image"/>
                        <p:cNvPicPr/>
                        <p:nvPr/>
                      </p:nvPicPr>
                      <p:blipFill>
                        <a:blip r:embed="rId3"/>
                        <a:stretch>
                          <a:fillRect/>
                        </a:stretch>
                      </p:blipFill>
                      <p:spPr>
                        <a:xfrm>
                          <a:off x="325" y="419"/>
                          <a:ext cx="2086" cy="1836"/>
                        </a:xfrm>
                        <a:prstGeom prst="rect">
                          <a:avLst/>
                        </a:prstGeom>
                      </p:spPr>
                    </p:pic>
                  </p:oleObj>
                </mc:Fallback>
              </mc:AlternateContent>
            </a:graphicData>
          </a:graphic>
        </p:graphicFrame>
      </p:grpSp>
      <p:grpSp>
        <p:nvGrpSpPr>
          <p:cNvPr id="33805" name="组合 33804"/>
          <p:cNvGrpSpPr/>
          <p:nvPr/>
        </p:nvGrpSpPr>
        <p:grpSpPr>
          <a:xfrm>
            <a:off x="500062" y="1285875"/>
            <a:ext cx="3603625" cy="4011612"/>
            <a:chOff x="0" y="0"/>
            <a:chExt cx="3602832" cy="4011660"/>
          </a:xfrm>
        </p:grpSpPr>
        <p:sp>
          <p:nvSpPr>
            <p:cNvPr id="33806" name="Text Box 13"/>
            <p:cNvSpPr/>
            <p:nvPr/>
          </p:nvSpPr>
          <p:spPr>
            <a:xfrm>
              <a:off x="1572419" y="0"/>
              <a:ext cx="1042988" cy="406400"/>
            </a:xfrm>
            <a:prstGeom prst="rect">
              <a:avLst/>
            </a:prstGeom>
            <a:noFill/>
            <a:ln>
              <a:noFill/>
              <a:miter lim="800000"/>
            </a:ln>
          </p:spPr>
          <p:txBody>
            <a:bodyPr wrap="none" lIns="102585" tIns="51293" rIns="102585" bIns="51293">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zh-CN" sz="2000">
                  <a:ea typeface="幼圆" pitchFamily="1" charset="-122"/>
                </a:rPr>
                <a:t>连续</a:t>
              </a:r>
              <a:r>
                <a:rPr lang="zh-CN" sz="2000">
                  <a:latin typeface="宋体"/>
                  <a:ea typeface="幼圆" pitchFamily="1" charset="-122"/>
                </a:rPr>
                <a:t>式</a:t>
              </a:r>
              <a:r>
                <a:rPr lang="zh-CN" sz="2000"/>
                <a:t> </a:t>
              </a:r>
            </a:p>
          </p:txBody>
        </p:sp>
        <p:sp>
          <p:nvSpPr>
            <p:cNvPr id="33807" name="Text Box 14"/>
            <p:cNvSpPr/>
            <p:nvPr/>
          </p:nvSpPr>
          <p:spPr>
            <a:xfrm>
              <a:off x="834231" y="3630660"/>
              <a:ext cx="2427288" cy="381000"/>
            </a:xfrm>
            <a:prstGeom prst="rect">
              <a:avLst/>
            </a:prstGeom>
            <a:noFill/>
            <a:ln>
              <a:noFill/>
              <a:miter lim="800000"/>
            </a:ln>
          </p:spPr>
          <p:txBody>
            <a:bodyPr lIns="102585" tIns="51293" rIns="102585" bIns="51293">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en-US">
                  <a:latin typeface="幼圆" pitchFamily="1" charset="-122"/>
                  <a:ea typeface="幼圆" pitchFamily="1" charset="-122"/>
                </a:rPr>
                <a:t>PA</a:t>
              </a:r>
              <a:r>
                <a:rPr lang="zh-CN">
                  <a:latin typeface="幼圆" pitchFamily="1" charset="-122"/>
                  <a:ea typeface="幼圆" pitchFamily="1" charset="-122"/>
                </a:rPr>
                <a:t>能力级别</a:t>
              </a:r>
            </a:p>
          </p:txBody>
        </p:sp>
        <p:sp>
          <p:nvSpPr>
            <p:cNvPr id="33808" name="Rectangle 15"/>
            <p:cNvSpPr/>
            <p:nvPr/>
          </p:nvSpPr>
          <p:spPr>
            <a:xfrm>
              <a:off x="1096169" y="866775"/>
              <a:ext cx="333375" cy="2330450"/>
            </a:xfrm>
            <a:prstGeom prst="rect">
              <a:avLst/>
            </a:prstGeom>
            <a:solidFill>
              <a:schemeClr val="accent1"/>
            </a:solid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33809" name="Rectangle 16"/>
            <p:cNvSpPr/>
            <p:nvPr/>
          </p:nvSpPr>
          <p:spPr>
            <a:xfrm>
              <a:off x="1831181" y="2192337"/>
              <a:ext cx="333375" cy="1004887"/>
            </a:xfrm>
            <a:prstGeom prst="rect">
              <a:avLst/>
            </a:prstGeom>
            <a:solidFill>
              <a:schemeClr val="hlink"/>
            </a:solid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33810" name="Rectangle 17"/>
            <p:cNvSpPr/>
            <p:nvPr/>
          </p:nvSpPr>
          <p:spPr>
            <a:xfrm>
              <a:off x="2636044" y="1739900"/>
              <a:ext cx="336550" cy="1457325"/>
            </a:xfrm>
            <a:prstGeom prst="rect">
              <a:avLst/>
            </a:prstGeom>
            <a:solidFill>
              <a:schemeClr val="accent2"/>
            </a:solid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33811" name="Line 18"/>
            <p:cNvCxnSpPr/>
            <p:nvPr/>
          </p:nvCxnSpPr>
          <p:spPr>
            <a:xfrm>
              <a:off x="854869" y="379412"/>
              <a:ext cx="1588" cy="2809875"/>
            </a:xfrm>
            <a:prstGeom prst="line">
              <a:avLst/>
            </a:prstGeom>
            <a:noFill/>
            <a:ln w="25400" cmpd="sng">
              <a:solidFill>
                <a:schemeClr val="tx1"/>
              </a:solidFill>
              <a:miter lim="800000"/>
              <a:headEnd type="stealth" len="lg"/>
            </a:ln>
          </p:spPr>
        </p:cxnSp>
        <p:sp>
          <p:nvSpPr>
            <p:cNvPr id="33812" name="Text Box 19"/>
            <p:cNvSpPr/>
            <p:nvPr/>
          </p:nvSpPr>
          <p:spPr>
            <a:xfrm rot="16200000">
              <a:off x="-931068" y="1656580"/>
              <a:ext cx="2238375" cy="376238"/>
            </a:xfrm>
            <a:prstGeom prst="rect">
              <a:avLst/>
            </a:prstGeom>
            <a:noFill/>
            <a:ln>
              <a:noFill/>
              <a:miter lim="800000"/>
            </a:ln>
          </p:spPr>
          <p:txBody>
            <a:bodyPr lIns="102585" tIns="51293" rIns="102585" bIns="51293">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zh-CN"/>
                <a:t>过程域能力</a:t>
              </a:r>
              <a:endParaRPr lang="zh-CN">
                <a:latin typeface="Times New Roman" pitchFamily="2" charset="0"/>
              </a:endParaRPr>
            </a:p>
          </p:txBody>
        </p:sp>
        <p:sp>
          <p:nvSpPr>
            <p:cNvPr id="33813" name="Text Box 20"/>
            <p:cNvSpPr/>
            <p:nvPr/>
          </p:nvSpPr>
          <p:spPr>
            <a:xfrm rot="16200000">
              <a:off x="-1143793" y="1576316"/>
              <a:ext cx="3494087" cy="376238"/>
            </a:xfrm>
            <a:prstGeom prst="rect">
              <a:avLst/>
            </a:prstGeom>
            <a:noFill/>
            <a:ln>
              <a:noFill/>
              <a:miter lim="800000"/>
            </a:ln>
          </p:spPr>
          <p:txBody>
            <a:bodyPr lIns="102585" tIns="51293" rIns="102585" bIns="51293">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en-US">
                  <a:latin typeface="幼圆" pitchFamily="1" charset="-122"/>
                  <a:ea typeface="幼圆" pitchFamily="1" charset="-122"/>
                </a:rPr>
                <a:t>0   1   2   3   4   5</a:t>
              </a:r>
            </a:p>
          </p:txBody>
        </p:sp>
        <p:grpSp>
          <p:nvGrpSpPr>
            <p:cNvPr id="33814" name="组合 33813"/>
            <p:cNvGrpSpPr/>
            <p:nvPr/>
          </p:nvGrpSpPr>
          <p:grpSpPr>
            <a:xfrm>
              <a:off x="813594" y="3195637"/>
              <a:ext cx="2789238" cy="438150"/>
              <a:chOff x="0" y="0"/>
              <a:chExt cx="1757" cy="276"/>
            </a:xfrm>
          </p:grpSpPr>
          <p:cxnSp>
            <p:nvCxnSpPr>
              <p:cNvPr id="33815" name="Line 22"/>
              <p:cNvCxnSpPr/>
              <p:nvPr/>
            </p:nvCxnSpPr>
            <p:spPr>
              <a:xfrm>
                <a:off x="0" y="0"/>
                <a:ext cx="1757" cy="1"/>
              </a:xfrm>
              <a:prstGeom prst="line">
                <a:avLst/>
              </a:prstGeom>
              <a:noFill/>
              <a:ln w="25400" cmpd="sng">
                <a:solidFill>
                  <a:schemeClr val="tx1"/>
                </a:solidFill>
                <a:miter lim="800000"/>
                <a:tailEnd type="stealth" len="lg"/>
              </a:ln>
            </p:spPr>
          </p:cxnSp>
          <p:sp>
            <p:nvSpPr>
              <p:cNvPr id="33816" name="Rectangle 23"/>
              <p:cNvSpPr/>
              <p:nvPr/>
            </p:nvSpPr>
            <p:spPr>
              <a:xfrm>
                <a:off x="150" y="38"/>
                <a:ext cx="312" cy="229"/>
              </a:xfrm>
              <a:prstGeom prst="rect">
                <a:avLst/>
              </a:prstGeom>
              <a:noFill/>
              <a:ln>
                <a:noFill/>
                <a:miter lim="800000"/>
              </a:ln>
            </p:spPr>
            <p:txBody>
              <a:bodyPr wrap="none" lIns="88781" tIns="44394" rIns="88781" bIns="4439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58838"/>
                <a:r>
                  <a:rPr lang="en-US"/>
                  <a:t>PA</a:t>
                </a:r>
              </a:p>
            </p:txBody>
          </p:sp>
          <p:sp>
            <p:nvSpPr>
              <p:cNvPr id="33817" name="Rectangle 24"/>
              <p:cNvSpPr/>
              <p:nvPr/>
            </p:nvSpPr>
            <p:spPr>
              <a:xfrm>
                <a:off x="604" y="38"/>
                <a:ext cx="312" cy="229"/>
              </a:xfrm>
              <a:prstGeom prst="rect">
                <a:avLst/>
              </a:prstGeom>
              <a:noFill/>
              <a:ln>
                <a:noFill/>
                <a:miter lim="800000"/>
              </a:ln>
            </p:spPr>
            <p:txBody>
              <a:bodyPr wrap="none" lIns="88781" tIns="44394" rIns="88781" bIns="4439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58838"/>
                <a:r>
                  <a:rPr lang="en-US"/>
                  <a:t>PA</a:t>
                </a:r>
              </a:p>
            </p:txBody>
          </p:sp>
          <p:sp>
            <p:nvSpPr>
              <p:cNvPr id="33818" name="Rectangle 25"/>
              <p:cNvSpPr/>
              <p:nvPr/>
            </p:nvSpPr>
            <p:spPr>
              <a:xfrm>
                <a:off x="1099" y="47"/>
                <a:ext cx="312" cy="229"/>
              </a:xfrm>
              <a:prstGeom prst="rect">
                <a:avLst/>
              </a:prstGeom>
              <a:noFill/>
              <a:ln>
                <a:noFill/>
                <a:miter lim="800000"/>
              </a:ln>
            </p:spPr>
            <p:txBody>
              <a:bodyPr wrap="none" lIns="88781" tIns="44394" rIns="88781" bIns="4439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58838"/>
                <a:r>
                  <a:rPr lang="en-US"/>
                  <a:t>PA</a:t>
                </a:r>
              </a:p>
            </p:txBody>
          </p:sp>
        </p:grpSp>
      </p:grpSp>
      <p:sp>
        <p:nvSpPr>
          <p:cNvPr id="33819" name="Rectangle 26"/>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模型表示法的比较</a:t>
            </a:r>
          </a:p>
        </p:txBody>
      </p:sp>
      <p:sp>
        <p:nvSpPr>
          <p:cNvPr id="33820" name="日期占位符 29"/>
          <p:cNvSpPr/>
          <p:nvPr/>
        </p:nvSpPr>
        <p:spPr>
          <a:xfrm>
            <a:off x="496888" y="6356350"/>
            <a:ext cx="2289175" cy="365125"/>
          </a:xfrm>
          <a:prstGeom prst="rect">
            <a:avLst/>
          </a:prstGeom>
          <a:noFill/>
          <a:ln>
            <a:noFill/>
            <a:miter lim="800000"/>
          </a:ln>
        </p:spPr>
        <p:txBody>
          <a:bodyPr/>
          <a:lstStyle/>
          <a:p>
            <a:pPr lvl="0"/>
            <a:fld id="{3A14ECB1-904C-4DBD-A96F-47155A03EA94}" type="datetime1">
              <a:rPr lang="en-US" altLang="zh-CN" sz="1400">
                <a:solidFill>
                  <a:schemeClr val="tx2"/>
                </a:solidFill>
              </a:rPr>
              <a:t>2024/4/2</a:t>
            </a:fld>
            <a:endParaRPr lang="zh-CN" sz="1400">
              <a:solidFill>
                <a:schemeClr val="tx2"/>
              </a:solidFill>
            </a:endParaRPr>
          </a:p>
        </p:txBody>
      </p:sp>
      <p:sp>
        <p:nvSpPr>
          <p:cNvPr id="33821" name="TextBox 31"/>
          <p:cNvSpPr/>
          <p:nvPr/>
        </p:nvSpPr>
        <p:spPr>
          <a:xfrm>
            <a:off x="2214562" y="5643562"/>
            <a:ext cx="3929062" cy="369888"/>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zh-CN"/>
              <a:t>能力级别与成熟度级别可以互相转化</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p:nvPr/>
        </p:nvSpPr>
        <p:spPr>
          <a:xfrm>
            <a:off x="7715250" y="6356350"/>
            <a:ext cx="642938" cy="365125"/>
          </a:xfrm>
          <a:prstGeom prst="rect">
            <a:avLst/>
          </a:prstGeom>
          <a:noFill/>
          <a:ln>
            <a:noFill/>
            <a:miter lim="800000"/>
          </a:ln>
        </p:spPr>
        <p:txBody>
          <a:bodyPr/>
          <a:lstStyle/>
          <a:p>
            <a:pPr lvl="0"/>
            <a:fld id="{B0B9C971-68FC-465F-8D6A-A9459612E839}" type="slidenum">
              <a:rPr lang="en-US" sz="1400">
                <a:solidFill>
                  <a:schemeClr val="tx2"/>
                </a:solidFill>
              </a:rPr>
              <a:t>19</a:t>
            </a:fld>
            <a:endParaRPr lang="en-US" sz="1400">
              <a:solidFill>
                <a:schemeClr val="tx2"/>
              </a:solidFill>
            </a:endParaRPr>
          </a:p>
        </p:txBody>
      </p:sp>
      <p:sp>
        <p:nvSpPr>
          <p:cNvPr id="34819"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阶段式表示法</a:t>
            </a:r>
          </a:p>
        </p:txBody>
      </p:sp>
      <p:sp>
        <p:nvSpPr>
          <p:cNvPr id="34820" name="Rectangle 4"/>
          <p:cNvSpPr/>
          <p:nvPr/>
        </p:nvSpPr>
        <p:spPr>
          <a:xfrm>
            <a:off x="5257800" y="1143000"/>
            <a:ext cx="3505200" cy="238125"/>
          </a:xfrm>
          <a:prstGeom prst="rect">
            <a:avLst/>
          </a:prstGeom>
          <a:solidFill>
            <a:schemeClr val="bg1"/>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34821" name="日期占位符 23"/>
          <p:cNvSpPr/>
          <p:nvPr/>
        </p:nvSpPr>
        <p:spPr>
          <a:xfrm>
            <a:off x="496888" y="6356350"/>
            <a:ext cx="2289175" cy="365125"/>
          </a:xfrm>
          <a:prstGeom prst="rect">
            <a:avLst/>
          </a:prstGeom>
          <a:noFill/>
          <a:ln>
            <a:noFill/>
            <a:miter lim="800000"/>
          </a:ln>
        </p:spPr>
        <p:txBody>
          <a:bodyPr/>
          <a:lstStyle/>
          <a:p>
            <a:pPr lvl="0"/>
            <a:fld id="{90DEBBC4-4245-47B8-8931-E560F4E83662}" type="datetime1">
              <a:rPr lang="en-US" altLang="zh-CN" sz="1400">
                <a:solidFill>
                  <a:schemeClr val="tx2"/>
                </a:solidFill>
              </a:rPr>
              <a:t>2024/4/2</a:t>
            </a:fld>
            <a:endParaRPr lang="zh-CN" sz="1400">
              <a:solidFill>
                <a:schemeClr val="tx2"/>
              </a:solidFill>
            </a:endParaRPr>
          </a:p>
        </p:txBody>
      </p:sp>
      <p:sp>
        <p:nvSpPr>
          <p:cNvPr id="34822" name="Text Box 4"/>
          <p:cNvSpPr/>
          <p:nvPr/>
        </p:nvSpPr>
        <p:spPr>
          <a:xfrm>
            <a:off x="714375" y="5572125"/>
            <a:ext cx="6505575" cy="642938"/>
          </a:xfrm>
          <a:prstGeom prst="rect">
            <a:avLst/>
          </a:prstGeom>
          <a:solidFill>
            <a:schemeClr val="bg1"/>
          </a:solidFill>
          <a:ln cmpd="sng">
            <a:solidFill>
              <a:schemeClr val="bg2"/>
            </a:solid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eaLnBrk="0" hangingPunct="0"/>
            <a:r>
              <a:rPr lang="zh-CN" sz="1600" b="1">
                <a:latin typeface="Tahoma" pitchFamily="2" charset="0"/>
              </a:rPr>
              <a:t>初始级</a:t>
            </a:r>
            <a:endParaRPr lang="en-GB" sz="1600" b="1">
              <a:latin typeface="Tahoma" pitchFamily="2" charset="0"/>
            </a:endParaRPr>
          </a:p>
        </p:txBody>
      </p:sp>
      <p:sp>
        <p:nvSpPr>
          <p:cNvPr id="34823" name="Text Box 5"/>
          <p:cNvSpPr/>
          <p:nvPr/>
        </p:nvSpPr>
        <p:spPr>
          <a:xfrm>
            <a:off x="1784350" y="4714875"/>
            <a:ext cx="5435600" cy="857250"/>
          </a:xfrm>
          <a:prstGeom prst="rect">
            <a:avLst/>
          </a:prstGeom>
          <a:solidFill>
            <a:srgbClr val="DDDDDD"/>
          </a:solidFill>
          <a:ln cmpd="sng">
            <a:solidFill>
              <a:schemeClr val="bg2"/>
            </a:solid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eaLnBrk="0" hangingPunct="0"/>
            <a:r>
              <a:rPr lang="zh-CN" sz="1600" b="1">
                <a:latin typeface="Tahoma" pitchFamily="2" charset="0"/>
              </a:rPr>
              <a:t>已管理级</a:t>
            </a:r>
            <a:endParaRPr lang="en-GB" sz="1200" b="1">
              <a:latin typeface="Tahoma" pitchFamily="2" charset="0"/>
            </a:endParaRPr>
          </a:p>
          <a:p>
            <a:pPr marL="0" lvl="0" indent="0" eaLnBrk="0" hangingPunct="0"/>
            <a:r>
              <a:rPr lang="zh-CN">
                <a:latin typeface="Tahoma" pitchFamily="2" charset="0"/>
              </a:rPr>
              <a:t>配置管理、质量保证、度量与分析、供应商管理、项目监控、项目计划、需求管理</a:t>
            </a:r>
            <a:endParaRPr lang="en-GB">
              <a:latin typeface="Tahoma" pitchFamily="2" charset="0"/>
            </a:endParaRPr>
          </a:p>
        </p:txBody>
      </p:sp>
      <p:sp>
        <p:nvSpPr>
          <p:cNvPr id="34824" name="Text Box 6"/>
          <p:cNvSpPr/>
          <p:nvPr/>
        </p:nvSpPr>
        <p:spPr>
          <a:xfrm>
            <a:off x="2847975" y="3314700"/>
            <a:ext cx="4371975" cy="1400175"/>
          </a:xfrm>
          <a:prstGeom prst="rect">
            <a:avLst/>
          </a:prstGeom>
          <a:solidFill>
            <a:srgbClr val="FFFFCC"/>
          </a:solidFill>
          <a:ln cmpd="sng">
            <a:solidFill>
              <a:schemeClr val="bg2"/>
            </a:solid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eaLnBrk="0" hangingPunct="0"/>
            <a:r>
              <a:rPr lang="zh-CN" sz="1600" b="1">
                <a:latin typeface="Tahoma" pitchFamily="2" charset="0"/>
              </a:rPr>
              <a:t>已定义级</a:t>
            </a:r>
            <a:endParaRPr lang="en-US" sz="1600" b="1">
              <a:latin typeface="Tahoma" pitchFamily="2" charset="0"/>
            </a:endParaRPr>
          </a:p>
          <a:p>
            <a:pPr marL="0" lvl="0" indent="0" eaLnBrk="0" hangingPunct="0"/>
            <a:r>
              <a:rPr lang="zh-CN">
                <a:latin typeface="Tahoma" pitchFamily="2" charset="0"/>
              </a:rPr>
              <a:t>决策分析与解决方案、验证和确认、产品集成、技术解决方案、需求开发、风险管理、集成项目管理、组织级培训、组织过程焦点、组织过程定义</a:t>
            </a:r>
            <a:endParaRPr lang="en-GB">
              <a:latin typeface="Tahoma" pitchFamily="2" charset="0"/>
            </a:endParaRPr>
          </a:p>
        </p:txBody>
      </p:sp>
      <p:sp>
        <p:nvSpPr>
          <p:cNvPr id="34825" name="Text Box 7"/>
          <p:cNvSpPr/>
          <p:nvPr/>
        </p:nvSpPr>
        <p:spPr>
          <a:xfrm>
            <a:off x="3917950" y="2300288"/>
            <a:ext cx="3302000" cy="1014412"/>
          </a:xfrm>
          <a:prstGeom prst="rect">
            <a:avLst/>
          </a:prstGeom>
          <a:solidFill>
            <a:srgbClr val="D9D9D9"/>
          </a:solidFill>
          <a:ln cmpd="sng">
            <a:solidFill>
              <a:schemeClr val="bg2"/>
            </a:solid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zh-CN" sz="1600" b="1">
                <a:latin typeface="Tahoma" pitchFamily="2" charset="0"/>
              </a:rPr>
              <a:t>量化管理级</a:t>
            </a:r>
            <a:endParaRPr lang="en-US" sz="1600" b="1">
              <a:latin typeface="Tahoma" pitchFamily="2" charset="0"/>
            </a:endParaRPr>
          </a:p>
          <a:p>
            <a:pPr marL="0" lvl="0" indent="0"/>
            <a:r>
              <a:rPr lang="zh-CN">
                <a:latin typeface="Tahoma" pitchFamily="2" charset="0"/>
              </a:rPr>
              <a:t>组织过程性能</a:t>
            </a:r>
            <a:endParaRPr lang="en-US">
              <a:latin typeface="Tahoma" pitchFamily="2" charset="0"/>
            </a:endParaRPr>
          </a:p>
          <a:p>
            <a:pPr marL="0" lvl="0" indent="0"/>
            <a:r>
              <a:rPr lang="zh-CN">
                <a:latin typeface="Tahoma" pitchFamily="2" charset="0"/>
              </a:rPr>
              <a:t>定量项目管理</a:t>
            </a:r>
            <a:endParaRPr lang="en-GB">
              <a:latin typeface="Tahoma" pitchFamily="2" charset="0"/>
            </a:endParaRPr>
          </a:p>
        </p:txBody>
      </p:sp>
      <p:sp>
        <p:nvSpPr>
          <p:cNvPr id="34826" name="Text Box 8"/>
          <p:cNvSpPr/>
          <p:nvPr/>
        </p:nvSpPr>
        <p:spPr>
          <a:xfrm>
            <a:off x="4857750" y="1285875"/>
            <a:ext cx="2362200" cy="1014412"/>
          </a:xfrm>
          <a:prstGeom prst="rect">
            <a:avLst/>
          </a:prstGeom>
          <a:noFill/>
          <a:ln cmpd="sng">
            <a:solidFill>
              <a:schemeClr val="bg2"/>
            </a:solid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zh-CN" sz="1600" b="1">
                <a:latin typeface="Tahoma" pitchFamily="2" charset="0"/>
              </a:rPr>
              <a:t>持续优化级</a:t>
            </a:r>
            <a:endParaRPr lang="en-GB" sz="1600" b="1">
              <a:latin typeface="Tahoma" pitchFamily="2" charset="0"/>
            </a:endParaRPr>
          </a:p>
          <a:p>
            <a:pPr marL="0" lvl="0" indent="0"/>
            <a:r>
              <a:rPr lang="zh-CN">
                <a:latin typeface="Tahoma" pitchFamily="2" charset="0"/>
              </a:rPr>
              <a:t>组织革新与部署</a:t>
            </a:r>
            <a:endParaRPr lang="en-US">
              <a:latin typeface="Tahoma" pitchFamily="2" charset="0"/>
            </a:endParaRPr>
          </a:p>
          <a:p>
            <a:pPr marL="0" lvl="0" indent="0"/>
            <a:r>
              <a:rPr lang="zh-CN">
                <a:latin typeface="Tahoma" pitchFamily="2" charset="0"/>
              </a:rPr>
              <a:t>原因分析与解决方案</a:t>
            </a:r>
            <a:endParaRPr lang="en-GB">
              <a:latin typeface="Tahoma" pitchFamily="2" charset="0"/>
            </a:endParaRPr>
          </a:p>
        </p:txBody>
      </p:sp>
      <p:sp>
        <p:nvSpPr>
          <p:cNvPr id="34827" name="Rectangle 9"/>
          <p:cNvSpPr/>
          <p:nvPr/>
        </p:nvSpPr>
        <p:spPr>
          <a:xfrm>
            <a:off x="7219950" y="1285875"/>
            <a:ext cx="1066800" cy="1014412"/>
          </a:xfrm>
          <a:prstGeom prst="rect">
            <a:avLst/>
          </a:prstGeom>
          <a:solidFill>
            <a:srgbClr val="000066"/>
          </a:solidFill>
          <a:ln w="3175" cmpd="sng">
            <a:solidFill>
              <a:schemeClr val="bg2"/>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eaLnBrk="0" hangingPunct="0"/>
            <a:r>
              <a:rPr lang="en-US" sz="2800" b="1">
                <a:solidFill>
                  <a:srgbClr val="FFFFCC"/>
                </a:solidFill>
                <a:latin typeface="Tahoma" pitchFamily="2" charset="0"/>
                <a:ea typeface="宋体" charset="-122"/>
              </a:rPr>
              <a:t>5</a:t>
            </a:r>
          </a:p>
        </p:txBody>
      </p:sp>
      <p:sp>
        <p:nvSpPr>
          <p:cNvPr id="34828" name="Rectangle 10"/>
          <p:cNvSpPr/>
          <p:nvPr/>
        </p:nvSpPr>
        <p:spPr>
          <a:xfrm>
            <a:off x="7219950" y="2300288"/>
            <a:ext cx="1066800" cy="1014412"/>
          </a:xfrm>
          <a:prstGeom prst="rect">
            <a:avLst/>
          </a:prstGeom>
          <a:solidFill>
            <a:srgbClr val="000066"/>
          </a:solidFill>
          <a:ln w="3175" cmpd="sng">
            <a:solidFill>
              <a:schemeClr val="bg2"/>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eaLnBrk="0" hangingPunct="0"/>
            <a:r>
              <a:rPr lang="en-US" sz="2800" b="1">
                <a:solidFill>
                  <a:srgbClr val="FFFFCC"/>
                </a:solidFill>
                <a:latin typeface="Tahoma" pitchFamily="2" charset="0"/>
                <a:ea typeface="宋体" charset="-122"/>
              </a:rPr>
              <a:t>4</a:t>
            </a:r>
          </a:p>
        </p:txBody>
      </p:sp>
      <p:sp>
        <p:nvSpPr>
          <p:cNvPr id="34829" name="Rectangle 11"/>
          <p:cNvSpPr/>
          <p:nvPr/>
        </p:nvSpPr>
        <p:spPr>
          <a:xfrm>
            <a:off x="7219950" y="3314700"/>
            <a:ext cx="1066800" cy="1400175"/>
          </a:xfrm>
          <a:prstGeom prst="rect">
            <a:avLst/>
          </a:prstGeom>
          <a:solidFill>
            <a:srgbClr val="000066"/>
          </a:solidFill>
          <a:ln w="3175" cmpd="sng">
            <a:solidFill>
              <a:schemeClr val="bg2"/>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eaLnBrk="0" hangingPunct="0"/>
            <a:r>
              <a:rPr lang="en-US" sz="2800" b="1">
                <a:solidFill>
                  <a:srgbClr val="FFFFCC"/>
                </a:solidFill>
                <a:latin typeface="Tahoma" pitchFamily="2" charset="0"/>
                <a:ea typeface="宋体" charset="-122"/>
              </a:rPr>
              <a:t>3</a:t>
            </a:r>
          </a:p>
        </p:txBody>
      </p:sp>
      <p:sp>
        <p:nvSpPr>
          <p:cNvPr id="34830" name="Rectangle 12"/>
          <p:cNvSpPr/>
          <p:nvPr/>
        </p:nvSpPr>
        <p:spPr>
          <a:xfrm>
            <a:off x="7219950" y="4714875"/>
            <a:ext cx="1066800" cy="857250"/>
          </a:xfrm>
          <a:prstGeom prst="rect">
            <a:avLst/>
          </a:prstGeom>
          <a:solidFill>
            <a:srgbClr val="000066"/>
          </a:solidFill>
          <a:ln w="3175" cmpd="sng">
            <a:solidFill>
              <a:schemeClr val="bg2"/>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eaLnBrk="0" hangingPunct="0"/>
            <a:r>
              <a:rPr lang="en-US" sz="2800" b="1">
                <a:solidFill>
                  <a:srgbClr val="FFFFCC"/>
                </a:solidFill>
                <a:latin typeface="Tahoma" pitchFamily="2" charset="0"/>
                <a:ea typeface="宋体" charset="-122"/>
              </a:rPr>
              <a:t>2</a:t>
            </a:r>
          </a:p>
        </p:txBody>
      </p:sp>
      <p:sp>
        <p:nvSpPr>
          <p:cNvPr id="34831" name="Rectangle 13"/>
          <p:cNvSpPr/>
          <p:nvPr/>
        </p:nvSpPr>
        <p:spPr>
          <a:xfrm>
            <a:off x="7219950" y="5572125"/>
            <a:ext cx="1066800" cy="642938"/>
          </a:xfrm>
          <a:prstGeom prst="rect">
            <a:avLst/>
          </a:prstGeom>
          <a:solidFill>
            <a:srgbClr val="000066"/>
          </a:solidFill>
          <a:ln w="3175" cmpd="sng">
            <a:solidFill>
              <a:schemeClr val="bg2"/>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eaLnBrk="0" hangingPunct="0"/>
            <a:r>
              <a:rPr lang="en-US" sz="2800" b="1">
                <a:solidFill>
                  <a:srgbClr val="FFFFCC"/>
                </a:solidFill>
                <a:latin typeface="Tahoma" pitchFamily="2" charset="0"/>
                <a:ea typeface="宋体" charset="-122"/>
              </a:rPr>
              <a:t>1</a:t>
            </a:r>
          </a:p>
        </p:txBody>
      </p:sp>
      <p:pic>
        <p:nvPicPr>
          <p:cNvPr id="34832" name="Picture 14" descr="cmmi-logo"/>
          <p:cNvPicPr/>
          <p:nvPr/>
        </p:nvPicPr>
        <p:blipFill>
          <a:blip r:embed="rId2"/>
          <a:stretch>
            <a:fillRect/>
          </a:stretch>
        </p:blipFill>
        <p:spPr>
          <a:xfrm>
            <a:off x="714375" y="1489075"/>
            <a:ext cx="2232025" cy="1463675"/>
          </a:xfrm>
          <a:prstGeom prst="rect">
            <a:avLst/>
          </a:prstGeom>
          <a:noFill/>
          <a:ln>
            <a:noFill/>
            <a:miter lim="800000"/>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简要说明</a:t>
            </a:r>
          </a:p>
        </p:txBody>
      </p:sp>
      <p:sp>
        <p:nvSpPr>
          <p:cNvPr id="12291" name="日期占位符 2"/>
          <p:cNvSpPr/>
          <p:nvPr/>
        </p:nvSpPr>
        <p:spPr>
          <a:xfrm>
            <a:off x="496888" y="6356350"/>
            <a:ext cx="2289175" cy="365125"/>
          </a:xfrm>
          <a:prstGeom prst="rect">
            <a:avLst/>
          </a:prstGeom>
          <a:noFill/>
          <a:ln>
            <a:noFill/>
            <a:miter lim="800000"/>
          </a:ln>
        </p:spPr>
        <p:txBody>
          <a:bodyPr/>
          <a:lstStyle/>
          <a:p>
            <a:pPr lvl="0"/>
            <a:fld id="{59588A8A-F171-4BF3-AE7D-E2ACB3766143}" type="datetime1">
              <a:rPr lang="en-US" altLang="zh-CN" sz="1400">
                <a:solidFill>
                  <a:schemeClr val="tx2"/>
                </a:solidFill>
              </a:rPr>
              <a:t>2024/4/2</a:t>
            </a:fld>
            <a:endParaRPr lang="zh-CN" sz="1400">
              <a:solidFill>
                <a:schemeClr val="tx2"/>
              </a:solidFill>
            </a:endParaRPr>
          </a:p>
        </p:txBody>
      </p:sp>
      <p:sp>
        <p:nvSpPr>
          <p:cNvPr id="12292" name="页脚占位符 3"/>
          <p:cNvSpPr/>
          <p:nvPr/>
        </p:nvSpPr>
        <p:spPr>
          <a:xfrm>
            <a:off x="2898775" y="6356350"/>
            <a:ext cx="2459038" cy="365125"/>
          </a:xfrm>
          <a:prstGeom prst="rect">
            <a:avLst/>
          </a:prstGeom>
          <a:no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r"/>
            <a:r>
              <a:rPr lang="zh-CN" sz="1400">
                <a:solidFill>
                  <a:schemeClr val="tx2"/>
                </a:solidFill>
              </a:rPr>
              <a:t>   </a:t>
            </a:r>
          </a:p>
        </p:txBody>
      </p:sp>
      <p:sp>
        <p:nvSpPr>
          <p:cNvPr id="12293" name="灯片编号占位符 4"/>
          <p:cNvSpPr/>
          <p:nvPr/>
        </p:nvSpPr>
        <p:spPr>
          <a:xfrm>
            <a:off x="7715250" y="6356350"/>
            <a:ext cx="642938" cy="365125"/>
          </a:xfrm>
          <a:prstGeom prst="rect">
            <a:avLst/>
          </a:prstGeom>
          <a:noFill/>
          <a:ln>
            <a:noFill/>
            <a:miter lim="800000"/>
          </a:ln>
        </p:spPr>
        <p:txBody>
          <a:bodyPr/>
          <a:lstStyle/>
          <a:p>
            <a:pPr lvl="0"/>
            <a:fld id="{58E46FD0-EA27-4ED9-8225-396552B01480}" type="slidenum">
              <a:rPr lang="zh-CN" sz="1400">
                <a:solidFill>
                  <a:schemeClr val="tx2"/>
                </a:solidFill>
              </a:rPr>
              <a:t>2</a:t>
            </a:fld>
            <a:endParaRPr lang="zh-CN" sz="1400">
              <a:solidFill>
                <a:schemeClr val="tx2"/>
              </a:solidFill>
            </a:endParaRPr>
          </a:p>
        </p:txBody>
      </p:sp>
      <p:sp>
        <p:nvSpPr>
          <p:cNvPr id="12294" name="内容占位符 5"/>
          <p:cNvSpPr>
            <a:spLocks noGrp="1"/>
          </p:cNvSpPr>
          <p:nvPr>
            <p:ph sz="quarter" idx="4294967295"/>
          </p:nvPr>
        </p:nvSpPr>
        <p:spPr>
          <a:xfrm>
            <a:off x="457200" y="1219200"/>
            <a:ext cx="7829550" cy="4937125"/>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273050" lvl="0" indent="-273050">
              <a:buFont typeface="Wingdings"/>
            </a:pPr>
            <a:r>
              <a:rPr lang="en-US" sz="2400"/>
              <a:t>目的</a:t>
            </a:r>
          </a:p>
          <a:p>
            <a:pPr marL="547688" lvl="1" indent="-273050">
              <a:buFont typeface="Wingdings"/>
            </a:pPr>
            <a:r>
              <a:rPr lang="en-US" sz="2300"/>
              <a:t>帮助大家初步了解CMMI的基本思想、基本概念</a:t>
            </a:r>
          </a:p>
          <a:p>
            <a:pPr marL="547688" lvl="1" indent="-273050">
              <a:buFont typeface="Wingdings"/>
            </a:pPr>
            <a:r>
              <a:rPr lang="en-US" sz="2300"/>
              <a:t>帮助大家初步了解农行软开的CMMI实施现状</a:t>
            </a:r>
          </a:p>
          <a:p>
            <a:pPr marL="273050" lvl="0" indent="-273050">
              <a:buFont typeface="Wingdings"/>
            </a:pPr>
            <a:r>
              <a:rPr lang="en-US" sz="2600"/>
              <a:t>方式</a:t>
            </a:r>
          </a:p>
          <a:p>
            <a:pPr marL="547688" lvl="1" indent="-273050">
              <a:buFont typeface="Wingdings"/>
            </a:pPr>
            <a:r>
              <a:rPr lang="en-US" sz="2300"/>
              <a:t>时间关系，介绍为主</a:t>
            </a:r>
          </a:p>
          <a:p>
            <a:pPr marL="273050" lvl="0" indent="-273050">
              <a:buFont typeface="Wingdings"/>
            </a:pPr>
            <a:r>
              <a:rPr lang="en-US" sz="2600"/>
              <a:t>持续时长</a:t>
            </a:r>
          </a:p>
          <a:p>
            <a:pPr marL="547688" lvl="1" indent="-273050">
              <a:buFont typeface="Wingdings"/>
            </a:pPr>
            <a:r>
              <a:rPr lang="en-US" sz="2300"/>
              <a:t>1.5小时</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PA</a:t>
            </a:r>
            <a:r>
              <a:rPr lang="zh-CN"/>
              <a:t>简述</a:t>
            </a:r>
          </a:p>
        </p:txBody>
      </p:sp>
      <p:sp>
        <p:nvSpPr>
          <p:cNvPr id="35843" name="日期占位符 2"/>
          <p:cNvSpPr/>
          <p:nvPr/>
        </p:nvSpPr>
        <p:spPr>
          <a:xfrm>
            <a:off x="496888" y="6356350"/>
            <a:ext cx="2289175" cy="365125"/>
          </a:xfrm>
          <a:prstGeom prst="rect">
            <a:avLst/>
          </a:prstGeom>
          <a:noFill/>
          <a:ln>
            <a:noFill/>
            <a:miter lim="800000"/>
          </a:ln>
        </p:spPr>
        <p:txBody>
          <a:bodyPr/>
          <a:lstStyle/>
          <a:p>
            <a:pPr lvl="0"/>
            <a:fld id="{1E6059DE-5041-4FAF-832A-C9F205C12D51}" type="datetime1">
              <a:rPr lang="en-US" altLang="zh-CN" sz="1400">
                <a:solidFill>
                  <a:schemeClr val="tx2"/>
                </a:solidFill>
              </a:rPr>
              <a:t>2024/4/2</a:t>
            </a:fld>
            <a:endParaRPr lang="zh-CN" sz="1400">
              <a:solidFill>
                <a:schemeClr val="tx2"/>
              </a:solidFill>
            </a:endParaRPr>
          </a:p>
        </p:txBody>
      </p:sp>
      <p:sp>
        <p:nvSpPr>
          <p:cNvPr id="35844" name="TextBox 7"/>
          <p:cNvSpPr/>
          <p:nvPr/>
        </p:nvSpPr>
        <p:spPr>
          <a:xfrm>
            <a:off x="642938" y="1428750"/>
            <a:ext cx="7786688" cy="4062412"/>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en-US" sz="2000">
                <a:solidFill>
                  <a:srgbClr val="FF0000"/>
                </a:solidFill>
              </a:rPr>
              <a:t>ORG </a:t>
            </a:r>
            <a:r>
              <a:rPr lang="en-US" sz="2000"/>
              <a:t>                            OPF  </a:t>
            </a:r>
            <a:r>
              <a:rPr lang="en-US" sz="2000">
                <a:sym typeface="Wingdings"/>
              </a:rPr>
              <a:t> OPD  OT</a:t>
            </a:r>
          </a:p>
          <a:p>
            <a:pPr marL="0" lvl="0" indent="0"/>
            <a:r>
              <a:rPr lang="en-US" sz="2000">
                <a:sym typeface="Wingdings"/>
              </a:rPr>
              <a:t> </a:t>
            </a:r>
          </a:p>
          <a:p>
            <a:pPr marL="0" lvl="0" indent="0"/>
            <a:r>
              <a:rPr lang="en-US" sz="2000">
                <a:sym typeface="Wingdings"/>
              </a:rPr>
              <a:t>                                           …… IPM……</a:t>
            </a:r>
          </a:p>
          <a:p>
            <a:pPr marL="0" lvl="0" indent="0"/>
            <a:endParaRPr lang="en-US" sz="2000">
              <a:sym typeface="Wingdings"/>
            </a:endParaRPr>
          </a:p>
          <a:p>
            <a:pPr marL="0" lvl="0" indent="0"/>
            <a:r>
              <a:rPr lang="en-US" sz="2000">
                <a:solidFill>
                  <a:srgbClr val="00B050"/>
                </a:solidFill>
                <a:sym typeface="Wingdings"/>
              </a:rPr>
              <a:t>PMJ	  </a:t>
            </a:r>
            <a:r>
              <a:rPr lang="en-US" sz="2000">
                <a:sym typeface="Wingdings"/>
              </a:rPr>
              <a:t>          RD		PP	   PMC          DAR      </a:t>
            </a:r>
          </a:p>
          <a:p>
            <a:pPr marL="0" lvl="0" indent="0"/>
            <a:r>
              <a:rPr lang="en-US" sz="2000">
                <a:sym typeface="Wingdings"/>
              </a:rPr>
              <a:t>                                                                                     </a:t>
            </a:r>
          </a:p>
          <a:p>
            <a:pPr marL="0" lvl="0" indent="0"/>
            <a:r>
              <a:rPr lang="en-US" sz="2000">
                <a:sym typeface="Wingdings"/>
              </a:rPr>
              <a:t>            REQM   TS                        MA</a:t>
            </a:r>
          </a:p>
          <a:p>
            <a:pPr marL="0" lvl="0" indent="0"/>
            <a:r>
              <a:rPr lang="en-US" sz="2000">
                <a:sym typeface="Wingdings"/>
              </a:rPr>
              <a:t>                                                    PPQA</a:t>
            </a:r>
          </a:p>
          <a:p>
            <a:pPr marL="0" lvl="0" indent="0"/>
            <a:r>
              <a:rPr lang="en-US" sz="2000">
                <a:sym typeface="Wingdings"/>
              </a:rPr>
              <a:t>                          PI                       CM</a:t>
            </a:r>
          </a:p>
          <a:p>
            <a:pPr marL="0" lvl="0" indent="0"/>
            <a:r>
              <a:rPr lang="en-US" sz="2000">
                <a:sym typeface="Wingdings"/>
              </a:rPr>
              <a:t>                                                    RSKM</a:t>
            </a:r>
          </a:p>
          <a:p>
            <a:pPr marL="0" lvl="0" indent="0"/>
            <a:r>
              <a:rPr lang="en-US" sz="2000">
                <a:sym typeface="Wingdings"/>
              </a:rPr>
              <a:t>                                      SAM       VAL</a:t>
            </a:r>
          </a:p>
          <a:p>
            <a:pPr marL="0" lvl="0" indent="0"/>
            <a:r>
              <a:rPr lang="en-US" sz="2000">
                <a:sym typeface="Wingdings"/>
              </a:rPr>
              <a:t>                                                    VER</a:t>
            </a:r>
          </a:p>
          <a:p>
            <a:pPr marL="0" lvl="0" indent="0"/>
            <a:r>
              <a:rPr lang="en-US"/>
              <a:t>         </a:t>
            </a:r>
            <a:endParaRPr lang="zh-CN"/>
          </a:p>
        </p:txBody>
      </p:sp>
      <p:cxnSp>
        <p:nvCxnSpPr>
          <p:cNvPr id="35845" name="直接箭头连接符 5"/>
          <p:cNvCxnSpPr/>
          <p:nvPr/>
        </p:nvCxnSpPr>
        <p:spPr>
          <a:xfrm rot="5400000">
            <a:off x="2356644" y="3142456"/>
            <a:ext cx="428625" cy="1588"/>
          </a:xfrm>
          <a:prstGeom prst="line">
            <a:avLst/>
          </a:prstGeom>
          <a:noFill/>
          <a:ln cmpd="sng">
            <a:solidFill>
              <a:schemeClr val="tx1"/>
            </a:solidFill>
            <a:miter lim="800000"/>
            <a:tailEnd type="arrow"/>
          </a:ln>
        </p:spPr>
      </p:cxnSp>
      <p:cxnSp>
        <p:nvCxnSpPr>
          <p:cNvPr id="35846" name="直接箭头连接符 6"/>
          <p:cNvCxnSpPr/>
          <p:nvPr/>
        </p:nvCxnSpPr>
        <p:spPr>
          <a:xfrm rot="5400000">
            <a:off x="2358231" y="3713956"/>
            <a:ext cx="428625" cy="1588"/>
          </a:xfrm>
          <a:prstGeom prst="line">
            <a:avLst/>
          </a:prstGeom>
          <a:noFill/>
          <a:ln cmpd="sng">
            <a:solidFill>
              <a:schemeClr val="tx1"/>
            </a:solidFill>
            <a:miter lim="800000"/>
            <a:tailEnd type="arrow"/>
          </a:ln>
        </p:spPr>
      </p:cxnSp>
      <p:cxnSp>
        <p:nvCxnSpPr>
          <p:cNvPr id="35847" name="直接箭头连接符 8"/>
          <p:cNvCxnSpPr/>
          <p:nvPr/>
        </p:nvCxnSpPr>
        <p:spPr>
          <a:xfrm rot="5400000">
            <a:off x="4285456" y="3142456"/>
            <a:ext cx="428625" cy="1588"/>
          </a:xfrm>
          <a:prstGeom prst="line">
            <a:avLst/>
          </a:prstGeom>
          <a:noFill/>
          <a:ln cmpd="sng">
            <a:solidFill>
              <a:schemeClr val="tx1"/>
            </a:solidFill>
            <a:miter lim="800000"/>
            <a:tailEnd type="arrow"/>
          </a:ln>
        </p:spPr>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简介</a:t>
            </a:r>
          </a:p>
        </p:txBody>
      </p:sp>
      <p:sp>
        <p:nvSpPr>
          <p:cNvPr id="36867" name="日期占位符 2"/>
          <p:cNvSpPr/>
          <p:nvPr/>
        </p:nvSpPr>
        <p:spPr>
          <a:xfrm>
            <a:off x="496888" y="6356350"/>
            <a:ext cx="2289175" cy="365125"/>
          </a:xfrm>
          <a:prstGeom prst="rect">
            <a:avLst/>
          </a:prstGeom>
          <a:noFill/>
          <a:ln>
            <a:noFill/>
            <a:miter lim="800000"/>
          </a:ln>
        </p:spPr>
        <p:txBody>
          <a:bodyPr/>
          <a:lstStyle/>
          <a:p>
            <a:pPr lvl="0"/>
            <a:fld id="{714731CC-552A-4AA9-8523-2D3BBFE94A02}" type="datetime1">
              <a:rPr lang="en-US" altLang="zh-CN" sz="1400">
                <a:solidFill>
                  <a:schemeClr val="tx2"/>
                </a:solidFill>
              </a:rPr>
              <a:t>2024/4/2</a:t>
            </a:fld>
            <a:endParaRPr lang="zh-CN" sz="1400">
              <a:solidFill>
                <a:schemeClr val="tx2"/>
              </a:solidFill>
            </a:endParaRPr>
          </a:p>
        </p:txBody>
      </p:sp>
      <p:sp>
        <p:nvSpPr>
          <p:cNvPr id="36868" name="灯片编号占位符 4"/>
          <p:cNvSpPr/>
          <p:nvPr/>
        </p:nvSpPr>
        <p:spPr>
          <a:xfrm>
            <a:off x="7715250" y="6356350"/>
            <a:ext cx="642938" cy="365125"/>
          </a:xfrm>
          <a:prstGeom prst="rect">
            <a:avLst/>
          </a:prstGeom>
          <a:noFill/>
          <a:ln>
            <a:noFill/>
            <a:miter lim="800000"/>
          </a:ln>
        </p:spPr>
        <p:txBody>
          <a:bodyPr/>
          <a:lstStyle/>
          <a:p>
            <a:pPr lvl="0"/>
            <a:fld id="{6CBDD76D-75A6-43E6-A070-382E32FD3822}" type="slidenum">
              <a:rPr lang="en-US" altLang="zh-CN" sz="1400">
                <a:solidFill>
                  <a:schemeClr val="tx2"/>
                </a:solidFill>
              </a:rPr>
              <a:t>21</a:t>
            </a:fld>
            <a:endParaRPr lang="zh-CN" sz="1400">
              <a:solidFill>
                <a:schemeClr val="tx2"/>
              </a:solidFill>
            </a:endParaRPr>
          </a:p>
        </p:txBody>
      </p:sp>
      <p:sp>
        <p:nvSpPr>
          <p:cNvPr id="36869" name="内容占位符 5"/>
          <p:cNvSpPr>
            <a:spLocks noGrp="1"/>
          </p:cNvSpPr>
          <p:nvPr>
            <p:ph sz="quarter" idx="4294967295"/>
          </p:nvPr>
        </p:nvSpPr>
        <p:spPr>
          <a:xfrm>
            <a:off x="457200" y="1219200"/>
            <a:ext cx="8229600" cy="4937125"/>
          </a:xfrm>
          <a:prstGeom prst="rect">
            <a:avLst/>
          </a:prstGeom>
          <a:noFill/>
          <a:ln>
            <a:solidFill>
              <a:prstClr val="black"/>
            </a:solidFill>
            <a:miter lim="800000"/>
          </a:ln>
        </p:spPr>
        <p:txBody>
          <a:bodyPr vert="horz" wrap="square" anchor="t" anchorCtr="0"/>
          <a:lstStyle>
            <a:lvl1pPr marL="457200" indent="-273050" algn="l"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457200" lvl="0" indent="-273050">
              <a:lnSpc>
                <a:spcPct val="90000"/>
              </a:lnSpc>
              <a:buFont typeface="Wingdings"/>
            </a:pPr>
            <a:r>
              <a:rPr lang="en-US" sz="2600"/>
              <a:t>过程与过程模型</a:t>
            </a:r>
          </a:p>
          <a:p>
            <a:pPr marL="457200" lvl="0" indent="-273050">
              <a:lnSpc>
                <a:spcPct val="90000"/>
              </a:lnSpc>
              <a:buFont typeface="Wingdings"/>
            </a:pPr>
            <a:r>
              <a:rPr lang="en-US" sz="2600"/>
              <a:t>CMMI发展历史</a:t>
            </a:r>
          </a:p>
          <a:p>
            <a:pPr marL="457200" lvl="0" indent="-273050">
              <a:lnSpc>
                <a:spcPct val="90000"/>
              </a:lnSpc>
              <a:buFont typeface="Wingdings"/>
            </a:pPr>
            <a:r>
              <a:rPr lang="en-US" sz="2600"/>
              <a:t>模型结构</a:t>
            </a:r>
          </a:p>
          <a:p>
            <a:pPr marL="457200" lvl="0" indent="-273050">
              <a:lnSpc>
                <a:spcPct val="90000"/>
              </a:lnSpc>
              <a:buFont typeface="Wingdings"/>
            </a:pPr>
            <a:r>
              <a:rPr lang="en-US" sz="2600">
                <a:solidFill>
                  <a:srgbClr val="FF0000"/>
                </a:solidFill>
              </a:rPr>
              <a:t>五个等级的特征</a:t>
            </a:r>
          </a:p>
          <a:p>
            <a:pPr marL="457200" lvl="0" indent="-273050">
              <a:lnSpc>
                <a:spcPct val="90000"/>
              </a:lnSpc>
              <a:buFont typeface="Wingdings"/>
            </a:pPr>
            <a:r>
              <a:rPr lang="en-US" sz="2600"/>
              <a:t>基于CMMI的过程改进方法</a:t>
            </a:r>
          </a:p>
          <a:p>
            <a:pPr marL="457200" lvl="0" indent="-273050">
              <a:lnSpc>
                <a:spcPct val="90000"/>
              </a:lnSpc>
              <a:buFont typeface="Wingdings"/>
            </a:pPr>
            <a:r>
              <a:rPr lang="en-US" sz="2600"/>
              <a:t>CMMI评估</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制度化</a:t>
            </a:r>
          </a:p>
        </p:txBody>
      </p:sp>
      <p:sp>
        <p:nvSpPr>
          <p:cNvPr id="37891" name="Rectangle 3"/>
          <p:cNvSpPr>
            <a:spLocks noGrp="1"/>
          </p:cNvSpPr>
          <p:nvPr>
            <p:ph type="body" idx="4294967295"/>
          </p:nvPr>
        </p:nvSpPr>
        <p:spPr>
          <a:xfrm>
            <a:off x="500062" y="1428750"/>
            <a:ext cx="6508750" cy="2752725"/>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buFont typeface="Wingdings"/>
            </a:pPr>
            <a:r>
              <a:rPr lang="en-US">
                <a:latin typeface="华文新魏" pitchFamily="2" charset="-122"/>
              </a:rPr>
              <a:t>实施CMMI与不实施CMMI的根本区别</a:t>
            </a:r>
          </a:p>
          <a:p>
            <a:pPr marL="547688" lvl="1" indent="-273050">
              <a:buFont typeface="Wingdings"/>
            </a:pPr>
            <a:r>
              <a:rPr lang="en-US" sz="2800">
                <a:latin typeface="华文新魏" pitchFamily="2" charset="-122"/>
              </a:rPr>
              <a:t>过程制度化（Institutionalization)</a:t>
            </a:r>
          </a:p>
          <a:p>
            <a:pPr marL="822325" lvl="2" indent="-228600">
              <a:buFont typeface="Wingdings"/>
            </a:pPr>
            <a:r>
              <a:rPr lang="en-US"/>
              <a:t>起先你恨他</a:t>
            </a:r>
          </a:p>
          <a:p>
            <a:pPr marL="822325" lvl="2" indent="-228600">
              <a:buFont typeface="Wingdings"/>
            </a:pPr>
            <a:r>
              <a:rPr lang="en-US"/>
              <a:t>然后你习惯他</a:t>
            </a:r>
          </a:p>
          <a:p>
            <a:pPr marL="822325" lvl="2" indent="-228600">
              <a:buFont typeface="Wingdings"/>
            </a:pPr>
            <a:r>
              <a:rPr lang="zh-CN"/>
              <a:t>最后你不能离开他</a:t>
            </a:r>
          </a:p>
          <a:p>
            <a:pPr marL="273050" lvl="0" indent="-273050">
              <a:buNone/>
            </a:pPr>
            <a:endParaRPr lang="zh-CN" sz="2400"/>
          </a:p>
          <a:p>
            <a:pPr marL="547688" lvl="1" indent="-273050">
              <a:buFont typeface="Wingdings"/>
            </a:pPr>
            <a:endParaRPr lang="en-US" sz="2800">
              <a:latin typeface="华文新魏" pitchFamily="2" charset="-122"/>
            </a:endParaRPr>
          </a:p>
        </p:txBody>
      </p:sp>
      <p:sp>
        <p:nvSpPr>
          <p:cNvPr id="37892" name="日期占位符 6"/>
          <p:cNvSpPr/>
          <p:nvPr/>
        </p:nvSpPr>
        <p:spPr>
          <a:xfrm>
            <a:off x="496888" y="6356350"/>
            <a:ext cx="2289175" cy="365125"/>
          </a:xfrm>
          <a:prstGeom prst="rect">
            <a:avLst/>
          </a:prstGeom>
          <a:noFill/>
          <a:ln>
            <a:noFill/>
            <a:miter lim="800000"/>
          </a:ln>
        </p:spPr>
        <p:txBody>
          <a:bodyPr/>
          <a:lstStyle/>
          <a:p>
            <a:pPr lvl="0"/>
            <a:fld id="{47E97A87-A9B5-4601-BC22-053624289DB3}"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p:nvPr/>
        </p:nvSpPr>
        <p:spPr>
          <a:xfrm>
            <a:off x="7715250" y="6356350"/>
            <a:ext cx="642938" cy="365125"/>
          </a:xfrm>
          <a:prstGeom prst="rect">
            <a:avLst/>
          </a:prstGeom>
          <a:noFill/>
          <a:ln>
            <a:noFill/>
            <a:miter lim="800000"/>
          </a:ln>
        </p:spPr>
        <p:txBody>
          <a:bodyPr/>
          <a:lstStyle/>
          <a:p>
            <a:pPr lvl="0"/>
            <a:fld id="{AC9B20C6-CAAA-4802-9947-A01BA7A1310D}" type="slidenum">
              <a:rPr lang="en-US" sz="1400">
                <a:solidFill>
                  <a:schemeClr val="tx2"/>
                </a:solidFill>
              </a:rPr>
              <a:t>23</a:t>
            </a:fld>
            <a:endParaRPr lang="en-US" sz="1400">
              <a:solidFill>
                <a:schemeClr val="tx2"/>
              </a:solidFill>
            </a:endParaRPr>
          </a:p>
        </p:txBody>
      </p:sp>
      <p:sp>
        <p:nvSpPr>
          <p:cNvPr id="38915"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成熟度</a:t>
            </a:r>
            <a:r>
              <a:rPr lang="en-US"/>
              <a:t>1</a:t>
            </a:r>
            <a:r>
              <a:rPr lang="zh-CN"/>
              <a:t>级</a:t>
            </a:r>
            <a:r>
              <a:rPr lang="en-US"/>
              <a:t>-</a:t>
            </a:r>
            <a:r>
              <a:rPr lang="zh-CN"/>
              <a:t>初始级</a:t>
            </a:r>
          </a:p>
        </p:txBody>
      </p:sp>
      <p:sp>
        <p:nvSpPr>
          <p:cNvPr id="38916" name="Rectangle 3"/>
          <p:cNvSpPr>
            <a:spLocks noGrp="1"/>
          </p:cNvSpPr>
          <p:nvPr>
            <p:ph type="body" idx="4294967295"/>
          </p:nvPr>
        </p:nvSpPr>
        <p:spPr>
          <a:xfrm>
            <a:off x="571500" y="1285875"/>
            <a:ext cx="7786688" cy="4908550"/>
          </a:xfrm>
          <a:prstGeom prst="rect">
            <a:avLst/>
          </a:prstGeom>
          <a:noFill/>
          <a:ln>
            <a:miter lim="800000"/>
          </a:ln>
        </p:spPr>
        <p:txBody>
          <a:bodyPr vert="horz" wrap="square" lIns="0" rIns="0" anchor="t" anchorCtr="0">
            <a:spAutoFit/>
          </a:bodyPr>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buFont typeface="Wingdings"/>
            </a:pPr>
            <a:r>
              <a:rPr lang="zh-CN" sz="2400">
                <a:latin typeface="华文新魏" pitchFamily="2" charset="-122"/>
              </a:rPr>
              <a:t>特点是：</a:t>
            </a:r>
          </a:p>
          <a:p>
            <a:pPr marL="547688" lvl="1" indent="-273050">
              <a:buFont typeface="Wingdings"/>
            </a:pPr>
            <a:r>
              <a:rPr lang="zh-CN" sz="2400">
                <a:latin typeface="华文新魏" pitchFamily="2" charset="-122"/>
              </a:rPr>
              <a:t>过程没有制度化</a:t>
            </a:r>
          </a:p>
          <a:p>
            <a:pPr marL="822325" lvl="2" indent="-228600">
              <a:buFont typeface="Wingdings"/>
            </a:pPr>
            <a:r>
              <a:rPr lang="zh-CN" sz="2400">
                <a:latin typeface="华文新魏" pitchFamily="2" charset="-122"/>
              </a:rPr>
              <a:t>过程是无序的，甚至是混乱的</a:t>
            </a:r>
          </a:p>
          <a:p>
            <a:pPr marL="822325" lvl="2" indent="-228600">
              <a:buFont typeface="Wingdings"/>
            </a:pPr>
            <a:r>
              <a:rPr lang="zh-CN" sz="2400">
                <a:latin typeface="华文新魏" pitchFamily="2" charset="-122"/>
              </a:rPr>
              <a:t>几乎没有什么过程是经过妥善定义的</a:t>
            </a:r>
          </a:p>
          <a:p>
            <a:pPr marL="822325" lvl="2" indent="-228600">
              <a:buFont typeface="Wingdings"/>
            </a:pPr>
            <a:r>
              <a:rPr lang="en-US" sz="2400">
                <a:latin typeface="华文新魏" pitchFamily="2" charset="-122"/>
              </a:rPr>
              <a:t>过度承诺，过程执行情况是难以预测</a:t>
            </a:r>
          </a:p>
          <a:p>
            <a:pPr marL="547688" lvl="1" indent="-273050">
              <a:buFont typeface="Wingdings"/>
            </a:pPr>
            <a:r>
              <a:rPr lang="en-US" sz="2400">
                <a:latin typeface="华文新魏" pitchFamily="2" charset="-122"/>
              </a:rPr>
              <a:t>处于1级的组织一般不具备稳定的开发环境。项目成功取决于个人或小组的努力，取决于精英和个人的经验。离开了具备同样能力和经验的人，就无法在下一个项目中获得同样的成功</a:t>
            </a:r>
          </a:p>
          <a:p>
            <a:pPr marL="547688" lvl="1" indent="-273050">
              <a:buFont typeface="Wingdings"/>
            </a:pPr>
            <a:r>
              <a:rPr lang="en-US" sz="2400">
                <a:latin typeface="华文新魏" pitchFamily="2" charset="-122"/>
              </a:rPr>
              <a:t>处于1级的组织常常也能生产出可以工作的产品和服务，但往往伴随这种“成功”的是项目超过预算和拖延进度 </a:t>
            </a:r>
          </a:p>
        </p:txBody>
      </p:sp>
      <p:sp>
        <p:nvSpPr>
          <p:cNvPr id="38917" name="日期占位符 6"/>
          <p:cNvSpPr/>
          <p:nvPr/>
        </p:nvSpPr>
        <p:spPr>
          <a:xfrm>
            <a:off x="496888" y="6356350"/>
            <a:ext cx="2289175" cy="365125"/>
          </a:xfrm>
          <a:prstGeom prst="rect">
            <a:avLst/>
          </a:prstGeom>
          <a:noFill/>
          <a:ln>
            <a:noFill/>
            <a:miter lim="800000"/>
          </a:ln>
        </p:spPr>
        <p:txBody>
          <a:bodyPr/>
          <a:lstStyle/>
          <a:p>
            <a:pPr lvl="0"/>
            <a:fld id="{7C7305C6-68A6-40BD-8089-501C343C20F1}"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p:nvPr/>
        </p:nvSpPr>
        <p:spPr>
          <a:xfrm>
            <a:off x="7715250" y="6356350"/>
            <a:ext cx="642938" cy="365125"/>
          </a:xfrm>
          <a:prstGeom prst="rect">
            <a:avLst/>
          </a:prstGeom>
          <a:noFill/>
          <a:ln>
            <a:noFill/>
            <a:miter lim="800000"/>
          </a:ln>
        </p:spPr>
        <p:txBody>
          <a:bodyPr/>
          <a:lstStyle/>
          <a:p>
            <a:pPr lvl="0"/>
            <a:fld id="{9DEF7458-2D54-4BEB-87DD-A664D8045A23}" type="slidenum">
              <a:rPr lang="en-US" sz="1400">
                <a:solidFill>
                  <a:schemeClr val="tx2"/>
                </a:solidFill>
              </a:rPr>
              <a:t>24</a:t>
            </a:fld>
            <a:endParaRPr lang="en-US" sz="1400">
              <a:solidFill>
                <a:schemeClr val="tx2"/>
              </a:solidFill>
            </a:endParaRPr>
          </a:p>
        </p:txBody>
      </p:sp>
      <p:sp>
        <p:nvSpPr>
          <p:cNvPr id="39939"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性能不可预测</a:t>
            </a:r>
          </a:p>
        </p:txBody>
      </p:sp>
      <p:sp>
        <p:nvSpPr>
          <p:cNvPr id="39940" name="Rectangle 3"/>
          <p:cNvSpPr>
            <a:spLocks noGrp="1"/>
          </p:cNvSpPr>
          <p:nvPr>
            <p:ph type="body" idx="4294967295"/>
          </p:nvPr>
        </p:nvSpPr>
        <p:spPr>
          <a:xfrm>
            <a:off x="633412" y="3486150"/>
            <a:ext cx="7916862" cy="2508250"/>
          </a:xfrm>
          <a:prstGeom prst="rect">
            <a:avLst/>
          </a:prstGeom>
          <a:noFill/>
          <a:ln>
            <a:miter lim="800000"/>
          </a:ln>
        </p:spPr>
        <p:txBody>
          <a:bodyPr vert="horz" wrap="square" lIns="90345" tIns="44387" rIns="90345" bIns="44387"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90000"/>
              </a:lnSpc>
              <a:buFont typeface="Wingdings"/>
            </a:pPr>
            <a:r>
              <a:rPr>
                <a:latin typeface="华文新魏" pitchFamily="2" charset="-122"/>
              </a:rPr>
              <a:t>输入：需求</a:t>
            </a:r>
          </a:p>
          <a:p>
            <a:pPr marL="273050" lvl="0" indent="-273050">
              <a:lnSpc>
                <a:spcPct val="90000"/>
              </a:lnSpc>
              <a:buFont typeface="Wingdings"/>
            </a:pPr>
            <a:r>
              <a:rPr>
                <a:latin typeface="华文新魏" pitchFamily="2" charset="-122"/>
              </a:rPr>
              <a:t>产品（有时）被无序的过程产生</a:t>
            </a:r>
          </a:p>
          <a:p>
            <a:pPr marL="273050" lvl="0" indent="-273050">
              <a:lnSpc>
                <a:spcPct val="90000"/>
              </a:lnSpc>
              <a:buFont typeface="Wingdings"/>
            </a:pPr>
            <a:r>
              <a:rPr>
                <a:latin typeface="华文新魏" pitchFamily="2" charset="-122"/>
              </a:rPr>
              <a:t>输出：产品</a:t>
            </a:r>
          </a:p>
        </p:txBody>
      </p:sp>
      <p:sp>
        <p:nvSpPr>
          <p:cNvPr id="39941" name="Rectangle 4"/>
          <p:cNvSpPr/>
          <p:nvPr/>
        </p:nvSpPr>
        <p:spPr>
          <a:xfrm>
            <a:off x="1092200" y="2114550"/>
            <a:ext cx="768350" cy="901700"/>
          </a:xfrm>
          <a:prstGeom prst="rect">
            <a:avLst/>
          </a:prstGeom>
          <a:noFill/>
          <a:ln>
            <a:noFill/>
            <a:miter lim="800000"/>
          </a:ln>
        </p:spPr>
        <p:txBody>
          <a:bodyPr wrap="none" lIns="79259" tIns="39630" rIns="79259" bIns="39630">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785812"/>
            <a:r>
              <a:rPr lang="en-US" sz="5400"/>
              <a:t>In</a:t>
            </a:r>
            <a:endParaRPr lang="en-US" sz="5700"/>
          </a:p>
        </p:txBody>
      </p:sp>
      <p:sp>
        <p:nvSpPr>
          <p:cNvPr id="39942" name="Rectangle 5"/>
          <p:cNvSpPr/>
          <p:nvPr/>
        </p:nvSpPr>
        <p:spPr>
          <a:xfrm>
            <a:off x="6481762" y="2157412"/>
            <a:ext cx="1339850" cy="901700"/>
          </a:xfrm>
          <a:prstGeom prst="rect">
            <a:avLst/>
          </a:prstGeom>
          <a:noFill/>
          <a:ln>
            <a:noFill/>
            <a:miter lim="800000"/>
          </a:ln>
        </p:spPr>
        <p:txBody>
          <a:bodyPr wrap="none" lIns="79259" tIns="39630" rIns="79259" bIns="39630">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785812"/>
            <a:r>
              <a:rPr lang="en-US" sz="5400"/>
              <a:t>Out</a:t>
            </a:r>
            <a:endParaRPr lang="en-US" sz="5700"/>
          </a:p>
        </p:txBody>
      </p:sp>
      <p:sp>
        <p:nvSpPr>
          <p:cNvPr id="39943" name="Freeform 6"/>
          <p:cNvSpPr/>
          <p:nvPr/>
        </p:nvSpPr>
        <p:spPr>
          <a:xfrm>
            <a:off x="2424112" y="2076450"/>
            <a:ext cx="3616325" cy="1012825"/>
          </a:xfrm>
          <a:custGeom>
            <a:avLst/>
            <a:gdLst>
              <a:gd name="GT0" fmla="+- l w 0"/>
              <a:gd name="GT1" fmla="+- t h 0"/>
            </a:gdLst>
            <a:ahLst/>
            <a:cxnLst>
              <a:cxn ang="0">
                <a:pos x="9" y="356"/>
              </a:cxn>
              <a:cxn ang="0">
                <a:pos x="47" y="487"/>
              </a:cxn>
              <a:cxn ang="0">
                <a:pos x="133" y="505"/>
              </a:cxn>
              <a:cxn ang="0">
                <a:pos x="238" y="449"/>
              </a:cxn>
              <a:cxn ang="0">
                <a:pos x="295" y="431"/>
              </a:cxn>
              <a:cxn ang="0">
                <a:pos x="380" y="468"/>
              </a:cxn>
              <a:cxn ang="0">
                <a:pos x="543" y="505"/>
              </a:cxn>
              <a:cxn ang="0">
                <a:pos x="704" y="487"/>
              </a:cxn>
              <a:cxn ang="0">
                <a:pos x="819" y="523"/>
              </a:cxn>
              <a:cxn ang="0">
                <a:pos x="904" y="523"/>
              </a:cxn>
              <a:cxn ang="0">
                <a:pos x="1000" y="487"/>
              </a:cxn>
              <a:cxn ang="0">
                <a:pos x="1105" y="449"/>
              </a:cxn>
              <a:cxn ang="0">
                <a:pos x="1181" y="487"/>
              </a:cxn>
              <a:cxn ang="0">
                <a:pos x="1266" y="598"/>
              </a:cxn>
              <a:cxn ang="0">
                <a:pos x="1352" y="636"/>
              </a:cxn>
              <a:cxn ang="0">
                <a:pos x="1447" y="617"/>
              </a:cxn>
              <a:cxn ang="0">
                <a:pos x="1524" y="580"/>
              </a:cxn>
              <a:cxn ang="0">
                <a:pos x="1571" y="487"/>
              </a:cxn>
              <a:cxn ang="0">
                <a:pos x="1628" y="431"/>
              </a:cxn>
              <a:cxn ang="0">
                <a:pos x="1733" y="374"/>
              </a:cxn>
              <a:cxn ang="0">
                <a:pos x="1838" y="356"/>
              </a:cxn>
              <a:cxn ang="0">
                <a:pos x="1914" y="374"/>
              </a:cxn>
              <a:cxn ang="0">
                <a:pos x="1933" y="449"/>
              </a:cxn>
              <a:cxn ang="0">
                <a:pos x="1981" y="542"/>
              </a:cxn>
              <a:cxn ang="0">
                <a:pos x="2085" y="561"/>
              </a:cxn>
              <a:cxn ang="0">
                <a:pos x="2190" y="542"/>
              </a:cxn>
              <a:cxn ang="0">
                <a:pos x="2257" y="468"/>
              </a:cxn>
              <a:cxn ang="0">
                <a:pos x="2248" y="374"/>
              </a:cxn>
              <a:cxn ang="0">
                <a:pos x="2228" y="280"/>
              </a:cxn>
              <a:cxn ang="0">
                <a:pos x="2276" y="149"/>
              </a:cxn>
              <a:cxn ang="0">
                <a:pos x="2228" y="56"/>
              </a:cxn>
              <a:cxn ang="0">
                <a:pos x="2152" y="0"/>
              </a:cxn>
              <a:cxn ang="0">
                <a:pos x="2066" y="19"/>
              </a:cxn>
              <a:cxn ang="0">
                <a:pos x="1971" y="94"/>
              </a:cxn>
              <a:cxn ang="0">
                <a:pos x="1838" y="130"/>
              </a:cxn>
              <a:cxn ang="0">
                <a:pos x="1704" y="187"/>
              </a:cxn>
              <a:cxn ang="0">
                <a:pos x="1599" y="243"/>
              </a:cxn>
              <a:cxn ang="0">
                <a:pos x="1552" y="168"/>
              </a:cxn>
              <a:cxn ang="0">
                <a:pos x="1447" y="94"/>
              </a:cxn>
              <a:cxn ang="0">
                <a:pos x="1228" y="56"/>
              </a:cxn>
              <a:cxn ang="0">
                <a:pos x="1086" y="38"/>
              </a:cxn>
              <a:cxn ang="0">
                <a:pos x="981" y="113"/>
              </a:cxn>
              <a:cxn ang="0">
                <a:pos x="914" y="224"/>
              </a:cxn>
              <a:cxn ang="0">
                <a:pos x="847" y="243"/>
              </a:cxn>
              <a:cxn ang="0">
                <a:pos x="762" y="187"/>
              </a:cxn>
              <a:cxn ang="0">
                <a:pos x="685" y="149"/>
              </a:cxn>
              <a:cxn ang="0">
                <a:pos x="599" y="149"/>
              </a:cxn>
              <a:cxn ang="0">
                <a:pos x="447" y="130"/>
              </a:cxn>
              <a:cxn ang="0">
                <a:pos x="371" y="75"/>
              </a:cxn>
              <a:cxn ang="0">
                <a:pos x="257" y="56"/>
              </a:cxn>
              <a:cxn ang="0">
                <a:pos x="114" y="130"/>
              </a:cxn>
              <a:cxn ang="0">
                <a:pos x="9" y="262"/>
              </a:cxn>
            </a:cxnLst>
            <a:rect l="l" t="t" r="GT0" b="GT1"/>
            <a:pathLst>
              <a:path w="2277" h="637">
                <a:moveTo>
                  <a:pt x="0" y="243"/>
                </a:moveTo>
                <a:lnTo>
                  <a:pt x="0" y="262"/>
                </a:lnTo>
                <a:lnTo>
                  <a:pt x="9" y="337"/>
                </a:lnTo>
                <a:lnTo>
                  <a:pt x="9" y="356"/>
                </a:lnTo>
                <a:lnTo>
                  <a:pt x="19" y="412"/>
                </a:lnTo>
                <a:lnTo>
                  <a:pt x="28" y="449"/>
                </a:lnTo>
                <a:lnTo>
                  <a:pt x="38" y="487"/>
                </a:lnTo>
                <a:lnTo>
                  <a:pt x="47" y="487"/>
                </a:lnTo>
                <a:lnTo>
                  <a:pt x="57" y="505"/>
                </a:lnTo>
                <a:lnTo>
                  <a:pt x="76" y="505"/>
                </a:lnTo>
                <a:lnTo>
                  <a:pt x="105" y="505"/>
                </a:lnTo>
                <a:lnTo>
                  <a:pt x="133" y="505"/>
                </a:lnTo>
                <a:lnTo>
                  <a:pt x="152" y="487"/>
                </a:lnTo>
                <a:lnTo>
                  <a:pt x="171" y="487"/>
                </a:lnTo>
                <a:lnTo>
                  <a:pt x="209" y="468"/>
                </a:lnTo>
                <a:lnTo>
                  <a:pt x="238" y="449"/>
                </a:lnTo>
                <a:lnTo>
                  <a:pt x="257" y="449"/>
                </a:lnTo>
                <a:lnTo>
                  <a:pt x="266" y="431"/>
                </a:lnTo>
                <a:lnTo>
                  <a:pt x="276" y="431"/>
                </a:lnTo>
                <a:lnTo>
                  <a:pt x="295" y="431"/>
                </a:lnTo>
                <a:lnTo>
                  <a:pt x="324" y="431"/>
                </a:lnTo>
                <a:lnTo>
                  <a:pt x="352" y="449"/>
                </a:lnTo>
                <a:lnTo>
                  <a:pt x="362" y="449"/>
                </a:lnTo>
                <a:lnTo>
                  <a:pt x="380" y="468"/>
                </a:lnTo>
                <a:lnTo>
                  <a:pt x="418" y="487"/>
                </a:lnTo>
                <a:lnTo>
                  <a:pt x="466" y="505"/>
                </a:lnTo>
                <a:lnTo>
                  <a:pt x="514" y="505"/>
                </a:lnTo>
                <a:lnTo>
                  <a:pt x="543" y="505"/>
                </a:lnTo>
                <a:lnTo>
                  <a:pt x="571" y="505"/>
                </a:lnTo>
                <a:lnTo>
                  <a:pt x="618" y="505"/>
                </a:lnTo>
                <a:lnTo>
                  <a:pt x="666" y="505"/>
                </a:lnTo>
                <a:lnTo>
                  <a:pt x="704" y="487"/>
                </a:lnTo>
                <a:lnTo>
                  <a:pt x="714" y="487"/>
                </a:lnTo>
                <a:lnTo>
                  <a:pt x="742" y="487"/>
                </a:lnTo>
                <a:lnTo>
                  <a:pt x="800" y="505"/>
                </a:lnTo>
                <a:lnTo>
                  <a:pt x="819" y="523"/>
                </a:lnTo>
                <a:lnTo>
                  <a:pt x="847" y="542"/>
                </a:lnTo>
                <a:lnTo>
                  <a:pt x="857" y="542"/>
                </a:lnTo>
                <a:lnTo>
                  <a:pt x="876" y="542"/>
                </a:lnTo>
                <a:lnTo>
                  <a:pt x="904" y="523"/>
                </a:lnTo>
                <a:lnTo>
                  <a:pt x="923" y="523"/>
                </a:lnTo>
                <a:lnTo>
                  <a:pt x="962" y="505"/>
                </a:lnTo>
                <a:lnTo>
                  <a:pt x="981" y="505"/>
                </a:lnTo>
                <a:lnTo>
                  <a:pt x="1000" y="487"/>
                </a:lnTo>
                <a:lnTo>
                  <a:pt x="1009" y="487"/>
                </a:lnTo>
                <a:lnTo>
                  <a:pt x="1038" y="468"/>
                </a:lnTo>
                <a:lnTo>
                  <a:pt x="1076" y="449"/>
                </a:lnTo>
                <a:lnTo>
                  <a:pt x="1105" y="449"/>
                </a:lnTo>
                <a:lnTo>
                  <a:pt x="1123" y="449"/>
                </a:lnTo>
                <a:lnTo>
                  <a:pt x="1142" y="449"/>
                </a:lnTo>
                <a:lnTo>
                  <a:pt x="1161" y="468"/>
                </a:lnTo>
                <a:lnTo>
                  <a:pt x="1181" y="487"/>
                </a:lnTo>
                <a:lnTo>
                  <a:pt x="1200" y="505"/>
                </a:lnTo>
                <a:lnTo>
                  <a:pt x="1228" y="542"/>
                </a:lnTo>
                <a:lnTo>
                  <a:pt x="1238" y="561"/>
                </a:lnTo>
                <a:lnTo>
                  <a:pt x="1266" y="598"/>
                </a:lnTo>
                <a:lnTo>
                  <a:pt x="1275" y="617"/>
                </a:lnTo>
                <a:lnTo>
                  <a:pt x="1305" y="636"/>
                </a:lnTo>
                <a:lnTo>
                  <a:pt x="1333" y="636"/>
                </a:lnTo>
                <a:lnTo>
                  <a:pt x="1352" y="636"/>
                </a:lnTo>
                <a:lnTo>
                  <a:pt x="1371" y="617"/>
                </a:lnTo>
                <a:lnTo>
                  <a:pt x="1391" y="617"/>
                </a:lnTo>
                <a:lnTo>
                  <a:pt x="1419" y="617"/>
                </a:lnTo>
                <a:lnTo>
                  <a:pt x="1447" y="617"/>
                </a:lnTo>
                <a:lnTo>
                  <a:pt x="1476" y="617"/>
                </a:lnTo>
                <a:lnTo>
                  <a:pt x="1505" y="617"/>
                </a:lnTo>
                <a:lnTo>
                  <a:pt x="1514" y="598"/>
                </a:lnTo>
                <a:lnTo>
                  <a:pt x="1524" y="580"/>
                </a:lnTo>
                <a:lnTo>
                  <a:pt x="1533" y="561"/>
                </a:lnTo>
                <a:lnTo>
                  <a:pt x="1543" y="542"/>
                </a:lnTo>
                <a:lnTo>
                  <a:pt x="1552" y="523"/>
                </a:lnTo>
                <a:lnTo>
                  <a:pt x="1571" y="487"/>
                </a:lnTo>
                <a:lnTo>
                  <a:pt x="1571" y="468"/>
                </a:lnTo>
                <a:lnTo>
                  <a:pt x="1590" y="449"/>
                </a:lnTo>
                <a:lnTo>
                  <a:pt x="1610" y="431"/>
                </a:lnTo>
                <a:lnTo>
                  <a:pt x="1628" y="431"/>
                </a:lnTo>
                <a:lnTo>
                  <a:pt x="1647" y="431"/>
                </a:lnTo>
                <a:lnTo>
                  <a:pt x="1666" y="412"/>
                </a:lnTo>
                <a:lnTo>
                  <a:pt x="1704" y="393"/>
                </a:lnTo>
                <a:lnTo>
                  <a:pt x="1733" y="374"/>
                </a:lnTo>
                <a:lnTo>
                  <a:pt x="1771" y="374"/>
                </a:lnTo>
                <a:lnTo>
                  <a:pt x="1799" y="356"/>
                </a:lnTo>
                <a:lnTo>
                  <a:pt x="1809" y="356"/>
                </a:lnTo>
                <a:lnTo>
                  <a:pt x="1838" y="356"/>
                </a:lnTo>
                <a:lnTo>
                  <a:pt x="1866" y="356"/>
                </a:lnTo>
                <a:lnTo>
                  <a:pt x="1876" y="356"/>
                </a:lnTo>
                <a:lnTo>
                  <a:pt x="1895" y="356"/>
                </a:lnTo>
                <a:lnTo>
                  <a:pt x="1914" y="374"/>
                </a:lnTo>
                <a:lnTo>
                  <a:pt x="1923" y="393"/>
                </a:lnTo>
                <a:lnTo>
                  <a:pt x="1923" y="412"/>
                </a:lnTo>
                <a:lnTo>
                  <a:pt x="1923" y="431"/>
                </a:lnTo>
                <a:lnTo>
                  <a:pt x="1933" y="449"/>
                </a:lnTo>
                <a:lnTo>
                  <a:pt x="1943" y="487"/>
                </a:lnTo>
                <a:lnTo>
                  <a:pt x="1962" y="523"/>
                </a:lnTo>
                <a:lnTo>
                  <a:pt x="1971" y="523"/>
                </a:lnTo>
                <a:lnTo>
                  <a:pt x="1981" y="542"/>
                </a:lnTo>
                <a:lnTo>
                  <a:pt x="1999" y="542"/>
                </a:lnTo>
                <a:lnTo>
                  <a:pt x="2038" y="561"/>
                </a:lnTo>
                <a:lnTo>
                  <a:pt x="2066" y="561"/>
                </a:lnTo>
                <a:lnTo>
                  <a:pt x="2085" y="561"/>
                </a:lnTo>
                <a:lnTo>
                  <a:pt x="2104" y="561"/>
                </a:lnTo>
                <a:lnTo>
                  <a:pt x="2133" y="561"/>
                </a:lnTo>
                <a:lnTo>
                  <a:pt x="2171" y="542"/>
                </a:lnTo>
                <a:lnTo>
                  <a:pt x="2190" y="542"/>
                </a:lnTo>
                <a:lnTo>
                  <a:pt x="2209" y="523"/>
                </a:lnTo>
                <a:lnTo>
                  <a:pt x="2218" y="523"/>
                </a:lnTo>
                <a:lnTo>
                  <a:pt x="2248" y="487"/>
                </a:lnTo>
                <a:lnTo>
                  <a:pt x="2257" y="468"/>
                </a:lnTo>
                <a:lnTo>
                  <a:pt x="2257" y="449"/>
                </a:lnTo>
                <a:lnTo>
                  <a:pt x="2257" y="431"/>
                </a:lnTo>
                <a:lnTo>
                  <a:pt x="2257" y="412"/>
                </a:lnTo>
                <a:lnTo>
                  <a:pt x="2248" y="374"/>
                </a:lnTo>
                <a:lnTo>
                  <a:pt x="2237" y="356"/>
                </a:lnTo>
                <a:lnTo>
                  <a:pt x="2237" y="337"/>
                </a:lnTo>
                <a:lnTo>
                  <a:pt x="2228" y="299"/>
                </a:lnTo>
                <a:lnTo>
                  <a:pt x="2228" y="280"/>
                </a:lnTo>
                <a:lnTo>
                  <a:pt x="2237" y="262"/>
                </a:lnTo>
                <a:lnTo>
                  <a:pt x="2248" y="224"/>
                </a:lnTo>
                <a:lnTo>
                  <a:pt x="2257" y="187"/>
                </a:lnTo>
                <a:lnTo>
                  <a:pt x="2276" y="149"/>
                </a:lnTo>
                <a:lnTo>
                  <a:pt x="2276" y="130"/>
                </a:lnTo>
                <a:lnTo>
                  <a:pt x="2267" y="113"/>
                </a:lnTo>
                <a:lnTo>
                  <a:pt x="2248" y="75"/>
                </a:lnTo>
                <a:lnTo>
                  <a:pt x="2228" y="56"/>
                </a:lnTo>
                <a:lnTo>
                  <a:pt x="2209" y="38"/>
                </a:lnTo>
                <a:lnTo>
                  <a:pt x="2190" y="19"/>
                </a:lnTo>
                <a:lnTo>
                  <a:pt x="2181" y="19"/>
                </a:lnTo>
                <a:lnTo>
                  <a:pt x="2152" y="0"/>
                </a:lnTo>
                <a:lnTo>
                  <a:pt x="2123" y="0"/>
                </a:lnTo>
                <a:lnTo>
                  <a:pt x="2095" y="0"/>
                </a:lnTo>
                <a:lnTo>
                  <a:pt x="2085" y="0"/>
                </a:lnTo>
                <a:lnTo>
                  <a:pt x="2066" y="19"/>
                </a:lnTo>
                <a:lnTo>
                  <a:pt x="2028" y="56"/>
                </a:lnTo>
                <a:lnTo>
                  <a:pt x="1999" y="75"/>
                </a:lnTo>
                <a:lnTo>
                  <a:pt x="1990" y="94"/>
                </a:lnTo>
                <a:lnTo>
                  <a:pt x="1971" y="94"/>
                </a:lnTo>
                <a:lnTo>
                  <a:pt x="1933" y="113"/>
                </a:lnTo>
                <a:lnTo>
                  <a:pt x="1876" y="130"/>
                </a:lnTo>
                <a:lnTo>
                  <a:pt x="1857" y="130"/>
                </a:lnTo>
                <a:lnTo>
                  <a:pt x="1838" y="130"/>
                </a:lnTo>
                <a:lnTo>
                  <a:pt x="1780" y="149"/>
                </a:lnTo>
                <a:lnTo>
                  <a:pt x="1743" y="168"/>
                </a:lnTo>
                <a:lnTo>
                  <a:pt x="1714" y="187"/>
                </a:lnTo>
                <a:lnTo>
                  <a:pt x="1704" y="187"/>
                </a:lnTo>
                <a:lnTo>
                  <a:pt x="1685" y="205"/>
                </a:lnTo>
                <a:lnTo>
                  <a:pt x="1647" y="243"/>
                </a:lnTo>
                <a:lnTo>
                  <a:pt x="1628" y="243"/>
                </a:lnTo>
                <a:lnTo>
                  <a:pt x="1599" y="243"/>
                </a:lnTo>
                <a:lnTo>
                  <a:pt x="1580" y="224"/>
                </a:lnTo>
                <a:lnTo>
                  <a:pt x="1571" y="205"/>
                </a:lnTo>
                <a:lnTo>
                  <a:pt x="1561" y="187"/>
                </a:lnTo>
                <a:lnTo>
                  <a:pt x="1552" y="168"/>
                </a:lnTo>
                <a:lnTo>
                  <a:pt x="1524" y="149"/>
                </a:lnTo>
                <a:lnTo>
                  <a:pt x="1494" y="130"/>
                </a:lnTo>
                <a:lnTo>
                  <a:pt x="1476" y="113"/>
                </a:lnTo>
                <a:lnTo>
                  <a:pt x="1447" y="94"/>
                </a:lnTo>
                <a:lnTo>
                  <a:pt x="1380" y="75"/>
                </a:lnTo>
                <a:lnTo>
                  <a:pt x="1342" y="75"/>
                </a:lnTo>
                <a:lnTo>
                  <a:pt x="1305" y="75"/>
                </a:lnTo>
                <a:lnTo>
                  <a:pt x="1228" y="56"/>
                </a:lnTo>
                <a:lnTo>
                  <a:pt x="1181" y="38"/>
                </a:lnTo>
                <a:lnTo>
                  <a:pt x="1161" y="38"/>
                </a:lnTo>
                <a:lnTo>
                  <a:pt x="1123" y="38"/>
                </a:lnTo>
                <a:lnTo>
                  <a:pt x="1086" y="38"/>
                </a:lnTo>
                <a:lnTo>
                  <a:pt x="1047" y="56"/>
                </a:lnTo>
                <a:lnTo>
                  <a:pt x="1028" y="75"/>
                </a:lnTo>
                <a:lnTo>
                  <a:pt x="1009" y="94"/>
                </a:lnTo>
                <a:lnTo>
                  <a:pt x="981" y="113"/>
                </a:lnTo>
                <a:lnTo>
                  <a:pt x="952" y="149"/>
                </a:lnTo>
                <a:lnTo>
                  <a:pt x="942" y="168"/>
                </a:lnTo>
                <a:lnTo>
                  <a:pt x="933" y="187"/>
                </a:lnTo>
                <a:lnTo>
                  <a:pt x="914" y="224"/>
                </a:lnTo>
                <a:lnTo>
                  <a:pt x="895" y="243"/>
                </a:lnTo>
                <a:lnTo>
                  <a:pt x="876" y="243"/>
                </a:lnTo>
                <a:lnTo>
                  <a:pt x="857" y="243"/>
                </a:lnTo>
                <a:lnTo>
                  <a:pt x="847" y="243"/>
                </a:lnTo>
                <a:lnTo>
                  <a:pt x="828" y="243"/>
                </a:lnTo>
                <a:lnTo>
                  <a:pt x="800" y="224"/>
                </a:lnTo>
                <a:lnTo>
                  <a:pt x="781" y="205"/>
                </a:lnTo>
                <a:lnTo>
                  <a:pt x="762" y="187"/>
                </a:lnTo>
                <a:lnTo>
                  <a:pt x="742" y="168"/>
                </a:lnTo>
                <a:lnTo>
                  <a:pt x="733" y="168"/>
                </a:lnTo>
                <a:lnTo>
                  <a:pt x="714" y="168"/>
                </a:lnTo>
                <a:lnTo>
                  <a:pt x="685" y="149"/>
                </a:lnTo>
                <a:lnTo>
                  <a:pt x="666" y="149"/>
                </a:lnTo>
                <a:lnTo>
                  <a:pt x="637" y="149"/>
                </a:lnTo>
                <a:lnTo>
                  <a:pt x="618" y="149"/>
                </a:lnTo>
                <a:lnTo>
                  <a:pt x="599" y="149"/>
                </a:lnTo>
                <a:lnTo>
                  <a:pt x="571" y="149"/>
                </a:lnTo>
                <a:lnTo>
                  <a:pt x="523" y="149"/>
                </a:lnTo>
                <a:lnTo>
                  <a:pt x="466" y="130"/>
                </a:lnTo>
                <a:lnTo>
                  <a:pt x="447" y="130"/>
                </a:lnTo>
                <a:lnTo>
                  <a:pt x="429" y="113"/>
                </a:lnTo>
                <a:lnTo>
                  <a:pt x="418" y="113"/>
                </a:lnTo>
                <a:lnTo>
                  <a:pt x="399" y="94"/>
                </a:lnTo>
                <a:lnTo>
                  <a:pt x="371" y="75"/>
                </a:lnTo>
                <a:lnTo>
                  <a:pt x="333" y="56"/>
                </a:lnTo>
                <a:lnTo>
                  <a:pt x="313" y="56"/>
                </a:lnTo>
                <a:lnTo>
                  <a:pt x="295" y="56"/>
                </a:lnTo>
                <a:lnTo>
                  <a:pt x="257" y="56"/>
                </a:lnTo>
                <a:lnTo>
                  <a:pt x="219" y="75"/>
                </a:lnTo>
                <a:lnTo>
                  <a:pt x="171" y="94"/>
                </a:lnTo>
                <a:lnTo>
                  <a:pt x="143" y="113"/>
                </a:lnTo>
                <a:lnTo>
                  <a:pt x="114" y="130"/>
                </a:lnTo>
                <a:lnTo>
                  <a:pt x="76" y="168"/>
                </a:lnTo>
                <a:lnTo>
                  <a:pt x="38" y="205"/>
                </a:lnTo>
                <a:lnTo>
                  <a:pt x="19" y="243"/>
                </a:lnTo>
                <a:lnTo>
                  <a:pt x="9" y="262"/>
                </a:lnTo>
                <a:lnTo>
                  <a:pt x="0" y="243"/>
                </a:lnTo>
              </a:path>
            </a:pathLst>
          </a:custGeom>
          <a:solidFill>
            <a:schemeClr val="tx1"/>
          </a:solidFill>
          <a:ln w="25400" cap="rnd" cmpd="sng">
            <a:solidFill>
              <a:schemeClr val="bg2"/>
            </a:solid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nvGrpSpPr>
          <p:cNvPr id="39944" name="组合 39943"/>
          <p:cNvGrpSpPr/>
          <p:nvPr/>
        </p:nvGrpSpPr>
        <p:grpSpPr>
          <a:xfrm>
            <a:off x="1997075" y="2451100"/>
            <a:ext cx="255588" cy="330200"/>
            <a:chOff x="0" y="0"/>
            <a:chExt cx="162" cy="208"/>
          </a:xfrm>
        </p:grpSpPr>
        <p:cxnSp>
          <p:nvCxnSpPr>
            <p:cNvPr id="39945" name="Line 8"/>
            <p:cNvCxnSpPr/>
            <p:nvPr/>
          </p:nvCxnSpPr>
          <p:spPr>
            <a:xfrm>
              <a:off x="8" y="0"/>
              <a:ext cx="154" cy="0"/>
            </a:xfrm>
            <a:prstGeom prst="line">
              <a:avLst/>
            </a:prstGeom>
            <a:noFill/>
            <a:ln w="25400" cmpd="sng">
              <a:solidFill>
                <a:schemeClr val="bg2"/>
              </a:solidFill>
              <a:miter lim="800000"/>
              <a:tailEnd type="triangle"/>
            </a:ln>
          </p:spPr>
        </p:cxnSp>
        <p:cxnSp>
          <p:nvCxnSpPr>
            <p:cNvPr id="39946" name="Line 9"/>
            <p:cNvCxnSpPr/>
            <p:nvPr/>
          </p:nvCxnSpPr>
          <p:spPr>
            <a:xfrm>
              <a:off x="0" y="104"/>
              <a:ext cx="154" cy="0"/>
            </a:xfrm>
            <a:prstGeom prst="line">
              <a:avLst/>
            </a:prstGeom>
            <a:noFill/>
            <a:ln w="25400" cmpd="sng">
              <a:solidFill>
                <a:schemeClr val="bg2"/>
              </a:solidFill>
              <a:miter lim="800000"/>
              <a:tailEnd type="triangle"/>
            </a:ln>
          </p:spPr>
        </p:cxnSp>
        <p:cxnSp>
          <p:nvCxnSpPr>
            <p:cNvPr id="39947" name="Line 10"/>
            <p:cNvCxnSpPr/>
            <p:nvPr/>
          </p:nvCxnSpPr>
          <p:spPr>
            <a:xfrm>
              <a:off x="8" y="208"/>
              <a:ext cx="154" cy="0"/>
            </a:xfrm>
            <a:prstGeom prst="line">
              <a:avLst/>
            </a:prstGeom>
            <a:noFill/>
            <a:ln w="25400" cmpd="sng">
              <a:solidFill>
                <a:schemeClr val="bg2"/>
              </a:solidFill>
              <a:miter lim="800000"/>
              <a:tailEnd type="triangle"/>
            </a:ln>
          </p:spPr>
        </p:cxnSp>
      </p:grpSp>
      <p:grpSp>
        <p:nvGrpSpPr>
          <p:cNvPr id="39948" name="组合 39947"/>
          <p:cNvGrpSpPr/>
          <p:nvPr/>
        </p:nvGrpSpPr>
        <p:grpSpPr>
          <a:xfrm>
            <a:off x="6200775" y="2463800"/>
            <a:ext cx="257175" cy="330200"/>
            <a:chOff x="0" y="0"/>
            <a:chExt cx="162" cy="208"/>
          </a:xfrm>
        </p:grpSpPr>
        <p:cxnSp>
          <p:nvCxnSpPr>
            <p:cNvPr id="39949" name="Line 12"/>
            <p:cNvCxnSpPr/>
            <p:nvPr/>
          </p:nvCxnSpPr>
          <p:spPr>
            <a:xfrm>
              <a:off x="8" y="0"/>
              <a:ext cx="154" cy="0"/>
            </a:xfrm>
            <a:prstGeom prst="line">
              <a:avLst/>
            </a:prstGeom>
            <a:noFill/>
            <a:ln w="25400" cmpd="sng">
              <a:solidFill>
                <a:schemeClr val="bg2"/>
              </a:solidFill>
              <a:miter lim="800000"/>
              <a:tailEnd type="triangle"/>
            </a:ln>
          </p:spPr>
        </p:cxnSp>
        <p:cxnSp>
          <p:nvCxnSpPr>
            <p:cNvPr id="39950" name="Line 13"/>
            <p:cNvCxnSpPr/>
            <p:nvPr/>
          </p:nvCxnSpPr>
          <p:spPr>
            <a:xfrm>
              <a:off x="0" y="104"/>
              <a:ext cx="154" cy="0"/>
            </a:xfrm>
            <a:prstGeom prst="line">
              <a:avLst/>
            </a:prstGeom>
            <a:noFill/>
            <a:ln w="25400" cmpd="sng">
              <a:solidFill>
                <a:schemeClr val="bg2"/>
              </a:solidFill>
              <a:miter lim="800000"/>
              <a:tailEnd type="triangle"/>
            </a:ln>
          </p:spPr>
        </p:cxnSp>
        <p:cxnSp>
          <p:nvCxnSpPr>
            <p:cNvPr id="39951" name="Line 14"/>
            <p:cNvCxnSpPr/>
            <p:nvPr/>
          </p:nvCxnSpPr>
          <p:spPr>
            <a:xfrm>
              <a:off x="8" y="208"/>
              <a:ext cx="154" cy="0"/>
            </a:xfrm>
            <a:prstGeom prst="line">
              <a:avLst/>
            </a:prstGeom>
            <a:noFill/>
            <a:ln w="25400" cmpd="sng">
              <a:solidFill>
                <a:schemeClr val="bg2"/>
              </a:solidFill>
              <a:miter lim="800000"/>
              <a:tailEnd type="triangle"/>
            </a:ln>
          </p:spPr>
        </p:cxnSp>
      </p:grpSp>
      <p:sp>
        <p:nvSpPr>
          <p:cNvPr id="39952" name="Rectangle 15"/>
          <p:cNvSpPr/>
          <p:nvPr/>
        </p:nvSpPr>
        <p:spPr>
          <a:xfrm>
            <a:off x="1079500" y="1981200"/>
            <a:ext cx="7035800" cy="1211262"/>
          </a:xfrm>
          <a:prstGeom prst="rect">
            <a:avLst/>
          </a:prstGeom>
          <a:noFill/>
          <a:ln w="25400" cmpd="sng">
            <a:solidFill>
              <a:schemeClr val="bg2"/>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39953" name="日期占位符 18"/>
          <p:cNvSpPr/>
          <p:nvPr/>
        </p:nvSpPr>
        <p:spPr>
          <a:xfrm>
            <a:off x="496888" y="6356350"/>
            <a:ext cx="2289175" cy="365125"/>
          </a:xfrm>
          <a:prstGeom prst="rect">
            <a:avLst/>
          </a:prstGeom>
          <a:noFill/>
          <a:ln>
            <a:noFill/>
            <a:miter lim="800000"/>
          </a:ln>
        </p:spPr>
        <p:txBody>
          <a:bodyPr/>
          <a:lstStyle/>
          <a:p>
            <a:pPr lvl="0"/>
            <a:fld id="{8308ABE2-8CBE-4C5B-8F3F-34D5C5186B05}"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p:nvPr/>
        </p:nvSpPr>
        <p:spPr>
          <a:xfrm>
            <a:off x="7715250" y="6356350"/>
            <a:ext cx="642938" cy="365125"/>
          </a:xfrm>
          <a:prstGeom prst="rect">
            <a:avLst/>
          </a:prstGeom>
          <a:noFill/>
          <a:ln>
            <a:noFill/>
            <a:miter lim="800000"/>
          </a:ln>
        </p:spPr>
        <p:txBody>
          <a:bodyPr/>
          <a:lstStyle/>
          <a:p>
            <a:pPr lvl="0"/>
            <a:fld id="{93824D3D-1CA6-42AF-B51E-2F2666C6A1E4}" type="slidenum">
              <a:rPr lang="en-US" sz="1400">
                <a:solidFill>
                  <a:schemeClr val="tx2"/>
                </a:solidFill>
              </a:rPr>
              <a:t>25</a:t>
            </a:fld>
            <a:endParaRPr lang="en-US" sz="1400">
              <a:solidFill>
                <a:schemeClr val="tx2"/>
              </a:solidFill>
            </a:endParaRPr>
          </a:p>
        </p:txBody>
      </p:sp>
      <p:sp>
        <p:nvSpPr>
          <p:cNvPr id="40963"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成熟度</a:t>
            </a:r>
            <a:r>
              <a:rPr lang="en-US"/>
              <a:t>2</a:t>
            </a:r>
            <a:r>
              <a:rPr lang="zh-CN"/>
              <a:t>级</a:t>
            </a:r>
            <a:r>
              <a:rPr lang="en-US"/>
              <a:t>-</a:t>
            </a:r>
            <a:r>
              <a:rPr lang="zh-CN"/>
              <a:t>已管理级</a:t>
            </a:r>
          </a:p>
        </p:txBody>
      </p:sp>
      <p:sp>
        <p:nvSpPr>
          <p:cNvPr id="40964" name="Rectangle 3"/>
          <p:cNvSpPr>
            <a:spLocks noGrp="1"/>
          </p:cNvSpPr>
          <p:nvPr>
            <p:ph type="body" idx="4294967295"/>
          </p:nvPr>
        </p:nvSpPr>
        <p:spPr>
          <a:xfrm>
            <a:off x="419100" y="1285875"/>
            <a:ext cx="8010525" cy="4572000"/>
          </a:xfrm>
          <a:prstGeom prst="rect">
            <a:avLst/>
          </a:prstGeom>
          <a:noFill/>
          <a:ln>
            <a:miter lim="800000"/>
          </a:ln>
        </p:spPr>
        <p:txBody>
          <a:bodyPr vert="horz" wrap="square" anchor="t" anchorCtr="0"/>
          <a:lstStyle>
            <a:defPPr>
              <a:tabLst>
                <a:tab pos="381000" algn="l"/>
              </a:tabLst>
            </a:defPPr>
            <a:lvl1pPr marL="381000" indent="-381000" algn="l" eaLnBrk="1" fontAlgn="base" hangingPunct="1">
              <a:lnSpc>
                <a:spcPct val="100000"/>
              </a:lnSpc>
              <a:spcBef>
                <a:spcPts val="600"/>
              </a:spcBef>
              <a:spcAft>
                <a:spcPct val="0"/>
              </a:spcAft>
              <a:buClr>
                <a:schemeClr val="accent1"/>
              </a:buClr>
              <a:buSzPct val="76000"/>
              <a:buFont typeface="Wingdings 3" pitchFamily="2" charset="2"/>
              <a:buChar char=""/>
              <a:tabLst>
                <a:tab pos="381000" algn="l"/>
              </a:tabLst>
              <a:defRPr lang="zh-CN" altLang="en-US" sz="2600" b="0" i="0" u="none">
                <a:solidFill>
                  <a:schemeClr val="tx1"/>
                </a:solidFill>
                <a:latin typeface="Gill Sans MT" pitchFamily="2" charset="0"/>
                <a:ea typeface="华文新魏" pitchFamily="2" charset="-122"/>
              </a:defRPr>
            </a:lvl1pPr>
            <a:lvl2pPr marL="654050" indent="-381000" algn="l" eaLnBrk="1" fontAlgn="base" hangingPunct="1">
              <a:lnSpc>
                <a:spcPct val="100000"/>
              </a:lnSpc>
              <a:spcBef>
                <a:spcPts val="500"/>
              </a:spcBef>
              <a:spcAft>
                <a:spcPct val="0"/>
              </a:spcAft>
              <a:buClr>
                <a:schemeClr val="accent2"/>
              </a:buClr>
              <a:buSzPct val="76000"/>
              <a:buFont typeface="Wingdings 3" pitchFamily="2" charset="2"/>
              <a:buChar char=""/>
              <a:tabLst>
                <a:tab pos="381000" algn="l"/>
              </a:tabLst>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tabLst>
                <a:tab pos="381000" algn="l"/>
              </a:tabLst>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tabLst>
                <a:tab pos="381000" algn="l"/>
              </a:tabLst>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tabLst>
                <a:tab pos="381000" algn="l"/>
              </a:tabLst>
              <a:defRPr lang="zh-CN" altLang="en-US" sz="1600" b="0" i="0" u="none">
                <a:solidFill>
                  <a:schemeClr val="tx1"/>
                </a:solidFill>
                <a:latin typeface="Gill Sans MT" pitchFamily="2" charset="0"/>
                <a:ea typeface="华文新魏" pitchFamily="2" charset="-122"/>
              </a:defRPr>
            </a:lvl5pPr>
          </a:lstStyle>
          <a:p>
            <a:pPr marL="381000" lvl="0" indent="-381000" defTabSz="915988">
              <a:buFont typeface="Wingdings"/>
              <a:tabLst>
                <a:tab pos="381000" algn="l"/>
              </a:tabLst>
            </a:pPr>
            <a:r>
              <a:rPr lang="en-US" sz="2800">
                <a:latin typeface="华文新魏" pitchFamily="2" charset="-122"/>
              </a:rPr>
              <a:t>特点是：在项目级建立</a:t>
            </a:r>
            <a:r>
              <a:rPr lang="zh-CN" sz="2800">
                <a:latin typeface="华文新魏" pitchFamily="2" charset="-122"/>
              </a:rPr>
              <a:t>了基本的项目管理过程来跟踪成本、进度和功能特性，制定了必要的过程纪律，能重复早先类似项目取得的成功</a:t>
            </a:r>
          </a:p>
          <a:p>
            <a:pPr marL="654050" lvl="1" indent="-381000" defTabSz="915988">
              <a:buFont typeface="Wingdings"/>
              <a:tabLst>
                <a:tab pos="381000" algn="l"/>
              </a:tabLst>
            </a:pPr>
            <a:r>
              <a:rPr lang="zh-CN" sz="2400">
                <a:latin typeface="华文新魏" pitchFamily="2" charset="-122"/>
              </a:rPr>
              <a:t>项目过程得到计划和执行，并遵循相应的方针</a:t>
            </a:r>
          </a:p>
          <a:p>
            <a:pPr marL="654050" lvl="1" indent="-381000" defTabSz="915988">
              <a:buFont typeface="Wingdings"/>
              <a:tabLst>
                <a:tab pos="381000" algn="l"/>
              </a:tabLst>
            </a:pPr>
            <a:r>
              <a:rPr lang="zh-CN" sz="2400">
                <a:latin typeface="华文新魏" pitchFamily="2" charset="-122"/>
              </a:rPr>
              <a:t>提供了适当的资源来执行过程，并分配了执行过程的职责</a:t>
            </a:r>
          </a:p>
          <a:p>
            <a:pPr marL="654050" lvl="1" indent="-381000" defTabSz="915988">
              <a:buFont typeface="Wingdings"/>
              <a:tabLst>
                <a:tab pos="381000" algn="l"/>
              </a:tabLst>
            </a:pPr>
            <a:r>
              <a:rPr lang="zh-CN" sz="2400">
                <a:latin typeface="华文新魏" pitchFamily="2" charset="-122"/>
              </a:rPr>
              <a:t>对执行过程的人进行培训</a:t>
            </a:r>
          </a:p>
          <a:p>
            <a:pPr marL="654050" lvl="1" indent="-381000" defTabSz="915988">
              <a:buFont typeface="Wingdings"/>
              <a:tabLst>
                <a:tab pos="381000" algn="l"/>
              </a:tabLst>
            </a:pPr>
            <a:r>
              <a:rPr lang="zh-CN" sz="2400">
                <a:latin typeface="华文新魏" pitchFamily="2" charset="-122"/>
              </a:rPr>
              <a:t>过程的工作产品得到了管理和控制</a:t>
            </a:r>
          </a:p>
          <a:p>
            <a:pPr marL="654050" lvl="1" indent="-381000" defTabSz="915988">
              <a:buFont typeface="Wingdings"/>
              <a:tabLst>
                <a:tab pos="381000" algn="l"/>
              </a:tabLst>
            </a:pPr>
            <a:r>
              <a:rPr lang="zh-CN" sz="2400">
                <a:latin typeface="华文新魏" pitchFamily="2" charset="-122"/>
              </a:rPr>
              <a:t>过程本身得到了监督、控制和评审，并得到了客观</a:t>
            </a:r>
            <a:r>
              <a:rPr lang="en-US" sz="2400">
                <a:latin typeface="华文新魏" pitchFamily="2" charset="-122"/>
              </a:rPr>
              <a:t>评价</a:t>
            </a:r>
          </a:p>
          <a:p>
            <a:pPr marL="654050" lvl="1" indent="-381000" defTabSz="915988">
              <a:buFont typeface="Wingdings"/>
              <a:tabLst>
                <a:tab pos="381000" algn="l"/>
              </a:tabLst>
            </a:pPr>
            <a:endParaRPr lang="en-US" sz="1800">
              <a:latin typeface="华文新魏" pitchFamily="2" charset="-122"/>
            </a:endParaRPr>
          </a:p>
        </p:txBody>
      </p:sp>
      <p:sp>
        <p:nvSpPr>
          <p:cNvPr id="40965" name="日期占位符 6"/>
          <p:cNvSpPr/>
          <p:nvPr/>
        </p:nvSpPr>
        <p:spPr>
          <a:xfrm>
            <a:off x="496888" y="6356350"/>
            <a:ext cx="2289175" cy="365125"/>
          </a:xfrm>
          <a:prstGeom prst="rect">
            <a:avLst/>
          </a:prstGeom>
          <a:noFill/>
          <a:ln>
            <a:noFill/>
            <a:miter lim="800000"/>
          </a:ln>
        </p:spPr>
        <p:txBody>
          <a:bodyPr/>
          <a:lstStyle/>
          <a:p>
            <a:pPr lvl="0"/>
            <a:fld id="{FBB0C7E1-E971-4084-BA35-F55F6F27BD41}"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p:nvPr/>
        </p:nvSpPr>
        <p:spPr>
          <a:xfrm>
            <a:off x="7715250" y="6356350"/>
            <a:ext cx="642938" cy="365125"/>
          </a:xfrm>
          <a:prstGeom prst="rect">
            <a:avLst/>
          </a:prstGeom>
          <a:noFill/>
          <a:ln>
            <a:noFill/>
            <a:miter lim="800000"/>
          </a:ln>
        </p:spPr>
        <p:txBody>
          <a:bodyPr/>
          <a:lstStyle/>
          <a:p>
            <a:pPr lvl="0"/>
            <a:fld id="{320AB371-97DB-4518-B5B6-68643358310C}" type="slidenum">
              <a:rPr lang="en-US" sz="1400">
                <a:solidFill>
                  <a:schemeClr val="tx2"/>
                </a:solidFill>
              </a:rPr>
              <a:t>26</a:t>
            </a:fld>
            <a:endParaRPr lang="en-US" sz="1400">
              <a:solidFill>
                <a:schemeClr val="tx2"/>
              </a:solidFill>
            </a:endParaRPr>
          </a:p>
        </p:txBody>
      </p:sp>
      <p:sp>
        <p:nvSpPr>
          <p:cNvPr id="41987" name="Rectangle 2"/>
          <p:cNvSpPr>
            <a:spLocks noGrp="1"/>
          </p:cNvSpPr>
          <p:nvPr>
            <p:ph type="title" idx="4294967295"/>
          </p:nvPr>
        </p:nvSpPr>
        <p:spPr>
          <a:xfrm>
            <a:off x="365125" y="428625"/>
            <a:ext cx="7707312" cy="7620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过程是</a:t>
            </a:r>
            <a:r>
              <a:rPr lang="zh-CN">
                <a:latin typeface="Times New Roman" pitchFamily="2" charset="0"/>
              </a:rPr>
              <a:t>“</a:t>
            </a:r>
            <a:r>
              <a:rPr lang="zh-CN"/>
              <a:t>已管理的</a:t>
            </a:r>
            <a:r>
              <a:rPr lang="zh-CN">
                <a:latin typeface="Times New Roman" pitchFamily="2" charset="0"/>
              </a:rPr>
              <a:t>”</a:t>
            </a:r>
            <a:r>
              <a:rPr lang="zh-CN"/>
              <a:t> </a:t>
            </a:r>
          </a:p>
        </p:txBody>
      </p:sp>
      <p:sp>
        <p:nvSpPr>
          <p:cNvPr id="41988" name="Rectangle 3"/>
          <p:cNvSpPr>
            <a:spLocks noGrp="1"/>
          </p:cNvSpPr>
          <p:nvPr>
            <p:ph type="body" idx="4294967295"/>
          </p:nvPr>
        </p:nvSpPr>
        <p:spPr>
          <a:xfrm>
            <a:off x="633412" y="3571875"/>
            <a:ext cx="8224838" cy="2382838"/>
          </a:xfrm>
          <a:prstGeom prst="rect">
            <a:avLst/>
          </a:prstGeom>
          <a:noFill/>
          <a:ln>
            <a:miter lim="800000"/>
          </a:ln>
        </p:spPr>
        <p:txBody>
          <a:bodyPr vert="horz" wrap="square" lIns="90345" tIns="44387" rIns="90345" bIns="44387" anchor="t" anchorCtr="0"/>
          <a:lstStyle>
            <a:lvl1pPr marL="0" indent="0" algn="l"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0" lvl="0" indent="0" defTabSz="722312">
              <a:lnSpc>
                <a:spcPct val="90000"/>
              </a:lnSpc>
              <a:spcAft>
                <a:spcPct val="40000"/>
              </a:spcAft>
              <a:buFont typeface="Wingdings"/>
            </a:pPr>
            <a:r>
              <a:rPr sz="2200">
                <a:latin typeface="华文新魏" pitchFamily="2" charset="-122"/>
              </a:rPr>
              <a:t>输入：需求</a:t>
            </a:r>
          </a:p>
          <a:p>
            <a:pPr marL="0" lvl="0" indent="0" defTabSz="722312">
              <a:lnSpc>
                <a:spcPct val="90000"/>
              </a:lnSpc>
              <a:spcAft>
                <a:spcPct val="40000"/>
              </a:spcAft>
              <a:buFont typeface="Wingdings"/>
            </a:pPr>
            <a:r>
              <a:rPr sz="2200">
                <a:latin typeface="华文新魏" pitchFamily="2" charset="-122"/>
              </a:rPr>
              <a:t>在已定义的控制点进行度量和评审，管理层在某些已定义点上对工作产品的状态具有了相当的可视性</a:t>
            </a:r>
          </a:p>
          <a:p>
            <a:pPr marL="0" lvl="0" indent="0" defTabSz="722312">
              <a:lnSpc>
                <a:spcPct val="90000"/>
              </a:lnSpc>
              <a:spcAft>
                <a:spcPct val="40000"/>
              </a:spcAft>
              <a:buFont typeface="Wingdings"/>
            </a:pPr>
            <a:r>
              <a:rPr sz="2200">
                <a:latin typeface="华文新魏" pitchFamily="2" charset="-122"/>
              </a:rPr>
              <a:t>输出：产品</a:t>
            </a:r>
          </a:p>
        </p:txBody>
      </p:sp>
      <p:grpSp>
        <p:nvGrpSpPr>
          <p:cNvPr id="41989" name="组合 41988"/>
          <p:cNvGrpSpPr/>
          <p:nvPr/>
        </p:nvGrpSpPr>
        <p:grpSpPr>
          <a:xfrm>
            <a:off x="1092200" y="1571625"/>
            <a:ext cx="6526212" cy="1550988"/>
            <a:chOff x="0" y="0"/>
            <a:chExt cx="3655" cy="871"/>
          </a:xfrm>
        </p:grpSpPr>
        <p:sp>
          <p:nvSpPr>
            <p:cNvPr id="41990" name="Rectangle 5"/>
            <p:cNvSpPr/>
            <p:nvPr/>
          </p:nvSpPr>
          <p:spPr>
            <a:xfrm>
              <a:off x="0" y="0"/>
              <a:ext cx="3655" cy="871"/>
            </a:xfrm>
            <a:prstGeom prst="rect">
              <a:avLst/>
            </a:prstGeom>
            <a:noFill/>
            <a:ln w="25400" cmpd="sng">
              <a:solidFill>
                <a:schemeClr val="tx1"/>
              </a:solidFill>
              <a:miter lim="800000"/>
            </a:ln>
          </p:spPr>
          <p:txBody>
            <a:bodyPr lIns="62902" tIns="31451" rIns="62902" bIns="31451">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1991" name="Rectangle 6"/>
            <p:cNvSpPr/>
            <p:nvPr/>
          </p:nvSpPr>
          <p:spPr>
            <a:xfrm>
              <a:off x="44" y="95"/>
              <a:ext cx="293" cy="330"/>
            </a:xfrm>
            <a:prstGeom prst="rect">
              <a:avLst/>
            </a:prstGeom>
            <a:noFill/>
            <a:ln>
              <a:noFill/>
              <a:miter lim="800000"/>
            </a:ln>
          </p:spPr>
          <p:txBody>
            <a:bodyPr wrap="none" lIns="70559" tIns="35282" rIns="70559" bIns="35282">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785812"/>
              <a:r>
                <a:rPr lang="en-US" sz="3400"/>
                <a:t>In</a:t>
              </a:r>
            </a:p>
          </p:txBody>
        </p:sp>
        <p:sp>
          <p:nvSpPr>
            <p:cNvPr id="41992" name="Rectangle 7"/>
            <p:cNvSpPr/>
            <p:nvPr/>
          </p:nvSpPr>
          <p:spPr>
            <a:xfrm>
              <a:off x="3110" y="94"/>
              <a:ext cx="495" cy="329"/>
            </a:xfrm>
            <a:prstGeom prst="rect">
              <a:avLst/>
            </a:prstGeom>
            <a:noFill/>
            <a:ln>
              <a:noFill/>
              <a:miter lim="800000"/>
            </a:ln>
          </p:spPr>
          <p:txBody>
            <a:bodyPr wrap="none" lIns="70559" tIns="35282" rIns="70559" bIns="35282">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785812"/>
              <a:r>
                <a:rPr lang="en-US" sz="3400"/>
                <a:t>Out</a:t>
              </a:r>
            </a:p>
          </p:txBody>
        </p:sp>
        <p:sp>
          <p:nvSpPr>
            <p:cNvPr id="41993" name="Rectangle 8"/>
            <p:cNvSpPr/>
            <p:nvPr/>
          </p:nvSpPr>
          <p:spPr>
            <a:xfrm>
              <a:off x="520" y="96"/>
              <a:ext cx="483" cy="298"/>
            </a:xfrm>
            <a:prstGeom prst="rect">
              <a:avLst/>
            </a:prstGeom>
            <a:noFill/>
            <a:ln w="12700" cmpd="sng">
              <a:solidFill>
                <a:schemeClr val="tx1"/>
              </a:solidFill>
              <a:miter lim="800000"/>
            </a:ln>
          </p:spPr>
          <p:txBody>
            <a:bodyPr wrap="none" lIns="62902" tIns="31451" rIns="62902" bIns="31451">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1994" name="Rectangle 9"/>
            <p:cNvSpPr/>
            <p:nvPr/>
          </p:nvSpPr>
          <p:spPr>
            <a:xfrm>
              <a:off x="1172" y="96"/>
              <a:ext cx="483" cy="298"/>
            </a:xfrm>
            <a:prstGeom prst="rect">
              <a:avLst/>
            </a:prstGeom>
            <a:noFill/>
            <a:ln w="12700" cmpd="sng">
              <a:solidFill>
                <a:schemeClr val="tx1"/>
              </a:solidFill>
              <a:miter lim="800000"/>
            </a:ln>
          </p:spPr>
          <p:txBody>
            <a:bodyPr wrap="none" lIns="62902" tIns="31451" rIns="62902" bIns="31451">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1995" name="Rectangle 10"/>
            <p:cNvSpPr/>
            <p:nvPr/>
          </p:nvSpPr>
          <p:spPr>
            <a:xfrm>
              <a:off x="1824" y="96"/>
              <a:ext cx="482" cy="298"/>
            </a:xfrm>
            <a:prstGeom prst="rect">
              <a:avLst/>
            </a:prstGeom>
            <a:noFill/>
            <a:ln w="12700" cmpd="sng">
              <a:solidFill>
                <a:schemeClr val="tx1"/>
              </a:solidFill>
              <a:miter lim="800000"/>
            </a:ln>
          </p:spPr>
          <p:txBody>
            <a:bodyPr wrap="none" lIns="62902" tIns="31451" rIns="62902" bIns="31451">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1996" name="Rectangle 11"/>
            <p:cNvSpPr/>
            <p:nvPr/>
          </p:nvSpPr>
          <p:spPr>
            <a:xfrm>
              <a:off x="2475" y="96"/>
              <a:ext cx="484" cy="298"/>
            </a:xfrm>
            <a:prstGeom prst="rect">
              <a:avLst/>
            </a:prstGeom>
            <a:noFill/>
            <a:ln w="12700" cmpd="sng">
              <a:solidFill>
                <a:schemeClr val="tx1"/>
              </a:solidFill>
              <a:miter lim="800000"/>
            </a:ln>
          </p:spPr>
          <p:txBody>
            <a:bodyPr wrap="none" lIns="62902" tIns="31451" rIns="62902" bIns="31451">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1997" name="Line 12"/>
            <p:cNvCxnSpPr/>
            <p:nvPr/>
          </p:nvCxnSpPr>
          <p:spPr>
            <a:xfrm>
              <a:off x="2467" y="742"/>
              <a:ext cx="472" cy="0"/>
            </a:xfrm>
            <a:prstGeom prst="line">
              <a:avLst/>
            </a:prstGeom>
            <a:noFill/>
            <a:ln w="50800" cmpd="sng">
              <a:solidFill>
                <a:schemeClr val="tx1"/>
              </a:solidFill>
              <a:miter lim="800000"/>
            </a:ln>
          </p:spPr>
        </p:cxnSp>
        <p:cxnSp>
          <p:nvCxnSpPr>
            <p:cNvPr id="41998" name="Line 13"/>
            <p:cNvCxnSpPr/>
            <p:nvPr/>
          </p:nvCxnSpPr>
          <p:spPr>
            <a:xfrm>
              <a:off x="364" y="252"/>
              <a:ext cx="149" cy="0"/>
            </a:xfrm>
            <a:prstGeom prst="line">
              <a:avLst/>
            </a:prstGeom>
            <a:noFill/>
            <a:ln w="25400" cmpd="sng">
              <a:solidFill>
                <a:schemeClr val="tx1"/>
              </a:solidFill>
              <a:miter lim="800000"/>
              <a:tailEnd type="triangle"/>
            </a:ln>
          </p:spPr>
        </p:cxnSp>
        <p:cxnSp>
          <p:nvCxnSpPr>
            <p:cNvPr id="41999" name="Line 14"/>
            <p:cNvCxnSpPr/>
            <p:nvPr/>
          </p:nvCxnSpPr>
          <p:spPr>
            <a:xfrm>
              <a:off x="1020" y="252"/>
              <a:ext cx="155" cy="0"/>
            </a:xfrm>
            <a:prstGeom prst="line">
              <a:avLst/>
            </a:prstGeom>
            <a:noFill/>
            <a:ln w="25400" cmpd="sng">
              <a:solidFill>
                <a:schemeClr val="tx1"/>
              </a:solidFill>
              <a:miter lim="800000"/>
              <a:tailEnd type="triangle"/>
            </a:ln>
          </p:spPr>
        </p:cxnSp>
        <p:cxnSp>
          <p:nvCxnSpPr>
            <p:cNvPr id="42000" name="Line 15"/>
            <p:cNvCxnSpPr/>
            <p:nvPr/>
          </p:nvCxnSpPr>
          <p:spPr>
            <a:xfrm>
              <a:off x="1665" y="252"/>
              <a:ext cx="150" cy="0"/>
            </a:xfrm>
            <a:prstGeom prst="line">
              <a:avLst/>
            </a:prstGeom>
            <a:noFill/>
            <a:ln w="25400" cmpd="sng">
              <a:solidFill>
                <a:schemeClr val="tx1"/>
              </a:solidFill>
              <a:miter lim="800000"/>
              <a:tailEnd type="triangle"/>
            </a:ln>
          </p:spPr>
        </p:cxnSp>
        <p:cxnSp>
          <p:nvCxnSpPr>
            <p:cNvPr id="42001" name="Line 16"/>
            <p:cNvCxnSpPr/>
            <p:nvPr/>
          </p:nvCxnSpPr>
          <p:spPr>
            <a:xfrm>
              <a:off x="2327" y="252"/>
              <a:ext cx="149" cy="0"/>
            </a:xfrm>
            <a:prstGeom prst="line">
              <a:avLst/>
            </a:prstGeom>
            <a:noFill/>
            <a:ln w="25400" cmpd="sng">
              <a:solidFill>
                <a:schemeClr val="tx1"/>
              </a:solidFill>
              <a:miter lim="800000"/>
              <a:tailEnd type="triangle"/>
            </a:ln>
          </p:spPr>
        </p:cxnSp>
        <p:cxnSp>
          <p:nvCxnSpPr>
            <p:cNvPr id="42002" name="Line 17"/>
            <p:cNvCxnSpPr/>
            <p:nvPr/>
          </p:nvCxnSpPr>
          <p:spPr>
            <a:xfrm>
              <a:off x="2972" y="252"/>
              <a:ext cx="149" cy="0"/>
            </a:xfrm>
            <a:prstGeom prst="line">
              <a:avLst/>
            </a:prstGeom>
            <a:noFill/>
            <a:ln w="25400" cmpd="sng">
              <a:solidFill>
                <a:schemeClr val="tx1"/>
              </a:solidFill>
              <a:miter lim="800000"/>
              <a:tailEnd type="triangle"/>
            </a:ln>
          </p:spPr>
        </p:cxnSp>
        <p:sp>
          <p:nvSpPr>
            <p:cNvPr id="42003" name="Oval 18"/>
            <p:cNvSpPr/>
            <p:nvPr/>
          </p:nvSpPr>
          <p:spPr>
            <a:xfrm>
              <a:off x="380" y="669"/>
              <a:ext cx="134" cy="136"/>
            </a:xfrm>
            <a:prstGeom prst="ellipse">
              <a:avLst/>
            </a:prstGeom>
            <a:solidFill>
              <a:schemeClr val="bg1"/>
            </a:solidFill>
            <a:ln w="25400" cmpd="sng">
              <a:solidFill>
                <a:schemeClr val="tx1"/>
              </a:solidFill>
              <a:miter lim="800000"/>
            </a:ln>
          </p:spPr>
          <p:txBody>
            <a:bodyPr wrap="none" lIns="62902" tIns="31451" rIns="62902" bIns="31451">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2004" name="Line 19"/>
            <p:cNvCxnSpPr/>
            <p:nvPr/>
          </p:nvCxnSpPr>
          <p:spPr>
            <a:xfrm flipV="1">
              <a:off x="447" y="716"/>
              <a:ext cx="18" cy="88"/>
            </a:xfrm>
            <a:prstGeom prst="line">
              <a:avLst/>
            </a:prstGeom>
            <a:noFill/>
            <a:ln w="25400" cmpd="sng">
              <a:solidFill>
                <a:schemeClr val="tx1"/>
              </a:solidFill>
              <a:miter lim="800000"/>
            </a:ln>
          </p:spPr>
        </p:cxnSp>
        <p:cxnSp>
          <p:nvCxnSpPr>
            <p:cNvPr id="42005" name="Line 20"/>
            <p:cNvCxnSpPr/>
            <p:nvPr/>
          </p:nvCxnSpPr>
          <p:spPr>
            <a:xfrm flipH="1" flipV="1">
              <a:off x="447" y="396"/>
              <a:ext cx="0" cy="276"/>
            </a:xfrm>
            <a:prstGeom prst="line">
              <a:avLst/>
            </a:prstGeom>
            <a:noFill/>
            <a:ln w="25400" cmpd="sng">
              <a:solidFill>
                <a:schemeClr val="tx1"/>
              </a:solidFill>
              <a:miter lim="800000"/>
              <a:tailEnd type="triangle"/>
            </a:ln>
          </p:spPr>
        </p:cxnSp>
        <p:sp>
          <p:nvSpPr>
            <p:cNvPr id="42006" name="Oval 21"/>
            <p:cNvSpPr/>
            <p:nvPr/>
          </p:nvSpPr>
          <p:spPr>
            <a:xfrm>
              <a:off x="1023" y="669"/>
              <a:ext cx="134" cy="136"/>
            </a:xfrm>
            <a:prstGeom prst="ellipse">
              <a:avLst/>
            </a:prstGeom>
            <a:solidFill>
              <a:schemeClr val="bg1"/>
            </a:solidFill>
            <a:ln w="25400" cmpd="sng">
              <a:solidFill>
                <a:schemeClr val="tx1"/>
              </a:solidFill>
              <a:miter lim="800000"/>
            </a:ln>
          </p:spPr>
          <p:txBody>
            <a:bodyPr wrap="none" lIns="62902" tIns="31451" rIns="62902" bIns="31451">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2007" name="Line 22"/>
            <p:cNvCxnSpPr/>
            <p:nvPr/>
          </p:nvCxnSpPr>
          <p:spPr>
            <a:xfrm flipV="1">
              <a:off x="1090" y="716"/>
              <a:ext cx="18" cy="88"/>
            </a:xfrm>
            <a:prstGeom prst="line">
              <a:avLst/>
            </a:prstGeom>
            <a:noFill/>
            <a:ln w="25400" cmpd="sng">
              <a:solidFill>
                <a:schemeClr val="tx1"/>
              </a:solidFill>
              <a:miter lim="800000"/>
            </a:ln>
          </p:spPr>
        </p:cxnSp>
        <p:cxnSp>
          <p:nvCxnSpPr>
            <p:cNvPr id="42008" name="Line 23"/>
            <p:cNvCxnSpPr/>
            <p:nvPr/>
          </p:nvCxnSpPr>
          <p:spPr>
            <a:xfrm flipH="1" flipV="1">
              <a:off x="1090" y="396"/>
              <a:ext cx="0" cy="276"/>
            </a:xfrm>
            <a:prstGeom prst="line">
              <a:avLst/>
            </a:prstGeom>
            <a:noFill/>
            <a:ln w="25400" cmpd="sng">
              <a:solidFill>
                <a:schemeClr val="tx1"/>
              </a:solidFill>
              <a:miter lim="800000"/>
              <a:tailEnd type="triangle"/>
            </a:ln>
          </p:spPr>
        </p:cxnSp>
        <p:sp>
          <p:nvSpPr>
            <p:cNvPr id="42009" name="Oval 24"/>
            <p:cNvSpPr/>
            <p:nvPr/>
          </p:nvSpPr>
          <p:spPr>
            <a:xfrm>
              <a:off x="1676" y="672"/>
              <a:ext cx="134" cy="136"/>
            </a:xfrm>
            <a:prstGeom prst="ellipse">
              <a:avLst/>
            </a:prstGeom>
            <a:solidFill>
              <a:schemeClr val="bg1"/>
            </a:solidFill>
            <a:ln w="25400" cmpd="sng">
              <a:solidFill>
                <a:schemeClr val="tx1"/>
              </a:solidFill>
              <a:miter lim="800000"/>
            </a:ln>
          </p:spPr>
          <p:txBody>
            <a:bodyPr wrap="none" lIns="62902" tIns="31451" rIns="62902" bIns="31451">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2010" name="Line 25"/>
            <p:cNvCxnSpPr/>
            <p:nvPr/>
          </p:nvCxnSpPr>
          <p:spPr>
            <a:xfrm flipV="1">
              <a:off x="1743" y="719"/>
              <a:ext cx="18" cy="88"/>
            </a:xfrm>
            <a:prstGeom prst="line">
              <a:avLst/>
            </a:prstGeom>
            <a:noFill/>
            <a:ln w="25400" cmpd="sng">
              <a:solidFill>
                <a:schemeClr val="tx1"/>
              </a:solidFill>
              <a:miter lim="800000"/>
            </a:ln>
          </p:spPr>
        </p:cxnSp>
        <p:cxnSp>
          <p:nvCxnSpPr>
            <p:cNvPr id="42011" name="Line 26"/>
            <p:cNvCxnSpPr/>
            <p:nvPr/>
          </p:nvCxnSpPr>
          <p:spPr>
            <a:xfrm flipH="1" flipV="1">
              <a:off x="1743" y="399"/>
              <a:ext cx="0" cy="276"/>
            </a:xfrm>
            <a:prstGeom prst="line">
              <a:avLst/>
            </a:prstGeom>
            <a:noFill/>
            <a:ln w="25400" cmpd="sng">
              <a:solidFill>
                <a:schemeClr val="tx1"/>
              </a:solidFill>
              <a:miter lim="800000"/>
              <a:tailEnd type="triangle"/>
            </a:ln>
          </p:spPr>
        </p:cxnSp>
        <p:sp>
          <p:nvSpPr>
            <p:cNvPr id="42012" name="Oval 27"/>
            <p:cNvSpPr/>
            <p:nvPr/>
          </p:nvSpPr>
          <p:spPr>
            <a:xfrm>
              <a:off x="2329" y="672"/>
              <a:ext cx="135" cy="136"/>
            </a:xfrm>
            <a:prstGeom prst="ellipse">
              <a:avLst/>
            </a:prstGeom>
            <a:solidFill>
              <a:schemeClr val="bg1"/>
            </a:solidFill>
            <a:ln w="25400" cmpd="sng">
              <a:solidFill>
                <a:schemeClr val="tx1"/>
              </a:solidFill>
              <a:miter lim="800000"/>
            </a:ln>
          </p:spPr>
          <p:txBody>
            <a:bodyPr wrap="none" lIns="62902" tIns="31451" rIns="62902" bIns="31451">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2013" name="Line 28"/>
            <p:cNvCxnSpPr/>
            <p:nvPr/>
          </p:nvCxnSpPr>
          <p:spPr>
            <a:xfrm flipV="1">
              <a:off x="2396" y="719"/>
              <a:ext cx="19" cy="88"/>
            </a:xfrm>
            <a:prstGeom prst="line">
              <a:avLst/>
            </a:prstGeom>
            <a:noFill/>
            <a:ln w="25400" cmpd="sng">
              <a:solidFill>
                <a:schemeClr val="tx1"/>
              </a:solidFill>
              <a:miter lim="800000"/>
            </a:ln>
          </p:spPr>
        </p:cxnSp>
        <p:cxnSp>
          <p:nvCxnSpPr>
            <p:cNvPr id="42014" name="Line 29"/>
            <p:cNvCxnSpPr/>
            <p:nvPr/>
          </p:nvCxnSpPr>
          <p:spPr>
            <a:xfrm flipH="1" flipV="1">
              <a:off x="2396" y="399"/>
              <a:ext cx="0" cy="276"/>
            </a:xfrm>
            <a:prstGeom prst="line">
              <a:avLst/>
            </a:prstGeom>
            <a:noFill/>
            <a:ln w="25400" cmpd="sng">
              <a:solidFill>
                <a:schemeClr val="tx1"/>
              </a:solidFill>
              <a:miter lim="800000"/>
              <a:tailEnd type="triangle"/>
            </a:ln>
          </p:spPr>
        </p:cxnSp>
        <p:sp>
          <p:nvSpPr>
            <p:cNvPr id="42015" name="Oval 30"/>
            <p:cNvSpPr/>
            <p:nvPr/>
          </p:nvSpPr>
          <p:spPr>
            <a:xfrm>
              <a:off x="2940" y="672"/>
              <a:ext cx="134" cy="136"/>
            </a:xfrm>
            <a:prstGeom prst="ellipse">
              <a:avLst/>
            </a:prstGeom>
            <a:solidFill>
              <a:schemeClr val="bg1"/>
            </a:solidFill>
            <a:ln w="25400" cmpd="sng">
              <a:solidFill>
                <a:schemeClr val="tx1"/>
              </a:solidFill>
              <a:miter lim="800000"/>
            </a:ln>
          </p:spPr>
          <p:txBody>
            <a:bodyPr wrap="none" lIns="62902" tIns="31451" rIns="62902" bIns="31451">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2016" name="Line 31"/>
            <p:cNvCxnSpPr/>
            <p:nvPr/>
          </p:nvCxnSpPr>
          <p:spPr>
            <a:xfrm flipV="1">
              <a:off x="3007" y="719"/>
              <a:ext cx="18" cy="88"/>
            </a:xfrm>
            <a:prstGeom prst="line">
              <a:avLst/>
            </a:prstGeom>
            <a:noFill/>
            <a:ln w="25400" cmpd="sng">
              <a:solidFill>
                <a:schemeClr val="tx1"/>
              </a:solidFill>
              <a:miter lim="800000"/>
            </a:ln>
          </p:spPr>
        </p:cxnSp>
        <p:cxnSp>
          <p:nvCxnSpPr>
            <p:cNvPr id="42017" name="Line 32"/>
            <p:cNvCxnSpPr/>
            <p:nvPr/>
          </p:nvCxnSpPr>
          <p:spPr>
            <a:xfrm flipH="1" flipV="1">
              <a:off x="3007" y="399"/>
              <a:ext cx="0" cy="276"/>
            </a:xfrm>
            <a:prstGeom prst="line">
              <a:avLst/>
            </a:prstGeom>
            <a:noFill/>
            <a:ln w="25400" cmpd="sng">
              <a:solidFill>
                <a:schemeClr val="tx1"/>
              </a:solidFill>
              <a:miter lim="800000"/>
              <a:tailEnd type="triangle"/>
            </a:ln>
          </p:spPr>
        </p:cxnSp>
        <p:cxnSp>
          <p:nvCxnSpPr>
            <p:cNvPr id="42018" name="Line 33"/>
            <p:cNvCxnSpPr/>
            <p:nvPr/>
          </p:nvCxnSpPr>
          <p:spPr>
            <a:xfrm>
              <a:off x="1819" y="742"/>
              <a:ext cx="512" cy="0"/>
            </a:xfrm>
            <a:prstGeom prst="line">
              <a:avLst/>
            </a:prstGeom>
            <a:noFill/>
            <a:ln w="50800" cmpd="sng">
              <a:solidFill>
                <a:schemeClr val="tx1"/>
              </a:solidFill>
              <a:miter lim="800000"/>
            </a:ln>
          </p:spPr>
        </p:cxnSp>
        <p:cxnSp>
          <p:nvCxnSpPr>
            <p:cNvPr id="42019" name="Line 34"/>
            <p:cNvCxnSpPr/>
            <p:nvPr/>
          </p:nvCxnSpPr>
          <p:spPr>
            <a:xfrm>
              <a:off x="1163" y="742"/>
              <a:ext cx="512" cy="0"/>
            </a:xfrm>
            <a:prstGeom prst="line">
              <a:avLst/>
            </a:prstGeom>
            <a:noFill/>
            <a:ln w="50800" cmpd="sng">
              <a:solidFill>
                <a:schemeClr val="tx1"/>
              </a:solidFill>
              <a:miter lim="800000"/>
            </a:ln>
          </p:spPr>
        </p:cxnSp>
        <p:cxnSp>
          <p:nvCxnSpPr>
            <p:cNvPr id="42020" name="Line 35"/>
            <p:cNvCxnSpPr/>
            <p:nvPr/>
          </p:nvCxnSpPr>
          <p:spPr>
            <a:xfrm>
              <a:off x="507" y="741"/>
              <a:ext cx="512" cy="0"/>
            </a:xfrm>
            <a:prstGeom prst="line">
              <a:avLst/>
            </a:prstGeom>
            <a:noFill/>
            <a:ln w="50800" cmpd="sng">
              <a:solidFill>
                <a:schemeClr val="tx1"/>
              </a:solidFill>
              <a:miter lim="800000"/>
            </a:ln>
          </p:spPr>
        </p:cxnSp>
      </p:grpSp>
      <p:sp>
        <p:nvSpPr>
          <p:cNvPr id="42021" name="日期占位符 38"/>
          <p:cNvSpPr/>
          <p:nvPr/>
        </p:nvSpPr>
        <p:spPr>
          <a:xfrm>
            <a:off x="496888" y="6356350"/>
            <a:ext cx="2289175" cy="365125"/>
          </a:xfrm>
          <a:prstGeom prst="rect">
            <a:avLst/>
          </a:prstGeom>
          <a:noFill/>
          <a:ln>
            <a:noFill/>
            <a:miter lim="800000"/>
          </a:ln>
        </p:spPr>
        <p:txBody>
          <a:bodyPr/>
          <a:lstStyle/>
          <a:p>
            <a:pPr lvl="0"/>
            <a:fld id="{72F9CA40-57FD-42E2-97AC-032B1733FF68}"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p:nvPr/>
        </p:nvSpPr>
        <p:spPr>
          <a:xfrm>
            <a:off x="7715250" y="6356350"/>
            <a:ext cx="642938" cy="365125"/>
          </a:xfrm>
          <a:prstGeom prst="rect">
            <a:avLst/>
          </a:prstGeom>
          <a:noFill/>
          <a:ln>
            <a:noFill/>
            <a:miter lim="800000"/>
          </a:ln>
        </p:spPr>
        <p:txBody>
          <a:bodyPr/>
          <a:lstStyle/>
          <a:p>
            <a:pPr lvl="0"/>
            <a:fld id="{AEC63E10-70E9-4035-BC39-4AA9D19D10C2}" type="slidenum">
              <a:rPr lang="en-US" sz="1400">
                <a:solidFill>
                  <a:schemeClr val="tx2"/>
                </a:solidFill>
              </a:rPr>
              <a:t>27</a:t>
            </a:fld>
            <a:endParaRPr lang="en-US" sz="1400">
              <a:solidFill>
                <a:schemeClr val="tx2"/>
              </a:solidFill>
            </a:endParaRPr>
          </a:p>
        </p:txBody>
      </p:sp>
      <p:sp>
        <p:nvSpPr>
          <p:cNvPr id="43011"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成熟度</a:t>
            </a:r>
            <a:r>
              <a:rPr lang="en-US"/>
              <a:t>3</a:t>
            </a:r>
            <a:r>
              <a:rPr lang="zh-CN"/>
              <a:t>级</a:t>
            </a:r>
            <a:r>
              <a:rPr lang="en-US"/>
              <a:t>-</a:t>
            </a:r>
            <a:r>
              <a:rPr lang="zh-CN"/>
              <a:t>已定义级</a:t>
            </a:r>
          </a:p>
        </p:txBody>
      </p:sp>
      <p:sp>
        <p:nvSpPr>
          <p:cNvPr id="43012" name="Rectangle 3"/>
          <p:cNvSpPr>
            <a:spLocks noGrp="1"/>
          </p:cNvSpPr>
          <p:nvPr>
            <p:ph type="body" idx="4294967295"/>
          </p:nvPr>
        </p:nvSpPr>
        <p:spPr>
          <a:xfrm>
            <a:off x="395288" y="1214438"/>
            <a:ext cx="7569200" cy="5072062"/>
          </a:xfrm>
          <a:prstGeom prst="rect">
            <a:avLst/>
          </a:prstGeom>
          <a:noFill/>
          <a:ln>
            <a:miter lim="800000"/>
          </a:ln>
        </p:spPr>
        <p:txBody>
          <a:bodyPr vert="horz" wrap="square" anchor="t" anchorCtr="0"/>
          <a:lstStyle>
            <a:defPPr>
              <a:tabLst>
                <a:tab pos="381000" algn="l"/>
              </a:tabLst>
            </a:defPPr>
            <a:lvl1pPr marL="381000" indent="-381000" algn="l" eaLnBrk="1" fontAlgn="base" hangingPunct="1">
              <a:lnSpc>
                <a:spcPct val="100000"/>
              </a:lnSpc>
              <a:spcBef>
                <a:spcPts val="600"/>
              </a:spcBef>
              <a:spcAft>
                <a:spcPct val="0"/>
              </a:spcAft>
              <a:buClr>
                <a:schemeClr val="accent1"/>
              </a:buClr>
              <a:buSzPct val="76000"/>
              <a:buFont typeface="Wingdings 3" pitchFamily="2" charset="2"/>
              <a:buChar char=""/>
              <a:tabLst>
                <a:tab pos="381000" algn="l"/>
              </a:tabLst>
              <a:defRPr lang="zh-CN" altLang="en-US" sz="2600" b="0" i="0" u="none">
                <a:solidFill>
                  <a:schemeClr val="tx1"/>
                </a:solidFill>
                <a:latin typeface="Gill Sans MT" pitchFamily="2" charset="0"/>
                <a:ea typeface="华文新魏" pitchFamily="2" charset="-122"/>
              </a:defRPr>
            </a:lvl1pPr>
            <a:lvl2pPr marL="571500" indent="381000" algn="l" eaLnBrk="1" fontAlgn="base" hangingPunct="1">
              <a:lnSpc>
                <a:spcPct val="100000"/>
              </a:lnSpc>
              <a:spcBef>
                <a:spcPts val="500"/>
              </a:spcBef>
              <a:spcAft>
                <a:spcPct val="0"/>
              </a:spcAft>
              <a:buClr>
                <a:schemeClr val="accent2"/>
              </a:buClr>
              <a:buSzPct val="76000"/>
              <a:buFont typeface="Wingdings 3" pitchFamily="2" charset="2"/>
              <a:buChar char=""/>
              <a:tabLst>
                <a:tab pos="381000" algn="l"/>
              </a:tabLst>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tabLst>
                <a:tab pos="381000" algn="l"/>
              </a:tabLst>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tabLst>
                <a:tab pos="381000" algn="l"/>
              </a:tabLst>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tabLst>
                <a:tab pos="381000" algn="l"/>
              </a:tabLst>
              <a:defRPr lang="zh-CN" altLang="en-US" sz="1600" b="0" i="0" u="none">
                <a:solidFill>
                  <a:schemeClr val="tx1"/>
                </a:solidFill>
                <a:latin typeface="Gill Sans MT" pitchFamily="2" charset="0"/>
                <a:ea typeface="华文新魏" pitchFamily="2" charset="-122"/>
              </a:defRPr>
            </a:lvl5pPr>
          </a:lstStyle>
          <a:p>
            <a:pPr marL="381000" lvl="0" indent="-381000" defTabSz="915988">
              <a:lnSpc>
                <a:spcPct val="90000"/>
              </a:lnSpc>
              <a:buFont typeface="Wingdings"/>
              <a:tabLst>
                <a:tab pos="381000" algn="l"/>
              </a:tabLst>
            </a:pPr>
            <a:r>
              <a:rPr lang="en-US" sz="2000">
                <a:latin typeface="华文新魏" pitchFamily="2" charset="-122"/>
              </a:rPr>
              <a:t>已定义过程是已管理的过程</a:t>
            </a:r>
          </a:p>
          <a:p>
            <a:pPr marL="381000" lvl="0" indent="-381000" defTabSz="915988">
              <a:lnSpc>
                <a:spcPct val="90000"/>
              </a:lnSpc>
              <a:buFont typeface="Wingdings"/>
              <a:tabLst>
                <a:tab pos="381000" algn="l"/>
              </a:tabLst>
            </a:pPr>
            <a:r>
              <a:rPr lang="en-US" sz="2000">
                <a:latin typeface="华文新魏" pitchFamily="2" charset="-122"/>
              </a:rPr>
              <a:t>特点是：在组织级已</a:t>
            </a:r>
            <a:r>
              <a:rPr lang="zh-CN" sz="2000">
                <a:latin typeface="华文新魏" pitchFamily="2" charset="-122"/>
              </a:rPr>
              <a:t>将管理和工程两方面的过程文档化和标准化，并形成了组织级的过程资产，包括：</a:t>
            </a:r>
          </a:p>
          <a:p>
            <a:pPr marL="571500" lvl="1" indent="381000" defTabSz="915988">
              <a:lnSpc>
                <a:spcPct val="90000"/>
              </a:lnSpc>
              <a:buFont typeface="Wingdings"/>
              <a:tabLst>
                <a:tab pos="381000" algn="l"/>
              </a:tabLst>
            </a:pPr>
            <a:r>
              <a:rPr lang="zh-CN" sz="2000">
                <a:latin typeface="华文新魏" pitchFamily="2" charset="-122"/>
              </a:rPr>
              <a:t>组织级标准软件过程集</a:t>
            </a:r>
          </a:p>
          <a:p>
            <a:pPr marL="571500" lvl="1" indent="381000" defTabSz="915988">
              <a:lnSpc>
                <a:spcPct val="90000"/>
              </a:lnSpc>
              <a:buFont typeface="Wingdings"/>
              <a:tabLst>
                <a:tab pos="381000" algn="l"/>
              </a:tabLst>
            </a:pPr>
            <a:r>
              <a:rPr lang="zh-CN" sz="2000">
                <a:latin typeface="华文新魏" pitchFamily="2" charset="-122"/>
              </a:rPr>
              <a:t>标准软件生命周期描述</a:t>
            </a:r>
          </a:p>
          <a:p>
            <a:pPr marL="571500" lvl="1" indent="381000" defTabSz="915988">
              <a:lnSpc>
                <a:spcPct val="90000"/>
              </a:lnSpc>
              <a:buFont typeface="Wingdings"/>
              <a:tabLst>
                <a:tab pos="381000" algn="l"/>
              </a:tabLst>
            </a:pPr>
            <a:r>
              <a:rPr lang="zh-CN" sz="2000">
                <a:latin typeface="华文新魏" pitchFamily="2" charset="-122"/>
              </a:rPr>
              <a:t>组织级的剪裁指南和准则</a:t>
            </a:r>
          </a:p>
          <a:p>
            <a:pPr marL="571500" lvl="1" indent="381000" defTabSz="915988">
              <a:lnSpc>
                <a:spcPct val="90000"/>
              </a:lnSpc>
              <a:buFont typeface="Wingdings"/>
              <a:tabLst>
                <a:tab pos="381000" algn="l"/>
              </a:tabLst>
            </a:pPr>
            <a:r>
              <a:rPr lang="zh-CN" sz="2000">
                <a:latin typeface="华文新魏" pitchFamily="2" charset="-122"/>
              </a:rPr>
              <a:t>组织级度量库</a:t>
            </a:r>
          </a:p>
          <a:p>
            <a:pPr marL="571500" lvl="1" indent="381000" defTabSz="915988">
              <a:lnSpc>
                <a:spcPct val="90000"/>
              </a:lnSpc>
              <a:buFont typeface="Wingdings"/>
              <a:tabLst>
                <a:tab pos="381000" algn="l"/>
              </a:tabLst>
            </a:pPr>
            <a:r>
              <a:rPr lang="zh-CN" sz="2000">
                <a:latin typeface="华文新魏" pitchFamily="2" charset="-122"/>
              </a:rPr>
              <a:t>组织级过程资产库</a:t>
            </a:r>
          </a:p>
          <a:p>
            <a:pPr marL="571500" lvl="1" indent="381000" defTabSz="915988">
              <a:lnSpc>
                <a:spcPct val="90000"/>
              </a:lnSpc>
              <a:buFont typeface="Wingdings"/>
              <a:tabLst>
                <a:tab pos="381000" algn="l"/>
              </a:tabLst>
            </a:pPr>
            <a:r>
              <a:rPr lang="zh-CN" sz="2000">
                <a:latin typeface="华文新魏" pitchFamily="2" charset="-122"/>
              </a:rPr>
              <a:t>组织级标准工作环境</a:t>
            </a:r>
          </a:p>
          <a:p>
            <a:pPr marL="381000" lvl="0" indent="-381000" defTabSz="915988">
              <a:lnSpc>
                <a:spcPct val="90000"/>
              </a:lnSpc>
              <a:buFont typeface="Wingdings"/>
              <a:tabLst>
                <a:tab pos="381000" algn="l"/>
              </a:tabLst>
            </a:pPr>
            <a:r>
              <a:rPr lang="zh-CN" sz="2000">
                <a:latin typeface="华文新魏" pitchFamily="2" charset="-122"/>
              </a:rPr>
              <a:t>所有项目都使用经批准、剪裁的</a:t>
            </a:r>
            <a:r>
              <a:rPr lang="en-US" sz="2000">
                <a:latin typeface="华文新魏" pitchFamily="2" charset="-122"/>
              </a:rPr>
              <a:t>标准过程</a:t>
            </a:r>
            <a:r>
              <a:rPr lang="zh-CN" sz="2000">
                <a:latin typeface="华文新魏" pitchFamily="2" charset="-122"/>
              </a:rPr>
              <a:t>来开发和维护</a:t>
            </a:r>
          </a:p>
          <a:p>
            <a:pPr marL="381000" lvl="0" indent="-381000" defTabSz="915988">
              <a:lnSpc>
                <a:spcPct val="90000"/>
              </a:lnSpc>
              <a:buFont typeface="Wingdings"/>
              <a:tabLst>
                <a:tab pos="381000" algn="l"/>
              </a:tabLst>
            </a:pPr>
            <a:r>
              <a:rPr lang="zh-CN" sz="2000">
                <a:latin typeface="华文新魏" pitchFamily="2" charset="-122"/>
              </a:rPr>
              <a:t>三级时要收集数据，也要使用数据</a:t>
            </a:r>
          </a:p>
          <a:p>
            <a:pPr marL="381000" lvl="0" indent="-381000" defTabSz="915988">
              <a:lnSpc>
                <a:spcPct val="90000"/>
              </a:lnSpc>
              <a:buFont typeface="Wingdings"/>
              <a:tabLst>
                <a:tab pos="381000" algn="l"/>
              </a:tabLst>
            </a:pPr>
            <a:r>
              <a:rPr lang="zh-CN" sz="2000">
                <a:latin typeface="华文新魏" pitchFamily="2" charset="-122"/>
              </a:rPr>
              <a:t>要改变管理模式，从</a:t>
            </a:r>
            <a:r>
              <a:rPr lang="zh-CN" sz="2000">
                <a:solidFill>
                  <a:srgbClr val="FF0000"/>
                </a:solidFill>
                <a:latin typeface="华文新魏" pitchFamily="2" charset="-122"/>
              </a:rPr>
              <a:t>反应式走向预测式管理</a:t>
            </a:r>
          </a:p>
          <a:p>
            <a:pPr marL="571500" lvl="1" indent="381000" defTabSz="915988">
              <a:lnSpc>
                <a:spcPct val="90000"/>
              </a:lnSpc>
              <a:buFont typeface="Wingdings"/>
              <a:tabLst>
                <a:tab pos="381000" algn="l"/>
              </a:tabLst>
            </a:pPr>
            <a:r>
              <a:rPr lang="zh-CN" sz="2000">
                <a:latin typeface="华文新魏" pitchFamily="2" charset="-122"/>
              </a:rPr>
              <a:t>具有了</a:t>
            </a:r>
            <a:r>
              <a:rPr lang="zh-CN" sz="2000">
                <a:solidFill>
                  <a:srgbClr val="FF0000"/>
                </a:solidFill>
                <a:latin typeface="华文新魏" pitchFamily="2" charset="-122"/>
              </a:rPr>
              <a:t>预测能力</a:t>
            </a:r>
            <a:r>
              <a:rPr lang="zh-CN" sz="2000">
                <a:latin typeface="华文新魏" pitchFamily="2" charset="-122"/>
              </a:rPr>
              <a:t>，但这种预测能力是</a:t>
            </a:r>
            <a:r>
              <a:rPr lang="zh-CN" sz="2000">
                <a:solidFill>
                  <a:srgbClr val="FF0000"/>
                </a:solidFill>
                <a:latin typeface="华文新魏" pitchFamily="2" charset="-122"/>
              </a:rPr>
              <a:t>定性的</a:t>
            </a:r>
          </a:p>
          <a:p>
            <a:pPr marL="571500" lvl="1" indent="381000" defTabSz="915988">
              <a:lnSpc>
                <a:spcPct val="90000"/>
              </a:lnSpc>
              <a:buFont typeface="Wingdings"/>
              <a:tabLst>
                <a:tab pos="381000" algn="l"/>
              </a:tabLst>
            </a:pPr>
            <a:r>
              <a:rPr lang="zh-CN" sz="2000">
                <a:latin typeface="华文新魏" pitchFamily="2" charset="-122"/>
              </a:rPr>
              <a:t>要能根据过去收集的几个数据点（周或月），预测今后的趋势</a:t>
            </a:r>
          </a:p>
        </p:txBody>
      </p:sp>
      <p:sp>
        <p:nvSpPr>
          <p:cNvPr id="43013" name="日期占位符 6"/>
          <p:cNvSpPr/>
          <p:nvPr/>
        </p:nvSpPr>
        <p:spPr>
          <a:xfrm>
            <a:off x="496888" y="6356350"/>
            <a:ext cx="2289175" cy="365125"/>
          </a:xfrm>
          <a:prstGeom prst="rect">
            <a:avLst/>
          </a:prstGeom>
          <a:noFill/>
          <a:ln>
            <a:noFill/>
            <a:miter lim="800000"/>
          </a:ln>
        </p:spPr>
        <p:txBody>
          <a:bodyPr/>
          <a:lstStyle/>
          <a:p>
            <a:pPr lvl="0"/>
            <a:fld id="{C6D10D54-7C60-477A-B19D-8C79ADAEA6CA}"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p:nvPr/>
        </p:nvSpPr>
        <p:spPr>
          <a:xfrm>
            <a:off x="7715250" y="6356350"/>
            <a:ext cx="642938" cy="365125"/>
          </a:xfrm>
          <a:prstGeom prst="rect">
            <a:avLst/>
          </a:prstGeom>
          <a:noFill/>
          <a:ln>
            <a:noFill/>
            <a:miter lim="800000"/>
          </a:ln>
        </p:spPr>
        <p:txBody>
          <a:bodyPr/>
          <a:lstStyle/>
          <a:p>
            <a:pPr lvl="0"/>
            <a:fld id="{7FACECAF-F129-4513-AD84-A6B67B07603C}" type="slidenum">
              <a:rPr lang="en-US" sz="1400">
                <a:solidFill>
                  <a:schemeClr val="tx2"/>
                </a:solidFill>
              </a:rPr>
              <a:t>28</a:t>
            </a:fld>
            <a:endParaRPr lang="en-US" sz="1400">
              <a:solidFill>
                <a:schemeClr val="tx2"/>
              </a:solidFill>
            </a:endParaRPr>
          </a:p>
        </p:txBody>
      </p:sp>
      <p:sp>
        <p:nvSpPr>
          <p:cNvPr id="44035"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组织级标准过程</a:t>
            </a:r>
          </a:p>
        </p:txBody>
      </p:sp>
      <p:sp>
        <p:nvSpPr>
          <p:cNvPr id="44036" name="Rectangle 3"/>
          <p:cNvSpPr>
            <a:spLocks noGrp="1"/>
          </p:cNvSpPr>
          <p:nvPr>
            <p:ph type="body" idx="4294967295"/>
          </p:nvPr>
        </p:nvSpPr>
        <p:spPr>
          <a:xfrm>
            <a:off x="430212" y="1214438"/>
            <a:ext cx="8070850" cy="4929188"/>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80000"/>
              </a:lnSpc>
              <a:buFont typeface="Wingdings"/>
            </a:pPr>
            <a:r>
              <a:rPr lang="en-US" sz="2000">
                <a:latin typeface="华文新魏" pitchFamily="2" charset="-122"/>
              </a:rPr>
              <a:t>项目管理过程(项目计划\项目监督和控制\集成项目管理)</a:t>
            </a:r>
          </a:p>
          <a:p>
            <a:pPr marL="273050" lvl="0" indent="-273050">
              <a:lnSpc>
                <a:spcPct val="80000"/>
              </a:lnSpc>
              <a:buFont typeface="Wingdings"/>
            </a:pPr>
            <a:r>
              <a:rPr lang="en-US" sz="2000">
                <a:latin typeface="华文新魏" pitchFamily="2" charset="-122"/>
              </a:rPr>
              <a:t>风险管理过程</a:t>
            </a:r>
          </a:p>
          <a:p>
            <a:pPr marL="273050" lvl="0" indent="-273050">
              <a:lnSpc>
                <a:spcPct val="80000"/>
              </a:lnSpc>
              <a:buFont typeface="Wingdings"/>
            </a:pPr>
            <a:r>
              <a:rPr lang="en-US" sz="2000">
                <a:latin typeface="华文新魏" pitchFamily="2" charset="-122"/>
              </a:rPr>
              <a:t>供应商协议管理过程</a:t>
            </a:r>
          </a:p>
          <a:p>
            <a:pPr marL="273050" lvl="0" indent="-273050">
              <a:lnSpc>
                <a:spcPct val="80000"/>
              </a:lnSpc>
              <a:buFont typeface="Wingdings"/>
            </a:pPr>
            <a:r>
              <a:rPr lang="en-US" sz="2000">
                <a:latin typeface="华文新魏" pitchFamily="2" charset="-122"/>
              </a:rPr>
              <a:t>过程管理过程(EPG，组织过程焦点\组织过程定义)</a:t>
            </a:r>
          </a:p>
          <a:p>
            <a:pPr marL="273050" lvl="0" indent="-273050">
              <a:lnSpc>
                <a:spcPct val="80000"/>
              </a:lnSpc>
              <a:buFont typeface="Wingdings"/>
            </a:pPr>
            <a:r>
              <a:rPr lang="en-US" sz="2000">
                <a:latin typeface="华文新魏" pitchFamily="2" charset="-122"/>
              </a:rPr>
              <a:t>培训管理过程</a:t>
            </a:r>
          </a:p>
          <a:p>
            <a:pPr marL="273050" lvl="0" indent="-273050">
              <a:lnSpc>
                <a:spcPct val="80000"/>
              </a:lnSpc>
              <a:buFont typeface="Wingdings"/>
            </a:pPr>
            <a:r>
              <a:rPr lang="en-US" sz="2000">
                <a:latin typeface="华文新魏" pitchFamily="2" charset="-122"/>
              </a:rPr>
              <a:t>配置管理过程</a:t>
            </a:r>
          </a:p>
          <a:p>
            <a:pPr marL="273050" lvl="0" indent="-273050">
              <a:lnSpc>
                <a:spcPct val="80000"/>
              </a:lnSpc>
              <a:buFont typeface="Wingdings"/>
            </a:pPr>
            <a:r>
              <a:rPr lang="en-US" sz="2000">
                <a:latin typeface="华文新魏" pitchFamily="2" charset="-122"/>
              </a:rPr>
              <a:t>过程和质量保证过程</a:t>
            </a:r>
          </a:p>
          <a:p>
            <a:pPr marL="273050" lvl="0" indent="-273050">
              <a:lnSpc>
                <a:spcPct val="80000"/>
              </a:lnSpc>
              <a:buFont typeface="Wingdings"/>
            </a:pPr>
            <a:r>
              <a:rPr lang="en-US" sz="2000">
                <a:latin typeface="华文新魏" pitchFamily="2" charset="-122"/>
              </a:rPr>
              <a:t>需求开发过程</a:t>
            </a:r>
          </a:p>
          <a:p>
            <a:pPr marL="273050" lvl="0" indent="-273050">
              <a:lnSpc>
                <a:spcPct val="80000"/>
              </a:lnSpc>
              <a:buFont typeface="Wingdings"/>
            </a:pPr>
            <a:r>
              <a:rPr lang="en-US" sz="2000">
                <a:latin typeface="华文新魏" pitchFamily="2" charset="-122"/>
              </a:rPr>
              <a:t>需求管理过程</a:t>
            </a:r>
          </a:p>
          <a:p>
            <a:pPr marL="273050" lvl="0" indent="-273050">
              <a:lnSpc>
                <a:spcPct val="80000"/>
              </a:lnSpc>
              <a:buFont typeface="Wingdings"/>
            </a:pPr>
            <a:r>
              <a:rPr lang="en-US" sz="2000">
                <a:latin typeface="华文新魏" pitchFamily="2" charset="-122"/>
              </a:rPr>
              <a:t>度量与分析过程</a:t>
            </a:r>
          </a:p>
          <a:p>
            <a:pPr marL="273050" lvl="0" indent="-273050">
              <a:lnSpc>
                <a:spcPct val="80000"/>
              </a:lnSpc>
              <a:buFont typeface="Wingdings"/>
            </a:pPr>
            <a:r>
              <a:rPr lang="en-US" sz="2000">
                <a:latin typeface="华文新魏" pitchFamily="2" charset="-122"/>
              </a:rPr>
              <a:t>V&amp;V过程：评审过程（ Verification ），测试过程（ Validation ）</a:t>
            </a:r>
          </a:p>
          <a:p>
            <a:pPr marL="273050" lvl="0" indent="-273050">
              <a:lnSpc>
                <a:spcPct val="80000"/>
              </a:lnSpc>
              <a:buFont typeface="Wingdings"/>
            </a:pPr>
            <a:r>
              <a:rPr lang="en-US" sz="2000">
                <a:latin typeface="华文新魏" pitchFamily="2" charset="-122"/>
              </a:rPr>
              <a:t>技术解决方案过程：方案选择和评价\设计\编码\单元测试</a:t>
            </a:r>
          </a:p>
          <a:p>
            <a:pPr marL="273050" lvl="0" indent="-273050">
              <a:lnSpc>
                <a:spcPct val="80000"/>
              </a:lnSpc>
              <a:buFont typeface="Wingdings"/>
            </a:pPr>
            <a:r>
              <a:rPr lang="en-US" sz="2000">
                <a:latin typeface="华文新魏" pitchFamily="2" charset="-122"/>
              </a:rPr>
              <a:t>产品集成过程</a:t>
            </a:r>
          </a:p>
          <a:p>
            <a:pPr marL="273050" lvl="0" indent="-273050">
              <a:lnSpc>
                <a:spcPct val="80000"/>
              </a:lnSpc>
              <a:buFont typeface="Wingdings"/>
            </a:pPr>
            <a:r>
              <a:rPr lang="en-US" sz="2000">
                <a:latin typeface="华文新魏" pitchFamily="2" charset="-122"/>
              </a:rPr>
              <a:t>决策分析与解决方案过程——18个PA</a:t>
            </a:r>
          </a:p>
          <a:p>
            <a:pPr marL="273050" lvl="0" indent="-273050">
              <a:lnSpc>
                <a:spcPct val="80000"/>
              </a:lnSpc>
              <a:buFont typeface="Wingdings"/>
            </a:pPr>
            <a:r>
              <a:rPr lang="en-US" sz="2000">
                <a:latin typeface="华文新魏" pitchFamily="2" charset="-122"/>
              </a:rPr>
              <a:t>其他过程，如财务管理、市场营销等</a:t>
            </a:r>
          </a:p>
        </p:txBody>
      </p:sp>
      <p:sp>
        <p:nvSpPr>
          <p:cNvPr id="44037" name="日期占位符 6"/>
          <p:cNvSpPr/>
          <p:nvPr/>
        </p:nvSpPr>
        <p:spPr>
          <a:xfrm>
            <a:off x="496888" y="6356350"/>
            <a:ext cx="2289175" cy="365125"/>
          </a:xfrm>
          <a:prstGeom prst="rect">
            <a:avLst/>
          </a:prstGeom>
          <a:noFill/>
          <a:ln>
            <a:noFill/>
            <a:miter lim="800000"/>
          </a:ln>
        </p:spPr>
        <p:txBody>
          <a:bodyPr/>
          <a:lstStyle/>
          <a:p>
            <a:pPr lvl="0"/>
            <a:fld id="{09493274-2A05-40A3-9537-939B774913CE}"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p:nvPr/>
        </p:nvSpPr>
        <p:spPr>
          <a:xfrm>
            <a:off x="7715250" y="6356350"/>
            <a:ext cx="642938" cy="365125"/>
          </a:xfrm>
          <a:prstGeom prst="rect">
            <a:avLst/>
          </a:prstGeom>
          <a:noFill/>
          <a:ln>
            <a:noFill/>
            <a:miter lim="800000"/>
          </a:ln>
        </p:spPr>
        <p:txBody>
          <a:bodyPr/>
          <a:lstStyle/>
          <a:p>
            <a:pPr lvl="0"/>
            <a:fld id="{09D04673-11BA-4534-AB76-F6AFB9B43E4C}" type="slidenum">
              <a:rPr lang="en-US" sz="1400">
                <a:solidFill>
                  <a:schemeClr val="tx2"/>
                </a:solidFill>
              </a:rPr>
              <a:t>29</a:t>
            </a:fld>
            <a:endParaRPr lang="en-US" sz="1400">
              <a:solidFill>
                <a:schemeClr val="tx2"/>
              </a:solidFill>
            </a:endParaRPr>
          </a:p>
        </p:txBody>
      </p:sp>
      <p:sp>
        <p:nvSpPr>
          <p:cNvPr id="45059" name="Rectangle 2"/>
          <p:cNvSpPr>
            <a:spLocks noGrp="1"/>
          </p:cNvSpPr>
          <p:nvPr>
            <p:ph type="title" idx="4294967295"/>
          </p:nvPr>
        </p:nvSpPr>
        <p:spPr>
          <a:xfrm>
            <a:off x="428625" y="665162"/>
            <a:ext cx="6577012" cy="477838"/>
          </a:xfrm>
          <a:prstGeom prst="rect">
            <a:avLst/>
          </a:prstGeom>
          <a:noFill/>
          <a:ln>
            <a:miter lim="800000"/>
          </a:ln>
        </p:spPr>
        <p:txBody>
          <a:bodyPr vert="horz" wrap="square" lIns="90345" tIns="44387" rIns="90345" bIns="44387"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lnSpc>
                <a:spcPct val="90000"/>
              </a:lnSpc>
            </a:pPr>
            <a:r>
              <a:rPr lang="zh-CN" sz="2900"/>
              <a:t>按已定义的过程管理</a:t>
            </a:r>
          </a:p>
        </p:txBody>
      </p:sp>
      <p:sp>
        <p:nvSpPr>
          <p:cNvPr id="45060" name="Text Box 3"/>
          <p:cNvSpPr/>
          <p:nvPr/>
        </p:nvSpPr>
        <p:spPr>
          <a:xfrm>
            <a:off x="971550" y="5726112"/>
            <a:ext cx="4760912" cy="274638"/>
          </a:xfrm>
          <a:prstGeom prst="rect">
            <a:avLst/>
          </a:prstGeom>
          <a:noFill/>
          <a:ln>
            <a:noFill/>
            <a:miter lim="800000"/>
          </a:ln>
        </p:spPr>
        <p:txBody>
          <a:bodyPr lIns="91308" tIns="45649" rIns="91308" bIns="45649">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spcBef>
                <a:spcPct val="50000"/>
              </a:spcBef>
            </a:pPr>
            <a:r>
              <a:rPr lang="en-US" sz="1200"/>
              <a:t>Source: Addison Wesley, The Capability Maturity Model</a:t>
            </a:r>
            <a:r>
              <a:rPr lang="en-US" sz="1200" baseline="30000"/>
              <a:t>®</a:t>
            </a:r>
            <a:r>
              <a:rPr lang="en-US" sz="1200"/>
              <a:t> </a:t>
            </a:r>
          </a:p>
        </p:txBody>
      </p:sp>
      <p:grpSp>
        <p:nvGrpSpPr>
          <p:cNvPr id="45061" name="组合 45060"/>
          <p:cNvGrpSpPr/>
          <p:nvPr/>
        </p:nvGrpSpPr>
        <p:grpSpPr>
          <a:xfrm>
            <a:off x="1066800" y="1524000"/>
            <a:ext cx="6223000" cy="1739900"/>
            <a:chOff x="0" y="0"/>
            <a:chExt cx="3485" cy="977"/>
          </a:xfrm>
        </p:grpSpPr>
        <p:sp>
          <p:nvSpPr>
            <p:cNvPr id="45062" name="Rectangle 5"/>
            <p:cNvSpPr/>
            <p:nvPr/>
          </p:nvSpPr>
          <p:spPr>
            <a:xfrm>
              <a:off x="113" y="419"/>
              <a:ext cx="875" cy="246"/>
            </a:xfrm>
            <a:prstGeom prst="rect">
              <a:avLst/>
            </a:prstGeom>
            <a:no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63" name="Rectangle 6"/>
            <p:cNvSpPr/>
            <p:nvPr/>
          </p:nvSpPr>
          <p:spPr>
            <a:xfrm>
              <a:off x="0" y="0"/>
              <a:ext cx="3485" cy="977"/>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64" name="Rectangle 7"/>
            <p:cNvSpPr/>
            <p:nvPr/>
          </p:nvSpPr>
          <p:spPr>
            <a:xfrm>
              <a:off x="510" y="184"/>
              <a:ext cx="448" cy="280"/>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65" name="Rectangle 8"/>
            <p:cNvSpPr/>
            <p:nvPr/>
          </p:nvSpPr>
          <p:spPr>
            <a:xfrm>
              <a:off x="1115" y="184"/>
              <a:ext cx="447" cy="280"/>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66" name="Rectangle 9"/>
            <p:cNvSpPr/>
            <p:nvPr/>
          </p:nvSpPr>
          <p:spPr>
            <a:xfrm>
              <a:off x="1719" y="184"/>
              <a:ext cx="447" cy="280"/>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67" name="Rectangle 10"/>
            <p:cNvSpPr/>
            <p:nvPr/>
          </p:nvSpPr>
          <p:spPr>
            <a:xfrm>
              <a:off x="2322" y="184"/>
              <a:ext cx="448" cy="280"/>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68" name="Rectangle 11"/>
            <p:cNvSpPr/>
            <p:nvPr/>
          </p:nvSpPr>
          <p:spPr>
            <a:xfrm>
              <a:off x="56" y="196"/>
              <a:ext cx="304" cy="335"/>
            </a:xfrm>
            <a:prstGeom prst="rect">
              <a:avLst/>
            </a:prstGeom>
            <a:noFill/>
            <a:ln>
              <a:noFill/>
              <a:miter lim="800000"/>
            </a:ln>
          </p:spPr>
          <p:txBody>
            <a:bodyPr wrap="none" lIns="79259" tIns="39630" rIns="79259" bIns="39630">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785812"/>
              <a:r>
                <a:rPr lang="en-US" sz="3400"/>
                <a:t>In</a:t>
              </a:r>
            </a:p>
          </p:txBody>
        </p:sp>
        <p:sp>
          <p:nvSpPr>
            <p:cNvPr id="45069" name="Rectangle 12"/>
            <p:cNvSpPr/>
            <p:nvPr/>
          </p:nvSpPr>
          <p:spPr>
            <a:xfrm>
              <a:off x="2922" y="196"/>
              <a:ext cx="506" cy="335"/>
            </a:xfrm>
            <a:prstGeom prst="rect">
              <a:avLst/>
            </a:prstGeom>
            <a:noFill/>
            <a:ln>
              <a:noFill/>
              <a:miter lim="800000"/>
            </a:ln>
          </p:spPr>
          <p:txBody>
            <a:bodyPr wrap="none" lIns="79259" tIns="39630" rIns="79259" bIns="39630">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785812"/>
              <a:r>
                <a:rPr lang="en-US" sz="3400"/>
                <a:t>Out</a:t>
              </a:r>
            </a:p>
          </p:txBody>
        </p:sp>
        <p:sp>
          <p:nvSpPr>
            <p:cNvPr id="45070" name="Rectangle 13"/>
            <p:cNvSpPr/>
            <p:nvPr/>
          </p:nvSpPr>
          <p:spPr>
            <a:xfrm>
              <a:off x="606" y="217"/>
              <a:ext cx="93"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071" name="Line 14"/>
            <p:cNvCxnSpPr/>
            <p:nvPr/>
          </p:nvCxnSpPr>
          <p:spPr>
            <a:xfrm flipH="1">
              <a:off x="645" y="284"/>
              <a:ext cx="0" cy="36"/>
            </a:xfrm>
            <a:prstGeom prst="line">
              <a:avLst/>
            </a:prstGeom>
            <a:noFill/>
            <a:ln w="12700" cmpd="sng">
              <a:solidFill>
                <a:schemeClr val="tx1"/>
              </a:solidFill>
              <a:miter lim="800000"/>
            </a:ln>
          </p:spPr>
        </p:cxnSp>
        <p:cxnSp>
          <p:nvCxnSpPr>
            <p:cNvPr id="45072" name="Line 15"/>
            <p:cNvCxnSpPr/>
            <p:nvPr/>
          </p:nvCxnSpPr>
          <p:spPr>
            <a:xfrm>
              <a:off x="722" y="284"/>
              <a:ext cx="90" cy="87"/>
            </a:xfrm>
            <a:prstGeom prst="line">
              <a:avLst/>
            </a:prstGeom>
            <a:noFill/>
            <a:ln w="28575" cmpd="sng">
              <a:solidFill>
                <a:schemeClr val="tx1"/>
              </a:solidFill>
              <a:miter lim="800000"/>
            </a:ln>
          </p:spPr>
        </p:cxnSp>
        <p:cxnSp>
          <p:nvCxnSpPr>
            <p:cNvPr id="45073" name="Line 16"/>
            <p:cNvCxnSpPr/>
            <p:nvPr/>
          </p:nvCxnSpPr>
          <p:spPr>
            <a:xfrm flipH="1">
              <a:off x="855" y="325"/>
              <a:ext cx="0" cy="2"/>
            </a:xfrm>
            <a:prstGeom prst="line">
              <a:avLst/>
            </a:prstGeom>
            <a:noFill/>
            <a:ln w="50800" cmpd="sng">
              <a:solidFill>
                <a:schemeClr val="tx1"/>
              </a:solidFill>
              <a:miter lim="800000"/>
            </a:ln>
          </p:spPr>
        </p:cxnSp>
        <p:sp>
          <p:nvSpPr>
            <p:cNvPr id="45074" name="Rectangle 17"/>
            <p:cNvSpPr/>
            <p:nvPr/>
          </p:nvSpPr>
          <p:spPr>
            <a:xfrm>
              <a:off x="598" y="347"/>
              <a:ext cx="92" cy="68"/>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75" name="Rectangle 18"/>
            <p:cNvSpPr/>
            <p:nvPr/>
          </p:nvSpPr>
          <p:spPr>
            <a:xfrm>
              <a:off x="789" y="234"/>
              <a:ext cx="92"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76" name="Rectangle 19"/>
            <p:cNvSpPr/>
            <p:nvPr/>
          </p:nvSpPr>
          <p:spPr>
            <a:xfrm>
              <a:off x="808" y="363"/>
              <a:ext cx="93"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77" name="Rectangle 20"/>
            <p:cNvSpPr/>
            <p:nvPr/>
          </p:nvSpPr>
          <p:spPr>
            <a:xfrm>
              <a:off x="1211" y="217"/>
              <a:ext cx="92"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078" name="Line 21"/>
            <p:cNvCxnSpPr/>
            <p:nvPr/>
          </p:nvCxnSpPr>
          <p:spPr>
            <a:xfrm>
              <a:off x="1149" y="241"/>
              <a:ext cx="10" cy="0"/>
            </a:xfrm>
            <a:prstGeom prst="line">
              <a:avLst/>
            </a:prstGeom>
            <a:noFill/>
            <a:ln w="76200" cmpd="sng">
              <a:solidFill>
                <a:schemeClr val="tx1"/>
              </a:solidFill>
              <a:miter lim="800000"/>
            </a:ln>
          </p:spPr>
        </p:cxnSp>
        <p:cxnSp>
          <p:nvCxnSpPr>
            <p:cNvPr id="45079" name="Line 22"/>
            <p:cNvCxnSpPr/>
            <p:nvPr/>
          </p:nvCxnSpPr>
          <p:spPr>
            <a:xfrm flipH="1">
              <a:off x="1247" y="291"/>
              <a:ext cx="0" cy="15"/>
            </a:xfrm>
            <a:prstGeom prst="line">
              <a:avLst/>
            </a:prstGeom>
            <a:noFill/>
            <a:ln w="50800" cmpd="sng">
              <a:solidFill>
                <a:schemeClr val="tx1"/>
              </a:solidFill>
              <a:miter lim="800000"/>
            </a:ln>
          </p:spPr>
        </p:cxnSp>
        <p:cxnSp>
          <p:nvCxnSpPr>
            <p:cNvPr id="45080" name="Line 23"/>
            <p:cNvCxnSpPr/>
            <p:nvPr/>
          </p:nvCxnSpPr>
          <p:spPr>
            <a:xfrm>
              <a:off x="1334" y="298"/>
              <a:ext cx="55" cy="51"/>
            </a:xfrm>
            <a:prstGeom prst="line">
              <a:avLst/>
            </a:prstGeom>
            <a:noFill/>
            <a:ln w="25400" cmpd="sng">
              <a:solidFill>
                <a:schemeClr val="tx1"/>
              </a:solidFill>
              <a:miter lim="800000"/>
            </a:ln>
          </p:spPr>
        </p:cxnSp>
        <p:cxnSp>
          <p:nvCxnSpPr>
            <p:cNvPr id="45081" name="Line 24"/>
            <p:cNvCxnSpPr/>
            <p:nvPr/>
          </p:nvCxnSpPr>
          <p:spPr>
            <a:xfrm flipH="1">
              <a:off x="1459" y="322"/>
              <a:ext cx="0" cy="1"/>
            </a:xfrm>
            <a:prstGeom prst="line">
              <a:avLst/>
            </a:prstGeom>
            <a:noFill/>
            <a:ln w="50800" cmpd="sng">
              <a:solidFill>
                <a:schemeClr val="tx1"/>
              </a:solidFill>
              <a:miter lim="800000"/>
            </a:ln>
          </p:spPr>
        </p:cxnSp>
        <p:sp>
          <p:nvSpPr>
            <p:cNvPr id="45082" name="Rectangle 25"/>
            <p:cNvSpPr/>
            <p:nvPr/>
          </p:nvSpPr>
          <p:spPr>
            <a:xfrm>
              <a:off x="1191" y="347"/>
              <a:ext cx="93" cy="68"/>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83" name="Rectangle 26"/>
            <p:cNvSpPr/>
            <p:nvPr/>
          </p:nvSpPr>
          <p:spPr>
            <a:xfrm>
              <a:off x="1393" y="234"/>
              <a:ext cx="92"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84" name="Rectangle 27"/>
            <p:cNvSpPr/>
            <p:nvPr/>
          </p:nvSpPr>
          <p:spPr>
            <a:xfrm>
              <a:off x="1412" y="363"/>
              <a:ext cx="92"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085" name="Line 28"/>
            <p:cNvCxnSpPr/>
            <p:nvPr/>
          </p:nvCxnSpPr>
          <p:spPr>
            <a:xfrm>
              <a:off x="1511" y="257"/>
              <a:ext cx="33" cy="0"/>
            </a:xfrm>
            <a:prstGeom prst="line">
              <a:avLst/>
            </a:prstGeom>
            <a:noFill/>
            <a:ln w="76200" cmpd="sng">
              <a:solidFill>
                <a:schemeClr val="tx1"/>
              </a:solidFill>
              <a:miter lim="800000"/>
            </a:ln>
          </p:spPr>
        </p:cxnSp>
        <p:sp>
          <p:nvSpPr>
            <p:cNvPr id="45086" name="Rectangle 29"/>
            <p:cNvSpPr/>
            <p:nvPr/>
          </p:nvSpPr>
          <p:spPr>
            <a:xfrm>
              <a:off x="1815" y="217"/>
              <a:ext cx="91"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087" name="Line 30"/>
            <p:cNvCxnSpPr/>
            <p:nvPr/>
          </p:nvCxnSpPr>
          <p:spPr>
            <a:xfrm>
              <a:off x="1753" y="241"/>
              <a:ext cx="9" cy="0"/>
            </a:xfrm>
            <a:prstGeom prst="line">
              <a:avLst/>
            </a:prstGeom>
            <a:noFill/>
            <a:ln w="76200" cmpd="sng">
              <a:solidFill>
                <a:schemeClr val="tx1"/>
              </a:solidFill>
              <a:miter lim="800000"/>
            </a:ln>
          </p:spPr>
        </p:cxnSp>
        <p:cxnSp>
          <p:nvCxnSpPr>
            <p:cNvPr id="45088" name="Line 31"/>
            <p:cNvCxnSpPr/>
            <p:nvPr/>
          </p:nvCxnSpPr>
          <p:spPr>
            <a:xfrm flipH="1">
              <a:off x="1852" y="291"/>
              <a:ext cx="0" cy="15"/>
            </a:xfrm>
            <a:prstGeom prst="line">
              <a:avLst/>
            </a:prstGeom>
            <a:noFill/>
            <a:ln w="50800" cmpd="sng">
              <a:solidFill>
                <a:schemeClr val="tx1"/>
              </a:solidFill>
              <a:miter lim="800000"/>
            </a:ln>
          </p:spPr>
        </p:cxnSp>
        <p:cxnSp>
          <p:nvCxnSpPr>
            <p:cNvPr id="45089" name="Line 32"/>
            <p:cNvCxnSpPr/>
            <p:nvPr/>
          </p:nvCxnSpPr>
          <p:spPr>
            <a:xfrm>
              <a:off x="1937" y="298"/>
              <a:ext cx="55" cy="51"/>
            </a:xfrm>
            <a:prstGeom prst="line">
              <a:avLst/>
            </a:prstGeom>
            <a:noFill/>
            <a:ln w="25400" cmpd="sng">
              <a:solidFill>
                <a:schemeClr val="tx1"/>
              </a:solidFill>
              <a:miter lim="800000"/>
            </a:ln>
          </p:spPr>
        </p:cxnSp>
        <p:cxnSp>
          <p:nvCxnSpPr>
            <p:cNvPr id="45090" name="Line 33"/>
            <p:cNvCxnSpPr/>
            <p:nvPr/>
          </p:nvCxnSpPr>
          <p:spPr>
            <a:xfrm flipH="1">
              <a:off x="2063" y="322"/>
              <a:ext cx="0" cy="1"/>
            </a:xfrm>
            <a:prstGeom prst="line">
              <a:avLst/>
            </a:prstGeom>
            <a:noFill/>
            <a:ln w="50800" cmpd="sng">
              <a:solidFill>
                <a:schemeClr val="tx1"/>
              </a:solidFill>
              <a:miter lim="800000"/>
            </a:ln>
          </p:spPr>
        </p:cxnSp>
        <p:sp>
          <p:nvSpPr>
            <p:cNvPr id="45091" name="Rectangle 34"/>
            <p:cNvSpPr/>
            <p:nvPr/>
          </p:nvSpPr>
          <p:spPr>
            <a:xfrm>
              <a:off x="1795" y="347"/>
              <a:ext cx="93" cy="68"/>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92" name="Rectangle 35"/>
            <p:cNvSpPr/>
            <p:nvPr/>
          </p:nvSpPr>
          <p:spPr>
            <a:xfrm>
              <a:off x="1997" y="234"/>
              <a:ext cx="92"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093" name="Rectangle 36"/>
            <p:cNvSpPr/>
            <p:nvPr/>
          </p:nvSpPr>
          <p:spPr>
            <a:xfrm>
              <a:off x="2016" y="363"/>
              <a:ext cx="92"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094" name="Line 37"/>
            <p:cNvCxnSpPr/>
            <p:nvPr/>
          </p:nvCxnSpPr>
          <p:spPr>
            <a:xfrm>
              <a:off x="2114" y="257"/>
              <a:ext cx="34" cy="0"/>
            </a:xfrm>
            <a:prstGeom prst="line">
              <a:avLst/>
            </a:prstGeom>
            <a:noFill/>
            <a:ln w="76200" cmpd="sng">
              <a:solidFill>
                <a:schemeClr val="tx1"/>
              </a:solidFill>
              <a:miter lim="800000"/>
            </a:ln>
          </p:spPr>
        </p:cxnSp>
        <p:sp>
          <p:nvSpPr>
            <p:cNvPr id="45095" name="Rectangle 38"/>
            <p:cNvSpPr/>
            <p:nvPr/>
          </p:nvSpPr>
          <p:spPr>
            <a:xfrm>
              <a:off x="2418" y="217"/>
              <a:ext cx="93"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096" name="Line 39"/>
            <p:cNvCxnSpPr/>
            <p:nvPr/>
          </p:nvCxnSpPr>
          <p:spPr>
            <a:xfrm>
              <a:off x="2366" y="241"/>
              <a:ext cx="10" cy="0"/>
            </a:xfrm>
            <a:prstGeom prst="line">
              <a:avLst/>
            </a:prstGeom>
            <a:noFill/>
            <a:ln w="76200" cmpd="sng">
              <a:solidFill>
                <a:schemeClr val="tx1"/>
              </a:solidFill>
              <a:miter lim="800000"/>
            </a:ln>
          </p:spPr>
        </p:cxnSp>
        <p:cxnSp>
          <p:nvCxnSpPr>
            <p:cNvPr id="45097" name="Line 40"/>
            <p:cNvCxnSpPr/>
            <p:nvPr/>
          </p:nvCxnSpPr>
          <p:spPr>
            <a:xfrm flipH="1">
              <a:off x="2457" y="291"/>
              <a:ext cx="0" cy="15"/>
            </a:xfrm>
            <a:prstGeom prst="line">
              <a:avLst/>
            </a:prstGeom>
            <a:noFill/>
            <a:ln w="50800" cmpd="sng">
              <a:solidFill>
                <a:schemeClr val="tx1"/>
              </a:solidFill>
              <a:miter lim="800000"/>
            </a:ln>
          </p:spPr>
        </p:cxnSp>
        <p:cxnSp>
          <p:nvCxnSpPr>
            <p:cNvPr id="45098" name="Line 41"/>
            <p:cNvCxnSpPr/>
            <p:nvPr/>
          </p:nvCxnSpPr>
          <p:spPr>
            <a:xfrm>
              <a:off x="2551" y="298"/>
              <a:ext cx="54" cy="51"/>
            </a:xfrm>
            <a:prstGeom prst="line">
              <a:avLst/>
            </a:prstGeom>
            <a:noFill/>
            <a:ln w="25400" cmpd="sng">
              <a:solidFill>
                <a:schemeClr val="tx1"/>
              </a:solidFill>
              <a:miter lim="800000"/>
            </a:ln>
          </p:spPr>
        </p:cxnSp>
        <p:cxnSp>
          <p:nvCxnSpPr>
            <p:cNvPr id="45099" name="Line 42"/>
            <p:cNvCxnSpPr/>
            <p:nvPr/>
          </p:nvCxnSpPr>
          <p:spPr>
            <a:xfrm flipH="1">
              <a:off x="2667" y="322"/>
              <a:ext cx="0" cy="1"/>
            </a:xfrm>
            <a:prstGeom prst="line">
              <a:avLst/>
            </a:prstGeom>
            <a:noFill/>
            <a:ln w="50800" cmpd="sng">
              <a:solidFill>
                <a:schemeClr val="tx1"/>
              </a:solidFill>
              <a:miter lim="800000"/>
            </a:ln>
          </p:spPr>
        </p:cxnSp>
        <p:sp>
          <p:nvSpPr>
            <p:cNvPr id="45100" name="Rectangle 43"/>
            <p:cNvSpPr/>
            <p:nvPr/>
          </p:nvSpPr>
          <p:spPr>
            <a:xfrm>
              <a:off x="2409" y="347"/>
              <a:ext cx="92" cy="68"/>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101" name="Rectangle 44"/>
            <p:cNvSpPr/>
            <p:nvPr/>
          </p:nvSpPr>
          <p:spPr>
            <a:xfrm>
              <a:off x="2601" y="234"/>
              <a:ext cx="91"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45102" name="Rectangle 45"/>
            <p:cNvSpPr/>
            <p:nvPr/>
          </p:nvSpPr>
          <p:spPr>
            <a:xfrm>
              <a:off x="2620" y="363"/>
              <a:ext cx="93" cy="69"/>
            </a:xfrm>
            <a:prstGeom prst="rect">
              <a:avLst/>
            </a:prstGeom>
            <a:noFill/>
            <a:ln w="127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03" name="Line 46"/>
            <p:cNvCxnSpPr/>
            <p:nvPr/>
          </p:nvCxnSpPr>
          <p:spPr>
            <a:xfrm>
              <a:off x="2728" y="257"/>
              <a:ext cx="24" cy="0"/>
            </a:xfrm>
            <a:prstGeom prst="line">
              <a:avLst/>
            </a:prstGeom>
            <a:noFill/>
            <a:ln w="76200" cmpd="sng">
              <a:solidFill>
                <a:schemeClr val="tx1"/>
              </a:solidFill>
              <a:miter lim="800000"/>
            </a:ln>
          </p:spPr>
        </p:cxnSp>
        <p:cxnSp>
          <p:nvCxnSpPr>
            <p:cNvPr id="45104" name="Line 47"/>
            <p:cNvCxnSpPr/>
            <p:nvPr/>
          </p:nvCxnSpPr>
          <p:spPr>
            <a:xfrm>
              <a:off x="492" y="790"/>
              <a:ext cx="2297" cy="0"/>
            </a:xfrm>
            <a:prstGeom prst="line">
              <a:avLst/>
            </a:prstGeom>
            <a:noFill/>
            <a:ln w="50800" cmpd="sng">
              <a:solidFill>
                <a:schemeClr val="tx1"/>
              </a:solidFill>
              <a:miter lim="800000"/>
            </a:ln>
          </p:spPr>
        </p:cxnSp>
        <p:grpSp>
          <p:nvGrpSpPr>
            <p:cNvPr id="45105" name="组合 45104"/>
            <p:cNvGrpSpPr/>
            <p:nvPr/>
          </p:nvGrpSpPr>
          <p:grpSpPr>
            <a:xfrm>
              <a:off x="1896" y="621"/>
              <a:ext cx="89" cy="89"/>
              <a:chOff x="0" y="0"/>
              <a:chExt cx="99" cy="99"/>
            </a:xfrm>
          </p:grpSpPr>
          <p:sp>
            <p:nvSpPr>
              <p:cNvPr id="45106" name="Oval 49"/>
              <p:cNvSpPr/>
              <p:nvPr/>
            </p:nvSpPr>
            <p:spPr>
              <a:xfrm>
                <a:off x="0" y="0"/>
                <a:ext cx="99" cy="99"/>
              </a:xfrm>
              <a:prstGeom prst="ellipse">
                <a:avLst/>
              </a:prstGeom>
              <a:no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07" name="Line 50"/>
              <p:cNvCxnSpPr/>
              <p:nvPr/>
            </p:nvCxnSpPr>
            <p:spPr>
              <a:xfrm flipV="1">
                <a:off x="58" y="35"/>
                <a:ext cx="5" cy="54"/>
              </a:xfrm>
              <a:prstGeom prst="line">
                <a:avLst/>
              </a:prstGeom>
              <a:noFill/>
              <a:ln w="25400" cmpd="sng">
                <a:solidFill>
                  <a:schemeClr val="tx1"/>
                </a:solidFill>
                <a:miter lim="800000"/>
              </a:ln>
            </p:spPr>
          </p:cxnSp>
        </p:grpSp>
        <p:cxnSp>
          <p:nvCxnSpPr>
            <p:cNvPr id="45108" name="Line 51"/>
            <p:cNvCxnSpPr/>
            <p:nvPr/>
          </p:nvCxnSpPr>
          <p:spPr>
            <a:xfrm flipH="1" flipV="1">
              <a:off x="2019" y="466"/>
              <a:ext cx="0" cy="225"/>
            </a:xfrm>
            <a:prstGeom prst="line">
              <a:avLst/>
            </a:prstGeom>
            <a:noFill/>
            <a:ln w="25400" cmpd="sng">
              <a:solidFill>
                <a:schemeClr val="tx1"/>
              </a:solidFill>
              <a:miter lim="800000"/>
              <a:tailEnd type="triangle"/>
            </a:ln>
          </p:spPr>
        </p:cxnSp>
        <p:grpSp>
          <p:nvGrpSpPr>
            <p:cNvPr id="45109" name="组合 45108"/>
            <p:cNvGrpSpPr/>
            <p:nvPr/>
          </p:nvGrpSpPr>
          <p:grpSpPr>
            <a:xfrm>
              <a:off x="2185" y="477"/>
              <a:ext cx="124" cy="375"/>
              <a:chOff x="0" y="0"/>
              <a:chExt cx="139" cy="421"/>
            </a:xfrm>
          </p:grpSpPr>
          <p:grpSp>
            <p:nvGrpSpPr>
              <p:cNvPr id="45110" name="组合 45109"/>
              <p:cNvGrpSpPr/>
              <p:nvPr/>
            </p:nvGrpSpPr>
            <p:grpSpPr>
              <a:xfrm>
                <a:off x="0" y="278"/>
                <a:ext cx="139" cy="143"/>
                <a:chOff x="0" y="0"/>
                <a:chExt cx="139" cy="143"/>
              </a:xfrm>
            </p:grpSpPr>
            <p:sp>
              <p:nvSpPr>
                <p:cNvPr id="45111" name="Oval 54"/>
                <p:cNvSpPr/>
                <p:nvPr/>
              </p:nvSpPr>
              <p:spPr>
                <a:xfrm>
                  <a:off x="0" y="0"/>
                  <a:ext cx="139" cy="143"/>
                </a:xfrm>
                <a:prstGeom prst="ellipse">
                  <a:avLst/>
                </a:prstGeom>
                <a:solidFill>
                  <a:srgbClr val="FFFFFF"/>
                </a:solid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12" name="Line 55"/>
                <p:cNvCxnSpPr/>
                <p:nvPr/>
              </p:nvCxnSpPr>
              <p:spPr>
                <a:xfrm flipV="1">
                  <a:off x="66" y="43"/>
                  <a:ext cx="25" cy="89"/>
                </a:xfrm>
                <a:prstGeom prst="line">
                  <a:avLst/>
                </a:prstGeom>
                <a:noFill/>
                <a:ln w="25400" cmpd="sng">
                  <a:solidFill>
                    <a:schemeClr val="tx1"/>
                  </a:solidFill>
                  <a:miter lim="800000"/>
                </a:ln>
              </p:spPr>
            </p:cxnSp>
          </p:grpSp>
          <p:cxnSp>
            <p:nvCxnSpPr>
              <p:cNvPr id="45113" name="Line 56"/>
              <p:cNvCxnSpPr/>
              <p:nvPr/>
            </p:nvCxnSpPr>
            <p:spPr>
              <a:xfrm flipH="1" flipV="1">
                <a:off x="71" y="0"/>
                <a:ext cx="0" cy="276"/>
              </a:xfrm>
              <a:prstGeom prst="line">
                <a:avLst/>
              </a:prstGeom>
              <a:noFill/>
              <a:ln w="25400" cmpd="sng">
                <a:solidFill>
                  <a:schemeClr val="tx1"/>
                </a:solidFill>
                <a:miter lim="800000"/>
                <a:tailEnd type="triangle"/>
              </a:ln>
            </p:spPr>
          </p:cxnSp>
        </p:grpSp>
        <p:grpSp>
          <p:nvGrpSpPr>
            <p:cNvPr id="45114" name="组合 45113"/>
            <p:cNvGrpSpPr/>
            <p:nvPr/>
          </p:nvGrpSpPr>
          <p:grpSpPr>
            <a:xfrm>
              <a:off x="2783" y="477"/>
              <a:ext cx="123" cy="375"/>
              <a:chOff x="0" y="0"/>
              <a:chExt cx="139" cy="421"/>
            </a:xfrm>
          </p:grpSpPr>
          <p:grpSp>
            <p:nvGrpSpPr>
              <p:cNvPr id="45115" name="组合 45114"/>
              <p:cNvGrpSpPr/>
              <p:nvPr/>
            </p:nvGrpSpPr>
            <p:grpSpPr>
              <a:xfrm>
                <a:off x="0" y="278"/>
                <a:ext cx="139" cy="143"/>
                <a:chOff x="0" y="0"/>
                <a:chExt cx="139" cy="143"/>
              </a:xfrm>
            </p:grpSpPr>
            <p:sp>
              <p:nvSpPr>
                <p:cNvPr id="45116" name="Oval 59"/>
                <p:cNvSpPr/>
                <p:nvPr/>
              </p:nvSpPr>
              <p:spPr>
                <a:xfrm>
                  <a:off x="0" y="0"/>
                  <a:ext cx="139" cy="143"/>
                </a:xfrm>
                <a:prstGeom prst="ellipse">
                  <a:avLst/>
                </a:prstGeom>
                <a:solidFill>
                  <a:srgbClr val="FFFFFF"/>
                </a:solid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17" name="Line 60"/>
                <p:cNvCxnSpPr/>
                <p:nvPr/>
              </p:nvCxnSpPr>
              <p:spPr>
                <a:xfrm flipV="1">
                  <a:off x="66" y="43"/>
                  <a:ext cx="25" cy="89"/>
                </a:xfrm>
                <a:prstGeom prst="line">
                  <a:avLst/>
                </a:prstGeom>
                <a:noFill/>
                <a:ln w="25400" cmpd="sng">
                  <a:solidFill>
                    <a:schemeClr val="tx1"/>
                  </a:solidFill>
                  <a:miter lim="800000"/>
                </a:ln>
              </p:spPr>
            </p:cxnSp>
          </p:grpSp>
          <p:cxnSp>
            <p:nvCxnSpPr>
              <p:cNvPr id="45118" name="Line 61"/>
              <p:cNvCxnSpPr/>
              <p:nvPr/>
            </p:nvCxnSpPr>
            <p:spPr>
              <a:xfrm flipH="1" flipV="1">
                <a:off x="71" y="0"/>
                <a:ext cx="0" cy="276"/>
              </a:xfrm>
              <a:prstGeom prst="line">
                <a:avLst/>
              </a:prstGeom>
              <a:noFill/>
              <a:ln w="25400" cmpd="sng">
                <a:solidFill>
                  <a:schemeClr val="tx1"/>
                </a:solidFill>
                <a:miter lim="800000"/>
                <a:tailEnd type="triangle"/>
              </a:ln>
            </p:spPr>
          </p:cxnSp>
        </p:grpSp>
        <p:cxnSp>
          <p:nvCxnSpPr>
            <p:cNvPr id="45119" name="Line 62"/>
            <p:cNvCxnSpPr/>
            <p:nvPr/>
          </p:nvCxnSpPr>
          <p:spPr>
            <a:xfrm flipV="1">
              <a:off x="2771" y="327"/>
              <a:ext cx="150" cy="3"/>
            </a:xfrm>
            <a:prstGeom prst="line">
              <a:avLst/>
            </a:prstGeom>
            <a:noFill/>
            <a:ln w="25400" cmpd="sng">
              <a:solidFill>
                <a:schemeClr val="tx1"/>
              </a:solidFill>
              <a:miter lim="800000"/>
              <a:tailEnd type="triangle"/>
            </a:ln>
          </p:spPr>
        </p:cxnSp>
        <p:cxnSp>
          <p:nvCxnSpPr>
            <p:cNvPr id="45120" name="Line 63"/>
            <p:cNvCxnSpPr/>
            <p:nvPr/>
          </p:nvCxnSpPr>
          <p:spPr>
            <a:xfrm flipV="1">
              <a:off x="2177" y="327"/>
              <a:ext cx="149" cy="3"/>
            </a:xfrm>
            <a:prstGeom prst="line">
              <a:avLst/>
            </a:prstGeom>
            <a:noFill/>
            <a:ln w="25400" cmpd="sng">
              <a:solidFill>
                <a:schemeClr val="tx1"/>
              </a:solidFill>
              <a:miter lim="800000"/>
              <a:tailEnd type="triangle"/>
            </a:ln>
          </p:spPr>
        </p:cxnSp>
        <p:cxnSp>
          <p:nvCxnSpPr>
            <p:cNvPr id="45121" name="Line 64"/>
            <p:cNvCxnSpPr/>
            <p:nvPr/>
          </p:nvCxnSpPr>
          <p:spPr>
            <a:xfrm>
              <a:off x="1574" y="326"/>
              <a:ext cx="149" cy="4"/>
            </a:xfrm>
            <a:prstGeom prst="line">
              <a:avLst/>
            </a:prstGeom>
            <a:noFill/>
            <a:ln w="25400" cmpd="sng">
              <a:solidFill>
                <a:schemeClr val="tx1"/>
              </a:solidFill>
              <a:miter lim="800000"/>
              <a:tailEnd type="triangle"/>
            </a:ln>
          </p:spPr>
        </p:cxnSp>
        <p:cxnSp>
          <p:nvCxnSpPr>
            <p:cNvPr id="45122" name="Line 65"/>
            <p:cNvCxnSpPr/>
            <p:nvPr/>
          </p:nvCxnSpPr>
          <p:spPr>
            <a:xfrm flipV="1">
              <a:off x="963" y="327"/>
              <a:ext cx="149" cy="3"/>
            </a:xfrm>
            <a:prstGeom prst="line">
              <a:avLst/>
            </a:prstGeom>
            <a:noFill/>
            <a:ln w="25400" cmpd="sng">
              <a:solidFill>
                <a:schemeClr val="tx1"/>
              </a:solidFill>
              <a:miter lim="800000"/>
              <a:tailEnd type="triangle"/>
            </a:ln>
          </p:spPr>
        </p:cxnSp>
        <p:cxnSp>
          <p:nvCxnSpPr>
            <p:cNvPr id="45123" name="Line 66"/>
            <p:cNvCxnSpPr/>
            <p:nvPr/>
          </p:nvCxnSpPr>
          <p:spPr>
            <a:xfrm flipV="1">
              <a:off x="360" y="326"/>
              <a:ext cx="150" cy="3"/>
            </a:xfrm>
            <a:prstGeom prst="line">
              <a:avLst/>
            </a:prstGeom>
            <a:noFill/>
            <a:ln w="25400" cmpd="sng">
              <a:solidFill>
                <a:schemeClr val="tx1"/>
              </a:solidFill>
              <a:miter lim="800000"/>
              <a:tailEnd type="triangle"/>
            </a:ln>
          </p:spPr>
        </p:cxnSp>
        <p:grpSp>
          <p:nvGrpSpPr>
            <p:cNvPr id="45124" name="组合 45123"/>
            <p:cNvGrpSpPr/>
            <p:nvPr/>
          </p:nvGrpSpPr>
          <p:grpSpPr>
            <a:xfrm>
              <a:off x="1166" y="471"/>
              <a:ext cx="138" cy="239"/>
              <a:chOff x="0" y="0"/>
              <a:chExt cx="138" cy="239"/>
            </a:xfrm>
          </p:grpSpPr>
          <p:grpSp>
            <p:nvGrpSpPr>
              <p:cNvPr id="45125" name="组合 45124"/>
              <p:cNvGrpSpPr/>
              <p:nvPr/>
            </p:nvGrpSpPr>
            <p:grpSpPr>
              <a:xfrm>
                <a:off x="13" y="150"/>
                <a:ext cx="88" cy="89"/>
                <a:chOff x="0" y="0"/>
                <a:chExt cx="99" cy="99"/>
              </a:xfrm>
            </p:grpSpPr>
            <p:sp>
              <p:nvSpPr>
                <p:cNvPr id="45126" name="Oval 69"/>
                <p:cNvSpPr/>
                <p:nvPr/>
              </p:nvSpPr>
              <p:spPr>
                <a:xfrm>
                  <a:off x="0" y="0"/>
                  <a:ext cx="99" cy="99"/>
                </a:xfrm>
                <a:prstGeom prst="ellipse">
                  <a:avLst/>
                </a:prstGeom>
                <a:no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27" name="Line 70"/>
                <p:cNvCxnSpPr/>
                <p:nvPr/>
              </p:nvCxnSpPr>
              <p:spPr>
                <a:xfrm flipV="1">
                  <a:off x="58" y="35"/>
                  <a:ext cx="5" cy="54"/>
                </a:xfrm>
                <a:prstGeom prst="line">
                  <a:avLst/>
                </a:prstGeom>
                <a:noFill/>
                <a:ln w="25400" cmpd="sng">
                  <a:solidFill>
                    <a:schemeClr val="tx1"/>
                  </a:solidFill>
                  <a:miter lim="800000"/>
                </a:ln>
              </p:spPr>
            </p:cxnSp>
          </p:grpSp>
          <p:cxnSp>
            <p:nvCxnSpPr>
              <p:cNvPr id="45128" name="Line 71"/>
              <p:cNvCxnSpPr/>
              <p:nvPr/>
            </p:nvCxnSpPr>
            <p:spPr>
              <a:xfrm flipH="1">
                <a:off x="0" y="6"/>
                <a:ext cx="0" cy="152"/>
              </a:xfrm>
              <a:prstGeom prst="line">
                <a:avLst/>
              </a:prstGeom>
              <a:noFill/>
              <a:ln w="25400" cmpd="sng">
                <a:solidFill>
                  <a:schemeClr val="tx1"/>
                </a:solidFill>
                <a:miter lim="800000"/>
                <a:tailEnd type="triangle"/>
              </a:ln>
            </p:spPr>
          </p:cxnSp>
          <p:cxnSp>
            <p:nvCxnSpPr>
              <p:cNvPr id="45129" name="Line 72"/>
              <p:cNvCxnSpPr/>
              <p:nvPr/>
            </p:nvCxnSpPr>
            <p:spPr>
              <a:xfrm flipH="1">
                <a:off x="138" y="0"/>
                <a:ext cx="0" cy="204"/>
              </a:xfrm>
              <a:prstGeom prst="line">
                <a:avLst/>
              </a:prstGeom>
              <a:noFill/>
              <a:ln w="25400" cmpd="sng">
                <a:solidFill>
                  <a:schemeClr val="tx1"/>
                </a:solidFill>
                <a:miter lim="800000"/>
                <a:headEnd type="triangle"/>
              </a:ln>
            </p:spPr>
          </p:cxnSp>
        </p:grpSp>
        <p:grpSp>
          <p:nvGrpSpPr>
            <p:cNvPr id="45130" name="组合 45129"/>
            <p:cNvGrpSpPr/>
            <p:nvPr/>
          </p:nvGrpSpPr>
          <p:grpSpPr>
            <a:xfrm>
              <a:off x="670" y="471"/>
              <a:ext cx="138" cy="233"/>
              <a:chOff x="0" y="0"/>
              <a:chExt cx="156" cy="261"/>
            </a:xfrm>
          </p:grpSpPr>
          <p:grpSp>
            <p:nvGrpSpPr>
              <p:cNvPr id="45131" name="组合 45130"/>
              <p:cNvGrpSpPr/>
              <p:nvPr/>
            </p:nvGrpSpPr>
            <p:grpSpPr>
              <a:xfrm>
                <a:off x="15" y="162"/>
                <a:ext cx="99" cy="99"/>
                <a:chOff x="0" y="0"/>
                <a:chExt cx="99" cy="99"/>
              </a:xfrm>
            </p:grpSpPr>
            <p:sp>
              <p:nvSpPr>
                <p:cNvPr id="45132" name="Oval 75"/>
                <p:cNvSpPr/>
                <p:nvPr/>
              </p:nvSpPr>
              <p:spPr>
                <a:xfrm>
                  <a:off x="0" y="0"/>
                  <a:ext cx="99" cy="99"/>
                </a:xfrm>
                <a:prstGeom prst="ellipse">
                  <a:avLst/>
                </a:prstGeom>
                <a:no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33" name="Line 76"/>
                <p:cNvCxnSpPr/>
                <p:nvPr/>
              </p:nvCxnSpPr>
              <p:spPr>
                <a:xfrm flipV="1">
                  <a:off x="58" y="35"/>
                  <a:ext cx="5" cy="54"/>
                </a:xfrm>
                <a:prstGeom prst="line">
                  <a:avLst/>
                </a:prstGeom>
                <a:noFill/>
                <a:ln w="25400" cmpd="sng">
                  <a:solidFill>
                    <a:schemeClr val="tx1"/>
                  </a:solidFill>
                  <a:miter lim="800000"/>
                </a:ln>
              </p:spPr>
            </p:cxnSp>
          </p:grpSp>
          <p:cxnSp>
            <p:nvCxnSpPr>
              <p:cNvPr id="45134" name="Line 77"/>
              <p:cNvCxnSpPr/>
              <p:nvPr/>
            </p:nvCxnSpPr>
            <p:spPr>
              <a:xfrm flipH="1">
                <a:off x="0" y="0"/>
                <a:ext cx="0" cy="171"/>
              </a:xfrm>
              <a:prstGeom prst="line">
                <a:avLst/>
              </a:prstGeom>
              <a:noFill/>
              <a:ln w="25400" cmpd="sng">
                <a:solidFill>
                  <a:schemeClr val="tx1"/>
                </a:solidFill>
                <a:miter lim="800000"/>
                <a:tailEnd type="triangle"/>
              </a:ln>
            </p:spPr>
          </p:cxnSp>
          <p:cxnSp>
            <p:nvCxnSpPr>
              <p:cNvPr id="45135" name="Line 78"/>
              <p:cNvCxnSpPr/>
              <p:nvPr/>
            </p:nvCxnSpPr>
            <p:spPr>
              <a:xfrm flipH="1">
                <a:off x="156" y="6"/>
                <a:ext cx="0" cy="228"/>
              </a:xfrm>
              <a:prstGeom prst="line">
                <a:avLst/>
              </a:prstGeom>
              <a:noFill/>
              <a:ln w="25400" cmpd="sng">
                <a:solidFill>
                  <a:schemeClr val="tx1"/>
                </a:solidFill>
                <a:miter lim="800000"/>
                <a:headEnd type="triangle"/>
              </a:ln>
            </p:spPr>
          </p:cxnSp>
        </p:grpSp>
        <p:cxnSp>
          <p:nvCxnSpPr>
            <p:cNvPr id="45136" name="Line 79"/>
            <p:cNvCxnSpPr/>
            <p:nvPr/>
          </p:nvCxnSpPr>
          <p:spPr>
            <a:xfrm flipH="1">
              <a:off x="1875" y="471"/>
              <a:ext cx="0" cy="153"/>
            </a:xfrm>
            <a:prstGeom prst="line">
              <a:avLst/>
            </a:prstGeom>
            <a:noFill/>
            <a:ln w="25400" cmpd="sng">
              <a:solidFill>
                <a:schemeClr val="tx1"/>
              </a:solidFill>
              <a:miter lim="800000"/>
              <a:tailEnd type="triangle"/>
            </a:ln>
          </p:spPr>
        </p:cxnSp>
        <p:grpSp>
          <p:nvGrpSpPr>
            <p:cNvPr id="45137" name="组合 45136"/>
            <p:cNvGrpSpPr/>
            <p:nvPr/>
          </p:nvGrpSpPr>
          <p:grpSpPr>
            <a:xfrm>
              <a:off x="2380" y="463"/>
              <a:ext cx="134" cy="244"/>
              <a:chOff x="0" y="0"/>
              <a:chExt cx="134" cy="244"/>
            </a:xfrm>
          </p:grpSpPr>
          <p:grpSp>
            <p:nvGrpSpPr>
              <p:cNvPr id="45138" name="组合 45137"/>
              <p:cNvGrpSpPr/>
              <p:nvPr/>
            </p:nvGrpSpPr>
            <p:grpSpPr>
              <a:xfrm>
                <a:off x="11" y="156"/>
                <a:ext cx="88" cy="88"/>
                <a:chOff x="0" y="0"/>
                <a:chExt cx="99" cy="99"/>
              </a:xfrm>
            </p:grpSpPr>
            <p:sp>
              <p:nvSpPr>
                <p:cNvPr id="45139" name="Oval 82"/>
                <p:cNvSpPr/>
                <p:nvPr/>
              </p:nvSpPr>
              <p:spPr>
                <a:xfrm>
                  <a:off x="0" y="0"/>
                  <a:ext cx="99" cy="99"/>
                </a:xfrm>
                <a:prstGeom prst="ellipse">
                  <a:avLst/>
                </a:prstGeom>
                <a:no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40" name="Line 83"/>
                <p:cNvCxnSpPr/>
                <p:nvPr/>
              </p:nvCxnSpPr>
              <p:spPr>
                <a:xfrm flipV="1">
                  <a:off x="58" y="35"/>
                  <a:ext cx="5" cy="54"/>
                </a:xfrm>
                <a:prstGeom prst="line">
                  <a:avLst/>
                </a:prstGeom>
                <a:noFill/>
                <a:ln w="25400" cmpd="sng">
                  <a:solidFill>
                    <a:schemeClr val="tx1"/>
                  </a:solidFill>
                  <a:miter lim="800000"/>
                </a:ln>
              </p:spPr>
            </p:cxnSp>
          </p:grpSp>
          <p:cxnSp>
            <p:nvCxnSpPr>
              <p:cNvPr id="45141" name="Line 84"/>
              <p:cNvCxnSpPr/>
              <p:nvPr/>
            </p:nvCxnSpPr>
            <p:spPr>
              <a:xfrm flipH="1" flipV="1">
                <a:off x="134" y="0"/>
                <a:ext cx="0" cy="225"/>
              </a:xfrm>
              <a:prstGeom prst="line">
                <a:avLst/>
              </a:prstGeom>
              <a:noFill/>
              <a:ln w="25400" cmpd="sng">
                <a:solidFill>
                  <a:schemeClr val="tx1"/>
                </a:solidFill>
                <a:miter lim="800000"/>
                <a:tailEnd type="triangle"/>
              </a:ln>
            </p:spPr>
          </p:cxnSp>
          <p:cxnSp>
            <p:nvCxnSpPr>
              <p:cNvPr id="45142" name="Line 85"/>
              <p:cNvCxnSpPr/>
              <p:nvPr/>
            </p:nvCxnSpPr>
            <p:spPr>
              <a:xfrm flipH="1">
                <a:off x="0" y="8"/>
                <a:ext cx="0" cy="153"/>
              </a:xfrm>
              <a:prstGeom prst="line">
                <a:avLst/>
              </a:prstGeom>
              <a:noFill/>
              <a:ln w="25400" cmpd="sng">
                <a:solidFill>
                  <a:schemeClr val="tx1"/>
                </a:solidFill>
                <a:miter lim="800000"/>
                <a:tailEnd type="triangle"/>
              </a:ln>
            </p:spPr>
          </p:cxnSp>
        </p:grpSp>
        <p:grpSp>
          <p:nvGrpSpPr>
            <p:cNvPr id="45143" name="组合 45142"/>
            <p:cNvGrpSpPr/>
            <p:nvPr/>
          </p:nvGrpSpPr>
          <p:grpSpPr>
            <a:xfrm>
              <a:off x="1580" y="482"/>
              <a:ext cx="124" cy="370"/>
              <a:chOff x="0" y="0"/>
              <a:chExt cx="139" cy="415"/>
            </a:xfrm>
          </p:grpSpPr>
          <p:grpSp>
            <p:nvGrpSpPr>
              <p:cNvPr id="45144" name="组合 45143"/>
              <p:cNvGrpSpPr/>
              <p:nvPr/>
            </p:nvGrpSpPr>
            <p:grpSpPr>
              <a:xfrm>
                <a:off x="0" y="272"/>
                <a:ext cx="139" cy="143"/>
                <a:chOff x="0" y="0"/>
                <a:chExt cx="139" cy="143"/>
              </a:xfrm>
            </p:grpSpPr>
            <p:sp>
              <p:nvSpPr>
                <p:cNvPr id="45145" name="Oval 88"/>
                <p:cNvSpPr/>
                <p:nvPr/>
              </p:nvSpPr>
              <p:spPr>
                <a:xfrm>
                  <a:off x="0" y="0"/>
                  <a:ext cx="139" cy="143"/>
                </a:xfrm>
                <a:prstGeom prst="ellipse">
                  <a:avLst/>
                </a:prstGeom>
                <a:solidFill>
                  <a:srgbClr val="FFFFFF"/>
                </a:solid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46" name="Line 89"/>
                <p:cNvCxnSpPr/>
                <p:nvPr/>
              </p:nvCxnSpPr>
              <p:spPr>
                <a:xfrm flipV="1">
                  <a:off x="66" y="43"/>
                  <a:ext cx="25" cy="89"/>
                </a:xfrm>
                <a:prstGeom prst="line">
                  <a:avLst/>
                </a:prstGeom>
                <a:noFill/>
                <a:ln w="25400" cmpd="sng">
                  <a:solidFill>
                    <a:schemeClr val="tx1"/>
                  </a:solidFill>
                  <a:miter lim="800000"/>
                </a:ln>
              </p:spPr>
            </p:cxnSp>
          </p:grpSp>
          <p:cxnSp>
            <p:nvCxnSpPr>
              <p:cNvPr id="45147" name="Line 90"/>
              <p:cNvCxnSpPr/>
              <p:nvPr/>
            </p:nvCxnSpPr>
            <p:spPr>
              <a:xfrm flipH="1" flipV="1">
                <a:off x="68" y="0"/>
                <a:ext cx="0" cy="276"/>
              </a:xfrm>
              <a:prstGeom prst="line">
                <a:avLst/>
              </a:prstGeom>
              <a:noFill/>
              <a:ln w="25400" cmpd="sng">
                <a:solidFill>
                  <a:schemeClr val="tx1"/>
                </a:solidFill>
                <a:miter lim="800000"/>
                <a:tailEnd type="triangle"/>
              </a:ln>
            </p:spPr>
          </p:cxnSp>
        </p:grpSp>
        <p:grpSp>
          <p:nvGrpSpPr>
            <p:cNvPr id="45148" name="组合 45147"/>
            <p:cNvGrpSpPr/>
            <p:nvPr/>
          </p:nvGrpSpPr>
          <p:grpSpPr>
            <a:xfrm>
              <a:off x="977" y="471"/>
              <a:ext cx="124" cy="381"/>
              <a:chOff x="0" y="0"/>
              <a:chExt cx="139" cy="427"/>
            </a:xfrm>
          </p:grpSpPr>
          <p:grpSp>
            <p:nvGrpSpPr>
              <p:cNvPr id="45149" name="组合 45148"/>
              <p:cNvGrpSpPr/>
              <p:nvPr/>
            </p:nvGrpSpPr>
            <p:grpSpPr>
              <a:xfrm>
                <a:off x="0" y="284"/>
                <a:ext cx="139" cy="143"/>
                <a:chOff x="0" y="0"/>
                <a:chExt cx="139" cy="143"/>
              </a:xfrm>
            </p:grpSpPr>
            <p:sp>
              <p:nvSpPr>
                <p:cNvPr id="45150" name="Oval 93"/>
                <p:cNvSpPr/>
                <p:nvPr/>
              </p:nvSpPr>
              <p:spPr>
                <a:xfrm>
                  <a:off x="0" y="0"/>
                  <a:ext cx="139" cy="143"/>
                </a:xfrm>
                <a:prstGeom prst="ellipse">
                  <a:avLst/>
                </a:prstGeom>
                <a:solidFill>
                  <a:srgbClr val="FFFFFF"/>
                </a:solid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51" name="Line 94"/>
                <p:cNvCxnSpPr/>
                <p:nvPr/>
              </p:nvCxnSpPr>
              <p:spPr>
                <a:xfrm flipV="1">
                  <a:off x="66" y="43"/>
                  <a:ext cx="25" cy="89"/>
                </a:xfrm>
                <a:prstGeom prst="line">
                  <a:avLst/>
                </a:prstGeom>
                <a:noFill/>
                <a:ln w="25400" cmpd="sng">
                  <a:solidFill>
                    <a:schemeClr val="tx1"/>
                  </a:solidFill>
                  <a:miter lim="800000"/>
                </a:ln>
              </p:spPr>
            </p:cxnSp>
          </p:grpSp>
          <p:cxnSp>
            <p:nvCxnSpPr>
              <p:cNvPr id="45152" name="Line 95"/>
              <p:cNvCxnSpPr/>
              <p:nvPr/>
            </p:nvCxnSpPr>
            <p:spPr>
              <a:xfrm flipH="1" flipV="1">
                <a:off x="74" y="0"/>
                <a:ext cx="0" cy="276"/>
              </a:xfrm>
              <a:prstGeom prst="line">
                <a:avLst/>
              </a:prstGeom>
              <a:noFill/>
              <a:ln w="25400" cmpd="sng">
                <a:solidFill>
                  <a:schemeClr val="tx1"/>
                </a:solidFill>
                <a:miter lim="800000"/>
                <a:tailEnd type="triangle"/>
              </a:ln>
            </p:spPr>
          </p:cxnSp>
        </p:grpSp>
        <p:grpSp>
          <p:nvGrpSpPr>
            <p:cNvPr id="45153" name="组合 45152"/>
            <p:cNvGrpSpPr/>
            <p:nvPr/>
          </p:nvGrpSpPr>
          <p:grpSpPr>
            <a:xfrm>
              <a:off x="369" y="461"/>
              <a:ext cx="124" cy="381"/>
              <a:chOff x="0" y="0"/>
              <a:chExt cx="139" cy="427"/>
            </a:xfrm>
          </p:grpSpPr>
          <p:grpSp>
            <p:nvGrpSpPr>
              <p:cNvPr id="45154" name="组合 45153"/>
              <p:cNvGrpSpPr/>
              <p:nvPr/>
            </p:nvGrpSpPr>
            <p:grpSpPr>
              <a:xfrm>
                <a:off x="0" y="284"/>
                <a:ext cx="139" cy="143"/>
                <a:chOff x="0" y="0"/>
                <a:chExt cx="139" cy="143"/>
              </a:xfrm>
            </p:grpSpPr>
            <p:sp>
              <p:nvSpPr>
                <p:cNvPr id="45155" name="Oval 98"/>
                <p:cNvSpPr/>
                <p:nvPr/>
              </p:nvSpPr>
              <p:spPr>
                <a:xfrm>
                  <a:off x="0" y="0"/>
                  <a:ext cx="139" cy="143"/>
                </a:xfrm>
                <a:prstGeom prst="ellipse">
                  <a:avLst/>
                </a:prstGeom>
                <a:no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56" name="Line 99"/>
                <p:cNvCxnSpPr/>
                <p:nvPr/>
              </p:nvCxnSpPr>
              <p:spPr>
                <a:xfrm flipV="1">
                  <a:off x="66" y="43"/>
                  <a:ext cx="25" cy="89"/>
                </a:xfrm>
                <a:prstGeom prst="line">
                  <a:avLst/>
                </a:prstGeom>
                <a:noFill/>
                <a:ln w="25400" cmpd="sng">
                  <a:solidFill>
                    <a:schemeClr val="tx1"/>
                  </a:solidFill>
                  <a:miter lim="800000"/>
                </a:ln>
              </p:spPr>
            </p:cxnSp>
          </p:grpSp>
          <p:cxnSp>
            <p:nvCxnSpPr>
              <p:cNvPr id="45157" name="Line 100"/>
              <p:cNvCxnSpPr/>
              <p:nvPr/>
            </p:nvCxnSpPr>
            <p:spPr>
              <a:xfrm flipH="1" flipV="1">
                <a:off x="74" y="0"/>
                <a:ext cx="0" cy="276"/>
              </a:xfrm>
              <a:prstGeom prst="line">
                <a:avLst/>
              </a:prstGeom>
              <a:noFill/>
              <a:ln w="25400" cmpd="sng">
                <a:solidFill>
                  <a:schemeClr val="tx1"/>
                </a:solidFill>
                <a:miter lim="800000"/>
                <a:tailEnd type="triangle"/>
              </a:ln>
            </p:spPr>
          </p:cxnSp>
        </p:grpSp>
        <p:cxnSp>
          <p:nvCxnSpPr>
            <p:cNvPr id="45158" name="Line 101"/>
            <p:cNvCxnSpPr/>
            <p:nvPr/>
          </p:nvCxnSpPr>
          <p:spPr>
            <a:xfrm>
              <a:off x="559" y="261"/>
              <a:ext cx="10" cy="0"/>
            </a:xfrm>
            <a:prstGeom prst="line">
              <a:avLst/>
            </a:prstGeom>
            <a:noFill/>
            <a:ln w="76200" cmpd="sng">
              <a:solidFill>
                <a:schemeClr val="tx1"/>
              </a:solidFill>
              <a:miter lim="800000"/>
            </a:ln>
          </p:spPr>
        </p:cxnSp>
        <p:cxnSp>
          <p:nvCxnSpPr>
            <p:cNvPr id="45159" name="Line 102"/>
            <p:cNvCxnSpPr/>
            <p:nvPr/>
          </p:nvCxnSpPr>
          <p:spPr>
            <a:xfrm>
              <a:off x="908" y="264"/>
              <a:ext cx="33" cy="0"/>
            </a:xfrm>
            <a:prstGeom prst="line">
              <a:avLst/>
            </a:prstGeom>
            <a:noFill/>
            <a:ln w="76200" cmpd="sng">
              <a:solidFill>
                <a:schemeClr val="tx1"/>
              </a:solidFill>
              <a:miter lim="800000"/>
            </a:ln>
          </p:spPr>
        </p:cxnSp>
        <p:grpSp>
          <p:nvGrpSpPr>
            <p:cNvPr id="45160" name="组合 45159"/>
            <p:cNvGrpSpPr/>
            <p:nvPr/>
          </p:nvGrpSpPr>
          <p:grpSpPr>
            <a:xfrm>
              <a:off x="1378" y="471"/>
              <a:ext cx="138" cy="239"/>
              <a:chOff x="0" y="0"/>
              <a:chExt cx="138" cy="239"/>
            </a:xfrm>
          </p:grpSpPr>
          <p:grpSp>
            <p:nvGrpSpPr>
              <p:cNvPr id="45161" name="组合 45160"/>
              <p:cNvGrpSpPr/>
              <p:nvPr/>
            </p:nvGrpSpPr>
            <p:grpSpPr>
              <a:xfrm>
                <a:off x="13" y="150"/>
                <a:ext cx="88" cy="89"/>
                <a:chOff x="0" y="0"/>
                <a:chExt cx="99" cy="99"/>
              </a:xfrm>
            </p:grpSpPr>
            <p:sp>
              <p:nvSpPr>
                <p:cNvPr id="45162" name="Oval 105"/>
                <p:cNvSpPr/>
                <p:nvPr/>
              </p:nvSpPr>
              <p:spPr>
                <a:xfrm>
                  <a:off x="0" y="0"/>
                  <a:ext cx="99" cy="99"/>
                </a:xfrm>
                <a:prstGeom prst="ellipse">
                  <a:avLst/>
                </a:prstGeom>
                <a:no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63" name="Line 106"/>
                <p:cNvCxnSpPr/>
                <p:nvPr/>
              </p:nvCxnSpPr>
              <p:spPr>
                <a:xfrm flipV="1">
                  <a:off x="58" y="35"/>
                  <a:ext cx="5" cy="54"/>
                </a:xfrm>
                <a:prstGeom prst="line">
                  <a:avLst/>
                </a:prstGeom>
                <a:noFill/>
                <a:ln w="25400" cmpd="sng">
                  <a:solidFill>
                    <a:schemeClr val="tx1"/>
                  </a:solidFill>
                  <a:miter lim="800000"/>
                </a:ln>
              </p:spPr>
            </p:cxnSp>
          </p:grpSp>
          <p:cxnSp>
            <p:nvCxnSpPr>
              <p:cNvPr id="45164" name="Line 107"/>
              <p:cNvCxnSpPr/>
              <p:nvPr/>
            </p:nvCxnSpPr>
            <p:spPr>
              <a:xfrm flipH="1">
                <a:off x="0" y="6"/>
                <a:ext cx="0" cy="152"/>
              </a:xfrm>
              <a:prstGeom prst="line">
                <a:avLst/>
              </a:prstGeom>
              <a:noFill/>
              <a:ln w="25400" cmpd="sng">
                <a:solidFill>
                  <a:schemeClr val="tx1"/>
                </a:solidFill>
                <a:miter lim="800000"/>
                <a:tailEnd type="triangle"/>
              </a:ln>
            </p:spPr>
          </p:cxnSp>
          <p:cxnSp>
            <p:nvCxnSpPr>
              <p:cNvPr id="45165" name="Line 108"/>
              <p:cNvCxnSpPr/>
              <p:nvPr/>
            </p:nvCxnSpPr>
            <p:spPr>
              <a:xfrm flipH="1">
                <a:off x="138" y="0"/>
                <a:ext cx="0" cy="204"/>
              </a:xfrm>
              <a:prstGeom prst="line">
                <a:avLst/>
              </a:prstGeom>
              <a:noFill/>
              <a:ln w="25400" cmpd="sng">
                <a:solidFill>
                  <a:schemeClr val="tx1"/>
                </a:solidFill>
                <a:miter lim="800000"/>
                <a:headEnd type="triangle"/>
              </a:ln>
            </p:spPr>
          </p:cxnSp>
        </p:grpSp>
        <p:grpSp>
          <p:nvGrpSpPr>
            <p:cNvPr id="45166" name="组合 45165"/>
            <p:cNvGrpSpPr/>
            <p:nvPr/>
          </p:nvGrpSpPr>
          <p:grpSpPr>
            <a:xfrm>
              <a:off x="2599" y="456"/>
              <a:ext cx="134" cy="244"/>
              <a:chOff x="0" y="0"/>
              <a:chExt cx="134" cy="244"/>
            </a:xfrm>
          </p:grpSpPr>
          <p:grpSp>
            <p:nvGrpSpPr>
              <p:cNvPr id="45167" name="组合 45166"/>
              <p:cNvGrpSpPr/>
              <p:nvPr/>
            </p:nvGrpSpPr>
            <p:grpSpPr>
              <a:xfrm>
                <a:off x="11" y="156"/>
                <a:ext cx="88" cy="88"/>
                <a:chOff x="0" y="0"/>
                <a:chExt cx="99" cy="99"/>
              </a:xfrm>
            </p:grpSpPr>
            <p:sp>
              <p:nvSpPr>
                <p:cNvPr id="45168" name="Oval 111"/>
                <p:cNvSpPr/>
                <p:nvPr/>
              </p:nvSpPr>
              <p:spPr>
                <a:xfrm>
                  <a:off x="0" y="0"/>
                  <a:ext cx="99" cy="99"/>
                </a:xfrm>
                <a:prstGeom prst="ellipse">
                  <a:avLst/>
                </a:prstGeom>
                <a:noFill/>
                <a:ln w="25400"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45169" name="Line 112"/>
                <p:cNvCxnSpPr/>
                <p:nvPr/>
              </p:nvCxnSpPr>
              <p:spPr>
                <a:xfrm flipV="1">
                  <a:off x="58" y="35"/>
                  <a:ext cx="5" cy="54"/>
                </a:xfrm>
                <a:prstGeom prst="line">
                  <a:avLst/>
                </a:prstGeom>
                <a:noFill/>
                <a:ln w="25400" cmpd="sng">
                  <a:solidFill>
                    <a:schemeClr val="tx1"/>
                  </a:solidFill>
                  <a:miter lim="800000"/>
                </a:ln>
              </p:spPr>
            </p:cxnSp>
          </p:grpSp>
          <p:cxnSp>
            <p:nvCxnSpPr>
              <p:cNvPr id="45170" name="Line 113"/>
              <p:cNvCxnSpPr/>
              <p:nvPr/>
            </p:nvCxnSpPr>
            <p:spPr>
              <a:xfrm flipH="1" flipV="1">
                <a:off x="134" y="0"/>
                <a:ext cx="0" cy="225"/>
              </a:xfrm>
              <a:prstGeom prst="line">
                <a:avLst/>
              </a:prstGeom>
              <a:noFill/>
              <a:ln w="25400" cmpd="sng">
                <a:solidFill>
                  <a:schemeClr val="tx1"/>
                </a:solidFill>
                <a:miter lim="800000"/>
                <a:tailEnd type="triangle"/>
              </a:ln>
            </p:spPr>
          </p:cxnSp>
          <p:cxnSp>
            <p:nvCxnSpPr>
              <p:cNvPr id="45171" name="Line 114"/>
              <p:cNvCxnSpPr/>
              <p:nvPr/>
            </p:nvCxnSpPr>
            <p:spPr>
              <a:xfrm flipH="1">
                <a:off x="0" y="8"/>
                <a:ext cx="0" cy="153"/>
              </a:xfrm>
              <a:prstGeom prst="line">
                <a:avLst/>
              </a:prstGeom>
              <a:noFill/>
              <a:ln w="25400" cmpd="sng">
                <a:solidFill>
                  <a:schemeClr val="tx1"/>
                </a:solidFill>
                <a:miter lim="800000"/>
                <a:tailEnd type="triangle"/>
              </a:ln>
            </p:spPr>
          </p:cxnSp>
        </p:grpSp>
      </p:grpSp>
      <p:sp>
        <p:nvSpPr>
          <p:cNvPr id="45172" name="Text Box 115"/>
          <p:cNvSpPr/>
          <p:nvPr/>
        </p:nvSpPr>
        <p:spPr>
          <a:xfrm>
            <a:off x="827088" y="3740150"/>
            <a:ext cx="7316788" cy="1616075"/>
          </a:xfrm>
          <a:prstGeom prst="rect">
            <a:avLst/>
          </a:prstGeom>
          <a:noFill/>
          <a:ln>
            <a:noFill/>
            <a:miter lim="800000"/>
          </a:ln>
        </p:spPr>
        <p:txBody>
          <a:bodyPr lIns="0" tIns="0" rIns="0" bIns="0">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nSpc>
                <a:spcPct val="90000"/>
              </a:lnSpc>
              <a:spcBef>
                <a:spcPct val="25000"/>
              </a:spcBef>
              <a:buFont typeface="Wingdings"/>
              <a:buChar char="l"/>
            </a:pPr>
            <a:r>
              <a:rPr lang="zh-CN" sz="2000">
                <a:latin typeface="华文新魏" pitchFamily="2" charset="-122"/>
              </a:rPr>
              <a:t>明确定义的生命周期阶段（</a:t>
            </a:r>
            <a:r>
              <a:rPr lang="en-US" sz="2000">
                <a:latin typeface="华文新魏" pitchFamily="2" charset="-122"/>
              </a:rPr>
              <a:t>Clearly defined life cycle stages</a:t>
            </a:r>
            <a:r>
              <a:rPr lang="zh-CN" sz="2000">
                <a:latin typeface="华文新魏" pitchFamily="2" charset="-122"/>
              </a:rPr>
              <a:t>）</a:t>
            </a:r>
          </a:p>
          <a:p>
            <a:pPr marL="0" lvl="0" indent="0">
              <a:lnSpc>
                <a:spcPct val="90000"/>
              </a:lnSpc>
              <a:spcBef>
                <a:spcPct val="25000"/>
              </a:spcBef>
              <a:buFont typeface="Wingdings"/>
              <a:buChar char="l"/>
            </a:pPr>
            <a:r>
              <a:rPr lang="zh-CN" sz="2000">
                <a:latin typeface="华文新魏" pitchFamily="2" charset="-122"/>
              </a:rPr>
              <a:t>对项目有更高的可见性（</a:t>
            </a:r>
            <a:r>
              <a:rPr lang="en-US" sz="2000">
                <a:latin typeface="华文新魏" pitchFamily="2" charset="-122"/>
              </a:rPr>
              <a:t>Much greater visibility into the project</a:t>
            </a:r>
            <a:r>
              <a:rPr lang="zh-CN" sz="2000">
                <a:latin typeface="华文新魏" pitchFamily="2" charset="-122"/>
              </a:rPr>
              <a:t>）</a:t>
            </a:r>
          </a:p>
          <a:p>
            <a:pPr marL="0" lvl="0" indent="0">
              <a:lnSpc>
                <a:spcPct val="90000"/>
              </a:lnSpc>
              <a:spcBef>
                <a:spcPct val="25000"/>
              </a:spcBef>
              <a:buFont typeface="Wingdings"/>
              <a:buChar char="l"/>
            </a:pPr>
            <a:r>
              <a:rPr lang="zh-CN" sz="2000">
                <a:latin typeface="华文新魏" pitchFamily="2" charset="-122"/>
              </a:rPr>
              <a:t>对过程更可见，项目间更有共性（</a:t>
            </a:r>
            <a:r>
              <a:rPr lang="en-US" sz="2000">
                <a:latin typeface="华文新魏" pitchFamily="2" charset="-122"/>
              </a:rPr>
              <a:t>More visibility into the processes and more commonality across the projects</a:t>
            </a:r>
            <a:r>
              <a:rPr lang="zh-CN" sz="2000">
                <a:latin typeface="华文新魏" pitchFamily="2" charset="-122"/>
              </a:rPr>
              <a:t>）</a:t>
            </a:r>
          </a:p>
          <a:p>
            <a:pPr marL="0" lvl="0" indent="0">
              <a:lnSpc>
                <a:spcPct val="90000"/>
              </a:lnSpc>
              <a:spcBef>
                <a:spcPct val="25000"/>
              </a:spcBef>
              <a:buFont typeface="Wingdings"/>
              <a:buChar char="l"/>
            </a:pPr>
            <a:r>
              <a:rPr lang="zh-CN" sz="2000">
                <a:latin typeface="华文新魏" pitchFamily="2" charset="-122"/>
              </a:rPr>
              <a:t>更好地测量项目进展（</a:t>
            </a:r>
            <a:r>
              <a:rPr lang="en-US" sz="2000">
                <a:latin typeface="华文新魏" pitchFamily="2" charset="-122"/>
              </a:rPr>
              <a:t>Better able to gauge project progress</a:t>
            </a:r>
            <a:r>
              <a:rPr lang="zh-CN" sz="2000">
                <a:latin typeface="华文新魏" pitchFamily="2" charset="-122"/>
              </a:rPr>
              <a:t>）</a:t>
            </a:r>
          </a:p>
        </p:txBody>
      </p:sp>
      <p:sp>
        <p:nvSpPr>
          <p:cNvPr id="45173" name="日期占位符 118"/>
          <p:cNvSpPr/>
          <p:nvPr/>
        </p:nvSpPr>
        <p:spPr>
          <a:xfrm>
            <a:off x="496888" y="6356350"/>
            <a:ext cx="2289175" cy="365125"/>
          </a:xfrm>
          <a:prstGeom prst="rect">
            <a:avLst/>
          </a:prstGeom>
          <a:noFill/>
          <a:ln>
            <a:noFill/>
            <a:miter lim="800000"/>
          </a:ln>
        </p:spPr>
        <p:txBody>
          <a:bodyPr/>
          <a:lstStyle/>
          <a:p>
            <a:pPr lvl="0"/>
            <a:fld id="{9549CEB6-45D6-474C-B9E9-2827076A1E3F}" type="datetime1">
              <a:rPr lang="en-US" altLang="zh-CN" sz="1400">
                <a:solidFill>
                  <a:schemeClr val="tx2"/>
                </a:solidFill>
              </a:rPr>
              <a:t>2024/4/2</a:t>
            </a:fld>
            <a:endParaRPr lang="zh-CN" sz="140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内容提要</a:t>
            </a:r>
          </a:p>
        </p:txBody>
      </p:sp>
      <p:sp>
        <p:nvSpPr>
          <p:cNvPr id="15363" name="灯片编号占位符 4"/>
          <p:cNvSpPr/>
          <p:nvPr/>
        </p:nvSpPr>
        <p:spPr>
          <a:xfrm>
            <a:off x="7715250" y="6356350"/>
            <a:ext cx="642938" cy="365125"/>
          </a:xfrm>
          <a:prstGeom prst="rect">
            <a:avLst/>
          </a:prstGeom>
          <a:noFill/>
          <a:ln>
            <a:noFill/>
            <a:miter lim="800000"/>
          </a:ln>
        </p:spPr>
        <p:txBody>
          <a:bodyPr/>
          <a:lstStyle/>
          <a:p>
            <a:pPr lvl="0"/>
            <a:fld id="{81359C1B-D3D4-4DAA-969D-396C95747951}" type="slidenum">
              <a:rPr lang="en-US" altLang="zh-CN" sz="1400">
                <a:solidFill>
                  <a:schemeClr val="tx2"/>
                </a:solidFill>
              </a:rPr>
              <a:t>3</a:t>
            </a:fld>
            <a:endParaRPr lang="zh-CN" sz="1400">
              <a:solidFill>
                <a:schemeClr val="tx2"/>
              </a:solidFill>
            </a:endParaRPr>
          </a:p>
        </p:txBody>
      </p:sp>
      <p:sp>
        <p:nvSpPr>
          <p:cNvPr id="15364" name="TextBox 5"/>
          <p:cNvSpPr/>
          <p:nvPr/>
        </p:nvSpPr>
        <p:spPr>
          <a:xfrm>
            <a:off x="500062" y="1357312"/>
            <a:ext cx="8001000" cy="2957512"/>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273050" lvl="0" indent="-273050">
              <a:lnSpc>
                <a:spcPct val="90000"/>
              </a:lnSpc>
              <a:spcBef>
                <a:spcPts val="600"/>
              </a:spcBef>
              <a:buClr>
                <a:schemeClr val="accent1"/>
              </a:buClr>
              <a:buSzPct val="76000"/>
              <a:buFont typeface="Wingdings"/>
              <a:buChar char="l"/>
            </a:pPr>
            <a:r>
              <a:rPr lang="en-US" sz="2400"/>
              <a:t>CMMI</a:t>
            </a:r>
            <a:r>
              <a:rPr lang="zh-CN" sz="2400"/>
              <a:t>简介</a:t>
            </a:r>
            <a:endParaRPr lang="en-US" sz="2400"/>
          </a:p>
          <a:p>
            <a:pPr marL="730250" lvl="1" indent="-273050">
              <a:lnSpc>
                <a:spcPct val="90000"/>
              </a:lnSpc>
              <a:spcBef>
                <a:spcPts val="600"/>
              </a:spcBef>
              <a:buClr>
                <a:schemeClr val="accent1"/>
              </a:buClr>
              <a:buSzPct val="76000"/>
              <a:buFont typeface="Wingdings"/>
              <a:buChar char="ü"/>
            </a:pPr>
            <a:r>
              <a:rPr lang="zh-CN" sz="2000"/>
              <a:t>过程与过程模型</a:t>
            </a:r>
            <a:endParaRPr lang="en-US" sz="2000"/>
          </a:p>
          <a:p>
            <a:pPr marL="730250" lvl="1" indent="-273050">
              <a:lnSpc>
                <a:spcPct val="90000"/>
              </a:lnSpc>
              <a:spcBef>
                <a:spcPts val="600"/>
              </a:spcBef>
              <a:buClr>
                <a:schemeClr val="accent1"/>
              </a:buClr>
              <a:buSzPct val="76000"/>
              <a:buFont typeface="Wingdings"/>
              <a:buChar char="ü"/>
            </a:pPr>
            <a:r>
              <a:rPr lang="en-US" sz="2000"/>
              <a:t>CMMI</a:t>
            </a:r>
            <a:r>
              <a:rPr lang="zh-CN" sz="2000"/>
              <a:t>发展历史</a:t>
            </a:r>
            <a:endParaRPr lang="en-US" sz="2000"/>
          </a:p>
          <a:p>
            <a:pPr marL="730250" lvl="1" indent="-273050">
              <a:lnSpc>
                <a:spcPct val="90000"/>
              </a:lnSpc>
              <a:spcBef>
                <a:spcPts val="600"/>
              </a:spcBef>
              <a:buClr>
                <a:schemeClr val="accent1"/>
              </a:buClr>
              <a:buSzPct val="76000"/>
              <a:buFont typeface="Wingdings"/>
              <a:buChar char="ü"/>
            </a:pPr>
            <a:r>
              <a:rPr lang="zh-CN" sz="2000"/>
              <a:t>模型结构</a:t>
            </a:r>
            <a:endParaRPr lang="en-US" sz="2000"/>
          </a:p>
          <a:p>
            <a:pPr marL="730250" lvl="1" indent="-273050">
              <a:lnSpc>
                <a:spcPct val="90000"/>
              </a:lnSpc>
              <a:spcBef>
                <a:spcPts val="600"/>
              </a:spcBef>
              <a:buClr>
                <a:schemeClr val="accent1"/>
              </a:buClr>
              <a:buSzPct val="76000"/>
              <a:buFont typeface="Wingdings"/>
              <a:buChar char="ü"/>
            </a:pPr>
            <a:r>
              <a:rPr lang="zh-CN" sz="2000"/>
              <a:t>五个成熟度等级的特征</a:t>
            </a:r>
            <a:endParaRPr lang="en-US" sz="2000"/>
          </a:p>
          <a:p>
            <a:pPr marL="730250" lvl="1" indent="-273050">
              <a:lnSpc>
                <a:spcPct val="90000"/>
              </a:lnSpc>
              <a:spcBef>
                <a:spcPts val="600"/>
              </a:spcBef>
              <a:buClr>
                <a:schemeClr val="accent1"/>
              </a:buClr>
              <a:buSzPct val="76000"/>
              <a:buFont typeface="Wingdings"/>
              <a:buChar char="ü"/>
            </a:pPr>
            <a:r>
              <a:rPr lang="zh-CN" sz="2000"/>
              <a:t>基于</a:t>
            </a:r>
            <a:r>
              <a:rPr lang="en-US" sz="2000"/>
              <a:t>CMMI</a:t>
            </a:r>
            <a:r>
              <a:rPr lang="zh-CN" sz="2000"/>
              <a:t>的过程改进方法</a:t>
            </a:r>
            <a:endParaRPr lang="en-US" sz="2000"/>
          </a:p>
          <a:p>
            <a:pPr marL="730250" lvl="1" indent="-273050">
              <a:lnSpc>
                <a:spcPct val="90000"/>
              </a:lnSpc>
              <a:spcBef>
                <a:spcPts val="600"/>
              </a:spcBef>
              <a:buClr>
                <a:schemeClr val="accent1"/>
              </a:buClr>
              <a:buSzPct val="76000"/>
              <a:buFont typeface="Wingdings"/>
              <a:buChar char="ü"/>
            </a:pPr>
            <a:r>
              <a:rPr lang="en-US" sz="2000"/>
              <a:t>CMMI</a:t>
            </a:r>
            <a:r>
              <a:rPr lang="zh-CN" sz="2000"/>
              <a:t>评估</a:t>
            </a:r>
            <a:endParaRPr lang="en-US" sz="2000"/>
          </a:p>
          <a:p>
            <a:pPr marL="273050" lvl="0" indent="-273050">
              <a:lnSpc>
                <a:spcPct val="90000"/>
              </a:lnSpc>
              <a:spcBef>
                <a:spcPts val="600"/>
              </a:spcBef>
              <a:buClr>
                <a:schemeClr val="accent1"/>
              </a:buClr>
              <a:buSzPct val="76000"/>
              <a:buFont typeface="Wingdings"/>
              <a:buChar char="l"/>
            </a:pPr>
            <a:r>
              <a:rPr lang="zh-CN" sz="2400"/>
              <a:t>开发中心基于</a:t>
            </a:r>
            <a:r>
              <a:rPr lang="en-US" sz="2400"/>
              <a:t>CMMI3</a:t>
            </a:r>
            <a:r>
              <a:rPr lang="zh-CN" sz="2400"/>
              <a:t>的过程改进项目简介</a:t>
            </a:r>
            <a:endParaRPr lang="en-US" sz="2400"/>
          </a:p>
        </p:txBody>
      </p:sp>
      <p:sp>
        <p:nvSpPr>
          <p:cNvPr id="15365" name="日期占位符 6"/>
          <p:cNvSpPr/>
          <p:nvPr/>
        </p:nvSpPr>
        <p:spPr>
          <a:xfrm>
            <a:off x="496888" y="6356350"/>
            <a:ext cx="2289175" cy="365125"/>
          </a:xfrm>
          <a:prstGeom prst="rect">
            <a:avLst/>
          </a:prstGeom>
          <a:noFill/>
          <a:ln>
            <a:noFill/>
            <a:miter lim="800000"/>
          </a:ln>
        </p:spPr>
        <p:txBody>
          <a:bodyPr/>
          <a:lstStyle/>
          <a:p>
            <a:pPr lvl="0"/>
            <a:fld id="{51D02722-C862-4FF5-8FB9-7C788629330D}" type="datetime1">
              <a:rPr lang="en-US" altLang="zh-CN" sz="1400">
                <a:solidFill>
                  <a:schemeClr val="tx2"/>
                </a:solidFill>
              </a:rPr>
              <a:t>2024/4/2</a:t>
            </a:fld>
            <a:endParaRPr lang="zh-CN" sz="14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additive="base">
                                        <p:cTn id="6" dur="1" fill="hold">
                                          <p:stCondLst>
                                            <p:cond delay="0"/>
                                          </p:stCondLst>
                                        </p:cTn>
                                        <p:tgtEl>
                                          <p:spTgt spid="15364">
                                            <p:txEl>
                                              <p:pRg st="1" end="1"/>
                                            </p:txEl>
                                          </p:spTgt>
                                        </p:tgtEl>
                                        <p:attrNameLst>
                                          <p:attrName>style.visibility</p:attrName>
                                        </p:attrNameLst>
                                      </p:cBhvr>
                                      <p:to>
                                        <p:strVal val="visible"/>
                                      </p:to>
                                    </p:set>
                                    <p:animEffect transition="in" filter="blinds(horizontal)">
                                      <p:cBhvr additive="base">
                                        <p:cTn id="7" dur="500" fill="hold"/>
                                        <p:tgtEl>
                                          <p:spTgt spid="15364">
                                            <p:txEl>
                                              <p:pRg st="1" end="1"/>
                                            </p:txEl>
                                          </p:spTgt>
                                        </p:tgtEl>
                                      </p:cBhvr>
                                    </p:animEffect>
                                  </p:childTnLst>
                                </p:cTn>
                              </p:par>
                              <p:par>
                                <p:cTn id="8" presetID="3" presetClass="entr" presetSubtype="10" fill="hold" nodeType="withEffect">
                                  <p:childTnLst>
                                    <p:set>
                                      <p:cBhvr additive="base">
                                        <p:cTn id="9" dur="1" fill="hold">
                                          <p:stCondLst>
                                            <p:cond delay="0"/>
                                          </p:stCondLst>
                                        </p:cTn>
                                        <p:tgtEl>
                                          <p:spTgt spid="15364">
                                            <p:txEl>
                                              <p:pRg st="2" end="2"/>
                                            </p:txEl>
                                          </p:spTgt>
                                        </p:tgtEl>
                                        <p:attrNameLst>
                                          <p:attrName>style.visibility</p:attrName>
                                        </p:attrNameLst>
                                      </p:cBhvr>
                                      <p:to>
                                        <p:strVal val="visible"/>
                                      </p:to>
                                    </p:set>
                                    <p:animEffect transition="in" filter="blinds(horizontal)">
                                      <p:cBhvr additive="base">
                                        <p:cTn id="10" dur="500" fill="hold"/>
                                        <p:tgtEl>
                                          <p:spTgt spid="15364">
                                            <p:txEl>
                                              <p:pRg st="2" end="2"/>
                                            </p:txEl>
                                          </p:spTgt>
                                        </p:tgtEl>
                                      </p:cBhvr>
                                    </p:animEffect>
                                  </p:childTnLst>
                                </p:cTn>
                              </p:par>
                              <p:par>
                                <p:cTn id="11" presetID="3" presetClass="entr" presetSubtype="10" fill="hold" nodeType="withEffect">
                                  <p:childTnLst>
                                    <p:set>
                                      <p:cBhvr additive="base">
                                        <p:cTn id="12" dur="1" fill="hold">
                                          <p:stCondLst>
                                            <p:cond delay="0"/>
                                          </p:stCondLst>
                                        </p:cTn>
                                        <p:tgtEl>
                                          <p:spTgt spid="15364">
                                            <p:txEl>
                                              <p:pRg st="3" end="3"/>
                                            </p:txEl>
                                          </p:spTgt>
                                        </p:tgtEl>
                                        <p:attrNameLst>
                                          <p:attrName>style.visibility</p:attrName>
                                        </p:attrNameLst>
                                      </p:cBhvr>
                                      <p:to>
                                        <p:strVal val="visible"/>
                                      </p:to>
                                    </p:set>
                                    <p:animEffect transition="in" filter="blinds(horizontal)">
                                      <p:cBhvr additive="base">
                                        <p:cTn id="13" dur="500" fill="hold"/>
                                        <p:tgtEl>
                                          <p:spTgt spid="15364">
                                            <p:txEl>
                                              <p:pRg st="3" end="3"/>
                                            </p:txEl>
                                          </p:spTgt>
                                        </p:tgtEl>
                                      </p:cBhvr>
                                    </p:animEffect>
                                  </p:childTnLst>
                                </p:cTn>
                              </p:par>
                              <p:par>
                                <p:cTn id="14" presetID="3" presetClass="entr" presetSubtype="10" fill="hold" nodeType="withEffect">
                                  <p:childTnLst>
                                    <p:set>
                                      <p:cBhvr additive="base">
                                        <p:cTn id="15" dur="1" fill="hold">
                                          <p:stCondLst>
                                            <p:cond delay="0"/>
                                          </p:stCondLst>
                                        </p:cTn>
                                        <p:tgtEl>
                                          <p:spTgt spid="15364">
                                            <p:txEl>
                                              <p:pRg st="4" end="4"/>
                                            </p:txEl>
                                          </p:spTgt>
                                        </p:tgtEl>
                                        <p:attrNameLst>
                                          <p:attrName>style.visibility</p:attrName>
                                        </p:attrNameLst>
                                      </p:cBhvr>
                                      <p:to>
                                        <p:strVal val="visible"/>
                                      </p:to>
                                    </p:set>
                                    <p:animEffect transition="in" filter="blinds(horizontal)">
                                      <p:cBhvr additive="base">
                                        <p:cTn id="16" dur="500" fill="hold"/>
                                        <p:tgtEl>
                                          <p:spTgt spid="15364">
                                            <p:txEl>
                                              <p:pRg st="4" end="4"/>
                                            </p:txEl>
                                          </p:spTgt>
                                        </p:tgtEl>
                                      </p:cBhvr>
                                    </p:animEffect>
                                  </p:childTnLst>
                                </p:cTn>
                              </p:par>
                              <p:par>
                                <p:cTn id="17" presetID="3" presetClass="entr" presetSubtype="10" fill="hold" nodeType="withEffect">
                                  <p:childTnLst>
                                    <p:set>
                                      <p:cBhvr additive="base">
                                        <p:cTn id="18" dur="1" fill="hold">
                                          <p:stCondLst>
                                            <p:cond delay="0"/>
                                          </p:stCondLst>
                                        </p:cTn>
                                        <p:tgtEl>
                                          <p:spTgt spid="15364">
                                            <p:txEl>
                                              <p:pRg st="5" end="5"/>
                                            </p:txEl>
                                          </p:spTgt>
                                        </p:tgtEl>
                                        <p:attrNameLst>
                                          <p:attrName>style.visibility</p:attrName>
                                        </p:attrNameLst>
                                      </p:cBhvr>
                                      <p:to>
                                        <p:strVal val="visible"/>
                                      </p:to>
                                    </p:set>
                                    <p:animEffect transition="in" filter="blinds(horizontal)">
                                      <p:cBhvr additive="base">
                                        <p:cTn id="19" dur="500" fill="hold"/>
                                        <p:tgtEl>
                                          <p:spTgt spid="15364">
                                            <p:txEl>
                                              <p:pRg st="5" end="5"/>
                                            </p:txEl>
                                          </p:spTgt>
                                        </p:tgtEl>
                                      </p:cBhvr>
                                    </p:animEffect>
                                  </p:childTnLst>
                                </p:cTn>
                              </p:par>
                              <p:par>
                                <p:cTn id="20" presetID="3" presetClass="entr" presetSubtype="10" fill="hold" nodeType="withEffect">
                                  <p:childTnLst>
                                    <p:set>
                                      <p:cBhvr additive="base">
                                        <p:cTn id="21" dur="1" fill="hold">
                                          <p:stCondLst>
                                            <p:cond delay="0"/>
                                          </p:stCondLst>
                                        </p:cTn>
                                        <p:tgtEl>
                                          <p:spTgt spid="15364">
                                            <p:txEl>
                                              <p:pRg st="6" end="6"/>
                                            </p:txEl>
                                          </p:spTgt>
                                        </p:tgtEl>
                                        <p:attrNameLst>
                                          <p:attrName>style.visibility</p:attrName>
                                        </p:attrNameLst>
                                      </p:cBhvr>
                                      <p:to>
                                        <p:strVal val="visible"/>
                                      </p:to>
                                    </p:set>
                                    <p:animEffect transition="in" filter="blinds(horizontal)">
                                      <p:cBhvr additive="base">
                                        <p:cTn id="22" dur="500" fill="hold"/>
                                        <p:tgtEl>
                                          <p:spTgt spid="15364">
                                            <p:txEl>
                                              <p:pRg st="6" end="6"/>
                                            </p:txEl>
                                          </p:spTgt>
                                        </p:tgtEl>
                                      </p:cBhvr>
                                    </p:animEffect>
                                  </p:childTnLst>
                                </p:cTn>
                              </p:par>
                              <p:par>
                                <p:cTn id="23" presetID="3" presetClass="entr" presetSubtype="10" fill="hold" nodeType="withEffect">
                                  <p:childTnLst>
                                    <p:set>
                                      <p:cBhvr additive="base">
                                        <p:cTn id="24" dur="1" fill="hold">
                                          <p:stCondLst>
                                            <p:cond delay="0"/>
                                          </p:stCondLst>
                                        </p:cTn>
                                        <p:tgtEl>
                                          <p:spTgt spid="15364">
                                            <p:txEl>
                                              <p:pRg st="7" end="7"/>
                                            </p:txEl>
                                          </p:spTgt>
                                        </p:tgtEl>
                                        <p:attrNameLst>
                                          <p:attrName>style.visibility</p:attrName>
                                        </p:attrNameLst>
                                      </p:cBhvr>
                                      <p:to>
                                        <p:strVal val="visible"/>
                                      </p:to>
                                    </p:set>
                                    <p:animEffect transition="in" filter="blinds(horizontal)">
                                      <p:cBhvr additive="base">
                                        <p:cTn id="25" dur="500" fill="hold"/>
                                        <p:tgtEl>
                                          <p:spTgt spid="1536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成熟度</a:t>
            </a:r>
            <a:r>
              <a:rPr lang="en-US"/>
              <a:t>4</a:t>
            </a:r>
            <a:r>
              <a:rPr lang="zh-CN"/>
              <a:t>级</a:t>
            </a:r>
            <a:r>
              <a:rPr lang="en-US"/>
              <a:t>-</a:t>
            </a:r>
            <a:r>
              <a:rPr lang="zh-CN"/>
              <a:t>量化管理级</a:t>
            </a:r>
          </a:p>
        </p:txBody>
      </p:sp>
      <p:sp>
        <p:nvSpPr>
          <p:cNvPr id="46083" name="日期占位符 2"/>
          <p:cNvSpPr/>
          <p:nvPr/>
        </p:nvSpPr>
        <p:spPr>
          <a:xfrm>
            <a:off x="496888" y="6356350"/>
            <a:ext cx="2289175" cy="365125"/>
          </a:xfrm>
          <a:prstGeom prst="rect">
            <a:avLst/>
          </a:prstGeom>
          <a:noFill/>
          <a:ln>
            <a:noFill/>
            <a:miter lim="800000"/>
          </a:ln>
        </p:spPr>
        <p:txBody>
          <a:bodyPr/>
          <a:lstStyle/>
          <a:p>
            <a:pPr lvl="0"/>
            <a:fld id="{1FFEF7BB-3AF0-418B-AB75-EA4F86F542F1}" type="datetime1">
              <a:rPr lang="en-US" altLang="zh-CN" sz="1400">
                <a:solidFill>
                  <a:schemeClr val="tx2"/>
                </a:solidFill>
              </a:rPr>
              <a:t>2024/4/2</a:t>
            </a:fld>
            <a:endParaRPr lang="zh-CN" sz="1400">
              <a:solidFill>
                <a:schemeClr val="tx2"/>
              </a:solidFill>
            </a:endParaRPr>
          </a:p>
        </p:txBody>
      </p:sp>
      <p:sp>
        <p:nvSpPr>
          <p:cNvPr id="46084" name="灯片编号占位符 4"/>
          <p:cNvSpPr/>
          <p:nvPr/>
        </p:nvSpPr>
        <p:spPr>
          <a:xfrm>
            <a:off x="7715250" y="6356350"/>
            <a:ext cx="642938" cy="365125"/>
          </a:xfrm>
          <a:prstGeom prst="rect">
            <a:avLst/>
          </a:prstGeom>
          <a:noFill/>
          <a:ln>
            <a:noFill/>
            <a:miter lim="800000"/>
          </a:ln>
        </p:spPr>
        <p:txBody>
          <a:bodyPr/>
          <a:lstStyle/>
          <a:p>
            <a:pPr lvl="0"/>
            <a:fld id="{5ADFC658-AF30-4032-9638-27401ABC879C}" type="slidenum">
              <a:rPr lang="en-US" altLang="zh-CN" sz="1400">
                <a:solidFill>
                  <a:schemeClr val="tx2"/>
                </a:solidFill>
              </a:rPr>
              <a:t>30</a:t>
            </a:fld>
            <a:endParaRPr lang="zh-CN" sz="1400">
              <a:solidFill>
                <a:schemeClr val="tx2"/>
              </a:solidFill>
            </a:endParaRPr>
          </a:p>
        </p:txBody>
      </p:sp>
      <p:sp>
        <p:nvSpPr>
          <p:cNvPr id="46085" name="内容占位符 5"/>
          <p:cNvSpPr>
            <a:spLocks noGrp="1"/>
          </p:cNvSpPr>
          <p:nvPr>
            <p:ph sz="quarter" idx="4294967295"/>
          </p:nvPr>
        </p:nvSpPr>
        <p:spPr>
          <a:xfrm>
            <a:off x="457200" y="1219200"/>
            <a:ext cx="8229600" cy="4937125"/>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273050" lvl="0" indent="-273050">
              <a:buFont typeface="Wingdings"/>
            </a:pPr>
            <a:r>
              <a:rPr lang="en-US" sz="2600"/>
              <a:t>使用统计和其他量化技术对项目过程进行控制</a:t>
            </a:r>
          </a:p>
          <a:p>
            <a:pPr marL="273050" lvl="0" indent="-273050">
              <a:buFont typeface="Wingdings"/>
            </a:pPr>
            <a:r>
              <a:rPr lang="en-US" sz="2600"/>
              <a:t>建立了质量和过程性能的定量目标，作为过程管理的准则（进度、资源费用、生产率、产品质量……）</a:t>
            </a:r>
          </a:p>
          <a:p>
            <a:pPr marL="273050" lvl="0" indent="-273050">
              <a:buFont typeface="Wingdings"/>
            </a:pPr>
            <a:r>
              <a:rPr lang="en-US" sz="2600"/>
              <a:t>收集了过程性能的详细度量，进行统计分析</a:t>
            </a:r>
          </a:p>
          <a:p>
            <a:pPr marL="273050" lvl="0" indent="-273050">
              <a:buFont typeface="Wingdings"/>
            </a:pPr>
            <a:r>
              <a:rPr lang="en-US" sz="2600"/>
              <a:t>质量和过程性能度量数据组成组织的度量库，来支持将来的基于事实的决策</a:t>
            </a:r>
          </a:p>
          <a:p>
            <a:pPr marL="273050" lvl="0" indent="-273050">
              <a:buFont typeface="Wingdings"/>
            </a:pPr>
            <a:r>
              <a:rPr lang="en-US" sz="2600"/>
              <a:t>3级和4级成熟度的关键区别在于过程性能的可预测性。在级别4，过程的性能通过统计和其他定量技术进行控制，可定量预测的，在级别3，过程只能是定性预测的</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成熟度</a:t>
            </a:r>
            <a:r>
              <a:rPr lang="en-US"/>
              <a:t>5</a:t>
            </a:r>
            <a:r>
              <a:rPr lang="zh-CN"/>
              <a:t>级</a:t>
            </a:r>
            <a:r>
              <a:rPr lang="en-US"/>
              <a:t>-</a:t>
            </a:r>
            <a:r>
              <a:rPr lang="zh-CN"/>
              <a:t>持续优化级</a:t>
            </a:r>
          </a:p>
        </p:txBody>
      </p:sp>
      <p:sp>
        <p:nvSpPr>
          <p:cNvPr id="47107" name="日期占位符 2"/>
          <p:cNvSpPr/>
          <p:nvPr/>
        </p:nvSpPr>
        <p:spPr>
          <a:xfrm>
            <a:off x="496888" y="6356350"/>
            <a:ext cx="2289175" cy="365125"/>
          </a:xfrm>
          <a:prstGeom prst="rect">
            <a:avLst/>
          </a:prstGeom>
          <a:noFill/>
          <a:ln>
            <a:noFill/>
            <a:miter lim="800000"/>
          </a:ln>
        </p:spPr>
        <p:txBody>
          <a:bodyPr/>
          <a:lstStyle/>
          <a:p>
            <a:pPr lvl="0"/>
            <a:fld id="{5FCBFABB-7C96-4252-A94D-88BD5379FB92}" type="datetime1">
              <a:rPr lang="en-US" altLang="zh-CN" sz="1400">
                <a:solidFill>
                  <a:schemeClr val="tx2"/>
                </a:solidFill>
              </a:rPr>
              <a:t>2024/4/2</a:t>
            </a:fld>
            <a:endParaRPr lang="zh-CN" sz="1400">
              <a:solidFill>
                <a:schemeClr val="tx2"/>
              </a:solidFill>
            </a:endParaRPr>
          </a:p>
        </p:txBody>
      </p:sp>
      <p:sp>
        <p:nvSpPr>
          <p:cNvPr id="47108" name="灯片编号占位符 4"/>
          <p:cNvSpPr/>
          <p:nvPr/>
        </p:nvSpPr>
        <p:spPr>
          <a:xfrm>
            <a:off x="7715250" y="6356350"/>
            <a:ext cx="642938" cy="365125"/>
          </a:xfrm>
          <a:prstGeom prst="rect">
            <a:avLst/>
          </a:prstGeom>
          <a:noFill/>
          <a:ln>
            <a:noFill/>
            <a:miter lim="800000"/>
          </a:ln>
        </p:spPr>
        <p:txBody>
          <a:bodyPr/>
          <a:lstStyle/>
          <a:p>
            <a:pPr lvl="0"/>
            <a:fld id="{4FC7DD8F-1CEF-4E07-96EA-5BADD0E4FF3C}" type="slidenum">
              <a:rPr lang="en-US" altLang="zh-CN" sz="1400">
                <a:solidFill>
                  <a:schemeClr val="tx2"/>
                </a:solidFill>
              </a:rPr>
              <a:t>31</a:t>
            </a:fld>
            <a:endParaRPr lang="zh-CN" sz="1400">
              <a:solidFill>
                <a:schemeClr val="tx2"/>
              </a:solidFill>
            </a:endParaRPr>
          </a:p>
        </p:txBody>
      </p:sp>
      <p:sp>
        <p:nvSpPr>
          <p:cNvPr id="47109" name="内容占位符 5"/>
          <p:cNvSpPr>
            <a:spLocks noGrp="1"/>
          </p:cNvSpPr>
          <p:nvPr>
            <p:ph sz="quarter" idx="4294967295"/>
          </p:nvPr>
        </p:nvSpPr>
        <p:spPr>
          <a:xfrm>
            <a:off x="457200" y="1219200"/>
            <a:ext cx="8229600" cy="3995738"/>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273050" lvl="0" indent="-273050">
              <a:buFont typeface="Wingdings"/>
            </a:pPr>
            <a:r>
              <a:rPr lang="en-US" sz="2600"/>
              <a:t>基于对过程中性能偏差的原因的定量分析，持续的进行过程改进</a:t>
            </a:r>
          </a:p>
          <a:p>
            <a:pPr marL="273050" lvl="0" indent="-273050">
              <a:buFont typeface="Wingdings"/>
            </a:pPr>
            <a:r>
              <a:rPr lang="en-US" sz="2600"/>
              <a:t>通过渐进的和革新的技术改进，持续地进行过程性能改进</a:t>
            </a:r>
          </a:p>
          <a:p>
            <a:pPr marL="273050" lvl="0" indent="-273050">
              <a:buFont typeface="Wingdings"/>
            </a:pPr>
            <a:r>
              <a:rPr lang="en-US" sz="2600"/>
              <a:t>组织过程改进得到识别、评估和实施</a:t>
            </a:r>
          </a:p>
          <a:p>
            <a:pPr marL="273050" lvl="0" indent="-273050">
              <a:buFont typeface="Wingdings"/>
            </a:pPr>
            <a:r>
              <a:rPr lang="en-US" sz="2600"/>
              <a:t>全体员工参与过程优化，他们和组织目标保持高度一致</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latin typeface="宋体"/>
              </a:rPr>
              <a:t>CMMI</a:t>
            </a:r>
            <a:r>
              <a:rPr lang="zh-CN">
                <a:latin typeface="宋体"/>
              </a:rPr>
              <a:t>成熟度级别比较</a:t>
            </a:r>
            <a:endParaRPr lang="zh-CN"/>
          </a:p>
        </p:txBody>
      </p:sp>
      <p:sp>
        <p:nvSpPr>
          <p:cNvPr id="48131" name="日期占位符 2"/>
          <p:cNvSpPr/>
          <p:nvPr/>
        </p:nvSpPr>
        <p:spPr>
          <a:xfrm>
            <a:off x="496888" y="6356350"/>
            <a:ext cx="2289175" cy="365125"/>
          </a:xfrm>
          <a:prstGeom prst="rect">
            <a:avLst/>
          </a:prstGeom>
          <a:noFill/>
          <a:ln>
            <a:noFill/>
            <a:miter lim="800000"/>
          </a:ln>
        </p:spPr>
        <p:txBody>
          <a:bodyPr/>
          <a:lstStyle/>
          <a:p>
            <a:pPr lvl="0"/>
            <a:fld id="{9D74AEDB-0DDB-4653-9F37-C8F2FF9B3FB8}" type="datetime1">
              <a:rPr lang="en-US" altLang="zh-CN" sz="1400">
                <a:solidFill>
                  <a:schemeClr val="tx2"/>
                </a:solidFill>
              </a:rPr>
              <a:t>2024/4/2</a:t>
            </a:fld>
            <a:endParaRPr lang="zh-CN" sz="1400">
              <a:solidFill>
                <a:schemeClr val="tx2"/>
              </a:solidFill>
            </a:endParaRPr>
          </a:p>
        </p:txBody>
      </p:sp>
      <p:sp>
        <p:nvSpPr>
          <p:cNvPr id="48132" name="灯片编号占位符 4"/>
          <p:cNvSpPr/>
          <p:nvPr/>
        </p:nvSpPr>
        <p:spPr>
          <a:xfrm>
            <a:off x="7715250" y="6356350"/>
            <a:ext cx="642938" cy="365125"/>
          </a:xfrm>
          <a:prstGeom prst="rect">
            <a:avLst/>
          </a:prstGeom>
          <a:noFill/>
          <a:ln>
            <a:noFill/>
            <a:miter lim="800000"/>
          </a:ln>
        </p:spPr>
        <p:txBody>
          <a:bodyPr/>
          <a:lstStyle/>
          <a:p>
            <a:pPr lvl="0"/>
            <a:fld id="{23B7281A-DEEA-4C5D-A63E-5BD1A83FE9A9}" type="slidenum">
              <a:rPr lang="en-US" altLang="zh-CN" sz="1400">
                <a:solidFill>
                  <a:schemeClr val="tx2"/>
                </a:solidFill>
              </a:rPr>
              <a:t>32</a:t>
            </a:fld>
            <a:endParaRPr lang="zh-CN" sz="1400">
              <a:solidFill>
                <a:schemeClr val="tx2"/>
              </a:solidFill>
            </a:endParaRPr>
          </a:p>
        </p:txBody>
      </p:sp>
      <p:graphicFrame>
        <p:nvGraphicFramePr>
          <p:cNvPr id="48133" name="表格 48132"/>
          <p:cNvGraphicFramePr>
            <a:graphicFrameLocks noGrp="1"/>
          </p:cNvGraphicFramePr>
          <p:nvPr/>
        </p:nvGraphicFramePr>
        <p:xfrm>
          <a:off x="785812" y="1285875"/>
          <a:ext cx="7286624" cy="4920933"/>
        </p:xfrm>
        <a:graphic>
          <a:graphicData uri="http://schemas.openxmlformats.org/drawingml/2006/table">
            <a:tbl>
              <a:tblPr/>
              <a:tblGrid>
                <a:gridCol w="1187450">
                  <a:extLst>
                    <a:ext uri="{9D8B030D-6E8A-4147-A177-3AD203B41FA5}">
                      <a16:colId xmlns:a16="http://schemas.microsoft.com/office/drawing/2014/main" val="20000"/>
                    </a:ext>
                  </a:extLst>
                </a:gridCol>
                <a:gridCol w="1617662">
                  <a:extLst>
                    <a:ext uri="{9D8B030D-6E8A-4147-A177-3AD203B41FA5}">
                      <a16:colId xmlns:a16="http://schemas.microsoft.com/office/drawing/2014/main" val="20001"/>
                    </a:ext>
                  </a:extLst>
                </a:gridCol>
                <a:gridCol w="1276350">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gridCol w="1712912">
                  <a:extLst>
                    <a:ext uri="{9D8B030D-6E8A-4147-A177-3AD203B41FA5}">
                      <a16:colId xmlns:a16="http://schemas.microsoft.com/office/drawing/2014/main" val="20004"/>
                    </a:ext>
                  </a:extLst>
                </a:gridCol>
              </a:tblGrid>
              <a:tr h="254000">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0"/>
                  </a:ext>
                </a:extLst>
              </a:tr>
              <a:tr h="277812">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1"/>
                  </a:ext>
                </a:extLst>
              </a:tr>
              <a:tr h="496888">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2"/>
                  </a:ext>
                </a:extLst>
              </a:tr>
              <a:tr h="496888">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3"/>
                  </a:ext>
                </a:extLst>
              </a:tr>
              <a:tr h="1344612">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4"/>
                  </a:ext>
                </a:extLst>
              </a:tr>
              <a:tr h="676275">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5"/>
                  </a:ext>
                </a:extLst>
              </a:tr>
              <a:tr h="677862">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6"/>
                  </a:ext>
                </a:extLst>
              </a:tr>
              <a:tr h="496888">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a:txBody>
                    <a:bodyPr/>
                    <a:lstStyle/>
                    <a:p>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简介</a:t>
            </a:r>
          </a:p>
        </p:txBody>
      </p:sp>
      <p:sp>
        <p:nvSpPr>
          <p:cNvPr id="49155" name="日期占位符 2"/>
          <p:cNvSpPr/>
          <p:nvPr/>
        </p:nvSpPr>
        <p:spPr>
          <a:xfrm>
            <a:off x="496888" y="6356350"/>
            <a:ext cx="2289175" cy="365125"/>
          </a:xfrm>
          <a:prstGeom prst="rect">
            <a:avLst/>
          </a:prstGeom>
          <a:noFill/>
          <a:ln>
            <a:noFill/>
            <a:miter lim="800000"/>
          </a:ln>
        </p:spPr>
        <p:txBody>
          <a:bodyPr/>
          <a:lstStyle/>
          <a:p>
            <a:pPr lvl="0"/>
            <a:fld id="{3719AD7D-4694-4454-BBEB-688A032955DF}" type="datetime1">
              <a:rPr lang="en-US" altLang="zh-CN" sz="1400">
                <a:solidFill>
                  <a:schemeClr val="tx2"/>
                </a:solidFill>
              </a:rPr>
              <a:t>2024/4/2</a:t>
            </a:fld>
            <a:endParaRPr lang="zh-CN" sz="1400">
              <a:solidFill>
                <a:schemeClr val="tx2"/>
              </a:solidFill>
            </a:endParaRPr>
          </a:p>
        </p:txBody>
      </p:sp>
      <p:sp>
        <p:nvSpPr>
          <p:cNvPr id="49156" name="灯片编号占位符 4"/>
          <p:cNvSpPr/>
          <p:nvPr/>
        </p:nvSpPr>
        <p:spPr>
          <a:xfrm>
            <a:off x="7715250" y="6356350"/>
            <a:ext cx="642938" cy="365125"/>
          </a:xfrm>
          <a:prstGeom prst="rect">
            <a:avLst/>
          </a:prstGeom>
          <a:noFill/>
          <a:ln>
            <a:noFill/>
            <a:miter lim="800000"/>
          </a:ln>
        </p:spPr>
        <p:txBody>
          <a:bodyPr/>
          <a:lstStyle/>
          <a:p>
            <a:pPr lvl="0"/>
            <a:fld id="{1C4198B2-3E3B-446A-834E-369FDE9FF754}" type="slidenum">
              <a:rPr lang="en-US" altLang="zh-CN" sz="1400">
                <a:solidFill>
                  <a:schemeClr val="tx2"/>
                </a:solidFill>
              </a:rPr>
              <a:t>33</a:t>
            </a:fld>
            <a:endParaRPr lang="zh-CN" sz="1400">
              <a:solidFill>
                <a:schemeClr val="tx2"/>
              </a:solidFill>
            </a:endParaRPr>
          </a:p>
        </p:txBody>
      </p:sp>
      <p:sp>
        <p:nvSpPr>
          <p:cNvPr id="49157" name="内容占位符 5"/>
          <p:cNvSpPr>
            <a:spLocks noGrp="1"/>
          </p:cNvSpPr>
          <p:nvPr>
            <p:ph sz="quarter" idx="4294967295"/>
          </p:nvPr>
        </p:nvSpPr>
        <p:spPr>
          <a:xfrm>
            <a:off x="457200" y="1219200"/>
            <a:ext cx="8229600" cy="4937125"/>
          </a:xfrm>
          <a:prstGeom prst="rect">
            <a:avLst/>
          </a:prstGeom>
          <a:noFill/>
          <a:ln>
            <a:solidFill>
              <a:prstClr val="black"/>
            </a:solidFill>
            <a:miter lim="800000"/>
          </a:ln>
        </p:spPr>
        <p:txBody>
          <a:bodyPr vert="horz" wrap="square" anchor="t" anchorCtr="0"/>
          <a:lstStyle>
            <a:lvl1pPr marL="457200" indent="-273050" algn="l"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457200" lvl="0" indent="-273050">
              <a:lnSpc>
                <a:spcPct val="90000"/>
              </a:lnSpc>
              <a:buFont typeface="Wingdings"/>
            </a:pPr>
            <a:r>
              <a:rPr lang="en-US" sz="2600">
                <a:latin typeface="华文新魏" pitchFamily="2" charset="-122"/>
              </a:rPr>
              <a:t>过程与过程模型</a:t>
            </a:r>
          </a:p>
          <a:p>
            <a:pPr marL="457200" lvl="0" indent="-273050">
              <a:lnSpc>
                <a:spcPct val="90000"/>
              </a:lnSpc>
              <a:buFont typeface="Wingdings"/>
            </a:pPr>
            <a:r>
              <a:rPr lang="en-US" sz="2600">
                <a:latin typeface="华文新魏" pitchFamily="2" charset="-122"/>
              </a:rPr>
              <a:t>CMMI发展历史</a:t>
            </a:r>
          </a:p>
          <a:p>
            <a:pPr marL="457200" lvl="0" indent="-273050">
              <a:lnSpc>
                <a:spcPct val="90000"/>
              </a:lnSpc>
              <a:buFont typeface="Wingdings"/>
            </a:pPr>
            <a:r>
              <a:rPr lang="en-US" sz="2600">
                <a:latin typeface="华文新魏" pitchFamily="2" charset="-122"/>
              </a:rPr>
              <a:t>模型结构</a:t>
            </a:r>
          </a:p>
          <a:p>
            <a:pPr marL="457200" lvl="0" indent="-273050">
              <a:lnSpc>
                <a:spcPct val="90000"/>
              </a:lnSpc>
              <a:buFont typeface="Wingdings"/>
            </a:pPr>
            <a:r>
              <a:rPr lang="en-US" sz="2600">
                <a:latin typeface="华文新魏" pitchFamily="2" charset="-122"/>
              </a:rPr>
              <a:t>五个等级的特征</a:t>
            </a:r>
          </a:p>
          <a:p>
            <a:pPr marL="457200" lvl="0" indent="-273050">
              <a:lnSpc>
                <a:spcPct val="90000"/>
              </a:lnSpc>
              <a:buFont typeface="Wingdings"/>
            </a:pPr>
            <a:r>
              <a:rPr lang="en-US" sz="2600">
                <a:solidFill>
                  <a:srgbClr val="FF0000"/>
                </a:solidFill>
                <a:latin typeface="华文新魏" pitchFamily="2" charset="-122"/>
              </a:rPr>
              <a:t>基于CMMI的过程改进方法</a:t>
            </a:r>
          </a:p>
          <a:p>
            <a:pPr marL="457200" lvl="0" indent="-273050">
              <a:lnSpc>
                <a:spcPct val="90000"/>
              </a:lnSpc>
              <a:buFont typeface="Wingdings"/>
            </a:pPr>
            <a:r>
              <a:rPr lang="en-US" sz="2600">
                <a:latin typeface="华文新魏" pitchFamily="2" charset="-122"/>
              </a:rPr>
              <a:t>CMMI评估</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4"/>
          <p:cNvSpPr/>
          <p:nvPr/>
        </p:nvSpPr>
        <p:spPr>
          <a:xfrm>
            <a:off x="6305550" y="6356350"/>
            <a:ext cx="1981200" cy="365125"/>
          </a:xfrm>
          <a:prstGeom prst="rect">
            <a:avLst/>
          </a:prstGeom>
          <a:noFill/>
          <a:ln>
            <a:noFill/>
            <a:miter lim="800000"/>
          </a:ln>
        </p:spPr>
        <p:txBody>
          <a:bodyPr/>
          <a:lstStyle/>
          <a:p>
            <a:pPr lvl="0"/>
            <a:fld id="{A946D8AB-D30C-41F5-B065-C5C69343F34E}" type="slidenum">
              <a:rPr lang="en-US" sz="1400">
                <a:solidFill>
                  <a:schemeClr val="tx2"/>
                </a:solidFill>
              </a:rPr>
              <a:t>34</a:t>
            </a:fld>
            <a:endParaRPr lang="en-US" sz="1400">
              <a:solidFill>
                <a:schemeClr val="tx2"/>
              </a:solidFill>
            </a:endParaRPr>
          </a:p>
        </p:txBody>
      </p:sp>
      <p:graphicFrame>
        <p:nvGraphicFramePr>
          <p:cNvPr id="50179" name="Object 2"/>
          <p:cNvGraphicFramePr>
            <a:graphicFrameLocks noChangeAspect="1"/>
          </p:cNvGraphicFramePr>
          <p:nvPr/>
        </p:nvGraphicFramePr>
        <p:xfrm>
          <a:off x="714375" y="1260475"/>
          <a:ext cx="7572375" cy="4883150"/>
        </p:xfrm>
        <a:graphic>
          <a:graphicData uri="http://schemas.openxmlformats.org/presentationml/2006/ole">
            <mc:AlternateContent xmlns:mc="http://schemas.openxmlformats.org/markup-compatibility/2006">
              <mc:Choice xmlns:v="urn:schemas-microsoft-com:vml" Requires="v">
                <p:oleObj r:id="rId2" imgW="0" imgH="0" progId="Word.Document.8">
                  <p:embed/>
                </p:oleObj>
              </mc:Choice>
              <mc:Fallback>
                <p:oleObj r:id="rId2" imgW="0" imgH="0" progId="Word.Document.8">
                  <p:embed/>
                  <p:pic>
                    <p:nvPicPr>
                      <p:cNvPr id="0" name="OLE substitute image"/>
                      <p:cNvPicPr/>
                      <p:nvPr/>
                    </p:nvPicPr>
                    <p:blipFill>
                      <a:blip r:embed="rId3"/>
                      <a:stretch>
                        <a:fillRect/>
                      </a:stretch>
                    </p:blipFill>
                    <p:spPr>
                      <a:xfrm>
                        <a:off x="714375" y="1260475"/>
                        <a:ext cx="7572375" cy="4883150"/>
                      </a:xfrm>
                      <a:prstGeom prst="rect">
                        <a:avLst/>
                      </a:prstGeom>
                    </p:spPr>
                  </p:pic>
                </p:oleObj>
              </mc:Fallback>
            </mc:AlternateContent>
          </a:graphicData>
        </a:graphic>
      </p:graphicFrame>
      <p:sp>
        <p:nvSpPr>
          <p:cNvPr id="50180" name="Rectangle 3"/>
          <p:cNvSpPr>
            <a:spLocks noGrp="1"/>
          </p:cNvSpPr>
          <p:nvPr>
            <p:ph type="title" idx="4294967295"/>
          </p:nvPr>
        </p:nvSpPr>
        <p:spPr>
          <a:xfrm>
            <a:off x="428625" y="654050"/>
            <a:ext cx="8143875" cy="48895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sz="2500"/>
              <a:t>基于</a:t>
            </a:r>
            <a:r>
              <a:rPr lang="en-US" sz="2500"/>
              <a:t>CMMI</a:t>
            </a:r>
            <a:r>
              <a:rPr lang="zh-CN" sz="2500"/>
              <a:t>模型的改进方法</a:t>
            </a:r>
            <a:r>
              <a:rPr lang="en-US" sz="2500"/>
              <a:t>——</a:t>
            </a:r>
            <a:r>
              <a:rPr lang="en-US" sz="2800"/>
              <a:t>The IDEAL</a:t>
            </a:r>
            <a:r>
              <a:rPr lang="en-US" sz="2800" baseline="30000"/>
              <a:t>SM</a:t>
            </a:r>
            <a:r>
              <a:rPr lang="en-US" sz="2800"/>
              <a:t> Model</a:t>
            </a:r>
          </a:p>
        </p:txBody>
      </p:sp>
      <p:sp>
        <p:nvSpPr>
          <p:cNvPr id="50181" name="Rectangle 4"/>
          <p:cNvSpPr/>
          <p:nvPr/>
        </p:nvSpPr>
        <p:spPr>
          <a:xfrm>
            <a:off x="785812" y="6000750"/>
            <a:ext cx="4843462" cy="277812"/>
          </a:xfrm>
          <a:prstGeom prst="rect">
            <a:avLst/>
          </a:prstGeom>
          <a:noFill/>
          <a:ln>
            <a:noFill/>
            <a:miter lim="800000"/>
          </a:ln>
        </p:spPr>
        <p:txBody>
          <a:bodyPr wrap="none" lIns="101485" tIns="49854" rIns="101485" bIns="4985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128588" lvl="0" indent="-128588" defTabSz="1027112">
              <a:lnSpc>
                <a:spcPct val="90000"/>
              </a:lnSpc>
              <a:buClr>
                <a:schemeClr val="tx2"/>
              </a:buClr>
              <a:buChar char=" "/>
              <a:tabLst>
                <a:tab pos="495300" algn="l"/>
                <a:tab pos="2182812" algn="l"/>
                <a:tab pos="2311400" algn="l"/>
                <a:tab pos="3979862" algn="l"/>
                <a:tab pos="4108450" algn="l"/>
                <a:tab pos="5756275" algn="l"/>
                <a:tab pos="5905500" algn="l"/>
              </a:tabLst>
            </a:pPr>
            <a:r>
              <a:rPr lang="en-US" sz="1300" baseline="30000"/>
              <a:t>SM</a:t>
            </a:r>
            <a:r>
              <a:rPr lang="en-US" sz="1300"/>
              <a:t> IDEAL is a service mark of Carnegie Mellon University.</a:t>
            </a:r>
          </a:p>
        </p:txBody>
      </p:sp>
      <p:sp>
        <p:nvSpPr>
          <p:cNvPr id="50182" name="日期占位符 7"/>
          <p:cNvSpPr/>
          <p:nvPr/>
        </p:nvSpPr>
        <p:spPr>
          <a:xfrm>
            <a:off x="496888" y="6356350"/>
            <a:ext cx="2289175" cy="365125"/>
          </a:xfrm>
          <a:prstGeom prst="rect">
            <a:avLst/>
          </a:prstGeom>
          <a:noFill/>
          <a:ln>
            <a:noFill/>
            <a:miter lim="800000"/>
          </a:ln>
        </p:spPr>
        <p:txBody>
          <a:bodyPr/>
          <a:lstStyle/>
          <a:p>
            <a:pPr lvl="0"/>
            <a:fld id="{AF1A727E-A783-46A2-BF85-085FA2935A40}" type="datetime1">
              <a:rPr lang="en-US" altLang="zh-CN" sz="1400">
                <a:solidFill>
                  <a:schemeClr val="tx2"/>
                </a:solidFill>
              </a:rPr>
              <a:t>2024/4/2</a:t>
            </a:fld>
            <a:endParaRPr lang="zh-CN" sz="1400">
              <a:solidFill>
                <a:schemeClr val="tx2"/>
              </a:solidFill>
            </a:endParaRPr>
          </a:p>
        </p:txBody>
      </p:sp>
      <p:pic>
        <p:nvPicPr>
          <p:cNvPr id="50183" name="图片 9" descr="ideal.jpg"/>
          <p:cNvPicPr/>
          <p:nvPr/>
        </p:nvPicPr>
        <p:blipFill>
          <a:blip r:embed="rId4"/>
          <a:stretch>
            <a:fillRect/>
          </a:stretch>
        </p:blipFill>
        <p:spPr>
          <a:xfrm>
            <a:off x="785812" y="1214438"/>
            <a:ext cx="7429500" cy="5289550"/>
          </a:xfrm>
          <a:prstGeom prst="rect">
            <a:avLst/>
          </a:prstGeom>
          <a:noFill/>
          <a:ln>
            <a:noFill/>
            <a:miter lim="800000"/>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additive="base">
                                        <p:cTn id="6" dur="1" fill="hold">
                                          <p:stCondLst>
                                            <p:cond delay="0"/>
                                          </p:stCondLst>
                                        </p:cTn>
                                        <p:tgtEl>
                                          <p:spTgt spid="50179"/>
                                        </p:tgtEl>
                                        <p:attrNameLst>
                                          <p:attrName>style.visibility</p:attrName>
                                        </p:attrNameLst>
                                      </p:cBhvr>
                                      <p:to>
                                        <p:strVal val="visible"/>
                                      </p:to>
                                    </p:set>
                                    <p:animEffect transition="in" filter="blinds(horizontal)">
                                      <p:cBhvr additive="base">
                                        <p:cTn id="7" dur="500" fill="hold"/>
                                        <p:tgtEl>
                                          <p:spTgt spid="50179"/>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3" presetClass="entr" presetSubtype="10" fill="hold" nodeType="clickEffect">
                                  <p:childTnLst>
                                    <p:set>
                                      <p:cBhvr additive="base">
                                        <p:cTn id="12" dur="1" fill="hold">
                                          <p:stCondLst>
                                            <p:cond delay="0"/>
                                          </p:stCondLst>
                                        </p:cTn>
                                        <p:tgtEl>
                                          <p:spTgt spid="50183"/>
                                        </p:tgtEl>
                                        <p:attrNameLst>
                                          <p:attrName>style.visibility</p:attrName>
                                        </p:attrNameLst>
                                      </p:cBhvr>
                                      <p:to>
                                        <p:strVal val="visible"/>
                                      </p:to>
                                    </p:set>
                                    <p:animEffect transition="in" filter="blinds(horizontal)">
                                      <p:cBhvr additive="base">
                                        <p:cTn id="13" dur="500" fill="hold"/>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5"/>
          <p:cNvSpPr/>
          <p:nvPr/>
        </p:nvSpPr>
        <p:spPr>
          <a:xfrm>
            <a:off x="7715250" y="6356350"/>
            <a:ext cx="642938" cy="365125"/>
          </a:xfrm>
          <a:prstGeom prst="rect">
            <a:avLst/>
          </a:prstGeom>
          <a:noFill/>
          <a:ln>
            <a:noFill/>
            <a:miter lim="800000"/>
          </a:ln>
        </p:spPr>
        <p:txBody>
          <a:bodyPr/>
          <a:lstStyle/>
          <a:p>
            <a:pPr lvl="0"/>
            <a:fld id="{59B83182-63F3-4079-A2AC-DC980A2B41E4}" type="slidenum">
              <a:rPr lang="en-US" sz="1400">
                <a:solidFill>
                  <a:schemeClr val="tx2"/>
                </a:solidFill>
              </a:rPr>
              <a:t>35</a:t>
            </a:fld>
            <a:endParaRPr lang="en-US" sz="1400">
              <a:solidFill>
                <a:schemeClr val="tx2"/>
              </a:solidFill>
            </a:endParaRPr>
          </a:p>
        </p:txBody>
      </p:sp>
      <p:sp>
        <p:nvSpPr>
          <p:cNvPr id="51203" name="Rectangle 2"/>
          <p:cNvSpPr>
            <a:spLocks noGrp="1"/>
          </p:cNvSpPr>
          <p:nvPr>
            <p:ph type="title" idx="4294967295"/>
          </p:nvPr>
        </p:nvSpPr>
        <p:spPr>
          <a:xfrm>
            <a:off x="457200" y="223838"/>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实施后的效果</a:t>
            </a:r>
          </a:p>
        </p:txBody>
      </p:sp>
      <p:sp>
        <p:nvSpPr>
          <p:cNvPr id="51204" name="Rectangle 3"/>
          <p:cNvSpPr>
            <a:spLocks noGrp="1"/>
          </p:cNvSpPr>
          <p:nvPr>
            <p:ph type="body" idx="4294967295"/>
          </p:nvPr>
        </p:nvSpPr>
        <p:spPr>
          <a:xfrm>
            <a:off x="369888" y="1412875"/>
            <a:ext cx="7488238" cy="4321175"/>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80000"/>
              </a:lnSpc>
              <a:buFont typeface="Wingdings"/>
            </a:pPr>
            <a:r>
              <a:rPr lang="en-US" sz="2500">
                <a:latin typeface="华文新魏" pitchFamily="2" charset="-122"/>
              </a:rPr>
              <a:t>CMMI</a:t>
            </a:r>
            <a:r>
              <a:rPr lang="zh-CN" sz="2500">
                <a:latin typeface="华文新魏" pitchFamily="2" charset="-122"/>
              </a:rPr>
              <a:t>实施后的效果体现在以下几个方面：</a:t>
            </a:r>
          </a:p>
          <a:p>
            <a:pPr marL="547688" lvl="1" indent="-273050">
              <a:lnSpc>
                <a:spcPct val="80000"/>
              </a:lnSpc>
              <a:buFont typeface="Wingdings"/>
            </a:pPr>
            <a:r>
              <a:rPr lang="zh-CN" sz="2100">
                <a:latin typeface="华文新魏" pitchFamily="2" charset="-122"/>
              </a:rPr>
              <a:t>改进进度和预算的可预测性</a:t>
            </a:r>
          </a:p>
          <a:p>
            <a:pPr marL="547688" lvl="1" indent="-273050">
              <a:lnSpc>
                <a:spcPct val="80000"/>
              </a:lnSpc>
              <a:buFont typeface="Wingdings"/>
            </a:pPr>
            <a:r>
              <a:rPr lang="zh-CN" sz="2100">
                <a:latin typeface="华文新魏" pitchFamily="2" charset="-122"/>
              </a:rPr>
              <a:t>改进开发周期</a:t>
            </a:r>
          </a:p>
          <a:p>
            <a:pPr marL="547688" lvl="1" indent="-273050">
              <a:lnSpc>
                <a:spcPct val="80000"/>
              </a:lnSpc>
              <a:buFont typeface="Wingdings"/>
            </a:pPr>
            <a:r>
              <a:rPr lang="zh-CN" sz="2100">
                <a:latin typeface="华文新魏" pitchFamily="2" charset="-122"/>
              </a:rPr>
              <a:t>提高生产率</a:t>
            </a:r>
          </a:p>
          <a:p>
            <a:pPr marL="547688" lvl="1" indent="-273050">
              <a:lnSpc>
                <a:spcPct val="80000"/>
              </a:lnSpc>
              <a:buFont typeface="Wingdings"/>
            </a:pPr>
            <a:r>
              <a:rPr lang="zh-CN" sz="2100">
                <a:latin typeface="华文新魏" pitchFamily="2" charset="-122"/>
              </a:rPr>
              <a:t>改进质量</a:t>
            </a:r>
          </a:p>
          <a:p>
            <a:pPr marL="547688" lvl="1" indent="-273050">
              <a:lnSpc>
                <a:spcPct val="80000"/>
              </a:lnSpc>
              <a:buFont typeface="Wingdings"/>
            </a:pPr>
            <a:r>
              <a:rPr lang="zh-CN" sz="2100">
                <a:latin typeface="华文新魏" pitchFamily="2" charset="-122"/>
              </a:rPr>
              <a:t>增加客户的满意度</a:t>
            </a:r>
          </a:p>
          <a:p>
            <a:pPr marL="547688" lvl="1" indent="-273050">
              <a:lnSpc>
                <a:spcPct val="80000"/>
              </a:lnSpc>
              <a:buFont typeface="Wingdings"/>
            </a:pPr>
            <a:r>
              <a:rPr lang="zh-CN" sz="2100">
                <a:latin typeface="华文新魏" pitchFamily="2" charset="-122"/>
              </a:rPr>
              <a:t>提高员工士气</a:t>
            </a:r>
          </a:p>
          <a:p>
            <a:pPr marL="547688" lvl="1" indent="-273050">
              <a:lnSpc>
                <a:spcPct val="80000"/>
              </a:lnSpc>
              <a:buFont typeface="Wingdings"/>
            </a:pPr>
            <a:r>
              <a:rPr lang="zh-CN" sz="2100">
                <a:latin typeface="华文新魏" pitchFamily="2" charset="-122"/>
              </a:rPr>
              <a:t>增加投资回报</a:t>
            </a:r>
          </a:p>
          <a:p>
            <a:pPr marL="547688" lvl="1" indent="-273050">
              <a:lnSpc>
                <a:spcPct val="80000"/>
              </a:lnSpc>
              <a:buFont typeface="Wingdings"/>
            </a:pPr>
            <a:r>
              <a:rPr lang="zh-CN" sz="2100">
                <a:latin typeface="华文新魏" pitchFamily="2" charset="-122"/>
              </a:rPr>
              <a:t>降低质量成本</a:t>
            </a:r>
          </a:p>
          <a:p>
            <a:pPr marL="273050" lvl="0" indent="-273050">
              <a:lnSpc>
                <a:spcPct val="80000"/>
              </a:lnSpc>
              <a:buFont typeface="Wingdings"/>
            </a:pPr>
            <a:r>
              <a:rPr lang="zh-CN" sz="2500">
                <a:latin typeface="华文新魏" pitchFamily="2" charset="-122"/>
              </a:rPr>
              <a:t>国内某著名企业在实施</a:t>
            </a:r>
            <a:r>
              <a:rPr lang="en-US" sz="2500">
                <a:latin typeface="华文新魏" pitchFamily="2" charset="-122"/>
              </a:rPr>
              <a:t>CMMI4</a:t>
            </a:r>
            <a:r>
              <a:rPr lang="zh-CN" sz="2500">
                <a:latin typeface="华文新魏" pitchFamily="2" charset="-122"/>
              </a:rPr>
              <a:t>级后的改进效果：</a:t>
            </a:r>
          </a:p>
          <a:p>
            <a:pPr marL="547688" lvl="1" indent="-273050">
              <a:lnSpc>
                <a:spcPct val="80000"/>
              </a:lnSpc>
              <a:buFont typeface="Wingdings"/>
            </a:pPr>
            <a:r>
              <a:rPr lang="zh-CN" sz="2100">
                <a:latin typeface="华文新魏" pitchFamily="2" charset="-122"/>
              </a:rPr>
              <a:t>交付质量提高了</a:t>
            </a:r>
            <a:r>
              <a:rPr lang="en-US" sz="2100">
                <a:latin typeface="华文新魏" pitchFamily="2" charset="-122"/>
              </a:rPr>
              <a:t>30%左右</a:t>
            </a:r>
          </a:p>
          <a:p>
            <a:pPr marL="547688" lvl="1" indent="-273050">
              <a:lnSpc>
                <a:spcPct val="80000"/>
              </a:lnSpc>
              <a:buFont typeface="Wingdings"/>
            </a:pPr>
            <a:r>
              <a:rPr lang="en-US" sz="2100">
                <a:latin typeface="华文新魏" pitchFamily="2" charset="-122"/>
              </a:rPr>
              <a:t>工期偏差率降低了19%左右</a:t>
            </a:r>
          </a:p>
          <a:p>
            <a:pPr marL="547688" lvl="1" indent="-273050">
              <a:lnSpc>
                <a:spcPct val="80000"/>
              </a:lnSpc>
              <a:buFont typeface="Wingdings"/>
            </a:pPr>
            <a:r>
              <a:rPr lang="en-US" sz="2100">
                <a:latin typeface="华文新魏" pitchFamily="2" charset="-122"/>
              </a:rPr>
              <a:t>生产率提高了22%左右</a:t>
            </a:r>
          </a:p>
        </p:txBody>
      </p:sp>
      <p:sp>
        <p:nvSpPr>
          <p:cNvPr id="51205" name="日期占位符 6"/>
          <p:cNvSpPr/>
          <p:nvPr/>
        </p:nvSpPr>
        <p:spPr>
          <a:xfrm>
            <a:off x="496888" y="6356350"/>
            <a:ext cx="2289175" cy="365125"/>
          </a:xfrm>
          <a:prstGeom prst="rect">
            <a:avLst/>
          </a:prstGeom>
          <a:noFill/>
          <a:ln>
            <a:noFill/>
            <a:miter lim="800000"/>
          </a:ln>
        </p:spPr>
        <p:txBody>
          <a:bodyPr/>
          <a:lstStyle/>
          <a:p>
            <a:pPr lvl="0"/>
            <a:fld id="{51909927-B6AE-4626-9D83-A4B86E10E9EB}"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5"/>
          <p:cNvSpPr/>
          <p:nvPr/>
        </p:nvSpPr>
        <p:spPr>
          <a:xfrm>
            <a:off x="7715250" y="6356350"/>
            <a:ext cx="642938" cy="365125"/>
          </a:xfrm>
          <a:prstGeom prst="rect">
            <a:avLst/>
          </a:prstGeom>
          <a:noFill/>
          <a:ln>
            <a:noFill/>
            <a:miter lim="800000"/>
          </a:ln>
        </p:spPr>
        <p:txBody>
          <a:bodyPr/>
          <a:lstStyle/>
          <a:p>
            <a:pPr lvl="0"/>
            <a:fld id="{0E3004FD-65ED-461F-B6F8-7616981C44F3}" type="slidenum">
              <a:rPr lang="en-US" sz="1400">
                <a:solidFill>
                  <a:schemeClr val="tx2"/>
                </a:solidFill>
              </a:rPr>
              <a:t>36</a:t>
            </a:fld>
            <a:endParaRPr lang="en-US" sz="1400">
              <a:solidFill>
                <a:schemeClr val="tx2"/>
              </a:solidFill>
            </a:endParaRPr>
          </a:p>
        </p:txBody>
      </p:sp>
      <p:sp>
        <p:nvSpPr>
          <p:cNvPr id="52227"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过程改进的投资回报</a:t>
            </a:r>
          </a:p>
        </p:txBody>
      </p:sp>
      <p:grpSp>
        <p:nvGrpSpPr>
          <p:cNvPr id="52228" name="组合 52227"/>
          <p:cNvGrpSpPr/>
          <p:nvPr/>
        </p:nvGrpSpPr>
        <p:grpSpPr>
          <a:xfrm>
            <a:off x="509588" y="1397000"/>
            <a:ext cx="7705725" cy="3889375"/>
            <a:chOff x="0" y="0"/>
            <a:chExt cx="2881" cy="2175"/>
          </a:xfrm>
        </p:grpSpPr>
        <p:sp>
          <p:nvSpPr>
            <p:cNvPr id="52229" name="Rectangle 4"/>
            <p:cNvSpPr/>
            <p:nvPr/>
          </p:nvSpPr>
          <p:spPr>
            <a:xfrm>
              <a:off x="2159" y="1890"/>
              <a:ext cx="720" cy="285"/>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ea typeface="Times New Roman" pitchFamily="2" charset="0"/>
                </a:rPr>
                <a:t>22</a:t>
              </a:r>
            </a:p>
          </p:txBody>
        </p:sp>
        <p:sp>
          <p:nvSpPr>
            <p:cNvPr id="52230" name="Rectangle 5"/>
            <p:cNvSpPr/>
            <p:nvPr/>
          </p:nvSpPr>
          <p:spPr>
            <a:xfrm>
              <a:off x="1551" y="1890"/>
              <a:ext cx="608" cy="285"/>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4 : 1</a:t>
              </a:r>
            </a:p>
          </p:txBody>
        </p:sp>
        <p:sp>
          <p:nvSpPr>
            <p:cNvPr id="52231" name="Rectangle 6"/>
            <p:cNvSpPr/>
            <p:nvPr/>
          </p:nvSpPr>
          <p:spPr>
            <a:xfrm>
              <a:off x="0" y="1890"/>
              <a:ext cx="1551" cy="285"/>
            </a:xfrm>
            <a:prstGeom prst="rect">
              <a:avLst/>
            </a:prstGeom>
            <a:noFill/>
            <a:ln cmpd="sng">
              <a:solidFill>
                <a:schemeClr val="tx2"/>
              </a:solidFill>
              <a:miter lim="800000"/>
            </a:ln>
          </p:spPr>
          <p:txBody>
            <a:bodyPr lIns="91416" tIns="45708" rIns="91416" bIns="45708"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Return on Investment</a:t>
              </a:r>
            </a:p>
          </p:txBody>
        </p:sp>
        <p:sp>
          <p:nvSpPr>
            <p:cNvPr id="52232" name="Rectangle 7"/>
            <p:cNvSpPr/>
            <p:nvPr/>
          </p:nvSpPr>
          <p:spPr>
            <a:xfrm>
              <a:off x="2159" y="1598"/>
              <a:ext cx="720" cy="292"/>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ea typeface="Times New Roman" pitchFamily="2" charset="0"/>
                </a:rPr>
                <a:t>7</a:t>
              </a:r>
            </a:p>
          </p:txBody>
        </p:sp>
        <p:sp>
          <p:nvSpPr>
            <p:cNvPr id="52233" name="Rectangle 8"/>
            <p:cNvSpPr/>
            <p:nvPr/>
          </p:nvSpPr>
          <p:spPr>
            <a:xfrm>
              <a:off x="1551" y="1598"/>
              <a:ext cx="608" cy="292"/>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14%</a:t>
              </a:r>
            </a:p>
          </p:txBody>
        </p:sp>
        <p:sp>
          <p:nvSpPr>
            <p:cNvPr id="52234" name="Rectangle 9"/>
            <p:cNvSpPr/>
            <p:nvPr/>
          </p:nvSpPr>
          <p:spPr>
            <a:xfrm>
              <a:off x="0" y="1598"/>
              <a:ext cx="1551" cy="292"/>
            </a:xfrm>
            <a:prstGeom prst="rect">
              <a:avLst/>
            </a:prstGeom>
            <a:noFill/>
            <a:ln cmpd="sng">
              <a:solidFill>
                <a:schemeClr val="tx2"/>
              </a:solidFill>
              <a:miter lim="800000"/>
            </a:ln>
          </p:spPr>
          <p:txBody>
            <a:bodyPr lIns="91416" tIns="45708" rIns="91416" bIns="45708"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Customer Satisfaction</a:t>
              </a:r>
            </a:p>
          </p:txBody>
        </p:sp>
        <p:sp>
          <p:nvSpPr>
            <p:cNvPr id="52235" name="Rectangle 10"/>
            <p:cNvSpPr/>
            <p:nvPr/>
          </p:nvSpPr>
          <p:spPr>
            <a:xfrm>
              <a:off x="2159" y="1307"/>
              <a:ext cx="720" cy="291"/>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ea typeface="Times New Roman" pitchFamily="2" charset="0"/>
                </a:rPr>
                <a:t>34</a:t>
              </a:r>
            </a:p>
          </p:txBody>
        </p:sp>
        <p:sp>
          <p:nvSpPr>
            <p:cNvPr id="52236" name="Rectangle 11"/>
            <p:cNvSpPr/>
            <p:nvPr/>
          </p:nvSpPr>
          <p:spPr>
            <a:xfrm>
              <a:off x="1551" y="1307"/>
              <a:ext cx="608" cy="291"/>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48%</a:t>
              </a:r>
            </a:p>
          </p:txBody>
        </p:sp>
        <p:sp>
          <p:nvSpPr>
            <p:cNvPr id="52237" name="Rectangle 12"/>
            <p:cNvSpPr/>
            <p:nvPr/>
          </p:nvSpPr>
          <p:spPr>
            <a:xfrm>
              <a:off x="0" y="1307"/>
              <a:ext cx="1551" cy="291"/>
            </a:xfrm>
            <a:prstGeom prst="rect">
              <a:avLst/>
            </a:prstGeom>
            <a:noFill/>
            <a:ln cmpd="sng">
              <a:solidFill>
                <a:schemeClr val="tx2"/>
              </a:solidFill>
              <a:miter lim="800000"/>
            </a:ln>
          </p:spPr>
          <p:txBody>
            <a:bodyPr lIns="91416" tIns="45708" rIns="91416" bIns="45708"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Quality</a:t>
              </a:r>
            </a:p>
          </p:txBody>
        </p:sp>
        <p:sp>
          <p:nvSpPr>
            <p:cNvPr id="52238" name="Rectangle 13"/>
            <p:cNvSpPr/>
            <p:nvPr/>
          </p:nvSpPr>
          <p:spPr>
            <a:xfrm>
              <a:off x="2159" y="1014"/>
              <a:ext cx="720" cy="293"/>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ea typeface="Times New Roman" pitchFamily="2" charset="0"/>
                </a:rPr>
                <a:t>20</a:t>
              </a:r>
            </a:p>
          </p:txBody>
        </p:sp>
        <p:sp>
          <p:nvSpPr>
            <p:cNvPr id="52239" name="Rectangle 14"/>
            <p:cNvSpPr/>
            <p:nvPr/>
          </p:nvSpPr>
          <p:spPr>
            <a:xfrm>
              <a:off x="1551" y="1014"/>
              <a:ext cx="608" cy="293"/>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61%</a:t>
              </a:r>
            </a:p>
          </p:txBody>
        </p:sp>
        <p:sp>
          <p:nvSpPr>
            <p:cNvPr id="52240" name="Rectangle 15"/>
            <p:cNvSpPr/>
            <p:nvPr/>
          </p:nvSpPr>
          <p:spPr>
            <a:xfrm>
              <a:off x="0" y="1014"/>
              <a:ext cx="1551" cy="293"/>
            </a:xfrm>
            <a:prstGeom prst="rect">
              <a:avLst/>
            </a:prstGeom>
            <a:noFill/>
            <a:ln cmpd="sng">
              <a:solidFill>
                <a:schemeClr val="tx2"/>
              </a:solidFill>
              <a:miter lim="800000"/>
            </a:ln>
          </p:spPr>
          <p:txBody>
            <a:bodyPr lIns="91416" tIns="45708" rIns="91416" bIns="45708"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Productivity</a:t>
              </a:r>
            </a:p>
          </p:txBody>
        </p:sp>
        <p:sp>
          <p:nvSpPr>
            <p:cNvPr id="52241" name="Rectangle 16"/>
            <p:cNvSpPr/>
            <p:nvPr/>
          </p:nvSpPr>
          <p:spPr>
            <a:xfrm>
              <a:off x="2159" y="723"/>
              <a:ext cx="720" cy="291"/>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ea typeface="Times New Roman" pitchFamily="2" charset="0"/>
                </a:rPr>
                <a:t>22</a:t>
              </a:r>
            </a:p>
          </p:txBody>
        </p:sp>
        <p:sp>
          <p:nvSpPr>
            <p:cNvPr id="52242" name="Rectangle 17"/>
            <p:cNvSpPr/>
            <p:nvPr/>
          </p:nvSpPr>
          <p:spPr>
            <a:xfrm>
              <a:off x="1551" y="723"/>
              <a:ext cx="608" cy="291"/>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50%</a:t>
              </a:r>
            </a:p>
          </p:txBody>
        </p:sp>
        <p:sp>
          <p:nvSpPr>
            <p:cNvPr id="52243" name="Rectangle 18"/>
            <p:cNvSpPr/>
            <p:nvPr/>
          </p:nvSpPr>
          <p:spPr>
            <a:xfrm>
              <a:off x="0" y="723"/>
              <a:ext cx="1551" cy="291"/>
            </a:xfrm>
            <a:prstGeom prst="rect">
              <a:avLst/>
            </a:prstGeom>
            <a:noFill/>
            <a:ln cmpd="sng">
              <a:solidFill>
                <a:schemeClr val="tx2"/>
              </a:solidFill>
              <a:miter lim="800000"/>
            </a:ln>
          </p:spPr>
          <p:txBody>
            <a:bodyPr lIns="91416" tIns="45708" rIns="91416" bIns="45708"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Schedule</a:t>
              </a:r>
            </a:p>
          </p:txBody>
        </p:sp>
        <p:sp>
          <p:nvSpPr>
            <p:cNvPr id="52244" name="Rectangle 19"/>
            <p:cNvSpPr/>
            <p:nvPr/>
          </p:nvSpPr>
          <p:spPr>
            <a:xfrm>
              <a:off x="2159" y="431"/>
              <a:ext cx="720" cy="292"/>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ea typeface="Times New Roman" pitchFamily="2" charset="0"/>
                </a:rPr>
                <a:t>29</a:t>
              </a:r>
            </a:p>
          </p:txBody>
        </p:sp>
        <p:sp>
          <p:nvSpPr>
            <p:cNvPr id="52245" name="Rectangle 20"/>
            <p:cNvSpPr/>
            <p:nvPr/>
          </p:nvSpPr>
          <p:spPr>
            <a:xfrm>
              <a:off x="1551" y="431"/>
              <a:ext cx="608" cy="292"/>
            </a:xfrm>
            <a:prstGeom prst="rect">
              <a:avLst/>
            </a:prstGeom>
            <a:noFill/>
            <a:ln cmpd="sng">
              <a:solidFill>
                <a:schemeClr val="tx2"/>
              </a:solidFill>
              <a:miter lim="800000"/>
            </a:ln>
          </p:spPr>
          <p:txBody>
            <a:bodyPr lIns="91416" tIns="45708" rIns="91416" bIns="45708"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34%</a:t>
              </a:r>
            </a:p>
          </p:txBody>
        </p:sp>
        <p:sp>
          <p:nvSpPr>
            <p:cNvPr id="52246" name="Rectangle 21"/>
            <p:cNvSpPr/>
            <p:nvPr/>
          </p:nvSpPr>
          <p:spPr>
            <a:xfrm>
              <a:off x="0" y="431"/>
              <a:ext cx="1551" cy="292"/>
            </a:xfrm>
            <a:prstGeom prst="rect">
              <a:avLst/>
            </a:prstGeom>
            <a:noFill/>
            <a:ln cmpd="sng">
              <a:solidFill>
                <a:schemeClr val="tx2"/>
              </a:solidFill>
              <a:miter lim="800000"/>
            </a:ln>
          </p:spPr>
          <p:txBody>
            <a:bodyPr lIns="91416" tIns="45708" rIns="91416" bIns="45708"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solidFill>
                    <a:srgbClr val="111111"/>
                  </a:solidFill>
                  <a:ea typeface="Times New Roman" pitchFamily="2" charset="0"/>
                </a:rPr>
                <a:t>Cost</a:t>
              </a:r>
            </a:p>
          </p:txBody>
        </p:sp>
        <p:sp>
          <p:nvSpPr>
            <p:cNvPr id="52247" name="Rectangle 22"/>
            <p:cNvSpPr/>
            <p:nvPr/>
          </p:nvSpPr>
          <p:spPr>
            <a:xfrm>
              <a:off x="2161" y="0"/>
              <a:ext cx="720" cy="431"/>
            </a:xfrm>
            <a:prstGeom prst="rect">
              <a:avLst/>
            </a:prstGeom>
            <a:noFill/>
            <a:ln cmpd="sng">
              <a:solidFill>
                <a:schemeClr val="tx2"/>
              </a:solidFill>
              <a:miter lim="800000"/>
            </a:ln>
          </p:spPr>
          <p:txBody>
            <a:bodyPr lIns="91416" tIns="45708" rIns="91416" bIns="45708" anchor="b"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ea typeface="Times New Roman" pitchFamily="2" charset="0"/>
                </a:rPr>
                <a:t># of data points</a:t>
              </a:r>
            </a:p>
          </p:txBody>
        </p:sp>
        <p:sp>
          <p:nvSpPr>
            <p:cNvPr id="52248" name="Rectangle 23"/>
            <p:cNvSpPr/>
            <p:nvPr/>
          </p:nvSpPr>
          <p:spPr>
            <a:xfrm>
              <a:off x="1551" y="0"/>
              <a:ext cx="608" cy="431"/>
            </a:xfrm>
            <a:prstGeom prst="rect">
              <a:avLst/>
            </a:prstGeom>
            <a:noFill/>
            <a:ln cmpd="sng">
              <a:solidFill>
                <a:schemeClr val="tx2"/>
              </a:solidFill>
              <a:miter lim="800000"/>
            </a:ln>
          </p:spPr>
          <p:txBody>
            <a:bodyPr lIns="91416" tIns="45708" rIns="91416" bIns="45708" anchor="b"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ea typeface="Times New Roman" pitchFamily="2" charset="0"/>
                </a:rPr>
                <a:t>Median</a:t>
              </a:r>
            </a:p>
          </p:txBody>
        </p:sp>
        <p:sp>
          <p:nvSpPr>
            <p:cNvPr id="52249" name="Rectangle 24"/>
            <p:cNvSpPr/>
            <p:nvPr/>
          </p:nvSpPr>
          <p:spPr>
            <a:xfrm>
              <a:off x="0" y="0"/>
              <a:ext cx="1551" cy="431"/>
            </a:xfrm>
            <a:prstGeom prst="rect">
              <a:avLst/>
            </a:prstGeom>
            <a:noFill/>
            <a:ln cmpd="sng">
              <a:solidFill>
                <a:srgbClr val="1C1C1C"/>
              </a:solidFill>
              <a:miter lim="800000"/>
            </a:ln>
          </p:spPr>
          <p:txBody>
            <a:bodyPr lIns="91416" tIns="45708" rIns="91416" bIns="45708" anchor="b"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811212">
                <a:spcBef>
                  <a:spcPct val="20000"/>
                </a:spcBef>
              </a:pPr>
              <a:r>
                <a:rPr lang="en-US" sz="2500">
                  <a:ea typeface="Times New Roman" pitchFamily="2" charset="0"/>
                </a:rPr>
                <a:t>Improvements</a:t>
              </a:r>
            </a:p>
          </p:txBody>
        </p:sp>
        <p:cxnSp>
          <p:nvCxnSpPr>
            <p:cNvPr id="52250" name="Line 25"/>
            <p:cNvCxnSpPr/>
            <p:nvPr/>
          </p:nvCxnSpPr>
          <p:spPr>
            <a:xfrm>
              <a:off x="0" y="0"/>
              <a:ext cx="2879" cy="0"/>
            </a:xfrm>
            <a:prstGeom prst="line">
              <a:avLst/>
            </a:prstGeom>
            <a:noFill/>
            <a:ln w="38100" cmpd="sng">
              <a:solidFill>
                <a:srgbClr val="1C1C1C"/>
              </a:solidFill>
              <a:miter lim="800000"/>
            </a:ln>
          </p:spPr>
        </p:cxnSp>
        <p:cxnSp>
          <p:nvCxnSpPr>
            <p:cNvPr id="52251" name="Line 26"/>
            <p:cNvCxnSpPr/>
            <p:nvPr/>
          </p:nvCxnSpPr>
          <p:spPr>
            <a:xfrm>
              <a:off x="0" y="723"/>
              <a:ext cx="2879" cy="0"/>
            </a:xfrm>
            <a:prstGeom prst="line">
              <a:avLst/>
            </a:prstGeom>
            <a:noFill/>
            <a:ln w="12700" cmpd="sng">
              <a:solidFill>
                <a:srgbClr val="1C1C1C"/>
              </a:solidFill>
              <a:miter lim="800000"/>
            </a:ln>
          </p:spPr>
        </p:cxnSp>
        <p:cxnSp>
          <p:nvCxnSpPr>
            <p:cNvPr id="52252" name="Line 27"/>
            <p:cNvCxnSpPr/>
            <p:nvPr/>
          </p:nvCxnSpPr>
          <p:spPr>
            <a:xfrm>
              <a:off x="0" y="1014"/>
              <a:ext cx="2879" cy="0"/>
            </a:xfrm>
            <a:prstGeom prst="line">
              <a:avLst/>
            </a:prstGeom>
            <a:noFill/>
            <a:ln w="12700" cmpd="sng">
              <a:solidFill>
                <a:srgbClr val="1C1C1C"/>
              </a:solidFill>
              <a:miter lim="800000"/>
            </a:ln>
          </p:spPr>
        </p:cxnSp>
        <p:cxnSp>
          <p:nvCxnSpPr>
            <p:cNvPr id="52253" name="Line 28"/>
            <p:cNvCxnSpPr/>
            <p:nvPr/>
          </p:nvCxnSpPr>
          <p:spPr>
            <a:xfrm>
              <a:off x="0" y="1307"/>
              <a:ext cx="2879" cy="0"/>
            </a:xfrm>
            <a:prstGeom prst="line">
              <a:avLst/>
            </a:prstGeom>
            <a:noFill/>
            <a:ln w="12700" cmpd="sng">
              <a:solidFill>
                <a:srgbClr val="1C1C1C"/>
              </a:solidFill>
              <a:miter lim="800000"/>
            </a:ln>
          </p:spPr>
        </p:cxnSp>
        <p:cxnSp>
          <p:nvCxnSpPr>
            <p:cNvPr id="52254" name="Line 29"/>
            <p:cNvCxnSpPr/>
            <p:nvPr/>
          </p:nvCxnSpPr>
          <p:spPr>
            <a:xfrm>
              <a:off x="0" y="1598"/>
              <a:ext cx="2879" cy="0"/>
            </a:xfrm>
            <a:prstGeom prst="line">
              <a:avLst/>
            </a:prstGeom>
            <a:noFill/>
            <a:ln w="12700" cmpd="sng">
              <a:solidFill>
                <a:srgbClr val="1C1C1C"/>
              </a:solidFill>
              <a:miter lim="800000"/>
            </a:ln>
          </p:spPr>
        </p:cxnSp>
        <p:cxnSp>
          <p:nvCxnSpPr>
            <p:cNvPr id="52255" name="Line 30"/>
            <p:cNvCxnSpPr/>
            <p:nvPr/>
          </p:nvCxnSpPr>
          <p:spPr>
            <a:xfrm>
              <a:off x="0" y="1890"/>
              <a:ext cx="2879" cy="0"/>
            </a:xfrm>
            <a:prstGeom prst="line">
              <a:avLst/>
            </a:prstGeom>
            <a:noFill/>
            <a:ln w="12700" cmpd="sng">
              <a:solidFill>
                <a:srgbClr val="1C1C1C"/>
              </a:solidFill>
              <a:miter lim="800000"/>
            </a:ln>
          </p:spPr>
        </p:cxnSp>
        <p:cxnSp>
          <p:nvCxnSpPr>
            <p:cNvPr id="52256" name="Line 31"/>
            <p:cNvCxnSpPr/>
            <p:nvPr/>
          </p:nvCxnSpPr>
          <p:spPr>
            <a:xfrm>
              <a:off x="0" y="2167"/>
              <a:ext cx="2879" cy="0"/>
            </a:xfrm>
            <a:prstGeom prst="line">
              <a:avLst/>
            </a:prstGeom>
            <a:noFill/>
            <a:ln w="38100" cap="sq" cmpd="sng">
              <a:solidFill>
                <a:srgbClr val="1C1C1C"/>
              </a:solidFill>
              <a:miter lim="800000"/>
            </a:ln>
          </p:spPr>
        </p:cxnSp>
        <p:cxnSp>
          <p:nvCxnSpPr>
            <p:cNvPr id="52257" name="Line 32"/>
            <p:cNvCxnSpPr/>
            <p:nvPr/>
          </p:nvCxnSpPr>
          <p:spPr>
            <a:xfrm flipH="1">
              <a:off x="0" y="0"/>
              <a:ext cx="0" cy="431"/>
            </a:xfrm>
            <a:prstGeom prst="line">
              <a:avLst/>
            </a:prstGeom>
            <a:noFill/>
            <a:ln w="28575" cmpd="sng">
              <a:solidFill>
                <a:srgbClr val="3B0C03"/>
              </a:solidFill>
              <a:miter lim="800000"/>
            </a:ln>
          </p:spPr>
        </p:cxnSp>
        <p:cxnSp>
          <p:nvCxnSpPr>
            <p:cNvPr id="52258" name="Line 33"/>
            <p:cNvCxnSpPr/>
            <p:nvPr/>
          </p:nvCxnSpPr>
          <p:spPr>
            <a:xfrm flipH="1">
              <a:off x="1551" y="0"/>
              <a:ext cx="0" cy="2175"/>
            </a:xfrm>
            <a:prstGeom prst="line">
              <a:avLst/>
            </a:prstGeom>
            <a:noFill/>
            <a:ln w="12700" cmpd="sng">
              <a:solidFill>
                <a:srgbClr val="1C1C1C"/>
              </a:solidFill>
              <a:miter lim="800000"/>
            </a:ln>
          </p:spPr>
        </p:cxnSp>
        <p:cxnSp>
          <p:nvCxnSpPr>
            <p:cNvPr id="52259" name="Line 34"/>
            <p:cNvCxnSpPr/>
            <p:nvPr/>
          </p:nvCxnSpPr>
          <p:spPr>
            <a:xfrm flipH="1">
              <a:off x="2159" y="0"/>
              <a:ext cx="0" cy="2175"/>
            </a:xfrm>
            <a:prstGeom prst="line">
              <a:avLst/>
            </a:prstGeom>
            <a:noFill/>
            <a:ln w="12700" cmpd="sng">
              <a:solidFill>
                <a:srgbClr val="1C1C1C"/>
              </a:solidFill>
              <a:miter lim="800000"/>
            </a:ln>
          </p:spPr>
        </p:cxnSp>
        <p:cxnSp>
          <p:nvCxnSpPr>
            <p:cNvPr id="52260" name="Line 35"/>
            <p:cNvCxnSpPr/>
            <p:nvPr/>
          </p:nvCxnSpPr>
          <p:spPr>
            <a:xfrm flipH="1">
              <a:off x="2879" y="0"/>
              <a:ext cx="0" cy="431"/>
            </a:xfrm>
            <a:prstGeom prst="line">
              <a:avLst/>
            </a:prstGeom>
            <a:noFill/>
            <a:ln w="28575" cmpd="sng">
              <a:solidFill>
                <a:srgbClr val="3B0C03"/>
              </a:solidFill>
              <a:miter lim="800000"/>
            </a:ln>
          </p:spPr>
        </p:cxnSp>
        <p:cxnSp>
          <p:nvCxnSpPr>
            <p:cNvPr id="52261" name="Line 36"/>
            <p:cNvCxnSpPr/>
            <p:nvPr/>
          </p:nvCxnSpPr>
          <p:spPr>
            <a:xfrm>
              <a:off x="0" y="431"/>
              <a:ext cx="2879" cy="0"/>
            </a:xfrm>
            <a:prstGeom prst="line">
              <a:avLst/>
            </a:prstGeom>
            <a:noFill/>
            <a:ln w="38100" cmpd="sng">
              <a:solidFill>
                <a:srgbClr val="1C1C1C"/>
              </a:solidFill>
              <a:miter lim="800000"/>
            </a:ln>
          </p:spPr>
        </p:cxnSp>
        <p:cxnSp>
          <p:nvCxnSpPr>
            <p:cNvPr id="52262" name="Line 37"/>
            <p:cNvCxnSpPr/>
            <p:nvPr/>
          </p:nvCxnSpPr>
          <p:spPr>
            <a:xfrm flipH="1">
              <a:off x="0" y="431"/>
              <a:ext cx="0" cy="1744"/>
            </a:xfrm>
            <a:prstGeom prst="line">
              <a:avLst/>
            </a:prstGeom>
            <a:noFill/>
            <a:ln w="38100" cap="sq" cmpd="sng">
              <a:solidFill>
                <a:srgbClr val="1C1C1C"/>
              </a:solidFill>
              <a:miter lim="800000"/>
            </a:ln>
          </p:spPr>
        </p:cxnSp>
        <p:cxnSp>
          <p:nvCxnSpPr>
            <p:cNvPr id="52263" name="Line 38"/>
            <p:cNvCxnSpPr/>
            <p:nvPr/>
          </p:nvCxnSpPr>
          <p:spPr>
            <a:xfrm flipH="1">
              <a:off x="2879" y="431"/>
              <a:ext cx="0" cy="1744"/>
            </a:xfrm>
            <a:prstGeom prst="line">
              <a:avLst/>
            </a:prstGeom>
            <a:noFill/>
            <a:ln w="38100" cap="sq" cmpd="sng">
              <a:solidFill>
                <a:srgbClr val="1C1C1C"/>
              </a:solidFill>
              <a:miter lim="800000"/>
            </a:ln>
          </p:spPr>
        </p:cxnSp>
      </p:grpSp>
      <p:sp>
        <p:nvSpPr>
          <p:cNvPr id="52264" name="Rectangle 39"/>
          <p:cNvSpPr/>
          <p:nvPr/>
        </p:nvSpPr>
        <p:spPr>
          <a:xfrm>
            <a:off x="2357438" y="5500688"/>
            <a:ext cx="2457450" cy="366712"/>
          </a:xfrm>
          <a:prstGeom prst="rect">
            <a:avLst/>
          </a:prstGeom>
          <a:noFill/>
          <a:ln>
            <a:noFill/>
            <a:miter lim="800000"/>
          </a:ln>
        </p:spPr>
        <p:txBody>
          <a:bodyPr wrap="none">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en-US"/>
              <a:t>2006</a:t>
            </a:r>
            <a:r>
              <a:rPr lang="zh-CN"/>
              <a:t>年</a:t>
            </a:r>
            <a:r>
              <a:rPr lang="en-US"/>
              <a:t>8</a:t>
            </a:r>
            <a:r>
              <a:rPr lang="zh-CN"/>
              <a:t>月</a:t>
            </a:r>
            <a:r>
              <a:rPr lang="en-US"/>
              <a:t>—CMU/SEI</a:t>
            </a:r>
          </a:p>
        </p:txBody>
      </p:sp>
      <p:sp>
        <p:nvSpPr>
          <p:cNvPr id="52265" name="日期占位符 42"/>
          <p:cNvSpPr/>
          <p:nvPr/>
        </p:nvSpPr>
        <p:spPr>
          <a:xfrm>
            <a:off x="496888" y="6356350"/>
            <a:ext cx="2289175" cy="365125"/>
          </a:xfrm>
          <a:prstGeom prst="rect">
            <a:avLst/>
          </a:prstGeom>
          <a:noFill/>
          <a:ln>
            <a:noFill/>
            <a:miter lim="800000"/>
          </a:ln>
        </p:spPr>
        <p:txBody>
          <a:bodyPr/>
          <a:lstStyle/>
          <a:p>
            <a:pPr lvl="0"/>
            <a:fld id="{27CD62AF-267D-4500-AE37-78494797A971}"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5"/>
          <p:cNvSpPr/>
          <p:nvPr/>
        </p:nvSpPr>
        <p:spPr>
          <a:xfrm>
            <a:off x="7715250" y="6356350"/>
            <a:ext cx="642938" cy="365125"/>
          </a:xfrm>
          <a:prstGeom prst="rect">
            <a:avLst/>
          </a:prstGeom>
          <a:noFill/>
          <a:ln>
            <a:noFill/>
            <a:miter lim="800000"/>
          </a:ln>
        </p:spPr>
        <p:txBody>
          <a:bodyPr/>
          <a:lstStyle/>
          <a:p>
            <a:pPr lvl="0"/>
            <a:fld id="{529519EB-4CDA-41B6-9234-63B6F5481317}" type="slidenum">
              <a:rPr lang="en-US" sz="1400">
                <a:solidFill>
                  <a:schemeClr val="tx2"/>
                </a:solidFill>
              </a:rPr>
              <a:t>37</a:t>
            </a:fld>
            <a:endParaRPr lang="en-US" sz="1400">
              <a:solidFill>
                <a:schemeClr val="tx2"/>
              </a:solidFill>
            </a:endParaRPr>
          </a:p>
        </p:txBody>
      </p:sp>
      <p:sp>
        <p:nvSpPr>
          <p:cNvPr id="53251"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改进进度和预算的可测性</a:t>
            </a:r>
          </a:p>
        </p:txBody>
      </p:sp>
      <p:sp>
        <p:nvSpPr>
          <p:cNvPr id="53252" name="Rectangle 3"/>
          <p:cNvSpPr/>
          <p:nvPr/>
        </p:nvSpPr>
        <p:spPr>
          <a:xfrm>
            <a:off x="1171575" y="6400800"/>
            <a:ext cx="1903412" cy="45720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3253" name="Rectangle 4"/>
          <p:cNvSpPr/>
          <p:nvPr/>
        </p:nvSpPr>
        <p:spPr>
          <a:xfrm>
            <a:off x="3608388" y="6400800"/>
            <a:ext cx="2898775" cy="45720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3254" name="Rectangle 5"/>
          <p:cNvSpPr/>
          <p:nvPr/>
        </p:nvSpPr>
        <p:spPr>
          <a:xfrm>
            <a:off x="2919412" y="511175"/>
            <a:ext cx="3378200" cy="46355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nvGrpSpPr>
          <p:cNvPr id="53255" name="组合 53254"/>
          <p:cNvGrpSpPr/>
          <p:nvPr/>
        </p:nvGrpSpPr>
        <p:grpSpPr>
          <a:xfrm>
            <a:off x="857250" y="1285875"/>
            <a:ext cx="6832600" cy="4841875"/>
            <a:chOff x="0" y="0"/>
            <a:chExt cx="4304" cy="3050"/>
          </a:xfrm>
        </p:grpSpPr>
        <p:cxnSp>
          <p:nvCxnSpPr>
            <p:cNvPr id="53256" name="Line 7"/>
            <p:cNvCxnSpPr/>
            <p:nvPr/>
          </p:nvCxnSpPr>
          <p:spPr>
            <a:xfrm flipH="1">
              <a:off x="593" y="96"/>
              <a:ext cx="0" cy="2117"/>
            </a:xfrm>
            <a:prstGeom prst="line">
              <a:avLst/>
            </a:prstGeom>
            <a:noFill/>
            <a:ln w="50800" cmpd="sng">
              <a:solidFill>
                <a:schemeClr val="tx1"/>
              </a:solidFill>
              <a:miter lim="800000"/>
            </a:ln>
          </p:spPr>
        </p:cxnSp>
        <p:cxnSp>
          <p:nvCxnSpPr>
            <p:cNvPr id="53257" name="Line 8"/>
            <p:cNvCxnSpPr/>
            <p:nvPr/>
          </p:nvCxnSpPr>
          <p:spPr>
            <a:xfrm>
              <a:off x="591" y="2204"/>
              <a:ext cx="3640" cy="0"/>
            </a:xfrm>
            <a:prstGeom prst="line">
              <a:avLst/>
            </a:prstGeom>
            <a:noFill/>
            <a:ln w="50800" cmpd="sng">
              <a:solidFill>
                <a:schemeClr val="tx1"/>
              </a:solidFill>
              <a:miter lim="800000"/>
            </a:ln>
          </p:spPr>
        </p:cxnSp>
        <p:cxnSp>
          <p:nvCxnSpPr>
            <p:cNvPr id="53258" name="Line 9"/>
            <p:cNvCxnSpPr/>
            <p:nvPr/>
          </p:nvCxnSpPr>
          <p:spPr>
            <a:xfrm>
              <a:off x="600" y="1072"/>
              <a:ext cx="3609" cy="0"/>
            </a:xfrm>
            <a:prstGeom prst="line">
              <a:avLst/>
            </a:prstGeom>
            <a:noFill/>
            <a:ln w="25400" cmpd="sng">
              <a:solidFill>
                <a:schemeClr val="tx1"/>
              </a:solidFill>
              <a:miter lim="800000"/>
            </a:ln>
          </p:spPr>
        </p:cxnSp>
        <p:grpSp>
          <p:nvGrpSpPr>
            <p:cNvPr id="53259" name="组合 53258"/>
            <p:cNvGrpSpPr/>
            <p:nvPr/>
          </p:nvGrpSpPr>
          <p:grpSpPr>
            <a:xfrm>
              <a:off x="196" y="0"/>
              <a:ext cx="370" cy="2268"/>
              <a:chOff x="0" y="0"/>
              <a:chExt cx="370" cy="2268"/>
            </a:xfrm>
          </p:grpSpPr>
          <p:sp>
            <p:nvSpPr>
              <p:cNvPr id="53260" name="Rectangle 11"/>
              <p:cNvSpPr/>
              <p:nvPr/>
            </p:nvSpPr>
            <p:spPr>
              <a:xfrm>
                <a:off x="149" y="989"/>
                <a:ext cx="221" cy="13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1600"/>
                  <a:t> 0%</a:t>
                </a:r>
              </a:p>
            </p:txBody>
          </p:sp>
          <p:sp>
            <p:nvSpPr>
              <p:cNvPr id="53261" name="Rectangle 12"/>
              <p:cNvSpPr/>
              <p:nvPr/>
            </p:nvSpPr>
            <p:spPr>
              <a:xfrm>
                <a:off x="43" y="0"/>
                <a:ext cx="327" cy="13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1600"/>
                  <a:t>140%</a:t>
                </a:r>
              </a:p>
            </p:txBody>
          </p:sp>
          <p:sp>
            <p:nvSpPr>
              <p:cNvPr id="53262" name="Rectangle 13"/>
              <p:cNvSpPr/>
              <p:nvPr/>
            </p:nvSpPr>
            <p:spPr>
              <a:xfrm>
                <a:off x="0" y="2129"/>
                <a:ext cx="370" cy="13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1600"/>
                  <a:t>-140%</a:t>
                </a:r>
              </a:p>
            </p:txBody>
          </p:sp>
        </p:grpSp>
        <p:sp>
          <p:nvSpPr>
            <p:cNvPr id="53263" name="Rectangle 14"/>
            <p:cNvSpPr/>
            <p:nvPr/>
          </p:nvSpPr>
          <p:spPr>
            <a:xfrm>
              <a:off x="764" y="866"/>
              <a:ext cx="40" cy="157"/>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a:t>.</a:t>
              </a:r>
            </a:p>
          </p:txBody>
        </p:sp>
        <p:sp>
          <p:nvSpPr>
            <p:cNvPr id="53264" name="Rectangle 15"/>
            <p:cNvSpPr/>
            <p:nvPr/>
          </p:nvSpPr>
          <p:spPr>
            <a:xfrm>
              <a:off x="3606" y="884"/>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265" name="Rectangle 16"/>
            <p:cNvSpPr/>
            <p:nvPr/>
          </p:nvSpPr>
          <p:spPr>
            <a:xfrm>
              <a:off x="3871" y="966"/>
              <a:ext cx="433"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 . .</a:t>
              </a:r>
            </a:p>
          </p:txBody>
        </p:sp>
        <p:sp>
          <p:nvSpPr>
            <p:cNvPr id="53266" name="Rectangle 17"/>
            <p:cNvSpPr/>
            <p:nvPr/>
          </p:nvSpPr>
          <p:spPr>
            <a:xfrm>
              <a:off x="1236" y="884"/>
              <a:ext cx="64"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267" name="Rectangle 18"/>
            <p:cNvSpPr/>
            <p:nvPr/>
          </p:nvSpPr>
          <p:spPr>
            <a:xfrm>
              <a:off x="2981" y="884"/>
              <a:ext cx="64"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268" name="Rectangle 19"/>
            <p:cNvSpPr/>
            <p:nvPr/>
          </p:nvSpPr>
          <p:spPr>
            <a:xfrm>
              <a:off x="3321" y="924"/>
              <a:ext cx="186"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a:t>
              </a:r>
            </a:p>
          </p:txBody>
        </p:sp>
        <p:sp>
          <p:nvSpPr>
            <p:cNvPr id="53269" name="Rectangle 20"/>
            <p:cNvSpPr/>
            <p:nvPr/>
          </p:nvSpPr>
          <p:spPr>
            <a:xfrm>
              <a:off x="3875" y="966"/>
              <a:ext cx="62"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270" name="Rectangle 21"/>
            <p:cNvSpPr/>
            <p:nvPr/>
          </p:nvSpPr>
          <p:spPr>
            <a:xfrm>
              <a:off x="2801" y="924"/>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271" name="Rectangle 22"/>
            <p:cNvSpPr/>
            <p:nvPr/>
          </p:nvSpPr>
          <p:spPr>
            <a:xfrm>
              <a:off x="2809" y="966"/>
              <a:ext cx="496"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 . . </a:t>
              </a:r>
            </a:p>
          </p:txBody>
        </p:sp>
        <p:sp>
          <p:nvSpPr>
            <p:cNvPr id="53272" name="Rectangle 23"/>
            <p:cNvSpPr/>
            <p:nvPr/>
          </p:nvSpPr>
          <p:spPr>
            <a:xfrm>
              <a:off x="2785" y="1007"/>
              <a:ext cx="186"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a:t>
              </a:r>
            </a:p>
          </p:txBody>
        </p:sp>
        <p:sp>
          <p:nvSpPr>
            <p:cNvPr id="53273" name="Rectangle 24"/>
            <p:cNvSpPr/>
            <p:nvPr/>
          </p:nvSpPr>
          <p:spPr>
            <a:xfrm>
              <a:off x="2681" y="924"/>
              <a:ext cx="124"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274" name="Rectangle 25"/>
            <p:cNvSpPr/>
            <p:nvPr/>
          </p:nvSpPr>
          <p:spPr>
            <a:xfrm>
              <a:off x="2299" y="1007"/>
              <a:ext cx="620"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 . .. .</a:t>
              </a:r>
            </a:p>
          </p:txBody>
        </p:sp>
        <p:sp>
          <p:nvSpPr>
            <p:cNvPr id="53275" name="Rectangle 26"/>
            <p:cNvSpPr/>
            <p:nvPr/>
          </p:nvSpPr>
          <p:spPr>
            <a:xfrm>
              <a:off x="4009" y="884"/>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276" name="Rectangle 27"/>
            <p:cNvSpPr/>
            <p:nvPr/>
          </p:nvSpPr>
          <p:spPr>
            <a:xfrm>
              <a:off x="2533" y="884"/>
              <a:ext cx="62"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277" name="Rectangle 28"/>
            <p:cNvSpPr/>
            <p:nvPr/>
          </p:nvSpPr>
          <p:spPr>
            <a:xfrm>
              <a:off x="3920" y="924"/>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278" name="Rectangle 29"/>
            <p:cNvSpPr/>
            <p:nvPr/>
          </p:nvSpPr>
          <p:spPr>
            <a:xfrm>
              <a:off x="3270" y="966"/>
              <a:ext cx="558"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 ....</a:t>
              </a:r>
            </a:p>
          </p:txBody>
        </p:sp>
        <p:sp>
          <p:nvSpPr>
            <p:cNvPr id="53279" name="Rectangle 30"/>
            <p:cNvSpPr/>
            <p:nvPr/>
          </p:nvSpPr>
          <p:spPr>
            <a:xfrm>
              <a:off x="3402" y="966"/>
              <a:ext cx="744"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 .. . ..</a:t>
              </a:r>
            </a:p>
          </p:txBody>
        </p:sp>
        <p:sp>
          <p:nvSpPr>
            <p:cNvPr id="53280" name="Rectangle 31"/>
            <p:cNvSpPr/>
            <p:nvPr/>
          </p:nvSpPr>
          <p:spPr>
            <a:xfrm>
              <a:off x="2981" y="924"/>
              <a:ext cx="64"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281" name="Rectangle 32"/>
            <p:cNvSpPr/>
            <p:nvPr/>
          </p:nvSpPr>
          <p:spPr>
            <a:xfrm>
              <a:off x="3141" y="884"/>
              <a:ext cx="186"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a:t>
              </a:r>
            </a:p>
          </p:txBody>
        </p:sp>
        <p:sp>
          <p:nvSpPr>
            <p:cNvPr id="53282" name="Rectangle 33"/>
            <p:cNvSpPr/>
            <p:nvPr/>
          </p:nvSpPr>
          <p:spPr>
            <a:xfrm>
              <a:off x="1639" y="884"/>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grpSp>
          <p:nvGrpSpPr>
            <p:cNvPr id="53283" name="组合 53282"/>
            <p:cNvGrpSpPr/>
            <p:nvPr/>
          </p:nvGrpSpPr>
          <p:grpSpPr>
            <a:xfrm>
              <a:off x="839" y="2234"/>
              <a:ext cx="3059" cy="377"/>
              <a:chOff x="0" y="0"/>
              <a:chExt cx="3059" cy="377"/>
            </a:xfrm>
          </p:grpSpPr>
          <p:grpSp>
            <p:nvGrpSpPr>
              <p:cNvPr id="53284" name="组合 53283"/>
              <p:cNvGrpSpPr/>
              <p:nvPr/>
            </p:nvGrpSpPr>
            <p:grpSpPr>
              <a:xfrm>
                <a:off x="0" y="0"/>
                <a:ext cx="1281" cy="370"/>
                <a:chOff x="0" y="0"/>
                <a:chExt cx="1281" cy="370"/>
              </a:xfrm>
            </p:grpSpPr>
            <p:sp>
              <p:nvSpPr>
                <p:cNvPr id="53285" name="Rectangle 36"/>
                <p:cNvSpPr/>
                <p:nvPr/>
              </p:nvSpPr>
              <p:spPr>
                <a:xfrm>
                  <a:off x="318" y="0"/>
                  <a:ext cx="645" cy="13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zh-CN" sz="1600"/>
                    <a:t>无历史数据</a:t>
                  </a:r>
                </a:p>
              </p:txBody>
            </p:sp>
            <p:sp>
              <p:nvSpPr>
                <p:cNvPr id="53286" name="Rectangle 37"/>
                <p:cNvSpPr/>
                <p:nvPr/>
              </p:nvSpPr>
              <p:spPr>
                <a:xfrm>
                  <a:off x="0" y="136"/>
                  <a:ext cx="1281" cy="11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zh-CN" sz="1300"/>
                    <a:t>在 </a:t>
                  </a:r>
                  <a:r>
                    <a:rPr lang="en-US" sz="1300"/>
                    <a:t>+20% </a:t>
                  </a:r>
                  <a:r>
                    <a:rPr lang="zh-CN" sz="1300"/>
                    <a:t>到 </a:t>
                  </a:r>
                  <a:r>
                    <a:rPr lang="en-US" sz="1300"/>
                    <a:t>-145%</a:t>
                  </a:r>
                  <a:r>
                    <a:rPr lang="zh-CN" sz="1300"/>
                    <a:t>之间变化</a:t>
                  </a:r>
                </a:p>
              </p:txBody>
            </p:sp>
            <p:sp>
              <p:nvSpPr>
                <p:cNvPr id="53287" name="Rectangle 38"/>
                <p:cNvSpPr/>
                <p:nvPr/>
              </p:nvSpPr>
              <p:spPr>
                <a:xfrm>
                  <a:off x="169" y="257"/>
                  <a:ext cx="1059" cy="11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1300"/>
                    <a:t>(</a:t>
                  </a:r>
                  <a:r>
                    <a:rPr lang="zh-CN" sz="1300"/>
                    <a:t>大部分在</a:t>
                  </a:r>
                  <a:r>
                    <a:rPr lang="en-US" sz="1300"/>
                    <a:t>CMM 1&amp;2</a:t>
                  </a:r>
                  <a:r>
                    <a:rPr lang="zh-CN" sz="1300"/>
                    <a:t>级</a:t>
                  </a:r>
                  <a:r>
                    <a:rPr lang="en-US" sz="1300"/>
                    <a:t>)</a:t>
                  </a:r>
                </a:p>
              </p:txBody>
            </p:sp>
          </p:grpSp>
          <p:grpSp>
            <p:nvGrpSpPr>
              <p:cNvPr id="53288" name="组合 53287"/>
              <p:cNvGrpSpPr/>
              <p:nvPr/>
            </p:nvGrpSpPr>
            <p:grpSpPr>
              <a:xfrm>
                <a:off x="1894" y="7"/>
                <a:ext cx="1165" cy="370"/>
                <a:chOff x="0" y="0"/>
                <a:chExt cx="1165" cy="370"/>
              </a:xfrm>
            </p:grpSpPr>
            <p:sp>
              <p:nvSpPr>
                <p:cNvPr id="53289" name="Rectangle 40"/>
                <p:cNvSpPr/>
                <p:nvPr/>
              </p:nvSpPr>
              <p:spPr>
                <a:xfrm>
                  <a:off x="260" y="0"/>
                  <a:ext cx="645" cy="13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zh-CN" sz="1600"/>
                    <a:t>有历史数据</a:t>
                  </a:r>
                </a:p>
              </p:txBody>
            </p:sp>
            <p:sp>
              <p:nvSpPr>
                <p:cNvPr id="53290" name="Rectangle 41"/>
                <p:cNvSpPr/>
                <p:nvPr/>
              </p:nvSpPr>
              <p:spPr>
                <a:xfrm>
                  <a:off x="0" y="135"/>
                  <a:ext cx="1165" cy="11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zh-CN" sz="1300"/>
                    <a:t>在 </a:t>
                  </a:r>
                  <a:r>
                    <a:rPr lang="en-US" sz="1300"/>
                    <a:t>-20%</a:t>
                  </a:r>
                  <a:r>
                    <a:rPr lang="zh-CN" sz="1300"/>
                    <a:t>到</a:t>
                  </a:r>
                  <a:r>
                    <a:rPr lang="en-US" sz="1300"/>
                    <a:t>+20%</a:t>
                  </a:r>
                  <a:r>
                    <a:rPr lang="zh-CN" sz="1300"/>
                    <a:t>之间变化</a:t>
                  </a:r>
                </a:p>
              </p:txBody>
            </p:sp>
            <p:sp>
              <p:nvSpPr>
                <p:cNvPr id="53291" name="Rectangle 42"/>
                <p:cNvSpPr/>
                <p:nvPr/>
              </p:nvSpPr>
              <p:spPr>
                <a:xfrm>
                  <a:off x="328" y="257"/>
                  <a:ext cx="510" cy="11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1300"/>
                    <a:t>(CMM 3</a:t>
                  </a:r>
                  <a:r>
                    <a:rPr lang="zh-CN" sz="1300"/>
                    <a:t>级</a:t>
                  </a:r>
                  <a:r>
                    <a:rPr lang="en-US" sz="1300"/>
                    <a:t>)</a:t>
                  </a:r>
                </a:p>
              </p:txBody>
            </p:sp>
          </p:grpSp>
        </p:grpSp>
        <p:sp>
          <p:nvSpPr>
            <p:cNvPr id="53292" name="Rectangle 43"/>
            <p:cNvSpPr/>
            <p:nvPr/>
          </p:nvSpPr>
          <p:spPr>
            <a:xfrm rot="16200000">
              <a:off x="-449" y="991"/>
              <a:ext cx="1055" cy="156"/>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zh-CN"/>
                <a:t>超出</a:t>
              </a:r>
              <a:r>
                <a:rPr lang="en-US"/>
                <a:t>/</a:t>
              </a:r>
              <a:r>
                <a:rPr lang="zh-CN"/>
                <a:t>低于百分比</a:t>
              </a:r>
            </a:p>
          </p:txBody>
        </p:sp>
        <p:sp>
          <p:nvSpPr>
            <p:cNvPr id="53293" name="Rectangle 44"/>
            <p:cNvSpPr/>
            <p:nvPr/>
          </p:nvSpPr>
          <p:spPr>
            <a:xfrm>
              <a:off x="1437" y="2639"/>
              <a:ext cx="1833" cy="11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1300"/>
                <a:t>(</a:t>
              </a:r>
              <a:r>
                <a:rPr lang="zh-CN" sz="1300"/>
                <a:t>根据波音信息系统的</a:t>
              </a:r>
              <a:r>
                <a:rPr lang="en-US" sz="1300"/>
                <a:t>120 </a:t>
              </a:r>
              <a:r>
                <a:rPr lang="zh-CN" sz="1300"/>
                <a:t>个项目的数据</a:t>
              </a:r>
              <a:r>
                <a:rPr lang="en-US" sz="1300"/>
                <a:t>)</a:t>
              </a:r>
            </a:p>
          </p:txBody>
        </p:sp>
        <p:sp>
          <p:nvSpPr>
            <p:cNvPr id="53294" name="Rectangle 45"/>
            <p:cNvSpPr/>
            <p:nvPr/>
          </p:nvSpPr>
          <p:spPr>
            <a:xfrm>
              <a:off x="1479" y="809"/>
              <a:ext cx="6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295" name="Rectangle 46"/>
            <p:cNvSpPr/>
            <p:nvPr/>
          </p:nvSpPr>
          <p:spPr>
            <a:xfrm>
              <a:off x="3269" y="1016"/>
              <a:ext cx="63" cy="24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296" name="Rectangle 47"/>
            <p:cNvSpPr/>
            <p:nvPr/>
          </p:nvSpPr>
          <p:spPr>
            <a:xfrm>
              <a:off x="3135" y="1058"/>
              <a:ext cx="6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297" name="Rectangle 48"/>
            <p:cNvSpPr/>
            <p:nvPr/>
          </p:nvSpPr>
          <p:spPr>
            <a:xfrm>
              <a:off x="3581" y="1098"/>
              <a:ext cx="61"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298" name="Rectangle 49"/>
            <p:cNvSpPr/>
            <p:nvPr/>
          </p:nvSpPr>
          <p:spPr>
            <a:xfrm>
              <a:off x="986" y="890"/>
              <a:ext cx="62" cy="24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299" name="Rectangle 50"/>
            <p:cNvSpPr/>
            <p:nvPr/>
          </p:nvSpPr>
          <p:spPr>
            <a:xfrm>
              <a:off x="2792" y="903"/>
              <a:ext cx="6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00" name="Rectangle 51"/>
            <p:cNvSpPr/>
            <p:nvPr/>
          </p:nvSpPr>
          <p:spPr>
            <a:xfrm>
              <a:off x="2970" y="861"/>
              <a:ext cx="62" cy="24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01" name="Rectangle 52"/>
            <p:cNvSpPr/>
            <p:nvPr/>
          </p:nvSpPr>
          <p:spPr>
            <a:xfrm>
              <a:off x="2925" y="943"/>
              <a:ext cx="681"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 .</a:t>
              </a:r>
            </a:p>
          </p:txBody>
        </p:sp>
        <p:sp>
          <p:nvSpPr>
            <p:cNvPr id="53302" name="Rectangle 53"/>
            <p:cNvSpPr/>
            <p:nvPr/>
          </p:nvSpPr>
          <p:spPr>
            <a:xfrm>
              <a:off x="3194" y="903"/>
              <a:ext cx="682"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 .</a:t>
              </a:r>
            </a:p>
          </p:txBody>
        </p:sp>
        <p:sp>
          <p:nvSpPr>
            <p:cNvPr id="53303" name="Rectangle 54"/>
            <p:cNvSpPr/>
            <p:nvPr/>
          </p:nvSpPr>
          <p:spPr>
            <a:xfrm>
              <a:off x="2434" y="903"/>
              <a:ext cx="186"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a:t>
              </a:r>
            </a:p>
          </p:txBody>
        </p:sp>
        <p:sp>
          <p:nvSpPr>
            <p:cNvPr id="53304" name="Rectangle 55"/>
            <p:cNvSpPr/>
            <p:nvPr/>
          </p:nvSpPr>
          <p:spPr>
            <a:xfrm>
              <a:off x="3462" y="903"/>
              <a:ext cx="435"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a:t>
              </a:r>
            </a:p>
          </p:txBody>
        </p:sp>
        <p:sp>
          <p:nvSpPr>
            <p:cNvPr id="53305" name="Rectangle 56"/>
            <p:cNvSpPr/>
            <p:nvPr/>
          </p:nvSpPr>
          <p:spPr>
            <a:xfrm>
              <a:off x="2703" y="984"/>
              <a:ext cx="434" cy="241"/>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a:t>
              </a:r>
            </a:p>
          </p:txBody>
        </p:sp>
        <p:sp>
          <p:nvSpPr>
            <p:cNvPr id="53306" name="Rectangle 57"/>
            <p:cNvSpPr/>
            <p:nvPr/>
          </p:nvSpPr>
          <p:spPr>
            <a:xfrm>
              <a:off x="2389" y="943"/>
              <a:ext cx="558"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a:t>
              </a:r>
            </a:p>
          </p:txBody>
        </p:sp>
        <p:sp>
          <p:nvSpPr>
            <p:cNvPr id="53307" name="Rectangle 58"/>
            <p:cNvSpPr/>
            <p:nvPr/>
          </p:nvSpPr>
          <p:spPr>
            <a:xfrm>
              <a:off x="3462" y="943"/>
              <a:ext cx="68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 .</a:t>
              </a:r>
            </a:p>
          </p:txBody>
        </p:sp>
        <p:sp>
          <p:nvSpPr>
            <p:cNvPr id="53308" name="Rectangle 59"/>
            <p:cNvSpPr/>
            <p:nvPr/>
          </p:nvSpPr>
          <p:spPr>
            <a:xfrm>
              <a:off x="2657" y="903"/>
              <a:ext cx="558"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a:t>
              </a:r>
            </a:p>
          </p:txBody>
        </p:sp>
        <p:sp>
          <p:nvSpPr>
            <p:cNvPr id="53309" name="Rectangle 60"/>
            <p:cNvSpPr/>
            <p:nvPr/>
          </p:nvSpPr>
          <p:spPr>
            <a:xfrm>
              <a:off x="3150" y="861"/>
              <a:ext cx="310" cy="24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a:t>
              </a:r>
            </a:p>
          </p:txBody>
        </p:sp>
        <p:sp>
          <p:nvSpPr>
            <p:cNvPr id="53310" name="Rectangle 61"/>
            <p:cNvSpPr/>
            <p:nvPr/>
          </p:nvSpPr>
          <p:spPr>
            <a:xfrm>
              <a:off x="2970" y="1026"/>
              <a:ext cx="558"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a:t>
              </a:r>
            </a:p>
          </p:txBody>
        </p:sp>
        <p:sp>
          <p:nvSpPr>
            <p:cNvPr id="53311" name="Rectangle 62"/>
            <p:cNvSpPr/>
            <p:nvPr/>
          </p:nvSpPr>
          <p:spPr>
            <a:xfrm>
              <a:off x="3642" y="903"/>
              <a:ext cx="434"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a:t>
              </a:r>
            </a:p>
          </p:txBody>
        </p:sp>
        <p:grpSp>
          <p:nvGrpSpPr>
            <p:cNvPr id="53312" name="组合 53311"/>
            <p:cNvGrpSpPr/>
            <p:nvPr/>
          </p:nvGrpSpPr>
          <p:grpSpPr>
            <a:xfrm>
              <a:off x="674" y="924"/>
              <a:ext cx="1877" cy="1381"/>
              <a:chOff x="0" y="0"/>
              <a:chExt cx="1877" cy="1381"/>
            </a:xfrm>
          </p:grpSpPr>
          <p:sp>
            <p:nvSpPr>
              <p:cNvPr id="53313" name="Rectangle 64"/>
              <p:cNvSpPr/>
              <p:nvPr/>
            </p:nvSpPr>
            <p:spPr>
              <a:xfrm>
                <a:off x="607" y="700"/>
                <a:ext cx="63"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14" name="Rectangle 65"/>
              <p:cNvSpPr/>
              <p:nvPr/>
            </p:nvSpPr>
            <p:spPr>
              <a:xfrm>
                <a:off x="805" y="397"/>
                <a:ext cx="81" cy="156"/>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a:t>..</a:t>
                </a:r>
              </a:p>
            </p:txBody>
          </p:sp>
          <p:sp>
            <p:nvSpPr>
              <p:cNvPr id="53315" name="Rectangle 66"/>
              <p:cNvSpPr/>
              <p:nvPr/>
            </p:nvSpPr>
            <p:spPr>
              <a:xfrm>
                <a:off x="402" y="231"/>
                <a:ext cx="40" cy="156"/>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a:t>.</a:t>
                </a:r>
              </a:p>
            </p:txBody>
          </p:sp>
          <p:sp>
            <p:nvSpPr>
              <p:cNvPr id="53316" name="Rectangle 67"/>
              <p:cNvSpPr/>
              <p:nvPr/>
            </p:nvSpPr>
            <p:spPr>
              <a:xfrm>
                <a:off x="178" y="305"/>
                <a:ext cx="41" cy="157"/>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a:t>.</a:t>
                </a:r>
              </a:p>
            </p:txBody>
          </p:sp>
          <p:sp>
            <p:nvSpPr>
              <p:cNvPr id="53317" name="Rectangle 68"/>
              <p:cNvSpPr/>
              <p:nvPr/>
            </p:nvSpPr>
            <p:spPr>
              <a:xfrm>
                <a:off x="443" y="577"/>
                <a:ext cx="125"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18" name="Rectangle 69"/>
              <p:cNvSpPr/>
              <p:nvPr/>
            </p:nvSpPr>
            <p:spPr>
              <a:xfrm>
                <a:off x="203" y="83"/>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19" name="Rectangle 70"/>
              <p:cNvSpPr/>
              <p:nvPr/>
            </p:nvSpPr>
            <p:spPr>
              <a:xfrm>
                <a:off x="651" y="83"/>
                <a:ext cx="64"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20" name="Rectangle 71"/>
              <p:cNvSpPr/>
              <p:nvPr/>
            </p:nvSpPr>
            <p:spPr>
              <a:xfrm>
                <a:off x="294" y="353"/>
                <a:ext cx="63"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21" name="Rectangle 72"/>
              <p:cNvSpPr/>
              <p:nvPr/>
            </p:nvSpPr>
            <p:spPr>
              <a:xfrm>
                <a:off x="785" y="228"/>
                <a:ext cx="64"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22" name="Rectangle 73"/>
              <p:cNvSpPr/>
              <p:nvPr/>
            </p:nvSpPr>
            <p:spPr>
              <a:xfrm>
                <a:off x="1279" y="0"/>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23" name="Rectangle 74"/>
              <p:cNvSpPr/>
              <p:nvPr/>
            </p:nvSpPr>
            <p:spPr>
              <a:xfrm>
                <a:off x="679" y="394"/>
                <a:ext cx="186" cy="268"/>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a:t>
                </a:r>
              </a:p>
            </p:txBody>
          </p:sp>
          <p:sp>
            <p:nvSpPr>
              <p:cNvPr id="53324" name="Rectangle 75"/>
              <p:cNvSpPr/>
              <p:nvPr/>
            </p:nvSpPr>
            <p:spPr>
              <a:xfrm>
                <a:off x="1010" y="478"/>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25" name="Rectangle 76"/>
              <p:cNvSpPr/>
              <p:nvPr/>
            </p:nvSpPr>
            <p:spPr>
              <a:xfrm>
                <a:off x="411" y="228"/>
                <a:ext cx="186"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a:t>
                </a:r>
              </a:p>
            </p:txBody>
          </p:sp>
          <p:sp>
            <p:nvSpPr>
              <p:cNvPr id="53326" name="Rectangle 77"/>
              <p:cNvSpPr/>
              <p:nvPr/>
            </p:nvSpPr>
            <p:spPr>
              <a:xfrm>
                <a:off x="1010" y="270"/>
                <a:ext cx="62"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27" name="Rectangle 78"/>
              <p:cNvSpPr/>
              <p:nvPr/>
            </p:nvSpPr>
            <p:spPr>
              <a:xfrm>
                <a:off x="428" y="1030"/>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28" name="Rectangle 79"/>
              <p:cNvSpPr/>
              <p:nvPr/>
            </p:nvSpPr>
            <p:spPr>
              <a:xfrm>
                <a:off x="562" y="353"/>
                <a:ext cx="63"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29" name="Rectangle 80"/>
              <p:cNvSpPr/>
              <p:nvPr/>
            </p:nvSpPr>
            <p:spPr>
              <a:xfrm>
                <a:off x="428" y="42"/>
                <a:ext cx="62"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cxnSp>
            <p:nvCxnSpPr>
              <p:cNvPr id="53330" name="Line 81"/>
              <p:cNvCxnSpPr/>
              <p:nvPr/>
            </p:nvCxnSpPr>
            <p:spPr>
              <a:xfrm flipH="1">
                <a:off x="1708" y="155"/>
                <a:ext cx="0" cy="1140"/>
              </a:xfrm>
              <a:prstGeom prst="line">
                <a:avLst/>
              </a:prstGeom>
              <a:noFill/>
              <a:ln w="25400" cmpd="sng">
                <a:solidFill>
                  <a:schemeClr val="tx1"/>
                </a:solidFill>
                <a:miter lim="800000"/>
              </a:ln>
            </p:spPr>
          </p:cxnSp>
          <p:sp>
            <p:nvSpPr>
              <p:cNvPr id="53331" name="Rectangle 82"/>
              <p:cNvSpPr/>
              <p:nvPr/>
            </p:nvSpPr>
            <p:spPr>
              <a:xfrm>
                <a:off x="1814" y="0"/>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32" name="Rectangle 83"/>
              <p:cNvSpPr/>
              <p:nvPr/>
            </p:nvSpPr>
            <p:spPr>
              <a:xfrm>
                <a:off x="652" y="270"/>
                <a:ext cx="62"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33" name="Rectangle 84"/>
              <p:cNvSpPr/>
              <p:nvPr/>
            </p:nvSpPr>
            <p:spPr>
              <a:xfrm>
                <a:off x="68" y="0"/>
                <a:ext cx="64"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34" name="Rectangle 85"/>
              <p:cNvSpPr/>
              <p:nvPr/>
            </p:nvSpPr>
            <p:spPr>
              <a:xfrm>
                <a:off x="693" y="145"/>
                <a:ext cx="247"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a:t>
                </a:r>
              </a:p>
            </p:txBody>
          </p:sp>
          <p:sp>
            <p:nvSpPr>
              <p:cNvPr id="53335" name="Rectangle 86"/>
              <p:cNvSpPr/>
              <p:nvPr/>
            </p:nvSpPr>
            <p:spPr>
              <a:xfrm>
                <a:off x="1233" y="353"/>
                <a:ext cx="63"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36" name="Rectangle 87"/>
              <p:cNvSpPr/>
              <p:nvPr/>
            </p:nvSpPr>
            <p:spPr>
              <a:xfrm>
                <a:off x="742" y="741"/>
                <a:ext cx="62"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37" name="Rectangle 88"/>
              <p:cNvSpPr/>
              <p:nvPr/>
            </p:nvSpPr>
            <p:spPr>
              <a:xfrm>
                <a:off x="920" y="1030"/>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38" name="Rectangle 89"/>
              <p:cNvSpPr/>
              <p:nvPr/>
            </p:nvSpPr>
            <p:spPr>
              <a:xfrm>
                <a:off x="1053" y="42"/>
                <a:ext cx="63"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39" name="Rectangle 90"/>
              <p:cNvSpPr/>
              <p:nvPr/>
            </p:nvSpPr>
            <p:spPr>
              <a:xfrm>
                <a:off x="1145" y="123"/>
                <a:ext cx="62"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40" name="Rectangle 91"/>
              <p:cNvSpPr/>
              <p:nvPr/>
            </p:nvSpPr>
            <p:spPr>
              <a:xfrm>
                <a:off x="1172" y="208"/>
                <a:ext cx="187" cy="269"/>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 .</a:t>
                </a:r>
              </a:p>
            </p:txBody>
          </p:sp>
          <p:sp>
            <p:nvSpPr>
              <p:cNvPr id="53341" name="Rectangle 92"/>
              <p:cNvSpPr/>
              <p:nvPr/>
            </p:nvSpPr>
            <p:spPr>
              <a:xfrm>
                <a:off x="830" y="478"/>
                <a:ext cx="64"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42" name="Rectangle 93"/>
              <p:cNvSpPr/>
              <p:nvPr/>
            </p:nvSpPr>
            <p:spPr>
              <a:xfrm>
                <a:off x="1145" y="1111"/>
                <a:ext cx="63" cy="27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en-US" sz="2800"/>
                  <a:t>.</a:t>
                </a:r>
              </a:p>
            </p:txBody>
          </p:sp>
          <p:sp>
            <p:nvSpPr>
              <p:cNvPr id="53343" name="Rectangle 94"/>
              <p:cNvSpPr/>
              <p:nvPr/>
            </p:nvSpPr>
            <p:spPr>
              <a:xfrm>
                <a:off x="356" y="298"/>
                <a:ext cx="62"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44" name="Rectangle 95"/>
              <p:cNvSpPr/>
              <p:nvPr/>
            </p:nvSpPr>
            <p:spPr>
              <a:xfrm>
                <a:off x="133" y="502"/>
                <a:ext cx="186" cy="24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a:t>
                </a:r>
              </a:p>
            </p:txBody>
          </p:sp>
          <p:sp>
            <p:nvSpPr>
              <p:cNvPr id="53345" name="Rectangle 96"/>
              <p:cNvSpPr/>
              <p:nvPr/>
            </p:nvSpPr>
            <p:spPr>
              <a:xfrm>
                <a:off x="582" y="504"/>
                <a:ext cx="6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46" name="Rectangle 97"/>
              <p:cNvSpPr/>
              <p:nvPr/>
            </p:nvSpPr>
            <p:spPr>
              <a:xfrm>
                <a:off x="1073" y="339"/>
                <a:ext cx="63" cy="24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47" name="Rectangle 98"/>
              <p:cNvSpPr/>
              <p:nvPr/>
            </p:nvSpPr>
            <p:spPr>
              <a:xfrm>
                <a:off x="88" y="174"/>
                <a:ext cx="6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48" name="Rectangle 99"/>
              <p:cNvSpPr/>
              <p:nvPr/>
            </p:nvSpPr>
            <p:spPr>
              <a:xfrm>
                <a:off x="1341" y="92"/>
                <a:ext cx="6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49" name="Rectangle 100"/>
              <p:cNvSpPr/>
              <p:nvPr/>
            </p:nvSpPr>
            <p:spPr>
              <a:xfrm>
                <a:off x="1073" y="628"/>
                <a:ext cx="124"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50" name="Rectangle 101"/>
              <p:cNvSpPr/>
              <p:nvPr/>
            </p:nvSpPr>
            <p:spPr>
              <a:xfrm>
                <a:off x="1341" y="339"/>
                <a:ext cx="6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51" name="Rectangle 102"/>
              <p:cNvSpPr/>
              <p:nvPr/>
            </p:nvSpPr>
            <p:spPr>
              <a:xfrm>
                <a:off x="1028" y="999"/>
                <a:ext cx="187" cy="24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a:t>
                </a:r>
              </a:p>
            </p:txBody>
          </p:sp>
          <p:sp>
            <p:nvSpPr>
              <p:cNvPr id="53352" name="Rectangle 103"/>
              <p:cNvSpPr/>
              <p:nvPr/>
            </p:nvSpPr>
            <p:spPr>
              <a:xfrm>
                <a:off x="805" y="628"/>
                <a:ext cx="62" cy="24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53" name="Rectangle 104"/>
              <p:cNvSpPr/>
              <p:nvPr/>
            </p:nvSpPr>
            <p:spPr>
              <a:xfrm>
                <a:off x="894" y="751"/>
                <a:ext cx="6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54" name="Rectangle 105"/>
              <p:cNvSpPr/>
              <p:nvPr/>
            </p:nvSpPr>
            <p:spPr>
              <a:xfrm>
                <a:off x="1253" y="504"/>
                <a:ext cx="6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55" name="Rectangle 106"/>
              <p:cNvSpPr/>
              <p:nvPr/>
            </p:nvSpPr>
            <p:spPr>
              <a:xfrm>
                <a:off x="267" y="668"/>
                <a:ext cx="62" cy="243"/>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56" name="Rectangle 107"/>
              <p:cNvSpPr/>
              <p:nvPr/>
            </p:nvSpPr>
            <p:spPr>
              <a:xfrm>
                <a:off x="0" y="380"/>
                <a:ext cx="61"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57" name="Rectangle 108"/>
              <p:cNvSpPr/>
              <p:nvPr/>
            </p:nvSpPr>
            <p:spPr>
              <a:xfrm>
                <a:off x="356" y="422"/>
                <a:ext cx="6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58" name="Rectangle 109"/>
              <p:cNvSpPr/>
              <p:nvPr/>
            </p:nvSpPr>
            <p:spPr>
              <a:xfrm>
                <a:off x="536" y="957"/>
                <a:ext cx="62"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59" name="Rectangle 110"/>
              <p:cNvSpPr/>
              <p:nvPr/>
            </p:nvSpPr>
            <p:spPr>
              <a:xfrm>
                <a:off x="312" y="792"/>
                <a:ext cx="63"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60" name="Rectangle 111"/>
              <p:cNvSpPr/>
              <p:nvPr/>
            </p:nvSpPr>
            <p:spPr>
              <a:xfrm>
                <a:off x="821" y="225"/>
                <a:ext cx="124"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a:t>
                </a:r>
              </a:p>
            </p:txBody>
          </p:sp>
          <p:sp>
            <p:nvSpPr>
              <p:cNvPr id="53361" name="Rectangle 112"/>
              <p:cNvSpPr/>
              <p:nvPr/>
            </p:nvSpPr>
            <p:spPr>
              <a:xfrm>
                <a:off x="1208" y="51"/>
                <a:ext cx="310" cy="241"/>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a:t>
                </a:r>
              </a:p>
            </p:txBody>
          </p:sp>
          <p:sp>
            <p:nvSpPr>
              <p:cNvPr id="53362" name="Rectangle 113"/>
              <p:cNvSpPr/>
              <p:nvPr/>
            </p:nvSpPr>
            <p:spPr>
              <a:xfrm>
                <a:off x="463" y="102"/>
                <a:ext cx="311"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a:t>
                </a:r>
              </a:p>
            </p:txBody>
          </p:sp>
          <p:sp>
            <p:nvSpPr>
              <p:cNvPr id="53363" name="Rectangle 114"/>
              <p:cNvSpPr/>
              <p:nvPr/>
            </p:nvSpPr>
            <p:spPr>
              <a:xfrm>
                <a:off x="328" y="267"/>
                <a:ext cx="558"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a:t>
                </a:r>
              </a:p>
            </p:txBody>
          </p:sp>
          <p:sp>
            <p:nvSpPr>
              <p:cNvPr id="53364" name="Rectangle 115"/>
              <p:cNvSpPr/>
              <p:nvPr/>
            </p:nvSpPr>
            <p:spPr>
              <a:xfrm>
                <a:off x="821" y="432"/>
                <a:ext cx="558"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a:t>
                </a:r>
              </a:p>
            </p:txBody>
          </p:sp>
          <p:sp>
            <p:nvSpPr>
              <p:cNvPr id="53365" name="Rectangle 116"/>
              <p:cNvSpPr/>
              <p:nvPr/>
            </p:nvSpPr>
            <p:spPr>
              <a:xfrm>
                <a:off x="238" y="391"/>
                <a:ext cx="682"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 .</a:t>
                </a:r>
              </a:p>
            </p:txBody>
          </p:sp>
          <p:sp>
            <p:nvSpPr>
              <p:cNvPr id="53366" name="Rectangle 117"/>
              <p:cNvSpPr/>
              <p:nvPr/>
            </p:nvSpPr>
            <p:spPr>
              <a:xfrm>
                <a:off x="774" y="637"/>
                <a:ext cx="558"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a:t>
                </a:r>
              </a:p>
            </p:txBody>
          </p:sp>
          <p:sp>
            <p:nvSpPr>
              <p:cNvPr id="53367" name="Rectangle 118"/>
              <p:cNvSpPr/>
              <p:nvPr/>
            </p:nvSpPr>
            <p:spPr>
              <a:xfrm>
                <a:off x="238" y="637"/>
                <a:ext cx="682"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 .</a:t>
                </a:r>
              </a:p>
            </p:txBody>
          </p:sp>
          <p:sp>
            <p:nvSpPr>
              <p:cNvPr id="53368" name="Rectangle 119"/>
              <p:cNvSpPr/>
              <p:nvPr/>
            </p:nvSpPr>
            <p:spPr>
              <a:xfrm>
                <a:off x="463" y="886"/>
                <a:ext cx="311"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a:t>
                </a:r>
              </a:p>
            </p:txBody>
          </p:sp>
          <p:sp>
            <p:nvSpPr>
              <p:cNvPr id="53369" name="Rectangle 120"/>
              <p:cNvSpPr/>
              <p:nvPr/>
            </p:nvSpPr>
            <p:spPr>
              <a:xfrm>
                <a:off x="866" y="762"/>
                <a:ext cx="558"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a:t>
                </a:r>
              </a:p>
            </p:txBody>
          </p:sp>
          <p:sp>
            <p:nvSpPr>
              <p:cNvPr id="53370" name="Rectangle 121"/>
              <p:cNvSpPr/>
              <p:nvPr/>
            </p:nvSpPr>
            <p:spPr>
              <a:xfrm>
                <a:off x="536" y="545"/>
                <a:ext cx="682"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 .</a:t>
                </a:r>
              </a:p>
            </p:txBody>
          </p:sp>
          <p:sp>
            <p:nvSpPr>
              <p:cNvPr id="53371" name="Rectangle 122"/>
              <p:cNvSpPr/>
              <p:nvPr/>
            </p:nvSpPr>
            <p:spPr>
              <a:xfrm>
                <a:off x="171" y="803"/>
                <a:ext cx="681"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 .</a:t>
                </a:r>
              </a:p>
            </p:txBody>
          </p:sp>
        </p:grpSp>
        <p:sp>
          <p:nvSpPr>
            <p:cNvPr id="53372" name="Rectangle 123"/>
            <p:cNvSpPr/>
            <p:nvPr/>
          </p:nvSpPr>
          <p:spPr>
            <a:xfrm>
              <a:off x="2099" y="1026"/>
              <a:ext cx="682" cy="242"/>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lnSpc>
                  <a:spcPct val="90000"/>
                </a:lnSpc>
              </a:pPr>
              <a:r>
                <a:rPr lang="en-US" sz="2800"/>
                <a:t>. . . . . .</a:t>
              </a:r>
            </a:p>
          </p:txBody>
        </p:sp>
        <p:sp>
          <p:nvSpPr>
            <p:cNvPr id="53373" name="Rectangle 124"/>
            <p:cNvSpPr/>
            <p:nvPr/>
          </p:nvSpPr>
          <p:spPr>
            <a:xfrm>
              <a:off x="246" y="2820"/>
              <a:ext cx="3966" cy="230"/>
            </a:xfrm>
            <a:prstGeom prst="rect">
              <a:avLst/>
            </a:prstGeom>
            <a:noFill/>
            <a:ln>
              <a:noFill/>
              <a:miter lim="800000"/>
            </a:ln>
          </p:spPr>
          <p:txBody>
            <a:bodyPr wrap="none" lIns="4" tIns="4" rIns="4" bIns="4">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912812"/>
              <a:r>
                <a:rPr lang="zh-CN" sz="1200"/>
                <a:t>参考</a:t>
              </a:r>
              <a:r>
                <a:rPr lang="en-US" sz="1200"/>
                <a:t>: John D. Vu.  “Software Process Improvement Journey: From Level 1 to Level 5.”  </a:t>
              </a:r>
            </a:p>
            <a:p>
              <a:pPr marL="0" lvl="0" indent="0" defTabSz="912812"/>
              <a:r>
                <a:rPr lang="en-US" sz="1200"/>
                <a:t>7th SEPG Conference, San Jose, March 1997.</a:t>
              </a:r>
            </a:p>
          </p:txBody>
        </p:sp>
        <p:sp>
          <p:nvSpPr>
            <p:cNvPr id="53374" name="Text Box 125"/>
            <p:cNvSpPr/>
            <p:nvPr/>
          </p:nvSpPr>
          <p:spPr>
            <a:xfrm>
              <a:off x="1716" y="39"/>
              <a:ext cx="1846" cy="596"/>
            </a:xfrm>
            <a:prstGeom prst="rect">
              <a:avLst/>
            </a:prstGeom>
            <a:noFill/>
            <a:ln>
              <a:noFill/>
              <a:miter lim="800000"/>
            </a:ln>
          </p:spPr>
          <p:txBody>
            <a:bodyPr lIns="91332" tIns="45660" rIns="91332" bIns="45660">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spcBef>
                  <a:spcPct val="50000"/>
                </a:spcBef>
              </a:pPr>
              <a:r>
                <a:rPr lang="zh-CN" sz="2800">
                  <a:latin typeface="幼圆" pitchFamily="1" charset="-122"/>
                  <a:ea typeface="幼圆" pitchFamily="1" charset="-122"/>
                </a:rPr>
                <a:t>波音公司           工作量估计结果</a:t>
              </a:r>
            </a:p>
          </p:txBody>
        </p:sp>
      </p:grpSp>
      <p:sp>
        <p:nvSpPr>
          <p:cNvPr id="53375" name="日期占位符 128"/>
          <p:cNvSpPr/>
          <p:nvPr/>
        </p:nvSpPr>
        <p:spPr>
          <a:xfrm>
            <a:off x="496888" y="6356350"/>
            <a:ext cx="2289175" cy="365125"/>
          </a:xfrm>
          <a:prstGeom prst="rect">
            <a:avLst/>
          </a:prstGeom>
          <a:noFill/>
          <a:ln>
            <a:noFill/>
            <a:miter lim="800000"/>
          </a:ln>
        </p:spPr>
        <p:txBody>
          <a:bodyPr/>
          <a:lstStyle/>
          <a:p>
            <a:pPr lvl="0"/>
            <a:fld id="{A7BF7264-EB9D-4631-BCC6-DCFC874C7777}" type="datetime1">
              <a:rPr lang="en-US" altLang="zh-CN" sz="1400">
                <a:solidFill>
                  <a:schemeClr val="tx2"/>
                </a:solidFill>
              </a:rPr>
              <a:t>2024/4/2</a:t>
            </a:fld>
            <a:endParaRPr lang="zh-CN" sz="140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5"/>
          <p:cNvSpPr/>
          <p:nvPr/>
        </p:nvSpPr>
        <p:spPr>
          <a:xfrm>
            <a:off x="7715250" y="6356350"/>
            <a:ext cx="642938" cy="365125"/>
          </a:xfrm>
          <a:prstGeom prst="rect">
            <a:avLst/>
          </a:prstGeom>
          <a:noFill/>
          <a:ln>
            <a:noFill/>
            <a:miter lim="800000"/>
          </a:ln>
        </p:spPr>
        <p:txBody>
          <a:bodyPr/>
          <a:lstStyle/>
          <a:p>
            <a:pPr lvl="0"/>
            <a:fld id="{E829C257-B100-4B9D-B0BB-B9E38ACB4AE1}" type="slidenum">
              <a:rPr lang="en-US" sz="1400">
                <a:solidFill>
                  <a:schemeClr val="tx2"/>
                </a:solidFill>
              </a:rPr>
              <a:t>38</a:t>
            </a:fld>
            <a:endParaRPr lang="en-US" sz="1400">
              <a:solidFill>
                <a:schemeClr val="tx2"/>
              </a:solidFill>
            </a:endParaRPr>
          </a:p>
        </p:txBody>
      </p:sp>
      <p:sp>
        <p:nvSpPr>
          <p:cNvPr id="55299" name="Rectangle 2"/>
          <p:cNvSpPr>
            <a:spLocks noGrp="1"/>
          </p:cNvSpPr>
          <p:nvPr>
            <p:ph type="title" idx="4294967295"/>
          </p:nvPr>
        </p:nvSpPr>
        <p:spPr>
          <a:xfrm>
            <a:off x="428625" y="612775"/>
            <a:ext cx="6573838" cy="530225"/>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sz="2900"/>
              <a:t>提高生产率和质量</a:t>
            </a:r>
          </a:p>
        </p:txBody>
      </p:sp>
      <p:graphicFrame>
        <p:nvGraphicFramePr>
          <p:cNvPr id="55300" name="Object 2"/>
          <p:cNvGraphicFramePr>
            <a:graphicFrameLocks noChangeAspect="1"/>
          </p:cNvGraphicFramePr>
          <p:nvPr/>
        </p:nvGraphicFramePr>
        <p:xfrm>
          <a:off x="785812" y="1357312"/>
          <a:ext cx="7605712" cy="4221162"/>
        </p:xfrm>
        <a:graphic>
          <a:graphicData uri="http://schemas.openxmlformats.org/presentationml/2006/ole">
            <mc:AlternateContent xmlns:mc="http://schemas.openxmlformats.org/markup-compatibility/2006">
              <mc:Choice xmlns:v="urn:schemas-microsoft-com:vml" Requires="v">
                <p:oleObj r:id="rId2" imgW="0" imgH="0" progId="PBrush">
                  <p:embed/>
                </p:oleObj>
              </mc:Choice>
              <mc:Fallback>
                <p:oleObj r:id="rId2" imgW="0" imgH="0" progId="PBrush">
                  <p:embed/>
                  <p:pic>
                    <p:nvPicPr>
                      <p:cNvPr id="0" name="OLE substitute image"/>
                      <p:cNvPicPr/>
                      <p:nvPr/>
                    </p:nvPicPr>
                    <p:blipFill>
                      <a:blip r:embed="rId3"/>
                      <a:stretch>
                        <a:fillRect/>
                      </a:stretch>
                    </p:blipFill>
                    <p:spPr>
                      <a:xfrm>
                        <a:off x="785812" y="1357312"/>
                        <a:ext cx="7605712" cy="4221162"/>
                      </a:xfrm>
                      <a:prstGeom prst="rect">
                        <a:avLst/>
                      </a:prstGeom>
                    </p:spPr>
                  </p:pic>
                </p:oleObj>
              </mc:Fallback>
            </mc:AlternateContent>
          </a:graphicData>
        </a:graphic>
      </p:graphicFrame>
      <p:sp>
        <p:nvSpPr>
          <p:cNvPr id="55301" name="Text Box 4"/>
          <p:cNvSpPr/>
          <p:nvPr/>
        </p:nvSpPr>
        <p:spPr>
          <a:xfrm>
            <a:off x="762000" y="5929312"/>
            <a:ext cx="7683500" cy="182562"/>
          </a:xfrm>
          <a:prstGeom prst="rect">
            <a:avLst/>
          </a:prstGeom>
          <a:noFill/>
          <a:ln>
            <a:noFill/>
            <a:miter lim="800000"/>
          </a:ln>
        </p:spPr>
        <p:txBody>
          <a:bodyPr lIns="0" tIns="0" rIns="0" bIns="0">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027112"/>
            <a:r>
              <a:rPr lang="en-US" sz="1200"/>
              <a:t>Lockheed Martin Naval Electronics &amp; Surveillance Systems (NE&amp;SS) - Radar Systems - Syracuse</a:t>
            </a:r>
          </a:p>
        </p:txBody>
      </p:sp>
      <p:sp>
        <p:nvSpPr>
          <p:cNvPr id="55302" name="日期占位符 7"/>
          <p:cNvSpPr/>
          <p:nvPr/>
        </p:nvSpPr>
        <p:spPr>
          <a:xfrm>
            <a:off x="496888" y="6356350"/>
            <a:ext cx="2289175" cy="365125"/>
          </a:xfrm>
          <a:prstGeom prst="rect">
            <a:avLst/>
          </a:prstGeom>
          <a:noFill/>
          <a:ln>
            <a:noFill/>
            <a:miter lim="800000"/>
          </a:ln>
        </p:spPr>
        <p:txBody>
          <a:bodyPr/>
          <a:lstStyle/>
          <a:p>
            <a:pPr lvl="0"/>
            <a:fld id="{010E9066-9634-4505-B503-BC434203BE5E}" type="datetime1">
              <a:rPr lang="en-US" altLang="zh-CN" sz="1400">
                <a:solidFill>
                  <a:schemeClr val="tx2"/>
                </a:solidFill>
              </a:rPr>
              <a:t>2024/4/2</a:t>
            </a:fld>
            <a:endParaRPr lang="zh-CN" sz="140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p:nvPr/>
        </p:nvSpPr>
        <p:spPr>
          <a:xfrm>
            <a:off x="7715250" y="6356350"/>
            <a:ext cx="642938" cy="365125"/>
          </a:xfrm>
          <a:prstGeom prst="rect">
            <a:avLst/>
          </a:prstGeom>
          <a:noFill/>
          <a:ln>
            <a:noFill/>
            <a:miter lim="800000"/>
          </a:ln>
        </p:spPr>
        <p:txBody>
          <a:bodyPr/>
          <a:lstStyle/>
          <a:p>
            <a:pPr lvl="0"/>
            <a:fld id="{1CA40723-6853-4809-8821-77651AA54506}" type="slidenum">
              <a:rPr lang="en-US" sz="1400">
                <a:solidFill>
                  <a:schemeClr val="tx2"/>
                </a:solidFill>
              </a:rPr>
              <a:t>39</a:t>
            </a:fld>
            <a:endParaRPr lang="en-US" sz="1400">
              <a:solidFill>
                <a:schemeClr val="tx2"/>
              </a:solidFill>
            </a:endParaRPr>
          </a:p>
        </p:txBody>
      </p:sp>
      <p:sp>
        <p:nvSpPr>
          <p:cNvPr id="56323"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latin typeface="宋体"/>
              </a:rPr>
              <a:t>CMMI</a:t>
            </a:r>
            <a:r>
              <a:rPr lang="zh-CN">
                <a:latin typeface="宋体"/>
              </a:rPr>
              <a:t>、</a:t>
            </a:r>
            <a:r>
              <a:rPr lang="en-US">
                <a:latin typeface="宋体"/>
              </a:rPr>
              <a:t>PSP</a:t>
            </a:r>
            <a:r>
              <a:rPr lang="zh-CN">
                <a:latin typeface="宋体"/>
              </a:rPr>
              <a:t>和</a:t>
            </a:r>
            <a:r>
              <a:rPr lang="en-US">
                <a:latin typeface="宋体"/>
              </a:rPr>
              <a:t>TSP</a:t>
            </a:r>
            <a:r>
              <a:rPr lang="zh-CN">
                <a:latin typeface="宋体"/>
              </a:rPr>
              <a:t>三者要有机结合</a:t>
            </a:r>
          </a:p>
        </p:txBody>
      </p:sp>
      <p:sp>
        <p:nvSpPr>
          <p:cNvPr id="56324" name="AutoShape 3"/>
          <p:cNvSpPr/>
          <p:nvPr/>
        </p:nvSpPr>
        <p:spPr>
          <a:xfrm>
            <a:off x="500062" y="1557338"/>
            <a:ext cx="2587625" cy="1341438"/>
          </a:xfrm>
          <a:prstGeom prst="homePlate">
            <a:avLst>
              <a:gd name="adj" fmla="val 45537"/>
            </a:avLst>
          </a:prstGeom>
          <a:noFill/>
          <a:ln w="38100" cmpd="sng">
            <a:solidFill>
              <a:srgbClr val="CC99FF"/>
            </a:solidFill>
            <a:miter lim="800000"/>
          </a:ln>
        </p:spPr>
        <p:txBody>
          <a:bodyPr lIns="105144" tIns="51680" rIns="105144" bIns="51680"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157288">
              <a:lnSpc>
                <a:spcPct val="90000"/>
              </a:lnSpc>
            </a:pPr>
            <a:r>
              <a:rPr lang="en-US" sz="2000">
                <a:solidFill>
                  <a:srgbClr val="CC99FF"/>
                </a:solidFill>
              </a:rPr>
              <a:t>CMMI</a:t>
            </a:r>
            <a:r>
              <a:rPr lang="en-US" sz="2000" baseline="30000">
                <a:solidFill>
                  <a:srgbClr val="CC99FF"/>
                </a:solidFill>
              </a:rPr>
              <a:t>SM</a:t>
            </a:r>
            <a:r>
              <a:rPr lang="en-US" sz="2000">
                <a:solidFill>
                  <a:srgbClr val="CC99FF"/>
                </a:solidFill>
              </a:rPr>
              <a:t> - </a:t>
            </a:r>
            <a:r>
              <a:rPr lang="en-US" sz="2000" i="1">
                <a:solidFill>
                  <a:srgbClr val="CC99FF"/>
                </a:solidFill>
              </a:rPr>
              <a:t>Builds</a:t>
            </a:r>
            <a:r>
              <a:rPr lang="en-US" sz="2000">
                <a:solidFill>
                  <a:srgbClr val="CC99FF"/>
                </a:solidFill>
              </a:rPr>
              <a:t> </a:t>
            </a:r>
            <a:r>
              <a:rPr lang="en-US" sz="2000" i="1">
                <a:solidFill>
                  <a:srgbClr val="CC99FF"/>
                </a:solidFill>
              </a:rPr>
              <a:t>organizational capability</a:t>
            </a:r>
          </a:p>
        </p:txBody>
      </p:sp>
      <p:cxnSp>
        <p:nvCxnSpPr>
          <p:cNvPr id="56325" name="Line 4"/>
          <p:cNvCxnSpPr/>
          <p:nvPr/>
        </p:nvCxnSpPr>
        <p:spPr>
          <a:xfrm flipH="1">
            <a:off x="6016625" y="2955925"/>
            <a:ext cx="0" cy="2489200"/>
          </a:xfrm>
          <a:prstGeom prst="line">
            <a:avLst/>
          </a:prstGeom>
          <a:noFill/>
          <a:ln w="101600" cmpd="sng">
            <a:solidFill>
              <a:srgbClr val="063DE8"/>
            </a:solidFill>
            <a:miter lim="800000"/>
          </a:ln>
        </p:spPr>
      </p:cxnSp>
      <p:sp>
        <p:nvSpPr>
          <p:cNvPr id="56326" name="Arc 5"/>
          <p:cNvSpPr/>
          <p:nvPr/>
        </p:nvSpPr>
        <p:spPr>
          <a:xfrm>
            <a:off x="5602288" y="5688012"/>
            <a:ext cx="461962" cy="346075"/>
          </a:xfrm>
          <a:custGeom>
            <a:avLst/>
            <a:gdLst>
              <a:gd name="GT0" fmla="+- l w 0"/>
              <a:gd name="GT1" fmla="+- t h 0"/>
            </a:gdLst>
            <a:ahLst/>
            <a:cxnLst>
              <a:cxn ang="0">
                <a:pos x="461962" y="0"/>
              </a:cxn>
              <a:cxn ang="0">
                <a:pos x="0" y="346075"/>
              </a:cxn>
              <a:cxn ang="0">
                <a:pos x="0" y="0"/>
              </a:cxn>
            </a:cxnLst>
            <a:rect l="l" t="t" r="GT0" b="GT1"/>
            <a:pathLst>
              <a:path w="21600" h="21600" fill="none">
                <a:moveTo>
                  <a:pt x="21600" y="0"/>
                </a:moveTo>
                <a:cubicBezTo>
                  <a:pt x="21600" y="11929"/>
                  <a:pt x="11929" y="21599"/>
                  <a:pt x="0" y="21600"/>
                </a:cubicBezTo>
              </a:path>
              <a:path w="21600" h="21600" stroke="0">
                <a:moveTo>
                  <a:pt x="21600" y="0"/>
                </a:moveTo>
                <a:cubicBezTo>
                  <a:pt x="21600" y="11929"/>
                  <a:pt x="11929" y="21599"/>
                  <a:pt x="0" y="21600"/>
                </a:cubicBezTo>
                <a:lnTo>
                  <a:pt x="0" y="0"/>
                </a:lnTo>
                <a:close/>
              </a:path>
            </a:pathLst>
          </a:custGeom>
          <a:noFill/>
          <a:ln w="101600" cap="rnd" cmpd="sng">
            <a:solidFill>
              <a:srgbClr val="063DE8"/>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nvGrpSpPr>
          <p:cNvPr id="56327" name="组合 56326"/>
          <p:cNvGrpSpPr/>
          <p:nvPr/>
        </p:nvGrpSpPr>
        <p:grpSpPr>
          <a:xfrm>
            <a:off x="3351212" y="1317625"/>
            <a:ext cx="5353050" cy="1719262"/>
            <a:chOff x="0" y="0"/>
            <a:chExt cx="2998" cy="966"/>
          </a:xfrm>
        </p:grpSpPr>
        <p:sp>
          <p:nvSpPr>
            <p:cNvPr id="56328" name="Arc 7"/>
            <p:cNvSpPr/>
            <p:nvPr/>
          </p:nvSpPr>
          <p:spPr>
            <a:xfrm>
              <a:off x="1488" y="0"/>
              <a:ext cx="1510" cy="966"/>
            </a:xfrm>
            <a:custGeom>
              <a:avLst/>
              <a:gdLst>
                <a:gd name="GT0" fmla="+- l w 0"/>
                <a:gd name="GT1" fmla="+- t h 0"/>
              </a:gdLst>
              <a:ahLst/>
              <a:cxnLst>
                <a:cxn ang="0">
                  <a:pos x="0" y="0"/>
                </a:cxn>
                <a:cxn ang="0">
                  <a:pos x="1510" y="965"/>
                </a:cxn>
                <a:cxn ang="0">
                  <a:pos x="0" y="966"/>
                </a:cxn>
              </a:cxnLst>
              <a:rect l="l" t="t" r="GT0" b="GT1"/>
              <a:pathLst>
                <a:path w="21600" h="21600" fill="none">
                  <a:moveTo>
                    <a:pt x="-1" y="0"/>
                  </a:moveTo>
                  <a:cubicBezTo>
                    <a:pt x="11920" y="0"/>
                    <a:pt x="21587" y="9657"/>
                    <a:pt x="21599" y="21578"/>
                  </a:cubicBezTo>
                </a:path>
                <a:path w="21600" h="21600" stroke="0">
                  <a:moveTo>
                    <a:pt x="-1" y="0"/>
                  </a:moveTo>
                  <a:cubicBezTo>
                    <a:pt x="11920" y="0"/>
                    <a:pt x="21587" y="9657"/>
                    <a:pt x="21599" y="21578"/>
                  </a:cubicBezTo>
                  <a:lnTo>
                    <a:pt x="0" y="21600"/>
                  </a:lnTo>
                  <a:close/>
                </a:path>
              </a:pathLst>
            </a:custGeom>
            <a:noFill/>
            <a:ln w="25400" cap="rnd" cmpd="sng">
              <a:solidFill>
                <a:srgbClr val="063DE8"/>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29" name="Arc 8"/>
            <p:cNvSpPr/>
            <p:nvPr/>
          </p:nvSpPr>
          <p:spPr>
            <a:xfrm>
              <a:off x="0" y="0"/>
              <a:ext cx="1489" cy="952"/>
            </a:xfrm>
            <a:custGeom>
              <a:avLst/>
              <a:gdLst>
                <a:gd name="GT0" fmla="+- l w 0"/>
                <a:gd name="GT1" fmla="+- t h 0"/>
              </a:gdLst>
              <a:ahLst/>
              <a:cxnLst>
                <a:cxn ang="0">
                  <a:pos x="0" y="951"/>
                </a:cxn>
                <a:cxn ang="0">
                  <a:pos x="1488" y="0"/>
                </a:cxn>
                <a:cxn ang="0">
                  <a:pos x="1489" y="952"/>
                </a:cxn>
              </a:cxnLst>
              <a:rect l="l" t="t" r="GT0" b="GT1"/>
              <a:pathLst>
                <a:path w="21600" h="21600" fill="none">
                  <a:moveTo>
                    <a:pt x="0" y="21577"/>
                  </a:moveTo>
                  <a:cubicBezTo>
                    <a:pt x="12" y="9662"/>
                    <a:pt x="9671" y="7"/>
                    <a:pt x="21586" y="0"/>
                  </a:cubicBezTo>
                </a:path>
                <a:path w="21600" h="21600" stroke="0">
                  <a:moveTo>
                    <a:pt x="0" y="21577"/>
                  </a:moveTo>
                  <a:cubicBezTo>
                    <a:pt x="12" y="9662"/>
                    <a:pt x="9671" y="7"/>
                    <a:pt x="21586" y="0"/>
                  </a:cubicBezTo>
                  <a:lnTo>
                    <a:pt x="21600" y="21600"/>
                  </a:lnTo>
                  <a:close/>
                </a:path>
              </a:pathLst>
            </a:custGeom>
            <a:noFill/>
            <a:ln w="25400" cap="rnd" cmpd="sng">
              <a:solidFill>
                <a:srgbClr val="063DE8"/>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30" name="组合 56329"/>
          <p:cNvGrpSpPr/>
          <p:nvPr/>
        </p:nvGrpSpPr>
        <p:grpSpPr>
          <a:xfrm>
            <a:off x="7351712" y="2790825"/>
            <a:ext cx="1335088" cy="258762"/>
            <a:chOff x="0" y="0"/>
            <a:chExt cx="747" cy="145"/>
          </a:xfrm>
        </p:grpSpPr>
        <p:sp>
          <p:nvSpPr>
            <p:cNvPr id="56331" name="Arc 10"/>
            <p:cNvSpPr/>
            <p:nvPr/>
          </p:nvSpPr>
          <p:spPr>
            <a:xfrm>
              <a:off x="373" y="0"/>
              <a:ext cx="374" cy="145"/>
            </a:xfrm>
            <a:custGeom>
              <a:avLst/>
              <a:gdLst>
                <a:gd name="GT0" fmla="+- l w 0"/>
                <a:gd name="GT1" fmla="+- t h 0"/>
              </a:gdLst>
              <a:ahLst/>
              <a:cxnLst>
                <a:cxn ang="0">
                  <a:pos x="0" y="0"/>
                </a:cxn>
                <a:cxn ang="0">
                  <a:pos x="374" y="144"/>
                </a:cxn>
                <a:cxn ang="0">
                  <a:pos x="0" y="145"/>
                </a:cxn>
              </a:cxnLst>
              <a:rect l="l" t="t" r="GT0" b="GT1"/>
              <a:pathLst>
                <a:path w="21599" h="21600" fill="none">
                  <a:moveTo>
                    <a:pt x="-1" y="0"/>
                  </a:moveTo>
                  <a:cubicBezTo>
                    <a:pt x="11871" y="0"/>
                    <a:pt x="21517" y="9580"/>
                    <a:pt x="21599" y="21450"/>
                  </a:cubicBezTo>
                </a:path>
                <a:path w="21599" h="21600" stroke="0">
                  <a:moveTo>
                    <a:pt x="-1" y="0"/>
                  </a:moveTo>
                  <a:cubicBezTo>
                    <a:pt x="11871" y="0"/>
                    <a:pt x="21517" y="9580"/>
                    <a:pt x="21599" y="21450"/>
                  </a:cubicBezTo>
                  <a:lnTo>
                    <a:pt x="0" y="21600"/>
                  </a:lnTo>
                  <a:close/>
                </a:path>
              </a:pathLst>
            </a:custGeom>
            <a:noFill/>
            <a:ln w="25400" cap="rnd" cmpd="sng">
              <a:solidFill>
                <a:srgbClr val="063DE8"/>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32" name="Arc 11"/>
            <p:cNvSpPr/>
            <p:nvPr/>
          </p:nvSpPr>
          <p:spPr>
            <a:xfrm>
              <a:off x="0" y="0"/>
              <a:ext cx="374" cy="145"/>
            </a:xfrm>
            <a:custGeom>
              <a:avLst/>
              <a:gdLst>
                <a:gd name="GT0" fmla="+- l w 0"/>
                <a:gd name="GT1" fmla="+- t h 0"/>
              </a:gdLst>
              <a:ahLst/>
              <a:cxnLst>
                <a:cxn ang="0">
                  <a:pos x="0" y="144"/>
                </a:cxn>
                <a:cxn ang="0">
                  <a:pos x="373" y="0"/>
                </a:cxn>
                <a:cxn ang="0">
                  <a:pos x="374" y="145"/>
                </a:cxn>
              </a:cxnLst>
              <a:rect l="l" t="t" r="GT0" b="GT1"/>
              <a:pathLst>
                <a:path w="21599" h="21600" fill="none">
                  <a:moveTo>
                    <a:pt x="-1" y="21450"/>
                  </a:moveTo>
                  <a:cubicBezTo>
                    <a:pt x="81" y="9602"/>
                    <a:pt x="9692" y="31"/>
                    <a:pt x="21541" y="0"/>
                  </a:cubicBezTo>
                </a:path>
                <a:path w="21599" h="21600" stroke="0">
                  <a:moveTo>
                    <a:pt x="-1" y="21450"/>
                  </a:moveTo>
                  <a:cubicBezTo>
                    <a:pt x="81" y="9602"/>
                    <a:pt x="9692" y="31"/>
                    <a:pt x="21541" y="0"/>
                  </a:cubicBezTo>
                  <a:lnTo>
                    <a:pt x="21599" y="21600"/>
                  </a:lnTo>
                  <a:close/>
                </a:path>
              </a:pathLst>
            </a:custGeom>
            <a:noFill/>
            <a:ln w="25400" cap="rnd" cmpd="sng">
              <a:solidFill>
                <a:srgbClr val="063DE8"/>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33" name="组合 56332"/>
          <p:cNvGrpSpPr/>
          <p:nvPr/>
        </p:nvGrpSpPr>
        <p:grpSpPr>
          <a:xfrm>
            <a:off x="6015038" y="2790825"/>
            <a:ext cx="1333500" cy="258762"/>
            <a:chOff x="0" y="0"/>
            <a:chExt cx="747" cy="145"/>
          </a:xfrm>
        </p:grpSpPr>
        <p:sp>
          <p:nvSpPr>
            <p:cNvPr id="56334" name="Arc 13"/>
            <p:cNvSpPr/>
            <p:nvPr/>
          </p:nvSpPr>
          <p:spPr>
            <a:xfrm>
              <a:off x="372" y="0"/>
              <a:ext cx="375" cy="145"/>
            </a:xfrm>
            <a:custGeom>
              <a:avLst/>
              <a:gdLst>
                <a:gd name="GT0" fmla="+- l w 0"/>
                <a:gd name="GT1" fmla="+- t h 0"/>
              </a:gdLst>
              <a:ahLst/>
              <a:cxnLst>
                <a:cxn ang="0">
                  <a:pos x="0" y="0"/>
                </a:cxn>
                <a:cxn ang="0">
                  <a:pos x="375" y="144"/>
                </a:cxn>
                <a:cxn ang="0">
                  <a:pos x="0" y="145"/>
                </a:cxn>
              </a:cxnLst>
              <a:rect l="l" t="t" r="GT0" b="GT1"/>
              <a:pathLst>
                <a:path w="21599" h="21600" fill="none">
                  <a:moveTo>
                    <a:pt x="-1" y="0"/>
                  </a:moveTo>
                  <a:cubicBezTo>
                    <a:pt x="11871" y="0"/>
                    <a:pt x="21517" y="9580"/>
                    <a:pt x="21599" y="21450"/>
                  </a:cubicBezTo>
                </a:path>
                <a:path w="21599" h="21600" stroke="0">
                  <a:moveTo>
                    <a:pt x="-1" y="0"/>
                  </a:moveTo>
                  <a:cubicBezTo>
                    <a:pt x="11871" y="0"/>
                    <a:pt x="21517" y="9580"/>
                    <a:pt x="21599" y="21450"/>
                  </a:cubicBezTo>
                  <a:lnTo>
                    <a:pt x="0" y="21600"/>
                  </a:lnTo>
                  <a:close/>
                </a:path>
              </a:pathLst>
            </a:custGeom>
            <a:noFill/>
            <a:ln w="25400" cap="rnd" cmpd="sng">
              <a:solidFill>
                <a:srgbClr val="063DE8"/>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35" name="Arc 14"/>
            <p:cNvSpPr/>
            <p:nvPr/>
          </p:nvSpPr>
          <p:spPr>
            <a:xfrm>
              <a:off x="0" y="0"/>
              <a:ext cx="374" cy="145"/>
            </a:xfrm>
            <a:custGeom>
              <a:avLst/>
              <a:gdLst>
                <a:gd name="GT0" fmla="+- l w 0"/>
                <a:gd name="GT1" fmla="+- t h 0"/>
              </a:gdLst>
              <a:ahLst/>
              <a:cxnLst>
                <a:cxn ang="0">
                  <a:pos x="0" y="144"/>
                </a:cxn>
                <a:cxn ang="0">
                  <a:pos x="373" y="0"/>
                </a:cxn>
                <a:cxn ang="0">
                  <a:pos x="374" y="145"/>
                </a:cxn>
              </a:cxnLst>
              <a:rect l="l" t="t" r="GT0" b="GT1"/>
              <a:pathLst>
                <a:path w="21599" h="21600" fill="none">
                  <a:moveTo>
                    <a:pt x="-1" y="21450"/>
                  </a:moveTo>
                  <a:cubicBezTo>
                    <a:pt x="81" y="9602"/>
                    <a:pt x="9693" y="31"/>
                    <a:pt x="21542" y="0"/>
                  </a:cubicBezTo>
                </a:path>
                <a:path w="21599" h="21600" stroke="0">
                  <a:moveTo>
                    <a:pt x="-1" y="21450"/>
                  </a:moveTo>
                  <a:cubicBezTo>
                    <a:pt x="81" y="9602"/>
                    <a:pt x="9693" y="31"/>
                    <a:pt x="21542" y="0"/>
                  </a:cubicBezTo>
                  <a:lnTo>
                    <a:pt x="21599" y="21600"/>
                  </a:lnTo>
                  <a:close/>
                </a:path>
              </a:pathLst>
            </a:custGeom>
            <a:noFill/>
            <a:ln w="25400" cap="rnd" cmpd="sng">
              <a:solidFill>
                <a:srgbClr val="063DE8"/>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36" name="组合 56335"/>
          <p:cNvGrpSpPr/>
          <p:nvPr/>
        </p:nvGrpSpPr>
        <p:grpSpPr>
          <a:xfrm>
            <a:off x="4678362" y="2790825"/>
            <a:ext cx="1335088" cy="258762"/>
            <a:chOff x="0" y="0"/>
            <a:chExt cx="748" cy="145"/>
          </a:xfrm>
        </p:grpSpPr>
        <p:sp>
          <p:nvSpPr>
            <p:cNvPr id="56337" name="Arc 16"/>
            <p:cNvSpPr/>
            <p:nvPr/>
          </p:nvSpPr>
          <p:spPr>
            <a:xfrm>
              <a:off x="373" y="0"/>
              <a:ext cx="375" cy="145"/>
            </a:xfrm>
            <a:custGeom>
              <a:avLst/>
              <a:gdLst>
                <a:gd name="GT0" fmla="+- l w 0"/>
                <a:gd name="GT1" fmla="+- t h 0"/>
              </a:gdLst>
              <a:ahLst/>
              <a:cxnLst>
                <a:cxn ang="0">
                  <a:pos x="0" y="0"/>
                </a:cxn>
                <a:cxn ang="0">
                  <a:pos x="375" y="144"/>
                </a:cxn>
                <a:cxn ang="0">
                  <a:pos x="1" y="145"/>
                </a:cxn>
              </a:cxnLst>
              <a:rect l="l" t="t" r="GT0" b="GT1"/>
              <a:pathLst>
                <a:path w="21656" h="21600" fill="none">
                  <a:moveTo>
                    <a:pt x="0" y="0"/>
                  </a:moveTo>
                  <a:cubicBezTo>
                    <a:pt x="19" y="0"/>
                    <a:pt x="38" y="-1"/>
                    <a:pt x="57" y="0"/>
                  </a:cubicBezTo>
                  <a:cubicBezTo>
                    <a:pt x="11927" y="0"/>
                    <a:pt x="21574" y="9579"/>
                    <a:pt x="21656" y="21449"/>
                  </a:cubicBezTo>
                </a:path>
                <a:path w="21656" h="21600" stroke="0">
                  <a:moveTo>
                    <a:pt x="0" y="0"/>
                  </a:moveTo>
                  <a:cubicBezTo>
                    <a:pt x="19" y="0"/>
                    <a:pt x="38" y="-1"/>
                    <a:pt x="57" y="0"/>
                  </a:cubicBezTo>
                  <a:cubicBezTo>
                    <a:pt x="11927" y="0"/>
                    <a:pt x="21574" y="9579"/>
                    <a:pt x="21656" y="21449"/>
                  </a:cubicBezTo>
                  <a:lnTo>
                    <a:pt x="57" y="21600"/>
                  </a:lnTo>
                  <a:close/>
                </a:path>
              </a:pathLst>
            </a:custGeom>
            <a:noFill/>
            <a:ln w="25400" cap="rnd" cmpd="sng">
              <a:solidFill>
                <a:srgbClr val="063DE8"/>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38" name="Arc 17"/>
            <p:cNvSpPr/>
            <p:nvPr/>
          </p:nvSpPr>
          <p:spPr>
            <a:xfrm>
              <a:off x="0" y="0"/>
              <a:ext cx="374" cy="145"/>
            </a:xfrm>
            <a:custGeom>
              <a:avLst/>
              <a:gdLst>
                <a:gd name="GT0" fmla="+- l w 0"/>
                <a:gd name="GT1" fmla="+- t h 0"/>
              </a:gdLst>
              <a:ahLst/>
              <a:cxnLst>
                <a:cxn ang="0">
                  <a:pos x="0" y="144"/>
                </a:cxn>
                <a:cxn ang="0">
                  <a:pos x="373" y="0"/>
                </a:cxn>
                <a:cxn ang="0">
                  <a:pos x="374" y="145"/>
                </a:cxn>
              </a:cxnLst>
              <a:rect l="l" t="t" r="GT0" b="GT1"/>
              <a:pathLst>
                <a:path w="21599" h="21600" fill="none">
                  <a:moveTo>
                    <a:pt x="-1" y="21450"/>
                  </a:moveTo>
                  <a:cubicBezTo>
                    <a:pt x="81" y="9602"/>
                    <a:pt x="9693" y="31"/>
                    <a:pt x="21542" y="0"/>
                  </a:cubicBezTo>
                </a:path>
                <a:path w="21599" h="21600" stroke="0">
                  <a:moveTo>
                    <a:pt x="-1" y="21450"/>
                  </a:moveTo>
                  <a:cubicBezTo>
                    <a:pt x="81" y="9602"/>
                    <a:pt x="9693" y="31"/>
                    <a:pt x="21542" y="0"/>
                  </a:cubicBezTo>
                  <a:lnTo>
                    <a:pt x="21599" y="21600"/>
                  </a:lnTo>
                  <a:close/>
                </a:path>
              </a:pathLst>
            </a:custGeom>
            <a:noFill/>
            <a:ln w="25400" cap="rnd" cmpd="sng">
              <a:solidFill>
                <a:srgbClr val="063DE8"/>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39" name="组合 56338"/>
          <p:cNvGrpSpPr/>
          <p:nvPr/>
        </p:nvGrpSpPr>
        <p:grpSpPr>
          <a:xfrm>
            <a:off x="3351212" y="2779712"/>
            <a:ext cx="1336675" cy="258762"/>
            <a:chOff x="0" y="0"/>
            <a:chExt cx="749" cy="145"/>
          </a:xfrm>
        </p:grpSpPr>
        <p:sp>
          <p:nvSpPr>
            <p:cNvPr id="56340" name="Arc 19"/>
            <p:cNvSpPr/>
            <p:nvPr/>
          </p:nvSpPr>
          <p:spPr>
            <a:xfrm>
              <a:off x="374" y="0"/>
              <a:ext cx="375" cy="145"/>
            </a:xfrm>
            <a:custGeom>
              <a:avLst/>
              <a:gdLst>
                <a:gd name="GT0" fmla="+- l w 0"/>
                <a:gd name="GT1" fmla="+- t h 0"/>
              </a:gdLst>
              <a:ahLst/>
              <a:cxnLst>
                <a:cxn ang="0">
                  <a:pos x="0" y="0"/>
                </a:cxn>
                <a:cxn ang="0">
                  <a:pos x="375" y="144"/>
                </a:cxn>
                <a:cxn ang="0">
                  <a:pos x="0" y="145"/>
                </a:cxn>
              </a:cxnLst>
              <a:rect l="l" t="t" r="GT0" b="GT1"/>
              <a:pathLst>
                <a:path w="21599" h="21600" fill="none">
                  <a:moveTo>
                    <a:pt x="-1" y="0"/>
                  </a:moveTo>
                  <a:cubicBezTo>
                    <a:pt x="11871" y="0"/>
                    <a:pt x="21517" y="9580"/>
                    <a:pt x="21599" y="21450"/>
                  </a:cubicBezTo>
                </a:path>
                <a:path w="21599" h="21600" stroke="0">
                  <a:moveTo>
                    <a:pt x="-1" y="0"/>
                  </a:moveTo>
                  <a:cubicBezTo>
                    <a:pt x="11871" y="0"/>
                    <a:pt x="21517" y="9580"/>
                    <a:pt x="21599" y="21450"/>
                  </a:cubicBezTo>
                  <a:lnTo>
                    <a:pt x="0" y="21600"/>
                  </a:lnTo>
                  <a:close/>
                </a:path>
              </a:pathLst>
            </a:custGeom>
            <a:noFill/>
            <a:ln w="25400" cap="rnd" cmpd="sng">
              <a:solidFill>
                <a:srgbClr val="063DE8"/>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41" name="Arc 20"/>
            <p:cNvSpPr/>
            <p:nvPr/>
          </p:nvSpPr>
          <p:spPr>
            <a:xfrm>
              <a:off x="0" y="0"/>
              <a:ext cx="375" cy="145"/>
            </a:xfrm>
            <a:custGeom>
              <a:avLst/>
              <a:gdLst>
                <a:gd name="GT0" fmla="+- l w 0"/>
                <a:gd name="GT1" fmla="+- t h 0"/>
              </a:gdLst>
              <a:ahLst/>
              <a:cxnLst>
                <a:cxn ang="0">
                  <a:pos x="0" y="144"/>
                </a:cxn>
                <a:cxn ang="0">
                  <a:pos x="374" y="0"/>
                </a:cxn>
                <a:cxn ang="0">
                  <a:pos x="375" y="145"/>
                </a:cxn>
              </a:cxnLst>
              <a:rect l="l" t="t" r="GT0" b="GT1"/>
              <a:pathLst>
                <a:path w="21599" h="21600" fill="none">
                  <a:moveTo>
                    <a:pt x="-1" y="21450"/>
                  </a:moveTo>
                  <a:cubicBezTo>
                    <a:pt x="81" y="9602"/>
                    <a:pt x="9693" y="31"/>
                    <a:pt x="21542" y="0"/>
                  </a:cubicBezTo>
                </a:path>
                <a:path w="21599" h="21600" stroke="0">
                  <a:moveTo>
                    <a:pt x="-1" y="21450"/>
                  </a:moveTo>
                  <a:cubicBezTo>
                    <a:pt x="81" y="9602"/>
                    <a:pt x="9693" y="31"/>
                    <a:pt x="21542" y="0"/>
                  </a:cubicBezTo>
                  <a:lnTo>
                    <a:pt x="21599" y="21600"/>
                  </a:lnTo>
                  <a:close/>
                </a:path>
              </a:pathLst>
            </a:custGeom>
            <a:noFill/>
            <a:ln w="25400" cap="rnd" cmpd="sng">
              <a:solidFill>
                <a:srgbClr val="063DE8"/>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42" name="组合 56341"/>
          <p:cNvGrpSpPr/>
          <p:nvPr/>
        </p:nvGrpSpPr>
        <p:grpSpPr>
          <a:xfrm>
            <a:off x="5757862" y="4568825"/>
            <a:ext cx="530225" cy="1169988"/>
            <a:chOff x="0" y="0"/>
            <a:chExt cx="297" cy="657"/>
          </a:xfrm>
        </p:grpSpPr>
        <p:sp>
          <p:nvSpPr>
            <p:cNvPr id="56343" name="Oval 22"/>
            <p:cNvSpPr/>
            <p:nvPr/>
          </p:nvSpPr>
          <p:spPr>
            <a:xfrm>
              <a:off x="101" y="0"/>
              <a:ext cx="95" cy="96"/>
            </a:xfrm>
            <a:prstGeom prst="ellipse">
              <a:avLst/>
            </a:prstGeom>
            <a:solidFill>
              <a:schemeClr val="hlink"/>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44" name="Freeform 23"/>
            <p:cNvSpPr/>
            <p:nvPr/>
          </p:nvSpPr>
          <p:spPr>
            <a:xfrm>
              <a:off x="59" y="110"/>
              <a:ext cx="176" cy="260"/>
            </a:xfrm>
            <a:custGeom>
              <a:avLst/>
              <a:gdLst>
                <a:gd name="GT0" fmla="+- l w 0"/>
                <a:gd name="GT1" fmla="+- t h 0"/>
              </a:gdLst>
              <a:ahLst/>
              <a:cxnLst>
                <a:cxn ang="0">
                  <a:pos x="14" y="0"/>
                </a:cxn>
                <a:cxn ang="0">
                  <a:pos x="14" y="0"/>
                </a:cxn>
                <a:cxn ang="0">
                  <a:pos x="160" y="0"/>
                </a:cxn>
                <a:cxn ang="0">
                  <a:pos x="164" y="0"/>
                </a:cxn>
                <a:cxn ang="0">
                  <a:pos x="166" y="0"/>
                </a:cxn>
                <a:cxn ang="0">
                  <a:pos x="166" y="3"/>
                </a:cxn>
                <a:cxn ang="0">
                  <a:pos x="169" y="3"/>
                </a:cxn>
                <a:cxn ang="0">
                  <a:pos x="169" y="6"/>
                </a:cxn>
                <a:cxn ang="0">
                  <a:pos x="175" y="6"/>
                </a:cxn>
                <a:cxn ang="0">
                  <a:pos x="175" y="10"/>
                </a:cxn>
                <a:cxn ang="0">
                  <a:pos x="175" y="14"/>
                </a:cxn>
                <a:cxn ang="0">
                  <a:pos x="152" y="243"/>
                </a:cxn>
                <a:cxn ang="0">
                  <a:pos x="152" y="247"/>
                </a:cxn>
                <a:cxn ang="0">
                  <a:pos x="152" y="250"/>
                </a:cxn>
                <a:cxn ang="0">
                  <a:pos x="148" y="255"/>
                </a:cxn>
                <a:cxn ang="0">
                  <a:pos x="148" y="259"/>
                </a:cxn>
                <a:cxn ang="0">
                  <a:pos x="146" y="259"/>
                </a:cxn>
                <a:cxn ang="0">
                  <a:pos x="141" y="259"/>
                </a:cxn>
                <a:cxn ang="0">
                  <a:pos x="139" y="259"/>
                </a:cxn>
                <a:cxn ang="0">
                  <a:pos x="35" y="259"/>
                </a:cxn>
                <a:cxn ang="0">
                  <a:pos x="33" y="259"/>
                </a:cxn>
                <a:cxn ang="0">
                  <a:pos x="28" y="259"/>
                </a:cxn>
                <a:cxn ang="0">
                  <a:pos x="26" y="255"/>
                </a:cxn>
                <a:cxn ang="0">
                  <a:pos x="22" y="250"/>
                </a:cxn>
                <a:cxn ang="0">
                  <a:pos x="22" y="247"/>
                </a:cxn>
                <a:cxn ang="0">
                  <a:pos x="22" y="243"/>
                </a:cxn>
                <a:cxn ang="0">
                  <a:pos x="0" y="14"/>
                </a:cxn>
                <a:cxn ang="0">
                  <a:pos x="0" y="10"/>
                </a:cxn>
                <a:cxn ang="0">
                  <a:pos x="0" y="6"/>
                </a:cxn>
                <a:cxn ang="0">
                  <a:pos x="4" y="6"/>
                </a:cxn>
                <a:cxn ang="0">
                  <a:pos x="4" y="3"/>
                </a:cxn>
                <a:cxn ang="0">
                  <a:pos x="8" y="3"/>
                </a:cxn>
                <a:cxn ang="0">
                  <a:pos x="8" y="0"/>
                </a:cxn>
                <a:cxn ang="0">
                  <a:pos x="10" y="0"/>
                </a:cxn>
                <a:cxn ang="0">
                  <a:pos x="14" y="0"/>
                </a:cxn>
              </a:cxnLst>
              <a:rect l="l" t="t" r="GT0" b="GT1"/>
              <a:pathLst>
                <a:path w="176" h="260">
                  <a:moveTo>
                    <a:pt x="14" y="0"/>
                  </a:moveTo>
                  <a:lnTo>
                    <a:pt x="14" y="0"/>
                  </a:lnTo>
                  <a:lnTo>
                    <a:pt x="160" y="0"/>
                  </a:lnTo>
                  <a:lnTo>
                    <a:pt x="164" y="0"/>
                  </a:lnTo>
                  <a:lnTo>
                    <a:pt x="166" y="0"/>
                  </a:lnTo>
                  <a:lnTo>
                    <a:pt x="166" y="3"/>
                  </a:lnTo>
                  <a:lnTo>
                    <a:pt x="169" y="3"/>
                  </a:lnTo>
                  <a:lnTo>
                    <a:pt x="169" y="6"/>
                  </a:lnTo>
                  <a:lnTo>
                    <a:pt x="175" y="6"/>
                  </a:lnTo>
                  <a:lnTo>
                    <a:pt x="175" y="10"/>
                  </a:lnTo>
                  <a:lnTo>
                    <a:pt x="175" y="14"/>
                  </a:lnTo>
                  <a:lnTo>
                    <a:pt x="152" y="243"/>
                  </a:lnTo>
                  <a:lnTo>
                    <a:pt x="152" y="247"/>
                  </a:lnTo>
                  <a:lnTo>
                    <a:pt x="152" y="250"/>
                  </a:lnTo>
                  <a:lnTo>
                    <a:pt x="148" y="255"/>
                  </a:lnTo>
                  <a:lnTo>
                    <a:pt x="148" y="259"/>
                  </a:lnTo>
                  <a:lnTo>
                    <a:pt x="146" y="259"/>
                  </a:lnTo>
                  <a:lnTo>
                    <a:pt x="141" y="259"/>
                  </a:lnTo>
                  <a:lnTo>
                    <a:pt x="139" y="259"/>
                  </a:lnTo>
                  <a:lnTo>
                    <a:pt x="35" y="259"/>
                  </a:lnTo>
                  <a:lnTo>
                    <a:pt x="33" y="259"/>
                  </a:lnTo>
                  <a:lnTo>
                    <a:pt x="28" y="259"/>
                  </a:lnTo>
                  <a:lnTo>
                    <a:pt x="26" y="255"/>
                  </a:lnTo>
                  <a:lnTo>
                    <a:pt x="22" y="250"/>
                  </a:lnTo>
                  <a:lnTo>
                    <a:pt x="22" y="247"/>
                  </a:lnTo>
                  <a:lnTo>
                    <a:pt x="22" y="243"/>
                  </a:lnTo>
                  <a:lnTo>
                    <a:pt x="0" y="14"/>
                  </a:lnTo>
                  <a:lnTo>
                    <a:pt x="0" y="10"/>
                  </a:lnTo>
                  <a:lnTo>
                    <a:pt x="0" y="6"/>
                  </a:lnTo>
                  <a:lnTo>
                    <a:pt x="4" y="6"/>
                  </a:lnTo>
                  <a:lnTo>
                    <a:pt x="4" y="3"/>
                  </a:lnTo>
                  <a:lnTo>
                    <a:pt x="8" y="3"/>
                  </a:lnTo>
                  <a:lnTo>
                    <a:pt x="8" y="0"/>
                  </a:lnTo>
                  <a:lnTo>
                    <a:pt x="10" y="0"/>
                  </a:lnTo>
                  <a:lnTo>
                    <a:pt x="14" y="0"/>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45" name="Freeform 24"/>
            <p:cNvSpPr/>
            <p:nvPr/>
          </p:nvSpPr>
          <p:spPr>
            <a:xfrm>
              <a:off x="101" y="388"/>
              <a:ext cx="96" cy="269"/>
            </a:xfrm>
            <a:custGeom>
              <a:avLst/>
              <a:gdLst>
                <a:gd name="GT0" fmla="+- l w 0"/>
                <a:gd name="GT1" fmla="+- t h 0"/>
              </a:gdLst>
              <a:ahLst/>
              <a:cxnLst>
                <a:cxn ang="0">
                  <a:pos x="14" y="0"/>
                </a:cxn>
                <a:cxn ang="0">
                  <a:pos x="14" y="0"/>
                </a:cxn>
                <a:cxn ang="0">
                  <a:pos x="80" y="0"/>
                </a:cxn>
                <a:cxn ang="0">
                  <a:pos x="84" y="0"/>
                </a:cxn>
                <a:cxn ang="0">
                  <a:pos x="88" y="0"/>
                </a:cxn>
                <a:cxn ang="0">
                  <a:pos x="91" y="2"/>
                </a:cxn>
                <a:cxn ang="0">
                  <a:pos x="95" y="6"/>
                </a:cxn>
                <a:cxn ang="0">
                  <a:pos x="95" y="9"/>
                </a:cxn>
                <a:cxn ang="0">
                  <a:pos x="95" y="13"/>
                </a:cxn>
                <a:cxn ang="0">
                  <a:pos x="88" y="253"/>
                </a:cxn>
                <a:cxn ang="0">
                  <a:pos x="88" y="258"/>
                </a:cxn>
                <a:cxn ang="0">
                  <a:pos x="88" y="260"/>
                </a:cxn>
                <a:cxn ang="0">
                  <a:pos x="84" y="260"/>
                </a:cxn>
                <a:cxn ang="0">
                  <a:pos x="84" y="264"/>
                </a:cxn>
                <a:cxn ang="0">
                  <a:pos x="80" y="268"/>
                </a:cxn>
                <a:cxn ang="0">
                  <a:pos x="77" y="268"/>
                </a:cxn>
                <a:cxn ang="0">
                  <a:pos x="74" y="268"/>
                </a:cxn>
                <a:cxn ang="0">
                  <a:pos x="21" y="268"/>
                </a:cxn>
                <a:cxn ang="0">
                  <a:pos x="16" y="268"/>
                </a:cxn>
                <a:cxn ang="0">
                  <a:pos x="14" y="268"/>
                </a:cxn>
                <a:cxn ang="0">
                  <a:pos x="14" y="264"/>
                </a:cxn>
                <a:cxn ang="0">
                  <a:pos x="10" y="264"/>
                </a:cxn>
                <a:cxn ang="0">
                  <a:pos x="10" y="260"/>
                </a:cxn>
                <a:cxn ang="0">
                  <a:pos x="7" y="260"/>
                </a:cxn>
                <a:cxn ang="0">
                  <a:pos x="7" y="258"/>
                </a:cxn>
                <a:cxn ang="0">
                  <a:pos x="7" y="253"/>
                </a:cxn>
                <a:cxn ang="0">
                  <a:pos x="0" y="13"/>
                </a:cxn>
                <a:cxn ang="0">
                  <a:pos x="0" y="9"/>
                </a:cxn>
                <a:cxn ang="0">
                  <a:pos x="0" y="6"/>
                </a:cxn>
                <a:cxn ang="0">
                  <a:pos x="3" y="2"/>
                </a:cxn>
                <a:cxn ang="0">
                  <a:pos x="7" y="0"/>
                </a:cxn>
                <a:cxn ang="0">
                  <a:pos x="10" y="0"/>
                </a:cxn>
                <a:cxn ang="0">
                  <a:pos x="14" y="0"/>
                </a:cxn>
              </a:cxnLst>
              <a:rect l="l" t="t" r="GT0" b="GT1"/>
              <a:pathLst>
                <a:path w="96" h="269">
                  <a:moveTo>
                    <a:pt x="14" y="0"/>
                  </a:moveTo>
                  <a:lnTo>
                    <a:pt x="14" y="0"/>
                  </a:lnTo>
                  <a:lnTo>
                    <a:pt x="80" y="0"/>
                  </a:lnTo>
                  <a:lnTo>
                    <a:pt x="84" y="0"/>
                  </a:lnTo>
                  <a:lnTo>
                    <a:pt x="88" y="0"/>
                  </a:lnTo>
                  <a:lnTo>
                    <a:pt x="91" y="2"/>
                  </a:lnTo>
                  <a:lnTo>
                    <a:pt x="95" y="6"/>
                  </a:lnTo>
                  <a:lnTo>
                    <a:pt x="95" y="9"/>
                  </a:lnTo>
                  <a:lnTo>
                    <a:pt x="95" y="13"/>
                  </a:lnTo>
                  <a:lnTo>
                    <a:pt x="88" y="253"/>
                  </a:lnTo>
                  <a:lnTo>
                    <a:pt x="88" y="258"/>
                  </a:lnTo>
                  <a:lnTo>
                    <a:pt x="88" y="260"/>
                  </a:lnTo>
                  <a:lnTo>
                    <a:pt x="84" y="260"/>
                  </a:lnTo>
                  <a:lnTo>
                    <a:pt x="84" y="264"/>
                  </a:lnTo>
                  <a:lnTo>
                    <a:pt x="80" y="268"/>
                  </a:lnTo>
                  <a:lnTo>
                    <a:pt x="77" y="268"/>
                  </a:lnTo>
                  <a:lnTo>
                    <a:pt x="74" y="268"/>
                  </a:lnTo>
                  <a:lnTo>
                    <a:pt x="21" y="268"/>
                  </a:lnTo>
                  <a:lnTo>
                    <a:pt x="16" y="268"/>
                  </a:lnTo>
                  <a:lnTo>
                    <a:pt x="14" y="268"/>
                  </a:lnTo>
                  <a:lnTo>
                    <a:pt x="14" y="264"/>
                  </a:lnTo>
                  <a:lnTo>
                    <a:pt x="10" y="264"/>
                  </a:lnTo>
                  <a:lnTo>
                    <a:pt x="10" y="260"/>
                  </a:lnTo>
                  <a:lnTo>
                    <a:pt x="7" y="260"/>
                  </a:lnTo>
                  <a:lnTo>
                    <a:pt x="7" y="258"/>
                  </a:lnTo>
                  <a:lnTo>
                    <a:pt x="7" y="253"/>
                  </a:lnTo>
                  <a:lnTo>
                    <a:pt x="0" y="13"/>
                  </a:lnTo>
                  <a:lnTo>
                    <a:pt x="0" y="9"/>
                  </a:lnTo>
                  <a:lnTo>
                    <a:pt x="0" y="6"/>
                  </a:lnTo>
                  <a:lnTo>
                    <a:pt x="3" y="2"/>
                  </a:lnTo>
                  <a:lnTo>
                    <a:pt x="7" y="0"/>
                  </a:lnTo>
                  <a:lnTo>
                    <a:pt x="10" y="0"/>
                  </a:lnTo>
                  <a:lnTo>
                    <a:pt x="14" y="0"/>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46" name="Freeform 25"/>
            <p:cNvSpPr/>
            <p:nvPr/>
          </p:nvSpPr>
          <p:spPr>
            <a:xfrm>
              <a:off x="233" y="132"/>
              <a:ext cx="64" cy="233"/>
            </a:xfrm>
            <a:custGeom>
              <a:avLst/>
              <a:gdLst>
                <a:gd name="GT0" fmla="+- l w 0"/>
                <a:gd name="GT1" fmla="+- t h 0"/>
              </a:gdLst>
              <a:ahLst/>
              <a:cxnLst>
                <a:cxn ang="0">
                  <a:pos x="47" y="0"/>
                </a:cxn>
                <a:cxn ang="0">
                  <a:pos x="47" y="0"/>
                </a:cxn>
                <a:cxn ang="0">
                  <a:pos x="37" y="0"/>
                </a:cxn>
                <a:cxn ang="0">
                  <a:pos x="33" y="0"/>
                </a:cxn>
                <a:cxn ang="0">
                  <a:pos x="29" y="0"/>
                </a:cxn>
                <a:cxn ang="0">
                  <a:pos x="29" y="3"/>
                </a:cxn>
                <a:cxn ang="0">
                  <a:pos x="26" y="3"/>
                </a:cxn>
                <a:cxn ang="0">
                  <a:pos x="22" y="8"/>
                </a:cxn>
                <a:cxn ang="0">
                  <a:pos x="22" y="11"/>
                </a:cxn>
                <a:cxn ang="0">
                  <a:pos x="22" y="14"/>
                </a:cxn>
                <a:cxn ang="0">
                  <a:pos x="0" y="214"/>
                </a:cxn>
                <a:cxn ang="0">
                  <a:pos x="0" y="217"/>
                </a:cxn>
                <a:cxn ang="0">
                  <a:pos x="0" y="222"/>
                </a:cxn>
                <a:cxn ang="0">
                  <a:pos x="2" y="224"/>
                </a:cxn>
                <a:cxn ang="0">
                  <a:pos x="2" y="228"/>
                </a:cxn>
                <a:cxn ang="0">
                  <a:pos x="8" y="228"/>
                </a:cxn>
                <a:cxn ang="0">
                  <a:pos x="10" y="228"/>
                </a:cxn>
                <a:cxn ang="0">
                  <a:pos x="10" y="232"/>
                </a:cxn>
                <a:cxn ang="0">
                  <a:pos x="14" y="232"/>
                </a:cxn>
                <a:cxn ang="0">
                  <a:pos x="26" y="232"/>
                </a:cxn>
                <a:cxn ang="0">
                  <a:pos x="29" y="232"/>
                </a:cxn>
                <a:cxn ang="0">
                  <a:pos x="33" y="232"/>
                </a:cxn>
                <a:cxn ang="0">
                  <a:pos x="33" y="228"/>
                </a:cxn>
                <a:cxn ang="0">
                  <a:pos x="37" y="228"/>
                </a:cxn>
                <a:cxn ang="0">
                  <a:pos x="37" y="224"/>
                </a:cxn>
                <a:cxn ang="0">
                  <a:pos x="40" y="224"/>
                </a:cxn>
                <a:cxn ang="0">
                  <a:pos x="40" y="222"/>
                </a:cxn>
                <a:cxn ang="0">
                  <a:pos x="40" y="217"/>
                </a:cxn>
                <a:cxn ang="0">
                  <a:pos x="63" y="17"/>
                </a:cxn>
                <a:cxn ang="0">
                  <a:pos x="63" y="14"/>
                </a:cxn>
                <a:cxn ang="0">
                  <a:pos x="63" y="11"/>
                </a:cxn>
                <a:cxn ang="0">
                  <a:pos x="59" y="8"/>
                </a:cxn>
                <a:cxn ang="0">
                  <a:pos x="59" y="3"/>
                </a:cxn>
                <a:cxn ang="0">
                  <a:pos x="55" y="3"/>
                </a:cxn>
                <a:cxn ang="0">
                  <a:pos x="52" y="0"/>
                </a:cxn>
                <a:cxn ang="0">
                  <a:pos x="47" y="0"/>
                </a:cxn>
              </a:cxnLst>
              <a:rect l="l" t="t" r="GT0" b="GT1"/>
              <a:pathLst>
                <a:path w="64" h="233">
                  <a:moveTo>
                    <a:pt x="47" y="0"/>
                  </a:moveTo>
                  <a:lnTo>
                    <a:pt x="47" y="0"/>
                  </a:lnTo>
                  <a:lnTo>
                    <a:pt x="37" y="0"/>
                  </a:lnTo>
                  <a:lnTo>
                    <a:pt x="33" y="0"/>
                  </a:lnTo>
                  <a:lnTo>
                    <a:pt x="29" y="0"/>
                  </a:lnTo>
                  <a:lnTo>
                    <a:pt x="29" y="3"/>
                  </a:lnTo>
                  <a:lnTo>
                    <a:pt x="26" y="3"/>
                  </a:lnTo>
                  <a:lnTo>
                    <a:pt x="22" y="8"/>
                  </a:lnTo>
                  <a:lnTo>
                    <a:pt x="22" y="11"/>
                  </a:lnTo>
                  <a:lnTo>
                    <a:pt x="22" y="14"/>
                  </a:lnTo>
                  <a:lnTo>
                    <a:pt x="0" y="214"/>
                  </a:lnTo>
                  <a:lnTo>
                    <a:pt x="0" y="217"/>
                  </a:lnTo>
                  <a:lnTo>
                    <a:pt x="0" y="222"/>
                  </a:lnTo>
                  <a:lnTo>
                    <a:pt x="2" y="224"/>
                  </a:lnTo>
                  <a:lnTo>
                    <a:pt x="2" y="228"/>
                  </a:lnTo>
                  <a:lnTo>
                    <a:pt x="8" y="228"/>
                  </a:lnTo>
                  <a:lnTo>
                    <a:pt x="10" y="228"/>
                  </a:lnTo>
                  <a:lnTo>
                    <a:pt x="10" y="232"/>
                  </a:lnTo>
                  <a:lnTo>
                    <a:pt x="14" y="232"/>
                  </a:lnTo>
                  <a:lnTo>
                    <a:pt x="26" y="232"/>
                  </a:lnTo>
                  <a:lnTo>
                    <a:pt x="29" y="232"/>
                  </a:lnTo>
                  <a:lnTo>
                    <a:pt x="33" y="232"/>
                  </a:lnTo>
                  <a:lnTo>
                    <a:pt x="33" y="228"/>
                  </a:lnTo>
                  <a:lnTo>
                    <a:pt x="37" y="228"/>
                  </a:lnTo>
                  <a:lnTo>
                    <a:pt x="37" y="224"/>
                  </a:lnTo>
                  <a:lnTo>
                    <a:pt x="40" y="224"/>
                  </a:lnTo>
                  <a:lnTo>
                    <a:pt x="40" y="222"/>
                  </a:lnTo>
                  <a:lnTo>
                    <a:pt x="40" y="217"/>
                  </a:lnTo>
                  <a:lnTo>
                    <a:pt x="63" y="17"/>
                  </a:lnTo>
                  <a:lnTo>
                    <a:pt x="63" y="14"/>
                  </a:lnTo>
                  <a:lnTo>
                    <a:pt x="63" y="11"/>
                  </a:lnTo>
                  <a:lnTo>
                    <a:pt x="59" y="8"/>
                  </a:lnTo>
                  <a:lnTo>
                    <a:pt x="59" y="3"/>
                  </a:lnTo>
                  <a:lnTo>
                    <a:pt x="55" y="3"/>
                  </a:lnTo>
                  <a:lnTo>
                    <a:pt x="52" y="0"/>
                  </a:lnTo>
                  <a:lnTo>
                    <a:pt x="47" y="0"/>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47" name="Freeform 26"/>
            <p:cNvSpPr/>
            <p:nvPr/>
          </p:nvSpPr>
          <p:spPr>
            <a:xfrm>
              <a:off x="0" y="133"/>
              <a:ext cx="67" cy="237"/>
            </a:xfrm>
            <a:custGeom>
              <a:avLst/>
              <a:gdLst>
                <a:gd name="GT0" fmla="+- l w 0"/>
                <a:gd name="GT1" fmla="+- t h 0"/>
              </a:gdLst>
              <a:ahLst/>
              <a:cxnLst>
                <a:cxn ang="0">
                  <a:pos x="43" y="235"/>
                </a:cxn>
                <a:cxn ang="0">
                  <a:pos x="43" y="235"/>
                </a:cxn>
                <a:cxn ang="0">
                  <a:pos x="52" y="233"/>
                </a:cxn>
                <a:cxn ang="0">
                  <a:pos x="57" y="232"/>
                </a:cxn>
                <a:cxn ang="0">
                  <a:pos x="61" y="230"/>
                </a:cxn>
                <a:cxn ang="0">
                  <a:pos x="59" y="226"/>
                </a:cxn>
                <a:cxn ang="0">
                  <a:pos x="63" y="226"/>
                </a:cxn>
                <a:cxn ang="0">
                  <a:pos x="66" y="220"/>
                </a:cxn>
                <a:cxn ang="0">
                  <a:pos x="65" y="217"/>
                </a:cxn>
                <a:cxn ang="0">
                  <a:pos x="64" y="215"/>
                </a:cxn>
                <a:cxn ang="0">
                  <a:pos x="41" y="14"/>
                </a:cxn>
                <a:cxn ang="0">
                  <a:pos x="41" y="10"/>
                </a:cxn>
                <a:cxn ang="0">
                  <a:pos x="39" y="7"/>
                </a:cxn>
                <a:cxn ang="0">
                  <a:pos x="37" y="5"/>
                </a:cxn>
                <a:cxn ang="0">
                  <a:pos x="36" y="1"/>
                </a:cxn>
                <a:cxn ang="0">
                  <a:pos x="31" y="3"/>
                </a:cxn>
                <a:cxn ang="0">
                  <a:pos x="28" y="3"/>
                </a:cxn>
                <a:cxn ang="0">
                  <a:pos x="26" y="0"/>
                </a:cxn>
                <a:cxn ang="0">
                  <a:pos x="23" y="0"/>
                </a:cxn>
                <a:cxn ang="0">
                  <a:pos x="12" y="2"/>
                </a:cxn>
                <a:cxn ang="0">
                  <a:pos x="8" y="3"/>
                </a:cxn>
                <a:cxn ang="0">
                  <a:pos x="4" y="5"/>
                </a:cxn>
                <a:cxn ang="0">
                  <a:pos x="6" y="9"/>
                </a:cxn>
                <a:cxn ang="0">
                  <a:pos x="1" y="9"/>
                </a:cxn>
                <a:cxn ang="0">
                  <a:pos x="2" y="13"/>
                </a:cxn>
                <a:cxn ang="0">
                  <a:pos x="0" y="14"/>
                </a:cxn>
                <a:cxn ang="0">
                  <a:pos x="0" y="17"/>
                </a:cxn>
                <a:cxn ang="0">
                  <a:pos x="1" y="20"/>
                </a:cxn>
                <a:cxn ang="0">
                  <a:pos x="24" y="221"/>
                </a:cxn>
                <a:cxn ang="0">
                  <a:pos x="24" y="225"/>
                </a:cxn>
                <a:cxn ang="0">
                  <a:pos x="25" y="227"/>
                </a:cxn>
                <a:cxn ang="0">
                  <a:pos x="30" y="229"/>
                </a:cxn>
                <a:cxn ang="0">
                  <a:pos x="30" y="234"/>
                </a:cxn>
                <a:cxn ang="0">
                  <a:pos x="33" y="232"/>
                </a:cxn>
                <a:cxn ang="0">
                  <a:pos x="39" y="236"/>
                </a:cxn>
                <a:cxn ang="0">
                  <a:pos x="43" y="235"/>
                </a:cxn>
              </a:cxnLst>
              <a:rect l="l" t="t" r="GT0" b="GT1"/>
              <a:pathLst>
                <a:path w="67" h="236">
                  <a:moveTo>
                    <a:pt x="43" y="235"/>
                  </a:moveTo>
                  <a:lnTo>
                    <a:pt x="43" y="235"/>
                  </a:lnTo>
                  <a:lnTo>
                    <a:pt x="52" y="233"/>
                  </a:lnTo>
                  <a:lnTo>
                    <a:pt x="57" y="232"/>
                  </a:lnTo>
                  <a:lnTo>
                    <a:pt x="61" y="230"/>
                  </a:lnTo>
                  <a:lnTo>
                    <a:pt x="59" y="226"/>
                  </a:lnTo>
                  <a:lnTo>
                    <a:pt x="63" y="226"/>
                  </a:lnTo>
                  <a:lnTo>
                    <a:pt x="66" y="220"/>
                  </a:lnTo>
                  <a:lnTo>
                    <a:pt x="65" y="217"/>
                  </a:lnTo>
                  <a:lnTo>
                    <a:pt x="64" y="215"/>
                  </a:lnTo>
                  <a:lnTo>
                    <a:pt x="41" y="14"/>
                  </a:lnTo>
                  <a:lnTo>
                    <a:pt x="41" y="10"/>
                  </a:lnTo>
                  <a:lnTo>
                    <a:pt x="39" y="7"/>
                  </a:lnTo>
                  <a:lnTo>
                    <a:pt x="37" y="5"/>
                  </a:lnTo>
                  <a:lnTo>
                    <a:pt x="36" y="1"/>
                  </a:lnTo>
                  <a:lnTo>
                    <a:pt x="31" y="3"/>
                  </a:lnTo>
                  <a:lnTo>
                    <a:pt x="28" y="3"/>
                  </a:lnTo>
                  <a:lnTo>
                    <a:pt x="26" y="0"/>
                  </a:lnTo>
                  <a:lnTo>
                    <a:pt x="23" y="0"/>
                  </a:lnTo>
                  <a:lnTo>
                    <a:pt x="12" y="2"/>
                  </a:lnTo>
                  <a:lnTo>
                    <a:pt x="8" y="3"/>
                  </a:lnTo>
                  <a:lnTo>
                    <a:pt x="4" y="5"/>
                  </a:lnTo>
                  <a:lnTo>
                    <a:pt x="6" y="9"/>
                  </a:lnTo>
                  <a:lnTo>
                    <a:pt x="1" y="9"/>
                  </a:lnTo>
                  <a:lnTo>
                    <a:pt x="2" y="13"/>
                  </a:lnTo>
                  <a:lnTo>
                    <a:pt x="0" y="14"/>
                  </a:lnTo>
                  <a:lnTo>
                    <a:pt x="0" y="17"/>
                  </a:lnTo>
                  <a:lnTo>
                    <a:pt x="1" y="20"/>
                  </a:lnTo>
                  <a:lnTo>
                    <a:pt x="24" y="221"/>
                  </a:lnTo>
                  <a:lnTo>
                    <a:pt x="24" y="225"/>
                  </a:lnTo>
                  <a:lnTo>
                    <a:pt x="25" y="227"/>
                  </a:lnTo>
                  <a:lnTo>
                    <a:pt x="30" y="229"/>
                  </a:lnTo>
                  <a:lnTo>
                    <a:pt x="30" y="234"/>
                  </a:lnTo>
                  <a:lnTo>
                    <a:pt x="33" y="232"/>
                  </a:lnTo>
                  <a:lnTo>
                    <a:pt x="39" y="236"/>
                  </a:lnTo>
                  <a:lnTo>
                    <a:pt x="43" y="235"/>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48" name="组合 56347"/>
          <p:cNvGrpSpPr/>
          <p:nvPr/>
        </p:nvGrpSpPr>
        <p:grpSpPr>
          <a:xfrm>
            <a:off x="3713162" y="2306638"/>
            <a:ext cx="341312" cy="427038"/>
            <a:chOff x="0" y="0"/>
            <a:chExt cx="191" cy="240"/>
          </a:xfrm>
        </p:grpSpPr>
        <p:sp>
          <p:nvSpPr>
            <p:cNvPr id="56349" name="Oval 28"/>
            <p:cNvSpPr/>
            <p:nvPr/>
          </p:nvSpPr>
          <p:spPr>
            <a:xfrm>
              <a:off x="62" y="0"/>
              <a:ext cx="65" cy="66"/>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50" name="Freeform 29"/>
            <p:cNvSpPr/>
            <p:nvPr/>
          </p:nvSpPr>
          <p:spPr>
            <a:xfrm>
              <a:off x="38" y="73"/>
              <a:ext cx="113" cy="167"/>
            </a:xfrm>
            <a:custGeom>
              <a:avLst/>
              <a:gdLst>
                <a:gd name="GT0" fmla="+- l w 0"/>
                <a:gd name="GT1" fmla="+- t h 0"/>
              </a:gdLst>
              <a:ahLst/>
              <a:cxnLst>
                <a:cxn ang="0">
                  <a:pos x="8" y="0"/>
                </a:cxn>
                <a:cxn ang="0">
                  <a:pos x="8" y="0"/>
                </a:cxn>
                <a:cxn ang="0">
                  <a:pos x="103" y="0"/>
                </a:cxn>
                <a:cxn ang="0">
                  <a:pos x="104" y="0"/>
                </a:cxn>
                <a:cxn ang="0">
                  <a:pos x="106" y="0"/>
                </a:cxn>
                <a:cxn ang="0">
                  <a:pos x="106" y="1"/>
                </a:cxn>
                <a:cxn ang="0">
                  <a:pos x="108" y="1"/>
                </a:cxn>
                <a:cxn ang="0">
                  <a:pos x="108" y="3"/>
                </a:cxn>
                <a:cxn ang="0">
                  <a:pos x="112" y="3"/>
                </a:cxn>
                <a:cxn ang="0">
                  <a:pos x="112" y="6"/>
                </a:cxn>
                <a:cxn ang="0">
                  <a:pos x="112" y="9"/>
                </a:cxn>
                <a:cxn ang="0">
                  <a:pos x="97" y="156"/>
                </a:cxn>
                <a:cxn ang="0">
                  <a:pos x="97" y="158"/>
                </a:cxn>
                <a:cxn ang="0">
                  <a:pos x="97" y="160"/>
                </a:cxn>
                <a:cxn ang="0">
                  <a:pos x="95" y="164"/>
                </a:cxn>
                <a:cxn ang="0">
                  <a:pos x="95" y="166"/>
                </a:cxn>
                <a:cxn ang="0">
                  <a:pos x="94" y="166"/>
                </a:cxn>
                <a:cxn ang="0">
                  <a:pos x="90" y="166"/>
                </a:cxn>
                <a:cxn ang="0">
                  <a:pos x="88" y="166"/>
                </a:cxn>
                <a:cxn ang="0">
                  <a:pos x="23" y="166"/>
                </a:cxn>
                <a:cxn ang="0">
                  <a:pos x="20" y="166"/>
                </a:cxn>
                <a:cxn ang="0">
                  <a:pos x="17" y="166"/>
                </a:cxn>
                <a:cxn ang="0">
                  <a:pos x="16" y="164"/>
                </a:cxn>
                <a:cxn ang="0">
                  <a:pos x="14" y="160"/>
                </a:cxn>
                <a:cxn ang="0">
                  <a:pos x="14" y="158"/>
                </a:cxn>
                <a:cxn ang="0">
                  <a:pos x="14" y="156"/>
                </a:cxn>
                <a:cxn ang="0">
                  <a:pos x="0" y="9"/>
                </a:cxn>
                <a:cxn ang="0">
                  <a:pos x="0" y="6"/>
                </a:cxn>
                <a:cxn ang="0">
                  <a:pos x="0" y="3"/>
                </a:cxn>
                <a:cxn ang="0">
                  <a:pos x="2" y="3"/>
                </a:cxn>
                <a:cxn ang="0">
                  <a:pos x="2" y="1"/>
                </a:cxn>
                <a:cxn ang="0">
                  <a:pos x="5" y="1"/>
                </a:cxn>
                <a:cxn ang="0">
                  <a:pos x="5" y="0"/>
                </a:cxn>
                <a:cxn ang="0">
                  <a:pos x="7" y="0"/>
                </a:cxn>
                <a:cxn ang="0">
                  <a:pos x="8" y="0"/>
                </a:cxn>
              </a:cxnLst>
              <a:rect l="l" t="t" r="GT0" b="GT1"/>
              <a:pathLst>
                <a:path w="113" h="167">
                  <a:moveTo>
                    <a:pt x="8" y="0"/>
                  </a:moveTo>
                  <a:lnTo>
                    <a:pt x="8" y="0"/>
                  </a:lnTo>
                  <a:lnTo>
                    <a:pt x="103" y="0"/>
                  </a:lnTo>
                  <a:lnTo>
                    <a:pt x="104" y="0"/>
                  </a:lnTo>
                  <a:lnTo>
                    <a:pt x="106" y="0"/>
                  </a:lnTo>
                  <a:lnTo>
                    <a:pt x="106" y="1"/>
                  </a:lnTo>
                  <a:lnTo>
                    <a:pt x="108" y="1"/>
                  </a:lnTo>
                  <a:lnTo>
                    <a:pt x="108" y="3"/>
                  </a:lnTo>
                  <a:lnTo>
                    <a:pt x="112" y="3"/>
                  </a:lnTo>
                  <a:lnTo>
                    <a:pt x="112" y="6"/>
                  </a:lnTo>
                  <a:lnTo>
                    <a:pt x="112" y="9"/>
                  </a:lnTo>
                  <a:lnTo>
                    <a:pt x="97" y="156"/>
                  </a:lnTo>
                  <a:lnTo>
                    <a:pt x="97" y="158"/>
                  </a:lnTo>
                  <a:lnTo>
                    <a:pt x="97" y="160"/>
                  </a:lnTo>
                  <a:lnTo>
                    <a:pt x="95" y="164"/>
                  </a:lnTo>
                  <a:lnTo>
                    <a:pt x="95" y="166"/>
                  </a:lnTo>
                  <a:lnTo>
                    <a:pt x="94" y="166"/>
                  </a:lnTo>
                  <a:lnTo>
                    <a:pt x="90" y="166"/>
                  </a:lnTo>
                  <a:lnTo>
                    <a:pt x="88" y="166"/>
                  </a:lnTo>
                  <a:lnTo>
                    <a:pt x="23" y="166"/>
                  </a:lnTo>
                  <a:lnTo>
                    <a:pt x="20" y="166"/>
                  </a:lnTo>
                  <a:lnTo>
                    <a:pt x="17" y="166"/>
                  </a:lnTo>
                  <a:lnTo>
                    <a:pt x="16" y="164"/>
                  </a:lnTo>
                  <a:lnTo>
                    <a:pt x="14" y="160"/>
                  </a:lnTo>
                  <a:lnTo>
                    <a:pt x="14" y="158"/>
                  </a:lnTo>
                  <a:lnTo>
                    <a:pt x="14" y="156"/>
                  </a:lnTo>
                  <a:lnTo>
                    <a:pt x="0" y="9"/>
                  </a:lnTo>
                  <a:lnTo>
                    <a:pt x="0" y="6"/>
                  </a:lnTo>
                  <a:lnTo>
                    <a:pt x="0" y="3"/>
                  </a:lnTo>
                  <a:lnTo>
                    <a:pt x="2" y="3"/>
                  </a:lnTo>
                  <a:lnTo>
                    <a:pt x="2" y="1"/>
                  </a:lnTo>
                  <a:lnTo>
                    <a:pt x="5" y="1"/>
                  </a:lnTo>
                  <a:lnTo>
                    <a:pt x="5" y="0"/>
                  </a:lnTo>
                  <a:lnTo>
                    <a:pt x="7" y="0"/>
                  </a:lnTo>
                  <a:lnTo>
                    <a:pt x="8"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51" name="Freeform 30"/>
            <p:cNvSpPr/>
            <p:nvPr/>
          </p:nvSpPr>
          <p:spPr>
            <a:xfrm>
              <a:off x="149" y="85"/>
              <a:ext cx="42" cy="150"/>
            </a:xfrm>
            <a:custGeom>
              <a:avLst/>
              <a:gdLst>
                <a:gd name="GT0" fmla="+- l w 0"/>
                <a:gd name="GT1" fmla="+- t h 0"/>
              </a:gdLst>
              <a:ahLst/>
              <a:cxnLst>
                <a:cxn ang="0">
                  <a:pos x="30" y="0"/>
                </a:cxn>
                <a:cxn ang="0">
                  <a:pos x="30" y="0"/>
                </a:cxn>
                <a:cxn ang="0">
                  <a:pos x="24" y="0"/>
                </a:cxn>
                <a:cxn ang="0">
                  <a:pos x="21" y="0"/>
                </a:cxn>
                <a:cxn ang="0">
                  <a:pos x="19" y="0"/>
                </a:cxn>
                <a:cxn ang="0">
                  <a:pos x="19" y="2"/>
                </a:cxn>
                <a:cxn ang="0">
                  <a:pos x="17" y="2"/>
                </a:cxn>
                <a:cxn ang="0">
                  <a:pos x="14" y="5"/>
                </a:cxn>
                <a:cxn ang="0">
                  <a:pos x="14" y="7"/>
                </a:cxn>
                <a:cxn ang="0">
                  <a:pos x="14" y="9"/>
                </a:cxn>
                <a:cxn ang="0">
                  <a:pos x="0" y="137"/>
                </a:cxn>
                <a:cxn ang="0">
                  <a:pos x="0" y="139"/>
                </a:cxn>
                <a:cxn ang="0">
                  <a:pos x="0" y="142"/>
                </a:cxn>
                <a:cxn ang="0">
                  <a:pos x="1" y="144"/>
                </a:cxn>
                <a:cxn ang="0">
                  <a:pos x="1" y="146"/>
                </a:cxn>
                <a:cxn ang="0">
                  <a:pos x="5" y="146"/>
                </a:cxn>
                <a:cxn ang="0">
                  <a:pos x="7" y="146"/>
                </a:cxn>
                <a:cxn ang="0">
                  <a:pos x="7" y="149"/>
                </a:cxn>
                <a:cxn ang="0">
                  <a:pos x="9" y="149"/>
                </a:cxn>
                <a:cxn ang="0">
                  <a:pos x="17" y="149"/>
                </a:cxn>
                <a:cxn ang="0">
                  <a:pos x="19" y="149"/>
                </a:cxn>
                <a:cxn ang="0">
                  <a:pos x="21" y="149"/>
                </a:cxn>
                <a:cxn ang="0">
                  <a:pos x="21" y="146"/>
                </a:cxn>
                <a:cxn ang="0">
                  <a:pos x="24" y="146"/>
                </a:cxn>
                <a:cxn ang="0">
                  <a:pos x="24" y="144"/>
                </a:cxn>
                <a:cxn ang="0">
                  <a:pos x="26" y="144"/>
                </a:cxn>
                <a:cxn ang="0">
                  <a:pos x="26" y="142"/>
                </a:cxn>
                <a:cxn ang="0">
                  <a:pos x="26" y="139"/>
                </a:cxn>
                <a:cxn ang="0">
                  <a:pos x="41" y="11"/>
                </a:cxn>
                <a:cxn ang="0">
                  <a:pos x="41" y="9"/>
                </a:cxn>
                <a:cxn ang="0">
                  <a:pos x="41" y="7"/>
                </a:cxn>
                <a:cxn ang="0">
                  <a:pos x="38" y="5"/>
                </a:cxn>
                <a:cxn ang="0">
                  <a:pos x="38" y="2"/>
                </a:cxn>
                <a:cxn ang="0">
                  <a:pos x="36" y="2"/>
                </a:cxn>
                <a:cxn ang="0">
                  <a:pos x="33" y="0"/>
                </a:cxn>
                <a:cxn ang="0">
                  <a:pos x="30" y="0"/>
                </a:cxn>
              </a:cxnLst>
              <a:rect l="l" t="t" r="GT0" b="GT1"/>
              <a:pathLst>
                <a:path w="42" h="150">
                  <a:moveTo>
                    <a:pt x="30" y="0"/>
                  </a:moveTo>
                  <a:lnTo>
                    <a:pt x="30" y="0"/>
                  </a:lnTo>
                  <a:lnTo>
                    <a:pt x="24" y="0"/>
                  </a:lnTo>
                  <a:lnTo>
                    <a:pt x="21" y="0"/>
                  </a:lnTo>
                  <a:lnTo>
                    <a:pt x="19" y="0"/>
                  </a:lnTo>
                  <a:lnTo>
                    <a:pt x="19" y="2"/>
                  </a:lnTo>
                  <a:lnTo>
                    <a:pt x="17" y="2"/>
                  </a:lnTo>
                  <a:lnTo>
                    <a:pt x="14" y="5"/>
                  </a:lnTo>
                  <a:lnTo>
                    <a:pt x="14" y="7"/>
                  </a:lnTo>
                  <a:lnTo>
                    <a:pt x="14" y="9"/>
                  </a:lnTo>
                  <a:lnTo>
                    <a:pt x="0" y="137"/>
                  </a:lnTo>
                  <a:lnTo>
                    <a:pt x="0" y="139"/>
                  </a:lnTo>
                  <a:lnTo>
                    <a:pt x="0" y="142"/>
                  </a:lnTo>
                  <a:lnTo>
                    <a:pt x="1" y="144"/>
                  </a:lnTo>
                  <a:lnTo>
                    <a:pt x="1" y="146"/>
                  </a:lnTo>
                  <a:lnTo>
                    <a:pt x="5" y="146"/>
                  </a:lnTo>
                  <a:lnTo>
                    <a:pt x="7" y="146"/>
                  </a:lnTo>
                  <a:lnTo>
                    <a:pt x="7" y="149"/>
                  </a:lnTo>
                  <a:lnTo>
                    <a:pt x="9" y="149"/>
                  </a:lnTo>
                  <a:lnTo>
                    <a:pt x="17" y="149"/>
                  </a:lnTo>
                  <a:lnTo>
                    <a:pt x="19" y="149"/>
                  </a:lnTo>
                  <a:lnTo>
                    <a:pt x="21" y="149"/>
                  </a:lnTo>
                  <a:lnTo>
                    <a:pt x="21" y="146"/>
                  </a:lnTo>
                  <a:lnTo>
                    <a:pt x="24" y="146"/>
                  </a:lnTo>
                  <a:lnTo>
                    <a:pt x="24" y="144"/>
                  </a:lnTo>
                  <a:lnTo>
                    <a:pt x="26" y="144"/>
                  </a:lnTo>
                  <a:lnTo>
                    <a:pt x="26" y="142"/>
                  </a:lnTo>
                  <a:lnTo>
                    <a:pt x="26" y="139"/>
                  </a:lnTo>
                  <a:lnTo>
                    <a:pt x="41" y="11"/>
                  </a:lnTo>
                  <a:lnTo>
                    <a:pt x="41" y="9"/>
                  </a:lnTo>
                  <a:lnTo>
                    <a:pt x="41" y="7"/>
                  </a:lnTo>
                  <a:lnTo>
                    <a:pt x="38" y="5"/>
                  </a:lnTo>
                  <a:lnTo>
                    <a:pt x="38" y="2"/>
                  </a:lnTo>
                  <a:lnTo>
                    <a:pt x="36" y="2"/>
                  </a:lnTo>
                  <a:lnTo>
                    <a:pt x="33"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52" name="Freeform 31"/>
            <p:cNvSpPr/>
            <p:nvPr/>
          </p:nvSpPr>
          <p:spPr>
            <a:xfrm>
              <a:off x="0" y="87"/>
              <a:ext cx="44" cy="152"/>
            </a:xfrm>
            <a:custGeom>
              <a:avLst/>
              <a:gdLst>
                <a:gd name="GT0" fmla="+- l w 0"/>
                <a:gd name="GT1" fmla="+- t h 0"/>
              </a:gdLst>
              <a:ahLst/>
              <a:cxnLst>
                <a:cxn ang="0">
                  <a:pos x="28" y="150"/>
                </a:cxn>
                <a:cxn ang="0">
                  <a:pos x="28" y="150"/>
                </a:cxn>
                <a:cxn ang="0">
                  <a:pos x="34" y="149"/>
                </a:cxn>
                <a:cxn ang="0">
                  <a:pos x="37" y="148"/>
                </a:cxn>
                <a:cxn ang="0">
                  <a:pos x="40" y="147"/>
                </a:cxn>
                <a:cxn ang="0">
                  <a:pos x="38" y="145"/>
                </a:cxn>
                <a:cxn ang="0">
                  <a:pos x="41" y="144"/>
                </a:cxn>
                <a:cxn ang="0">
                  <a:pos x="43" y="141"/>
                </a:cxn>
                <a:cxn ang="0">
                  <a:pos x="42" y="139"/>
                </a:cxn>
                <a:cxn ang="0">
                  <a:pos x="42" y="137"/>
                </a:cxn>
                <a:cxn ang="0">
                  <a:pos x="26" y="9"/>
                </a:cxn>
                <a:cxn ang="0">
                  <a:pos x="26" y="7"/>
                </a:cxn>
                <a:cxn ang="0">
                  <a:pos x="25" y="4"/>
                </a:cxn>
                <a:cxn ang="0">
                  <a:pos x="24" y="3"/>
                </a:cxn>
                <a:cxn ang="0">
                  <a:pos x="24" y="0"/>
                </a:cxn>
                <a:cxn ang="0">
                  <a:pos x="20" y="2"/>
                </a:cxn>
                <a:cxn ang="0">
                  <a:pos x="18" y="2"/>
                </a:cxn>
                <a:cxn ang="0">
                  <a:pos x="17" y="0"/>
                </a:cxn>
                <a:cxn ang="0">
                  <a:pos x="15" y="0"/>
                </a:cxn>
                <a:cxn ang="0">
                  <a:pos x="8" y="1"/>
                </a:cxn>
                <a:cxn ang="0">
                  <a:pos x="5" y="2"/>
                </a:cxn>
                <a:cxn ang="0">
                  <a:pos x="2" y="3"/>
                </a:cxn>
                <a:cxn ang="0">
                  <a:pos x="4" y="5"/>
                </a:cxn>
                <a:cxn ang="0">
                  <a:pos x="0" y="6"/>
                </a:cxn>
                <a:cxn ang="0">
                  <a:pos x="1" y="9"/>
                </a:cxn>
                <a:cxn ang="0">
                  <a:pos x="0" y="9"/>
                </a:cxn>
                <a:cxn ang="0">
                  <a:pos x="0" y="10"/>
                </a:cxn>
                <a:cxn ang="0">
                  <a:pos x="0" y="13"/>
                </a:cxn>
                <a:cxn ang="0">
                  <a:pos x="16" y="141"/>
                </a:cxn>
                <a:cxn ang="0">
                  <a:pos x="16" y="143"/>
                </a:cxn>
                <a:cxn ang="0">
                  <a:pos x="17" y="145"/>
                </a:cxn>
                <a:cxn ang="0">
                  <a:pos x="19" y="147"/>
                </a:cxn>
                <a:cxn ang="0">
                  <a:pos x="19" y="150"/>
                </a:cxn>
                <a:cxn ang="0">
                  <a:pos x="22" y="148"/>
                </a:cxn>
                <a:cxn ang="0">
                  <a:pos x="25" y="151"/>
                </a:cxn>
                <a:cxn ang="0">
                  <a:pos x="28" y="150"/>
                </a:cxn>
              </a:cxnLst>
              <a:rect l="l" t="t" r="GT0" b="GT1"/>
              <a:pathLst>
                <a:path w="44" h="152">
                  <a:moveTo>
                    <a:pt x="28" y="150"/>
                  </a:moveTo>
                  <a:lnTo>
                    <a:pt x="28" y="150"/>
                  </a:lnTo>
                  <a:lnTo>
                    <a:pt x="34" y="149"/>
                  </a:lnTo>
                  <a:lnTo>
                    <a:pt x="37" y="148"/>
                  </a:lnTo>
                  <a:lnTo>
                    <a:pt x="40" y="147"/>
                  </a:lnTo>
                  <a:lnTo>
                    <a:pt x="38" y="145"/>
                  </a:lnTo>
                  <a:lnTo>
                    <a:pt x="41" y="144"/>
                  </a:lnTo>
                  <a:lnTo>
                    <a:pt x="43" y="141"/>
                  </a:lnTo>
                  <a:lnTo>
                    <a:pt x="42" y="139"/>
                  </a:lnTo>
                  <a:lnTo>
                    <a:pt x="42" y="137"/>
                  </a:lnTo>
                  <a:lnTo>
                    <a:pt x="26" y="9"/>
                  </a:lnTo>
                  <a:lnTo>
                    <a:pt x="26" y="7"/>
                  </a:lnTo>
                  <a:lnTo>
                    <a:pt x="25" y="4"/>
                  </a:lnTo>
                  <a:lnTo>
                    <a:pt x="24" y="3"/>
                  </a:lnTo>
                  <a:lnTo>
                    <a:pt x="24" y="0"/>
                  </a:lnTo>
                  <a:lnTo>
                    <a:pt x="20" y="2"/>
                  </a:lnTo>
                  <a:lnTo>
                    <a:pt x="18" y="2"/>
                  </a:lnTo>
                  <a:lnTo>
                    <a:pt x="17" y="0"/>
                  </a:lnTo>
                  <a:lnTo>
                    <a:pt x="15" y="0"/>
                  </a:lnTo>
                  <a:lnTo>
                    <a:pt x="8" y="1"/>
                  </a:lnTo>
                  <a:lnTo>
                    <a:pt x="5" y="2"/>
                  </a:lnTo>
                  <a:lnTo>
                    <a:pt x="2" y="3"/>
                  </a:lnTo>
                  <a:lnTo>
                    <a:pt x="4" y="5"/>
                  </a:lnTo>
                  <a:lnTo>
                    <a:pt x="0" y="6"/>
                  </a:lnTo>
                  <a:lnTo>
                    <a:pt x="1" y="9"/>
                  </a:lnTo>
                  <a:lnTo>
                    <a:pt x="0" y="9"/>
                  </a:lnTo>
                  <a:lnTo>
                    <a:pt x="0" y="10"/>
                  </a:lnTo>
                  <a:lnTo>
                    <a:pt x="0" y="13"/>
                  </a:lnTo>
                  <a:lnTo>
                    <a:pt x="16" y="141"/>
                  </a:lnTo>
                  <a:lnTo>
                    <a:pt x="16" y="143"/>
                  </a:lnTo>
                  <a:lnTo>
                    <a:pt x="17" y="145"/>
                  </a:lnTo>
                  <a:lnTo>
                    <a:pt x="19" y="147"/>
                  </a:lnTo>
                  <a:lnTo>
                    <a:pt x="19" y="150"/>
                  </a:lnTo>
                  <a:lnTo>
                    <a:pt x="22" y="148"/>
                  </a:lnTo>
                  <a:lnTo>
                    <a:pt x="25" y="151"/>
                  </a:lnTo>
                  <a:lnTo>
                    <a:pt x="28" y="15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53" name="组合 56352"/>
          <p:cNvGrpSpPr/>
          <p:nvPr/>
        </p:nvGrpSpPr>
        <p:grpSpPr>
          <a:xfrm>
            <a:off x="4092575" y="2060575"/>
            <a:ext cx="339725" cy="425450"/>
            <a:chOff x="0" y="0"/>
            <a:chExt cx="191" cy="239"/>
          </a:xfrm>
        </p:grpSpPr>
        <p:sp>
          <p:nvSpPr>
            <p:cNvPr id="56354" name="Oval 33"/>
            <p:cNvSpPr/>
            <p:nvPr/>
          </p:nvSpPr>
          <p:spPr>
            <a:xfrm>
              <a:off x="62" y="0"/>
              <a:ext cx="66"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55" name="Freeform 34"/>
            <p:cNvSpPr/>
            <p:nvPr/>
          </p:nvSpPr>
          <p:spPr>
            <a:xfrm>
              <a:off x="39" y="72"/>
              <a:ext cx="112" cy="167"/>
            </a:xfrm>
            <a:custGeom>
              <a:avLst/>
              <a:gdLst>
                <a:gd name="GT0" fmla="+- l w 0"/>
                <a:gd name="GT1" fmla="+- t h 0"/>
              </a:gdLst>
              <a:ahLst/>
              <a:cxnLst>
                <a:cxn ang="0">
                  <a:pos x="8" y="0"/>
                </a:cxn>
                <a:cxn ang="0">
                  <a:pos x="8" y="0"/>
                </a:cxn>
                <a:cxn ang="0">
                  <a:pos x="102" y="0"/>
                </a:cxn>
                <a:cxn ang="0">
                  <a:pos x="103" y="0"/>
                </a:cxn>
                <a:cxn ang="0">
                  <a:pos x="106" y="0"/>
                </a:cxn>
                <a:cxn ang="0">
                  <a:pos x="106" y="2"/>
                </a:cxn>
                <a:cxn ang="0">
                  <a:pos x="107" y="2"/>
                </a:cxn>
                <a:cxn ang="0">
                  <a:pos x="107" y="3"/>
                </a:cxn>
                <a:cxn ang="0">
                  <a:pos x="111" y="3"/>
                </a:cxn>
                <a:cxn ang="0">
                  <a:pos x="111" y="7"/>
                </a:cxn>
                <a:cxn ang="0">
                  <a:pos x="111" y="8"/>
                </a:cxn>
                <a:cxn ang="0">
                  <a:pos x="96" y="156"/>
                </a:cxn>
                <a:cxn ang="0">
                  <a:pos x="96" y="158"/>
                </a:cxn>
                <a:cxn ang="0">
                  <a:pos x="96" y="160"/>
                </a:cxn>
                <a:cxn ang="0">
                  <a:pos x="94" y="163"/>
                </a:cxn>
                <a:cxn ang="0">
                  <a:pos x="94" y="166"/>
                </a:cxn>
                <a:cxn ang="0">
                  <a:pos x="93" y="166"/>
                </a:cxn>
                <a:cxn ang="0">
                  <a:pos x="89" y="166"/>
                </a:cxn>
                <a:cxn ang="0">
                  <a:pos x="87" y="166"/>
                </a:cxn>
                <a:cxn ang="0">
                  <a:pos x="23" y="166"/>
                </a:cxn>
                <a:cxn ang="0">
                  <a:pos x="20" y="166"/>
                </a:cxn>
                <a:cxn ang="0">
                  <a:pos x="17" y="166"/>
                </a:cxn>
                <a:cxn ang="0">
                  <a:pos x="16" y="163"/>
                </a:cxn>
                <a:cxn ang="0">
                  <a:pos x="14" y="160"/>
                </a:cxn>
                <a:cxn ang="0">
                  <a:pos x="14" y="158"/>
                </a:cxn>
                <a:cxn ang="0">
                  <a:pos x="14" y="156"/>
                </a:cxn>
                <a:cxn ang="0">
                  <a:pos x="0" y="8"/>
                </a:cxn>
                <a:cxn ang="0">
                  <a:pos x="0" y="7"/>
                </a:cxn>
                <a:cxn ang="0">
                  <a:pos x="0" y="3"/>
                </a:cxn>
                <a:cxn ang="0">
                  <a:pos x="2" y="3"/>
                </a:cxn>
                <a:cxn ang="0">
                  <a:pos x="2" y="2"/>
                </a:cxn>
                <a:cxn ang="0">
                  <a:pos x="4" y="2"/>
                </a:cxn>
                <a:cxn ang="0">
                  <a:pos x="4" y="0"/>
                </a:cxn>
                <a:cxn ang="0">
                  <a:pos x="7" y="0"/>
                </a:cxn>
                <a:cxn ang="0">
                  <a:pos x="8" y="0"/>
                </a:cxn>
              </a:cxnLst>
              <a:rect l="l" t="t" r="GT0" b="GT1"/>
              <a:pathLst>
                <a:path w="112" h="167">
                  <a:moveTo>
                    <a:pt x="8" y="0"/>
                  </a:moveTo>
                  <a:lnTo>
                    <a:pt x="8" y="0"/>
                  </a:lnTo>
                  <a:lnTo>
                    <a:pt x="102" y="0"/>
                  </a:lnTo>
                  <a:lnTo>
                    <a:pt x="103" y="0"/>
                  </a:lnTo>
                  <a:lnTo>
                    <a:pt x="106" y="0"/>
                  </a:lnTo>
                  <a:lnTo>
                    <a:pt x="106" y="2"/>
                  </a:lnTo>
                  <a:lnTo>
                    <a:pt x="107" y="2"/>
                  </a:lnTo>
                  <a:lnTo>
                    <a:pt x="107" y="3"/>
                  </a:lnTo>
                  <a:lnTo>
                    <a:pt x="111" y="3"/>
                  </a:lnTo>
                  <a:lnTo>
                    <a:pt x="111" y="7"/>
                  </a:lnTo>
                  <a:lnTo>
                    <a:pt x="111" y="8"/>
                  </a:lnTo>
                  <a:lnTo>
                    <a:pt x="96" y="156"/>
                  </a:lnTo>
                  <a:lnTo>
                    <a:pt x="96" y="158"/>
                  </a:lnTo>
                  <a:lnTo>
                    <a:pt x="96" y="160"/>
                  </a:lnTo>
                  <a:lnTo>
                    <a:pt x="94" y="163"/>
                  </a:lnTo>
                  <a:lnTo>
                    <a:pt x="94" y="166"/>
                  </a:lnTo>
                  <a:lnTo>
                    <a:pt x="93" y="166"/>
                  </a:lnTo>
                  <a:lnTo>
                    <a:pt x="89" y="166"/>
                  </a:lnTo>
                  <a:lnTo>
                    <a:pt x="87" y="166"/>
                  </a:lnTo>
                  <a:lnTo>
                    <a:pt x="23" y="166"/>
                  </a:lnTo>
                  <a:lnTo>
                    <a:pt x="20" y="166"/>
                  </a:lnTo>
                  <a:lnTo>
                    <a:pt x="17" y="166"/>
                  </a:lnTo>
                  <a:lnTo>
                    <a:pt x="16" y="163"/>
                  </a:lnTo>
                  <a:lnTo>
                    <a:pt x="14" y="160"/>
                  </a:lnTo>
                  <a:lnTo>
                    <a:pt x="14" y="158"/>
                  </a:lnTo>
                  <a:lnTo>
                    <a:pt x="14" y="156"/>
                  </a:lnTo>
                  <a:lnTo>
                    <a:pt x="0" y="8"/>
                  </a:lnTo>
                  <a:lnTo>
                    <a:pt x="0" y="7"/>
                  </a:lnTo>
                  <a:lnTo>
                    <a:pt x="0" y="3"/>
                  </a:lnTo>
                  <a:lnTo>
                    <a:pt x="2" y="3"/>
                  </a:lnTo>
                  <a:lnTo>
                    <a:pt x="2" y="2"/>
                  </a:lnTo>
                  <a:lnTo>
                    <a:pt x="4" y="2"/>
                  </a:lnTo>
                  <a:lnTo>
                    <a:pt x="4" y="0"/>
                  </a:lnTo>
                  <a:lnTo>
                    <a:pt x="7" y="0"/>
                  </a:lnTo>
                  <a:lnTo>
                    <a:pt x="8"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56" name="Freeform 35"/>
            <p:cNvSpPr/>
            <p:nvPr/>
          </p:nvSpPr>
          <p:spPr>
            <a:xfrm>
              <a:off x="150" y="85"/>
              <a:ext cx="41" cy="150"/>
            </a:xfrm>
            <a:custGeom>
              <a:avLst/>
              <a:gdLst>
                <a:gd name="GT0" fmla="+- l w 0"/>
                <a:gd name="GT1" fmla="+- t h 0"/>
              </a:gdLst>
              <a:ahLst/>
              <a:cxnLst>
                <a:cxn ang="0">
                  <a:pos x="30" y="0"/>
                </a:cxn>
                <a:cxn ang="0">
                  <a:pos x="30" y="0"/>
                </a:cxn>
                <a:cxn ang="0">
                  <a:pos x="23" y="0"/>
                </a:cxn>
                <a:cxn ang="0">
                  <a:pos x="20" y="0"/>
                </a:cxn>
                <a:cxn ang="0">
                  <a:pos x="19" y="0"/>
                </a:cxn>
                <a:cxn ang="0">
                  <a:pos x="19" y="2"/>
                </a:cxn>
                <a:cxn ang="0">
                  <a:pos x="16" y="2"/>
                </a:cxn>
                <a:cxn ang="0">
                  <a:pos x="14" y="5"/>
                </a:cxn>
                <a:cxn ang="0">
                  <a:pos x="14" y="7"/>
                </a:cxn>
                <a:cxn ang="0">
                  <a:pos x="14" y="9"/>
                </a:cxn>
                <a:cxn ang="0">
                  <a:pos x="0" y="137"/>
                </a:cxn>
                <a:cxn ang="0">
                  <a:pos x="0" y="139"/>
                </a:cxn>
                <a:cxn ang="0">
                  <a:pos x="0" y="142"/>
                </a:cxn>
                <a:cxn ang="0">
                  <a:pos x="1" y="144"/>
                </a:cxn>
                <a:cxn ang="0">
                  <a:pos x="1" y="146"/>
                </a:cxn>
                <a:cxn ang="0">
                  <a:pos x="5" y="146"/>
                </a:cxn>
                <a:cxn ang="0">
                  <a:pos x="7" y="146"/>
                </a:cxn>
                <a:cxn ang="0">
                  <a:pos x="7" y="149"/>
                </a:cxn>
                <a:cxn ang="0">
                  <a:pos x="9" y="149"/>
                </a:cxn>
                <a:cxn ang="0">
                  <a:pos x="16" y="149"/>
                </a:cxn>
                <a:cxn ang="0">
                  <a:pos x="19" y="149"/>
                </a:cxn>
                <a:cxn ang="0">
                  <a:pos x="20" y="149"/>
                </a:cxn>
                <a:cxn ang="0">
                  <a:pos x="20" y="146"/>
                </a:cxn>
                <a:cxn ang="0">
                  <a:pos x="23" y="146"/>
                </a:cxn>
                <a:cxn ang="0">
                  <a:pos x="23" y="144"/>
                </a:cxn>
                <a:cxn ang="0">
                  <a:pos x="25" y="144"/>
                </a:cxn>
                <a:cxn ang="0">
                  <a:pos x="25" y="142"/>
                </a:cxn>
                <a:cxn ang="0">
                  <a:pos x="25" y="139"/>
                </a:cxn>
                <a:cxn ang="0">
                  <a:pos x="40" y="11"/>
                </a:cxn>
                <a:cxn ang="0">
                  <a:pos x="40" y="9"/>
                </a:cxn>
                <a:cxn ang="0">
                  <a:pos x="40" y="7"/>
                </a:cxn>
                <a:cxn ang="0">
                  <a:pos x="37" y="5"/>
                </a:cxn>
                <a:cxn ang="0">
                  <a:pos x="37" y="2"/>
                </a:cxn>
                <a:cxn ang="0">
                  <a:pos x="35" y="2"/>
                </a:cxn>
                <a:cxn ang="0">
                  <a:pos x="32" y="0"/>
                </a:cxn>
                <a:cxn ang="0">
                  <a:pos x="30" y="0"/>
                </a:cxn>
              </a:cxnLst>
              <a:rect l="l" t="t" r="GT0" b="GT1"/>
              <a:pathLst>
                <a:path w="41" h="150">
                  <a:moveTo>
                    <a:pt x="30" y="0"/>
                  </a:moveTo>
                  <a:lnTo>
                    <a:pt x="30" y="0"/>
                  </a:lnTo>
                  <a:lnTo>
                    <a:pt x="23" y="0"/>
                  </a:lnTo>
                  <a:lnTo>
                    <a:pt x="20" y="0"/>
                  </a:lnTo>
                  <a:lnTo>
                    <a:pt x="19" y="0"/>
                  </a:lnTo>
                  <a:lnTo>
                    <a:pt x="19" y="2"/>
                  </a:lnTo>
                  <a:lnTo>
                    <a:pt x="16" y="2"/>
                  </a:lnTo>
                  <a:lnTo>
                    <a:pt x="14" y="5"/>
                  </a:lnTo>
                  <a:lnTo>
                    <a:pt x="14" y="7"/>
                  </a:lnTo>
                  <a:lnTo>
                    <a:pt x="14" y="9"/>
                  </a:lnTo>
                  <a:lnTo>
                    <a:pt x="0" y="137"/>
                  </a:lnTo>
                  <a:lnTo>
                    <a:pt x="0" y="139"/>
                  </a:lnTo>
                  <a:lnTo>
                    <a:pt x="0" y="142"/>
                  </a:lnTo>
                  <a:lnTo>
                    <a:pt x="1" y="144"/>
                  </a:lnTo>
                  <a:lnTo>
                    <a:pt x="1" y="146"/>
                  </a:lnTo>
                  <a:lnTo>
                    <a:pt x="5" y="146"/>
                  </a:lnTo>
                  <a:lnTo>
                    <a:pt x="7" y="146"/>
                  </a:lnTo>
                  <a:lnTo>
                    <a:pt x="7" y="149"/>
                  </a:lnTo>
                  <a:lnTo>
                    <a:pt x="9" y="149"/>
                  </a:lnTo>
                  <a:lnTo>
                    <a:pt x="16" y="149"/>
                  </a:lnTo>
                  <a:lnTo>
                    <a:pt x="19" y="149"/>
                  </a:lnTo>
                  <a:lnTo>
                    <a:pt x="20" y="149"/>
                  </a:lnTo>
                  <a:lnTo>
                    <a:pt x="20" y="146"/>
                  </a:lnTo>
                  <a:lnTo>
                    <a:pt x="23" y="146"/>
                  </a:lnTo>
                  <a:lnTo>
                    <a:pt x="23" y="144"/>
                  </a:lnTo>
                  <a:lnTo>
                    <a:pt x="25" y="144"/>
                  </a:lnTo>
                  <a:lnTo>
                    <a:pt x="25" y="142"/>
                  </a:lnTo>
                  <a:lnTo>
                    <a:pt x="25" y="139"/>
                  </a:lnTo>
                  <a:lnTo>
                    <a:pt x="40" y="11"/>
                  </a:lnTo>
                  <a:lnTo>
                    <a:pt x="40" y="9"/>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57" name="Freeform 36"/>
            <p:cNvSpPr/>
            <p:nvPr/>
          </p:nvSpPr>
          <p:spPr>
            <a:xfrm>
              <a:off x="0" y="88"/>
              <a:ext cx="43" cy="151"/>
            </a:xfrm>
            <a:custGeom>
              <a:avLst/>
              <a:gdLst>
                <a:gd name="GT0" fmla="+- l w 0"/>
                <a:gd name="GT1" fmla="+- t h 0"/>
              </a:gdLst>
              <a:ahLst/>
              <a:cxnLst>
                <a:cxn ang="0">
                  <a:pos x="27" y="149"/>
                </a:cxn>
                <a:cxn ang="0">
                  <a:pos x="27" y="149"/>
                </a:cxn>
                <a:cxn ang="0">
                  <a:pos x="33" y="148"/>
                </a:cxn>
                <a:cxn ang="0">
                  <a:pos x="36" y="147"/>
                </a:cxn>
                <a:cxn ang="0">
                  <a:pos x="39" y="146"/>
                </a:cxn>
                <a:cxn ang="0">
                  <a:pos x="38" y="144"/>
                </a:cxn>
                <a:cxn ang="0">
                  <a:pos x="40" y="143"/>
                </a:cxn>
                <a:cxn ang="0">
                  <a:pos x="42" y="140"/>
                </a:cxn>
                <a:cxn ang="0">
                  <a:pos x="41" y="138"/>
                </a:cxn>
                <a:cxn ang="0">
                  <a:pos x="41" y="136"/>
                </a:cxn>
                <a:cxn ang="0">
                  <a:pos x="26" y="8"/>
                </a:cxn>
                <a:cxn ang="0">
                  <a:pos x="25" y="7"/>
                </a:cxn>
                <a:cxn ang="0">
                  <a:pos x="25" y="4"/>
                </a:cxn>
                <a:cxn ang="0">
                  <a:pos x="24" y="3"/>
                </a:cxn>
                <a:cxn ang="0">
                  <a:pos x="23" y="0"/>
                </a:cxn>
                <a:cxn ang="0">
                  <a:pos x="19" y="2"/>
                </a:cxn>
                <a:cxn ang="0">
                  <a:pos x="17" y="2"/>
                </a:cxn>
                <a:cxn ang="0">
                  <a:pos x="16" y="0"/>
                </a:cxn>
                <a:cxn ang="0">
                  <a:pos x="15" y="0"/>
                </a:cxn>
                <a:cxn ang="0">
                  <a:pos x="8" y="1"/>
                </a:cxn>
                <a:cxn ang="0">
                  <a:pos x="5" y="2"/>
                </a:cxn>
                <a:cxn ang="0">
                  <a:pos x="2" y="3"/>
                </a:cxn>
                <a:cxn ang="0">
                  <a:pos x="3" y="5"/>
                </a:cxn>
                <a:cxn ang="0">
                  <a:pos x="0" y="6"/>
                </a:cxn>
                <a:cxn ang="0">
                  <a:pos x="1" y="8"/>
                </a:cxn>
                <a:cxn ang="0">
                  <a:pos x="0" y="8"/>
                </a:cxn>
                <a:cxn ang="0">
                  <a:pos x="0" y="10"/>
                </a:cxn>
                <a:cxn ang="0">
                  <a:pos x="0" y="13"/>
                </a:cxn>
                <a:cxn ang="0">
                  <a:pos x="15" y="141"/>
                </a:cxn>
                <a:cxn ang="0">
                  <a:pos x="16" y="142"/>
                </a:cxn>
                <a:cxn ang="0">
                  <a:pos x="16" y="144"/>
                </a:cxn>
                <a:cxn ang="0">
                  <a:pos x="19" y="146"/>
                </a:cxn>
                <a:cxn ang="0">
                  <a:pos x="19" y="149"/>
                </a:cxn>
                <a:cxn ang="0">
                  <a:pos x="21" y="147"/>
                </a:cxn>
                <a:cxn ang="0">
                  <a:pos x="25" y="150"/>
                </a:cxn>
                <a:cxn ang="0">
                  <a:pos x="27" y="149"/>
                </a:cxn>
              </a:cxnLst>
              <a:rect l="l" t="t" r="GT0" b="GT1"/>
              <a:pathLst>
                <a:path w="43" h="151">
                  <a:moveTo>
                    <a:pt x="27" y="149"/>
                  </a:moveTo>
                  <a:lnTo>
                    <a:pt x="27" y="149"/>
                  </a:lnTo>
                  <a:lnTo>
                    <a:pt x="33" y="148"/>
                  </a:lnTo>
                  <a:lnTo>
                    <a:pt x="36" y="147"/>
                  </a:lnTo>
                  <a:lnTo>
                    <a:pt x="39" y="146"/>
                  </a:lnTo>
                  <a:lnTo>
                    <a:pt x="38" y="144"/>
                  </a:lnTo>
                  <a:lnTo>
                    <a:pt x="40" y="143"/>
                  </a:lnTo>
                  <a:lnTo>
                    <a:pt x="42" y="140"/>
                  </a:lnTo>
                  <a:lnTo>
                    <a:pt x="41" y="138"/>
                  </a:lnTo>
                  <a:lnTo>
                    <a:pt x="41" y="136"/>
                  </a:lnTo>
                  <a:lnTo>
                    <a:pt x="26" y="8"/>
                  </a:lnTo>
                  <a:lnTo>
                    <a:pt x="25" y="7"/>
                  </a:lnTo>
                  <a:lnTo>
                    <a:pt x="25" y="4"/>
                  </a:lnTo>
                  <a:lnTo>
                    <a:pt x="24" y="3"/>
                  </a:lnTo>
                  <a:lnTo>
                    <a:pt x="23" y="0"/>
                  </a:lnTo>
                  <a:lnTo>
                    <a:pt x="19" y="2"/>
                  </a:lnTo>
                  <a:lnTo>
                    <a:pt x="17" y="2"/>
                  </a:lnTo>
                  <a:lnTo>
                    <a:pt x="16" y="0"/>
                  </a:lnTo>
                  <a:lnTo>
                    <a:pt x="15" y="0"/>
                  </a:lnTo>
                  <a:lnTo>
                    <a:pt x="8" y="1"/>
                  </a:lnTo>
                  <a:lnTo>
                    <a:pt x="5" y="2"/>
                  </a:lnTo>
                  <a:lnTo>
                    <a:pt x="2" y="3"/>
                  </a:lnTo>
                  <a:lnTo>
                    <a:pt x="3" y="5"/>
                  </a:lnTo>
                  <a:lnTo>
                    <a:pt x="0" y="6"/>
                  </a:lnTo>
                  <a:lnTo>
                    <a:pt x="1" y="8"/>
                  </a:lnTo>
                  <a:lnTo>
                    <a:pt x="0" y="8"/>
                  </a:lnTo>
                  <a:lnTo>
                    <a:pt x="0" y="10"/>
                  </a:lnTo>
                  <a:lnTo>
                    <a:pt x="0" y="13"/>
                  </a:lnTo>
                  <a:lnTo>
                    <a:pt x="15" y="141"/>
                  </a:lnTo>
                  <a:lnTo>
                    <a:pt x="16" y="142"/>
                  </a:lnTo>
                  <a:lnTo>
                    <a:pt x="16" y="144"/>
                  </a:lnTo>
                  <a:lnTo>
                    <a:pt x="19" y="146"/>
                  </a:lnTo>
                  <a:lnTo>
                    <a:pt x="19" y="149"/>
                  </a:lnTo>
                  <a:lnTo>
                    <a:pt x="21" y="147"/>
                  </a:lnTo>
                  <a:lnTo>
                    <a:pt x="25" y="150"/>
                  </a:lnTo>
                  <a:lnTo>
                    <a:pt x="27" y="149"/>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58" name="组合 56357"/>
          <p:cNvGrpSpPr/>
          <p:nvPr/>
        </p:nvGrpSpPr>
        <p:grpSpPr>
          <a:xfrm>
            <a:off x="4494212" y="2301875"/>
            <a:ext cx="338138" cy="425450"/>
            <a:chOff x="0" y="0"/>
            <a:chExt cx="190" cy="239"/>
          </a:xfrm>
        </p:grpSpPr>
        <p:sp>
          <p:nvSpPr>
            <p:cNvPr id="56359" name="Oval 38"/>
            <p:cNvSpPr/>
            <p:nvPr/>
          </p:nvSpPr>
          <p:spPr>
            <a:xfrm>
              <a:off x="61" y="0"/>
              <a:ext cx="67"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60" name="Freeform 39"/>
            <p:cNvSpPr/>
            <p:nvPr/>
          </p:nvSpPr>
          <p:spPr>
            <a:xfrm>
              <a:off x="38" y="71"/>
              <a:ext cx="113" cy="166"/>
            </a:xfrm>
            <a:custGeom>
              <a:avLst/>
              <a:gdLst>
                <a:gd name="GT0" fmla="+- l w 0"/>
                <a:gd name="GT1" fmla="+- t h 0"/>
              </a:gdLst>
              <a:ahLst/>
              <a:cxnLst>
                <a:cxn ang="0">
                  <a:pos x="8" y="0"/>
                </a:cxn>
                <a:cxn ang="0">
                  <a:pos x="8" y="0"/>
                </a:cxn>
                <a:cxn ang="0">
                  <a:pos x="103" y="0"/>
                </a:cxn>
                <a:cxn ang="0">
                  <a:pos x="104" y="0"/>
                </a:cxn>
                <a:cxn ang="0">
                  <a:pos x="106" y="0"/>
                </a:cxn>
                <a:cxn ang="0">
                  <a:pos x="106" y="1"/>
                </a:cxn>
                <a:cxn ang="0">
                  <a:pos x="108" y="1"/>
                </a:cxn>
                <a:cxn ang="0">
                  <a:pos x="108" y="3"/>
                </a:cxn>
                <a:cxn ang="0">
                  <a:pos x="112" y="3"/>
                </a:cxn>
                <a:cxn ang="0">
                  <a:pos x="112" y="6"/>
                </a:cxn>
                <a:cxn ang="0">
                  <a:pos x="112" y="9"/>
                </a:cxn>
                <a:cxn ang="0">
                  <a:pos x="97" y="155"/>
                </a:cxn>
                <a:cxn ang="0">
                  <a:pos x="97" y="157"/>
                </a:cxn>
                <a:cxn ang="0">
                  <a:pos x="97" y="159"/>
                </a:cxn>
                <a:cxn ang="0">
                  <a:pos x="95" y="163"/>
                </a:cxn>
                <a:cxn ang="0">
                  <a:pos x="95" y="165"/>
                </a:cxn>
                <a:cxn ang="0">
                  <a:pos x="94" y="165"/>
                </a:cxn>
                <a:cxn ang="0">
                  <a:pos x="90" y="165"/>
                </a:cxn>
                <a:cxn ang="0">
                  <a:pos x="88" y="165"/>
                </a:cxn>
                <a:cxn ang="0">
                  <a:pos x="23" y="165"/>
                </a:cxn>
                <a:cxn ang="0">
                  <a:pos x="20" y="165"/>
                </a:cxn>
                <a:cxn ang="0">
                  <a:pos x="17" y="165"/>
                </a:cxn>
                <a:cxn ang="0">
                  <a:pos x="16" y="163"/>
                </a:cxn>
                <a:cxn ang="0">
                  <a:pos x="14" y="159"/>
                </a:cxn>
                <a:cxn ang="0">
                  <a:pos x="14" y="157"/>
                </a:cxn>
                <a:cxn ang="0">
                  <a:pos x="14" y="155"/>
                </a:cxn>
                <a:cxn ang="0">
                  <a:pos x="0" y="9"/>
                </a:cxn>
                <a:cxn ang="0">
                  <a:pos x="0" y="6"/>
                </a:cxn>
                <a:cxn ang="0">
                  <a:pos x="0" y="3"/>
                </a:cxn>
                <a:cxn ang="0">
                  <a:pos x="2" y="3"/>
                </a:cxn>
                <a:cxn ang="0">
                  <a:pos x="2" y="1"/>
                </a:cxn>
                <a:cxn ang="0">
                  <a:pos x="5" y="1"/>
                </a:cxn>
                <a:cxn ang="0">
                  <a:pos x="5" y="0"/>
                </a:cxn>
                <a:cxn ang="0">
                  <a:pos x="7" y="0"/>
                </a:cxn>
                <a:cxn ang="0">
                  <a:pos x="8" y="0"/>
                </a:cxn>
              </a:cxnLst>
              <a:rect l="l" t="t" r="GT0" b="GT1"/>
              <a:pathLst>
                <a:path w="113" h="166">
                  <a:moveTo>
                    <a:pt x="8" y="0"/>
                  </a:moveTo>
                  <a:lnTo>
                    <a:pt x="8" y="0"/>
                  </a:lnTo>
                  <a:lnTo>
                    <a:pt x="103" y="0"/>
                  </a:lnTo>
                  <a:lnTo>
                    <a:pt x="104" y="0"/>
                  </a:lnTo>
                  <a:lnTo>
                    <a:pt x="106" y="0"/>
                  </a:lnTo>
                  <a:lnTo>
                    <a:pt x="106" y="1"/>
                  </a:lnTo>
                  <a:lnTo>
                    <a:pt x="108" y="1"/>
                  </a:lnTo>
                  <a:lnTo>
                    <a:pt x="108" y="3"/>
                  </a:lnTo>
                  <a:lnTo>
                    <a:pt x="112" y="3"/>
                  </a:lnTo>
                  <a:lnTo>
                    <a:pt x="112" y="6"/>
                  </a:lnTo>
                  <a:lnTo>
                    <a:pt x="112" y="9"/>
                  </a:lnTo>
                  <a:lnTo>
                    <a:pt x="97" y="155"/>
                  </a:lnTo>
                  <a:lnTo>
                    <a:pt x="97" y="157"/>
                  </a:lnTo>
                  <a:lnTo>
                    <a:pt x="97" y="159"/>
                  </a:lnTo>
                  <a:lnTo>
                    <a:pt x="95" y="163"/>
                  </a:lnTo>
                  <a:lnTo>
                    <a:pt x="95" y="165"/>
                  </a:lnTo>
                  <a:lnTo>
                    <a:pt x="94" y="165"/>
                  </a:lnTo>
                  <a:lnTo>
                    <a:pt x="90" y="165"/>
                  </a:lnTo>
                  <a:lnTo>
                    <a:pt x="88" y="165"/>
                  </a:lnTo>
                  <a:lnTo>
                    <a:pt x="23" y="165"/>
                  </a:lnTo>
                  <a:lnTo>
                    <a:pt x="20" y="165"/>
                  </a:lnTo>
                  <a:lnTo>
                    <a:pt x="17" y="165"/>
                  </a:lnTo>
                  <a:lnTo>
                    <a:pt x="16" y="163"/>
                  </a:lnTo>
                  <a:lnTo>
                    <a:pt x="14" y="159"/>
                  </a:lnTo>
                  <a:lnTo>
                    <a:pt x="14" y="157"/>
                  </a:lnTo>
                  <a:lnTo>
                    <a:pt x="14" y="155"/>
                  </a:lnTo>
                  <a:lnTo>
                    <a:pt x="0" y="9"/>
                  </a:lnTo>
                  <a:lnTo>
                    <a:pt x="0" y="6"/>
                  </a:lnTo>
                  <a:lnTo>
                    <a:pt x="0" y="3"/>
                  </a:lnTo>
                  <a:lnTo>
                    <a:pt x="2" y="3"/>
                  </a:lnTo>
                  <a:lnTo>
                    <a:pt x="2" y="1"/>
                  </a:lnTo>
                  <a:lnTo>
                    <a:pt x="5" y="1"/>
                  </a:lnTo>
                  <a:lnTo>
                    <a:pt x="5" y="0"/>
                  </a:lnTo>
                  <a:lnTo>
                    <a:pt x="7" y="0"/>
                  </a:lnTo>
                  <a:lnTo>
                    <a:pt x="8"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61" name="Freeform 40"/>
            <p:cNvSpPr/>
            <p:nvPr/>
          </p:nvSpPr>
          <p:spPr>
            <a:xfrm>
              <a:off x="149" y="85"/>
              <a:ext cx="41" cy="150"/>
            </a:xfrm>
            <a:custGeom>
              <a:avLst/>
              <a:gdLst>
                <a:gd name="GT0" fmla="+- l w 0"/>
                <a:gd name="GT1" fmla="+- t h 0"/>
              </a:gdLst>
              <a:ahLst/>
              <a:cxnLst>
                <a:cxn ang="0">
                  <a:pos x="30" y="0"/>
                </a:cxn>
                <a:cxn ang="0">
                  <a:pos x="30" y="0"/>
                </a:cxn>
                <a:cxn ang="0">
                  <a:pos x="23" y="0"/>
                </a:cxn>
                <a:cxn ang="0">
                  <a:pos x="20" y="0"/>
                </a:cxn>
                <a:cxn ang="0">
                  <a:pos x="19" y="0"/>
                </a:cxn>
                <a:cxn ang="0">
                  <a:pos x="19" y="2"/>
                </a:cxn>
                <a:cxn ang="0">
                  <a:pos x="16" y="2"/>
                </a:cxn>
                <a:cxn ang="0">
                  <a:pos x="14" y="5"/>
                </a:cxn>
                <a:cxn ang="0">
                  <a:pos x="14" y="7"/>
                </a:cxn>
                <a:cxn ang="0">
                  <a:pos x="14" y="9"/>
                </a:cxn>
                <a:cxn ang="0">
                  <a:pos x="0" y="137"/>
                </a:cxn>
                <a:cxn ang="0">
                  <a:pos x="0" y="139"/>
                </a:cxn>
                <a:cxn ang="0">
                  <a:pos x="0" y="142"/>
                </a:cxn>
                <a:cxn ang="0">
                  <a:pos x="1" y="144"/>
                </a:cxn>
                <a:cxn ang="0">
                  <a:pos x="1" y="146"/>
                </a:cxn>
                <a:cxn ang="0">
                  <a:pos x="5" y="146"/>
                </a:cxn>
                <a:cxn ang="0">
                  <a:pos x="7" y="146"/>
                </a:cxn>
                <a:cxn ang="0">
                  <a:pos x="7" y="149"/>
                </a:cxn>
                <a:cxn ang="0">
                  <a:pos x="9" y="149"/>
                </a:cxn>
                <a:cxn ang="0">
                  <a:pos x="16" y="149"/>
                </a:cxn>
                <a:cxn ang="0">
                  <a:pos x="19" y="149"/>
                </a:cxn>
                <a:cxn ang="0">
                  <a:pos x="20" y="149"/>
                </a:cxn>
                <a:cxn ang="0">
                  <a:pos x="20" y="146"/>
                </a:cxn>
                <a:cxn ang="0">
                  <a:pos x="23" y="146"/>
                </a:cxn>
                <a:cxn ang="0">
                  <a:pos x="23" y="144"/>
                </a:cxn>
                <a:cxn ang="0">
                  <a:pos x="25" y="144"/>
                </a:cxn>
                <a:cxn ang="0">
                  <a:pos x="25" y="142"/>
                </a:cxn>
                <a:cxn ang="0">
                  <a:pos x="25" y="139"/>
                </a:cxn>
                <a:cxn ang="0">
                  <a:pos x="40" y="11"/>
                </a:cxn>
                <a:cxn ang="0">
                  <a:pos x="40" y="9"/>
                </a:cxn>
                <a:cxn ang="0">
                  <a:pos x="40" y="7"/>
                </a:cxn>
                <a:cxn ang="0">
                  <a:pos x="37" y="5"/>
                </a:cxn>
                <a:cxn ang="0">
                  <a:pos x="37" y="2"/>
                </a:cxn>
                <a:cxn ang="0">
                  <a:pos x="35" y="2"/>
                </a:cxn>
                <a:cxn ang="0">
                  <a:pos x="32" y="0"/>
                </a:cxn>
                <a:cxn ang="0">
                  <a:pos x="30" y="0"/>
                </a:cxn>
              </a:cxnLst>
              <a:rect l="l" t="t" r="GT0" b="GT1"/>
              <a:pathLst>
                <a:path w="41" h="150">
                  <a:moveTo>
                    <a:pt x="30" y="0"/>
                  </a:moveTo>
                  <a:lnTo>
                    <a:pt x="30" y="0"/>
                  </a:lnTo>
                  <a:lnTo>
                    <a:pt x="23" y="0"/>
                  </a:lnTo>
                  <a:lnTo>
                    <a:pt x="20" y="0"/>
                  </a:lnTo>
                  <a:lnTo>
                    <a:pt x="19" y="0"/>
                  </a:lnTo>
                  <a:lnTo>
                    <a:pt x="19" y="2"/>
                  </a:lnTo>
                  <a:lnTo>
                    <a:pt x="16" y="2"/>
                  </a:lnTo>
                  <a:lnTo>
                    <a:pt x="14" y="5"/>
                  </a:lnTo>
                  <a:lnTo>
                    <a:pt x="14" y="7"/>
                  </a:lnTo>
                  <a:lnTo>
                    <a:pt x="14" y="9"/>
                  </a:lnTo>
                  <a:lnTo>
                    <a:pt x="0" y="137"/>
                  </a:lnTo>
                  <a:lnTo>
                    <a:pt x="0" y="139"/>
                  </a:lnTo>
                  <a:lnTo>
                    <a:pt x="0" y="142"/>
                  </a:lnTo>
                  <a:lnTo>
                    <a:pt x="1" y="144"/>
                  </a:lnTo>
                  <a:lnTo>
                    <a:pt x="1" y="146"/>
                  </a:lnTo>
                  <a:lnTo>
                    <a:pt x="5" y="146"/>
                  </a:lnTo>
                  <a:lnTo>
                    <a:pt x="7" y="146"/>
                  </a:lnTo>
                  <a:lnTo>
                    <a:pt x="7" y="149"/>
                  </a:lnTo>
                  <a:lnTo>
                    <a:pt x="9" y="149"/>
                  </a:lnTo>
                  <a:lnTo>
                    <a:pt x="16" y="149"/>
                  </a:lnTo>
                  <a:lnTo>
                    <a:pt x="19" y="149"/>
                  </a:lnTo>
                  <a:lnTo>
                    <a:pt x="20" y="149"/>
                  </a:lnTo>
                  <a:lnTo>
                    <a:pt x="20" y="146"/>
                  </a:lnTo>
                  <a:lnTo>
                    <a:pt x="23" y="146"/>
                  </a:lnTo>
                  <a:lnTo>
                    <a:pt x="23" y="144"/>
                  </a:lnTo>
                  <a:lnTo>
                    <a:pt x="25" y="144"/>
                  </a:lnTo>
                  <a:lnTo>
                    <a:pt x="25" y="142"/>
                  </a:lnTo>
                  <a:lnTo>
                    <a:pt x="25" y="139"/>
                  </a:lnTo>
                  <a:lnTo>
                    <a:pt x="40" y="11"/>
                  </a:lnTo>
                  <a:lnTo>
                    <a:pt x="40" y="9"/>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62" name="Freeform 41"/>
            <p:cNvSpPr/>
            <p:nvPr/>
          </p:nvSpPr>
          <p:spPr>
            <a:xfrm>
              <a:off x="0" y="86"/>
              <a:ext cx="43" cy="153"/>
            </a:xfrm>
            <a:custGeom>
              <a:avLst/>
              <a:gdLst>
                <a:gd name="GT0" fmla="+- l w 0"/>
                <a:gd name="GT1" fmla="+- t h 0"/>
              </a:gdLst>
              <a:ahLst/>
              <a:cxnLst>
                <a:cxn ang="0">
                  <a:pos x="27" y="151"/>
                </a:cxn>
                <a:cxn ang="0">
                  <a:pos x="27" y="151"/>
                </a:cxn>
                <a:cxn ang="0">
                  <a:pos x="33" y="150"/>
                </a:cxn>
                <a:cxn ang="0">
                  <a:pos x="36" y="149"/>
                </a:cxn>
                <a:cxn ang="0">
                  <a:pos x="39" y="148"/>
                </a:cxn>
                <a:cxn ang="0">
                  <a:pos x="38" y="146"/>
                </a:cxn>
                <a:cxn ang="0">
                  <a:pos x="40" y="145"/>
                </a:cxn>
                <a:cxn ang="0">
                  <a:pos x="42" y="142"/>
                </a:cxn>
                <a:cxn ang="0">
                  <a:pos x="41" y="140"/>
                </a:cxn>
                <a:cxn ang="0">
                  <a:pos x="41" y="138"/>
                </a:cxn>
                <a:cxn ang="0">
                  <a:pos x="26" y="9"/>
                </a:cxn>
                <a:cxn ang="0">
                  <a:pos x="25" y="7"/>
                </a:cxn>
                <a:cxn ang="0">
                  <a:pos x="25" y="4"/>
                </a:cxn>
                <a:cxn ang="0">
                  <a:pos x="24" y="3"/>
                </a:cxn>
                <a:cxn ang="0">
                  <a:pos x="23" y="0"/>
                </a:cxn>
                <a:cxn ang="0">
                  <a:pos x="19" y="2"/>
                </a:cxn>
                <a:cxn ang="0">
                  <a:pos x="17" y="2"/>
                </a:cxn>
                <a:cxn ang="0">
                  <a:pos x="16" y="0"/>
                </a:cxn>
                <a:cxn ang="0">
                  <a:pos x="15" y="0"/>
                </a:cxn>
                <a:cxn ang="0">
                  <a:pos x="8" y="1"/>
                </a:cxn>
                <a:cxn ang="0">
                  <a:pos x="5" y="2"/>
                </a:cxn>
                <a:cxn ang="0">
                  <a:pos x="2" y="3"/>
                </a:cxn>
                <a:cxn ang="0">
                  <a:pos x="3" y="5"/>
                </a:cxn>
                <a:cxn ang="0">
                  <a:pos x="0" y="6"/>
                </a:cxn>
                <a:cxn ang="0">
                  <a:pos x="1" y="9"/>
                </a:cxn>
                <a:cxn ang="0">
                  <a:pos x="0" y="9"/>
                </a:cxn>
                <a:cxn ang="0">
                  <a:pos x="0" y="10"/>
                </a:cxn>
                <a:cxn ang="0">
                  <a:pos x="0" y="13"/>
                </a:cxn>
                <a:cxn ang="0">
                  <a:pos x="15" y="142"/>
                </a:cxn>
                <a:cxn ang="0">
                  <a:pos x="16" y="144"/>
                </a:cxn>
                <a:cxn ang="0">
                  <a:pos x="16" y="146"/>
                </a:cxn>
                <a:cxn ang="0">
                  <a:pos x="19" y="148"/>
                </a:cxn>
                <a:cxn ang="0">
                  <a:pos x="19" y="151"/>
                </a:cxn>
                <a:cxn ang="0">
                  <a:pos x="21" y="149"/>
                </a:cxn>
                <a:cxn ang="0">
                  <a:pos x="25" y="152"/>
                </a:cxn>
                <a:cxn ang="0">
                  <a:pos x="27" y="151"/>
                </a:cxn>
              </a:cxnLst>
              <a:rect l="l" t="t" r="GT0" b="GT1"/>
              <a:pathLst>
                <a:path w="43" h="153">
                  <a:moveTo>
                    <a:pt x="27" y="151"/>
                  </a:moveTo>
                  <a:lnTo>
                    <a:pt x="27" y="151"/>
                  </a:lnTo>
                  <a:lnTo>
                    <a:pt x="33" y="150"/>
                  </a:lnTo>
                  <a:lnTo>
                    <a:pt x="36" y="149"/>
                  </a:lnTo>
                  <a:lnTo>
                    <a:pt x="39" y="148"/>
                  </a:lnTo>
                  <a:lnTo>
                    <a:pt x="38" y="146"/>
                  </a:lnTo>
                  <a:lnTo>
                    <a:pt x="40" y="145"/>
                  </a:lnTo>
                  <a:lnTo>
                    <a:pt x="42" y="142"/>
                  </a:lnTo>
                  <a:lnTo>
                    <a:pt x="41" y="140"/>
                  </a:lnTo>
                  <a:lnTo>
                    <a:pt x="41" y="138"/>
                  </a:lnTo>
                  <a:lnTo>
                    <a:pt x="26" y="9"/>
                  </a:lnTo>
                  <a:lnTo>
                    <a:pt x="25" y="7"/>
                  </a:lnTo>
                  <a:lnTo>
                    <a:pt x="25" y="4"/>
                  </a:lnTo>
                  <a:lnTo>
                    <a:pt x="24" y="3"/>
                  </a:lnTo>
                  <a:lnTo>
                    <a:pt x="23" y="0"/>
                  </a:lnTo>
                  <a:lnTo>
                    <a:pt x="19" y="2"/>
                  </a:lnTo>
                  <a:lnTo>
                    <a:pt x="17" y="2"/>
                  </a:lnTo>
                  <a:lnTo>
                    <a:pt x="16" y="0"/>
                  </a:lnTo>
                  <a:lnTo>
                    <a:pt x="15" y="0"/>
                  </a:lnTo>
                  <a:lnTo>
                    <a:pt x="8" y="1"/>
                  </a:lnTo>
                  <a:lnTo>
                    <a:pt x="5" y="2"/>
                  </a:lnTo>
                  <a:lnTo>
                    <a:pt x="2" y="3"/>
                  </a:lnTo>
                  <a:lnTo>
                    <a:pt x="3" y="5"/>
                  </a:lnTo>
                  <a:lnTo>
                    <a:pt x="0" y="6"/>
                  </a:lnTo>
                  <a:lnTo>
                    <a:pt x="1" y="9"/>
                  </a:lnTo>
                  <a:lnTo>
                    <a:pt x="0" y="9"/>
                  </a:lnTo>
                  <a:lnTo>
                    <a:pt x="0" y="10"/>
                  </a:lnTo>
                  <a:lnTo>
                    <a:pt x="0" y="13"/>
                  </a:lnTo>
                  <a:lnTo>
                    <a:pt x="15" y="142"/>
                  </a:lnTo>
                  <a:lnTo>
                    <a:pt x="16" y="144"/>
                  </a:lnTo>
                  <a:lnTo>
                    <a:pt x="16" y="146"/>
                  </a:lnTo>
                  <a:lnTo>
                    <a:pt x="19" y="148"/>
                  </a:lnTo>
                  <a:lnTo>
                    <a:pt x="19" y="151"/>
                  </a:lnTo>
                  <a:lnTo>
                    <a:pt x="21" y="149"/>
                  </a:lnTo>
                  <a:lnTo>
                    <a:pt x="25" y="152"/>
                  </a:lnTo>
                  <a:lnTo>
                    <a:pt x="27" y="151"/>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63" name="组合 56362"/>
          <p:cNvGrpSpPr/>
          <p:nvPr/>
        </p:nvGrpSpPr>
        <p:grpSpPr>
          <a:xfrm>
            <a:off x="4767262" y="1935162"/>
            <a:ext cx="342900" cy="425450"/>
            <a:chOff x="0" y="0"/>
            <a:chExt cx="192" cy="239"/>
          </a:xfrm>
        </p:grpSpPr>
        <p:sp>
          <p:nvSpPr>
            <p:cNvPr id="56364" name="Oval 43"/>
            <p:cNvSpPr/>
            <p:nvPr/>
          </p:nvSpPr>
          <p:spPr>
            <a:xfrm>
              <a:off x="64" y="0"/>
              <a:ext cx="64" cy="66"/>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65" name="Freeform 44"/>
            <p:cNvSpPr/>
            <p:nvPr/>
          </p:nvSpPr>
          <p:spPr>
            <a:xfrm>
              <a:off x="39" y="72"/>
              <a:ext cx="113" cy="167"/>
            </a:xfrm>
            <a:custGeom>
              <a:avLst/>
              <a:gdLst>
                <a:gd name="GT0" fmla="+- l w 0"/>
                <a:gd name="GT1" fmla="+- t h 0"/>
              </a:gdLst>
              <a:ahLst/>
              <a:cxnLst>
                <a:cxn ang="0">
                  <a:pos x="9" y="0"/>
                </a:cxn>
                <a:cxn ang="0">
                  <a:pos x="9" y="0"/>
                </a:cxn>
                <a:cxn ang="0">
                  <a:pos x="102" y="0"/>
                </a:cxn>
                <a:cxn ang="0">
                  <a:pos x="104" y="0"/>
                </a:cxn>
                <a:cxn ang="0">
                  <a:pos x="107" y="0"/>
                </a:cxn>
                <a:cxn ang="0">
                  <a:pos x="107" y="1"/>
                </a:cxn>
                <a:cxn ang="0">
                  <a:pos x="108" y="1"/>
                </a:cxn>
                <a:cxn ang="0">
                  <a:pos x="108" y="3"/>
                </a:cxn>
                <a:cxn ang="0">
                  <a:pos x="112" y="3"/>
                </a:cxn>
                <a:cxn ang="0">
                  <a:pos x="112" y="6"/>
                </a:cxn>
                <a:cxn ang="0">
                  <a:pos x="112" y="9"/>
                </a:cxn>
                <a:cxn ang="0">
                  <a:pos x="97" y="156"/>
                </a:cxn>
                <a:cxn ang="0">
                  <a:pos x="97" y="158"/>
                </a:cxn>
                <a:cxn ang="0">
                  <a:pos x="97" y="160"/>
                </a:cxn>
                <a:cxn ang="0">
                  <a:pos x="95" y="164"/>
                </a:cxn>
                <a:cxn ang="0">
                  <a:pos x="95" y="166"/>
                </a:cxn>
                <a:cxn ang="0">
                  <a:pos x="93" y="166"/>
                </a:cxn>
                <a:cxn ang="0">
                  <a:pos x="90" y="166"/>
                </a:cxn>
                <a:cxn ang="0">
                  <a:pos x="88" y="166"/>
                </a:cxn>
                <a:cxn ang="0">
                  <a:pos x="23" y="166"/>
                </a:cxn>
                <a:cxn ang="0">
                  <a:pos x="20" y="166"/>
                </a:cxn>
                <a:cxn ang="0">
                  <a:pos x="18" y="166"/>
                </a:cxn>
                <a:cxn ang="0">
                  <a:pos x="16" y="164"/>
                </a:cxn>
                <a:cxn ang="0">
                  <a:pos x="14" y="160"/>
                </a:cxn>
                <a:cxn ang="0">
                  <a:pos x="14" y="158"/>
                </a:cxn>
                <a:cxn ang="0">
                  <a:pos x="14" y="156"/>
                </a:cxn>
                <a:cxn ang="0">
                  <a:pos x="0" y="9"/>
                </a:cxn>
                <a:cxn ang="0">
                  <a:pos x="0" y="6"/>
                </a:cxn>
                <a:cxn ang="0">
                  <a:pos x="0" y="3"/>
                </a:cxn>
                <a:cxn ang="0">
                  <a:pos x="2" y="3"/>
                </a:cxn>
                <a:cxn ang="0">
                  <a:pos x="2" y="1"/>
                </a:cxn>
                <a:cxn ang="0">
                  <a:pos x="4" y="1"/>
                </a:cxn>
                <a:cxn ang="0">
                  <a:pos x="4" y="0"/>
                </a:cxn>
                <a:cxn ang="0">
                  <a:pos x="7" y="0"/>
                </a:cxn>
                <a:cxn ang="0">
                  <a:pos x="9" y="0"/>
                </a:cxn>
              </a:cxnLst>
              <a:rect l="l" t="t" r="GT0" b="GT1"/>
              <a:pathLst>
                <a:path w="113" h="167">
                  <a:moveTo>
                    <a:pt x="9" y="0"/>
                  </a:moveTo>
                  <a:lnTo>
                    <a:pt x="9" y="0"/>
                  </a:lnTo>
                  <a:lnTo>
                    <a:pt x="102" y="0"/>
                  </a:lnTo>
                  <a:lnTo>
                    <a:pt x="104" y="0"/>
                  </a:lnTo>
                  <a:lnTo>
                    <a:pt x="107" y="0"/>
                  </a:lnTo>
                  <a:lnTo>
                    <a:pt x="107" y="1"/>
                  </a:lnTo>
                  <a:lnTo>
                    <a:pt x="108" y="1"/>
                  </a:lnTo>
                  <a:lnTo>
                    <a:pt x="108" y="3"/>
                  </a:lnTo>
                  <a:lnTo>
                    <a:pt x="112" y="3"/>
                  </a:lnTo>
                  <a:lnTo>
                    <a:pt x="112" y="6"/>
                  </a:lnTo>
                  <a:lnTo>
                    <a:pt x="112" y="9"/>
                  </a:lnTo>
                  <a:lnTo>
                    <a:pt x="97" y="156"/>
                  </a:lnTo>
                  <a:lnTo>
                    <a:pt x="97" y="158"/>
                  </a:lnTo>
                  <a:lnTo>
                    <a:pt x="97" y="160"/>
                  </a:lnTo>
                  <a:lnTo>
                    <a:pt x="95" y="164"/>
                  </a:lnTo>
                  <a:lnTo>
                    <a:pt x="95" y="166"/>
                  </a:lnTo>
                  <a:lnTo>
                    <a:pt x="93" y="166"/>
                  </a:lnTo>
                  <a:lnTo>
                    <a:pt x="90" y="166"/>
                  </a:lnTo>
                  <a:lnTo>
                    <a:pt x="88" y="166"/>
                  </a:lnTo>
                  <a:lnTo>
                    <a:pt x="23" y="166"/>
                  </a:lnTo>
                  <a:lnTo>
                    <a:pt x="20" y="166"/>
                  </a:lnTo>
                  <a:lnTo>
                    <a:pt x="18" y="166"/>
                  </a:lnTo>
                  <a:lnTo>
                    <a:pt x="16" y="164"/>
                  </a:lnTo>
                  <a:lnTo>
                    <a:pt x="14" y="160"/>
                  </a:lnTo>
                  <a:lnTo>
                    <a:pt x="14" y="158"/>
                  </a:lnTo>
                  <a:lnTo>
                    <a:pt x="14" y="156"/>
                  </a:lnTo>
                  <a:lnTo>
                    <a:pt x="0" y="9"/>
                  </a:lnTo>
                  <a:lnTo>
                    <a:pt x="0" y="6"/>
                  </a:lnTo>
                  <a:lnTo>
                    <a:pt x="0" y="3"/>
                  </a:lnTo>
                  <a:lnTo>
                    <a:pt x="2" y="3"/>
                  </a:lnTo>
                  <a:lnTo>
                    <a:pt x="2" y="1"/>
                  </a:lnTo>
                  <a:lnTo>
                    <a:pt x="4" y="1"/>
                  </a:lnTo>
                  <a:lnTo>
                    <a:pt x="4" y="0"/>
                  </a:lnTo>
                  <a:lnTo>
                    <a:pt x="7" y="0"/>
                  </a:lnTo>
                  <a:lnTo>
                    <a:pt x="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66" name="Freeform 45"/>
            <p:cNvSpPr/>
            <p:nvPr/>
          </p:nvSpPr>
          <p:spPr>
            <a:xfrm>
              <a:off x="151" y="87"/>
              <a:ext cx="41" cy="149"/>
            </a:xfrm>
            <a:custGeom>
              <a:avLst/>
              <a:gdLst>
                <a:gd name="GT0" fmla="+- l w 0"/>
                <a:gd name="GT1" fmla="+- t h 0"/>
              </a:gdLst>
              <a:ahLst/>
              <a:cxnLst>
                <a:cxn ang="0">
                  <a:pos x="30" y="0"/>
                </a:cxn>
                <a:cxn ang="0">
                  <a:pos x="30" y="0"/>
                </a:cxn>
                <a:cxn ang="0">
                  <a:pos x="24" y="0"/>
                </a:cxn>
                <a:cxn ang="0">
                  <a:pos x="21" y="0"/>
                </a:cxn>
                <a:cxn ang="0">
                  <a:pos x="18" y="0"/>
                </a:cxn>
                <a:cxn ang="0">
                  <a:pos x="18" y="2"/>
                </a:cxn>
                <a:cxn ang="0">
                  <a:pos x="16" y="2"/>
                </a:cxn>
                <a:cxn ang="0">
                  <a:pos x="14" y="5"/>
                </a:cxn>
                <a:cxn ang="0">
                  <a:pos x="14" y="7"/>
                </a:cxn>
                <a:cxn ang="0">
                  <a:pos x="14" y="9"/>
                </a:cxn>
                <a:cxn ang="0">
                  <a:pos x="0" y="136"/>
                </a:cxn>
                <a:cxn ang="0">
                  <a:pos x="0" y="138"/>
                </a:cxn>
                <a:cxn ang="0">
                  <a:pos x="0" y="141"/>
                </a:cxn>
                <a:cxn ang="0">
                  <a:pos x="1" y="143"/>
                </a:cxn>
                <a:cxn ang="0">
                  <a:pos x="1" y="145"/>
                </a:cxn>
                <a:cxn ang="0">
                  <a:pos x="5" y="145"/>
                </a:cxn>
                <a:cxn ang="0">
                  <a:pos x="7" y="145"/>
                </a:cxn>
                <a:cxn ang="0">
                  <a:pos x="7" y="148"/>
                </a:cxn>
                <a:cxn ang="0">
                  <a:pos x="8" y="148"/>
                </a:cxn>
                <a:cxn ang="0">
                  <a:pos x="16" y="148"/>
                </a:cxn>
                <a:cxn ang="0">
                  <a:pos x="18" y="148"/>
                </a:cxn>
                <a:cxn ang="0">
                  <a:pos x="21" y="148"/>
                </a:cxn>
                <a:cxn ang="0">
                  <a:pos x="21" y="145"/>
                </a:cxn>
                <a:cxn ang="0">
                  <a:pos x="24" y="145"/>
                </a:cxn>
                <a:cxn ang="0">
                  <a:pos x="24" y="143"/>
                </a:cxn>
                <a:cxn ang="0">
                  <a:pos x="25" y="143"/>
                </a:cxn>
                <a:cxn ang="0">
                  <a:pos x="25" y="141"/>
                </a:cxn>
                <a:cxn ang="0">
                  <a:pos x="25" y="138"/>
                </a:cxn>
                <a:cxn ang="0">
                  <a:pos x="40" y="11"/>
                </a:cxn>
                <a:cxn ang="0">
                  <a:pos x="40" y="9"/>
                </a:cxn>
                <a:cxn ang="0">
                  <a:pos x="40" y="7"/>
                </a:cxn>
                <a:cxn ang="0">
                  <a:pos x="37" y="5"/>
                </a:cxn>
                <a:cxn ang="0">
                  <a:pos x="37" y="2"/>
                </a:cxn>
                <a:cxn ang="0">
                  <a:pos x="35" y="2"/>
                </a:cxn>
                <a:cxn ang="0">
                  <a:pos x="32" y="0"/>
                </a:cxn>
                <a:cxn ang="0">
                  <a:pos x="30" y="0"/>
                </a:cxn>
              </a:cxnLst>
              <a:rect l="l" t="t" r="GT0" b="GT1"/>
              <a:pathLst>
                <a:path w="41" h="149">
                  <a:moveTo>
                    <a:pt x="30" y="0"/>
                  </a:moveTo>
                  <a:lnTo>
                    <a:pt x="30" y="0"/>
                  </a:lnTo>
                  <a:lnTo>
                    <a:pt x="24" y="0"/>
                  </a:lnTo>
                  <a:lnTo>
                    <a:pt x="21" y="0"/>
                  </a:lnTo>
                  <a:lnTo>
                    <a:pt x="18" y="0"/>
                  </a:lnTo>
                  <a:lnTo>
                    <a:pt x="18" y="2"/>
                  </a:lnTo>
                  <a:lnTo>
                    <a:pt x="16" y="2"/>
                  </a:lnTo>
                  <a:lnTo>
                    <a:pt x="14" y="5"/>
                  </a:lnTo>
                  <a:lnTo>
                    <a:pt x="14" y="7"/>
                  </a:lnTo>
                  <a:lnTo>
                    <a:pt x="14" y="9"/>
                  </a:lnTo>
                  <a:lnTo>
                    <a:pt x="0" y="136"/>
                  </a:lnTo>
                  <a:lnTo>
                    <a:pt x="0" y="138"/>
                  </a:lnTo>
                  <a:lnTo>
                    <a:pt x="0" y="141"/>
                  </a:lnTo>
                  <a:lnTo>
                    <a:pt x="1" y="143"/>
                  </a:lnTo>
                  <a:lnTo>
                    <a:pt x="1" y="145"/>
                  </a:lnTo>
                  <a:lnTo>
                    <a:pt x="5" y="145"/>
                  </a:lnTo>
                  <a:lnTo>
                    <a:pt x="7" y="145"/>
                  </a:lnTo>
                  <a:lnTo>
                    <a:pt x="7" y="148"/>
                  </a:lnTo>
                  <a:lnTo>
                    <a:pt x="8" y="148"/>
                  </a:lnTo>
                  <a:lnTo>
                    <a:pt x="16" y="148"/>
                  </a:lnTo>
                  <a:lnTo>
                    <a:pt x="18" y="148"/>
                  </a:lnTo>
                  <a:lnTo>
                    <a:pt x="21" y="148"/>
                  </a:lnTo>
                  <a:lnTo>
                    <a:pt x="21" y="145"/>
                  </a:lnTo>
                  <a:lnTo>
                    <a:pt x="24" y="145"/>
                  </a:lnTo>
                  <a:lnTo>
                    <a:pt x="24" y="143"/>
                  </a:lnTo>
                  <a:lnTo>
                    <a:pt x="25" y="143"/>
                  </a:lnTo>
                  <a:lnTo>
                    <a:pt x="25" y="141"/>
                  </a:lnTo>
                  <a:lnTo>
                    <a:pt x="25" y="138"/>
                  </a:lnTo>
                  <a:lnTo>
                    <a:pt x="40" y="11"/>
                  </a:lnTo>
                  <a:lnTo>
                    <a:pt x="40" y="9"/>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67" name="Freeform 46"/>
            <p:cNvSpPr/>
            <p:nvPr/>
          </p:nvSpPr>
          <p:spPr>
            <a:xfrm>
              <a:off x="0" y="86"/>
              <a:ext cx="45" cy="152"/>
            </a:xfrm>
            <a:custGeom>
              <a:avLst/>
              <a:gdLst>
                <a:gd name="GT0" fmla="+- l w 0"/>
                <a:gd name="GT1" fmla="+- t h 0"/>
              </a:gdLst>
              <a:ahLst/>
              <a:cxnLst>
                <a:cxn ang="0">
                  <a:pos x="29" y="150"/>
                </a:cxn>
                <a:cxn ang="0">
                  <a:pos x="29" y="150"/>
                </a:cxn>
                <a:cxn ang="0">
                  <a:pos x="34" y="149"/>
                </a:cxn>
                <a:cxn ang="0">
                  <a:pos x="38" y="148"/>
                </a:cxn>
                <a:cxn ang="0">
                  <a:pos x="41" y="147"/>
                </a:cxn>
                <a:cxn ang="0">
                  <a:pos x="39" y="145"/>
                </a:cxn>
                <a:cxn ang="0">
                  <a:pos x="42" y="144"/>
                </a:cxn>
                <a:cxn ang="0">
                  <a:pos x="44" y="141"/>
                </a:cxn>
                <a:cxn ang="0">
                  <a:pos x="43" y="139"/>
                </a:cxn>
                <a:cxn ang="0">
                  <a:pos x="43" y="137"/>
                </a:cxn>
                <a:cxn ang="0">
                  <a:pos x="27" y="9"/>
                </a:cxn>
                <a:cxn ang="0">
                  <a:pos x="27" y="7"/>
                </a:cxn>
                <a:cxn ang="0">
                  <a:pos x="26" y="4"/>
                </a:cxn>
                <a:cxn ang="0">
                  <a:pos x="24" y="3"/>
                </a:cxn>
                <a:cxn ang="0">
                  <a:pos x="24" y="0"/>
                </a:cxn>
                <a:cxn ang="0">
                  <a:pos x="21" y="2"/>
                </a:cxn>
                <a:cxn ang="0">
                  <a:pos x="19" y="2"/>
                </a:cxn>
                <a:cxn ang="0">
                  <a:pos x="17" y="0"/>
                </a:cxn>
                <a:cxn ang="0">
                  <a:pos x="15" y="0"/>
                </a:cxn>
                <a:cxn ang="0">
                  <a:pos x="8" y="1"/>
                </a:cxn>
                <a:cxn ang="0">
                  <a:pos x="5" y="2"/>
                </a:cxn>
                <a:cxn ang="0">
                  <a:pos x="2" y="3"/>
                </a:cxn>
                <a:cxn ang="0">
                  <a:pos x="4" y="5"/>
                </a:cxn>
                <a:cxn ang="0">
                  <a:pos x="0" y="6"/>
                </a:cxn>
                <a:cxn ang="0">
                  <a:pos x="1" y="9"/>
                </a:cxn>
                <a:cxn ang="0">
                  <a:pos x="0" y="9"/>
                </a:cxn>
                <a:cxn ang="0">
                  <a:pos x="0" y="10"/>
                </a:cxn>
                <a:cxn ang="0">
                  <a:pos x="0" y="13"/>
                </a:cxn>
                <a:cxn ang="0">
                  <a:pos x="16" y="141"/>
                </a:cxn>
                <a:cxn ang="0">
                  <a:pos x="16" y="143"/>
                </a:cxn>
                <a:cxn ang="0">
                  <a:pos x="17" y="145"/>
                </a:cxn>
                <a:cxn ang="0">
                  <a:pos x="20" y="147"/>
                </a:cxn>
                <a:cxn ang="0">
                  <a:pos x="20" y="150"/>
                </a:cxn>
                <a:cxn ang="0">
                  <a:pos x="22" y="148"/>
                </a:cxn>
                <a:cxn ang="0">
                  <a:pos x="26" y="151"/>
                </a:cxn>
                <a:cxn ang="0">
                  <a:pos x="29" y="150"/>
                </a:cxn>
              </a:cxnLst>
              <a:rect l="l" t="t" r="GT0" b="GT1"/>
              <a:pathLst>
                <a:path w="45" h="152">
                  <a:moveTo>
                    <a:pt x="29" y="150"/>
                  </a:moveTo>
                  <a:lnTo>
                    <a:pt x="29" y="150"/>
                  </a:lnTo>
                  <a:lnTo>
                    <a:pt x="34" y="149"/>
                  </a:lnTo>
                  <a:lnTo>
                    <a:pt x="38" y="148"/>
                  </a:lnTo>
                  <a:lnTo>
                    <a:pt x="41" y="147"/>
                  </a:lnTo>
                  <a:lnTo>
                    <a:pt x="39" y="145"/>
                  </a:lnTo>
                  <a:lnTo>
                    <a:pt x="42" y="144"/>
                  </a:lnTo>
                  <a:lnTo>
                    <a:pt x="44" y="141"/>
                  </a:lnTo>
                  <a:lnTo>
                    <a:pt x="43" y="139"/>
                  </a:lnTo>
                  <a:lnTo>
                    <a:pt x="43" y="137"/>
                  </a:lnTo>
                  <a:lnTo>
                    <a:pt x="27" y="9"/>
                  </a:lnTo>
                  <a:lnTo>
                    <a:pt x="27" y="7"/>
                  </a:lnTo>
                  <a:lnTo>
                    <a:pt x="26" y="4"/>
                  </a:lnTo>
                  <a:lnTo>
                    <a:pt x="24" y="3"/>
                  </a:lnTo>
                  <a:lnTo>
                    <a:pt x="24" y="0"/>
                  </a:lnTo>
                  <a:lnTo>
                    <a:pt x="21" y="2"/>
                  </a:lnTo>
                  <a:lnTo>
                    <a:pt x="19" y="2"/>
                  </a:lnTo>
                  <a:lnTo>
                    <a:pt x="17" y="0"/>
                  </a:lnTo>
                  <a:lnTo>
                    <a:pt x="15" y="0"/>
                  </a:lnTo>
                  <a:lnTo>
                    <a:pt x="8" y="1"/>
                  </a:lnTo>
                  <a:lnTo>
                    <a:pt x="5" y="2"/>
                  </a:lnTo>
                  <a:lnTo>
                    <a:pt x="2" y="3"/>
                  </a:lnTo>
                  <a:lnTo>
                    <a:pt x="4" y="5"/>
                  </a:lnTo>
                  <a:lnTo>
                    <a:pt x="0" y="6"/>
                  </a:lnTo>
                  <a:lnTo>
                    <a:pt x="1" y="9"/>
                  </a:lnTo>
                  <a:lnTo>
                    <a:pt x="0" y="9"/>
                  </a:lnTo>
                  <a:lnTo>
                    <a:pt x="0" y="10"/>
                  </a:lnTo>
                  <a:lnTo>
                    <a:pt x="0" y="13"/>
                  </a:lnTo>
                  <a:lnTo>
                    <a:pt x="16" y="141"/>
                  </a:lnTo>
                  <a:lnTo>
                    <a:pt x="16" y="143"/>
                  </a:lnTo>
                  <a:lnTo>
                    <a:pt x="17" y="145"/>
                  </a:lnTo>
                  <a:lnTo>
                    <a:pt x="20" y="147"/>
                  </a:lnTo>
                  <a:lnTo>
                    <a:pt x="20" y="150"/>
                  </a:lnTo>
                  <a:lnTo>
                    <a:pt x="22" y="148"/>
                  </a:lnTo>
                  <a:lnTo>
                    <a:pt x="26" y="151"/>
                  </a:lnTo>
                  <a:lnTo>
                    <a:pt x="29" y="15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68" name="组合 56367"/>
          <p:cNvGrpSpPr/>
          <p:nvPr/>
        </p:nvGrpSpPr>
        <p:grpSpPr>
          <a:xfrm>
            <a:off x="5053012" y="2300288"/>
            <a:ext cx="338138" cy="427038"/>
            <a:chOff x="0" y="0"/>
            <a:chExt cx="190" cy="240"/>
          </a:xfrm>
        </p:grpSpPr>
        <p:sp>
          <p:nvSpPr>
            <p:cNvPr id="56369" name="Oval 48"/>
            <p:cNvSpPr/>
            <p:nvPr/>
          </p:nvSpPr>
          <p:spPr>
            <a:xfrm>
              <a:off x="62" y="0"/>
              <a:ext cx="66" cy="66"/>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70" name="Freeform 49"/>
            <p:cNvSpPr/>
            <p:nvPr/>
          </p:nvSpPr>
          <p:spPr>
            <a:xfrm>
              <a:off x="38" y="72"/>
              <a:ext cx="114" cy="166"/>
            </a:xfrm>
            <a:custGeom>
              <a:avLst/>
              <a:gdLst>
                <a:gd name="GT0" fmla="+- l w 0"/>
                <a:gd name="GT1" fmla="+- t h 0"/>
              </a:gdLst>
              <a:ahLst/>
              <a:cxnLst>
                <a:cxn ang="0">
                  <a:pos x="9" y="0"/>
                </a:cxn>
                <a:cxn ang="0">
                  <a:pos x="9" y="0"/>
                </a:cxn>
                <a:cxn ang="0">
                  <a:pos x="103" y="0"/>
                </a:cxn>
                <a:cxn ang="0">
                  <a:pos x="105" y="0"/>
                </a:cxn>
                <a:cxn ang="0">
                  <a:pos x="107" y="0"/>
                </a:cxn>
                <a:cxn ang="0">
                  <a:pos x="107" y="1"/>
                </a:cxn>
                <a:cxn ang="0">
                  <a:pos x="109" y="1"/>
                </a:cxn>
                <a:cxn ang="0">
                  <a:pos x="109" y="3"/>
                </a:cxn>
                <a:cxn ang="0">
                  <a:pos x="113" y="3"/>
                </a:cxn>
                <a:cxn ang="0">
                  <a:pos x="113" y="6"/>
                </a:cxn>
                <a:cxn ang="0">
                  <a:pos x="113" y="9"/>
                </a:cxn>
                <a:cxn ang="0">
                  <a:pos x="98" y="155"/>
                </a:cxn>
                <a:cxn ang="0">
                  <a:pos x="98" y="157"/>
                </a:cxn>
                <a:cxn ang="0">
                  <a:pos x="98" y="159"/>
                </a:cxn>
                <a:cxn ang="0">
                  <a:pos x="96" y="163"/>
                </a:cxn>
                <a:cxn ang="0">
                  <a:pos x="96" y="165"/>
                </a:cxn>
                <a:cxn ang="0">
                  <a:pos x="94" y="165"/>
                </a:cxn>
                <a:cxn ang="0">
                  <a:pos x="91" y="165"/>
                </a:cxn>
                <a:cxn ang="0">
                  <a:pos x="89" y="165"/>
                </a:cxn>
                <a:cxn ang="0">
                  <a:pos x="23" y="165"/>
                </a:cxn>
                <a:cxn ang="0">
                  <a:pos x="20" y="165"/>
                </a:cxn>
                <a:cxn ang="0">
                  <a:pos x="18" y="165"/>
                </a:cxn>
                <a:cxn ang="0">
                  <a:pos x="16" y="163"/>
                </a:cxn>
                <a:cxn ang="0">
                  <a:pos x="14" y="159"/>
                </a:cxn>
                <a:cxn ang="0">
                  <a:pos x="14" y="157"/>
                </a:cxn>
                <a:cxn ang="0">
                  <a:pos x="14" y="155"/>
                </a:cxn>
                <a:cxn ang="0">
                  <a:pos x="0" y="9"/>
                </a:cxn>
                <a:cxn ang="0">
                  <a:pos x="0" y="6"/>
                </a:cxn>
                <a:cxn ang="0">
                  <a:pos x="0" y="3"/>
                </a:cxn>
                <a:cxn ang="0">
                  <a:pos x="2" y="3"/>
                </a:cxn>
                <a:cxn ang="0">
                  <a:pos x="2" y="1"/>
                </a:cxn>
                <a:cxn ang="0">
                  <a:pos x="5" y="1"/>
                </a:cxn>
                <a:cxn ang="0">
                  <a:pos x="5" y="0"/>
                </a:cxn>
                <a:cxn ang="0">
                  <a:pos x="7" y="0"/>
                </a:cxn>
                <a:cxn ang="0">
                  <a:pos x="9" y="0"/>
                </a:cxn>
              </a:cxnLst>
              <a:rect l="l" t="t" r="GT0" b="GT1"/>
              <a:pathLst>
                <a:path w="114" h="166">
                  <a:moveTo>
                    <a:pt x="9" y="0"/>
                  </a:moveTo>
                  <a:lnTo>
                    <a:pt x="9" y="0"/>
                  </a:lnTo>
                  <a:lnTo>
                    <a:pt x="103" y="0"/>
                  </a:lnTo>
                  <a:lnTo>
                    <a:pt x="105" y="0"/>
                  </a:lnTo>
                  <a:lnTo>
                    <a:pt x="107" y="0"/>
                  </a:lnTo>
                  <a:lnTo>
                    <a:pt x="107" y="1"/>
                  </a:lnTo>
                  <a:lnTo>
                    <a:pt x="109" y="1"/>
                  </a:lnTo>
                  <a:lnTo>
                    <a:pt x="109" y="3"/>
                  </a:lnTo>
                  <a:lnTo>
                    <a:pt x="113" y="3"/>
                  </a:lnTo>
                  <a:lnTo>
                    <a:pt x="113" y="6"/>
                  </a:lnTo>
                  <a:lnTo>
                    <a:pt x="113" y="9"/>
                  </a:lnTo>
                  <a:lnTo>
                    <a:pt x="98" y="155"/>
                  </a:lnTo>
                  <a:lnTo>
                    <a:pt x="98" y="157"/>
                  </a:lnTo>
                  <a:lnTo>
                    <a:pt x="98" y="159"/>
                  </a:lnTo>
                  <a:lnTo>
                    <a:pt x="96" y="163"/>
                  </a:lnTo>
                  <a:lnTo>
                    <a:pt x="96" y="165"/>
                  </a:lnTo>
                  <a:lnTo>
                    <a:pt x="94" y="165"/>
                  </a:lnTo>
                  <a:lnTo>
                    <a:pt x="91" y="165"/>
                  </a:lnTo>
                  <a:lnTo>
                    <a:pt x="89" y="165"/>
                  </a:lnTo>
                  <a:lnTo>
                    <a:pt x="23" y="165"/>
                  </a:lnTo>
                  <a:lnTo>
                    <a:pt x="20" y="165"/>
                  </a:lnTo>
                  <a:lnTo>
                    <a:pt x="18" y="165"/>
                  </a:lnTo>
                  <a:lnTo>
                    <a:pt x="16" y="163"/>
                  </a:lnTo>
                  <a:lnTo>
                    <a:pt x="14" y="159"/>
                  </a:lnTo>
                  <a:lnTo>
                    <a:pt x="14" y="157"/>
                  </a:lnTo>
                  <a:lnTo>
                    <a:pt x="14" y="155"/>
                  </a:lnTo>
                  <a:lnTo>
                    <a:pt x="0" y="9"/>
                  </a:lnTo>
                  <a:lnTo>
                    <a:pt x="0" y="6"/>
                  </a:lnTo>
                  <a:lnTo>
                    <a:pt x="0" y="3"/>
                  </a:lnTo>
                  <a:lnTo>
                    <a:pt x="2" y="3"/>
                  </a:lnTo>
                  <a:lnTo>
                    <a:pt x="2" y="1"/>
                  </a:lnTo>
                  <a:lnTo>
                    <a:pt x="5" y="1"/>
                  </a:lnTo>
                  <a:lnTo>
                    <a:pt x="5" y="0"/>
                  </a:lnTo>
                  <a:lnTo>
                    <a:pt x="7" y="0"/>
                  </a:lnTo>
                  <a:lnTo>
                    <a:pt x="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71" name="Freeform 50"/>
            <p:cNvSpPr/>
            <p:nvPr/>
          </p:nvSpPr>
          <p:spPr>
            <a:xfrm>
              <a:off x="150" y="86"/>
              <a:ext cx="40" cy="150"/>
            </a:xfrm>
            <a:custGeom>
              <a:avLst/>
              <a:gdLst>
                <a:gd name="GT0" fmla="+- l w 0"/>
                <a:gd name="GT1" fmla="+- t h 0"/>
              </a:gdLst>
              <a:ahLst/>
              <a:cxnLst>
                <a:cxn ang="0">
                  <a:pos x="29" y="0"/>
                </a:cxn>
                <a:cxn ang="0">
                  <a:pos x="29" y="0"/>
                </a:cxn>
                <a:cxn ang="0">
                  <a:pos x="23" y="0"/>
                </a:cxn>
                <a:cxn ang="0">
                  <a:pos x="20" y="0"/>
                </a:cxn>
                <a:cxn ang="0">
                  <a:pos x="18" y="0"/>
                </a:cxn>
                <a:cxn ang="0">
                  <a:pos x="18" y="2"/>
                </a:cxn>
                <a:cxn ang="0">
                  <a:pos x="15" y="2"/>
                </a:cxn>
                <a:cxn ang="0">
                  <a:pos x="14" y="5"/>
                </a:cxn>
                <a:cxn ang="0">
                  <a:pos x="14" y="7"/>
                </a:cxn>
                <a:cxn ang="0">
                  <a:pos x="14" y="9"/>
                </a:cxn>
                <a:cxn ang="0">
                  <a:pos x="0" y="137"/>
                </a:cxn>
                <a:cxn ang="0">
                  <a:pos x="0" y="139"/>
                </a:cxn>
                <a:cxn ang="0">
                  <a:pos x="0" y="142"/>
                </a:cxn>
                <a:cxn ang="0">
                  <a:pos x="1" y="144"/>
                </a:cxn>
                <a:cxn ang="0">
                  <a:pos x="1" y="146"/>
                </a:cxn>
                <a:cxn ang="0">
                  <a:pos x="5" y="146"/>
                </a:cxn>
                <a:cxn ang="0">
                  <a:pos x="7" y="146"/>
                </a:cxn>
                <a:cxn ang="0">
                  <a:pos x="7" y="149"/>
                </a:cxn>
                <a:cxn ang="0">
                  <a:pos x="8" y="149"/>
                </a:cxn>
                <a:cxn ang="0">
                  <a:pos x="15" y="149"/>
                </a:cxn>
                <a:cxn ang="0">
                  <a:pos x="18" y="149"/>
                </a:cxn>
                <a:cxn ang="0">
                  <a:pos x="20" y="149"/>
                </a:cxn>
                <a:cxn ang="0">
                  <a:pos x="20" y="146"/>
                </a:cxn>
                <a:cxn ang="0">
                  <a:pos x="23" y="146"/>
                </a:cxn>
                <a:cxn ang="0">
                  <a:pos x="23" y="144"/>
                </a:cxn>
                <a:cxn ang="0">
                  <a:pos x="24" y="144"/>
                </a:cxn>
                <a:cxn ang="0">
                  <a:pos x="24" y="142"/>
                </a:cxn>
                <a:cxn ang="0">
                  <a:pos x="24" y="139"/>
                </a:cxn>
                <a:cxn ang="0">
                  <a:pos x="39" y="11"/>
                </a:cxn>
                <a:cxn ang="0">
                  <a:pos x="39" y="9"/>
                </a:cxn>
                <a:cxn ang="0">
                  <a:pos x="39" y="7"/>
                </a:cxn>
                <a:cxn ang="0">
                  <a:pos x="36" y="5"/>
                </a:cxn>
                <a:cxn ang="0">
                  <a:pos x="36" y="2"/>
                </a:cxn>
                <a:cxn ang="0">
                  <a:pos x="34" y="2"/>
                </a:cxn>
                <a:cxn ang="0">
                  <a:pos x="31" y="0"/>
                </a:cxn>
                <a:cxn ang="0">
                  <a:pos x="29" y="0"/>
                </a:cxn>
              </a:cxnLst>
              <a:rect l="l" t="t" r="GT0" b="GT1"/>
              <a:pathLst>
                <a:path w="40" h="150">
                  <a:moveTo>
                    <a:pt x="29" y="0"/>
                  </a:moveTo>
                  <a:lnTo>
                    <a:pt x="29" y="0"/>
                  </a:lnTo>
                  <a:lnTo>
                    <a:pt x="23" y="0"/>
                  </a:lnTo>
                  <a:lnTo>
                    <a:pt x="20" y="0"/>
                  </a:lnTo>
                  <a:lnTo>
                    <a:pt x="18" y="0"/>
                  </a:lnTo>
                  <a:lnTo>
                    <a:pt x="18" y="2"/>
                  </a:lnTo>
                  <a:lnTo>
                    <a:pt x="15" y="2"/>
                  </a:lnTo>
                  <a:lnTo>
                    <a:pt x="14" y="5"/>
                  </a:lnTo>
                  <a:lnTo>
                    <a:pt x="14" y="7"/>
                  </a:lnTo>
                  <a:lnTo>
                    <a:pt x="14" y="9"/>
                  </a:lnTo>
                  <a:lnTo>
                    <a:pt x="0" y="137"/>
                  </a:lnTo>
                  <a:lnTo>
                    <a:pt x="0" y="139"/>
                  </a:lnTo>
                  <a:lnTo>
                    <a:pt x="0" y="142"/>
                  </a:lnTo>
                  <a:lnTo>
                    <a:pt x="1" y="144"/>
                  </a:lnTo>
                  <a:lnTo>
                    <a:pt x="1" y="146"/>
                  </a:lnTo>
                  <a:lnTo>
                    <a:pt x="5" y="146"/>
                  </a:lnTo>
                  <a:lnTo>
                    <a:pt x="7" y="146"/>
                  </a:lnTo>
                  <a:lnTo>
                    <a:pt x="7" y="149"/>
                  </a:lnTo>
                  <a:lnTo>
                    <a:pt x="8" y="149"/>
                  </a:lnTo>
                  <a:lnTo>
                    <a:pt x="15" y="149"/>
                  </a:lnTo>
                  <a:lnTo>
                    <a:pt x="18" y="149"/>
                  </a:lnTo>
                  <a:lnTo>
                    <a:pt x="20" y="149"/>
                  </a:lnTo>
                  <a:lnTo>
                    <a:pt x="20" y="146"/>
                  </a:lnTo>
                  <a:lnTo>
                    <a:pt x="23" y="146"/>
                  </a:lnTo>
                  <a:lnTo>
                    <a:pt x="23" y="144"/>
                  </a:lnTo>
                  <a:lnTo>
                    <a:pt x="24" y="144"/>
                  </a:lnTo>
                  <a:lnTo>
                    <a:pt x="24" y="142"/>
                  </a:lnTo>
                  <a:lnTo>
                    <a:pt x="24" y="139"/>
                  </a:lnTo>
                  <a:lnTo>
                    <a:pt x="39" y="11"/>
                  </a:lnTo>
                  <a:lnTo>
                    <a:pt x="39" y="9"/>
                  </a:lnTo>
                  <a:lnTo>
                    <a:pt x="39" y="7"/>
                  </a:lnTo>
                  <a:lnTo>
                    <a:pt x="36" y="5"/>
                  </a:lnTo>
                  <a:lnTo>
                    <a:pt x="36" y="2"/>
                  </a:lnTo>
                  <a:lnTo>
                    <a:pt x="34" y="2"/>
                  </a:lnTo>
                  <a:lnTo>
                    <a:pt x="31" y="0"/>
                  </a:lnTo>
                  <a:lnTo>
                    <a:pt x="2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72" name="Freeform 51"/>
            <p:cNvSpPr/>
            <p:nvPr/>
          </p:nvSpPr>
          <p:spPr>
            <a:xfrm>
              <a:off x="0" y="87"/>
              <a:ext cx="43" cy="153"/>
            </a:xfrm>
            <a:custGeom>
              <a:avLst/>
              <a:gdLst>
                <a:gd name="GT0" fmla="+- l w 0"/>
                <a:gd name="GT1" fmla="+- t h 0"/>
              </a:gdLst>
              <a:ahLst/>
              <a:cxnLst>
                <a:cxn ang="0">
                  <a:pos x="27" y="151"/>
                </a:cxn>
                <a:cxn ang="0">
                  <a:pos x="27" y="151"/>
                </a:cxn>
                <a:cxn ang="0">
                  <a:pos x="33" y="150"/>
                </a:cxn>
                <a:cxn ang="0">
                  <a:pos x="36" y="149"/>
                </a:cxn>
                <a:cxn ang="0">
                  <a:pos x="39" y="148"/>
                </a:cxn>
                <a:cxn ang="0">
                  <a:pos x="38" y="146"/>
                </a:cxn>
                <a:cxn ang="0">
                  <a:pos x="40" y="145"/>
                </a:cxn>
                <a:cxn ang="0">
                  <a:pos x="42" y="142"/>
                </a:cxn>
                <a:cxn ang="0">
                  <a:pos x="41" y="140"/>
                </a:cxn>
                <a:cxn ang="0">
                  <a:pos x="41" y="138"/>
                </a:cxn>
                <a:cxn ang="0">
                  <a:pos x="26" y="9"/>
                </a:cxn>
                <a:cxn ang="0">
                  <a:pos x="26" y="7"/>
                </a:cxn>
                <a:cxn ang="0">
                  <a:pos x="24" y="4"/>
                </a:cxn>
                <a:cxn ang="0">
                  <a:pos x="23" y="3"/>
                </a:cxn>
                <a:cxn ang="0">
                  <a:pos x="22" y="0"/>
                </a:cxn>
                <a:cxn ang="0">
                  <a:pos x="20" y="2"/>
                </a:cxn>
                <a:cxn ang="0">
                  <a:pos x="18" y="2"/>
                </a:cxn>
                <a:cxn ang="0">
                  <a:pos x="17" y="0"/>
                </a:cxn>
                <a:cxn ang="0">
                  <a:pos x="14" y="0"/>
                </a:cxn>
                <a:cxn ang="0">
                  <a:pos x="8" y="1"/>
                </a:cxn>
                <a:cxn ang="0">
                  <a:pos x="5" y="2"/>
                </a:cxn>
                <a:cxn ang="0">
                  <a:pos x="2" y="3"/>
                </a:cxn>
                <a:cxn ang="0">
                  <a:pos x="3" y="5"/>
                </a:cxn>
                <a:cxn ang="0">
                  <a:pos x="0" y="6"/>
                </a:cxn>
                <a:cxn ang="0">
                  <a:pos x="1" y="9"/>
                </a:cxn>
                <a:cxn ang="0">
                  <a:pos x="0" y="9"/>
                </a:cxn>
                <a:cxn ang="0">
                  <a:pos x="0" y="10"/>
                </a:cxn>
                <a:cxn ang="0">
                  <a:pos x="0" y="13"/>
                </a:cxn>
                <a:cxn ang="0">
                  <a:pos x="15" y="142"/>
                </a:cxn>
                <a:cxn ang="0">
                  <a:pos x="15" y="144"/>
                </a:cxn>
                <a:cxn ang="0">
                  <a:pos x="16" y="146"/>
                </a:cxn>
                <a:cxn ang="0">
                  <a:pos x="19" y="148"/>
                </a:cxn>
                <a:cxn ang="0">
                  <a:pos x="19" y="151"/>
                </a:cxn>
                <a:cxn ang="0">
                  <a:pos x="21" y="149"/>
                </a:cxn>
                <a:cxn ang="0">
                  <a:pos x="24" y="152"/>
                </a:cxn>
                <a:cxn ang="0">
                  <a:pos x="27" y="151"/>
                </a:cxn>
              </a:cxnLst>
              <a:rect l="l" t="t" r="GT0" b="GT1"/>
              <a:pathLst>
                <a:path w="43" h="153">
                  <a:moveTo>
                    <a:pt x="27" y="151"/>
                  </a:moveTo>
                  <a:lnTo>
                    <a:pt x="27" y="151"/>
                  </a:lnTo>
                  <a:lnTo>
                    <a:pt x="33" y="150"/>
                  </a:lnTo>
                  <a:lnTo>
                    <a:pt x="36" y="149"/>
                  </a:lnTo>
                  <a:lnTo>
                    <a:pt x="39" y="148"/>
                  </a:lnTo>
                  <a:lnTo>
                    <a:pt x="38" y="146"/>
                  </a:lnTo>
                  <a:lnTo>
                    <a:pt x="40" y="145"/>
                  </a:lnTo>
                  <a:lnTo>
                    <a:pt x="42" y="142"/>
                  </a:lnTo>
                  <a:lnTo>
                    <a:pt x="41" y="140"/>
                  </a:lnTo>
                  <a:lnTo>
                    <a:pt x="41" y="138"/>
                  </a:lnTo>
                  <a:lnTo>
                    <a:pt x="26" y="9"/>
                  </a:lnTo>
                  <a:lnTo>
                    <a:pt x="26" y="7"/>
                  </a:lnTo>
                  <a:lnTo>
                    <a:pt x="24" y="4"/>
                  </a:lnTo>
                  <a:lnTo>
                    <a:pt x="23" y="3"/>
                  </a:lnTo>
                  <a:lnTo>
                    <a:pt x="22" y="0"/>
                  </a:lnTo>
                  <a:lnTo>
                    <a:pt x="20" y="2"/>
                  </a:lnTo>
                  <a:lnTo>
                    <a:pt x="18" y="2"/>
                  </a:lnTo>
                  <a:lnTo>
                    <a:pt x="17" y="0"/>
                  </a:lnTo>
                  <a:lnTo>
                    <a:pt x="14" y="0"/>
                  </a:lnTo>
                  <a:lnTo>
                    <a:pt x="8" y="1"/>
                  </a:lnTo>
                  <a:lnTo>
                    <a:pt x="5" y="2"/>
                  </a:lnTo>
                  <a:lnTo>
                    <a:pt x="2" y="3"/>
                  </a:lnTo>
                  <a:lnTo>
                    <a:pt x="3" y="5"/>
                  </a:lnTo>
                  <a:lnTo>
                    <a:pt x="0" y="6"/>
                  </a:lnTo>
                  <a:lnTo>
                    <a:pt x="1" y="9"/>
                  </a:lnTo>
                  <a:lnTo>
                    <a:pt x="0" y="9"/>
                  </a:lnTo>
                  <a:lnTo>
                    <a:pt x="0" y="10"/>
                  </a:lnTo>
                  <a:lnTo>
                    <a:pt x="0" y="13"/>
                  </a:lnTo>
                  <a:lnTo>
                    <a:pt x="15" y="142"/>
                  </a:lnTo>
                  <a:lnTo>
                    <a:pt x="15" y="144"/>
                  </a:lnTo>
                  <a:lnTo>
                    <a:pt x="16" y="146"/>
                  </a:lnTo>
                  <a:lnTo>
                    <a:pt x="19" y="148"/>
                  </a:lnTo>
                  <a:lnTo>
                    <a:pt x="19" y="151"/>
                  </a:lnTo>
                  <a:lnTo>
                    <a:pt x="21" y="149"/>
                  </a:lnTo>
                  <a:lnTo>
                    <a:pt x="24" y="152"/>
                  </a:lnTo>
                  <a:lnTo>
                    <a:pt x="27" y="151"/>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73" name="组合 56372"/>
          <p:cNvGrpSpPr/>
          <p:nvPr/>
        </p:nvGrpSpPr>
        <p:grpSpPr>
          <a:xfrm>
            <a:off x="5314950" y="1922462"/>
            <a:ext cx="341312" cy="425450"/>
            <a:chOff x="0" y="0"/>
            <a:chExt cx="191" cy="239"/>
          </a:xfrm>
        </p:grpSpPr>
        <p:sp>
          <p:nvSpPr>
            <p:cNvPr id="56374" name="Oval 53"/>
            <p:cNvSpPr/>
            <p:nvPr/>
          </p:nvSpPr>
          <p:spPr>
            <a:xfrm>
              <a:off x="62" y="0"/>
              <a:ext cx="66" cy="66"/>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75" name="Freeform 54"/>
            <p:cNvSpPr/>
            <p:nvPr/>
          </p:nvSpPr>
          <p:spPr>
            <a:xfrm>
              <a:off x="39" y="72"/>
              <a:ext cx="112" cy="167"/>
            </a:xfrm>
            <a:custGeom>
              <a:avLst/>
              <a:gdLst>
                <a:gd name="GT0" fmla="+- l w 0"/>
                <a:gd name="GT1" fmla="+- t h 0"/>
              </a:gdLst>
              <a:ahLst/>
              <a:cxnLst>
                <a:cxn ang="0">
                  <a:pos x="8" y="0"/>
                </a:cxn>
                <a:cxn ang="0">
                  <a:pos x="8" y="0"/>
                </a:cxn>
                <a:cxn ang="0">
                  <a:pos x="102" y="0"/>
                </a:cxn>
                <a:cxn ang="0">
                  <a:pos x="103" y="0"/>
                </a:cxn>
                <a:cxn ang="0">
                  <a:pos x="106" y="0"/>
                </a:cxn>
                <a:cxn ang="0">
                  <a:pos x="106" y="1"/>
                </a:cxn>
                <a:cxn ang="0">
                  <a:pos x="107" y="1"/>
                </a:cxn>
                <a:cxn ang="0">
                  <a:pos x="107" y="3"/>
                </a:cxn>
                <a:cxn ang="0">
                  <a:pos x="111" y="3"/>
                </a:cxn>
                <a:cxn ang="0">
                  <a:pos x="111" y="6"/>
                </a:cxn>
                <a:cxn ang="0">
                  <a:pos x="111" y="9"/>
                </a:cxn>
                <a:cxn ang="0">
                  <a:pos x="96" y="156"/>
                </a:cxn>
                <a:cxn ang="0">
                  <a:pos x="96" y="158"/>
                </a:cxn>
                <a:cxn ang="0">
                  <a:pos x="96" y="160"/>
                </a:cxn>
                <a:cxn ang="0">
                  <a:pos x="94" y="164"/>
                </a:cxn>
                <a:cxn ang="0">
                  <a:pos x="94" y="166"/>
                </a:cxn>
                <a:cxn ang="0">
                  <a:pos x="93" y="166"/>
                </a:cxn>
                <a:cxn ang="0">
                  <a:pos x="89" y="166"/>
                </a:cxn>
                <a:cxn ang="0">
                  <a:pos x="87" y="166"/>
                </a:cxn>
                <a:cxn ang="0">
                  <a:pos x="23" y="166"/>
                </a:cxn>
                <a:cxn ang="0">
                  <a:pos x="20" y="166"/>
                </a:cxn>
                <a:cxn ang="0">
                  <a:pos x="17" y="166"/>
                </a:cxn>
                <a:cxn ang="0">
                  <a:pos x="16" y="164"/>
                </a:cxn>
                <a:cxn ang="0">
                  <a:pos x="14" y="160"/>
                </a:cxn>
                <a:cxn ang="0">
                  <a:pos x="14" y="158"/>
                </a:cxn>
                <a:cxn ang="0">
                  <a:pos x="14" y="156"/>
                </a:cxn>
                <a:cxn ang="0">
                  <a:pos x="0" y="9"/>
                </a:cxn>
                <a:cxn ang="0">
                  <a:pos x="0" y="6"/>
                </a:cxn>
                <a:cxn ang="0">
                  <a:pos x="0" y="3"/>
                </a:cxn>
                <a:cxn ang="0">
                  <a:pos x="2" y="3"/>
                </a:cxn>
                <a:cxn ang="0">
                  <a:pos x="2" y="1"/>
                </a:cxn>
                <a:cxn ang="0">
                  <a:pos x="4" y="1"/>
                </a:cxn>
                <a:cxn ang="0">
                  <a:pos x="4" y="0"/>
                </a:cxn>
                <a:cxn ang="0">
                  <a:pos x="7" y="0"/>
                </a:cxn>
                <a:cxn ang="0">
                  <a:pos x="8" y="0"/>
                </a:cxn>
              </a:cxnLst>
              <a:rect l="l" t="t" r="GT0" b="GT1"/>
              <a:pathLst>
                <a:path w="112" h="167">
                  <a:moveTo>
                    <a:pt x="8" y="0"/>
                  </a:moveTo>
                  <a:lnTo>
                    <a:pt x="8" y="0"/>
                  </a:lnTo>
                  <a:lnTo>
                    <a:pt x="102" y="0"/>
                  </a:lnTo>
                  <a:lnTo>
                    <a:pt x="103" y="0"/>
                  </a:lnTo>
                  <a:lnTo>
                    <a:pt x="106" y="0"/>
                  </a:lnTo>
                  <a:lnTo>
                    <a:pt x="106" y="1"/>
                  </a:lnTo>
                  <a:lnTo>
                    <a:pt x="107" y="1"/>
                  </a:lnTo>
                  <a:lnTo>
                    <a:pt x="107" y="3"/>
                  </a:lnTo>
                  <a:lnTo>
                    <a:pt x="111" y="3"/>
                  </a:lnTo>
                  <a:lnTo>
                    <a:pt x="111" y="6"/>
                  </a:lnTo>
                  <a:lnTo>
                    <a:pt x="111" y="9"/>
                  </a:lnTo>
                  <a:lnTo>
                    <a:pt x="96" y="156"/>
                  </a:lnTo>
                  <a:lnTo>
                    <a:pt x="96" y="158"/>
                  </a:lnTo>
                  <a:lnTo>
                    <a:pt x="96" y="160"/>
                  </a:lnTo>
                  <a:lnTo>
                    <a:pt x="94" y="164"/>
                  </a:lnTo>
                  <a:lnTo>
                    <a:pt x="94" y="166"/>
                  </a:lnTo>
                  <a:lnTo>
                    <a:pt x="93" y="166"/>
                  </a:lnTo>
                  <a:lnTo>
                    <a:pt x="89" y="166"/>
                  </a:lnTo>
                  <a:lnTo>
                    <a:pt x="87" y="166"/>
                  </a:lnTo>
                  <a:lnTo>
                    <a:pt x="23" y="166"/>
                  </a:lnTo>
                  <a:lnTo>
                    <a:pt x="20" y="166"/>
                  </a:lnTo>
                  <a:lnTo>
                    <a:pt x="17" y="166"/>
                  </a:lnTo>
                  <a:lnTo>
                    <a:pt x="16" y="164"/>
                  </a:lnTo>
                  <a:lnTo>
                    <a:pt x="14" y="160"/>
                  </a:lnTo>
                  <a:lnTo>
                    <a:pt x="14" y="158"/>
                  </a:lnTo>
                  <a:lnTo>
                    <a:pt x="14" y="156"/>
                  </a:lnTo>
                  <a:lnTo>
                    <a:pt x="0" y="9"/>
                  </a:lnTo>
                  <a:lnTo>
                    <a:pt x="0" y="6"/>
                  </a:lnTo>
                  <a:lnTo>
                    <a:pt x="0" y="3"/>
                  </a:lnTo>
                  <a:lnTo>
                    <a:pt x="2" y="3"/>
                  </a:lnTo>
                  <a:lnTo>
                    <a:pt x="2" y="1"/>
                  </a:lnTo>
                  <a:lnTo>
                    <a:pt x="4" y="1"/>
                  </a:lnTo>
                  <a:lnTo>
                    <a:pt x="4" y="0"/>
                  </a:lnTo>
                  <a:lnTo>
                    <a:pt x="7" y="0"/>
                  </a:lnTo>
                  <a:lnTo>
                    <a:pt x="8"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76" name="Freeform 55"/>
            <p:cNvSpPr/>
            <p:nvPr/>
          </p:nvSpPr>
          <p:spPr>
            <a:xfrm>
              <a:off x="150" y="86"/>
              <a:ext cx="41" cy="149"/>
            </a:xfrm>
            <a:custGeom>
              <a:avLst/>
              <a:gdLst>
                <a:gd name="GT0" fmla="+- l w 0"/>
                <a:gd name="GT1" fmla="+- t h 0"/>
              </a:gdLst>
              <a:ahLst/>
              <a:cxnLst>
                <a:cxn ang="0">
                  <a:pos x="30" y="0"/>
                </a:cxn>
                <a:cxn ang="0">
                  <a:pos x="30" y="0"/>
                </a:cxn>
                <a:cxn ang="0">
                  <a:pos x="23" y="0"/>
                </a:cxn>
                <a:cxn ang="0">
                  <a:pos x="20" y="0"/>
                </a:cxn>
                <a:cxn ang="0">
                  <a:pos x="19" y="0"/>
                </a:cxn>
                <a:cxn ang="0">
                  <a:pos x="19" y="2"/>
                </a:cxn>
                <a:cxn ang="0">
                  <a:pos x="16" y="2"/>
                </a:cxn>
                <a:cxn ang="0">
                  <a:pos x="14" y="5"/>
                </a:cxn>
                <a:cxn ang="0">
                  <a:pos x="14" y="7"/>
                </a:cxn>
                <a:cxn ang="0">
                  <a:pos x="14" y="9"/>
                </a:cxn>
                <a:cxn ang="0">
                  <a:pos x="0" y="136"/>
                </a:cxn>
                <a:cxn ang="0">
                  <a:pos x="0" y="138"/>
                </a:cxn>
                <a:cxn ang="0">
                  <a:pos x="0" y="141"/>
                </a:cxn>
                <a:cxn ang="0">
                  <a:pos x="1" y="143"/>
                </a:cxn>
                <a:cxn ang="0">
                  <a:pos x="1" y="145"/>
                </a:cxn>
                <a:cxn ang="0">
                  <a:pos x="5" y="145"/>
                </a:cxn>
                <a:cxn ang="0">
                  <a:pos x="7" y="145"/>
                </a:cxn>
                <a:cxn ang="0">
                  <a:pos x="7" y="148"/>
                </a:cxn>
                <a:cxn ang="0">
                  <a:pos x="9" y="148"/>
                </a:cxn>
                <a:cxn ang="0">
                  <a:pos x="16" y="148"/>
                </a:cxn>
                <a:cxn ang="0">
                  <a:pos x="19" y="148"/>
                </a:cxn>
                <a:cxn ang="0">
                  <a:pos x="20" y="148"/>
                </a:cxn>
                <a:cxn ang="0">
                  <a:pos x="20" y="145"/>
                </a:cxn>
                <a:cxn ang="0">
                  <a:pos x="23" y="145"/>
                </a:cxn>
                <a:cxn ang="0">
                  <a:pos x="23" y="143"/>
                </a:cxn>
                <a:cxn ang="0">
                  <a:pos x="25" y="143"/>
                </a:cxn>
                <a:cxn ang="0">
                  <a:pos x="25" y="141"/>
                </a:cxn>
                <a:cxn ang="0">
                  <a:pos x="25" y="138"/>
                </a:cxn>
                <a:cxn ang="0">
                  <a:pos x="40" y="11"/>
                </a:cxn>
                <a:cxn ang="0">
                  <a:pos x="40" y="9"/>
                </a:cxn>
                <a:cxn ang="0">
                  <a:pos x="40" y="7"/>
                </a:cxn>
                <a:cxn ang="0">
                  <a:pos x="37" y="5"/>
                </a:cxn>
                <a:cxn ang="0">
                  <a:pos x="37" y="2"/>
                </a:cxn>
                <a:cxn ang="0">
                  <a:pos x="35" y="2"/>
                </a:cxn>
                <a:cxn ang="0">
                  <a:pos x="32" y="0"/>
                </a:cxn>
                <a:cxn ang="0">
                  <a:pos x="30" y="0"/>
                </a:cxn>
              </a:cxnLst>
              <a:rect l="l" t="t" r="GT0" b="GT1"/>
              <a:pathLst>
                <a:path w="41" h="149">
                  <a:moveTo>
                    <a:pt x="30" y="0"/>
                  </a:moveTo>
                  <a:lnTo>
                    <a:pt x="30" y="0"/>
                  </a:lnTo>
                  <a:lnTo>
                    <a:pt x="23" y="0"/>
                  </a:lnTo>
                  <a:lnTo>
                    <a:pt x="20" y="0"/>
                  </a:lnTo>
                  <a:lnTo>
                    <a:pt x="19" y="0"/>
                  </a:lnTo>
                  <a:lnTo>
                    <a:pt x="19" y="2"/>
                  </a:lnTo>
                  <a:lnTo>
                    <a:pt x="16" y="2"/>
                  </a:lnTo>
                  <a:lnTo>
                    <a:pt x="14" y="5"/>
                  </a:lnTo>
                  <a:lnTo>
                    <a:pt x="14" y="7"/>
                  </a:lnTo>
                  <a:lnTo>
                    <a:pt x="14" y="9"/>
                  </a:lnTo>
                  <a:lnTo>
                    <a:pt x="0" y="136"/>
                  </a:lnTo>
                  <a:lnTo>
                    <a:pt x="0" y="138"/>
                  </a:lnTo>
                  <a:lnTo>
                    <a:pt x="0" y="141"/>
                  </a:lnTo>
                  <a:lnTo>
                    <a:pt x="1" y="143"/>
                  </a:lnTo>
                  <a:lnTo>
                    <a:pt x="1" y="145"/>
                  </a:lnTo>
                  <a:lnTo>
                    <a:pt x="5" y="145"/>
                  </a:lnTo>
                  <a:lnTo>
                    <a:pt x="7" y="145"/>
                  </a:lnTo>
                  <a:lnTo>
                    <a:pt x="7" y="148"/>
                  </a:lnTo>
                  <a:lnTo>
                    <a:pt x="9" y="148"/>
                  </a:lnTo>
                  <a:lnTo>
                    <a:pt x="16" y="148"/>
                  </a:lnTo>
                  <a:lnTo>
                    <a:pt x="19" y="148"/>
                  </a:lnTo>
                  <a:lnTo>
                    <a:pt x="20" y="148"/>
                  </a:lnTo>
                  <a:lnTo>
                    <a:pt x="20" y="145"/>
                  </a:lnTo>
                  <a:lnTo>
                    <a:pt x="23" y="145"/>
                  </a:lnTo>
                  <a:lnTo>
                    <a:pt x="23" y="143"/>
                  </a:lnTo>
                  <a:lnTo>
                    <a:pt x="25" y="143"/>
                  </a:lnTo>
                  <a:lnTo>
                    <a:pt x="25" y="141"/>
                  </a:lnTo>
                  <a:lnTo>
                    <a:pt x="25" y="138"/>
                  </a:lnTo>
                  <a:lnTo>
                    <a:pt x="40" y="11"/>
                  </a:lnTo>
                  <a:lnTo>
                    <a:pt x="40" y="9"/>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77" name="Freeform 56"/>
            <p:cNvSpPr/>
            <p:nvPr/>
          </p:nvSpPr>
          <p:spPr>
            <a:xfrm>
              <a:off x="0" y="86"/>
              <a:ext cx="43" cy="152"/>
            </a:xfrm>
            <a:custGeom>
              <a:avLst/>
              <a:gdLst>
                <a:gd name="GT0" fmla="+- l w 0"/>
                <a:gd name="GT1" fmla="+- t h 0"/>
              </a:gdLst>
              <a:ahLst/>
              <a:cxnLst>
                <a:cxn ang="0">
                  <a:pos x="27" y="150"/>
                </a:cxn>
                <a:cxn ang="0">
                  <a:pos x="27" y="150"/>
                </a:cxn>
                <a:cxn ang="0">
                  <a:pos x="33" y="149"/>
                </a:cxn>
                <a:cxn ang="0">
                  <a:pos x="36" y="148"/>
                </a:cxn>
                <a:cxn ang="0">
                  <a:pos x="39" y="147"/>
                </a:cxn>
                <a:cxn ang="0">
                  <a:pos x="38" y="145"/>
                </a:cxn>
                <a:cxn ang="0">
                  <a:pos x="40" y="144"/>
                </a:cxn>
                <a:cxn ang="0">
                  <a:pos x="42" y="141"/>
                </a:cxn>
                <a:cxn ang="0">
                  <a:pos x="41" y="139"/>
                </a:cxn>
                <a:cxn ang="0">
                  <a:pos x="41" y="137"/>
                </a:cxn>
                <a:cxn ang="0">
                  <a:pos x="26" y="9"/>
                </a:cxn>
                <a:cxn ang="0">
                  <a:pos x="25" y="7"/>
                </a:cxn>
                <a:cxn ang="0">
                  <a:pos x="25" y="4"/>
                </a:cxn>
                <a:cxn ang="0">
                  <a:pos x="24" y="3"/>
                </a:cxn>
                <a:cxn ang="0">
                  <a:pos x="23" y="0"/>
                </a:cxn>
                <a:cxn ang="0">
                  <a:pos x="19" y="2"/>
                </a:cxn>
                <a:cxn ang="0">
                  <a:pos x="17" y="2"/>
                </a:cxn>
                <a:cxn ang="0">
                  <a:pos x="16" y="0"/>
                </a:cxn>
                <a:cxn ang="0">
                  <a:pos x="15" y="0"/>
                </a:cxn>
                <a:cxn ang="0">
                  <a:pos x="8" y="1"/>
                </a:cxn>
                <a:cxn ang="0">
                  <a:pos x="5" y="2"/>
                </a:cxn>
                <a:cxn ang="0">
                  <a:pos x="2" y="3"/>
                </a:cxn>
                <a:cxn ang="0">
                  <a:pos x="3" y="5"/>
                </a:cxn>
                <a:cxn ang="0">
                  <a:pos x="0" y="6"/>
                </a:cxn>
                <a:cxn ang="0">
                  <a:pos x="1" y="9"/>
                </a:cxn>
                <a:cxn ang="0">
                  <a:pos x="0" y="9"/>
                </a:cxn>
                <a:cxn ang="0">
                  <a:pos x="0" y="10"/>
                </a:cxn>
                <a:cxn ang="0">
                  <a:pos x="0" y="13"/>
                </a:cxn>
                <a:cxn ang="0">
                  <a:pos x="15" y="141"/>
                </a:cxn>
                <a:cxn ang="0">
                  <a:pos x="16" y="143"/>
                </a:cxn>
                <a:cxn ang="0">
                  <a:pos x="16" y="145"/>
                </a:cxn>
                <a:cxn ang="0">
                  <a:pos x="19" y="147"/>
                </a:cxn>
                <a:cxn ang="0">
                  <a:pos x="19" y="150"/>
                </a:cxn>
                <a:cxn ang="0">
                  <a:pos x="21" y="148"/>
                </a:cxn>
                <a:cxn ang="0">
                  <a:pos x="25" y="151"/>
                </a:cxn>
                <a:cxn ang="0">
                  <a:pos x="27" y="150"/>
                </a:cxn>
              </a:cxnLst>
              <a:rect l="l" t="t" r="GT0" b="GT1"/>
              <a:pathLst>
                <a:path w="43" h="152">
                  <a:moveTo>
                    <a:pt x="27" y="150"/>
                  </a:moveTo>
                  <a:lnTo>
                    <a:pt x="27" y="150"/>
                  </a:lnTo>
                  <a:lnTo>
                    <a:pt x="33" y="149"/>
                  </a:lnTo>
                  <a:lnTo>
                    <a:pt x="36" y="148"/>
                  </a:lnTo>
                  <a:lnTo>
                    <a:pt x="39" y="147"/>
                  </a:lnTo>
                  <a:lnTo>
                    <a:pt x="38" y="145"/>
                  </a:lnTo>
                  <a:lnTo>
                    <a:pt x="40" y="144"/>
                  </a:lnTo>
                  <a:lnTo>
                    <a:pt x="42" y="141"/>
                  </a:lnTo>
                  <a:lnTo>
                    <a:pt x="41" y="139"/>
                  </a:lnTo>
                  <a:lnTo>
                    <a:pt x="41" y="137"/>
                  </a:lnTo>
                  <a:lnTo>
                    <a:pt x="26" y="9"/>
                  </a:lnTo>
                  <a:lnTo>
                    <a:pt x="25" y="7"/>
                  </a:lnTo>
                  <a:lnTo>
                    <a:pt x="25" y="4"/>
                  </a:lnTo>
                  <a:lnTo>
                    <a:pt x="24" y="3"/>
                  </a:lnTo>
                  <a:lnTo>
                    <a:pt x="23" y="0"/>
                  </a:lnTo>
                  <a:lnTo>
                    <a:pt x="19" y="2"/>
                  </a:lnTo>
                  <a:lnTo>
                    <a:pt x="17" y="2"/>
                  </a:lnTo>
                  <a:lnTo>
                    <a:pt x="16" y="0"/>
                  </a:lnTo>
                  <a:lnTo>
                    <a:pt x="15" y="0"/>
                  </a:lnTo>
                  <a:lnTo>
                    <a:pt x="8" y="1"/>
                  </a:lnTo>
                  <a:lnTo>
                    <a:pt x="5" y="2"/>
                  </a:lnTo>
                  <a:lnTo>
                    <a:pt x="2" y="3"/>
                  </a:lnTo>
                  <a:lnTo>
                    <a:pt x="3" y="5"/>
                  </a:lnTo>
                  <a:lnTo>
                    <a:pt x="0" y="6"/>
                  </a:lnTo>
                  <a:lnTo>
                    <a:pt x="1" y="9"/>
                  </a:lnTo>
                  <a:lnTo>
                    <a:pt x="0" y="9"/>
                  </a:lnTo>
                  <a:lnTo>
                    <a:pt x="0" y="10"/>
                  </a:lnTo>
                  <a:lnTo>
                    <a:pt x="0" y="13"/>
                  </a:lnTo>
                  <a:lnTo>
                    <a:pt x="15" y="141"/>
                  </a:lnTo>
                  <a:lnTo>
                    <a:pt x="16" y="143"/>
                  </a:lnTo>
                  <a:lnTo>
                    <a:pt x="16" y="145"/>
                  </a:lnTo>
                  <a:lnTo>
                    <a:pt x="19" y="147"/>
                  </a:lnTo>
                  <a:lnTo>
                    <a:pt x="19" y="150"/>
                  </a:lnTo>
                  <a:lnTo>
                    <a:pt x="21" y="148"/>
                  </a:lnTo>
                  <a:lnTo>
                    <a:pt x="25" y="151"/>
                  </a:lnTo>
                  <a:lnTo>
                    <a:pt x="27" y="15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78" name="组合 56377"/>
          <p:cNvGrpSpPr/>
          <p:nvPr/>
        </p:nvGrpSpPr>
        <p:grpSpPr>
          <a:xfrm>
            <a:off x="5610225" y="2301875"/>
            <a:ext cx="338138" cy="425450"/>
            <a:chOff x="0" y="0"/>
            <a:chExt cx="190" cy="239"/>
          </a:xfrm>
        </p:grpSpPr>
        <p:sp>
          <p:nvSpPr>
            <p:cNvPr id="56379" name="Oval 58"/>
            <p:cNvSpPr/>
            <p:nvPr/>
          </p:nvSpPr>
          <p:spPr>
            <a:xfrm>
              <a:off x="61" y="0"/>
              <a:ext cx="67"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80" name="Freeform 59"/>
            <p:cNvSpPr/>
            <p:nvPr/>
          </p:nvSpPr>
          <p:spPr>
            <a:xfrm>
              <a:off x="38" y="71"/>
              <a:ext cx="113" cy="166"/>
            </a:xfrm>
            <a:custGeom>
              <a:avLst/>
              <a:gdLst>
                <a:gd name="GT0" fmla="+- l w 0"/>
                <a:gd name="GT1" fmla="+- t h 0"/>
              </a:gdLst>
              <a:ahLst/>
              <a:cxnLst>
                <a:cxn ang="0">
                  <a:pos x="8" y="0"/>
                </a:cxn>
                <a:cxn ang="0">
                  <a:pos x="8" y="0"/>
                </a:cxn>
                <a:cxn ang="0">
                  <a:pos x="103" y="0"/>
                </a:cxn>
                <a:cxn ang="0">
                  <a:pos x="104" y="0"/>
                </a:cxn>
                <a:cxn ang="0">
                  <a:pos x="106" y="0"/>
                </a:cxn>
                <a:cxn ang="0">
                  <a:pos x="106" y="1"/>
                </a:cxn>
                <a:cxn ang="0">
                  <a:pos x="108" y="1"/>
                </a:cxn>
                <a:cxn ang="0">
                  <a:pos x="108" y="3"/>
                </a:cxn>
                <a:cxn ang="0">
                  <a:pos x="112" y="3"/>
                </a:cxn>
                <a:cxn ang="0">
                  <a:pos x="112" y="6"/>
                </a:cxn>
                <a:cxn ang="0">
                  <a:pos x="112" y="9"/>
                </a:cxn>
                <a:cxn ang="0">
                  <a:pos x="97" y="155"/>
                </a:cxn>
                <a:cxn ang="0">
                  <a:pos x="97" y="157"/>
                </a:cxn>
                <a:cxn ang="0">
                  <a:pos x="97" y="159"/>
                </a:cxn>
                <a:cxn ang="0">
                  <a:pos x="95" y="163"/>
                </a:cxn>
                <a:cxn ang="0">
                  <a:pos x="95" y="165"/>
                </a:cxn>
                <a:cxn ang="0">
                  <a:pos x="94" y="165"/>
                </a:cxn>
                <a:cxn ang="0">
                  <a:pos x="90" y="165"/>
                </a:cxn>
                <a:cxn ang="0">
                  <a:pos x="88" y="165"/>
                </a:cxn>
                <a:cxn ang="0">
                  <a:pos x="23" y="165"/>
                </a:cxn>
                <a:cxn ang="0">
                  <a:pos x="20" y="165"/>
                </a:cxn>
                <a:cxn ang="0">
                  <a:pos x="17" y="165"/>
                </a:cxn>
                <a:cxn ang="0">
                  <a:pos x="16" y="163"/>
                </a:cxn>
                <a:cxn ang="0">
                  <a:pos x="14" y="159"/>
                </a:cxn>
                <a:cxn ang="0">
                  <a:pos x="14" y="157"/>
                </a:cxn>
                <a:cxn ang="0">
                  <a:pos x="14" y="155"/>
                </a:cxn>
                <a:cxn ang="0">
                  <a:pos x="0" y="9"/>
                </a:cxn>
                <a:cxn ang="0">
                  <a:pos x="0" y="6"/>
                </a:cxn>
                <a:cxn ang="0">
                  <a:pos x="0" y="3"/>
                </a:cxn>
                <a:cxn ang="0">
                  <a:pos x="2" y="3"/>
                </a:cxn>
                <a:cxn ang="0">
                  <a:pos x="2" y="1"/>
                </a:cxn>
                <a:cxn ang="0">
                  <a:pos x="5" y="1"/>
                </a:cxn>
                <a:cxn ang="0">
                  <a:pos x="5" y="0"/>
                </a:cxn>
                <a:cxn ang="0">
                  <a:pos x="7" y="0"/>
                </a:cxn>
                <a:cxn ang="0">
                  <a:pos x="8" y="0"/>
                </a:cxn>
              </a:cxnLst>
              <a:rect l="l" t="t" r="GT0" b="GT1"/>
              <a:pathLst>
                <a:path w="113" h="166">
                  <a:moveTo>
                    <a:pt x="8" y="0"/>
                  </a:moveTo>
                  <a:lnTo>
                    <a:pt x="8" y="0"/>
                  </a:lnTo>
                  <a:lnTo>
                    <a:pt x="103" y="0"/>
                  </a:lnTo>
                  <a:lnTo>
                    <a:pt x="104" y="0"/>
                  </a:lnTo>
                  <a:lnTo>
                    <a:pt x="106" y="0"/>
                  </a:lnTo>
                  <a:lnTo>
                    <a:pt x="106" y="1"/>
                  </a:lnTo>
                  <a:lnTo>
                    <a:pt x="108" y="1"/>
                  </a:lnTo>
                  <a:lnTo>
                    <a:pt x="108" y="3"/>
                  </a:lnTo>
                  <a:lnTo>
                    <a:pt x="112" y="3"/>
                  </a:lnTo>
                  <a:lnTo>
                    <a:pt x="112" y="6"/>
                  </a:lnTo>
                  <a:lnTo>
                    <a:pt x="112" y="9"/>
                  </a:lnTo>
                  <a:lnTo>
                    <a:pt x="97" y="155"/>
                  </a:lnTo>
                  <a:lnTo>
                    <a:pt x="97" y="157"/>
                  </a:lnTo>
                  <a:lnTo>
                    <a:pt x="97" y="159"/>
                  </a:lnTo>
                  <a:lnTo>
                    <a:pt x="95" y="163"/>
                  </a:lnTo>
                  <a:lnTo>
                    <a:pt x="95" y="165"/>
                  </a:lnTo>
                  <a:lnTo>
                    <a:pt x="94" y="165"/>
                  </a:lnTo>
                  <a:lnTo>
                    <a:pt x="90" y="165"/>
                  </a:lnTo>
                  <a:lnTo>
                    <a:pt x="88" y="165"/>
                  </a:lnTo>
                  <a:lnTo>
                    <a:pt x="23" y="165"/>
                  </a:lnTo>
                  <a:lnTo>
                    <a:pt x="20" y="165"/>
                  </a:lnTo>
                  <a:lnTo>
                    <a:pt x="17" y="165"/>
                  </a:lnTo>
                  <a:lnTo>
                    <a:pt x="16" y="163"/>
                  </a:lnTo>
                  <a:lnTo>
                    <a:pt x="14" y="159"/>
                  </a:lnTo>
                  <a:lnTo>
                    <a:pt x="14" y="157"/>
                  </a:lnTo>
                  <a:lnTo>
                    <a:pt x="14" y="155"/>
                  </a:lnTo>
                  <a:lnTo>
                    <a:pt x="0" y="9"/>
                  </a:lnTo>
                  <a:lnTo>
                    <a:pt x="0" y="6"/>
                  </a:lnTo>
                  <a:lnTo>
                    <a:pt x="0" y="3"/>
                  </a:lnTo>
                  <a:lnTo>
                    <a:pt x="2" y="3"/>
                  </a:lnTo>
                  <a:lnTo>
                    <a:pt x="2" y="1"/>
                  </a:lnTo>
                  <a:lnTo>
                    <a:pt x="5" y="1"/>
                  </a:lnTo>
                  <a:lnTo>
                    <a:pt x="5" y="0"/>
                  </a:lnTo>
                  <a:lnTo>
                    <a:pt x="7" y="0"/>
                  </a:lnTo>
                  <a:lnTo>
                    <a:pt x="8"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81" name="Freeform 60"/>
            <p:cNvSpPr/>
            <p:nvPr/>
          </p:nvSpPr>
          <p:spPr>
            <a:xfrm>
              <a:off x="149" y="85"/>
              <a:ext cx="41" cy="150"/>
            </a:xfrm>
            <a:custGeom>
              <a:avLst/>
              <a:gdLst>
                <a:gd name="GT0" fmla="+- l w 0"/>
                <a:gd name="GT1" fmla="+- t h 0"/>
              </a:gdLst>
              <a:ahLst/>
              <a:cxnLst>
                <a:cxn ang="0">
                  <a:pos x="30" y="0"/>
                </a:cxn>
                <a:cxn ang="0">
                  <a:pos x="30" y="0"/>
                </a:cxn>
                <a:cxn ang="0">
                  <a:pos x="23" y="0"/>
                </a:cxn>
                <a:cxn ang="0">
                  <a:pos x="20" y="0"/>
                </a:cxn>
                <a:cxn ang="0">
                  <a:pos x="19" y="0"/>
                </a:cxn>
                <a:cxn ang="0">
                  <a:pos x="19" y="2"/>
                </a:cxn>
                <a:cxn ang="0">
                  <a:pos x="16" y="2"/>
                </a:cxn>
                <a:cxn ang="0">
                  <a:pos x="14" y="5"/>
                </a:cxn>
                <a:cxn ang="0">
                  <a:pos x="14" y="7"/>
                </a:cxn>
                <a:cxn ang="0">
                  <a:pos x="14" y="9"/>
                </a:cxn>
                <a:cxn ang="0">
                  <a:pos x="0" y="137"/>
                </a:cxn>
                <a:cxn ang="0">
                  <a:pos x="0" y="139"/>
                </a:cxn>
                <a:cxn ang="0">
                  <a:pos x="0" y="142"/>
                </a:cxn>
                <a:cxn ang="0">
                  <a:pos x="1" y="144"/>
                </a:cxn>
                <a:cxn ang="0">
                  <a:pos x="1" y="146"/>
                </a:cxn>
                <a:cxn ang="0">
                  <a:pos x="5" y="146"/>
                </a:cxn>
                <a:cxn ang="0">
                  <a:pos x="7" y="146"/>
                </a:cxn>
                <a:cxn ang="0">
                  <a:pos x="7" y="149"/>
                </a:cxn>
                <a:cxn ang="0">
                  <a:pos x="9" y="149"/>
                </a:cxn>
                <a:cxn ang="0">
                  <a:pos x="16" y="149"/>
                </a:cxn>
                <a:cxn ang="0">
                  <a:pos x="19" y="149"/>
                </a:cxn>
                <a:cxn ang="0">
                  <a:pos x="20" y="149"/>
                </a:cxn>
                <a:cxn ang="0">
                  <a:pos x="20" y="146"/>
                </a:cxn>
                <a:cxn ang="0">
                  <a:pos x="23" y="146"/>
                </a:cxn>
                <a:cxn ang="0">
                  <a:pos x="23" y="144"/>
                </a:cxn>
                <a:cxn ang="0">
                  <a:pos x="25" y="144"/>
                </a:cxn>
                <a:cxn ang="0">
                  <a:pos x="25" y="142"/>
                </a:cxn>
                <a:cxn ang="0">
                  <a:pos x="25" y="139"/>
                </a:cxn>
                <a:cxn ang="0">
                  <a:pos x="40" y="11"/>
                </a:cxn>
                <a:cxn ang="0">
                  <a:pos x="40" y="9"/>
                </a:cxn>
                <a:cxn ang="0">
                  <a:pos x="40" y="7"/>
                </a:cxn>
                <a:cxn ang="0">
                  <a:pos x="37" y="5"/>
                </a:cxn>
                <a:cxn ang="0">
                  <a:pos x="37" y="2"/>
                </a:cxn>
                <a:cxn ang="0">
                  <a:pos x="35" y="2"/>
                </a:cxn>
                <a:cxn ang="0">
                  <a:pos x="32" y="0"/>
                </a:cxn>
                <a:cxn ang="0">
                  <a:pos x="30" y="0"/>
                </a:cxn>
              </a:cxnLst>
              <a:rect l="l" t="t" r="GT0" b="GT1"/>
              <a:pathLst>
                <a:path w="41" h="150">
                  <a:moveTo>
                    <a:pt x="30" y="0"/>
                  </a:moveTo>
                  <a:lnTo>
                    <a:pt x="30" y="0"/>
                  </a:lnTo>
                  <a:lnTo>
                    <a:pt x="23" y="0"/>
                  </a:lnTo>
                  <a:lnTo>
                    <a:pt x="20" y="0"/>
                  </a:lnTo>
                  <a:lnTo>
                    <a:pt x="19" y="0"/>
                  </a:lnTo>
                  <a:lnTo>
                    <a:pt x="19" y="2"/>
                  </a:lnTo>
                  <a:lnTo>
                    <a:pt x="16" y="2"/>
                  </a:lnTo>
                  <a:lnTo>
                    <a:pt x="14" y="5"/>
                  </a:lnTo>
                  <a:lnTo>
                    <a:pt x="14" y="7"/>
                  </a:lnTo>
                  <a:lnTo>
                    <a:pt x="14" y="9"/>
                  </a:lnTo>
                  <a:lnTo>
                    <a:pt x="0" y="137"/>
                  </a:lnTo>
                  <a:lnTo>
                    <a:pt x="0" y="139"/>
                  </a:lnTo>
                  <a:lnTo>
                    <a:pt x="0" y="142"/>
                  </a:lnTo>
                  <a:lnTo>
                    <a:pt x="1" y="144"/>
                  </a:lnTo>
                  <a:lnTo>
                    <a:pt x="1" y="146"/>
                  </a:lnTo>
                  <a:lnTo>
                    <a:pt x="5" y="146"/>
                  </a:lnTo>
                  <a:lnTo>
                    <a:pt x="7" y="146"/>
                  </a:lnTo>
                  <a:lnTo>
                    <a:pt x="7" y="149"/>
                  </a:lnTo>
                  <a:lnTo>
                    <a:pt x="9" y="149"/>
                  </a:lnTo>
                  <a:lnTo>
                    <a:pt x="16" y="149"/>
                  </a:lnTo>
                  <a:lnTo>
                    <a:pt x="19" y="149"/>
                  </a:lnTo>
                  <a:lnTo>
                    <a:pt x="20" y="149"/>
                  </a:lnTo>
                  <a:lnTo>
                    <a:pt x="20" y="146"/>
                  </a:lnTo>
                  <a:lnTo>
                    <a:pt x="23" y="146"/>
                  </a:lnTo>
                  <a:lnTo>
                    <a:pt x="23" y="144"/>
                  </a:lnTo>
                  <a:lnTo>
                    <a:pt x="25" y="144"/>
                  </a:lnTo>
                  <a:lnTo>
                    <a:pt x="25" y="142"/>
                  </a:lnTo>
                  <a:lnTo>
                    <a:pt x="25" y="139"/>
                  </a:lnTo>
                  <a:lnTo>
                    <a:pt x="40" y="11"/>
                  </a:lnTo>
                  <a:lnTo>
                    <a:pt x="40" y="9"/>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82" name="Freeform 61"/>
            <p:cNvSpPr/>
            <p:nvPr/>
          </p:nvSpPr>
          <p:spPr>
            <a:xfrm>
              <a:off x="0" y="86"/>
              <a:ext cx="43" cy="153"/>
            </a:xfrm>
            <a:custGeom>
              <a:avLst/>
              <a:gdLst>
                <a:gd name="GT0" fmla="+- l w 0"/>
                <a:gd name="GT1" fmla="+- t h 0"/>
              </a:gdLst>
              <a:ahLst/>
              <a:cxnLst>
                <a:cxn ang="0">
                  <a:pos x="27" y="151"/>
                </a:cxn>
                <a:cxn ang="0">
                  <a:pos x="27" y="151"/>
                </a:cxn>
                <a:cxn ang="0">
                  <a:pos x="33" y="150"/>
                </a:cxn>
                <a:cxn ang="0">
                  <a:pos x="36" y="149"/>
                </a:cxn>
                <a:cxn ang="0">
                  <a:pos x="39" y="148"/>
                </a:cxn>
                <a:cxn ang="0">
                  <a:pos x="38" y="146"/>
                </a:cxn>
                <a:cxn ang="0">
                  <a:pos x="40" y="145"/>
                </a:cxn>
                <a:cxn ang="0">
                  <a:pos x="42" y="142"/>
                </a:cxn>
                <a:cxn ang="0">
                  <a:pos x="41" y="140"/>
                </a:cxn>
                <a:cxn ang="0">
                  <a:pos x="41" y="138"/>
                </a:cxn>
                <a:cxn ang="0">
                  <a:pos x="26" y="9"/>
                </a:cxn>
                <a:cxn ang="0">
                  <a:pos x="25" y="7"/>
                </a:cxn>
                <a:cxn ang="0">
                  <a:pos x="25" y="4"/>
                </a:cxn>
                <a:cxn ang="0">
                  <a:pos x="24" y="3"/>
                </a:cxn>
                <a:cxn ang="0">
                  <a:pos x="23" y="0"/>
                </a:cxn>
                <a:cxn ang="0">
                  <a:pos x="19" y="2"/>
                </a:cxn>
                <a:cxn ang="0">
                  <a:pos x="17" y="2"/>
                </a:cxn>
                <a:cxn ang="0">
                  <a:pos x="16" y="0"/>
                </a:cxn>
                <a:cxn ang="0">
                  <a:pos x="15" y="0"/>
                </a:cxn>
                <a:cxn ang="0">
                  <a:pos x="8" y="1"/>
                </a:cxn>
                <a:cxn ang="0">
                  <a:pos x="5" y="2"/>
                </a:cxn>
                <a:cxn ang="0">
                  <a:pos x="2" y="3"/>
                </a:cxn>
                <a:cxn ang="0">
                  <a:pos x="3" y="5"/>
                </a:cxn>
                <a:cxn ang="0">
                  <a:pos x="0" y="6"/>
                </a:cxn>
                <a:cxn ang="0">
                  <a:pos x="1" y="9"/>
                </a:cxn>
                <a:cxn ang="0">
                  <a:pos x="0" y="9"/>
                </a:cxn>
                <a:cxn ang="0">
                  <a:pos x="0" y="10"/>
                </a:cxn>
                <a:cxn ang="0">
                  <a:pos x="0" y="13"/>
                </a:cxn>
                <a:cxn ang="0">
                  <a:pos x="15" y="142"/>
                </a:cxn>
                <a:cxn ang="0">
                  <a:pos x="16" y="144"/>
                </a:cxn>
                <a:cxn ang="0">
                  <a:pos x="16" y="146"/>
                </a:cxn>
                <a:cxn ang="0">
                  <a:pos x="19" y="148"/>
                </a:cxn>
                <a:cxn ang="0">
                  <a:pos x="19" y="151"/>
                </a:cxn>
                <a:cxn ang="0">
                  <a:pos x="21" y="149"/>
                </a:cxn>
                <a:cxn ang="0">
                  <a:pos x="25" y="152"/>
                </a:cxn>
                <a:cxn ang="0">
                  <a:pos x="27" y="151"/>
                </a:cxn>
              </a:cxnLst>
              <a:rect l="l" t="t" r="GT0" b="GT1"/>
              <a:pathLst>
                <a:path w="43" h="153">
                  <a:moveTo>
                    <a:pt x="27" y="151"/>
                  </a:moveTo>
                  <a:lnTo>
                    <a:pt x="27" y="151"/>
                  </a:lnTo>
                  <a:lnTo>
                    <a:pt x="33" y="150"/>
                  </a:lnTo>
                  <a:lnTo>
                    <a:pt x="36" y="149"/>
                  </a:lnTo>
                  <a:lnTo>
                    <a:pt x="39" y="148"/>
                  </a:lnTo>
                  <a:lnTo>
                    <a:pt x="38" y="146"/>
                  </a:lnTo>
                  <a:lnTo>
                    <a:pt x="40" y="145"/>
                  </a:lnTo>
                  <a:lnTo>
                    <a:pt x="42" y="142"/>
                  </a:lnTo>
                  <a:lnTo>
                    <a:pt x="41" y="140"/>
                  </a:lnTo>
                  <a:lnTo>
                    <a:pt x="41" y="138"/>
                  </a:lnTo>
                  <a:lnTo>
                    <a:pt x="26" y="9"/>
                  </a:lnTo>
                  <a:lnTo>
                    <a:pt x="25" y="7"/>
                  </a:lnTo>
                  <a:lnTo>
                    <a:pt x="25" y="4"/>
                  </a:lnTo>
                  <a:lnTo>
                    <a:pt x="24" y="3"/>
                  </a:lnTo>
                  <a:lnTo>
                    <a:pt x="23" y="0"/>
                  </a:lnTo>
                  <a:lnTo>
                    <a:pt x="19" y="2"/>
                  </a:lnTo>
                  <a:lnTo>
                    <a:pt x="17" y="2"/>
                  </a:lnTo>
                  <a:lnTo>
                    <a:pt x="16" y="0"/>
                  </a:lnTo>
                  <a:lnTo>
                    <a:pt x="15" y="0"/>
                  </a:lnTo>
                  <a:lnTo>
                    <a:pt x="8" y="1"/>
                  </a:lnTo>
                  <a:lnTo>
                    <a:pt x="5" y="2"/>
                  </a:lnTo>
                  <a:lnTo>
                    <a:pt x="2" y="3"/>
                  </a:lnTo>
                  <a:lnTo>
                    <a:pt x="3" y="5"/>
                  </a:lnTo>
                  <a:lnTo>
                    <a:pt x="0" y="6"/>
                  </a:lnTo>
                  <a:lnTo>
                    <a:pt x="1" y="9"/>
                  </a:lnTo>
                  <a:lnTo>
                    <a:pt x="0" y="9"/>
                  </a:lnTo>
                  <a:lnTo>
                    <a:pt x="0" y="10"/>
                  </a:lnTo>
                  <a:lnTo>
                    <a:pt x="0" y="13"/>
                  </a:lnTo>
                  <a:lnTo>
                    <a:pt x="15" y="142"/>
                  </a:lnTo>
                  <a:lnTo>
                    <a:pt x="16" y="144"/>
                  </a:lnTo>
                  <a:lnTo>
                    <a:pt x="16" y="146"/>
                  </a:lnTo>
                  <a:lnTo>
                    <a:pt x="19" y="148"/>
                  </a:lnTo>
                  <a:lnTo>
                    <a:pt x="19" y="151"/>
                  </a:lnTo>
                  <a:lnTo>
                    <a:pt x="21" y="149"/>
                  </a:lnTo>
                  <a:lnTo>
                    <a:pt x="25" y="152"/>
                  </a:lnTo>
                  <a:lnTo>
                    <a:pt x="27" y="151"/>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83" name="组合 56382"/>
          <p:cNvGrpSpPr/>
          <p:nvPr/>
        </p:nvGrpSpPr>
        <p:grpSpPr>
          <a:xfrm>
            <a:off x="6192838" y="2301875"/>
            <a:ext cx="339725" cy="425450"/>
            <a:chOff x="0" y="0"/>
            <a:chExt cx="190" cy="239"/>
          </a:xfrm>
        </p:grpSpPr>
        <p:sp>
          <p:nvSpPr>
            <p:cNvPr id="56384" name="Oval 63"/>
            <p:cNvSpPr/>
            <p:nvPr/>
          </p:nvSpPr>
          <p:spPr>
            <a:xfrm>
              <a:off x="61" y="0"/>
              <a:ext cx="66"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85" name="Freeform 64"/>
            <p:cNvSpPr/>
            <p:nvPr/>
          </p:nvSpPr>
          <p:spPr>
            <a:xfrm>
              <a:off x="38" y="71"/>
              <a:ext cx="113" cy="166"/>
            </a:xfrm>
            <a:custGeom>
              <a:avLst/>
              <a:gdLst>
                <a:gd name="GT0" fmla="+- l w 0"/>
                <a:gd name="GT1" fmla="+- t h 0"/>
              </a:gdLst>
              <a:ahLst/>
              <a:cxnLst>
                <a:cxn ang="0">
                  <a:pos x="9" y="0"/>
                </a:cxn>
                <a:cxn ang="0">
                  <a:pos x="9" y="0"/>
                </a:cxn>
                <a:cxn ang="0">
                  <a:pos x="102" y="0"/>
                </a:cxn>
                <a:cxn ang="0">
                  <a:pos x="104" y="0"/>
                </a:cxn>
                <a:cxn ang="0">
                  <a:pos x="107" y="0"/>
                </a:cxn>
                <a:cxn ang="0">
                  <a:pos x="107" y="1"/>
                </a:cxn>
                <a:cxn ang="0">
                  <a:pos x="108" y="1"/>
                </a:cxn>
                <a:cxn ang="0">
                  <a:pos x="108" y="3"/>
                </a:cxn>
                <a:cxn ang="0">
                  <a:pos x="112" y="3"/>
                </a:cxn>
                <a:cxn ang="0">
                  <a:pos x="112" y="6"/>
                </a:cxn>
                <a:cxn ang="0">
                  <a:pos x="112" y="9"/>
                </a:cxn>
                <a:cxn ang="0">
                  <a:pos x="97" y="155"/>
                </a:cxn>
                <a:cxn ang="0">
                  <a:pos x="97" y="157"/>
                </a:cxn>
                <a:cxn ang="0">
                  <a:pos x="97" y="159"/>
                </a:cxn>
                <a:cxn ang="0">
                  <a:pos x="95" y="163"/>
                </a:cxn>
                <a:cxn ang="0">
                  <a:pos x="95" y="165"/>
                </a:cxn>
                <a:cxn ang="0">
                  <a:pos x="93" y="165"/>
                </a:cxn>
                <a:cxn ang="0">
                  <a:pos x="90" y="165"/>
                </a:cxn>
                <a:cxn ang="0">
                  <a:pos x="88" y="165"/>
                </a:cxn>
                <a:cxn ang="0">
                  <a:pos x="23" y="165"/>
                </a:cxn>
                <a:cxn ang="0">
                  <a:pos x="20" y="165"/>
                </a:cxn>
                <a:cxn ang="0">
                  <a:pos x="18" y="165"/>
                </a:cxn>
                <a:cxn ang="0">
                  <a:pos x="16" y="163"/>
                </a:cxn>
                <a:cxn ang="0">
                  <a:pos x="14" y="159"/>
                </a:cxn>
                <a:cxn ang="0">
                  <a:pos x="14" y="157"/>
                </a:cxn>
                <a:cxn ang="0">
                  <a:pos x="14" y="155"/>
                </a:cxn>
                <a:cxn ang="0">
                  <a:pos x="0" y="9"/>
                </a:cxn>
                <a:cxn ang="0">
                  <a:pos x="0" y="6"/>
                </a:cxn>
                <a:cxn ang="0">
                  <a:pos x="0" y="3"/>
                </a:cxn>
                <a:cxn ang="0">
                  <a:pos x="2" y="3"/>
                </a:cxn>
                <a:cxn ang="0">
                  <a:pos x="2" y="1"/>
                </a:cxn>
                <a:cxn ang="0">
                  <a:pos x="4" y="1"/>
                </a:cxn>
                <a:cxn ang="0">
                  <a:pos x="4" y="0"/>
                </a:cxn>
                <a:cxn ang="0">
                  <a:pos x="7" y="0"/>
                </a:cxn>
                <a:cxn ang="0">
                  <a:pos x="9" y="0"/>
                </a:cxn>
              </a:cxnLst>
              <a:rect l="l" t="t" r="GT0" b="GT1"/>
              <a:pathLst>
                <a:path w="113" h="166">
                  <a:moveTo>
                    <a:pt x="9" y="0"/>
                  </a:moveTo>
                  <a:lnTo>
                    <a:pt x="9" y="0"/>
                  </a:lnTo>
                  <a:lnTo>
                    <a:pt x="102" y="0"/>
                  </a:lnTo>
                  <a:lnTo>
                    <a:pt x="104" y="0"/>
                  </a:lnTo>
                  <a:lnTo>
                    <a:pt x="107" y="0"/>
                  </a:lnTo>
                  <a:lnTo>
                    <a:pt x="107" y="1"/>
                  </a:lnTo>
                  <a:lnTo>
                    <a:pt x="108" y="1"/>
                  </a:lnTo>
                  <a:lnTo>
                    <a:pt x="108" y="3"/>
                  </a:lnTo>
                  <a:lnTo>
                    <a:pt x="112" y="3"/>
                  </a:lnTo>
                  <a:lnTo>
                    <a:pt x="112" y="6"/>
                  </a:lnTo>
                  <a:lnTo>
                    <a:pt x="112" y="9"/>
                  </a:lnTo>
                  <a:lnTo>
                    <a:pt x="97" y="155"/>
                  </a:lnTo>
                  <a:lnTo>
                    <a:pt x="97" y="157"/>
                  </a:lnTo>
                  <a:lnTo>
                    <a:pt x="97" y="159"/>
                  </a:lnTo>
                  <a:lnTo>
                    <a:pt x="95" y="163"/>
                  </a:lnTo>
                  <a:lnTo>
                    <a:pt x="95" y="165"/>
                  </a:lnTo>
                  <a:lnTo>
                    <a:pt x="93" y="165"/>
                  </a:lnTo>
                  <a:lnTo>
                    <a:pt x="90" y="165"/>
                  </a:lnTo>
                  <a:lnTo>
                    <a:pt x="88" y="165"/>
                  </a:lnTo>
                  <a:lnTo>
                    <a:pt x="23" y="165"/>
                  </a:lnTo>
                  <a:lnTo>
                    <a:pt x="20" y="165"/>
                  </a:lnTo>
                  <a:lnTo>
                    <a:pt x="18" y="165"/>
                  </a:lnTo>
                  <a:lnTo>
                    <a:pt x="16" y="163"/>
                  </a:lnTo>
                  <a:lnTo>
                    <a:pt x="14" y="159"/>
                  </a:lnTo>
                  <a:lnTo>
                    <a:pt x="14" y="157"/>
                  </a:lnTo>
                  <a:lnTo>
                    <a:pt x="14" y="155"/>
                  </a:lnTo>
                  <a:lnTo>
                    <a:pt x="0" y="9"/>
                  </a:lnTo>
                  <a:lnTo>
                    <a:pt x="0" y="6"/>
                  </a:lnTo>
                  <a:lnTo>
                    <a:pt x="0" y="3"/>
                  </a:lnTo>
                  <a:lnTo>
                    <a:pt x="2" y="3"/>
                  </a:lnTo>
                  <a:lnTo>
                    <a:pt x="2" y="1"/>
                  </a:lnTo>
                  <a:lnTo>
                    <a:pt x="4" y="1"/>
                  </a:lnTo>
                  <a:lnTo>
                    <a:pt x="4" y="0"/>
                  </a:lnTo>
                  <a:lnTo>
                    <a:pt x="7" y="0"/>
                  </a:lnTo>
                  <a:lnTo>
                    <a:pt x="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86" name="Freeform 65"/>
            <p:cNvSpPr/>
            <p:nvPr/>
          </p:nvSpPr>
          <p:spPr>
            <a:xfrm>
              <a:off x="150" y="86"/>
              <a:ext cx="40" cy="149"/>
            </a:xfrm>
            <a:custGeom>
              <a:avLst/>
              <a:gdLst>
                <a:gd name="GT0" fmla="+- l w 0"/>
                <a:gd name="GT1" fmla="+- t h 0"/>
              </a:gdLst>
              <a:ahLst/>
              <a:cxnLst>
                <a:cxn ang="0">
                  <a:pos x="29" y="0"/>
                </a:cxn>
                <a:cxn ang="0">
                  <a:pos x="29" y="0"/>
                </a:cxn>
                <a:cxn ang="0">
                  <a:pos x="23" y="0"/>
                </a:cxn>
                <a:cxn ang="0">
                  <a:pos x="20" y="0"/>
                </a:cxn>
                <a:cxn ang="0">
                  <a:pos x="18" y="0"/>
                </a:cxn>
                <a:cxn ang="0">
                  <a:pos x="18" y="2"/>
                </a:cxn>
                <a:cxn ang="0">
                  <a:pos x="15" y="2"/>
                </a:cxn>
                <a:cxn ang="0">
                  <a:pos x="14" y="5"/>
                </a:cxn>
                <a:cxn ang="0">
                  <a:pos x="14" y="7"/>
                </a:cxn>
                <a:cxn ang="0">
                  <a:pos x="14" y="9"/>
                </a:cxn>
                <a:cxn ang="0">
                  <a:pos x="0" y="136"/>
                </a:cxn>
                <a:cxn ang="0">
                  <a:pos x="0" y="138"/>
                </a:cxn>
                <a:cxn ang="0">
                  <a:pos x="0" y="141"/>
                </a:cxn>
                <a:cxn ang="0">
                  <a:pos x="1" y="143"/>
                </a:cxn>
                <a:cxn ang="0">
                  <a:pos x="1" y="145"/>
                </a:cxn>
                <a:cxn ang="0">
                  <a:pos x="5" y="145"/>
                </a:cxn>
                <a:cxn ang="0">
                  <a:pos x="7" y="145"/>
                </a:cxn>
                <a:cxn ang="0">
                  <a:pos x="7" y="148"/>
                </a:cxn>
                <a:cxn ang="0">
                  <a:pos x="8" y="148"/>
                </a:cxn>
                <a:cxn ang="0">
                  <a:pos x="15" y="148"/>
                </a:cxn>
                <a:cxn ang="0">
                  <a:pos x="18" y="148"/>
                </a:cxn>
                <a:cxn ang="0">
                  <a:pos x="20" y="148"/>
                </a:cxn>
                <a:cxn ang="0">
                  <a:pos x="20" y="145"/>
                </a:cxn>
                <a:cxn ang="0">
                  <a:pos x="23" y="145"/>
                </a:cxn>
                <a:cxn ang="0">
                  <a:pos x="23" y="143"/>
                </a:cxn>
                <a:cxn ang="0">
                  <a:pos x="24" y="143"/>
                </a:cxn>
                <a:cxn ang="0">
                  <a:pos x="24" y="141"/>
                </a:cxn>
                <a:cxn ang="0">
                  <a:pos x="24" y="138"/>
                </a:cxn>
                <a:cxn ang="0">
                  <a:pos x="39" y="11"/>
                </a:cxn>
                <a:cxn ang="0">
                  <a:pos x="39" y="9"/>
                </a:cxn>
                <a:cxn ang="0">
                  <a:pos x="39" y="7"/>
                </a:cxn>
                <a:cxn ang="0">
                  <a:pos x="36" y="5"/>
                </a:cxn>
                <a:cxn ang="0">
                  <a:pos x="36" y="2"/>
                </a:cxn>
                <a:cxn ang="0">
                  <a:pos x="34" y="2"/>
                </a:cxn>
                <a:cxn ang="0">
                  <a:pos x="31" y="0"/>
                </a:cxn>
                <a:cxn ang="0">
                  <a:pos x="29" y="0"/>
                </a:cxn>
              </a:cxnLst>
              <a:rect l="l" t="t" r="GT0" b="GT1"/>
              <a:pathLst>
                <a:path w="40" h="149">
                  <a:moveTo>
                    <a:pt x="29" y="0"/>
                  </a:moveTo>
                  <a:lnTo>
                    <a:pt x="29" y="0"/>
                  </a:lnTo>
                  <a:lnTo>
                    <a:pt x="23" y="0"/>
                  </a:lnTo>
                  <a:lnTo>
                    <a:pt x="20" y="0"/>
                  </a:lnTo>
                  <a:lnTo>
                    <a:pt x="18" y="0"/>
                  </a:lnTo>
                  <a:lnTo>
                    <a:pt x="18" y="2"/>
                  </a:lnTo>
                  <a:lnTo>
                    <a:pt x="15" y="2"/>
                  </a:lnTo>
                  <a:lnTo>
                    <a:pt x="14" y="5"/>
                  </a:lnTo>
                  <a:lnTo>
                    <a:pt x="14" y="7"/>
                  </a:lnTo>
                  <a:lnTo>
                    <a:pt x="14" y="9"/>
                  </a:lnTo>
                  <a:lnTo>
                    <a:pt x="0" y="136"/>
                  </a:lnTo>
                  <a:lnTo>
                    <a:pt x="0" y="138"/>
                  </a:lnTo>
                  <a:lnTo>
                    <a:pt x="0" y="141"/>
                  </a:lnTo>
                  <a:lnTo>
                    <a:pt x="1" y="143"/>
                  </a:lnTo>
                  <a:lnTo>
                    <a:pt x="1" y="145"/>
                  </a:lnTo>
                  <a:lnTo>
                    <a:pt x="5" y="145"/>
                  </a:lnTo>
                  <a:lnTo>
                    <a:pt x="7" y="145"/>
                  </a:lnTo>
                  <a:lnTo>
                    <a:pt x="7" y="148"/>
                  </a:lnTo>
                  <a:lnTo>
                    <a:pt x="8" y="148"/>
                  </a:lnTo>
                  <a:lnTo>
                    <a:pt x="15" y="148"/>
                  </a:lnTo>
                  <a:lnTo>
                    <a:pt x="18" y="148"/>
                  </a:lnTo>
                  <a:lnTo>
                    <a:pt x="20" y="148"/>
                  </a:lnTo>
                  <a:lnTo>
                    <a:pt x="20" y="145"/>
                  </a:lnTo>
                  <a:lnTo>
                    <a:pt x="23" y="145"/>
                  </a:lnTo>
                  <a:lnTo>
                    <a:pt x="23" y="143"/>
                  </a:lnTo>
                  <a:lnTo>
                    <a:pt x="24" y="143"/>
                  </a:lnTo>
                  <a:lnTo>
                    <a:pt x="24" y="141"/>
                  </a:lnTo>
                  <a:lnTo>
                    <a:pt x="24" y="138"/>
                  </a:lnTo>
                  <a:lnTo>
                    <a:pt x="39" y="11"/>
                  </a:lnTo>
                  <a:lnTo>
                    <a:pt x="39" y="9"/>
                  </a:lnTo>
                  <a:lnTo>
                    <a:pt x="39" y="7"/>
                  </a:lnTo>
                  <a:lnTo>
                    <a:pt x="36" y="5"/>
                  </a:lnTo>
                  <a:lnTo>
                    <a:pt x="36" y="2"/>
                  </a:lnTo>
                  <a:lnTo>
                    <a:pt x="34" y="2"/>
                  </a:lnTo>
                  <a:lnTo>
                    <a:pt x="31" y="0"/>
                  </a:lnTo>
                  <a:lnTo>
                    <a:pt x="2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87" name="Freeform 66"/>
            <p:cNvSpPr/>
            <p:nvPr/>
          </p:nvSpPr>
          <p:spPr>
            <a:xfrm>
              <a:off x="0" y="86"/>
              <a:ext cx="43" cy="153"/>
            </a:xfrm>
            <a:custGeom>
              <a:avLst/>
              <a:gdLst>
                <a:gd name="GT0" fmla="+- l w 0"/>
                <a:gd name="GT1" fmla="+- t h 0"/>
              </a:gdLst>
              <a:ahLst/>
              <a:cxnLst>
                <a:cxn ang="0">
                  <a:pos x="27" y="151"/>
                </a:cxn>
                <a:cxn ang="0">
                  <a:pos x="27" y="151"/>
                </a:cxn>
                <a:cxn ang="0">
                  <a:pos x="33" y="150"/>
                </a:cxn>
                <a:cxn ang="0">
                  <a:pos x="36" y="149"/>
                </a:cxn>
                <a:cxn ang="0">
                  <a:pos x="39" y="148"/>
                </a:cxn>
                <a:cxn ang="0">
                  <a:pos x="38" y="146"/>
                </a:cxn>
                <a:cxn ang="0">
                  <a:pos x="40" y="145"/>
                </a:cxn>
                <a:cxn ang="0">
                  <a:pos x="42" y="142"/>
                </a:cxn>
                <a:cxn ang="0">
                  <a:pos x="41" y="140"/>
                </a:cxn>
                <a:cxn ang="0">
                  <a:pos x="41" y="138"/>
                </a:cxn>
                <a:cxn ang="0">
                  <a:pos x="26" y="9"/>
                </a:cxn>
                <a:cxn ang="0">
                  <a:pos x="25" y="7"/>
                </a:cxn>
                <a:cxn ang="0">
                  <a:pos x="25" y="4"/>
                </a:cxn>
                <a:cxn ang="0">
                  <a:pos x="24" y="3"/>
                </a:cxn>
                <a:cxn ang="0">
                  <a:pos x="23" y="0"/>
                </a:cxn>
                <a:cxn ang="0">
                  <a:pos x="19" y="2"/>
                </a:cxn>
                <a:cxn ang="0">
                  <a:pos x="17" y="2"/>
                </a:cxn>
                <a:cxn ang="0">
                  <a:pos x="16" y="0"/>
                </a:cxn>
                <a:cxn ang="0">
                  <a:pos x="15" y="0"/>
                </a:cxn>
                <a:cxn ang="0">
                  <a:pos x="8" y="1"/>
                </a:cxn>
                <a:cxn ang="0">
                  <a:pos x="5" y="2"/>
                </a:cxn>
                <a:cxn ang="0">
                  <a:pos x="2" y="3"/>
                </a:cxn>
                <a:cxn ang="0">
                  <a:pos x="3" y="5"/>
                </a:cxn>
                <a:cxn ang="0">
                  <a:pos x="0" y="6"/>
                </a:cxn>
                <a:cxn ang="0">
                  <a:pos x="1" y="9"/>
                </a:cxn>
                <a:cxn ang="0">
                  <a:pos x="0" y="9"/>
                </a:cxn>
                <a:cxn ang="0">
                  <a:pos x="0" y="10"/>
                </a:cxn>
                <a:cxn ang="0">
                  <a:pos x="0" y="13"/>
                </a:cxn>
                <a:cxn ang="0">
                  <a:pos x="15" y="142"/>
                </a:cxn>
                <a:cxn ang="0">
                  <a:pos x="16" y="144"/>
                </a:cxn>
                <a:cxn ang="0">
                  <a:pos x="16" y="146"/>
                </a:cxn>
                <a:cxn ang="0">
                  <a:pos x="19" y="148"/>
                </a:cxn>
                <a:cxn ang="0">
                  <a:pos x="19" y="151"/>
                </a:cxn>
                <a:cxn ang="0">
                  <a:pos x="21" y="149"/>
                </a:cxn>
                <a:cxn ang="0">
                  <a:pos x="25" y="152"/>
                </a:cxn>
                <a:cxn ang="0">
                  <a:pos x="27" y="151"/>
                </a:cxn>
              </a:cxnLst>
              <a:rect l="l" t="t" r="GT0" b="GT1"/>
              <a:pathLst>
                <a:path w="43" h="153">
                  <a:moveTo>
                    <a:pt x="27" y="151"/>
                  </a:moveTo>
                  <a:lnTo>
                    <a:pt x="27" y="151"/>
                  </a:lnTo>
                  <a:lnTo>
                    <a:pt x="33" y="150"/>
                  </a:lnTo>
                  <a:lnTo>
                    <a:pt x="36" y="149"/>
                  </a:lnTo>
                  <a:lnTo>
                    <a:pt x="39" y="148"/>
                  </a:lnTo>
                  <a:lnTo>
                    <a:pt x="38" y="146"/>
                  </a:lnTo>
                  <a:lnTo>
                    <a:pt x="40" y="145"/>
                  </a:lnTo>
                  <a:lnTo>
                    <a:pt x="42" y="142"/>
                  </a:lnTo>
                  <a:lnTo>
                    <a:pt x="41" y="140"/>
                  </a:lnTo>
                  <a:lnTo>
                    <a:pt x="41" y="138"/>
                  </a:lnTo>
                  <a:lnTo>
                    <a:pt x="26" y="9"/>
                  </a:lnTo>
                  <a:lnTo>
                    <a:pt x="25" y="7"/>
                  </a:lnTo>
                  <a:lnTo>
                    <a:pt x="25" y="4"/>
                  </a:lnTo>
                  <a:lnTo>
                    <a:pt x="24" y="3"/>
                  </a:lnTo>
                  <a:lnTo>
                    <a:pt x="23" y="0"/>
                  </a:lnTo>
                  <a:lnTo>
                    <a:pt x="19" y="2"/>
                  </a:lnTo>
                  <a:lnTo>
                    <a:pt x="17" y="2"/>
                  </a:lnTo>
                  <a:lnTo>
                    <a:pt x="16" y="0"/>
                  </a:lnTo>
                  <a:lnTo>
                    <a:pt x="15" y="0"/>
                  </a:lnTo>
                  <a:lnTo>
                    <a:pt x="8" y="1"/>
                  </a:lnTo>
                  <a:lnTo>
                    <a:pt x="5" y="2"/>
                  </a:lnTo>
                  <a:lnTo>
                    <a:pt x="2" y="3"/>
                  </a:lnTo>
                  <a:lnTo>
                    <a:pt x="3" y="5"/>
                  </a:lnTo>
                  <a:lnTo>
                    <a:pt x="0" y="6"/>
                  </a:lnTo>
                  <a:lnTo>
                    <a:pt x="1" y="9"/>
                  </a:lnTo>
                  <a:lnTo>
                    <a:pt x="0" y="9"/>
                  </a:lnTo>
                  <a:lnTo>
                    <a:pt x="0" y="10"/>
                  </a:lnTo>
                  <a:lnTo>
                    <a:pt x="0" y="13"/>
                  </a:lnTo>
                  <a:lnTo>
                    <a:pt x="15" y="142"/>
                  </a:lnTo>
                  <a:lnTo>
                    <a:pt x="16" y="144"/>
                  </a:lnTo>
                  <a:lnTo>
                    <a:pt x="16" y="146"/>
                  </a:lnTo>
                  <a:lnTo>
                    <a:pt x="19" y="148"/>
                  </a:lnTo>
                  <a:lnTo>
                    <a:pt x="19" y="151"/>
                  </a:lnTo>
                  <a:lnTo>
                    <a:pt x="21" y="149"/>
                  </a:lnTo>
                  <a:lnTo>
                    <a:pt x="25" y="152"/>
                  </a:lnTo>
                  <a:lnTo>
                    <a:pt x="27" y="151"/>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388" name="组合 56387"/>
          <p:cNvGrpSpPr/>
          <p:nvPr/>
        </p:nvGrpSpPr>
        <p:grpSpPr>
          <a:xfrm>
            <a:off x="3495675" y="3352800"/>
            <a:ext cx="1404938" cy="935038"/>
            <a:chOff x="0" y="0"/>
            <a:chExt cx="787" cy="525"/>
          </a:xfrm>
        </p:grpSpPr>
        <p:sp>
          <p:nvSpPr>
            <p:cNvPr id="56389" name="Oval 68"/>
            <p:cNvSpPr/>
            <p:nvPr/>
          </p:nvSpPr>
          <p:spPr>
            <a:xfrm>
              <a:off x="356" y="2"/>
              <a:ext cx="74" cy="74"/>
            </a:xfrm>
            <a:prstGeom prst="ellipse">
              <a:avLst/>
            </a:prstGeom>
            <a:solidFill>
              <a:schemeClr val="tx1"/>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90" name="Freeform 69"/>
            <p:cNvSpPr/>
            <p:nvPr/>
          </p:nvSpPr>
          <p:spPr>
            <a:xfrm>
              <a:off x="320" y="87"/>
              <a:ext cx="142" cy="209"/>
            </a:xfrm>
            <a:custGeom>
              <a:avLst/>
              <a:gdLst>
                <a:gd name="GT0" fmla="+- l w 0"/>
                <a:gd name="GT1" fmla="+- t h 0"/>
              </a:gdLst>
              <a:ahLst/>
              <a:cxnLst>
                <a:cxn ang="0">
                  <a:pos x="11" y="0"/>
                </a:cxn>
                <a:cxn ang="0">
                  <a:pos x="11" y="0"/>
                </a:cxn>
                <a:cxn ang="0">
                  <a:pos x="129" y="0"/>
                </a:cxn>
                <a:cxn ang="0">
                  <a:pos x="131" y="0"/>
                </a:cxn>
                <a:cxn ang="0">
                  <a:pos x="134" y="0"/>
                </a:cxn>
                <a:cxn ang="0">
                  <a:pos x="134" y="2"/>
                </a:cxn>
                <a:cxn ang="0">
                  <a:pos x="136" y="2"/>
                </a:cxn>
                <a:cxn ang="0">
                  <a:pos x="136" y="4"/>
                </a:cxn>
                <a:cxn ang="0">
                  <a:pos x="141" y="4"/>
                </a:cxn>
                <a:cxn ang="0">
                  <a:pos x="141" y="8"/>
                </a:cxn>
                <a:cxn ang="0">
                  <a:pos x="141" y="10"/>
                </a:cxn>
                <a:cxn ang="0">
                  <a:pos x="122" y="196"/>
                </a:cxn>
                <a:cxn ang="0">
                  <a:pos x="122" y="198"/>
                </a:cxn>
                <a:cxn ang="0">
                  <a:pos x="122" y="201"/>
                </a:cxn>
                <a:cxn ang="0">
                  <a:pos x="120" y="205"/>
                </a:cxn>
                <a:cxn ang="0">
                  <a:pos x="120" y="208"/>
                </a:cxn>
                <a:cxn ang="0">
                  <a:pos x="118" y="208"/>
                </a:cxn>
                <a:cxn ang="0">
                  <a:pos x="113" y="208"/>
                </a:cxn>
                <a:cxn ang="0">
                  <a:pos x="112" y="208"/>
                </a:cxn>
                <a:cxn ang="0">
                  <a:pos x="28" y="208"/>
                </a:cxn>
                <a:cxn ang="0">
                  <a:pos x="26" y="208"/>
                </a:cxn>
                <a:cxn ang="0">
                  <a:pos x="22" y="208"/>
                </a:cxn>
                <a:cxn ang="0">
                  <a:pos x="20" y="205"/>
                </a:cxn>
                <a:cxn ang="0">
                  <a:pos x="18" y="201"/>
                </a:cxn>
                <a:cxn ang="0">
                  <a:pos x="18" y="198"/>
                </a:cxn>
                <a:cxn ang="0">
                  <a:pos x="18" y="196"/>
                </a:cxn>
                <a:cxn ang="0">
                  <a:pos x="0" y="10"/>
                </a:cxn>
                <a:cxn ang="0">
                  <a:pos x="0" y="8"/>
                </a:cxn>
                <a:cxn ang="0">
                  <a:pos x="0" y="4"/>
                </a:cxn>
                <a:cxn ang="0">
                  <a:pos x="3" y="4"/>
                </a:cxn>
                <a:cxn ang="0">
                  <a:pos x="3" y="2"/>
                </a:cxn>
                <a:cxn ang="0">
                  <a:pos x="6" y="2"/>
                </a:cxn>
                <a:cxn ang="0">
                  <a:pos x="6" y="0"/>
                </a:cxn>
                <a:cxn ang="0">
                  <a:pos x="9" y="0"/>
                </a:cxn>
                <a:cxn ang="0">
                  <a:pos x="11" y="0"/>
                </a:cxn>
              </a:cxnLst>
              <a:rect l="l" t="t" r="GT0" b="GT1"/>
              <a:pathLst>
                <a:path w="142" h="209">
                  <a:moveTo>
                    <a:pt x="11" y="0"/>
                  </a:moveTo>
                  <a:lnTo>
                    <a:pt x="11" y="0"/>
                  </a:lnTo>
                  <a:lnTo>
                    <a:pt x="129" y="0"/>
                  </a:lnTo>
                  <a:lnTo>
                    <a:pt x="131" y="0"/>
                  </a:lnTo>
                  <a:lnTo>
                    <a:pt x="134" y="0"/>
                  </a:lnTo>
                  <a:lnTo>
                    <a:pt x="134" y="2"/>
                  </a:lnTo>
                  <a:lnTo>
                    <a:pt x="136" y="2"/>
                  </a:lnTo>
                  <a:lnTo>
                    <a:pt x="136" y="4"/>
                  </a:lnTo>
                  <a:lnTo>
                    <a:pt x="141" y="4"/>
                  </a:lnTo>
                  <a:lnTo>
                    <a:pt x="141" y="8"/>
                  </a:lnTo>
                  <a:lnTo>
                    <a:pt x="141" y="10"/>
                  </a:lnTo>
                  <a:lnTo>
                    <a:pt x="122" y="196"/>
                  </a:lnTo>
                  <a:lnTo>
                    <a:pt x="122" y="198"/>
                  </a:lnTo>
                  <a:lnTo>
                    <a:pt x="122" y="201"/>
                  </a:lnTo>
                  <a:lnTo>
                    <a:pt x="120" y="205"/>
                  </a:lnTo>
                  <a:lnTo>
                    <a:pt x="120" y="208"/>
                  </a:lnTo>
                  <a:lnTo>
                    <a:pt x="118" y="208"/>
                  </a:lnTo>
                  <a:lnTo>
                    <a:pt x="113" y="208"/>
                  </a:lnTo>
                  <a:lnTo>
                    <a:pt x="112" y="208"/>
                  </a:lnTo>
                  <a:lnTo>
                    <a:pt x="28" y="208"/>
                  </a:lnTo>
                  <a:lnTo>
                    <a:pt x="26" y="208"/>
                  </a:lnTo>
                  <a:lnTo>
                    <a:pt x="22" y="208"/>
                  </a:lnTo>
                  <a:lnTo>
                    <a:pt x="20" y="205"/>
                  </a:lnTo>
                  <a:lnTo>
                    <a:pt x="18" y="201"/>
                  </a:lnTo>
                  <a:lnTo>
                    <a:pt x="18" y="198"/>
                  </a:lnTo>
                  <a:lnTo>
                    <a:pt x="18" y="196"/>
                  </a:lnTo>
                  <a:lnTo>
                    <a:pt x="0" y="10"/>
                  </a:lnTo>
                  <a:lnTo>
                    <a:pt x="0" y="8"/>
                  </a:lnTo>
                  <a:lnTo>
                    <a:pt x="0" y="4"/>
                  </a:lnTo>
                  <a:lnTo>
                    <a:pt x="3" y="4"/>
                  </a:lnTo>
                  <a:lnTo>
                    <a:pt x="3" y="2"/>
                  </a:lnTo>
                  <a:lnTo>
                    <a:pt x="6" y="2"/>
                  </a:lnTo>
                  <a:lnTo>
                    <a:pt x="6" y="0"/>
                  </a:lnTo>
                  <a:lnTo>
                    <a:pt x="9"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91" name="Freeform 70"/>
            <p:cNvSpPr/>
            <p:nvPr/>
          </p:nvSpPr>
          <p:spPr>
            <a:xfrm>
              <a:off x="355" y="310"/>
              <a:ext cx="78" cy="215"/>
            </a:xfrm>
            <a:custGeom>
              <a:avLst/>
              <a:gdLst>
                <a:gd name="GT0" fmla="+- l w 0"/>
                <a:gd name="GT1" fmla="+- t h 0"/>
              </a:gdLst>
              <a:ahLst/>
              <a:cxnLst>
                <a:cxn ang="0">
                  <a:pos x="11" y="0"/>
                </a:cxn>
                <a:cxn ang="0">
                  <a:pos x="11" y="0"/>
                </a:cxn>
                <a:cxn ang="0">
                  <a:pos x="65" y="0"/>
                </a:cxn>
                <a:cxn ang="0">
                  <a:pos x="68" y="0"/>
                </a:cxn>
                <a:cxn ang="0">
                  <a:pos x="71" y="0"/>
                </a:cxn>
                <a:cxn ang="0">
                  <a:pos x="74" y="1"/>
                </a:cxn>
                <a:cxn ang="0">
                  <a:pos x="77" y="4"/>
                </a:cxn>
                <a:cxn ang="0">
                  <a:pos x="77" y="8"/>
                </a:cxn>
                <a:cxn ang="0">
                  <a:pos x="77" y="10"/>
                </a:cxn>
                <a:cxn ang="0">
                  <a:pos x="71" y="203"/>
                </a:cxn>
                <a:cxn ang="0">
                  <a:pos x="71" y="205"/>
                </a:cxn>
                <a:cxn ang="0">
                  <a:pos x="71" y="208"/>
                </a:cxn>
                <a:cxn ang="0">
                  <a:pos x="68" y="208"/>
                </a:cxn>
                <a:cxn ang="0">
                  <a:pos x="68" y="211"/>
                </a:cxn>
                <a:cxn ang="0">
                  <a:pos x="65" y="214"/>
                </a:cxn>
                <a:cxn ang="0">
                  <a:pos x="62" y="214"/>
                </a:cxn>
                <a:cxn ang="0">
                  <a:pos x="59" y="214"/>
                </a:cxn>
                <a:cxn ang="0">
                  <a:pos x="17" y="214"/>
                </a:cxn>
                <a:cxn ang="0">
                  <a:pos x="13" y="214"/>
                </a:cxn>
                <a:cxn ang="0">
                  <a:pos x="11" y="214"/>
                </a:cxn>
                <a:cxn ang="0">
                  <a:pos x="11" y="211"/>
                </a:cxn>
                <a:cxn ang="0">
                  <a:pos x="8" y="211"/>
                </a:cxn>
                <a:cxn ang="0">
                  <a:pos x="8" y="208"/>
                </a:cxn>
                <a:cxn ang="0">
                  <a:pos x="6" y="208"/>
                </a:cxn>
                <a:cxn ang="0">
                  <a:pos x="6" y="205"/>
                </a:cxn>
                <a:cxn ang="0">
                  <a:pos x="6" y="203"/>
                </a:cxn>
                <a:cxn ang="0">
                  <a:pos x="0" y="10"/>
                </a:cxn>
                <a:cxn ang="0">
                  <a:pos x="0" y="8"/>
                </a:cxn>
                <a:cxn ang="0">
                  <a:pos x="0" y="4"/>
                </a:cxn>
                <a:cxn ang="0">
                  <a:pos x="2" y="1"/>
                </a:cxn>
                <a:cxn ang="0">
                  <a:pos x="6" y="0"/>
                </a:cxn>
                <a:cxn ang="0">
                  <a:pos x="8" y="0"/>
                </a:cxn>
                <a:cxn ang="0">
                  <a:pos x="11" y="0"/>
                </a:cxn>
              </a:cxnLst>
              <a:rect l="l" t="t" r="GT0" b="GT1"/>
              <a:pathLst>
                <a:path w="78" h="215">
                  <a:moveTo>
                    <a:pt x="11" y="0"/>
                  </a:moveTo>
                  <a:lnTo>
                    <a:pt x="11" y="0"/>
                  </a:lnTo>
                  <a:lnTo>
                    <a:pt x="65" y="0"/>
                  </a:lnTo>
                  <a:lnTo>
                    <a:pt x="68" y="0"/>
                  </a:lnTo>
                  <a:lnTo>
                    <a:pt x="71" y="0"/>
                  </a:lnTo>
                  <a:lnTo>
                    <a:pt x="74" y="1"/>
                  </a:lnTo>
                  <a:lnTo>
                    <a:pt x="77" y="4"/>
                  </a:lnTo>
                  <a:lnTo>
                    <a:pt x="77" y="8"/>
                  </a:lnTo>
                  <a:lnTo>
                    <a:pt x="77" y="10"/>
                  </a:lnTo>
                  <a:lnTo>
                    <a:pt x="71" y="203"/>
                  </a:lnTo>
                  <a:lnTo>
                    <a:pt x="71" y="205"/>
                  </a:lnTo>
                  <a:lnTo>
                    <a:pt x="71" y="208"/>
                  </a:lnTo>
                  <a:lnTo>
                    <a:pt x="68" y="208"/>
                  </a:lnTo>
                  <a:lnTo>
                    <a:pt x="68" y="211"/>
                  </a:lnTo>
                  <a:lnTo>
                    <a:pt x="65" y="214"/>
                  </a:lnTo>
                  <a:lnTo>
                    <a:pt x="62" y="214"/>
                  </a:lnTo>
                  <a:lnTo>
                    <a:pt x="59" y="214"/>
                  </a:lnTo>
                  <a:lnTo>
                    <a:pt x="17" y="214"/>
                  </a:lnTo>
                  <a:lnTo>
                    <a:pt x="13" y="214"/>
                  </a:lnTo>
                  <a:lnTo>
                    <a:pt x="11" y="214"/>
                  </a:lnTo>
                  <a:lnTo>
                    <a:pt x="11" y="211"/>
                  </a:lnTo>
                  <a:lnTo>
                    <a:pt x="8" y="211"/>
                  </a:lnTo>
                  <a:lnTo>
                    <a:pt x="8" y="208"/>
                  </a:lnTo>
                  <a:lnTo>
                    <a:pt x="6" y="208"/>
                  </a:lnTo>
                  <a:lnTo>
                    <a:pt x="6" y="205"/>
                  </a:lnTo>
                  <a:lnTo>
                    <a:pt x="6" y="203"/>
                  </a:lnTo>
                  <a:lnTo>
                    <a:pt x="0" y="10"/>
                  </a:lnTo>
                  <a:lnTo>
                    <a:pt x="0" y="8"/>
                  </a:lnTo>
                  <a:lnTo>
                    <a:pt x="0" y="4"/>
                  </a:lnTo>
                  <a:lnTo>
                    <a:pt x="2" y="1"/>
                  </a:lnTo>
                  <a:lnTo>
                    <a:pt x="6" y="0"/>
                  </a:lnTo>
                  <a:lnTo>
                    <a:pt x="8"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92" name="Oval 71"/>
            <p:cNvSpPr/>
            <p:nvPr/>
          </p:nvSpPr>
          <p:spPr>
            <a:xfrm>
              <a:off x="630" y="0"/>
              <a:ext cx="74" cy="75"/>
            </a:xfrm>
            <a:prstGeom prst="ellipse">
              <a:avLst/>
            </a:prstGeom>
            <a:solidFill>
              <a:schemeClr val="tx1"/>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93" name="Freeform 72"/>
            <p:cNvSpPr/>
            <p:nvPr/>
          </p:nvSpPr>
          <p:spPr>
            <a:xfrm>
              <a:off x="596" y="87"/>
              <a:ext cx="141" cy="208"/>
            </a:xfrm>
            <a:custGeom>
              <a:avLst/>
              <a:gdLst>
                <a:gd name="GT0" fmla="+- l w 0"/>
                <a:gd name="GT1" fmla="+- t h 0"/>
              </a:gdLst>
              <a:ahLst/>
              <a:cxnLst>
                <a:cxn ang="0">
                  <a:pos x="11" y="0"/>
                </a:cxn>
                <a:cxn ang="0">
                  <a:pos x="11" y="0"/>
                </a:cxn>
                <a:cxn ang="0">
                  <a:pos x="128" y="0"/>
                </a:cxn>
                <a:cxn ang="0">
                  <a:pos x="131" y="0"/>
                </a:cxn>
                <a:cxn ang="0">
                  <a:pos x="133" y="0"/>
                </a:cxn>
                <a:cxn ang="0">
                  <a:pos x="133" y="2"/>
                </a:cxn>
                <a:cxn ang="0">
                  <a:pos x="135" y="2"/>
                </a:cxn>
                <a:cxn ang="0">
                  <a:pos x="135" y="4"/>
                </a:cxn>
                <a:cxn ang="0">
                  <a:pos x="140" y="4"/>
                </a:cxn>
                <a:cxn ang="0">
                  <a:pos x="140" y="8"/>
                </a:cxn>
                <a:cxn ang="0">
                  <a:pos x="140" y="10"/>
                </a:cxn>
                <a:cxn ang="0">
                  <a:pos x="122" y="195"/>
                </a:cxn>
                <a:cxn ang="0">
                  <a:pos x="122" y="198"/>
                </a:cxn>
                <a:cxn ang="0">
                  <a:pos x="122" y="200"/>
                </a:cxn>
                <a:cxn ang="0">
                  <a:pos x="119" y="204"/>
                </a:cxn>
                <a:cxn ang="0">
                  <a:pos x="119" y="207"/>
                </a:cxn>
                <a:cxn ang="0">
                  <a:pos x="117" y="207"/>
                </a:cxn>
                <a:cxn ang="0">
                  <a:pos x="113" y="207"/>
                </a:cxn>
                <a:cxn ang="0">
                  <a:pos x="111" y="207"/>
                </a:cxn>
                <a:cxn ang="0">
                  <a:pos x="28" y="207"/>
                </a:cxn>
                <a:cxn ang="0">
                  <a:pos x="26" y="207"/>
                </a:cxn>
                <a:cxn ang="0">
                  <a:pos x="22" y="207"/>
                </a:cxn>
                <a:cxn ang="0">
                  <a:pos x="20" y="204"/>
                </a:cxn>
                <a:cxn ang="0">
                  <a:pos x="17" y="200"/>
                </a:cxn>
                <a:cxn ang="0">
                  <a:pos x="17" y="198"/>
                </a:cxn>
                <a:cxn ang="0">
                  <a:pos x="17" y="195"/>
                </a:cxn>
                <a:cxn ang="0">
                  <a:pos x="0" y="10"/>
                </a:cxn>
                <a:cxn ang="0">
                  <a:pos x="0" y="8"/>
                </a:cxn>
                <a:cxn ang="0">
                  <a:pos x="0" y="4"/>
                </a:cxn>
                <a:cxn ang="0">
                  <a:pos x="3" y="4"/>
                </a:cxn>
                <a:cxn ang="0">
                  <a:pos x="3" y="2"/>
                </a:cxn>
                <a:cxn ang="0">
                  <a:pos x="6" y="2"/>
                </a:cxn>
                <a:cxn ang="0">
                  <a:pos x="6" y="0"/>
                </a:cxn>
                <a:cxn ang="0">
                  <a:pos x="8" y="0"/>
                </a:cxn>
                <a:cxn ang="0">
                  <a:pos x="11" y="0"/>
                </a:cxn>
              </a:cxnLst>
              <a:rect l="l" t="t" r="GT0" b="GT1"/>
              <a:pathLst>
                <a:path w="141" h="208">
                  <a:moveTo>
                    <a:pt x="11" y="0"/>
                  </a:moveTo>
                  <a:lnTo>
                    <a:pt x="11" y="0"/>
                  </a:lnTo>
                  <a:lnTo>
                    <a:pt x="128" y="0"/>
                  </a:lnTo>
                  <a:lnTo>
                    <a:pt x="131" y="0"/>
                  </a:lnTo>
                  <a:lnTo>
                    <a:pt x="133" y="0"/>
                  </a:lnTo>
                  <a:lnTo>
                    <a:pt x="133" y="2"/>
                  </a:lnTo>
                  <a:lnTo>
                    <a:pt x="135" y="2"/>
                  </a:lnTo>
                  <a:lnTo>
                    <a:pt x="135" y="4"/>
                  </a:lnTo>
                  <a:lnTo>
                    <a:pt x="140" y="4"/>
                  </a:lnTo>
                  <a:lnTo>
                    <a:pt x="140" y="8"/>
                  </a:lnTo>
                  <a:lnTo>
                    <a:pt x="140" y="10"/>
                  </a:lnTo>
                  <a:lnTo>
                    <a:pt x="122" y="195"/>
                  </a:lnTo>
                  <a:lnTo>
                    <a:pt x="122" y="198"/>
                  </a:lnTo>
                  <a:lnTo>
                    <a:pt x="122" y="200"/>
                  </a:lnTo>
                  <a:lnTo>
                    <a:pt x="119" y="204"/>
                  </a:lnTo>
                  <a:lnTo>
                    <a:pt x="119" y="207"/>
                  </a:lnTo>
                  <a:lnTo>
                    <a:pt x="117" y="207"/>
                  </a:lnTo>
                  <a:lnTo>
                    <a:pt x="113" y="207"/>
                  </a:lnTo>
                  <a:lnTo>
                    <a:pt x="111" y="207"/>
                  </a:lnTo>
                  <a:lnTo>
                    <a:pt x="28" y="207"/>
                  </a:lnTo>
                  <a:lnTo>
                    <a:pt x="26" y="207"/>
                  </a:lnTo>
                  <a:lnTo>
                    <a:pt x="22" y="207"/>
                  </a:lnTo>
                  <a:lnTo>
                    <a:pt x="20" y="204"/>
                  </a:lnTo>
                  <a:lnTo>
                    <a:pt x="17" y="200"/>
                  </a:lnTo>
                  <a:lnTo>
                    <a:pt x="17" y="198"/>
                  </a:lnTo>
                  <a:lnTo>
                    <a:pt x="17" y="195"/>
                  </a:lnTo>
                  <a:lnTo>
                    <a:pt x="0" y="10"/>
                  </a:lnTo>
                  <a:lnTo>
                    <a:pt x="0" y="8"/>
                  </a:lnTo>
                  <a:lnTo>
                    <a:pt x="0" y="4"/>
                  </a:lnTo>
                  <a:lnTo>
                    <a:pt x="3" y="4"/>
                  </a:lnTo>
                  <a:lnTo>
                    <a:pt x="3" y="2"/>
                  </a:lnTo>
                  <a:lnTo>
                    <a:pt x="6" y="2"/>
                  </a:lnTo>
                  <a:lnTo>
                    <a:pt x="6" y="0"/>
                  </a:lnTo>
                  <a:lnTo>
                    <a:pt x="8"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94" name="Freeform 73"/>
            <p:cNvSpPr/>
            <p:nvPr/>
          </p:nvSpPr>
          <p:spPr>
            <a:xfrm>
              <a:off x="628" y="309"/>
              <a:ext cx="79" cy="215"/>
            </a:xfrm>
            <a:custGeom>
              <a:avLst/>
              <a:gdLst>
                <a:gd name="GT0" fmla="+- l w 0"/>
                <a:gd name="GT1" fmla="+- t h 0"/>
              </a:gdLst>
              <a:ahLst/>
              <a:cxnLst>
                <a:cxn ang="0">
                  <a:pos x="11" y="0"/>
                </a:cxn>
                <a:cxn ang="0">
                  <a:pos x="11" y="0"/>
                </a:cxn>
                <a:cxn ang="0">
                  <a:pos x="66" y="0"/>
                </a:cxn>
                <a:cxn ang="0">
                  <a:pos x="68" y="0"/>
                </a:cxn>
                <a:cxn ang="0">
                  <a:pos x="72" y="0"/>
                </a:cxn>
                <a:cxn ang="0">
                  <a:pos x="75" y="1"/>
                </a:cxn>
                <a:cxn ang="0">
                  <a:pos x="78" y="4"/>
                </a:cxn>
                <a:cxn ang="0">
                  <a:pos x="78" y="8"/>
                </a:cxn>
                <a:cxn ang="0">
                  <a:pos x="78" y="10"/>
                </a:cxn>
                <a:cxn ang="0">
                  <a:pos x="72" y="203"/>
                </a:cxn>
                <a:cxn ang="0">
                  <a:pos x="72" y="205"/>
                </a:cxn>
                <a:cxn ang="0">
                  <a:pos x="72" y="208"/>
                </a:cxn>
                <a:cxn ang="0">
                  <a:pos x="68" y="208"/>
                </a:cxn>
                <a:cxn ang="0">
                  <a:pos x="68" y="211"/>
                </a:cxn>
                <a:cxn ang="0">
                  <a:pos x="66" y="214"/>
                </a:cxn>
                <a:cxn ang="0">
                  <a:pos x="63" y="214"/>
                </a:cxn>
                <a:cxn ang="0">
                  <a:pos x="60" y="214"/>
                </a:cxn>
                <a:cxn ang="0">
                  <a:pos x="17" y="214"/>
                </a:cxn>
                <a:cxn ang="0">
                  <a:pos x="13" y="214"/>
                </a:cxn>
                <a:cxn ang="0">
                  <a:pos x="11" y="214"/>
                </a:cxn>
                <a:cxn ang="0">
                  <a:pos x="11" y="211"/>
                </a:cxn>
                <a:cxn ang="0">
                  <a:pos x="9" y="211"/>
                </a:cxn>
                <a:cxn ang="0">
                  <a:pos x="9" y="208"/>
                </a:cxn>
                <a:cxn ang="0">
                  <a:pos x="6" y="208"/>
                </a:cxn>
                <a:cxn ang="0">
                  <a:pos x="6" y="205"/>
                </a:cxn>
                <a:cxn ang="0">
                  <a:pos x="6" y="203"/>
                </a:cxn>
                <a:cxn ang="0">
                  <a:pos x="0" y="10"/>
                </a:cxn>
                <a:cxn ang="0">
                  <a:pos x="0" y="8"/>
                </a:cxn>
                <a:cxn ang="0">
                  <a:pos x="0" y="4"/>
                </a:cxn>
                <a:cxn ang="0">
                  <a:pos x="2" y="1"/>
                </a:cxn>
                <a:cxn ang="0">
                  <a:pos x="6" y="0"/>
                </a:cxn>
                <a:cxn ang="0">
                  <a:pos x="9" y="0"/>
                </a:cxn>
                <a:cxn ang="0">
                  <a:pos x="11" y="0"/>
                </a:cxn>
              </a:cxnLst>
              <a:rect l="l" t="t" r="GT0" b="GT1"/>
              <a:pathLst>
                <a:path w="79" h="215">
                  <a:moveTo>
                    <a:pt x="11" y="0"/>
                  </a:moveTo>
                  <a:lnTo>
                    <a:pt x="11" y="0"/>
                  </a:lnTo>
                  <a:lnTo>
                    <a:pt x="66" y="0"/>
                  </a:lnTo>
                  <a:lnTo>
                    <a:pt x="68" y="0"/>
                  </a:lnTo>
                  <a:lnTo>
                    <a:pt x="72" y="0"/>
                  </a:lnTo>
                  <a:lnTo>
                    <a:pt x="75" y="1"/>
                  </a:lnTo>
                  <a:lnTo>
                    <a:pt x="78" y="4"/>
                  </a:lnTo>
                  <a:lnTo>
                    <a:pt x="78" y="8"/>
                  </a:lnTo>
                  <a:lnTo>
                    <a:pt x="78" y="10"/>
                  </a:lnTo>
                  <a:lnTo>
                    <a:pt x="72" y="203"/>
                  </a:lnTo>
                  <a:lnTo>
                    <a:pt x="72" y="205"/>
                  </a:lnTo>
                  <a:lnTo>
                    <a:pt x="72" y="208"/>
                  </a:lnTo>
                  <a:lnTo>
                    <a:pt x="68" y="208"/>
                  </a:lnTo>
                  <a:lnTo>
                    <a:pt x="68" y="211"/>
                  </a:lnTo>
                  <a:lnTo>
                    <a:pt x="66" y="214"/>
                  </a:lnTo>
                  <a:lnTo>
                    <a:pt x="63" y="214"/>
                  </a:lnTo>
                  <a:lnTo>
                    <a:pt x="60" y="214"/>
                  </a:lnTo>
                  <a:lnTo>
                    <a:pt x="17" y="214"/>
                  </a:lnTo>
                  <a:lnTo>
                    <a:pt x="13" y="214"/>
                  </a:lnTo>
                  <a:lnTo>
                    <a:pt x="11" y="214"/>
                  </a:lnTo>
                  <a:lnTo>
                    <a:pt x="11" y="211"/>
                  </a:lnTo>
                  <a:lnTo>
                    <a:pt x="9" y="211"/>
                  </a:lnTo>
                  <a:lnTo>
                    <a:pt x="9" y="208"/>
                  </a:lnTo>
                  <a:lnTo>
                    <a:pt x="6" y="208"/>
                  </a:lnTo>
                  <a:lnTo>
                    <a:pt x="6" y="205"/>
                  </a:lnTo>
                  <a:lnTo>
                    <a:pt x="6" y="203"/>
                  </a:lnTo>
                  <a:lnTo>
                    <a:pt x="0" y="10"/>
                  </a:lnTo>
                  <a:lnTo>
                    <a:pt x="0" y="8"/>
                  </a:lnTo>
                  <a:lnTo>
                    <a:pt x="0" y="4"/>
                  </a:lnTo>
                  <a:lnTo>
                    <a:pt x="2" y="1"/>
                  </a:lnTo>
                  <a:lnTo>
                    <a:pt x="6" y="0"/>
                  </a:lnTo>
                  <a:lnTo>
                    <a:pt x="9"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95" name="Freeform 74"/>
            <p:cNvSpPr/>
            <p:nvPr/>
          </p:nvSpPr>
          <p:spPr>
            <a:xfrm>
              <a:off x="736" y="104"/>
              <a:ext cx="51" cy="187"/>
            </a:xfrm>
            <a:custGeom>
              <a:avLst/>
              <a:gdLst>
                <a:gd name="GT0" fmla="+- l w 0"/>
                <a:gd name="GT1" fmla="+- t h 0"/>
              </a:gdLst>
              <a:ahLst/>
              <a:cxnLst>
                <a:cxn ang="0">
                  <a:pos x="38" y="0"/>
                </a:cxn>
                <a:cxn ang="0">
                  <a:pos x="38" y="0"/>
                </a:cxn>
                <a:cxn ang="0">
                  <a:pos x="30" y="0"/>
                </a:cxn>
                <a:cxn ang="0">
                  <a:pos x="26" y="0"/>
                </a:cxn>
                <a:cxn ang="0">
                  <a:pos x="23" y="0"/>
                </a:cxn>
                <a:cxn ang="0">
                  <a:pos x="23" y="2"/>
                </a:cxn>
                <a:cxn ang="0">
                  <a:pos x="20" y="2"/>
                </a:cxn>
                <a:cxn ang="0">
                  <a:pos x="18" y="6"/>
                </a:cxn>
                <a:cxn ang="0">
                  <a:pos x="18" y="9"/>
                </a:cxn>
                <a:cxn ang="0">
                  <a:pos x="18" y="11"/>
                </a:cxn>
                <a:cxn ang="0">
                  <a:pos x="0" y="171"/>
                </a:cxn>
                <a:cxn ang="0">
                  <a:pos x="0" y="174"/>
                </a:cxn>
                <a:cxn ang="0">
                  <a:pos x="0" y="177"/>
                </a:cxn>
                <a:cxn ang="0">
                  <a:pos x="1" y="180"/>
                </a:cxn>
                <a:cxn ang="0">
                  <a:pos x="1" y="183"/>
                </a:cxn>
                <a:cxn ang="0">
                  <a:pos x="6" y="183"/>
                </a:cxn>
                <a:cxn ang="0">
                  <a:pos x="8" y="183"/>
                </a:cxn>
                <a:cxn ang="0">
                  <a:pos x="8" y="186"/>
                </a:cxn>
                <a:cxn ang="0">
                  <a:pos x="11" y="186"/>
                </a:cxn>
                <a:cxn ang="0">
                  <a:pos x="20" y="186"/>
                </a:cxn>
                <a:cxn ang="0">
                  <a:pos x="23" y="186"/>
                </a:cxn>
                <a:cxn ang="0">
                  <a:pos x="26" y="186"/>
                </a:cxn>
                <a:cxn ang="0">
                  <a:pos x="26" y="183"/>
                </a:cxn>
                <a:cxn ang="0">
                  <a:pos x="30" y="183"/>
                </a:cxn>
                <a:cxn ang="0">
                  <a:pos x="30" y="180"/>
                </a:cxn>
                <a:cxn ang="0">
                  <a:pos x="31" y="180"/>
                </a:cxn>
                <a:cxn ang="0">
                  <a:pos x="31" y="177"/>
                </a:cxn>
                <a:cxn ang="0">
                  <a:pos x="31" y="174"/>
                </a:cxn>
                <a:cxn ang="0">
                  <a:pos x="50" y="14"/>
                </a:cxn>
                <a:cxn ang="0">
                  <a:pos x="50" y="11"/>
                </a:cxn>
                <a:cxn ang="0">
                  <a:pos x="50" y="9"/>
                </a:cxn>
                <a:cxn ang="0">
                  <a:pos x="47" y="6"/>
                </a:cxn>
                <a:cxn ang="0">
                  <a:pos x="47" y="2"/>
                </a:cxn>
                <a:cxn ang="0">
                  <a:pos x="44" y="2"/>
                </a:cxn>
                <a:cxn ang="0">
                  <a:pos x="41" y="0"/>
                </a:cxn>
                <a:cxn ang="0">
                  <a:pos x="38" y="0"/>
                </a:cxn>
              </a:cxnLst>
              <a:rect l="l" t="t" r="GT0" b="GT1"/>
              <a:pathLst>
                <a:path w="51" h="187">
                  <a:moveTo>
                    <a:pt x="38" y="0"/>
                  </a:moveTo>
                  <a:lnTo>
                    <a:pt x="38" y="0"/>
                  </a:lnTo>
                  <a:lnTo>
                    <a:pt x="30" y="0"/>
                  </a:lnTo>
                  <a:lnTo>
                    <a:pt x="26" y="0"/>
                  </a:lnTo>
                  <a:lnTo>
                    <a:pt x="23" y="0"/>
                  </a:lnTo>
                  <a:lnTo>
                    <a:pt x="23" y="2"/>
                  </a:lnTo>
                  <a:lnTo>
                    <a:pt x="20" y="2"/>
                  </a:lnTo>
                  <a:lnTo>
                    <a:pt x="18" y="6"/>
                  </a:lnTo>
                  <a:lnTo>
                    <a:pt x="18" y="9"/>
                  </a:lnTo>
                  <a:lnTo>
                    <a:pt x="18" y="11"/>
                  </a:lnTo>
                  <a:lnTo>
                    <a:pt x="0" y="171"/>
                  </a:lnTo>
                  <a:lnTo>
                    <a:pt x="0" y="174"/>
                  </a:lnTo>
                  <a:lnTo>
                    <a:pt x="0" y="177"/>
                  </a:lnTo>
                  <a:lnTo>
                    <a:pt x="1" y="180"/>
                  </a:lnTo>
                  <a:lnTo>
                    <a:pt x="1" y="183"/>
                  </a:lnTo>
                  <a:lnTo>
                    <a:pt x="6" y="183"/>
                  </a:lnTo>
                  <a:lnTo>
                    <a:pt x="8" y="183"/>
                  </a:lnTo>
                  <a:lnTo>
                    <a:pt x="8" y="186"/>
                  </a:lnTo>
                  <a:lnTo>
                    <a:pt x="11" y="186"/>
                  </a:lnTo>
                  <a:lnTo>
                    <a:pt x="20" y="186"/>
                  </a:lnTo>
                  <a:lnTo>
                    <a:pt x="23" y="186"/>
                  </a:lnTo>
                  <a:lnTo>
                    <a:pt x="26" y="186"/>
                  </a:lnTo>
                  <a:lnTo>
                    <a:pt x="26" y="183"/>
                  </a:lnTo>
                  <a:lnTo>
                    <a:pt x="30" y="183"/>
                  </a:lnTo>
                  <a:lnTo>
                    <a:pt x="30" y="180"/>
                  </a:lnTo>
                  <a:lnTo>
                    <a:pt x="31" y="180"/>
                  </a:lnTo>
                  <a:lnTo>
                    <a:pt x="31" y="177"/>
                  </a:lnTo>
                  <a:lnTo>
                    <a:pt x="31" y="174"/>
                  </a:lnTo>
                  <a:lnTo>
                    <a:pt x="50" y="14"/>
                  </a:lnTo>
                  <a:lnTo>
                    <a:pt x="50" y="11"/>
                  </a:lnTo>
                  <a:lnTo>
                    <a:pt x="50" y="9"/>
                  </a:lnTo>
                  <a:lnTo>
                    <a:pt x="47" y="6"/>
                  </a:lnTo>
                  <a:lnTo>
                    <a:pt x="47" y="2"/>
                  </a:lnTo>
                  <a:lnTo>
                    <a:pt x="44" y="2"/>
                  </a:lnTo>
                  <a:lnTo>
                    <a:pt x="41" y="0"/>
                  </a:lnTo>
                  <a:lnTo>
                    <a:pt x="38"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96" name="Oval 75"/>
            <p:cNvSpPr/>
            <p:nvPr/>
          </p:nvSpPr>
          <p:spPr>
            <a:xfrm>
              <a:off x="88" y="2"/>
              <a:ext cx="74" cy="74"/>
            </a:xfrm>
            <a:prstGeom prst="ellipse">
              <a:avLst/>
            </a:prstGeom>
            <a:solidFill>
              <a:schemeClr val="tx1"/>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97" name="Freeform 76"/>
            <p:cNvSpPr/>
            <p:nvPr/>
          </p:nvSpPr>
          <p:spPr>
            <a:xfrm>
              <a:off x="52" y="87"/>
              <a:ext cx="142" cy="209"/>
            </a:xfrm>
            <a:custGeom>
              <a:avLst/>
              <a:gdLst>
                <a:gd name="GT0" fmla="+- l w 0"/>
                <a:gd name="GT1" fmla="+- t h 0"/>
              </a:gdLst>
              <a:ahLst/>
              <a:cxnLst>
                <a:cxn ang="0">
                  <a:pos x="11" y="0"/>
                </a:cxn>
                <a:cxn ang="0">
                  <a:pos x="11" y="0"/>
                </a:cxn>
                <a:cxn ang="0">
                  <a:pos x="129" y="0"/>
                </a:cxn>
                <a:cxn ang="0">
                  <a:pos x="131" y="0"/>
                </a:cxn>
                <a:cxn ang="0">
                  <a:pos x="134" y="0"/>
                </a:cxn>
                <a:cxn ang="0">
                  <a:pos x="134" y="2"/>
                </a:cxn>
                <a:cxn ang="0">
                  <a:pos x="136" y="2"/>
                </a:cxn>
                <a:cxn ang="0">
                  <a:pos x="136" y="4"/>
                </a:cxn>
                <a:cxn ang="0">
                  <a:pos x="141" y="4"/>
                </a:cxn>
                <a:cxn ang="0">
                  <a:pos x="141" y="8"/>
                </a:cxn>
                <a:cxn ang="0">
                  <a:pos x="141" y="10"/>
                </a:cxn>
                <a:cxn ang="0">
                  <a:pos x="122" y="196"/>
                </a:cxn>
                <a:cxn ang="0">
                  <a:pos x="122" y="198"/>
                </a:cxn>
                <a:cxn ang="0">
                  <a:pos x="122" y="201"/>
                </a:cxn>
                <a:cxn ang="0">
                  <a:pos x="120" y="205"/>
                </a:cxn>
                <a:cxn ang="0">
                  <a:pos x="120" y="208"/>
                </a:cxn>
                <a:cxn ang="0">
                  <a:pos x="118" y="208"/>
                </a:cxn>
                <a:cxn ang="0">
                  <a:pos x="113" y="208"/>
                </a:cxn>
                <a:cxn ang="0">
                  <a:pos x="112" y="208"/>
                </a:cxn>
                <a:cxn ang="0">
                  <a:pos x="28" y="208"/>
                </a:cxn>
                <a:cxn ang="0">
                  <a:pos x="26" y="208"/>
                </a:cxn>
                <a:cxn ang="0">
                  <a:pos x="22" y="208"/>
                </a:cxn>
                <a:cxn ang="0">
                  <a:pos x="20" y="205"/>
                </a:cxn>
                <a:cxn ang="0">
                  <a:pos x="18" y="201"/>
                </a:cxn>
                <a:cxn ang="0">
                  <a:pos x="18" y="198"/>
                </a:cxn>
                <a:cxn ang="0">
                  <a:pos x="18" y="196"/>
                </a:cxn>
                <a:cxn ang="0">
                  <a:pos x="0" y="10"/>
                </a:cxn>
                <a:cxn ang="0">
                  <a:pos x="0" y="8"/>
                </a:cxn>
                <a:cxn ang="0">
                  <a:pos x="0" y="4"/>
                </a:cxn>
                <a:cxn ang="0">
                  <a:pos x="3" y="4"/>
                </a:cxn>
                <a:cxn ang="0">
                  <a:pos x="3" y="2"/>
                </a:cxn>
                <a:cxn ang="0">
                  <a:pos x="6" y="2"/>
                </a:cxn>
                <a:cxn ang="0">
                  <a:pos x="6" y="0"/>
                </a:cxn>
                <a:cxn ang="0">
                  <a:pos x="9" y="0"/>
                </a:cxn>
                <a:cxn ang="0">
                  <a:pos x="11" y="0"/>
                </a:cxn>
              </a:cxnLst>
              <a:rect l="l" t="t" r="GT0" b="GT1"/>
              <a:pathLst>
                <a:path w="142" h="209">
                  <a:moveTo>
                    <a:pt x="11" y="0"/>
                  </a:moveTo>
                  <a:lnTo>
                    <a:pt x="11" y="0"/>
                  </a:lnTo>
                  <a:lnTo>
                    <a:pt x="129" y="0"/>
                  </a:lnTo>
                  <a:lnTo>
                    <a:pt x="131" y="0"/>
                  </a:lnTo>
                  <a:lnTo>
                    <a:pt x="134" y="0"/>
                  </a:lnTo>
                  <a:lnTo>
                    <a:pt x="134" y="2"/>
                  </a:lnTo>
                  <a:lnTo>
                    <a:pt x="136" y="2"/>
                  </a:lnTo>
                  <a:lnTo>
                    <a:pt x="136" y="4"/>
                  </a:lnTo>
                  <a:lnTo>
                    <a:pt x="141" y="4"/>
                  </a:lnTo>
                  <a:lnTo>
                    <a:pt x="141" y="8"/>
                  </a:lnTo>
                  <a:lnTo>
                    <a:pt x="141" y="10"/>
                  </a:lnTo>
                  <a:lnTo>
                    <a:pt x="122" y="196"/>
                  </a:lnTo>
                  <a:lnTo>
                    <a:pt x="122" y="198"/>
                  </a:lnTo>
                  <a:lnTo>
                    <a:pt x="122" y="201"/>
                  </a:lnTo>
                  <a:lnTo>
                    <a:pt x="120" y="205"/>
                  </a:lnTo>
                  <a:lnTo>
                    <a:pt x="120" y="208"/>
                  </a:lnTo>
                  <a:lnTo>
                    <a:pt x="118" y="208"/>
                  </a:lnTo>
                  <a:lnTo>
                    <a:pt x="113" y="208"/>
                  </a:lnTo>
                  <a:lnTo>
                    <a:pt x="112" y="208"/>
                  </a:lnTo>
                  <a:lnTo>
                    <a:pt x="28" y="208"/>
                  </a:lnTo>
                  <a:lnTo>
                    <a:pt x="26" y="208"/>
                  </a:lnTo>
                  <a:lnTo>
                    <a:pt x="22" y="208"/>
                  </a:lnTo>
                  <a:lnTo>
                    <a:pt x="20" y="205"/>
                  </a:lnTo>
                  <a:lnTo>
                    <a:pt x="18" y="201"/>
                  </a:lnTo>
                  <a:lnTo>
                    <a:pt x="18" y="198"/>
                  </a:lnTo>
                  <a:lnTo>
                    <a:pt x="18" y="196"/>
                  </a:lnTo>
                  <a:lnTo>
                    <a:pt x="0" y="10"/>
                  </a:lnTo>
                  <a:lnTo>
                    <a:pt x="0" y="8"/>
                  </a:lnTo>
                  <a:lnTo>
                    <a:pt x="0" y="4"/>
                  </a:lnTo>
                  <a:lnTo>
                    <a:pt x="3" y="4"/>
                  </a:lnTo>
                  <a:lnTo>
                    <a:pt x="3" y="2"/>
                  </a:lnTo>
                  <a:lnTo>
                    <a:pt x="6" y="2"/>
                  </a:lnTo>
                  <a:lnTo>
                    <a:pt x="6" y="0"/>
                  </a:lnTo>
                  <a:lnTo>
                    <a:pt x="9"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98" name="Freeform 77"/>
            <p:cNvSpPr/>
            <p:nvPr/>
          </p:nvSpPr>
          <p:spPr>
            <a:xfrm>
              <a:off x="85" y="310"/>
              <a:ext cx="78" cy="215"/>
            </a:xfrm>
            <a:custGeom>
              <a:avLst/>
              <a:gdLst>
                <a:gd name="GT0" fmla="+- l w 0"/>
                <a:gd name="GT1" fmla="+- t h 0"/>
              </a:gdLst>
              <a:ahLst/>
              <a:cxnLst>
                <a:cxn ang="0">
                  <a:pos x="11" y="0"/>
                </a:cxn>
                <a:cxn ang="0">
                  <a:pos x="11" y="0"/>
                </a:cxn>
                <a:cxn ang="0">
                  <a:pos x="65" y="0"/>
                </a:cxn>
                <a:cxn ang="0">
                  <a:pos x="68" y="0"/>
                </a:cxn>
                <a:cxn ang="0">
                  <a:pos x="71" y="0"/>
                </a:cxn>
                <a:cxn ang="0">
                  <a:pos x="74" y="1"/>
                </a:cxn>
                <a:cxn ang="0">
                  <a:pos x="77" y="4"/>
                </a:cxn>
                <a:cxn ang="0">
                  <a:pos x="77" y="8"/>
                </a:cxn>
                <a:cxn ang="0">
                  <a:pos x="77" y="10"/>
                </a:cxn>
                <a:cxn ang="0">
                  <a:pos x="71" y="203"/>
                </a:cxn>
                <a:cxn ang="0">
                  <a:pos x="71" y="205"/>
                </a:cxn>
                <a:cxn ang="0">
                  <a:pos x="71" y="208"/>
                </a:cxn>
                <a:cxn ang="0">
                  <a:pos x="68" y="208"/>
                </a:cxn>
                <a:cxn ang="0">
                  <a:pos x="68" y="211"/>
                </a:cxn>
                <a:cxn ang="0">
                  <a:pos x="65" y="214"/>
                </a:cxn>
                <a:cxn ang="0">
                  <a:pos x="62" y="214"/>
                </a:cxn>
                <a:cxn ang="0">
                  <a:pos x="59" y="214"/>
                </a:cxn>
                <a:cxn ang="0">
                  <a:pos x="17" y="214"/>
                </a:cxn>
                <a:cxn ang="0">
                  <a:pos x="13" y="214"/>
                </a:cxn>
                <a:cxn ang="0">
                  <a:pos x="11" y="214"/>
                </a:cxn>
                <a:cxn ang="0">
                  <a:pos x="11" y="211"/>
                </a:cxn>
                <a:cxn ang="0">
                  <a:pos x="8" y="211"/>
                </a:cxn>
                <a:cxn ang="0">
                  <a:pos x="8" y="208"/>
                </a:cxn>
                <a:cxn ang="0">
                  <a:pos x="6" y="208"/>
                </a:cxn>
                <a:cxn ang="0">
                  <a:pos x="6" y="205"/>
                </a:cxn>
                <a:cxn ang="0">
                  <a:pos x="6" y="203"/>
                </a:cxn>
                <a:cxn ang="0">
                  <a:pos x="0" y="10"/>
                </a:cxn>
                <a:cxn ang="0">
                  <a:pos x="0" y="8"/>
                </a:cxn>
                <a:cxn ang="0">
                  <a:pos x="0" y="4"/>
                </a:cxn>
                <a:cxn ang="0">
                  <a:pos x="2" y="1"/>
                </a:cxn>
                <a:cxn ang="0">
                  <a:pos x="6" y="0"/>
                </a:cxn>
                <a:cxn ang="0">
                  <a:pos x="8" y="0"/>
                </a:cxn>
                <a:cxn ang="0">
                  <a:pos x="11" y="0"/>
                </a:cxn>
              </a:cxnLst>
              <a:rect l="l" t="t" r="GT0" b="GT1"/>
              <a:pathLst>
                <a:path w="78" h="215">
                  <a:moveTo>
                    <a:pt x="11" y="0"/>
                  </a:moveTo>
                  <a:lnTo>
                    <a:pt x="11" y="0"/>
                  </a:lnTo>
                  <a:lnTo>
                    <a:pt x="65" y="0"/>
                  </a:lnTo>
                  <a:lnTo>
                    <a:pt x="68" y="0"/>
                  </a:lnTo>
                  <a:lnTo>
                    <a:pt x="71" y="0"/>
                  </a:lnTo>
                  <a:lnTo>
                    <a:pt x="74" y="1"/>
                  </a:lnTo>
                  <a:lnTo>
                    <a:pt x="77" y="4"/>
                  </a:lnTo>
                  <a:lnTo>
                    <a:pt x="77" y="8"/>
                  </a:lnTo>
                  <a:lnTo>
                    <a:pt x="77" y="10"/>
                  </a:lnTo>
                  <a:lnTo>
                    <a:pt x="71" y="203"/>
                  </a:lnTo>
                  <a:lnTo>
                    <a:pt x="71" y="205"/>
                  </a:lnTo>
                  <a:lnTo>
                    <a:pt x="71" y="208"/>
                  </a:lnTo>
                  <a:lnTo>
                    <a:pt x="68" y="208"/>
                  </a:lnTo>
                  <a:lnTo>
                    <a:pt x="68" y="211"/>
                  </a:lnTo>
                  <a:lnTo>
                    <a:pt x="65" y="214"/>
                  </a:lnTo>
                  <a:lnTo>
                    <a:pt x="62" y="214"/>
                  </a:lnTo>
                  <a:lnTo>
                    <a:pt x="59" y="214"/>
                  </a:lnTo>
                  <a:lnTo>
                    <a:pt x="17" y="214"/>
                  </a:lnTo>
                  <a:lnTo>
                    <a:pt x="13" y="214"/>
                  </a:lnTo>
                  <a:lnTo>
                    <a:pt x="11" y="214"/>
                  </a:lnTo>
                  <a:lnTo>
                    <a:pt x="11" y="211"/>
                  </a:lnTo>
                  <a:lnTo>
                    <a:pt x="8" y="211"/>
                  </a:lnTo>
                  <a:lnTo>
                    <a:pt x="8" y="208"/>
                  </a:lnTo>
                  <a:lnTo>
                    <a:pt x="6" y="208"/>
                  </a:lnTo>
                  <a:lnTo>
                    <a:pt x="6" y="205"/>
                  </a:lnTo>
                  <a:lnTo>
                    <a:pt x="6" y="203"/>
                  </a:lnTo>
                  <a:lnTo>
                    <a:pt x="0" y="10"/>
                  </a:lnTo>
                  <a:lnTo>
                    <a:pt x="0" y="8"/>
                  </a:lnTo>
                  <a:lnTo>
                    <a:pt x="0" y="4"/>
                  </a:lnTo>
                  <a:lnTo>
                    <a:pt x="2" y="1"/>
                  </a:lnTo>
                  <a:lnTo>
                    <a:pt x="6" y="0"/>
                  </a:lnTo>
                  <a:lnTo>
                    <a:pt x="8"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399" name="Freeform 78"/>
            <p:cNvSpPr/>
            <p:nvPr/>
          </p:nvSpPr>
          <p:spPr>
            <a:xfrm>
              <a:off x="259" y="106"/>
              <a:ext cx="50" cy="186"/>
            </a:xfrm>
            <a:custGeom>
              <a:avLst/>
              <a:gdLst>
                <a:gd name="GT0" fmla="+- l w 0"/>
                <a:gd name="GT1" fmla="+- t h 0"/>
              </a:gdLst>
              <a:ahLst/>
              <a:cxnLst>
                <a:cxn ang="0">
                  <a:pos x="37" y="0"/>
                </a:cxn>
                <a:cxn ang="0">
                  <a:pos x="37" y="0"/>
                </a:cxn>
                <a:cxn ang="0">
                  <a:pos x="29" y="0"/>
                </a:cxn>
                <a:cxn ang="0">
                  <a:pos x="25" y="0"/>
                </a:cxn>
                <a:cxn ang="0">
                  <a:pos x="23" y="0"/>
                </a:cxn>
                <a:cxn ang="0">
                  <a:pos x="23" y="2"/>
                </a:cxn>
                <a:cxn ang="0">
                  <a:pos x="20" y="2"/>
                </a:cxn>
                <a:cxn ang="0">
                  <a:pos x="17" y="6"/>
                </a:cxn>
                <a:cxn ang="0">
                  <a:pos x="17" y="8"/>
                </a:cxn>
                <a:cxn ang="0">
                  <a:pos x="17" y="11"/>
                </a:cxn>
                <a:cxn ang="0">
                  <a:pos x="0" y="170"/>
                </a:cxn>
                <a:cxn ang="0">
                  <a:pos x="0" y="173"/>
                </a:cxn>
                <a:cxn ang="0">
                  <a:pos x="0" y="176"/>
                </a:cxn>
                <a:cxn ang="0">
                  <a:pos x="1" y="179"/>
                </a:cxn>
                <a:cxn ang="0">
                  <a:pos x="1" y="182"/>
                </a:cxn>
                <a:cxn ang="0">
                  <a:pos x="6" y="182"/>
                </a:cxn>
                <a:cxn ang="0">
                  <a:pos x="8" y="182"/>
                </a:cxn>
                <a:cxn ang="0">
                  <a:pos x="8" y="185"/>
                </a:cxn>
                <a:cxn ang="0">
                  <a:pos x="11" y="185"/>
                </a:cxn>
                <a:cxn ang="0">
                  <a:pos x="20" y="185"/>
                </a:cxn>
                <a:cxn ang="0">
                  <a:pos x="23" y="185"/>
                </a:cxn>
                <a:cxn ang="0">
                  <a:pos x="25" y="185"/>
                </a:cxn>
                <a:cxn ang="0">
                  <a:pos x="25" y="182"/>
                </a:cxn>
                <a:cxn ang="0">
                  <a:pos x="29" y="182"/>
                </a:cxn>
                <a:cxn ang="0">
                  <a:pos x="29" y="179"/>
                </a:cxn>
                <a:cxn ang="0">
                  <a:pos x="31" y="179"/>
                </a:cxn>
                <a:cxn ang="0">
                  <a:pos x="31" y="176"/>
                </a:cxn>
                <a:cxn ang="0">
                  <a:pos x="31" y="173"/>
                </a:cxn>
                <a:cxn ang="0">
                  <a:pos x="49" y="14"/>
                </a:cxn>
                <a:cxn ang="0">
                  <a:pos x="49" y="11"/>
                </a:cxn>
                <a:cxn ang="0">
                  <a:pos x="49" y="8"/>
                </a:cxn>
                <a:cxn ang="0">
                  <a:pos x="46" y="6"/>
                </a:cxn>
                <a:cxn ang="0">
                  <a:pos x="46" y="2"/>
                </a:cxn>
                <a:cxn ang="0">
                  <a:pos x="43" y="2"/>
                </a:cxn>
                <a:cxn ang="0">
                  <a:pos x="40" y="0"/>
                </a:cxn>
                <a:cxn ang="0">
                  <a:pos x="37" y="0"/>
                </a:cxn>
              </a:cxnLst>
              <a:rect l="l" t="t" r="GT0" b="GT1"/>
              <a:pathLst>
                <a:path w="50" h="186">
                  <a:moveTo>
                    <a:pt x="37" y="0"/>
                  </a:moveTo>
                  <a:lnTo>
                    <a:pt x="37" y="0"/>
                  </a:lnTo>
                  <a:lnTo>
                    <a:pt x="29" y="0"/>
                  </a:lnTo>
                  <a:lnTo>
                    <a:pt x="25" y="0"/>
                  </a:lnTo>
                  <a:lnTo>
                    <a:pt x="23" y="0"/>
                  </a:lnTo>
                  <a:lnTo>
                    <a:pt x="23" y="2"/>
                  </a:lnTo>
                  <a:lnTo>
                    <a:pt x="20" y="2"/>
                  </a:lnTo>
                  <a:lnTo>
                    <a:pt x="17" y="6"/>
                  </a:lnTo>
                  <a:lnTo>
                    <a:pt x="17" y="8"/>
                  </a:lnTo>
                  <a:lnTo>
                    <a:pt x="17" y="11"/>
                  </a:lnTo>
                  <a:lnTo>
                    <a:pt x="0" y="170"/>
                  </a:lnTo>
                  <a:lnTo>
                    <a:pt x="0" y="173"/>
                  </a:lnTo>
                  <a:lnTo>
                    <a:pt x="0" y="176"/>
                  </a:lnTo>
                  <a:lnTo>
                    <a:pt x="1" y="179"/>
                  </a:lnTo>
                  <a:lnTo>
                    <a:pt x="1" y="182"/>
                  </a:lnTo>
                  <a:lnTo>
                    <a:pt x="6" y="182"/>
                  </a:lnTo>
                  <a:lnTo>
                    <a:pt x="8" y="182"/>
                  </a:lnTo>
                  <a:lnTo>
                    <a:pt x="8" y="185"/>
                  </a:lnTo>
                  <a:lnTo>
                    <a:pt x="11" y="185"/>
                  </a:lnTo>
                  <a:lnTo>
                    <a:pt x="20" y="185"/>
                  </a:lnTo>
                  <a:lnTo>
                    <a:pt x="23" y="185"/>
                  </a:lnTo>
                  <a:lnTo>
                    <a:pt x="25" y="185"/>
                  </a:lnTo>
                  <a:lnTo>
                    <a:pt x="25" y="182"/>
                  </a:lnTo>
                  <a:lnTo>
                    <a:pt x="29" y="182"/>
                  </a:lnTo>
                  <a:lnTo>
                    <a:pt x="29" y="179"/>
                  </a:lnTo>
                  <a:lnTo>
                    <a:pt x="31" y="179"/>
                  </a:lnTo>
                  <a:lnTo>
                    <a:pt x="31" y="176"/>
                  </a:lnTo>
                  <a:lnTo>
                    <a:pt x="31" y="173"/>
                  </a:lnTo>
                  <a:lnTo>
                    <a:pt x="49" y="14"/>
                  </a:lnTo>
                  <a:lnTo>
                    <a:pt x="49" y="11"/>
                  </a:lnTo>
                  <a:lnTo>
                    <a:pt x="49" y="8"/>
                  </a:lnTo>
                  <a:lnTo>
                    <a:pt x="46" y="6"/>
                  </a:lnTo>
                  <a:lnTo>
                    <a:pt x="46" y="2"/>
                  </a:lnTo>
                  <a:lnTo>
                    <a:pt x="43" y="2"/>
                  </a:lnTo>
                  <a:lnTo>
                    <a:pt x="40" y="0"/>
                  </a:lnTo>
                  <a:lnTo>
                    <a:pt x="37"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00" name="Freeform 79"/>
            <p:cNvSpPr/>
            <p:nvPr/>
          </p:nvSpPr>
          <p:spPr>
            <a:xfrm>
              <a:off x="0" y="104"/>
              <a:ext cx="54" cy="191"/>
            </a:xfrm>
            <a:custGeom>
              <a:avLst/>
              <a:gdLst>
                <a:gd name="GT0" fmla="+- l w 0"/>
                <a:gd name="GT1" fmla="+- t h 0"/>
              </a:gdLst>
              <a:ahLst/>
              <a:cxnLst>
                <a:cxn ang="0">
                  <a:pos x="35" y="189"/>
                </a:cxn>
                <a:cxn ang="0">
                  <a:pos x="35" y="189"/>
                </a:cxn>
                <a:cxn ang="0">
                  <a:pos x="42" y="188"/>
                </a:cxn>
                <a:cxn ang="0">
                  <a:pos x="45" y="187"/>
                </a:cxn>
                <a:cxn ang="0">
                  <a:pos x="49" y="185"/>
                </a:cxn>
                <a:cxn ang="0">
                  <a:pos x="47" y="182"/>
                </a:cxn>
                <a:cxn ang="0">
                  <a:pos x="51" y="181"/>
                </a:cxn>
                <a:cxn ang="0">
                  <a:pos x="53" y="177"/>
                </a:cxn>
                <a:cxn ang="0">
                  <a:pos x="52" y="175"/>
                </a:cxn>
                <a:cxn ang="0">
                  <a:pos x="51" y="173"/>
                </a:cxn>
                <a:cxn ang="0">
                  <a:pos x="33" y="11"/>
                </a:cxn>
                <a:cxn ang="0">
                  <a:pos x="33" y="9"/>
                </a:cxn>
                <a:cxn ang="0">
                  <a:pos x="31" y="5"/>
                </a:cxn>
                <a:cxn ang="0">
                  <a:pos x="29" y="4"/>
                </a:cxn>
                <a:cxn ang="0">
                  <a:pos x="29" y="1"/>
                </a:cxn>
                <a:cxn ang="0">
                  <a:pos x="25" y="2"/>
                </a:cxn>
                <a:cxn ang="0">
                  <a:pos x="23" y="2"/>
                </a:cxn>
                <a:cxn ang="0">
                  <a:pos x="21" y="0"/>
                </a:cxn>
                <a:cxn ang="0">
                  <a:pos x="18" y="0"/>
                </a:cxn>
                <a:cxn ang="0">
                  <a:pos x="9" y="1"/>
                </a:cxn>
                <a:cxn ang="0">
                  <a:pos x="7" y="2"/>
                </a:cxn>
                <a:cxn ang="0">
                  <a:pos x="3" y="4"/>
                </a:cxn>
                <a:cxn ang="0">
                  <a:pos x="5" y="7"/>
                </a:cxn>
                <a:cxn ang="0">
                  <a:pos x="1" y="8"/>
                </a:cxn>
                <a:cxn ang="0">
                  <a:pos x="1" y="10"/>
                </a:cxn>
                <a:cxn ang="0">
                  <a:pos x="0" y="11"/>
                </a:cxn>
                <a:cxn ang="0">
                  <a:pos x="0" y="13"/>
                </a:cxn>
                <a:cxn ang="0">
                  <a:pos x="1" y="16"/>
                </a:cxn>
                <a:cxn ang="0">
                  <a:pos x="19" y="178"/>
                </a:cxn>
                <a:cxn ang="0">
                  <a:pos x="19" y="180"/>
                </a:cxn>
                <a:cxn ang="0">
                  <a:pos x="20" y="183"/>
                </a:cxn>
                <a:cxn ang="0">
                  <a:pos x="24" y="184"/>
                </a:cxn>
                <a:cxn ang="0">
                  <a:pos x="24" y="188"/>
                </a:cxn>
                <a:cxn ang="0">
                  <a:pos x="26" y="187"/>
                </a:cxn>
                <a:cxn ang="0">
                  <a:pos x="31" y="190"/>
                </a:cxn>
                <a:cxn ang="0">
                  <a:pos x="35" y="189"/>
                </a:cxn>
              </a:cxnLst>
              <a:rect l="l" t="t" r="GT0" b="GT1"/>
              <a:pathLst>
                <a:path w="54" h="191">
                  <a:moveTo>
                    <a:pt x="35" y="189"/>
                  </a:moveTo>
                  <a:lnTo>
                    <a:pt x="35" y="189"/>
                  </a:lnTo>
                  <a:lnTo>
                    <a:pt x="42" y="188"/>
                  </a:lnTo>
                  <a:lnTo>
                    <a:pt x="45" y="187"/>
                  </a:lnTo>
                  <a:lnTo>
                    <a:pt x="49" y="185"/>
                  </a:lnTo>
                  <a:lnTo>
                    <a:pt x="47" y="182"/>
                  </a:lnTo>
                  <a:lnTo>
                    <a:pt x="51" y="181"/>
                  </a:lnTo>
                  <a:lnTo>
                    <a:pt x="53" y="177"/>
                  </a:lnTo>
                  <a:lnTo>
                    <a:pt x="52" y="175"/>
                  </a:lnTo>
                  <a:lnTo>
                    <a:pt x="51" y="173"/>
                  </a:lnTo>
                  <a:lnTo>
                    <a:pt x="33" y="11"/>
                  </a:lnTo>
                  <a:lnTo>
                    <a:pt x="33" y="9"/>
                  </a:lnTo>
                  <a:lnTo>
                    <a:pt x="31" y="5"/>
                  </a:lnTo>
                  <a:lnTo>
                    <a:pt x="29" y="4"/>
                  </a:lnTo>
                  <a:lnTo>
                    <a:pt x="29" y="1"/>
                  </a:lnTo>
                  <a:lnTo>
                    <a:pt x="25" y="2"/>
                  </a:lnTo>
                  <a:lnTo>
                    <a:pt x="23" y="2"/>
                  </a:lnTo>
                  <a:lnTo>
                    <a:pt x="21" y="0"/>
                  </a:lnTo>
                  <a:lnTo>
                    <a:pt x="18" y="0"/>
                  </a:lnTo>
                  <a:lnTo>
                    <a:pt x="9" y="1"/>
                  </a:lnTo>
                  <a:lnTo>
                    <a:pt x="7" y="2"/>
                  </a:lnTo>
                  <a:lnTo>
                    <a:pt x="3" y="4"/>
                  </a:lnTo>
                  <a:lnTo>
                    <a:pt x="5" y="7"/>
                  </a:lnTo>
                  <a:lnTo>
                    <a:pt x="1" y="8"/>
                  </a:lnTo>
                  <a:lnTo>
                    <a:pt x="1" y="10"/>
                  </a:lnTo>
                  <a:lnTo>
                    <a:pt x="0" y="11"/>
                  </a:lnTo>
                  <a:lnTo>
                    <a:pt x="0" y="13"/>
                  </a:lnTo>
                  <a:lnTo>
                    <a:pt x="1" y="16"/>
                  </a:lnTo>
                  <a:lnTo>
                    <a:pt x="19" y="178"/>
                  </a:lnTo>
                  <a:lnTo>
                    <a:pt x="19" y="180"/>
                  </a:lnTo>
                  <a:lnTo>
                    <a:pt x="20" y="183"/>
                  </a:lnTo>
                  <a:lnTo>
                    <a:pt x="24" y="184"/>
                  </a:lnTo>
                  <a:lnTo>
                    <a:pt x="24" y="188"/>
                  </a:lnTo>
                  <a:lnTo>
                    <a:pt x="26" y="187"/>
                  </a:lnTo>
                  <a:lnTo>
                    <a:pt x="31" y="190"/>
                  </a:lnTo>
                  <a:lnTo>
                    <a:pt x="35" y="189"/>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01" name="Freeform 80"/>
            <p:cNvSpPr/>
            <p:nvPr/>
          </p:nvSpPr>
          <p:spPr>
            <a:xfrm>
              <a:off x="202" y="104"/>
              <a:ext cx="55" cy="191"/>
            </a:xfrm>
            <a:custGeom>
              <a:avLst/>
              <a:gdLst>
                <a:gd name="GT0" fmla="+- l w 0"/>
                <a:gd name="GT1" fmla="+- t h 0"/>
              </a:gdLst>
              <a:ahLst/>
              <a:cxnLst>
                <a:cxn ang="0">
                  <a:pos x="35" y="189"/>
                </a:cxn>
                <a:cxn ang="0">
                  <a:pos x="35" y="189"/>
                </a:cxn>
                <a:cxn ang="0">
                  <a:pos x="43" y="188"/>
                </a:cxn>
                <a:cxn ang="0">
                  <a:pos x="46" y="187"/>
                </a:cxn>
                <a:cxn ang="0">
                  <a:pos x="50" y="185"/>
                </a:cxn>
                <a:cxn ang="0">
                  <a:pos x="48" y="182"/>
                </a:cxn>
                <a:cxn ang="0">
                  <a:pos x="52" y="181"/>
                </a:cxn>
                <a:cxn ang="0">
                  <a:pos x="54" y="177"/>
                </a:cxn>
                <a:cxn ang="0">
                  <a:pos x="53" y="175"/>
                </a:cxn>
                <a:cxn ang="0">
                  <a:pos x="52" y="173"/>
                </a:cxn>
                <a:cxn ang="0">
                  <a:pos x="33" y="11"/>
                </a:cxn>
                <a:cxn ang="0">
                  <a:pos x="33" y="9"/>
                </a:cxn>
                <a:cxn ang="0">
                  <a:pos x="32" y="5"/>
                </a:cxn>
                <a:cxn ang="0">
                  <a:pos x="30" y="4"/>
                </a:cxn>
                <a:cxn ang="0">
                  <a:pos x="30" y="1"/>
                </a:cxn>
                <a:cxn ang="0">
                  <a:pos x="25" y="2"/>
                </a:cxn>
                <a:cxn ang="0">
                  <a:pos x="23" y="2"/>
                </a:cxn>
                <a:cxn ang="0">
                  <a:pos x="21" y="0"/>
                </a:cxn>
                <a:cxn ang="0">
                  <a:pos x="19" y="0"/>
                </a:cxn>
                <a:cxn ang="0">
                  <a:pos x="10" y="1"/>
                </a:cxn>
                <a:cxn ang="0">
                  <a:pos x="7" y="2"/>
                </a:cxn>
                <a:cxn ang="0">
                  <a:pos x="3" y="4"/>
                </a:cxn>
                <a:cxn ang="0">
                  <a:pos x="5" y="7"/>
                </a:cxn>
                <a:cxn ang="0">
                  <a:pos x="1" y="8"/>
                </a:cxn>
                <a:cxn ang="0">
                  <a:pos x="1" y="10"/>
                </a:cxn>
                <a:cxn ang="0">
                  <a:pos x="0" y="11"/>
                </a:cxn>
                <a:cxn ang="0">
                  <a:pos x="0" y="13"/>
                </a:cxn>
                <a:cxn ang="0">
                  <a:pos x="1" y="16"/>
                </a:cxn>
                <a:cxn ang="0">
                  <a:pos x="20" y="178"/>
                </a:cxn>
                <a:cxn ang="0">
                  <a:pos x="20" y="180"/>
                </a:cxn>
                <a:cxn ang="0">
                  <a:pos x="21" y="183"/>
                </a:cxn>
                <a:cxn ang="0">
                  <a:pos x="24" y="184"/>
                </a:cxn>
                <a:cxn ang="0">
                  <a:pos x="24" y="188"/>
                </a:cxn>
                <a:cxn ang="0">
                  <a:pos x="27" y="187"/>
                </a:cxn>
                <a:cxn ang="0">
                  <a:pos x="32" y="190"/>
                </a:cxn>
                <a:cxn ang="0">
                  <a:pos x="35" y="189"/>
                </a:cxn>
              </a:cxnLst>
              <a:rect l="l" t="t" r="GT0" b="GT1"/>
              <a:pathLst>
                <a:path w="55" h="191">
                  <a:moveTo>
                    <a:pt x="35" y="189"/>
                  </a:moveTo>
                  <a:lnTo>
                    <a:pt x="35" y="189"/>
                  </a:lnTo>
                  <a:lnTo>
                    <a:pt x="43" y="188"/>
                  </a:lnTo>
                  <a:lnTo>
                    <a:pt x="46" y="187"/>
                  </a:lnTo>
                  <a:lnTo>
                    <a:pt x="50" y="185"/>
                  </a:lnTo>
                  <a:lnTo>
                    <a:pt x="48" y="182"/>
                  </a:lnTo>
                  <a:lnTo>
                    <a:pt x="52" y="181"/>
                  </a:lnTo>
                  <a:lnTo>
                    <a:pt x="54" y="177"/>
                  </a:lnTo>
                  <a:lnTo>
                    <a:pt x="53" y="175"/>
                  </a:lnTo>
                  <a:lnTo>
                    <a:pt x="52" y="173"/>
                  </a:lnTo>
                  <a:lnTo>
                    <a:pt x="33" y="11"/>
                  </a:lnTo>
                  <a:lnTo>
                    <a:pt x="33" y="9"/>
                  </a:lnTo>
                  <a:lnTo>
                    <a:pt x="32" y="5"/>
                  </a:lnTo>
                  <a:lnTo>
                    <a:pt x="30" y="4"/>
                  </a:lnTo>
                  <a:lnTo>
                    <a:pt x="30" y="1"/>
                  </a:lnTo>
                  <a:lnTo>
                    <a:pt x="25" y="2"/>
                  </a:lnTo>
                  <a:lnTo>
                    <a:pt x="23" y="2"/>
                  </a:lnTo>
                  <a:lnTo>
                    <a:pt x="21" y="0"/>
                  </a:lnTo>
                  <a:lnTo>
                    <a:pt x="19" y="0"/>
                  </a:lnTo>
                  <a:lnTo>
                    <a:pt x="10" y="1"/>
                  </a:lnTo>
                  <a:lnTo>
                    <a:pt x="7" y="2"/>
                  </a:lnTo>
                  <a:lnTo>
                    <a:pt x="3" y="4"/>
                  </a:lnTo>
                  <a:lnTo>
                    <a:pt x="5" y="7"/>
                  </a:lnTo>
                  <a:lnTo>
                    <a:pt x="1" y="8"/>
                  </a:lnTo>
                  <a:lnTo>
                    <a:pt x="1" y="10"/>
                  </a:lnTo>
                  <a:lnTo>
                    <a:pt x="0" y="11"/>
                  </a:lnTo>
                  <a:lnTo>
                    <a:pt x="0" y="13"/>
                  </a:lnTo>
                  <a:lnTo>
                    <a:pt x="1" y="16"/>
                  </a:lnTo>
                  <a:lnTo>
                    <a:pt x="20" y="178"/>
                  </a:lnTo>
                  <a:lnTo>
                    <a:pt x="20" y="180"/>
                  </a:lnTo>
                  <a:lnTo>
                    <a:pt x="21" y="183"/>
                  </a:lnTo>
                  <a:lnTo>
                    <a:pt x="24" y="184"/>
                  </a:lnTo>
                  <a:lnTo>
                    <a:pt x="24" y="188"/>
                  </a:lnTo>
                  <a:lnTo>
                    <a:pt x="27" y="187"/>
                  </a:lnTo>
                  <a:lnTo>
                    <a:pt x="32" y="190"/>
                  </a:lnTo>
                  <a:lnTo>
                    <a:pt x="35" y="189"/>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02" name="Freeform 81"/>
            <p:cNvSpPr/>
            <p:nvPr/>
          </p:nvSpPr>
          <p:spPr>
            <a:xfrm>
              <a:off x="530" y="106"/>
              <a:ext cx="51" cy="186"/>
            </a:xfrm>
            <a:custGeom>
              <a:avLst/>
              <a:gdLst>
                <a:gd name="GT0" fmla="+- l w 0"/>
                <a:gd name="GT1" fmla="+- t h 0"/>
              </a:gdLst>
              <a:ahLst/>
              <a:cxnLst>
                <a:cxn ang="0">
                  <a:pos x="37" y="0"/>
                </a:cxn>
                <a:cxn ang="0">
                  <a:pos x="37" y="0"/>
                </a:cxn>
                <a:cxn ang="0">
                  <a:pos x="30" y="0"/>
                </a:cxn>
                <a:cxn ang="0">
                  <a:pos x="26" y="0"/>
                </a:cxn>
                <a:cxn ang="0">
                  <a:pos x="23" y="0"/>
                </a:cxn>
                <a:cxn ang="0">
                  <a:pos x="23" y="2"/>
                </a:cxn>
                <a:cxn ang="0">
                  <a:pos x="20" y="2"/>
                </a:cxn>
                <a:cxn ang="0">
                  <a:pos x="17" y="6"/>
                </a:cxn>
                <a:cxn ang="0">
                  <a:pos x="17" y="8"/>
                </a:cxn>
                <a:cxn ang="0">
                  <a:pos x="17" y="11"/>
                </a:cxn>
                <a:cxn ang="0">
                  <a:pos x="0" y="170"/>
                </a:cxn>
                <a:cxn ang="0">
                  <a:pos x="0" y="173"/>
                </a:cxn>
                <a:cxn ang="0">
                  <a:pos x="0" y="176"/>
                </a:cxn>
                <a:cxn ang="0">
                  <a:pos x="1" y="179"/>
                </a:cxn>
                <a:cxn ang="0">
                  <a:pos x="1" y="182"/>
                </a:cxn>
                <a:cxn ang="0">
                  <a:pos x="6" y="182"/>
                </a:cxn>
                <a:cxn ang="0">
                  <a:pos x="8" y="182"/>
                </a:cxn>
                <a:cxn ang="0">
                  <a:pos x="8" y="185"/>
                </a:cxn>
                <a:cxn ang="0">
                  <a:pos x="11" y="185"/>
                </a:cxn>
                <a:cxn ang="0">
                  <a:pos x="20" y="185"/>
                </a:cxn>
                <a:cxn ang="0">
                  <a:pos x="23" y="185"/>
                </a:cxn>
                <a:cxn ang="0">
                  <a:pos x="26" y="185"/>
                </a:cxn>
                <a:cxn ang="0">
                  <a:pos x="26" y="182"/>
                </a:cxn>
                <a:cxn ang="0">
                  <a:pos x="30" y="182"/>
                </a:cxn>
                <a:cxn ang="0">
                  <a:pos x="30" y="179"/>
                </a:cxn>
                <a:cxn ang="0">
                  <a:pos x="32" y="179"/>
                </a:cxn>
                <a:cxn ang="0">
                  <a:pos x="32" y="176"/>
                </a:cxn>
                <a:cxn ang="0">
                  <a:pos x="32" y="173"/>
                </a:cxn>
                <a:cxn ang="0">
                  <a:pos x="50" y="14"/>
                </a:cxn>
                <a:cxn ang="0">
                  <a:pos x="50" y="11"/>
                </a:cxn>
                <a:cxn ang="0">
                  <a:pos x="50" y="8"/>
                </a:cxn>
                <a:cxn ang="0">
                  <a:pos x="47" y="6"/>
                </a:cxn>
                <a:cxn ang="0">
                  <a:pos x="47" y="2"/>
                </a:cxn>
                <a:cxn ang="0">
                  <a:pos x="44" y="2"/>
                </a:cxn>
                <a:cxn ang="0">
                  <a:pos x="41" y="0"/>
                </a:cxn>
                <a:cxn ang="0">
                  <a:pos x="37" y="0"/>
                </a:cxn>
              </a:cxnLst>
              <a:rect l="l" t="t" r="GT0" b="GT1"/>
              <a:pathLst>
                <a:path w="51" h="186">
                  <a:moveTo>
                    <a:pt x="37" y="0"/>
                  </a:moveTo>
                  <a:lnTo>
                    <a:pt x="37" y="0"/>
                  </a:lnTo>
                  <a:lnTo>
                    <a:pt x="30" y="0"/>
                  </a:lnTo>
                  <a:lnTo>
                    <a:pt x="26" y="0"/>
                  </a:lnTo>
                  <a:lnTo>
                    <a:pt x="23" y="0"/>
                  </a:lnTo>
                  <a:lnTo>
                    <a:pt x="23" y="2"/>
                  </a:lnTo>
                  <a:lnTo>
                    <a:pt x="20" y="2"/>
                  </a:lnTo>
                  <a:lnTo>
                    <a:pt x="17" y="6"/>
                  </a:lnTo>
                  <a:lnTo>
                    <a:pt x="17" y="8"/>
                  </a:lnTo>
                  <a:lnTo>
                    <a:pt x="17" y="11"/>
                  </a:lnTo>
                  <a:lnTo>
                    <a:pt x="0" y="170"/>
                  </a:lnTo>
                  <a:lnTo>
                    <a:pt x="0" y="173"/>
                  </a:lnTo>
                  <a:lnTo>
                    <a:pt x="0" y="176"/>
                  </a:lnTo>
                  <a:lnTo>
                    <a:pt x="1" y="179"/>
                  </a:lnTo>
                  <a:lnTo>
                    <a:pt x="1" y="182"/>
                  </a:lnTo>
                  <a:lnTo>
                    <a:pt x="6" y="182"/>
                  </a:lnTo>
                  <a:lnTo>
                    <a:pt x="8" y="182"/>
                  </a:lnTo>
                  <a:lnTo>
                    <a:pt x="8" y="185"/>
                  </a:lnTo>
                  <a:lnTo>
                    <a:pt x="11" y="185"/>
                  </a:lnTo>
                  <a:lnTo>
                    <a:pt x="20" y="185"/>
                  </a:lnTo>
                  <a:lnTo>
                    <a:pt x="23" y="185"/>
                  </a:lnTo>
                  <a:lnTo>
                    <a:pt x="26" y="185"/>
                  </a:lnTo>
                  <a:lnTo>
                    <a:pt x="26" y="182"/>
                  </a:lnTo>
                  <a:lnTo>
                    <a:pt x="30" y="182"/>
                  </a:lnTo>
                  <a:lnTo>
                    <a:pt x="30" y="179"/>
                  </a:lnTo>
                  <a:lnTo>
                    <a:pt x="32" y="179"/>
                  </a:lnTo>
                  <a:lnTo>
                    <a:pt x="32" y="176"/>
                  </a:lnTo>
                  <a:lnTo>
                    <a:pt x="32" y="173"/>
                  </a:lnTo>
                  <a:lnTo>
                    <a:pt x="50" y="14"/>
                  </a:lnTo>
                  <a:lnTo>
                    <a:pt x="50" y="11"/>
                  </a:lnTo>
                  <a:lnTo>
                    <a:pt x="50" y="8"/>
                  </a:lnTo>
                  <a:lnTo>
                    <a:pt x="47" y="6"/>
                  </a:lnTo>
                  <a:lnTo>
                    <a:pt x="47" y="2"/>
                  </a:lnTo>
                  <a:lnTo>
                    <a:pt x="44" y="2"/>
                  </a:lnTo>
                  <a:lnTo>
                    <a:pt x="41" y="0"/>
                  </a:lnTo>
                  <a:lnTo>
                    <a:pt x="37"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03" name="Freeform 82"/>
            <p:cNvSpPr/>
            <p:nvPr/>
          </p:nvSpPr>
          <p:spPr>
            <a:xfrm>
              <a:off x="474" y="104"/>
              <a:ext cx="54" cy="191"/>
            </a:xfrm>
            <a:custGeom>
              <a:avLst/>
              <a:gdLst>
                <a:gd name="GT0" fmla="+- l w 0"/>
                <a:gd name="GT1" fmla="+- t h 0"/>
              </a:gdLst>
              <a:ahLst/>
              <a:cxnLst>
                <a:cxn ang="0">
                  <a:pos x="35" y="189"/>
                </a:cxn>
                <a:cxn ang="0">
                  <a:pos x="35" y="189"/>
                </a:cxn>
                <a:cxn ang="0">
                  <a:pos x="42" y="188"/>
                </a:cxn>
                <a:cxn ang="0">
                  <a:pos x="45" y="187"/>
                </a:cxn>
                <a:cxn ang="0">
                  <a:pos x="49" y="185"/>
                </a:cxn>
                <a:cxn ang="0">
                  <a:pos x="47" y="182"/>
                </a:cxn>
                <a:cxn ang="0">
                  <a:pos x="51" y="181"/>
                </a:cxn>
                <a:cxn ang="0">
                  <a:pos x="53" y="177"/>
                </a:cxn>
                <a:cxn ang="0">
                  <a:pos x="52" y="175"/>
                </a:cxn>
                <a:cxn ang="0">
                  <a:pos x="51" y="173"/>
                </a:cxn>
                <a:cxn ang="0">
                  <a:pos x="33" y="11"/>
                </a:cxn>
                <a:cxn ang="0">
                  <a:pos x="33" y="9"/>
                </a:cxn>
                <a:cxn ang="0">
                  <a:pos x="31" y="5"/>
                </a:cxn>
                <a:cxn ang="0">
                  <a:pos x="29" y="4"/>
                </a:cxn>
                <a:cxn ang="0">
                  <a:pos x="29" y="1"/>
                </a:cxn>
                <a:cxn ang="0">
                  <a:pos x="25" y="2"/>
                </a:cxn>
                <a:cxn ang="0">
                  <a:pos x="23" y="2"/>
                </a:cxn>
                <a:cxn ang="0">
                  <a:pos x="21" y="0"/>
                </a:cxn>
                <a:cxn ang="0">
                  <a:pos x="18" y="0"/>
                </a:cxn>
                <a:cxn ang="0">
                  <a:pos x="9" y="1"/>
                </a:cxn>
                <a:cxn ang="0">
                  <a:pos x="7" y="2"/>
                </a:cxn>
                <a:cxn ang="0">
                  <a:pos x="3" y="4"/>
                </a:cxn>
                <a:cxn ang="0">
                  <a:pos x="5" y="7"/>
                </a:cxn>
                <a:cxn ang="0">
                  <a:pos x="1" y="8"/>
                </a:cxn>
                <a:cxn ang="0">
                  <a:pos x="1" y="10"/>
                </a:cxn>
                <a:cxn ang="0">
                  <a:pos x="0" y="11"/>
                </a:cxn>
                <a:cxn ang="0">
                  <a:pos x="0" y="13"/>
                </a:cxn>
                <a:cxn ang="0">
                  <a:pos x="1" y="16"/>
                </a:cxn>
                <a:cxn ang="0">
                  <a:pos x="19" y="178"/>
                </a:cxn>
                <a:cxn ang="0">
                  <a:pos x="19" y="180"/>
                </a:cxn>
                <a:cxn ang="0">
                  <a:pos x="20" y="183"/>
                </a:cxn>
                <a:cxn ang="0">
                  <a:pos x="24" y="184"/>
                </a:cxn>
                <a:cxn ang="0">
                  <a:pos x="24" y="188"/>
                </a:cxn>
                <a:cxn ang="0">
                  <a:pos x="26" y="187"/>
                </a:cxn>
                <a:cxn ang="0">
                  <a:pos x="31" y="190"/>
                </a:cxn>
                <a:cxn ang="0">
                  <a:pos x="35" y="189"/>
                </a:cxn>
              </a:cxnLst>
              <a:rect l="l" t="t" r="GT0" b="GT1"/>
              <a:pathLst>
                <a:path w="54" h="191">
                  <a:moveTo>
                    <a:pt x="35" y="189"/>
                  </a:moveTo>
                  <a:lnTo>
                    <a:pt x="35" y="189"/>
                  </a:lnTo>
                  <a:lnTo>
                    <a:pt x="42" y="188"/>
                  </a:lnTo>
                  <a:lnTo>
                    <a:pt x="45" y="187"/>
                  </a:lnTo>
                  <a:lnTo>
                    <a:pt x="49" y="185"/>
                  </a:lnTo>
                  <a:lnTo>
                    <a:pt x="47" y="182"/>
                  </a:lnTo>
                  <a:lnTo>
                    <a:pt x="51" y="181"/>
                  </a:lnTo>
                  <a:lnTo>
                    <a:pt x="53" y="177"/>
                  </a:lnTo>
                  <a:lnTo>
                    <a:pt x="52" y="175"/>
                  </a:lnTo>
                  <a:lnTo>
                    <a:pt x="51" y="173"/>
                  </a:lnTo>
                  <a:lnTo>
                    <a:pt x="33" y="11"/>
                  </a:lnTo>
                  <a:lnTo>
                    <a:pt x="33" y="9"/>
                  </a:lnTo>
                  <a:lnTo>
                    <a:pt x="31" y="5"/>
                  </a:lnTo>
                  <a:lnTo>
                    <a:pt x="29" y="4"/>
                  </a:lnTo>
                  <a:lnTo>
                    <a:pt x="29" y="1"/>
                  </a:lnTo>
                  <a:lnTo>
                    <a:pt x="25" y="2"/>
                  </a:lnTo>
                  <a:lnTo>
                    <a:pt x="23" y="2"/>
                  </a:lnTo>
                  <a:lnTo>
                    <a:pt x="21" y="0"/>
                  </a:lnTo>
                  <a:lnTo>
                    <a:pt x="18" y="0"/>
                  </a:lnTo>
                  <a:lnTo>
                    <a:pt x="9" y="1"/>
                  </a:lnTo>
                  <a:lnTo>
                    <a:pt x="7" y="2"/>
                  </a:lnTo>
                  <a:lnTo>
                    <a:pt x="3" y="4"/>
                  </a:lnTo>
                  <a:lnTo>
                    <a:pt x="5" y="7"/>
                  </a:lnTo>
                  <a:lnTo>
                    <a:pt x="1" y="8"/>
                  </a:lnTo>
                  <a:lnTo>
                    <a:pt x="1" y="10"/>
                  </a:lnTo>
                  <a:lnTo>
                    <a:pt x="0" y="11"/>
                  </a:lnTo>
                  <a:lnTo>
                    <a:pt x="0" y="13"/>
                  </a:lnTo>
                  <a:lnTo>
                    <a:pt x="1" y="16"/>
                  </a:lnTo>
                  <a:lnTo>
                    <a:pt x="19" y="178"/>
                  </a:lnTo>
                  <a:lnTo>
                    <a:pt x="19" y="180"/>
                  </a:lnTo>
                  <a:lnTo>
                    <a:pt x="20" y="183"/>
                  </a:lnTo>
                  <a:lnTo>
                    <a:pt x="24" y="184"/>
                  </a:lnTo>
                  <a:lnTo>
                    <a:pt x="24" y="188"/>
                  </a:lnTo>
                  <a:lnTo>
                    <a:pt x="26" y="187"/>
                  </a:lnTo>
                  <a:lnTo>
                    <a:pt x="31" y="190"/>
                  </a:lnTo>
                  <a:lnTo>
                    <a:pt x="35" y="189"/>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04" name="组合 56403"/>
          <p:cNvGrpSpPr/>
          <p:nvPr/>
        </p:nvGrpSpPr>
        <p:grpSpPr>
          <a:xfrm>
            <a:off x="4378325" y="1689100"/>
            <a:ext cx="339725" cy="425450"/>
            <a:chOff x="0" y="0"/>
            <a:chExt cx="191" cy="239"/>
          </a:xfrm>
        </p:grpSpPr>
        <p:sp>
          <p:nvSpPr>
            <p:cNvPr id="56405" name="Oval 84"/>
            <p:cNvSpPr/>
            <p:nvPr/>
          </p:nvSpPr>
          <p:spPr>
            <a:xfrm>
              <a:off x="62" y="0"/>
              <a:ext cx="66"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06" name="Freeform 85"/>
            <p:cNvSpPr/>
            <p:nvPr/>
          </p:nvSpPr>
          <p:spPr>
            <a:xfrm>
              <a:off x="39" y="72"/>
              <a:ext cx="112" cy="167"/>
            </a:xfrm>
            <a:custGeom>
              <a:avLst/>
              <a:gdLst>
                <a:gd name="GT0" fmla="+- l w 0"/>
                <a:gd name="GT1" fmla="+- t h 0"/>
              </a:gdLst>
              <a:ahLst/>
              <a:cxnLst>
                <a:cxn ang="0">
                  <a:pos x="8" y="0"/>
                </a:cxn>
                <a:cxn ang="0">
                  <a:pos x="8" y="0"/>
                </a:cxn>
                <a:cxn ang="0">
                  <a:pos x="102" y="0"/>
                </a:cxn>
                <a:cxn ang="0">
                  <a:pos x="103" y="0"/>
                </a:cxn>
                <a:cxn ang="0">
                  <a:pos x="106" y="0"/>
                </a:cxn>
                <a:cxn ang="0">
                  <a:pos x="106" y="2"/>
                </a:cxn>
                <a:cxn ang="0">
                  <a:pos x="107" y="2"/>
                </a:cxn>
                <a:cxn ang="0">
                  <a:pos x="107" y="3"/>
                </a:cxn>
                <a:cxn ang="0">
                  <a:pos x="111" y="3"/>
                </a:cxn>
                <a:cxn ang="0">
                  <a:pos x="111" y="7"/>
                </a:cxn>
                <a:cxn ang="0">
                  <a:pos x="111" y="8"/>
                </a:cxn>
                <a:cxn ang="0">
                  <a:pos x="96" y="156"/>
                </a:cxn>
                <a:cxn ang="0">
                  <a:pos x="96" y="158"/>
                </a:cxn>
                <a:cxn ang="0">
                  <a:pos x="96" y="160"/>
                </a:cxn>
                <a:cxn ang="0">
                  <a:pos x="94" y="163"/>
                </a:cxn>
                <a:cxn ang="0">
                  <a:pos x="94" y="166"/>
                </a:cxn>
                <a:cxn ang="0">
                  <a:pos x="93" y="166"/>
                </a:cxn>
                <a:cxn ang="0">
                  <a:pos x="89" y="166"/>
                </a:cxn>
                <a:cxn ang="0">
                  <a:pos x="87" y="166"/>
                </a:cxn>
                <a:cxn ang="0">
                  <a:pos x="23" y="166"/>
                </a:cxn>
                <a:cxn ang="0">
                  <a:pos x="20" y="166"/>
                </a:cxn>
                <a:cxn ang="0">
                  <a:pos x="17" y="166"/>
                </a:cxn>
                <a:cxn ang="0">
                  <a:pos x="16" y="163"/>
                </a:cxn>
                <a:cxn ang="0">
                  <a:pos x="14" y="160"/>
                </a:cxn>
                <a:cxn ang="0">
                  <a:pos x="14" y="158"/>
                </a:cxn>
                <a:cxn ang="0">
                  <a:pos x="14" y="156"/>
                </a:cxn>
                <a:cxn ang="0">
                  <a:pos x="0" y="8"/>
                </a:cxn>
                <a:cxn ang="0">
                  <a:pos x="0" y="7"/>
                </a:cxn>
                <a:cxn ang="0">
                  <a:pos x="0" y="3"/>
                </a:cxn>
                <a:cxn ang="0">
                  <a:pos x="2" y="3"/>
                </a:cxn>
                <a:cxn ang="0">
                  <a:pos x="2" y="2"/>
                </a:cxn>
                <a:cxn ang="0">
                  <a:pos x="4" y="2"/>
                </a:cxn>
                <a:cxn ang="0">
                  <a:pos x="4" y="0"/>
                </a:cxn>
                <a:cxn ang="0">
                  <a:pos x="7" y="0"/>
                </a:cxn>
                <a:cxn ang="0">
                  <a:pos x="8" y="0"/>
                </a:cxn>
              </a:cxnLst>
              <a:rect l="l" t="t" r="GT0" b="GT1"/>
              <a:pathLst>
                <a:path w="112" h="167">
                  <a:moveTo>
                    <a:pt x="8" y="0"/>
                  </a:moveTo>
                  <a:lnTo>
                    <a:pt x="8" y="0"/>
                  </a:lnTo>
                  <a:lnTo>
                    <a:pt x="102" y="0"/>
                  </a:lnTo>
                  <a:lnTo>
                    <a:pt x="103" y="0"/>
                  </a:lnTo>
                  <a:lnTo>
                    <a:pt x="106" y="0"/>
                  </a:lnTo>
                  <a:lnTo>
                    <a:pt x="106" y="2"/>
                  </a:lnTo>
                  <a:lnTo>
                    <a:pt x="107" y="2"/>
                  </a:lnTo>
                  <a:lnTo>
                    <a:pt x="107" y="3"/>
                  </a:lnTo>
                  <a:lnTo>
                    <a:pt x="111" y="3"/>
                  </a:lnTo>
                  <a:lnTo>
                    <a:pt x="111" y="7"/>
                  </a:lnTo>
                  <a:lnTo>
                    <a:pt x="111" y="8"/>
                  </a:lnTo>
                  <a:lnTo>
                    <a:pt x="96" y="156"/>
                  </a:lnTo>
                  <a:lnTo>
                    <a:pt x="96" y="158"/>
                  </a:lnTo>
                  <a:lnTo>
                    <a:pt x="96" y="160"/>
                  </a:lnTo>
                  <a:lnTo>
                    <a:pt x="94" y="163"/>
                  </a:lnTo>
                  <a:lnTo>
                    <a:pt x="94" y="166"/>
                  </a:lnTo>
                  <a:lnTo>
                    <a:pt x="93" y="166"/>
                  </a:lnTo>
                  <a:lnTo>
                    <a:pt x="89" y="166"/>
                  </a:lnTo>
                  <a:lnTo>
                    <a:pt x="87" y="166"/>
                  </a:lnTo>
                  <a:lnTo>
                    <a:pt x="23" y="166"/>
                  </a:lnTo>
                  <a:lnTo>
                    <a:pt x="20" y="166"/>
                  </a:lnTo>
                  <a:lnTo>
                    <a:pt x="17" y="166"/>
                  </a:lnTo>
                  <a:lnTo>
                    <a:pt x="16" y="163"/>
                  </a:lnTo>
                  <a:lnTo>
                    <a:pt x="14" y="160"/>
                  </a:lnTo>
                  <a:lnTo>
                    <a:pt x="14" y="158"/>
                  </a:lnTo>
                  <a:lnTo>
                    <a:pt x="14" y="156"/>
                  </a:lnTo>
                  <a:lnTo>
                    <a:pt x="0" y="8"/>
                  </a:lnTo>
                  <a:lnTo>
                    <a:pt x="0" y="7"/>
                  </a:lnTo>
                  <a:lnTo>
                    <a:pt x="0" y="3"/>
                  </a:lnTo>
                  <a:lnTo>
                    <a:pt x="2" y="3"/>
                  </a:lnTo>
                  <a:lnTo>
                    <a:pt x="2" y="2"/>
                  </a:lnTo>
                  <a:lnTo>
                    <a:pt x="4" y="2"/>
                  </a:lnTo>
                  <a:lnTo>
                    <a:pt x="4" y="0"/>
                  </a:lnTo>
                  <a:lnTo>
                    <a:pt x="7" y="0"/>
                  </a:lnTo>
                  <a:lnTo>
                    <a:pt x="8"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07" name="Freeform 86"/>
            <p:cNvSpPr/>
            <p:nvPr/>
          </p:nvSpPr>
          <p:spPr>
            <a:xfrm>
              <a:off x="150" y="85"/>
              <a:ext cx="41" cy="150"/>
            </a:xfrm>
            <a:custGeom>
              <a:avLst/>
              <a:gdLst>
                <a:gd name="GT0" fmla="+- l w 0"/>
                <a:gd name="GT1" fmla="+- t h 0"/>
              </a:gdLst>
              <a:ahLst/>
              <a:cxnLst>
                <a:cxn ang="0">
                  <a:pos x="30" y="0"/>
                </a:cxn>
                <a:cxn ang="0">
                  <a:pos x="30" y="0"/>
                </a:cxn>
                <a:cxn ang="0">
                  <a:pos x="23" y="0"/>
                </a:cxn>
                <a:cxn ang="0">
                  <a:pos x="20" y="0"/>
                </a:cxn>
                <a:cxn ang="0">
                  <a:pos x="19" y="0"/>
                </a:cxn>
                <a:cxn ang="0">
                  <a:pos x="19" y="2"/>
                </a:cxn>
                <a:cxn ang="0">
                  <a:pos x="16" y="2"/>
                </a:cxn>
                <a:cxn ang="0">
                  <a:pos x="14" y="5"/>
                </a:cxn>
                <a:cxn ang="0">
                  <a:pos x="14" y="7"/>
                </a:cxn>
                <a:cxn ang="0">
                  <a:pos x="14" y="9"/>
                </a:cxn>
                <a:cxn ang="0">
                  <a:pos x="0" y="137"/>
                </a:cxn>
                <a:cxn ang="0">
                  <a:pos x="0" y="139"/>
                </a:cxn>
                <a:cxn ang="0">
                  <a:pos x="0" y="142"/>
                </a:cxn>
                <a:cxn ang="0">
                  <a:pos x="1" y="144"/>
                </a:cxn>
                <a:cxn ang="0">
                  <a:pos x="1" y="146"/>
                </a:cxn>
                <a:cxn ang="0">
                  <a:pos x="5" y="146"/>
                </a:cxn>
                <a:cxn ang="0">
                  <a:pos x="7" y="146"/>
                </a:cxn>
                <a:cxn ang="0">
                  <a:pos x="7" y="149"/>
                </a:cxn>
                <a:cxn ang="0">
                  <a:pos x="9" y="149"/>
                </a:cxn>
                <a:cxn ang="0">
                  <a:pos x="16" y="149"/>
                </a:cxn>
                <a:cxn ang="0">
                  <a:pos x="19" y="149"/>
                </a:cxn>
                <a:cxn ang="0">
                  <a:pos x="20" y="149"/>
                </a:cxn>
                <a:cxn ang="0">
                  <a:pos x="20" y="146"/>
                </a:cxn>
                <a:cxn ang="0">
                  <a:pos x="23" y="146"/>
                </a:cxn>
                <a:cxn ang="0">
                  <a:pos x="23" y="144"/>
                </a:cxn>
                <a:cxn ang="0">
                  <a:pos x="25" y="144"/>
                </a:cxn>
                <a:cxn ang="0">
                  <a:pos x="25" y="142"/>
                </a:cxn>
                <a:cxn ang="0">
                  <a:pos x="25" y="139"/>
                </a:cxn>
                <a:cxn ang="0">
                  <a:pos x="40" y="11"/>
                </a:cxn>
                <a:cxn ang="0">
                  <a:pos x="40" y="9"/>
                </a:cxn>
                <a:cxn ang="0">
                  <a:pos x="40" y="7"/>
                </a:cxn>
                <a:cxn ang="0">
                  <a:pos x="37" y="5"/>
                </a:cxn>
                <a:cxn ang="0">
                  <a:pos x="37" y="2"/>
                </a:cxn>
                <a:cxn ang="0">
                  <a:pos x="35" y="2"/>
                </a:cxn>
                <a:cxn ang="0">
                  <a:pos x="32" y="0"/>
                </a:cxn>
                <a:cxn ang="0">
                  <a:pos x="30" y="0"/>
                </a:cxn>
              </a:cxnLst>
              <a:rect l="l" t="t" r="GT0" b="GT1"/>
              <a:pathLst>
                <a:path w="41" h="150">
                  <a:moveTo>
                    <a:pt x="30" y="0"/>
                  </a:moveTo>
                  <a:lnTo>
                    <a:pt x="30" y="0"/>
                  </a:lnTo>
                  <a:lnTo>
                    <a:pt x="23" y="0"/>
                  </a:lnTo>
                  <a:lnTo>
                    <a:pt x="20" y="0"/>
                  </a:lnTo>
                  <a:lnTo>
                    <a:pt x="19" y="0"/>
                  </a:lnTo>
                  <a:lnTo>
                    <a:pt x="19" y="2"/>
                  </a:lnTo>
                  <a:lnTo>
                    <a:pt x="16" y="2"/>
                  </a:lnTo>
                  <a:lnTo>
                    <a:pt x="14" y="5"/>
                  </a:lnTo>
                  <a:lnTo>
                    <a:pt x="14" y="7"/>
                  </a:lnTo>
                  <a:lnTo>
                    <a:pt x="14" y="9"/>
                  </a:lnTo>
                  <a:lnTo>
                    <a:pt x="0" y="137"/>
                  </a:lnTo>
                  <a:lnTo>
                    <a:pt x="0" y="139"/>
                  </a:lnTo>
                  <a:lnTo>
                    <a:pt x="0" y="142"/>
                  </a:lnTo>
                  <a:lnTo>
                    <a:pt x="1" y="144"/>
                  </a:lnTo>
                  <a:lnTo>
                    <a:pt x="1" y="146"/>
                  </a:lnTo>
                  <a:lnTo>
                    <a:pt x="5" y="146"/>
                  </a:lnTo>
                  <a:lnTo>
                    <a:pt x="7" y="146"/>
                  </a:lnTo>
                  <a:lnTo>
                    <a:pt x="7" y="149"/>
                  </a:lnTo>
                  <a:lnTo>
                    <a:pt x="9" y="149"/>
                  </a:lnTo>
                  <a:lnTo>
                    <a:pt x="16" y="149"/>
                  </a:lnTo>
                  <a:lnTo>
                    <a:pt x="19" y="149"/>
                  </a:lnTo>
                  <a:lnTo>
                    <a:pt x="20" y="149"/>
                  </a:lnTo>
                  <a:lnTo>
                    <a:pt x="20" y="146"/>
                  </a:lnTo>
                  <a:lnTo>
                    <a:pt x="23" y="146"/>
                  </a:lnTo>
                  <a:lnTo>
                    <a:pt x="23" y="144"/>
                  </a:lnTo>
                  <a:lnTo>
                    <a:pt x="25" y="144"/>
                  </a:lnTo>
                  <a:lnTo>
                    <a:pt x="25" y="142"/>
                  </a:lnTo>
                  <a:lnTo>
                    <a:pt x="25" y="139"/>
                  </a:lnTo>
                  <a:lnTo>
                    <a:pt x="40" y="11"/>
                  </a:lnTo>
                  <a:lnTo>
                    <a:pt x="40" y="9"/>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08" name="Freeform 87"/>
            <p:cNvSpPr/>
            <p:nvPr/>
          </p:nvSpPr>
          <p:spPr>
            <a:xfrm>
              <a:off x="0" y="88"/>
              <a:ext cx="43" cy="151"/>
            </a:xfrm>
            <a:custGeom>
              <a:avLst/>
              <a:gdLst>
                <a:gd name="GT0" fmla="+- l w 0"/>
                <a:gd name="GT1" fmla="+- t h 0"/>
              </a:gdLst>
              <a:ahLst/>
              <a:cxnLst>
                <a:cxn ang="0">
                  <a:pos x="27" y="149"/>
                </a:cxn>
                <a:cxn ang="0">
                  <a:pos x="27" y="149"/>
                </a:cxn>
                <a:cxn ang="0">
                  <a:pos x="33" y="148"/>
                </a:cxn>
                <a:cxn ang="0">
                  <a:pos x="36" y="147"/>
                </a:cxn>
                <a:cxn ang="0">
                  <a:pos x="39" y="146"/>
                </a:cxn>
                <a:cxn ang="0">
                  <a:pos x="38" y="144"/>
                </a:cxn>
                <a:cxn ang="0">
                  <a:pos x="40" y="143"/>
                </a:cxn>
                <a:cxn ang="0">
                  <a:pos x="42" y="140"/>
                </a:cxn>
                <a:cxn ang="0">
                  <a:pos x="41" y="138"/>
                </a:cxn>
                <a:cxn ang="0">
                  <a:pos x="41" y="136"/>
                </a:cxn>
                <a:cxn ang="0">
                  <a:pos x="26" y="8"/>
                </a:cxn>
                <a:cxn ang="0">
                  <a:pos x="25" y="7"/>
                </a:cxn>
                <a:cxn ang="0">
                  <a:pos x="25" y="4"/>
                </a:cxn>
                <a:cxn ang="0">
                  <a:pos x="24" y="3"/>
                </a:cxn>
                <a:cxn ang="0">
                  <a:pos x="23" y="0"/>
                </a:cxn>
                <a:cxn ang="0">
                  <a:pos x="19" y="2"/>
                </a:cxn>
                <a:cxn ang="0">
                  <a:pos x="17" y="2"/>
                </a:cxn>
                <a:cxn ang="0">
                  <a:pos x="16" y="0"/>
                </a:cxn>
                <a:cxn ang="0">
                  <a:pos x="15" y="0"/>
                </a:cxn>
                <a:cxn ang="0">
                  <a:pos x="8" y="1"/>
                </a:cxn>
                <a:cxn ang="0">
                  <a:pos x="5" y="2"/>
                </a:cxn>
                <a:cxn ang="0">
                  <a:pos x="2" y="3"/>
                </a:cxn>
                <a:cxn ang="0">
                  <a:pos x="3" y="5"/>
                </a:cxn>
                <a:cxn ang="0">
                  <a:pos x="0" y="6"/>
                </a:cxn>
                <a:cxn ang="0">
                  <a:pos x="1" y="8"/>
                </a:cxn>
                <a:cxn ang="0">
                  <a:pos x="0" y="8"/>
                </a:cxn>
                <a:cxn ang="0">
                  <a:pos x="0" y="10"/>
                </a:cxn>
                <a:cxn ang="0">
                  <a:pos x="0" y="13"/>
                </a:cxn>
                <a:cxn ang="0">
                  <a:pos x="15" y="141"/>
                </a:cxn>
                <a:cxn ang="0">
                  <a:pos x="16" y="142"/>
                </a:cxn>
                <a:cxn ang="0">
                  <a:pos x="16" y="144"/>
                </a:cxn>
                <a:cxn ang="0">
                  <a:pos x="19" y="146"/>
                </a:cxn>
                <a:cxn ang="0">
                  <a:pos x="19" y="149"/>
                </a:cxn>
                <a:cxn ang="0">
                  <a:pos x="21" y="147"/>
                </a:cxn>
                <a:cxn ang="0">
                  <a:pos x="25" y="150"/>
                </a:cxn>
                <a:cxn ang="0">
                  <a:pos x="27" y="149"/>
                </a:cxn>
              </a:cxnLst>
              <a:rect l="l" t="t" r="GT0" b="GT1"/>
              <a:pathLst>
                <a:path w="43" h="151">
                  <a:moveTo>
                    <a:pt x="27" y="149"/>
                  </a:moveTo>
                  <a:lnTo>
                    <a:pt x="27" y="149"/>
                  </a:lnTo>
                  <a:lnTo>
                    <a:pt x="33" y="148"/>
                  </a:lnTo>
                  <a:lnTo>
                    <a:pt x="36" y="147"/>
                  </a:lnTo>
                  <a:lnTo>
                    <a:pt x="39" y="146"/>
                  </a:lnTo>
                  <a:lnTo>
                    <a:pt x="38" y="144"/>
                  </a:lnTo>
                  <a:lnTo>
                    <a:pt x="40" y="143"/>
                  </a:lnTo>
                  <a:lnTo>
                    <a:pt x="42" y="140"/>
                  </a:lnTo>
                  <a:lnTo>
                    <a:pt x="41" y="138"/>
                  </a:lnTo>
                  <a:lnTo>
                    <a:pt x="41" y="136"/>
                  </a:lnTo>
                  <a:lnTo>
                    <a:pt x="26" y="8"/>
                  </a:lnTo>
                  <a:lnTo>
                    <a:pt x="25" y="7"/>
                  </a:lnTo>
                  <a:lnTo>
                    <a:pt x="25" y="4"/>
                  </a:lnTo>
                  <a:lnTo>
                    <a:pt x="24" y="3"/>
                  </a:lnTo>
                  <a:lnTo>
                    <a:pt x="23" y="0"/>
                  </a:lnTo>
                  <a:lnTo>
                    <a:pt x="19" y="2"/>
                  </a:lnTo>
                  <a:lnTo>
                    <a:pt x="17" y="2"/>
                  </a:lnTo>
                  <a:lnTo>
                    <a:pt x="16" y="0"/>
                  </a:lnTo>
                  <a:lnTo>
                    <a:pt x="15" y="0"/>
                  </a:lnTo>
                  <a:lnTo>
                    <a:pt x="8" y="1"/>
                  </a:lnTo>
                  <a:lnTo>
                    <a:pt x="5" y="2"/>
                  </a:lnTo>
                  <a:lnTo>
                    <a:pt x="2" y="3"/>
                  </a:lnTo>
                  <a:lnTo>
                    <a:pt x="3" y="5"/>
                  </a:lnTo>
                  <a:lnTo>
                    <a:pt x="0" y="6"/>
                  </a:lnTo>
                  <a:lnTo>
                    <a:pt x="1" y="8"/>
                  </a:lnTo>
                  <a:lnTo>
                    <a:pt x="0" y="8"/>
                  </a:lnTo>
                  <a:lnTo>
                    <a:pt x="0" y="10"/>
                  </a:lnTo>
                  <a:lnTo>
                    <a:pt x="0" y="13"/>
                  </a:lnTo>
                  <a:lnTo>
                    <a:pt x="15" y="141"/>
                  </a:lnTo>
                  <a:lnTo>
                    <a:pt x="16" y="142"/>
                  </a:lnTo>
                  <a:lnTo>
                    <a:pt x="16" y="144"/>
                  </a:lnTo>
                  <a:lnTo>
                    <a:pt x="19" y="146"/>
                  </a:lnTo>
                  <a:lnTo>
                    <a:pt x="19" y="149"/>
                  </a:lnTo>
                  <a:lnTo>
                    <a:pt x="21" y="147"/>
                  </a:lnTo>
                  <a:lnTo>
                    <a:pt x="25" y="150"/>
                  </a:lnTo>
                  <a:lnTo>
                    <a:pt x="27" y="149"/>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09" name="组合 56408"/>
          <p:cNvGrpSpPr/>
          <p:nvPr/>
        </p:nvGrpSpPr>
        <p:grpSpPr>
          <a:xfrm>
            <a:off x="5038725" y="1531938"/>
            <a:ext cx="336550" cy="423862"/>
            <a:chOff x="0" y="0"/>
            <a:chExt cx="189" cy="238"/>
          </a:xfrm>
        </p:grpSpPr>
        <p:sp>
          <p:nvSpPr>
            <p:cNvPr id="56410" name="Oval 89"/>
            <p:cNvSpPr/>
            <p:nvPr/>
          </p:nvSpPr>
          <p:spPr>
            <a:xfrm>
              <a:off x="60" y="0"/>
              <a:ext cx="68"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11" name="Freeform 90"/>
            <p:cNvSpPr/>
            <p:nvPr/>
          </p:nvSpPr>
          <p:spPr>
            <a:xfrm>
              <a:off x="37" y="71"/>
              <a:ext cx="114" cy="166"/>
            </a:xfrm>
            <a:custGeom>
              <a:avLst/>
              <a:gdLst>
                <a:gd name="GT0" fmla="+- l w 0"/>
                <a:gd name="GT1" fmla="+- t h 0"/>
              </a:gdLst>
              <a:ahLst/>
              <a:cxnLst>
                <a:cxn ang="0">
                  <a:pos x="9" y="0"/>
                </a:cxn>
                <a:cxn ang="0">
                  <a:pos x="9" y="0"/>
                </a:cxn>
                <a:cxn ang="0">
                  <a:pos x="103" y="0"/>
                </a:cxn>
                <a:cxn ang="0">
                  <a:pos x="105" y="0"/>
                </a:cxn>
                <a:cxn ang="0">
                  <a:pos x="107" y="0"/>
                </a:cxn>
                <a:cxn ang="0">
                  <a:pos x="107" y="1"/>
                </a:cxn>
                <a:cxn ang="0">
                  <a:pos x="109" y="1"/>
                </a:cxn>
                <a:cxn ang="0">
                  <a:pos x="109" y="3"/>
                </a:cxn>
                <a:cxn ang="0">
                  <a:pos x="113" y="3"/>
                </a:cxn>
                <a:cxn ang="0">
                  <a:pos x="113" y="6"/>
                </a:cxn>
                <a:cxn ang="0">
                  <a:pos x="113" y="9"/>
                </a:cxn>
                <a:cxn ang="0">
                  <a:pos x="98" y="155"/>
                </a:cxn>
                <a:cxn ang="0">
                  <a:pos x="98" y="157"/>
                </a:cxn>
                <a:cxn ang="0">
                  <a:pos x="98" y="159"/>
                </a:cxn>
                <a:cxn ang="0">
                  <a:pos x="96" y="163"/>
                </a:cxn>
                <a:cxn ang="0">
                  <a:pos x="96" y="165"/>
                </a:cxn>
                <a:cxn ang="0">
                  <a:pos x="94" y="165"/>
                </a:cxn>
                <a:cxn ang="0">
                  <a:pos x="91" y="165"/>
                </a:cxn>
                <a:cxn ang="0">
                  <a:pos x="89" y="165"/>
                </a:cxn>
                <a:cxn ang="0">
                  <a:pos x="23" y="165"/>
                </a:cxn>
                <a:cxn ang="0">
                  <a:pos x="20" y="165"/>
                </a:cxn>
                <a:cxn ang="0">
                  <a:pos x="18" y="165"/>
                </a:cxn>
                <a:cxn ang="0">
                  <a:pos x="16" y="163"/>
                </a:cxn>
                <a:cxn ang="0">
                  <a:pos x="14" y="159"/>
                </a:cxn>
                <a:cxn ang="0">
                  <a:pos x="14" y="157"/>
                </a:cxn>
                <a:cxn ang="0">
                  <a:pos x="14" y="155"/>
                </a:cxn>
                <a:cxn ang="0">
                  <a:pos x="0" y="9"/>
                </a:cxn>
                <a:cxn ang="0">
                  <a:pos x="0" y="6"/>
                </a:cxn>
                <a:cxn ang="0">
                  <a:pos x="0" y="3"/>
                </a:cxn>
                <a:cxn ang="0">
                  <a:pos x="2" y="3"/>
                </a:cxn>
                <a:cxn ang="0">
                  <a:pos x="2" y="1"/>
                </a:cxn>
                <a:cxn ang="0">
                  <a:pos x="5" y="1"/>
                </a:cxn>
                <a:cxn ang="0">
                  <a:pos x="5" y="0"/>
                </a:cxn>
                <a:cxn ang="0">
                  <a:pos x="7" y="0"/>
                </a:cxn>
                <a:cxn ang="0">
                  <a:pos x="9" y="0"/>
                </a:cxn>
              </a:cxnLst>
              <a:rect l="l" t="t" r="GT0" b="GT1"/>
              <a:pathLst>
                <a:path w="114" h="166">
                  <a:moveTo>
                    <a:pt x="9" y="0"/>
                  </a:moveTo>
                  <a:lnTo>
                    <a:pt x="9" y="0"/>
                  </a:lnTo>
                  <a:lnTo>
                    <a:pt x="103" y="0"/>
                  </a:lnTo>
                  <a:lnTo>
                    <a:pt x="105" y="0"/>
                  </a:lnTo>
                  <a:lnTo>
                    <a:pt x="107" y="0"/>
                  </a:lnTo>
                  <a:lnTo>
                    <a:pt x="107" y="1"/>
                  </a:lnTo>
                  <a:lnTo>
                    <a:pt x="109" y="1"/>
                  </a:lnTo>
                  <a:lnTo>
                    <a:pt x="109" y="3"/>
                  </a:lnTo>
                  <a:lnTo>
                    <a:pt x="113" y="3"/>
                  </a:lnTo>
                  <a:lnTo>
                    <a:pt x="113" y="6"/>
                  </a:lnTo>
                  <a:lnTo>
                    <a:pt x="113" y="9"/>
                  </a:lnTo>
                  <a:lnTo>
                    <a:pt x="98" y="155"/>
                  </a:lnTo>
                  <a:lnTo>
                    <a:pt x="98" y="157"/>
                  </a:lnTo>
                  <a:lnTo>
                    <a:pt x="98" y="159"/>
                  </a:lnTo>
                  <a:lnTo>
                    <a:pt x="96" y="163"/>
                  </a:lnTo>
                  <a:lnTo>
                    <a:pt x="96" y="165"/>
                  </a:lnTo>
                  <a:lnTo>
                    <a:pt x="94" y="165"/>
                  </a:lnTo>
                  <a:lnTo>
                    <a:pt x="91" y="165"/>
                  </a:lnTo>
                  <a:lnTo>
                    <a:pt x="89" y="165"/>
                  </a:lnTo>
                  <a:lnTo>
                    <a:pt x="23" y="165"/>
                  </a:lnTo>
                  <a:lnTo>
                    <a:pt x="20" y="165"/>
                  </a:lnTo>
                  <a:lnTo>
                    <a:pt x="18" y="165"/>
                  </a:lnTo>
                  <a:lnTo>
                    <a:pt x="16" y="163"/>
                  </a:lnTo>
                  <a:lnTo>
                    <a:pt x="14" y="159"/>
                  </a:lnTo>
                  <a:lnTo>
                    <a:pt x="14" y="157"/>
                  </a:lnTo>
                  <a:lnTo>
                    <a:pt x="14" y="155"/>
                  </a:lnTo>
                  <a:lnTo>
                    <a:pt x="0" y="9"/>
                  </a:lnTo>
                  <a:lnTo>
                    <a:pt x="0" y="6"/>
                  </a:lnTo>
                  <a:lnTo>
                    <a:pt x="0" y="3"/>
                  </a:lnTo>
                  <a:lnTo>
                    <a:pt x="2" y="3"/>
                  </a:lnTo>
                  <a:lnTo>
                    <a:pt x="2" y="1"/>
                  </a:lnTo>
                  <a:lnTo>
                    <a:pt x="5" y="1"/>
                  </a:lnTo>
                  <a:lnTo>
                    <a:pt x="5" y="0"/>
                  </a:lnTo>
                  <a:lnTo>
                    <a:pt x="7" y="0"/>
                  </a:lnTo>
                  <a:lnTo>
                    <a:pt x="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12" name="Freeform 91"/>
            <p:cNvSpPr/>
            <p:nvPr/>
          </p:nvSpPr>
          <p:spPr>
            <a:xfrm>
              <a:off x="149" y="85"/>
              <a:ext cx="40" cy="149"/>
            </a:xfrm>
            <a:custGeom>
              <a:avLst/>
              <a:gdLst>
                <a:gd name="GT0" fmla="+- l w 0"/>
                <a:gd name="GT1" fmla="+- t h 0"/>
              </a:gdLst>
              <a:ahLst/>
              <a:cxnLst>
                <a:cxn ang="0">
                  <a:pos x="29" y="0"/>
                </a:cxn>
                <a:cxn ang="0">
                  <a:pos x="29" y="0"/>
                </a:cxn>
                <a:cxn ang="0">
                  <a:pos x="23" y="0"/>
                </a:cxn>
                <a:cxn ang="0">
                  <a:pos x="20" y="0"/>
                </a:cxn>
                <a:cxn ang="0">
                  <a:pos x="18" y="0"/>
                </a:cxn>
                <a:cxn ang="0">
                  <a:pos x="18" y="2"/>
                </a:cxn>
                <a:cxn ang="0">
                  <a:pos x="15" y="2"/>
                </a:cxn>
                <a:cxn ang="0">
                  <a:pos x="14" y="5"/>
                </a:cxn>
                <a:cxn ang="0">
                  <a:pos x="14" y="7"/>
                </a:cxn>
                <a:cxn ang="0">
                  <a:pos x="14" y="8"/>
                </a:cxn>
                <a:cxn ang="0">
                  <a:pos x="0" y="136"/>
                </a:cxn>
                <a:cxn ang="0">
                  <a:pos x="0" y="139"/>
                </a:cxn>
                <a:cxn ang="0">
                  <a:pos x="0" y="141"/>
                </a:cxn>
                <a:cxn ang="0">
                  <a:pos x="1" y="143"/>
                </a:cxn>
                <a:cxn ang="0">
                  <a:pos x="1" y="145"/>
                </a:cxn>
                <a:cxn ang="0">
                  <a:pos x="5" y="145"/>
                </a:cxn>
                <a:cxn ang="0">
                  <a:pos x="7" y="145"/>
                </a:cxn>
                <a:cxn ang="0">
                  <a:pos x="7" y="148"/>
                </a:cxn>
                <a:cxn ang="0">
                  <a:pos x="8" y="148"/>
                </a:cxn>
                <a:cxn ang="0">
                  <a:pos x="15" y="148"/>
                </a:cxn>
                <a:cxn ang="0">
                  <a:pos x="18" y="148"/>
                </a:cxn>
                <a:cxn ang="0">
                  <a:pos x="20" y="148"/>
                </a:cxn>
                <a:cxn ang="0">
                  <a:pos x="20" y="145"/>
                </a:cxn>
                <a:cxn ang="0">
                  <a:pos x="23" y="145"/>
                </a:cxn>
                <a:cxn ang="0">
                  <a:pos x="23" y="143"/>
                </a:cxn>
                <a:cxn ang="0">
                  <a:pos x="24" y="143"/>
                </a:cxn>
                <a:cxn ang="0">
                  <a:pos x="24" y="141"/>
                </a:cxn>
                <a:cxn ang="0">
                  <a:pos x="24" y="139"/>
                </a:cxn>
                <a:cxn ang="0">
                  <a:pos x="39" y="11"/>
                </a:cxn>
                <a:cxn ang="0">
                  <a:pos x="39" y="8"/>
                </a:cxn>
                <a:cxn ang="0">
                  <a:pos x="39" y="7"/>
                </a:cxn>
                <a:cxn ang="0">
                  <a:pos x="36" y="5"/>
                </a:cxn>
                <a:cxn ang="0">
                  <a:pos x="36" y="2"/>
                </a:cxn>
                <a:cxn ang="0">
                  <a:pos x="34" y="2"/>
                </a:cxn>
                <a:cxn ang="0">
                  <a:pos x="31" y="0"/>
                </a:cxn>
                <a:cxn ang="0">
                  <a:pos x="29" y="0"/>
                </a:cxn>
              </a:cxnLst>
              <a:rect l="l" t="t" r="GT0" b="GT1"/>
              <a:pathLst>
                <a:path w="40" h="149">
                  <a:moveTo>
                    <a:pt x="29" y="0"/>
                  </a:moveTo>
                  <a:lnTo>
                    <a:pt x="29" y="0"/>
                  </a:lnTo>
                  <a:lnTo>
                    <a:pt x="23" y="0"/>
                  </a:lnTo>
                  <a:lnTo>
                    <a:pt x="20" y="0"/>
                  </a:lnTo>
                  <a:lnTo>
                    <a:pt x="18" y="0"/>
                  </a:lnTo>
                  <a:lnTo>
                    <a:pt x="18" y="2"/>
                  </a:lnTo>
                  <a:lnTo>
                    <a:pt x="15" y="2"/>
                  </a:lnTo>
                  <a:lnTo>
                    <a:pt x="14" y="5"/>
                  </a:lnTo>
                  <a:lnTo>
                    <a:pt x="14" y="7"/>
                  </a:lnTo>
                  <a:lnTo>
                    <a:pt x="14" y="8"/>
                  </a:lnTo>
                  <a:lnTo>
                    <a:pt x="0" y="136"/>
                  </a:lnTo>
                  <a:lnTo>
                    <a:pt x="0" y="139"/>
                  </a:lnTo>
                  <a:lnTo>
                    <a:pt x="0" y="141"/>
                  </a:lnTo>
                  <a:lnTo>
                    <a:pt x="1" y="143"/>
                  </a:lnTo>
                  <a:lnTo>
                    <a:pt x="1" y="145"/>
                  </a:lnTo>
                  <a:lnTo>
                    <a:pt x="5" y="145"/>
                  </a:lnTo>
                  <a:lnTo>
                    <a:pt x="7" y="145"/>
                  </a:lnTo>
                  <a:lnTo>
                    <a:pt x="7" y="148"/>
                  </a:lnTo>
                  <a:lnTo>
                    <a:pt x="8" y="148"/>
                  </a:lnTo>
                  <a:lnTo>
                    <a:pt x="15" y="148"/>
                  </a:lnTo>
                  <a:lnTo>
                    <a:pt x="18" y="148"/>
                  </a:lnTo>
                  <a:lnTo>
                    <a:pt x="20" y="148"/>
                  </a:lnTo>
                  <a:lnTo>
                    <a:pt x="20" y="145"/>
                  </a:lnTo>
                  <a:lnTo>
                    <a:pt x="23" y="145"/>
                  </a:lnTo>
                  <a:lnTo>
                    <a:pt x="23" y="143"/>
                  </a:lnTo>
                  <a:lnTo>
                    <a:pt x="24" y="143"/>
                  </a:lnTo>
                  <a:lnTo>
                    <a:pt x="24" y="141"/>
                  </a:lnTo>
                  <a:lnTo>
                    <a:pt x="24" y="139"/>
                  </a:lnTo>
                  <a:lnTo>
                    <a:pt x="39" y="11"/>
                  </a:lnTo>
                  <a:lnTo>
                    <a:pt x="39" y="8"/>
                  </a:lnTo>
                  <a:lnTo>
                    <a:pt x="39" y="7"/>
                  </a:lnTo>
                  <a:lnTo>
                    <a:pt x="36" y="5"/>
                  </a:lnTo>
                  <a:lnTo>
                    <a:pt x="36" y="2"/>
                  </a:lnTo>
                  <a:lnTo>
                    <a:pt x="34" y="2"/>
                  </a:lnTo>
                  <a:lnTo>
                    <a:pt x="31" y="0"/>
                  </a:lnTo>
                  <a:lnTo>
                    <a:pt x="2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13" name="Freeform 92"/>
            <p:cNvSpPr/>
            <p:nvPr/>
          </p:nvSpPr>
          <p:spPr>
            <a:xfrm>
              <a:off x="0" y="86"/>
              <a:ext cx="43" cy="152"/>
            </a:xfrm>
            <a:custGeom>
              <a:avLst/>
              <a:gdLst>
                <a:gd name="GT0" fmla="+- l w 0"/>
                <a:gd name="GT1" fmla="+- t h 0"/>
              </a:gdLst>
              <a:ahLst/>
              <a:cxnLst>
                <a:cxn ang="0">
                  <a:pos x="27" y="150"/>
                </a:cxn>
                <a:cxn ang="0">
                  <a:pos x="27" y="150"/>
                </a:cxn>
                <a:cxn ang="0">
                  <a:pos x="33" y="149"/>
                </a:cxn>
                <a:cxn ang="0">
                  <a:pos x="36" y="148"/>
                </a:cxn>
                <a:cxn ang="0">
                  <a:pos x="39" y="147"/>
                </a:cxn>
                <a:cxn ang="0">
                  <a:pos x="38" y="145"/>
                </a:cxn>
                <a:cxn ang="0">
                  <a:pos x="40" y="144"/>
                </a:cxn>
                <a:cxn ang="0">
                  <a:pos x="42" y="141"/>
                </a:cxn>
                <a:cxn ang="0">
                  <a:pos x="41" y="139"/>
                </a:cxn>
                <a:cxn ang="0">
                  <a:pos x="41" y="137"/>
                </a:cxn>
                <a:cxn ang="0">
                  <a:pos x="26" y="8"/>
                </a:cxn>
                <a:cxn ang="0">
                  <a:pos x="25" y="7"/>
                </a:cxn>
                <a:cxn ang="0">
                  <a:pos x="25" y="4"/>
                </a:cxn>
                <a:cxn ang="0">
                  <a:pos x="24" y="3"/>
                </a:cxn>
                <a:cxn ang="0">
                  <a:pos x="23" y="0"/>
                </a:cxn>
                <a:cxn ang="0">
                  <a:pos x="19" y="2"/>
                </a:cxn>
                <a:cxn ang="0">
                  <a:pos x="17" y="2"/>
                </a:cxn>
                <a:cxn ang="0">
                  <a:pos x="16" y="0"/>
                </a:cxn>
                <a:cxn ang="0">
                  <a:pos x="15" y="0"/>
                </a:cxn>
                <a:cxn ang="0">
                  <a:pos x="8" y="1"/>
                </a:cxn>
                <a:cxn ang="0">
                  <a:pos x="5" y="2"/>
                </a:cxn>
                <a:cxn ang="0">
                  <a:pos x="2" y="3"/>
                </a:cxn>
                <a:cxn ang="0">
                  <a:pos x="3" y="5"/>
                </a:cxn>
                <a:cxn ang="0">
                  <a:pos x="0" y="6"/>
                </a:cxn>
                <a:cxn ang="0">
                  <a:pos x="1" y="8"/>
                </a:cxn>
                <a:cxn ang="0">
                  <a:pos x="0" y="8"/>
                </a:cxn>
                <a:cxn ang="0">
                  <a:pos x="0" y="10"/>
                </a:cxn>
                <a:cxn ang="0">
                  <a:pos x="0" y="13"/>
                </a:cxn>
                <a:cxn ang="0">
                  <a:pos x="15" y="142"/>
                </a:cxn>
                <a:cxn ang="0">
                  <a:pos x="16" y="143"/>
                </a:cxn>
                <a:cxn ang="0">
                  <a:pos x="16" y="145"/>
                </a:cxn>
                <a:cxn ang="0">
                  <a:pos x="19" y="147"/>
                </a:cxn>
                <a:cxn ang="0">
                  <a:pos x="19" y="150"/>
                </a:cxn>
                <a:cxn ang="0">
                  <a:pos x="21" y="148"/>
                </a:cxn>
                <a:cxn ang="0">
                  <a:pos x="25" y="151"/>
                </a:cxn>
                <a:cxn ang="0">
                  <a:pos x="27" y="150"/>
                </a:cxn>
              </a:cxnLst>
              <a:rect l="l" t="t" r="GT0" b="GT1"/>
              <a:pathLst>
                <a:path w="43" h="152">
                  <a:moveTo>
                    <a:pt x="27" y="150"/>
                  </a:moveTo>
                  <a:lnTo>
                    <a:pt x="27" y="150"/>
                  </a:lnTo>
                  <a:lnTo>
                    <a:pt x="33" y="149"/>
                  </a:lnTo>
                  <a:lnTo>
                    <a:pt x="36" y="148"/>
                  </a:lnTo>
                  <a:lnTo>
                    <a:pt x="39" y="147"/>
                  </a:lnTo>
                  <a:lnTo>
                    <a:pt x="38" y="145"/>
                  </a:lnTo>
                  <a:lnTo>
                    <a:pt x="40" y="144"/>
                  </a:lnTo>
                  <a:lnTo>
                    <a:pt x="42" y="141"/>
                  </a:lnTo>
                  <a:lnTo>
                    <a:pt x="41" y="139"/>
                  </a:lnTo>
                  <a:lnTo>
                    <a:pt x="41" y="137"/>
                  </a:lnTo>
                  <a:lnTo>
                    <a:pt x="26" y="8"/>
                  </a:lnTo>
                  <a:lnTo>
                    <a:pt x="25" y="7"/>
                  </a:lnTo>
                  <a:lnTo>
                    <a:pt x="25" y="4"/>
                  </a:lnTo>
                  <a:lnTo>
                    <a:pt x="24" y="3"/>
                  </a:lnTo>
                  <a:lnTo>
                    <a:pt x="23" y="0"/>
                  </a:lnTo>
                  <a:lnTo>
                    <a:pt x="19" y="2"/>
                  </a:lnTo>
                  <a:lnTo>
                    <a:pt x="17" y="2"/>
                  </a:lnTo>
                  <a:lnTo>
                    <a:pt x="16" y="0"/>
                  </a:lnTo>
                  <a:lnTo>
                    <a:pt x="15" y="0"/>
                  </a:lnTo>
                  <a:lnTo>
                    <a:pt x="8" y="1"/>
                  </a:lnTo>
                  <a:lnTo>
                    <a:pt x="5" y="2"/>
                  </a:lnTo>
                  <a:lnTo>
                    <a:pt x="2" y="3"/>
                  </a:lnTo>
                  <a:lnTo>
                    <a:pt x="3" y="5"/>
                  </a:lnTo>
                  <a:lnTo>
                    <a:pt x="0" y="6"/>
                  </a:lnTo>
                  <a:lnTo>
                    <a:pt x="1" y="8"/>
                  </a:lnTo>
                  <a:lnTo>
                    <a:pt x="0" y="8"/>
                  </a:lnTo>
                  <a:lnTo>
                    <a:pt x="0" y="10"/>
                  </a:lnTo>
                  <a:lnTo>
                    <a:pt x="0" y="13"/>
                  </a:lnTo>
                  <a:lnTo>
                    <a:pt x="15" y="142"/>
                  </a:lnTo>
                  <a:lnTo>
                    <a:pt x="16" y="143"/>
                  </a:lnTo>
                  <a:lnTo>
                    <a:pt x="16" y="145"/>
                  </a:lnTo>
                  <a:lnTo>
                    <a:pt x="19" y="147"/>
                  </a:lnTo>
                  <a:lnTo>
                    <a:pt x="19" y="150"/>
                  </a:lnTo>
                  <a:lnTo>
                    <a:pt x="21" y="148"/>
                  </a:lnTo>
                  <a:lnTo>
                    <a:pt x="25" y="151"/>
                  </a:lnTo>
                  <a:lnTo>
                    <a:pt x="27" y="15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14" name="组合 56413"/>
          <p:cNvGrpSpPr/>
          <p:nvPr/>
        </p:nvGrpSpPr>
        <p:grpSpPr>
          <a:xfrm>
            <a:off x="5605462" y="1485900"/>
            <a:ext cx="342900" cy="425450"/>
            <a:chOff x="0" y="0"/>
            <a:chExt cx="192" cy="239"/>
          </a:xfrm>
        </p:grpSpPr>
        <p:sp>
          <p:nvSpPr>
            <p:cNvPr id="56415" name="Oval 94"/>
            <p:cNvSpPr/>
            <p:nvPr/>
          </p:nvSpPr>
          <p:spPr>
            <a:xfrm>
              <a:off x="63" y="0"/>
              <a:ext cx="65" cy="66"/>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16" name="Freeform 95"/>
            <p:cNvSpPr/>
            <p:nvPr/>
          </p:nvSpPr>
          <p:spPr>
            <a:xfrm>
              <a:off x="38" y="72"/>
              <a:ext cx="113" cy="167"/>
            </a:xfrm>
            <a:custGeom>
              <a:avLst/>
              <a:gdLst>
                <a:gd name="GT0" fmla="+- l w 0"/>
                <a:gd name="GT1" fmla="+- t h 0"/>
              </a:gdLst>
              <a:ahLst/>
              <a:cxnLst>
                <a:cxn ang="0">
                  <a:pos x="9" y="0"/>
                </a:cxn>
                <a:cxn ang="0">
                  <a:pos x="9" y="0"/>
                </a:cxn>
                <a:cxn ang="0">
                  <a:pos x="102" y="0"/>
                </a:cxn>
                <a:cxn ang="0">
                  <a:pos x="104" y="0"/>
                </a:cxn>
                <a:cxn ang="0">
                  <a:pos x="107" y="0"/>
                </a:cxn>
                <a:cxn ang="0">
                  <a:pos x="107" y="1"/>
                </a:cxn>
                <a:cxn ang="0">
                  <a:pos x="108" y="1"/>
                </a:cxn>
                <a:cxn ang="0">
                  <a:pos x="108" y="3"/>
                </a:cxn>
                <a:cxn ang="0">
                  <a:pos x="112" y="3"/>
                </a:cxn>
                <a:cxn ang="0">
                  <a:pos x="112" y="6"/>
                </a:cxn>
                <a:cxn ang="0">
                  <a:pos x="112" y="9"/>
                </a:cxn>
                <a:cxn ang="0">
                  <a:pos x="97" y="156"/>
                </a:cxn>
                <a:cxn ang="0">
                  <a:pos x="97" y="158"/>
                </a:cxn>
                <a:cxn ang="0">
                  <a:pos x="97" y="160"/>
                </a:cxn>
                <a:cxn ang="0">
                  <a:pos x="95" y="164"/>
                </a:cxn>
                <a:cxn ang="0">
                  <a:pos x="95" y="166"/>
                </a:cxn>
                <a:cxn ang="0">
                  <a:pos x="93" y="166"/>
                </a:cxn>
                <a:cxn ang="0">
                  <a:pos x="90" y="166"/>
                </a:cxn>
                <a:cxn ang="0">
                  <a:pos x="88" y="166"/>
                </a:cxn>
                <a:cxn ang="0">
                  <a:pos x="23" y="166"/>
                </a:cxn>
                <a:cxn ang="0">
                  <a:pos x="20" y="166"/>
                </a:cxn>
                <a:cxn ang="0">
                  <a:pos x="18" y="166"/>
                </a:cxn>
                <a:cxn ang="0">
                  <a:pos x="16" y="164"/>
                </a:cxn>
                <a:cxn ang="0">
                  <a:pos x="14" y="160"/>
                </a:cxn>
                <a:cxn ang="0">
                  <a:pos x="14" y="158"/>
                </a:cxn>
                <a:cxn ang="0">
                  <a:pos x="14" y="156"/>
                </a:cxn>
                <a:cxn ang="0">
                  <a:pos x="0" y="9"/>
                </a:cxn>
                <a:cxn ang="0">
                  <a:pos x="0" y="6"/>
                </a:cxn>
                <a:cxn ang="0">
                  <a:pos x="0" y="3"/>
                </a:cxn>
                <a:cxn ang="0">
                  <a:pos x="2" y="3"/>
                </a:cxn>
                <a:cxn ang="0">
                  <a:pos x="2" y="1"/>
                </a:cxn>
                <a:cxn ang="0">
                  <a:pos x="4" y="1"/>
                </a:cxn>
                <a:cxn ang="0">
                  <a:pos x="4" y="0"/>
                </a:cxn>
                <a:cxn ang="0">
                  <a:pos x="7" y="0"/>
                </a:cxn>
                <a:cxn ang="0">
                  <a:pos x="9" y="0"/>
                </a:cxn>
              </a:cxnLst>
              <a:rect l="l" t="t" r="GT0" b="GT1"/>
              <a:pathLst>
                <a:path w="113" h="167">
                  <a:moveTo>
                    <a:pt x="9" y="0"/>
                  </a:moveTo>
                  <a:lnTo>
                    <a:pt x="9" y="0"/>
                  </a:lnTo>
                  <a:lnTo>
                    <a:pt x="102" y="0"/>
                  </a:lnTo>
                  <a:lnTo>
                    <a:pt x="104" y="0"/>
                  </a:lnTo>
                  <a:lnTo>
                    <a:pt x="107" y="0"/>
                  </a:lnTo>
                  <a:lnTo>
                    <a:pt x="107" y="1"/>
                  </a:lnTo>
                  <a:lnTo>
                    <a:pt x="108" y="1"/>
                  </a:lnTo>
                  <a:lnTo>
                    <a:pt x="108" y="3"/>
                  </a:lnTo>
                  <a:lnTo>
                    <a:pt x="112" y="3"/>
                  </a:lnTo>
                  <a:lnTo>
                    <a:pt x="112" y="6"/>
                  </a:lnTo>
                  <a:lnTo>
                    <a:pt x="112" y="9"/>
                  </a:lnTo>
                  <a:lnTo>
                    <a:pt x="97" y="156"/>
                  </a:lnTo>
                  <a:lnTo>
                    <a:pt x="97" y="158"/>
                  </a:lnTo>
                  <a:lnTo>
                    <a:pt x="97" y="160"/>
                  </a:lnTo>
                  <a:lnTo>
                    <a:pt x="95" y="164"/>
                  </a:lnTo>
                  <a:lnTo>
                    <a:pt x="95" y="166"/>
                  </a:lnTo>
                  <a:lnTo>
                    <a:pt x="93" y="166"/>
                  </a:lnTo>
                  <a:lnTo>
                    <a:pt x="90" y="166"/>
                  </a:lnTo>
                  <a:lnTo>
                    <a:pt x="88" y="166"/>
                  </a:lnTo>
                  <a:lnTo>
                    <a:pt x="23" y="166"/>
                  </a:lnTo>
                  <a:lnTo>
                    <a:pt x="20" y="166"/>
                  </a:lnTo>
                  <a:lnTo>
                    <a:pt x="18" y="166"/>
                  </a:lnTo>
                  <a:lnTo>
                    <a:pt x="16" y="164"/>
                  </a:lnTo>
                  <a:lnTo>
                    <a:pt x="14" y="160"/>
                  </a:lnTo>
                  <a:lnTo>
                    <a:pt x="14" y="158"/>
                  </a:lnTo>
                  <a:lnTo>
                    <a:pt x="14" y="156"/>
                  </a:lnTo>
                  <a:lnTo>
                    <a:pt x="0" y="9"/>
                  </a:lnTo>
                  <a:lnTo>
                    <a:pt x="0" y="6"/>
                  </a:lnTo>
                  <a:lnTo>
                    <a:pt x="0" y="3"/>
                  </a:lnTo>
                  <a:lnTo>
                    <a:pt x="2" y="3"/>
                  </a:lnTo>
                  <a:lnTo>
                    <a:pt x="2" y="1"/>
                  </a:lnTo>
                  <a:lnTo>
                    <a:pt x="4" y="1"/>
                  </a:lnTo>
                  <a:lnTo>
                    <a:pt x="4" y="0"/>
                  </a:lnTo>
                  <a:lnTo>
                    <a:pt x="7" y="0"/>
                  </a:lnTo>
                  <a:lnTo>
                    <a:pt x="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17" name="Freeform 96"/>
            <p:cNvSpPr/>
            <p:nvPr/>
          </p:nvSpPr>
          <p:spPr>
            <a:xfrm>
              <a:off x="150" y="87"/>
              <a:ext cx="42" cy="149"/>
            </a:xfrm>
            <a:custGeom>
              <a:avLst/>
              <a:gdLst>
                <a:gd name="GT0" fmla="+- l w 0"/>
                <a:gd name="GT1" fmla="+- t h 0"/>
              </a:gdLst>
              <a:ahLst/>
              <a:cxnLst>
                <a:cxn ang="0">
                  <a:pos x="30" y="0"/>
                </a:cxn>
                <a:cxn ang="0">
                  <a:pos x="30" y="0"/>
                </a:cxn>
                <a:cxn ang="0">
                  <a:pos x="24" y="0"/>
                </a:cxn>
                <a:cxn ang="0">
                  <a:pos x="21" y="0"/>
                </a:cxn>
                <a:cxn ang="0">
                  <a:pos x="19" y="0"/>
                </a:cxn>
                <a:cxn ang="0">
                  <a:pos x="19" y="2"/>
                </a:cxn>
                <a:cxn ang="0">
                  <a:pos x="17" y="2"/>
                </a:cxn>
                <a:cxn ang="0">
                  <a:pos x="14" y="5"/>
                </a:cxn>
                <a:cxn ang="0">
                  <a:pos x="14" y="7"/>
                </a:cxn>
                <a:cxn ang="0">
                  <a:pos x="14" y="9"/>
                </a:cxn>
                <a:cxn ang="0">
                  <a:pos x="0" y="136"/>
                </a:cxn>
                <a:cxn ang="0">
                  <a:pos x="0" y="138"/>
                </a:cxn>
                <a:cxn ang="0">
                  <a:pos x="0" y="141"/>
                </a:cxn>
                <a:cxn ang="0">
                  <a:pos x="1" y="143"/>
                </a:cxn>
                <a:cxn ang="0">
                  <a:pos x="1" y="145"/>
                </a:cxn>
                <a:cxn ang="0">
                  <a:pos x="5" y="145"/>
                </a:cxn>
                <a:cxn ang="0">
                  <a:pos x="7" y="145"/>
                </a:cxn>
                <a:cxn ang="0">
                  <a:pos x="7" y="148"/>
                </a:cxn>
                <a:cxn ang="0">
                  <a:pos x="9" y="148"/>
                </a:cxn>
                <a:cxn ang="0">
                  <a:pos x="17" y="148"/>
                </a:cxn>
                <a:cxn ang="0">
                  <a:pos x="19" y="148"/>
                </a:cxn>
                <a:cxn ang="0">
                  <a:pos x="21" y="148"/>
                </a:cxn>
                <a:cxn ang="0">
                  <a:pos x="21" y="145"/>
                </a:cxn>
                <a:cxn ang="0">
                  <a:pos x="24" y="145"/>
                </a:cxn>
                <a:cxn ang="0">
                  <a:pos x="24" y="143"/>
                </a:cxn>
                <a:cxn ang="0">
                  <a:pos x="26" y="143"/>
                </a:cxn>
                <a:cxn ang="0">
                  <a:pos x="26" y="141"/>
                </a:cxn>
                <a:cxn ang="0">
                  <a:pos x="26" y="138"/>
                </a:cxn>
                <a:cxn ang="0">
                  <a:pos x="41" y="11"/>
                </a:cxn>
                <a:cxn ang="0">
                  <a:pos x="41" y="9"/>
                </a:cxn>
                <a:cxn ang="0">
                  <a:pos x="41" y="7"/>
                </a:cxn>
                <a:cxn ang="0">
                  <a:pos x="38" y="5"/>
                </a:cxn>
                <a:cxn ang="0">
                  <a:pos x="38" y="2"/>
                </a:cxn>
                <a:cxn ang="0">
                  <a:pos x="36" y="2"/>
                </a:cxn>
                <a:cxn ang="0">
                  <a:pos x="33" y="0"/>
                </a:cxn>
                <a:cxn ang="0">
                  <a:pos x="30" y="0"/>
                </a:cxn>
              </a:cxnLst>
              <a:rect l="l" t="t" r="GT0" b="GT1"/>
              <a:pathLst>
                <a:path w="42" h="149">
                  <a:moveTo>
                    <a:pt x="30" y="0"/>
                  </a:moveTo>
                  <a:lnTo>
                    <a:pt x="30" y="0"/>
                  </a:lnTo>
                  <a:lnTo>
                    <a:pt x="24" y="0"/>
                  </a:lnTo>
                  <a:lnTo>
                    <a:pt x="21" y="0"/>
                  </a:lnTo>
                  <a:lnTo>
                    <a:pt x="19" y="0"/>
                  </a:lnTo>
                  <a:lnTo>
                    <a:pt x="19" y="2"/>
                  </a:lnTo>
                  <a:lnTo>
                    <a:pt x="17" y="2"/>
                  </a:lnTo>
                  <a:lnTo>
                    <a:pt x="14" y="5"/>
                  </a:lnTo>
                  <a:lnTo>
                    <a:pt x="14" y="7"/>
                  </a:lnTo>
                  <a:lnTo>
                    <a:pt x="14" y="9"/>
                  </a:lnTo>
                  <a:lnTo>
                    <a:pt x="0" y="136"/>
                  </a:lnTo>
                  <a:lnTo>
                    <a:pt x="0" y="138"/>
                  </a:lnTo>
                  <a:lnTo>
                    <a:pt x="0" y="141"/>
                  </a:lnTo>
                  <a:lnTo>
                    <a:pt x="1" y="143"/>
                  </a:lnTo>
                  <a:lnTo>
                    <a:pt x="1" y="145"/>
                  </a:lnTo>
                  <a:lnTo>
                    <a:pt x="5" y="145"/>
                  </a:lnTo>
                  <a:lnTo>
                    <a:pt x="7" y="145"/>
                  </a:lnTo>
                  <a:lnTo>
                    <a:pt x="7" y="148"/>
                  </a:lnTo>
                  <a:lnTo>
                    <a:pt x="9" y="148"/>
                  </a:lnTo>
                  <a:lnTo>
                    <a:pt x="17" y="148"/>
                  </a:lnTo>
                  <a:lnTo>
                    <a:pt x="19" y="148"/>
                  </a:lnTo>
                  <a:lnTo>
                    <a:pt x="21" y="148"/>
                  </a:lnTo>
                  <a:lnTo>
                    <a:pt x="21" y="145"/>
                  </a:lnTo>
                  <a:lnTo>
                    <a:pt x="24" y="145"/>
                  </a:lnTo>
                  <a:lnTo>
                    <a:pt x="24" y="143"/>
                  </a:lnTo>
                  <a:lnTo>
                    <a:pt x="26" y="143"/>
                  </a:lnTo>
                  <a:lnTo>
                    <a:pt x="26" y="141"/>
                  </a:lnTo>
                  <a:lnTo>
                    <a:pt x="26" y="138"/>
                  </a:lnTo>
                  <a:lnTo>
                    <a:pt x="41" y="11"/>
                  </a:lnTo>
                  <a:lnTo>
                    <a:pt x="41" y="9"/>
                  </a:lnTo>
                  <a:lnTo>
                    <a:pt x="41" y="7"/>
                  </a:lnTo>
                  <a:lnTo>
                    <a:pt x="38" y="5"/>
                  </a:lnTo>
                  <a:lnTo>
                    <a:pt x="38" y="2"/>
                  </a:lnTo>
                  <a:lnTo>
                    <a:pt x="36" y="2"/>
                  </a:lnTo>
                  <a:lnTo>
                    <a:pt x="33"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18" name="Freeform 97"/>
            <p:cNvSpPr/>
            <p:nvPr/>
          </p:nvSpPr>
          <p:spPr>
            <a:xfrm>
              <a:off x="0" y="86"/>
              <a:ext cx="44" cy="152"/>
            </a:xfrm>
            <a:custGeom>
              <a:avLst/>
              <a:gdLst>
                <a:gd name="GT0" fmla="+- l w 0"/>
                <a:gd name="GT1" fmla="+- t h 0"/>
              </a:gdLst>
              <a:ahLst/>
              <a:cxnLst>
                <a:cxn ang="0">
                  <a:pos x="28" y="150"/>
                </a:cxn>
                <a:cxn ang="0">
                  <a:pos x="28" y="150"/>
                </a:cxn>
                <a:cxn ang="0">
                  <a:pos x="34" y="149"/>
                </a:cxn>
                <a:cxn ang="0">
                  <a:pos x="37" y="148"/>
                </a:cxn>
                <a:cxn ang="0">
                  <a:pos x="40" y="147"/>
                </a:cxn>
                <a:cxn ang="0">
                  <a:pos x="38" y="145"/>
                </a:cxn>
                <a:cxn ang="0">
                  <a:pos x="41" y="144"/>
                </a:cxn>
                <a:cxn ang="0">
                  <a:pos x="43" y="141"/>
                </a:cxn>
                <a:cxn ang="0">
                  <a:pos x="42" y="139"/>
                </a:cxn>
                <a:cxn ang="0">
                  <a:pos x="42" y="137"/>
                </a:cxn>
                <a:cxn ang="0">
                  <a:pos x="26" y="9"/>
                </a:cxn>
                <a:cxn ang="0">
                  <a:pos x="26" y="7"/>
                </a:cxn>
                <a:cxn ang="0">
                  <a:pos x="25" y="4"/>
                </a:cxn>
                <a:cxn ang="0">
                  <a:pos x="24" y="3"/>
                </a:cxn>
                <a:cxn ang="0">
                  <a:pos x="24" y="0"/>
                </a:cxn>
                <a:cxn ang="0">
                  <a:pos x="20" y="2"/>
                </a:cxn>
                <a:cxn ang="0">
                  <a:pos x="18" y="2"/>
                </a:cxn>
                <a:cxn ang="0">
                  <a:pos x="17" y="0"/>
                </a:cxn>
                <a:cxn ang="0">
                  <a:pos x="15" y="0"/>
                </a:cxn>
                <a:cxn ang="0">
                  <a:pos x="8" y="1"/>
                </a:cxn>
                <a:cxn ang="0">
                  <a:pos x="5" y="2"/>
                </a:cxn>
                <a:cxn ang="0">
                  <a:pos x="2" y="3"/>
                </a:cxn>
                <a:cxn ang="0">
                  <a:pos x="4" y="5"/>
                </a:cxn>
                <a:cxn ang="0">
                  <a:pos x="0" y="6"/>
                </a:cxn>
                <a:cxn ang="0">
                  <a:pos x="1" y="9"/>
                </a:cxn>
                <a:cxn ang="0">
                  <a:pos x="0" y="9"/>
                </a:cxn>
                <a:cxn ang="0">
                  <a:pos x="0" y="10"/>
                </a:cxn>
                <a:cxn ang="0">
                  <a:pos x="0" y="13"/>
                </a:cxn>
                <a:cxn ang="0">
                  <a:pos x="16" y="141"/>
                </a:cxn>
                <a:cxn ang="0">
                  <a:pos x="16" y="143"/>
                </a:cxn>
                <a:cxn ang="0">
                  <a:pos x="17" y="145"/>
                </a:cxn>
                <a:cxn ang="0">
                  <a:pos x="19" y="147"/>
                </a:cxn>
                <a:cxn ang="0">
                  <a:pos x="19" y="150"/>
                </a:cxn>
                <a:cxn ang="0">
                  <a:pos x="22" y="148"/>
                </a:cxn>
                <a:cxn ang="0">
                  <a:pos x="25" y="151"/>
                </a:cxn>
                <a:cxn ang="0">
                  <a:pos x="28" y="150"/>
                </a:cxn>
              </a:cxnLst>
              <a:rect l="l" t="t" r="GT0" b="GT1"/>
              <a:pathLst>
                <a:path w="44" h="152">
                  <a:moveTo>
                    <a:pt x="28" y="150"/>
                  </a:moveTo>
                  <a:lnTo>
                    <a:pt x="28" y="150"/>
                  </a:lnTo>
                  <a:lnTo>
                    <a:pt x="34" y="149"/>
                  </a:lnTo>
                  <a:lnTo>
                    <a:pt x="37" y="148"/>
                  </a:lnTo>
                  <a:lnTo>
                    <a:pt x="40" y="147"/>
                  </a:lnTo>
                  <a:lnTo>
                    <a:pt x="38" y="145"/>
                  </a:lnTo>
                  <a:lnTo>
                    <a:pt x="41" y="144"/>
                  </a:lnTo>
                  <a:lnTo>
                    <a:pt x="43" y="141"/>
                  </a:lnTo>
                  <a:lnTo>
                    <a:pt x="42" y="139"/>
                  </a:lnTo>
                  <a:lnTo>
                    <a:pt x="42" y="137"/>
                  </a:lnTo>
                  <a:lnTo>
                    <a:pt x="26" y="9"/>
                  </a:lnTo>
                  <a:lnTo>
                    <a:pt x="26" y="7"/>
                  </a:lnTo>
                  <a:lnTo>
                    <a:pt x="25" y="4"/>
                  </a:lnTo>
                  <a:lnTo>
                    <a:pt x="24" y="3"/>
                  </a:lnTo>
                  <a:lnTo>
                    <a:pt x="24" y="0"/>
                  </a:lnTo>
                  <a:lnTo>
                    <a:pt x="20" y="2"/>
                  </a:lnTo>
                  <a:lnTo>
                    <a:pt x="18" y="2"/>
                  </a:lnTo>
                  <a:lnTo>
                    <a:pt x="17" y="0"/>
                  </a:lnTo>
                  <a:lnTo>
                    <a:pt x="15" y="0"/>
                  </a:lnTo>
                  <a:lnTo>
                    <a:pt x="8" y="1"/>
                  </a:lnTo>
                  <a:lnTo>
                    <a:pt x="5" y="2"/>
                  </a:lnTo>
                  <a:lnTo>
                    <a:pt x="2" y="3"/>
                  </a:lnTo>
                  <a:lnTo>
                    <a:pt x="4" y="5"/>
                  </a:lnTo>
                  <a:lnTo>
                    <a:pt x="0" y="6"/>
                  </a:lnTo>
                  <a:lnTo>
                    <a:pt x="1" y="9"/>
                  </a:lnTo>
                  <a:lnTo>
                    <a:pt x="0" y="9"/>
                  </a:lnTo>
                  <a:lnTo>
                    <a:pt x="0" y="10"/>
                  </a:lnTo>
                  <a:lnTo>
                    <a:pt x="0" y="13"/>
                  </a:lnTo>
                  <a:lnTo>
                    <a:pt x="16" y="141"/>
                  </a:lnTo>
                  <a:lnTo>
                    <a:pt x="16" y="143"/>
                  </a:lnTo>
                  <a:lnTo>
                    <a:pt x="17" y="145"/>
                  </a:lnTo>
                  <a:lnTo>
                    <a:pt x="19" y="147"/>
                  </a:lnTo>
                  <a:lnTo>
                    <a:pt x="19" y="150"/>
                  </a:lnTo>
                  <a:lnTo>
                    <a:pt x="22" y="148"/>
                  </a:lnTo>
                  <a:lnTo>
                    <a:pt x="25" y="151"/>
                  </a:lnTo>
                  <a:lnTo>
                    <a:pt x="28" y="15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19" name="组合 56418"/>
          <p:cNvGrpSpPr/>
          <p:nvPr/>
        </p:nvGrpSpPr>
        <p:grpSpPr>
          <a:xfrm>
            <a:off x="5878512" y="1911350"/>
            <a:ext cx="339725" cy="425450"/>
            <a:chOff x="0" y="0"/>
            <a:chExt cx="190" cy="239"/>
          </a:xfrm>
        </p:grpSpPr>
        <p:sp>
          <p:nvSpPr>
            <p:cNvPr id="56420" name="Oval 99"/>
            <p:cNvSpPr/>
            <p:nvPr/>
          </p:nvSpPr>
          <p:spPr>
            <a:xfrm>
              <a:off x="61" y="0"/>
              <a:ext cx="67"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21" name="Freeform 100"/>
            <p:cNvSpPr/>
            <p:nvPr/>
          </p:nvSpPr>
          <p:spPr>
            <a:xfrm>
              <a:off x="38" y="71"/>
              <a:ext cx="113" cy="166"/>
            </a:xfrm>
            <a:custGeom>
              <a:avLst/>
              <a:gdLst>
                <a:gd name="GT0" fmla="+- l w 0"/>
                <a:gd name="GT1" fmla="+- t h 0"/>
              </a:gdLst>
              <a:ahLst/>
              <a:cxnLst>
                <a:cxn ang="0">
                  <a:pos x="8" y="0"/>
                </a:cxn>
                <a:cxn ang="0">
                  <a:pos x="8" y="0"/>
                </a:cxn>
                <a:cxn ang="0">
                  <a:pos x="103" y="0"/>
                </a:cxn>
                <a:cxn ang="0">
                  <a:pos x="104" y="0"/>
                </a:cxn>
                <a:cxn ang="0">
                  <a:pos x="106" y="0"/>
                </a:cxn>
                <a:cxn ang="0">
                  <a:pos x="106" y="1"/>
                </a:cxn>
                <a:cxn ang="0">
                  <a:pos x="108" y="1"/>
                </a:cxn>
                <a:cxn ang="0">
                  <a:pos x="108" y="3"/>
                </a:cxn>
                <a:cxn ang="0">
                  <a:pos x="112" y="3"/>
                </a:cxn>
                <a:cxn ang="0">
                  <a:pos x="112" y="6"/>
                </a:cxn>
                <a:cxn ang="0">
                  <a:pos x="112" y="9"/>
                </a:cxn>
                <a:cxn ang="0">
                  <a:pos x="97" y="155"/>
                </a:cxn>
                <a:cxn ang="0">
                  <a:pos x="97" y="157"/>
                </a:cxn>
                <a:cxn ang="0">
                  <a:pos x="97" y="159"/>
                </a:cxn>
                <a:cxn ang="0">
                  <a:pos x="95" y="163"/>
                </a:cxn>
                <a:cxn ang="0">
                  <a:pos x="95" y="165"/>
                </a:cxn>
                <a:cxn ang="0">
                  <a:pos x="94" y="165"/>
                </a:cxn>
                <a:cxn ang="0">
                  <a:pos x="90" y="165"/>
                </a:cxn>
                <a:cxn ang="0">
                  <a:pos x="88" y="165"/>
                </a:cxn>
                <a:cxn ang="0">
                  <a:pos x="23" y="165"/>
                </a:cxn>
                <a:cxn ang="0">
                  <a:pos x="20" y="165"/>
                </a:cxn>
                <a:cxn ang="0">
                  <a:pos x="17" y="165"/>
                </a:cxn>
                <a:cxn ang="0">
                  <a:pos x="16" y="163"/>
                </a:cxn>
                <a:cxn ang="0">
                  <a:pos x="14" y="159"/>
                </a:cxn>
                <a:cxn ang="0">
                  <a:pos x="14" y="157"/>
                </a:cxn>
                <a:cxn ang="0">
                  <a:pos x="14" y="155"/>
                </a:cxn>
                <a:cxn ang="0">
                  <a:pos x="0" y="9"/>
                </a:cxn>
                <a:cxn ang="0">
                  <a:pos x="0" y="6"/>
                </a:cxn>
                <a:cxn ang="0">
                  <a:pos x="0" y="3"/>
                </a:cxn>
                <a:cxn ang="0">
                  <a:pos x="2" y="3"/>
                </a:cxn>
                <a:cxn ang="0">
                  <a:pos x="2" y="1"/>
                </a:cxn>
                <a:cxn ang="0">
                  <a:pos x="5" y="1"/>
                </a:cxn>
                <a:cxn ang="0">
                  <a:pos x="5" y="0"/>
                </a:cxn>
                <a:cxn ang="0">
                  <a:pos x="7" y="0"/>
                </a:cxn>
                <a:cxn ang="0">
                  <a:pos x="8" y="0"/>
                </a:cxn>
              </a:cxnLst>
              <a:rect l="l" t="t" r="GT0" b="GT1"/>
              <a:pathLst>
                <a:path w="113" h="166">
                  <a:moveTo>
                    <a:pt x="8" y="0"/>
                  </a:moveTo>
                  <a:lnTo>
                    <a:pt x="8" y="0"/>
                  </a:lnTo>
                  <a:lnTo>
                    <a:pt x="103" y="0"/>
                  </a:lnTo>
                  <a:lnTo>
                    <a:pt x="104" y="0"/>
                  </a:lnTo>
                  <a:lnTo>
                    <a:pt x="106" y="0"/>
                  </a:lnTo>
                  <a:lnTo>
                    <a:pt x="106" y="1"/>
                  </a:lnTo>
                  <a:lnTo>
                    <a:pt x="108" y="1"/>
                  </a:lnTo>
                  <a:lnTo>
                    <a:pt x="108" y="3"/>
                  </a:lnTo>
                  <a:lnTo>
                    <a:pt x="112" y="3"/>
                  </a:lnTo>
                  <a:lnTo>
                    <a:pt x="112" y="6"/>
                  </a:lnTo>
                  <a:lnTo>
                    <a:pt x="112" y="9"/>
                  </a:lnTo>
                  <a:lnTo>
                    <a:pt x="97" y="155"/>
                  </a:lnTo>
                  <a:lnTo>
                    <a:pt x="97" y="157"/>
                  </a:lnTo>
                  <a:lnTo>
                    <a:pt x="97" y="159"/>
                  </a:lnTo>
                  <a:lnTo>
                    <a:pt x="95" y="163"/>
                  </a:lnTo>
                  <a:lnTo>
                    <a:pt x="95" y="165"/>
                  </a:lnTo>
                  <a:lnTo>
                    <a:pt x="94" y="165"/>
                  </a:lnTo>
                  <a:lnTo>
                    <a:pt x="90" y="165"/>
                  </a:lnTo>
                  <a:lnTo>
                    <a:pt x="88" y="165"/>
                  </a:lnTo>
                  <a:lnTo>
                    <a:pt x="23" y="165"/>
                  </a:lnTo>
                  <a:lnTo>
                    <a:pt x="20" y="165"/>
                  </a:lnTo>
                  <a:lnTo>
                    <a:pt x="17" y="165"/>
                  </a:lnTo>
                  <a:lnTo>
                    <a:pt x="16" y="163"/>
                  </a:lnTo>
                  <a:lnTo>
                    <a:pt x="14" y="159"/>
                  </a:lnTo>
                  <a:lnTo>
                    <a:pt x="14" y="157"/>
                  </a:lnTo>
                  <a:lnTo>
                    <a:pt x="14" y="155"/>
                  </a:lnTo>
                  <a:lnTo>
                    <a:pt x="0" y="9"/>
                  </a:lnTo>
                  <a:lnTo>
                    <a:pt x="0" y="6"/>
                  </a:lnTo>
                  <a:lnTo>
                    <a:pt x="0" y="3"/>
                  </a:lnTo>
                  <a:lnTo>
                    <a:pt x="2" y="3"/>
                  </a:lnTo>
                  <a:lnTo>
                    <a:pt x="2" y="1"/>
                  </a:lnTo>
                  <a:lnTo>
                    <a:pt x="5" y="1"/>
                  </a:lnTo>
                  <a:lnTo>
                    <a:pt x="5" y="0"/>
                  </a:lnTo>
                  <a:lnTo>
                    <a:pt x="7" y="0"/>
                  </a:lnTo>
                  <a:lnTo>
                    <a:pt x="8"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22" name="Freeform 101"/>
            <p:cNvSpPr/>
            <p:nvPr/>
          </p:nvSpPr>
          <p:spPr>
            <a:xfrm>
              <a:off x="149" y="85"/>
              <a:ext cx="41" cy="150"/>
            </a:xfrm>
            <a:custGeom>
              <a:avLst/>
              <a:gdLst>
                <a:gd name="GT0" fmla="+- l w 0"/>
                <a:gd name="GT1" fmla="+- t h 0"/>
              </a:gdLst>
              <a:ahLst/>
              <a:cxnLst>
                <a:cxn ang="0">
                  <a:pos x="30" y="0"/>
                </a:cxn>
                <a:cxn ang="0">
                  <a:pos x="30" y="0"/>
                </a:cxn>
                <a:cxn ang="0">
                  <a:pos x="23" y="0"/>
                </a:cxn>
                <a:cxn ang="0">
                  <a:pos x="20" y="0"/>
                </a:cxn>
                <a:cxn ang="0">
                  <a:pos x="19" y="0"/>
                </a:cxn>
                <a:cxn ang="0">
                  <a:pos x="19" y="2"/>
                </a:cxn>
                <a:cxn ang="0">
                  <a:pos x="16" y="2"/>
                </a:cxn>
                <a:cxn ang="0">
                  <a:pos x="14" y="5"/>
                </a:cxn>
                <a:cxn ang="0">
                  <a:pos x="14" y="7"/>
                </a:cxn>
                <a:cxn ang="0">
                  <a:pos x="14" y="9"/>
                </a:cxn>
                <a:cxn ang="0">
                  <a:pos x="0" y="137"/>
                </a:cxn>
                <a:cxn ang="0">
                  <a:pos x="0" y="139"/>
                </a:cxn>
                <a:cxn ang="0">
                  <a:pos x="0" y="142"/>
                </a:cxn>
                <a:cxn ang="0">
                  <a:pos x="1" y="144"/>
                </a:cxn>
                <a:cxn ang="0">
                  <a:pos x="1" y="146"/>
                </a:cxn>
                <a:cxn ang="0">
                  <a:pos x="5" y="146"/>
                </a:cxn>
                <a:cxn ang="0">
                  <a:pos x="7" y="146"/>
                </a:cxn>
                <a:cxn ang="0">
                  <a:pos x="7" y="149"/>
                </a:cxn>
                <a:cxn ang="0">
                  <a:pos x="9" y="149"/>
                </a:cxn>
                <a:cxn ang="0">
                  <a:pos x="16" y="149"/>
                </a:cxn>
                <a:cxn ang="0">
                  <a:pos x="19" y="149"/>
                </a:cxn>
                <a:cxn ang="0">
                  <a:pos x="20" y="149"/>
                </a:cxn>
                <a:cxn ang="0">
                  <a:pos x="20" y="146"/>
                </a:cxn>
                <a:cxn ang="0">
                  <a:pos x="23" y="146"/>
                </a:cxn>
                <a:cxn ang="0">
                  <a:pos x="23" y="144"/>
                </a:cxn>
                <a:cxn ang="0">
                  <a:pos x="25" y="144"/>
                </a:cxn>
                <a:cxn ang="0">
                  <a:pos x="25" y="142"/>
                </a:cxn>
                <a:cxn ang="0">
                  <a:pos x="25" y="139"/>
                </a:cxn>
                <a:cxn ang="0">
                  <a:pos x="40" y="11"/>
                </a:cxn>
                <a:cxn ang="0">
                  <a:pos x="40" y="9"/>
                </a:cxn>
                <a:cxn ang="0">
                  <a:pos x="40" y="7"/>
                </a:cxn>
                <a:cxn ang="0">
                  <a:pos x="37" y="5"/>
                </a:cxn>
                <a:cxn ang="0">
                  <a:pos x="37" y="2"/>
                </a:cxn>
                <a:cxn ang="0">
                  <a:pos x="35" y="2"/>
                </a:cxn>
                <a:cxn ang="0">
                  <a:pos x="32" y="0"/>
                </a:cxn>
                <a:cxn ang="0">
                  <a:pos x="30" y="0"/>
                </a:cxn>
              </a:cxnLst>
              <a:rect l="l" t="t" r="GT0" b="GT1"/>
              <a:pathLst>
                <a:path w="41" h="150">
                  <a:moveTo>
                    <a:pt x="30" y="0"/>
                  </a:moveTo>
                  <a:lnTo>
                    <a:pt x="30" y="0"/>
                  </a:lnTo>
                  <a:lnTo>
                    <a:pt x="23" y="0"/>
                  </a:lnTo>
                  <a:lnTo>
                    <a:pt x="20" y="0"/>
                  </a:lnTo>
                  <a:lnTo>
                    <a:pt x="19" y="0"/>
                  </a:lnTo>
                  <a:lnTo>
                    <a:pt x="19" y="2"/>
                  </a:lnTo>
                  <a:lnTo>
                    <a:pt x="16" y="2"/>
                  </a:lnTo>
                  <a:lnTo>
                    <a:pt x="14" y="5"/>
                  </a:lnTo>
                  <a:lnTo>
                    <a:pt x="14" y="7"/>
                  </a:lnTo>
                  <a:lnTo>
                    <a:pt x="14" y="9"/>
                  </a:lnTo>
                  <a:lnTo>
                    <a:pt x="0" y="137"/>
                  </a:lnTo>
                  <a:lnTo>
                    <a:pt x="0" y="139"/>
                  </a:lnTo>
                  <a:lnTo>
                    <a:pt x="0" y="142"/>
                  </a:lnTo>
                  <a:lnTo>
                    <a:pt x="1" y="144"/>
                  </a:lnTo>
                  <a:lnTo>
                    <a:pt x="1" y="146"/>
                  </a:lnTo>
                  <a:lnTo>
                    <a:pt x="5" y="146"/>
                  </a:lnTo>
                  <a:lnTo>
                    <a:pt x="7" y="146"/>
                  </a:lnTo>
                  <a:lnTo>
                    <a:pt x="7" y="149"/>
                  </a:lnTo>
                  <a:lnTo>
                    <a:pt x="9" y="149"/>
                  </a:lnTo>
                  <a:lnTo>
                    <a:pt x="16" y="149"/>
                  </a:lnTo>
                  <a:lnTo>
                    <a:pt x="19" y="149"/>
                  </a:lnTo>
                  <a:lnTo>
                    <a:pt x="20" y="149"/>
                  </a:lnTo>
                  <a:lnTo>
                    <a:pt x="20" y="146"/>
                  </a:lnTo>
                  <a:lnTo>
                    <a:pt x="23" y="146"/>
                  </a:lnTo>
                  <a:lnTo>
                    <a:pt x="23" y="144"/>
                  </a:lnTo>
                  <a:lnTo>
                    <a:pt x="25" y="144"/>
                  </a:lnTo>
                  <a:lnTo>
                    <a:pt x="25" y="142"/>
                  </a:lnTo>
                  <a:lnTo>
                    <a:pt x="25" y="139"/>
                  </a:lnTo>
                  <a:lnTo>
                    <a:pt x="40" y="11"/>
                  </a:lnTo>
                  <a:lnTo>
                    <a:pt x="40" y="9"/>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23" name="Freeform 102"/>
            <p:cNvSpPr/>
            <p:nvPr/>
          </p:nvSpPr>
          <p:spPr>
            <a:xfrm>
              <a:off x="0" y="87"/>
              <a:ext cx="42" cy="152"/>
            </a:xfrm>
            <a:custGeom>
              <a:avLst/>
              <a:gdLst>
                <a:gd name="GT0" fmla="+- l w 0"/>
                <a:gd name="GT1" fmla="+- t h 0"/>
              </a:gdLst>
              <a:ahLst/>
              <a:cxnLst>
                <a:cxn ang="0">
                  <a:pos x="26" y="150"/>
                </a:cxn>
                <a:cxn ang="0">
                  <a:pos x="26" y="150"/>
                </a:cxn>
                <a:cxn ang="0">
                  <a:pos x="32" y="149"/>
                </a:cxn>
                <a:cxn ang="0">
                  <a:pos x="35" y="148"/>
                </a:cxn>
                <a:cxn ang="0">
                  <a:pos x="38" y="147"/>
                </a:cxn>
                <a:cxn ang="0">
                  <a:pos x="37" y="145"/>
                </a:cxn>
                <a:cxn ang="0">
                  <a:pos x="39" y="144"/>
                </a:cxn>
                <a:cxn ang="0">
                  <a:pos x="41" y="141"/>
                </a:cxn>
                <a:cxn ang="0">
                  <a:pos x="40" y="139"/>
                </a:cxn>
                <a:cxn ang="0">
                  <a:pos x="40" y="137"/>
                </a:cxn>
                <a:cxn ang="0">
                  <a:pos x="25" y="8"/>
                </a:cxn>
                <a:cxn ang="0">
                  <a:pos x="25" y="7"/>
                </a:cxn>
                <a:cxn ang="0">
                  <a:pos x="24" y="4"/>
                </a:cxn>
                <a:cxn ang="0">
                  <a:pos x="23" y="3"/>
                </a:cxn>
                <a:cxn ang="0">
                  <a:pos x="22" y="0"/>
                </a:cxn>
                <a:cxn ang="0">
                  <a:pos x="19" y="2"/>
                </a:cxn>
                <a:cxn ang="0">
                  <a:pos x="17" y="2"/>
                </a:cxn>
                <a:cxn ang="0">
                  <a:pos x="16" y="0"/>
                </a:cxn>
                <a:cxn ang="0">
                  <a:pos x="14" y="0"/>
                </a:cxn>
                <a:cxn ang="0">
                  <a:pos x="8" y="1"/>
                </a:cxn>
                <a:cxn ang="0">
                  <a:pos x="5" y="2"/>
                </a:cxn>
                <a:cxn ang="0">
                  <a:pos x="2" y="3"/>
                </a:cxn>
                <a:cxn ang="0">
                  <a:pos x="3" y="5"/>
                </a:cxn>
                <a:cxn ang="0">
                  <a:pos x="0" y="6"/>
                </a:cxn>
                <a:cxn ang="0">
                  <a:pos x="1" y="8"/>
                </a:cxn>
                <a:cxn ang="0">
                  <a:pos x="0" y="8"/>
                </a:cxn>
                <a:cxn ang="0">
                  <a:pos x="0" y="10"/>
                </a:cxn>
                <a:cxn ang="0">
                  <a:pos x="0" y="13"/>
                </a:cxn>
                <a:cxn ang="0">
                  <a:pos x="15" y="142"/>
                </a:cxn>
                <a:cxn ang="0">
                  <a:pos x="15" y="143"/>
                </a:cxn>
                <a:cxn ang="0">
                  <a:pos x="16" y="145"/>
                </a:cxn>
                <a:cxn ang="0">
                  <a:pos x="18" y="147"/>
                </a:cxn>
                <a:cxn ang="0">
                  <a:pos x="18" y="150"/>
                </a:cxn>
                <a:cxn ang="0">
                  <a:pos x="21" y="148"/>
                </a:cxn>
                <a:cxn ang="0">
                  <a:pos x="24" y="151"/>
                </a:cxn>
                <a:cxn ang="0">
                  <a:pos x="26" y="150"/>
                </a:cxn>
              </a:cxnLst>
              <a:rect l="l" t="t" r="GT0" b="GT1"/>
              <a:pathLst>
                <a:path w="42" h="152">
                  <a:moveTo>
                    <a:pt x="26" y="150"/>
                  </a:moveTo>
                  <a:lnTo>
                    <a:pt x="26" y="150"/>
                  </a:lnTo>
                  <a:lnTo>
                    <a:pt x="32" y="149"/>
                  </a:lnTo>
                  <a:lnTo>
                    <a:pt x="35" y="148"/>
                  </a:lnTo>
                  <a:lnTo>
                    <a:pt x="38" y="147"/>
                  </a:lnTo>
                  <a:lnTo>
                    <a:pt x="37" y="145"/>
                  </a:lnTo>
                  <a:lnTo>
                    <a:pt x="39" y="144"/>
                  </a:lnTo>
                  <a:lnTo>
                    <a:pt x="41" y="141"/>
                  </a:lnTo>
                  <a:lnTo>
                    <a:pt x="40" y="139"/>
                  </a:lnTo>
                  <a:lnTo>
                    <a:pt x="40" y="137"/>
                  </a:lnTo>
                  <a:lnTo>
                    <a:pt x="25" y="8"/>
                  </a:lnTo>
                  <a:lnTo>
                    <a:pt x="25" y="7"/>
                  </a:lnTo>
                  <a:lnTo>
                    <a:pt x="24" y="4"/>
                  </a:lnTo>
                  <a:lnTo>
                    <a:pt x="23" y="3"/>
                  </a:lnTo>
                  <a:lnTo>
                    <a:pt x="22" y="0"/>
                  </a:lnTo>
                  <a:lnTo>
                    <a:pt x="19" y="2"/>
                  </a:lnTo>
                  <a:lnTo>
                    <a:pt x="17" y="2"/>
                  </a:lnTo>
                  <a:lnTo>
                    <a:pt x="16" y="0"/>
                  </a:lnTo>
                  <a:lnTo>
                    <a:pt x="14" y="0"/>
                  </a:lnTo>
                  <a:lnTo>
                    <a:pt x="8" y="1"/>
                  </a:lnTo>
                  <a:lnTo>
                    <a:pt x="5" y="2"/>
                  </a:lnTo>
                  <a:lnTo>
                    <a:pt x="2" y="3"/>
                  </a:lnTo>
                  <a:lnTo>
                    <a:pt x="3" y="5"/>
                  </a:lnTo>
                  <a:lnTo>
                    <a:pt x="0" y="6"/>
                  </a:lnTo>
                  <a:lnTo>
                    <a:pt x="1" y="8"/>
                  </a:lnTo>
                  <a:lnTo>
                    <a:pt x="0" y="8"/>
                  </a:lnTo>
                  <a:lnTo>
                    <a:pt x="0" y="10"/>
                  </a:lnTo>
                  <a:lnTo>
                    <a:pt x="0" y="13"/>
                  </a:lnTo>
                  <a:lnTo>
                    <a:pt x="15" y="142"/>
                  </a:lnTo>
                  <a:lnTo>
                    <a:pt x="15" y="143"/>
                  </a:lnTo>
                  <a:lnTo>
                    <a:pt x="16" y="145"/>
                  </a:lnTo>
                  <a:lnTo>
                    <a:pt x="18" y="147"/>
                  </a:lnTo>
                  <a:lnTo>
                    <a:pt x="18" y="150"/>
                  </a:lnTo>
                  <a:lnTo>
                    <a:pt x="21" y="148"/>
                  </a:lnTo>
                  <a:lnTo>
                    <a:pt x="24" y="151"/>
                  </a:lnTo>
                  <a:lnTo>
                    <a:pt x="26" y="15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24" name="组合 56423"/>
          <p:cNvGrpSpPr/>
          <p:nvPr/>
        </p:nvGrpSpPr>
        <p:grpSpPr>
          <a:xfrm>
            <a:off x="6203950" y="1506538"/>
            <a:ext cx="339725" cy="425450"/>
            <a:chOff x="0" y="0"/>
            <a:chExt cx="190" cy="239"/>
          </a:xfrm>
        </p:grpSpPr>
        <p:sp>
          <p:nvSpPr>
            <p:cNvPr id="56425" name="Oval 104"/>
            <p:cNvSpPr/>
            <p:nvPr/>
          </p:nvSpPr>
          <p:spPr>
            <a:xfrm>
              <a:off x="61" y="0"/>
              <a:ext cx="66"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26" name="Freeform 105"/>
            <p:cNvSpPr/>
            <p:nvPr/>
          </p:nvSpPr>
          <p:spPr>
            <a:xfrm>
              <a:off x="38" y="71"/>
              <a:ext cx="113" cy="166"/>
            </a:xfrm>
            <a:custGeom>
              <a:avLst/>
              <a:gdLst>
                <a:gd name="GT0" fmla="+- l w 0"/>
                <a:gd name="GT1" fmla="+- t h 0"/>
              </a:gdLst>
              <a:ahLst/>
              <a:cxnLst>
                <a:cxn ang="0">
                  <a:pos x="8" y="0"/>
                </a:cxn>
                <a:cxn ang="0">
                  <a:pos x="8" y="0"/>
                </a:cxn>
                <a:cxn ang="0">
                  <a:pos x="103" y="0"/>
                </a:cxn>
                <a:cxn ang="0">
                  <a:pos x="104" y="0"/>
                </a:cxn>
                <a:cxn ang="0">
                  <a:pos x="106" y="0"/>
                </a:cxn>
                <a:cxn ang="0">
                  <a:pos x="106" y="1"/>
                </a:cxn>
                <a:cxn ang="0">
                  <a:pos x="108" y="1"/>
                </a:cxn>
                <a:cxn ang="0">
                  <a:pos x="108" y="3"/>
                </a:cxn>
                <a:cxn ang="0">
                  <a:pos x="112" y="3"/>
                </a:cxn>
                <a:cxn ang="0">
                  <a:pos x="112" y="6"/>
                </a:cxn>
                <a:cxn ang="0">
                  <a:pos x="112" y="9"/>
                </a:cxn>
                <a:cxn ang="0">
                  <a:pos x="97" y="155"/>
                </a:cxn>
                <a:cxn ang="0">
                  <a:pos x="97" y="157"/>
                </a:cxn>
                <a:cxn ang="0">
                  <a:pos x="97" y="159"/>
                </a:cxn>
                <a:cxn ang="0">
                  <a:pos x="95" y="163"/>
                </a:cxn>
                <a:cxn ang="0">
                  <a:pos x="95" y="165"/>
                </a:cxn>
                <a:cxn ang="0">
                  <a:pos x="94" y="165"/>
                </a:cxn>
                <a:cxn ang="0">
                  <a:pos x="90" y="165"/>
                </a:cxn>
                <a:cxn ang="0">
                  <a:pos x="88" y="165"/>
                </a:cxn>
                <a:cxn ang="0">
                  <a:pos x="23" y="165"/>
                </a:cxn>
                <a:cxn ang="0">
                  <a:pos x="20" y="165"/>
                </a:cxn>
                <a:cxn ang="0">
                  <a:pos x="17" y="165"/>
                </a:cxn>
                <a:cxn ang="0">
                  <a:pos x="16" y="163"/>
                </a:cxn>
                <a:cxn ang="0">
                  <a:pos x="14" y="159"/>
                </a:cxn>
                <a:cxn ang="0">
                  <a:pos x="14" y="157"/>
                </a:cxn>
                <a:cxn ang="0">
                  <a:pos x="14" y="155"/>
                </a:cxn>
                <a:cxn ang="0">
                  <a:pos x="0" y="9"/>
                </a:cxn>
                <a:cxn ang="0">
                  <a:pos x="0" y="6"/>
                </a:cxn>
                <a:cxn ang="0">
                  <a:pos x="0" y="3"/>
                </a:cxn>
                <a:cxn ang="0">
                  <a:pos x="2" y="3"/>
                </a:cxn>
                <a:cxn ang="0">
                  <a:pos x="2" y="1"/>
                </a:cxn>
                <a:cxn ang="0">
                  <a:pos x="5" y="1"/>
                </a:cxn>
                <a:cxn ang="0">
                  <a:pos x="5" y="0"/>
                </a:cxn>
                <a:cxn ang="0">
                  <a:pos x="7" y="0"/>
                </a:cxn>
                <a:cxn ang="0">
                  <a:pos x="8" y="0"/>
                </a:cxn>
              </a:cxnLst>
              <a:rect l="l" t="t" r="GT0" b="GT1"/>
              <a:pathLst>
                <a:path w="113" h="166">
                  <a:moveTo>
                    <a:pt x="8" y="0"/>
                  </a:moveTo>
                  <a:lnTo>
                    <a:pt x="8" y="0"/>
                  </a:lnTo>
                  <a:lnTo>
                    <a:pt x="103" y="0"/>
                  </a:lnTo>
                  <a:lnTo>
                    <a:pt x="104" y="0"/>
                  </a:lnTo>
                  <a:lnTo>
                    <a:pt x="106" y="0"/>
                  </a:lnTo>
                  <a:lnTo>
                    <a:pt x="106" y="1"/>
                  </a:lnTo>
                  <a:lnTo>
                    <a:pt x="108" y="1"/>
                  </a:lnTo>
                  <a:lnTo>
                    <a:pt x="108" y="3"/>
                  </a:lnTo>
                  <a:lnTo>
                    <a:pt x="112" y="3"/>
                  </a:lnTo>
                  <a:lnTo>
                    <a:pt x="112" y="6"/>
                  </a:lnTo>
                  <a:lnTo>
                    <a:pt x="112" y="9"/>
                  </a:lnTo>
                  <a:lnTo>
                    <a:pt x="97" y="155"/>
                  </a:lnTo>
                  <a:lnTo>
                    <a:pt x="97" y="157"/>
                  </a:lnTo>
                  <a:lnTo>
                    <a:pt x="97" y="159"/>
                  </a:lnTo>
                  <a:lnTo>
                    <a:pt x="95" y="163"/>
                  </a:lnTo>
                  <a:lnTo>
                    <a:pt x="95" y="165"/>
                  </a:lnTo>
                  <a:lnTo>
                    <a:pt x="94" y="165"/>
                  </a:lnTo>
                  <a:lnTo>
                    <a:pt x="90" y="165"/>
                  </a:lnTo>
                  <a:lnTo>
                    <a:pt x="88" y="165"/>
                  </a:lnTo>
                  <a:lnTo>
                    <a:pt x="23" y="165"/>
                  </a:lnTo>
                  <a:lnTo>
                    <a:pt x="20" y="165"/>
                  </a:lnTo>
                  <a:lnTo>
                    <a:pt x="17" y="165"/>
                  </a:lnTo>
                  <a:lnTo>
                    <a:pt x="16" y="163"/>
                  </a:lnTo>
                  <a:lnTo>
                    <a:pt x="14" y="159"/>
                  </a:lnTo>
                  <a:lnTo>
                    <a:pt x="14" y="157"/>
                  </a:lnTo>
                  <a:lnTo>
                    <a:pt x="14" y="155"/>
                  </a:lnTo>
                  <a:lnTo>
                    <a:pt x="0" y="9"/>
                  </a:lnTo>
                  <a:lnTo>
                    <a:pt x="0" y="6"/>
                  </a:lnTo>
                  <a:lnTo>
                    <a:pt x="0" y="3"/>
                  </a:lnTo>
                  <a:lnTo>
                    <a:pt x="2" y="3"/>
                  </a:lnTo>
                  <a:lnTo>
                    <a:pt x="2" y="1"/>
                  </a:lnTo>
                  <a:lnTo>
                    <a:pt x="5" y="1"/>
                  </a:lnTo>
                  <a:lnTo>
                    <a:pt x="5" y="0"/>
                  </a:lnTo>
                  <a:lnTo>
                    <a:pt x="7" y="0"/>
                  </a:lnTo>
                  <a:lnTo>
                    <a:pt x="8"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27" name="Freeform 106"/>
            <p:cNvSpPr/>
            <p:nvPr/>
          </p:nvSpPr>
          <p:spPr>
            <a:xfrm>
              <a:off x="149" y="86"/>
              <a:ext cx="41" cy="149"/>
            </a:xfrm>
            <a:custGeom>
              <a:avLst/>
              <a:gdLst>
                <a:gd name="GT0" fmla="+- l w 0"/>
                <a:gd name="GT1" fmla="+- t h 0"/>
              </a:gdLst>
              <a:ahLst/>
              <a:cxnLst>
                <a:cxn ang="0">
                  <a:pos x="30" y="0"/>
                </a:cxn>
                <a:cxn ang="0">
                  <a:pos x="30" y="0"/>
                </a:cxn>
                <a:cxn ang="0">
                  <a:pos x="23" y="0"/>
                </a:cxn>
                <a:cxn ang="0">
                  <a:pos x="20" y="0"/>
                </a:cxn>
                <a:cxn ang="0">
                  <a:pos x="19" y="0"/>
                </a:cxn>
                <a:cxn ang="0">
                  <a:pos x="19" y="2"/>
                </a:cxn>
                <a:cxn ang="0">
                  <a:pos x="16" y="2"/>
                </a:cxn>
                <a:cxn ang="0">
                  <a:pos x="14" y="5"/>
                </a:cxn>
                <a:cxn ang="0">
                  <a:pos x="14" y="7"/>
                </a:cxn>
                <a:cxn ang="0">
                  <a:pos x="14" y="8"/>
                </a:cxn>
                <a:cxn ang="0">
                  <a:pos x="0" y="136"/>
                </a:cxn>
                <a:cxn ang="0">
                  <a:pos x="0" y="139"/>
                </a:cxn>
                <a:cxn ang="0">
                  <a:pos x="0" y="141"/>
                </a:cxn>
                <a:cxn ang="0">
                  <a:pos x="1" y="143"/>
                </a:cxn>
                <a:cxn ang="0">
                  <a:pos x="1" y="145"/>
                </a:cxn>
                <a:cxn ang="0">
                  <a:pos x="5" y="145"/>
                </a:cxn>
                <a:cxn ang="0">
                  <a:pos x="7" y="145"/>
                </a:cxn>
                <a:cxn ang="0">
                  <a:pos x="7" y="148"/>
                </a:cxn>
                <a:cxn ang="0">
                  <a:pos x="9" y="148"/>
                </a:cxn>
                <a:cxn ang="0">
                  <a:pos x="16" y="148"/>
                </a:cxn>
                <a:cxn ang="0">
                  <a:pos x="19" y="148"/>
                </a:cxn>
                <a:cxn ang="0">
                  <a:pos x="20" y="148"/>
                </a:cxn>
                <a:cxn ang="0">
                  <a:pos x="20" y="145"/>
                </a:cxn>
                <a:cxn ang="0">
                  <a:pos x="23" y="145"/>
                </a:cxn>
                <a:cxn ang="0">
                  <a:pos x="23" y="143"/>
                </a:cxn>
                <a:cxn ang="0">
                  <a:pos x="25" y="143"/>
                </a:cxn>
                <a:cxn ang="0">
                  <a:pos x="25" y="141"/>
                </a:cxn>
                <a:cxn ang="0">
                  <a:pos x="25" y="139"/>
                </a:cxn>
                <a:cxn ang="0">
                  <a:pos x="40" y="11"/>
                </a:cxn>
                <a:cxn ang="0">
                  <a:pos x="40" y="8"/>
                </a:cxn>
                <a:cxn ang="0">
                  <a:pos x="40" y="7"/>
                </a:cxn>
                <a:cxn ang="0">
                  <a:pos x="37" y="5"/>
                </a:cxn>
                <a:cxn ang="0">
                  <a:pos x="37" y="2"/>
                </a:cxn>
                <a:cxn ang="0">
                  <a:pos x="35" y="2"/>
                </a:cxn>
                <a:cxn ang="0">
                  <a:pos x="32" y="0"/>
                </a:cxn>
                <a:cxn ang="0">
                  <a:pos x="30" y="0"/>
                </a:cxn>
              </a:cxnLst>
              <a:rect l="l" t="t" r="GT0" b="GT1"/>
              <a:pathLst>
                <a:path w="41" h="149">
                  <a:moveTo>
                    <a:pt x="30" y="0"/>
                  </a:moveTo>
                  <a:lnTo>
                    <a:pt x="30" y="0"/>
                  </a:lnTo>
                  <a:lnTo>
                    <a:pt x="23" y="0"/>
                  </a:lnTo>
                  <a:lnTo>
                    <a:pt x="20" y="0"/>
                  </a:lnTo>
                  <a:lnTo>
                    <a:pt x="19" y="0"/>
                  </a:lnTo>
                  <a:lnTo>
                    <a:pt x="19" y="2"/>
                  </a:lnTo>
                  <a:lnTo>
                    <a:pt x="16" y="2"/>
                  </a:lnTo>
                  <a:lnTo>
                    <a:pt x="14" y="5"/>
                  </a:lnTo>
                  <a:lnTo>
                    <a:pt x="14" y="7"/>
                  </a:lnTo>
                  <a:lnTo>
                    <a:pt x="14" y="8"/>
                  </a:lnTo>
                  <a:lnTo>
                    <a:pt x="0" y="136"/>
                  </a:lnTo>
                  <a:lnTo>
                    <a:pt x="0" y="139"/>
                  </a:lnTo>
                  <a:lnTo>
                    <a:pt x="0" y="141"/>
                  </a:lnTo>
                  <a:lnTo>
                    <a:pt x="1" y="143"/>
                  </a:lnTo>
                  <a:lnTo>
                    <a:pt x="1" y="145"/>
                  </a:lnTo>
                  <a:lnTo>
                    <a:pt x="5" y="145"/>
                  </a:lnTo>
                  <a:lnTo>
                    <a:pt x="7" y="145"/>
                  </a:lnTo>
                  <a:lnTo>
                    <a:pt x="7" y="148"/>
                  </a:lnTo>
                  <a:lnTo>
                    <a:pt x="9" y="148"/>
                  </a:lnTo>
                  <a:lnTo>
                    <a:pt x="16" y="148"/>
                  </a:lnTo>
                  <a:lnTo>
                    <a:pt x="19" y="148"/>
                  </a:lnTo>
                  <a:lnTo>
                    <a:pt x="20" y="148"/>
                  </a:lnTo>
                  <a:lnTo>
                    <a:pt x="20" y="145"/>
                  </a:lnTo>
                  <a:lnTo>
                    <a:pt x="23" y="145"/>
                  </a:lnTo>
                  <a:lnTo>
                    <a:pt x="23" y="143"/>
                  </a:lnTo>
                  <a:lnTo>
                    <a:pt x="25" y="143"/>
                  </a:lnTo>
                  <a:lnTo>
                    <a:pt x="25" y="141"/>
                  </a:lnTo>
                  <a:lnTo>
                    <a:pt x="25" y="139"/>
                  </a:lnTo>
                  <a:lnTo>
                    <a:pt x="40" y="11"/>
                  </a:lnTo>
                  <a:lnTo>
                    <a:pt x="40" y="8"/>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28" name="Freeform 107"/>
            <p:cNvSpPr/>
            <p:nvPr/>
          </p:nvSpPr>
          <p:spPr>
            <a:xfrm>
              <a:off x="0" y="87"/>
              <a:ext cx="43" cy="152"/>
            </a:xfrm>
            <a:custGeom>
              <a:avLst/>
              <a:gdLst>
                <a:gd name="GT0" fmla="+- l w 0"/>
                <a:gd name="GT1" fmla="+- t h 0"/>
              </a:gdLst>
              <a:ahLst/>
              <a:cxnLst>
                <a:cxn ang="0">
                  <a:pos x="27" y="150"/>
                </a:cxn>
                <a:cxn ang="0">
                  <a:pos x="27" y="150"/>
                </a:cxn>
                <a:cxn ang="0">
                  <a:pos x="33" y="149"/>
                </a:cxn>
                <a:cxn ang="0">
                  <a:pos x="36" y="148"/>
                </a:cxn>
                <a:cxn ang="0">
                  <a:pos x="39" y="147"/>
                </a:cxn>
                <a:cxn ang="0">
                  <a:pos x="38" y="145"/>
                </a:cxn>
                <a:cxn ang="0">
                  <a:pos x="40" y="144"/>
                </a:cxn>
                <a:cxn ang="0">
                  <a:pos x="42" y="141"/>
                </a:cxn>
                <a:cxn ang="0">
                  <a:pos x="41" y="139"/>
                </a:cxn>
                <a:cxn ang="0">
                  <a:pos x="41" y="137"/>
                </a:cxn>
                <a:cxn ang="0">
                  <a:pos x="26" y="8"/>
                </a:cxn>
                <a:cxn ang="0">
                  <a:pos x="25" y="7"/>
                </a:cxn>
                <a:cxn ang="0">
                  <a:pos x="25" y="4"/>
                </a:cxn>
                <a:cxn ang="0">
                  <a:pos x="24" y="3"/>
                </a:cxn>
                <a:cxn ang="0">
                  <a:pos x="23" y="0"/>
                </a:cxn>
                <a:cxn ang="0">
                  <a:pos x="19" y="2"/>
                </a:cxn>
                <a:cxn ang="0">
                  <a:pos x="17" y="2"/>
                </a:cxn>
                <a:cxn ang="0">
                  <a:pos x="16" y="0"/>
                </a:cxn>
                <a:cxn ang="0">
                  <a:pos x="15" y="0"/>
                </a:cxn>
                <a:cxn ang="0">
                  <a:pos x="8" y="1"/>
                </a:cxn>
                <a:cxn ang="0">
                  <a:pos x="5" y="2"/>
                </a:cxn>
                <a:cxn ang="0">
                  <a:pos x="2" y="3"/>
                </a:cxn>
                <a:cxn ang="0">
                  <a:pos x="3" y="5"/>
                </a:cxn>
                <a:cxn ang="0">
                  <a:pos x="0" y="6"/>
                </a:cxn>
                <a:cxn ang="0">
                  <a:pos x="1" y="8"/>
                </a:cxn>
                <a:cxn ang="0">
                  <a:pos x="0" y="8"/>
                </a:cxn>
                <a:cxn ang="0">
                  <a:pos x="0" y="10"/>
                </a:cxn>
                <a:cxn ang="0">
                  <a:pos x="0" y="13"/>
                </a:cxn>
                <a:cxn ang="0">
                  <a:pos x="15" y="142"/>
                </a:cxn>
                <a:cxn ang="0">
                  <a:pos x="16" y="143"/>
                </a:cxn>
                <a:cxn ang="0">
                  <a:pos x="16" y="145"/>
                </a:cxn>
                <a:cxn ang="0">
                  <a:pos x="19" y="147"/>
                </a:cxn>
                <a:cxn ang="0">
                  <a:pos x="19" y="150"/>
                </a:cxn>
                <a:cxn ang="0">
                  <a:pos x="21" y="148"/>
                </a:cxn>
                <a:cxn ang="0">
                  <a:pos x="25" y="151"/>
                </a:cxn>
                <a:cxn ang="0">
                  <a:pos x="27" y="150"/>
                </a:cxn>
              </a:cxnLst>
              <a:rect l="l" t="t" r="GT0" b="GT1"/>
              <a:pathLst>
                <a:path w="43" h="152">
                  <a:moveTo>
                    <a:pt x="27" y="150"/>
                  </a:moveTo>
                  <a:lnTo>
                    <a:pt x="27" y="150"/>
                  </a:lnTo>
                  <a:lnTo>
                    <a:pt x="33" y="149"/>
                  </a:lnTo>
                  <a:lnTo>
                    <a:pt x="36" y="148"/>
                  </a:lnTo>
                  <a:lnTo>
                    <a:pt x="39" y="147"/>
                  </a:lnTo>
                  <a:lnTo>
                    <a:pt x="38" y="145"/>
                  </a:lnTo>
                  <a:lnTo>
                    <a:pt x="40" y="144"/>
                  </a:lnTo>
                  <a:lnTo>
                    <a:pt x="42" y="141"/>
                  </a:lnTo>
                  <a:lnTo>
                    <a:pt x="41" y="139"/>
                  </a:lnTo>
                  <a:lnTo>
                    <a:pt x="41" y="137"/>
                  </a:lnTo>
                  <a:lnTo>
                    <a:pt x="26" y="8"/>
                  </a:lnTo>
                  <a:lnTo>
                    <a:pt x="25" y="7"/>
                  </a:lnTo>
                  <a:lnTo>
                    <a:pt x="25" y="4"/>
                  </a:lnTo>
                  <a:lnTo>
                    <a:pt x="24" y="3"/>
                  </a:lnTo>
                  <a:lnTo>
                    <a:pt x="23" y="0"/>
                  </a:lnTo>
                  <a:lnTo>
                    <a:pt x="19" y="2"/>
                  </a:lnTo>
                  <a:lnTo>
                    <a:pt x="17" y="2"/>
                  </a:lnTo>
                  <a:lnTo>
                    <a:pt x="16" y="0"/>
                  </a:lnTo>
                  <a:lnTo>
                    <a:pt x="15" y="0"/>
                  </a:lnTo>
                  <a:lnTo>
                    <a:pt x="8" y="1"/>
                  </a:lnTo>
                  <a:lnTo>
                    <a:pt x="5" y="2"/>
                  </a:lnTo>
                  <a:lnTo>
                    <a:pt x="2" y="3"/>
                  </a:lnTo>
                  <a:lnTo>
                    <a:pt x="3" y="5"/>
                  </a:lnTo>
                  <a:lnTo>
                    <a:pt x="0" y="6"/>
                  </a:lnTo>
                  <a:lnTo>
                    <a:pt x="1" y="8"/>
                  </a:lnTo>
                  <a:lnTo>
                    <a:pt x="0" y="8"/>
                  </a:lnTo>
                  <a:lnTo>
                    <a:pt x="0" y="10"/>
                  </a:lnTo>
                  <a:lnTo>
                    <a:pt x="0" y="13"/>
                  </a:lnTo>
                  <a:lnTo>
                    <a:pt x="15" y="142"/>
                  </a:lnTo>
                  <a:lnTo>
                    <a:pt x="16" y="143"/>
                  </a:lnTo>
                  <a:lnTo>
                    <a:pt x="16" y="145"/>
                  </a:lnTo>
                  <a:lnTo>
                    <a:pt x="19" y="147"/>
                  </a:lnTo>
                  <a:lnTo>
                    <a:pt x="19" y="150"/>
                  </a:lnTo>
                  <a:lnTo>
                    <a:pt x="21" y="148"/>
                  </a:lnTo>
                  <a:lnTo>
                    <a:pt x="25" y="151"/>
                  </a:lnTo>
                  <a:lnTo>
                    <a:pt x="27" y="15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29" name="组合 56428"/>
          <p:cNvGrpSpPr/>
          <p:nvPr/>
        </p:nvGrpSpPr>
        <p:grpSpPr>
          <a:xfrm>
            <a:off x="7364412" y="1690688"/>
            <a:ext cx="339725" cy="427038"/>
            <a:chOff x="0" y="0"/>
            <a:chExt cx="190" cy="240"/>
          </a:xfrm>
        </p:grpSpPr>
        <p:sp>
          <p:nvSpPr>
            <p:cNvPr id="56430" name="Oval 109"/>
            <p:cNvSpPr/>
            <p:nvPr/>
          </p:nvSpPr>
          <p:spPr>
            <a:xfrm>
              <a:off x="61" y="0"/>
              <a:ext cx="67" cy="67"/>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31" name="Freeform 110"/>
            <p:cNvSpPr/>
            <p:nvPr/>
          </p:nvSpPr>
          <p:spPr>
            <a:xfrm>
              <a:off x="37" y="73"/>
              <a:ext cx="114" cy="167"/>
            </a:xfrm>
            <a:custGeom>
              <a:avLst/>
              <a:gdLst>
                <a:gd name="GT0" fmla="+- l w 0"/>
                <a:gd name="GT1" fmla="+- t h 0"/>
              </a:gdLst>
              <a:ahLst/>
              <a:cxnLst>
                <a:cxn ang="0">
                  <a:pos x="9" y="0"/>
                </a:cxn>
                <a:cxn ang="0">
                  <a:pos x="9" y="0"/>
                </a:cxn>
                <a:cxn ang="0">
                  <a:pos x="103" y="0"/>
                </a:cxn>
                <a:cxn ang="0">
                  <a:pos x="105" y="0"/>
                </a:cxn>
                <a:cxn ang="0">
                  <a:pos x="107" y="0"/>
                </a:cxn>
                <a:cxn ang="0">
                  <a:pos x="107" y="1"/>
                </a:cxn>
                <a:cxn ang="0">
                  <a:pos x="109" y="1"/>
                </a:cxn>
                <a:cxn ang="0">
                  <a:pos x="109" y="3"/>
                </a:cxn>
                <a:cxn ang="0">
                  <a:pos x="113" y="3"/>
                </a:cxn>
                <a:cxn ang="0">
                  <a:pos x="113" y="6"/>
                </a:cxn>
                <a:cxn ang="0">
                  <a:pos x="113" y="9"/>
                </a:cxn>
                <a:cxn ang="0">
                  <a:pos x="98" y="156"/>
                </a:cxn>
                <a:cxn ang="0">
                  <a:pos x="98" y="158"/>
                </a:cxn>
                <a:cxn ang="0">
                  <a:pos x="98" y="160"/>
                </a:cxn>
                <a:cxn ang="0">
                  <a:pos x="96" y="164"/>
                </a:cxn>
                <a:cxn ang="0">
                  <a:pos x="96" y="166"/>
                </a:cxn>
                <a:cxn ang="0">
                  <a:pos x="94" y="166"/>
                </a:cxn>
                <a:cxn ang="0">
                  <a:pos x="91" y="166"/>
                </a:cxn>
                <a:cxn ang="0">
                  <a:pos x="89" y="166"/>
                </a:cxn>
                <a:cxn ang="0">
                  <a:pos x="23" y="166"/>
                </a:cxn>
                <a:cxn ang="0">
                  <a:pos x="20" y="166"/>
                </a:cxn>
                <a:cxn ang="0">
                  <a:pos x="18" y="166"/>
                </a:cxn>
                <a:cxn ang="0">
                  <a:pos x="16" y="164"/>
                </a:cxn>
                <a:cxn ang="0">
                  <a:pos x="14" y="160"/>
                </a:cxn>
                <a:cxn ang="0">
                  <a:pos x="14" y="158"/>
                </a:cxn>
                <a:cxn ang="0">
                  <a:pos x="14" y="156"/>
                </a:cxn>
                <a:cxn ang="0">
                  <a:pos x="0" y="9"/>
                </a:cxn>
                <a:cxn ang="0">
                  <a:pos x="0" y="6"/>
                </a:cxn>
                <a:cxn ang="0">
                  <a:pos x="0" y="3"/>
                </a:cxn>
                <a:cxn ang="0">
                  <a:pos x="2" y="3"/>
                </a:cxn>
                <a:cxn ang="0">
                  <a:pos x="2" y="1"/>
                </a:cxn>
                <a:cxn ang="0">
                  <a:pos x="5" y="1"/>
                </a:cxn>
                <a:cxn ang="0">
                  <a:pos x="5" y="0"/>
                </a:cxn>
                <a:cxn ang="0">
                  <a:pos x="7" y="0"/>
                </a:cxn>
                <a:cxn ang="0">
                  <a:pos x="9" y="0"/>
                </a:cxn>
              </a:cxnLst>
              <a:rect l="l" t="t" r="GT0" b="GT1"/>
              <a:pathLst>
                <a:path w="114" h="167">
                  <a:moveTo>
                    <a:pt x="9" y="0"/>
                  </a:moveTo>
                  <a:lnTo>
                    <a:pt x="9" y="0"/>
                  </a:lnTo>
                  <a:lnTo>
                    <a:pt x="103" y="0"/>
                  </a:lnTo>
                  <a:lnTo>
                    <a:pt x="105" y="0"/>
                  </a:lnTo>
                  <a:lnTo>
                    <a:pt x="107" y="0"/>
                  </a:lnTo>
                  <a:lnTo>
                    <a:pt x="107" y="1"/>
                  </a:lnTo>
                  <a:lnTo>
                    <a:pt x="109" y="1"/>
                  </a:lnTo>
                  <a:lnTo>
                    <a:pt x="109" y="3"/>
                  </a:lnTo>
                  <a:lnTo>
                    <a:pt x="113" y="3"/>
                  </a:lnTo>
                  <a:lnTo>
                    <a:pt x="113" y="6"/>
                  </a:lnTo>
                  <a:lnTo>
                    <a:pt x="113" y="9"/>
                  </a:lnTo>
                  <a:lnTo>
                    <a:pt x="98" y="156"/>
                  </a:lnTo>
                  <a:lnTo>
                    <a:pt x="98" y="158"/>
                  </a:lnTo>
                  <a:lnTo>
                    <a:pt x="98" y="160"/>
                  </a:lnTo>
                  <a:lnTo>
                    <a:pt x="96" y="164"/>
                  </a:lnTo>
                  <a:lnTo>
                    <a:pt x="96" y="166"/>
                  </a:lnTo>
                  <a:lnTo>
                    <a:pt x="94" y="166"/>
                  </a:lnTo>
                  <a:lnTo>
                    <a:pt x="91" y="166"/>
                  </a:lnTo>
                  <a:lnTo>
                    <a:pt x="89" y="166"/>
                  </a:lnTo>
                  <a:lnTo>
                    <a:pt x="23" y="166"/>
                  </a:lnTo>
                  <a:lnTo>
                    <a:pt x="20" y="166"/>
                  </a:lnTo>
                  <a:lnTo>
                    <a:pt x="18" y="166"/>
                  </a:lnTo>
                  <a:lnTo>
                    <a:pt x="16" y="164"/>
                  </a:lnTo>
                  <a:lnTo>
                    <a:pt x="14" y="160"/>
                  </a:lnTo>
                  <a:lnTo>
                    <a:pt x="14" y="158"/>
                  </a:lnTo>
                  <a:lnTo>
                    <a:pt x="14" y="156"/>
                  </a:lnTo>
                  <a:lnTo>
                    <a:pt x="0" y="9"/>
                  </a:lnTo>
                  <a:lnTo>
                    <a:pt x="0" y="6"/>
                  </a:lnTo>
                  <a:lnTo>
                    <a:pt x="0" y="3"/>
                  </a:lnTo>
                  <a:lnTo>
                    <a:pt x="2" y="3"/>
                  </a:lnTo>
                  <a:lnTo>
                    <a:pt x="2" y="1"/>
                  </a:lnTo>
                  <a:lnTo>
                    <a:pt x="5" y="1"/>
                  </a:lnTo>
                  <a:lnTo>
                    <a:pt x="5" y="0"/>
                  </a:lnTo>
                  <a:lnTo>
                    <a:pt x="7" y="0"/>
                  </a:lnTo>
                  <a:lnTo>
                    <a:pt x="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32" name="Freeform 111"/>
            <p:cNvSpPr/>
            <p:nvPr/>
          </p:nvSpPr>
          <p:spPr>
            <a:xfrm>
              <a:off x="149" y="87"/>
              <a:ext cx="41" cy="150"/>
            </a:xfrm>
            <a:custGeom>
              <a:avLst/>
              <a:gdLst>
                <a:gd name="GT0" fmla="+- l w 0"/>
                <a:gd name="GT1" fmla="+- t h 0"/>
              </a:gdLst>
              <a:ahLst/>
              <a:cxnLst>
                <a:cxn ang="0">
                  <a:pos x="30" y="0"/>
                </a:cxn>
                <a:cxn ang="0">
                  <a:pos x="30" y="0"/>
                </a:cxn>
                <a:cxn ang="0">
                  <a:pos x="24" y="0"/>
                </a:cxn>
                <a:cxn ang="0">
                  <a:pos x="21" y="0"/>
                </a:cxn>
                <a:cxn ang="0">
                  <a:pos x="18" y="0"/>
                </a:cxn>
                <a:cxn ang="0">
                  <a:pos x="18" y="2"/>
                </a:cxn>
                <a:cxn ang="0">
                  <a:pos x="16" y="2"/>
                </a:cxn>
                <a:cxn ang="0">
                  <a:pos x="14" y="5"/>
                </a:cxn>
                <a:cxn ang="0">
                  <a:pos x="14" y="7"/>
                </a:cxn>
                <a:cxn ang="0">
                  <a:pos x="14" y="8"/>
                </a:cxn>
                <a:cxn ang="0">
                  <a:pos x="0" y="137"/>
                </a:cxn>
                <a:cxn ang="0">
                  <a:pos x="0" y="140"/>
                </a:cxn>
                <a:cxn ang="0">
                  <a:pos x="0" y="142"/>
                </a:cxn>
                <a:cxn ang="0">
                  <a:pos x="1" y="144"/>
                </a:cxn>
                <a:cxn ang="0">
                  <a:pos x="1" y="146"/>
                </a:cxn>
                <a:cxn ang="0">
                  <a:pos x="5" y="146"/>
                </a:cxn>
                <a:cxn ang="0">
                  <a:pos x="7" y="146"/>
                </a:cxn>
                <a:cxn ang="0">
                  <a:pos x="7" y="149"/>
                </a:cxn>
                <a:cxn ang="0">
                  <a:pos x="8" y="149"/>
                </a:cxn>
                <a:cxn ang="0">
                  <a:pos x="16" y="149"/>
                </a:cxn>
                <a:cxn ang="0">
                  <a:pos x="18" y="149"/>
                </a:cxn>
                <a:cxn ang="0">
                  <a:pos x="21" y="149"/>
                </a:cxn>
                <a:cxn ang="0">
                  <a:pos x="21" y="146"/>
                </a:cxn>
                <a:cxn ang="0">
                  <a:pos x="24" y="146"/>
                </a:cxn>
                <a:cxn ang="0">
                  <a:pos x="24" y="144"/>
                </a:cxn>
                <a:cxn ang="0">
                  <a:pos x="25" y="144"/>
                </a:cxn>
                <a:cxn ang="0">
                  <a:pos x="25" y="142"/>
                </a:cxn>
                <a:cxn ang="0">
                  <a:pos x="25" y="140"/>
                </a:cxn>
                <a:cxn ang="0">
                  <a:pos x="40" y="11"/>
                </a:cxn>
                <a:cxn ang="0">
                  <a:pos x="40" y="8"/>
                </a:cxn>
                <a:cxn ang="0">
                  <a:pos x="40" y="7"/>
                </a:cxn>
                <a:cxn ang="0">
                  <a:pos x="37" y="5"/>
                </a:cxn>
                <a:cxn ang="0">
                  <a:pos x="37" y="2"/>
                </a:cxn>
                <a:cxn ang="0">
                  <a:pos x="35" y="2"/>
                </a:cxn>
                <a:cxn ang="0">
                  <a:pos x="32" y="0"/>
                </a:cxn>
                <a:cxn ang="0">
                  <a:pos x="30" y="0"/>
                </a:cxn>
              </a:cxnLst>
              <a:rect l="l" t="t" r="GT0" b="GT1"/>
              <a:pathLst>
                <a:path w="41" h="150">
                  <a:moveTo>
                    <a:pt x="30" y="0"/>
                  </a:moveTo>
                  <a:lnTo>
                    <a:pt x="30" y="0"/>
                  </a:lnTo>
                  <a:lnTo>
                    <a:pt x="24" y="0"/>
                  </a:lnTo>
                  <a:lnTo>
                    <a:pt x="21" y="0"/>
                  </a:lnTo>
                  <a:lnTo>
                    <a:pt x="18" y="0"/>
                  </a:lnTo>
                  <a:lnTo>
                    <a:pt x="18" y="2"/>
                  </a:lnTo>
                  <a:lnTo>
                    <a:pt x="16" y="2"/>
                  </a:lnTo>
                  <a:lnTo>
                    <a:pt x="14" y="5"/>
                  </a:lnTo>
                  <a:lnTo>
                    <a:pt x="14" y="7"/>
                  </a:lnTo>
                  <a:lnTo>
                    <a:pt x="14" y="8"/>
                  </a:lnTo>
                  <a:lnTo>
                    <a:pt x="0" y="137"/>
                  </a:lnTo>
                  <a:lnTo>
                    <a:pt x="0" y="140"/>
                  </a:lnTo>
                  <a:lnTo>
                    <a:pt x="0" y="142"/>
                  </a:lnTo>
                  <a:lnTo>
                    <a:pt x="1" y="144"/>
                  </a:lnTo>
                  <a:lnTo>
                    <a:pt x="1" y="146"/>
                  </a:lnTo>
                  <a:lnTo>
                    <a:pt x="5" y="146"/>
                  </a:lnTo>
                  <a:lnTo>
                    <a:pt x="7" y="146"/>
                  </a:lnTo>
                  <a:lnTo>
                    <a:pt x="7" y="149"/>
                  </a:lnTo>
                  <a:lnTo>
                    <a:pt x="8" y="149"/>
                  </a:lnTo>
                  <a:lnTo>
                    <a:pt x="16" y="149"/>
                  </a:lnTo>
                  <a:lnTo>
                    <a:pt x="18" y="149"/>
                  </a:lnTo>
                  <a:lnTo>
                    <a:pt x="21" y="149"/>
                  </a:lnTo>
                  <a:lnTo>
                    <a:pt x="21" y="146"/>
                  </a:lnTo>
                  <a:lnTo>
                    <a:pt x="24" y="146"/>
                  </a:lnTo>
                  <a:lnTo>
                    <a:pt x="24" y="144"/>
                  </a:lnTo>
                  <a:lnTo>
                    <a:pt x="25" y="144"/>
                  </a:lnTo>
                  <a:lnTo>
                    <a:pt x="25" y="142"/>
                  </a:lnTo>
                  <a:lnTo>
                    <a:pt x="25" y="140"/>
                  </a:lnTo>
                  <a:lnTo>
                    <a:pt x="40" y="11"/>
                  </a:lnTo>
                  <a:lnTo>
                    <a:pt x="40" y="8"/>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33" name="Freeform 112"/>
            <p:cNvSpPr/>
            <p:nvPr/>
          </p:nvSpPr>
          <p:spPr>
            <a:xfrm>
              <a:off x="0" y="87"/>
              <a:ext cx="44" cy="152"/>
            </a:xfrm>
            <a:custGeom>
              <a:avLst/>
              <a:gdLst>
                <a:gd name="GT0" fmla="+- l w 0"/>
                <a:gd name="GT1" fmla="+- t h 0"/>
              </a:gdLst>
              <a:ahLst/>
              <a:cxnLst>
                <a:cxn ang="0">
                  <a:pos x="28" y="150"/>
                </a:cxn>
                <a:cxn ang="0">
                  <a:pos x="28" y="150"/>
                </a:cxn>
                <a:cxn ang="0">
                  <a:pos x="34" y="149"/>
                </a:cxn>
                <a:cxn ang="0">
                  <a:pos x="37" y="148"/>
                </a:cxn>
                <a:cxn ang="0">
                  <a:pos x="40" y="147"/>
                </a:cxn>
                <a:cxn ang="0">
                  <a:pos x="38" y="145"/>
                </a:cxn>
                <a:cxn ang="0">
                  <a:pos x="41" y="144"/>
                </a:cxn>
                <a:cxn ang="0">
                  <a:pos x="43" y="141"/>
                </a:cxn>
                <a:cxn ang="0">
                  <a:pos x="42" y="139"/>
                </a:cxn>
                <a:cxn ang="0">
                  <a:pos x="42" y="137"/>
                </a:cxn>
                <a:cxn ang="0">
                  <a:pos x="26" y="9"/>
                </a:cxn>
                <a:cxn ang="0">
                  <a:pos x="26" y="7"/>
                </a:cxn>
                <a:cxn ang="0">
                  <a:pos x="25" y="4"/>
                </a:cxn>
                <a:cxn ang="0">
                  <a:pos x="24" y="3"/>
                </a:cxn>
                <a:cxn ang="0">
                  <a:pos x="24" y="0"/>
                </a:cxn>
                <a:cxn ang="0">
                  <a:pos x="20" y="2"/>
                </a:cxn>
                <a:cxn ang="0">
                  <a:pos x="18" y="2"/>
                </a:cxn>
                <a:cxn ang="0">
                  <a:pos x="17" y="0"/>
                </a:cxn>
                <a:cxn ang="0">
                  <a:pos x="15" y="0"/>
                </a:cxn>
                <a:cxn ang="0">
                  <a:pos x="8" y="1"/>
                </a:cxn>
                <a:cxn ang="0">
                  <a:pos x="5" y="2"/>
                </a:cxn>
                <a:cxn ang="0">
                  <a:pos x="2" y="3"/>
                </a:cxn>
                <a:cxn ang="0">
                  <a:pos x="4" y="5"/>
                </a:cxn>
                <a:cxn ang="0">
                  <a:pos x="0" y="6"/>
                </a:cxn>
                <a:cxn ang="0">
                  <a:pos x="1" y="9"/>
                </a:cxn>
                <a:cxn ang="0">
                  <a:pos x="0" y="9"/>
                </a:cxn>
                <a:cxn ang="0">
                  <a:pos x="0" y="10"/>
                </a:cxn>
                <a:cxn ang="0">
                  <a:pos x="0" y="13"/>
                </a:cxn>
                <a:cxn ang="0">
                  <a:pos x="16" y="141"/>
                </a:cxn>
                <a:cxn ang="0">
                  <a:pos x="16" y="143"/>
                </a:cxn>
                <a:cxn ang="0">
                  <a:pos x="17" y="145"/>
                </a:cxn>
                <a:cxn ang="0">
                  <a:pos x="19" y="147"/>
                </a:cxn>
                <a:cxn ang="0">
                  <a:pos x="19" y="150"/>
                </a:cxn>
                <a:cxn ang="0">
                  <a:pos x="22" y="148"/>
                </a:cxn>
                <a:cxn ang="0">
                  <a:pos x="25" y="151"/>
                </a:cxn>
                <a:cxn ang="0">
                  <a:pos x="28" y="150"/>
                </a:cxn>
              </a:cxnLst>
              <a:rect l="l" t="t" r="GT0" b="GT1"/>
              <a:pathLst>
                <a:path w="44" h="152">
                  <a:moveTo>
                    <a:pt x="28" y="150"/>
                  </a:moveTo>
                  <a:lnTo>
                    <a:pt x="28" y="150"/>
                  </a:lnTo>
                  <a:lnTo>
                    <a:pt x="34" y="149"/>
                  </a:lnTo>
                  <a:lnTo>
                    <a:pt x="37" y="148"/>
                  </a:lnTo>
                  <a:lnTo>
                    <a:pt x="40" y="147"/>
                  </a:lnTo>
                  <a:lnTo>
                    <a:pt x="38" y="145"/>
                  </a:lnTo>
                  <a:lnTo>
                    <a:pt x="41" y="144"/>
                  </a:lnTo>
                  <a:lnTo>
                    <a:pt x="43" y="141"/>
                  </a:lnTo>
                  <a:lnTo>
                    <a:pt x="42" y="139"/>
                  </a:lnTo>
                  <a:lnTo>
                    <a:pt x="42" y="137"/>
                  </a:lnTo>
                  <a:lnTo>
                    <a:pt x="26" y="9"/>
                  </a:lnTo>
                  <a:lnTo>
                    <a:pt x="26" y="7"/>
                  </a:lnTo>
                  <a:lnTo>
                    <a:pt x="25" y="4"/>
                  </a:lnTo>
                  <a:lnTo>
                    <a:pt x="24" y="3"/>
                  </a:lnTo>
                  <a:lnTo>
                    <a:pt x="24" y="0"/>
                  </a:lnTo>
                  <a:lnTo>
                    <a:pt x="20" y="2"/>
                  </a:lnTo>
                  <a:lnTo>
                    <a:pt x="18" y="2"/>
                  </a:lnTo>
                  <a:lnTo>
                    <a:pt x="17" y="0"/>
                  </a:lnTo>
                  <a:lnTo>
                    <a:pt x="15" y="0"/>
                  </a:lnTo>
                  <a:lnTo>
                    <a:pt x="8" y="1"/>
                  </a:lnTo>
                  <a:lnTo>
                    <a:pt x="5" y="2"/>
                  </a:lnTo>
                  <a:lnTo>
                    <a:pt x="2" y="3"/>
                  </a:lnTo>
                  <a:lnTo>
                    <a:pt x="4" y="5"/>
                  </a:lnTo>
                  <a:lnTo>
                    <a:pt x="0" y="6"/>
                  </a:lnTo>
                  <a:lnTo>
                    <a:pt x="1" y="9"/>
                  </a:lnTo>
                  <a:lnTo>
                    <a:pt x="0" y="9"/>
                  </a:lnTo>
                  <a:lnTo>
                    <a:pt x="0" y="10"/>
                  </a:lnTo>
                  <a:lnTo>
                    <a:pt x="0" y="13"/>
                  </a:lnTo>
                  <a:lnTo>
                    <a:pt x="16" y="141"/>
                  </a:lnTo>
                  <a:lnTo>
                    <a:pt x="16" y="143"/>
                  </a:lnTo>
                  <a:lnTo>
                    <a:pt x="17" y="145"/>
                  </a:lnTo>
                  <a:lnTo>
                    <a:pt x="19" y="147"/>
                  </a:lnTo>
                  <a:lnTo>
                    <a:pt x="19" y="150"/>
                  </a:lnTo>
                  <a:lnTo>
                    <a:pt x="22" y="148"/>
                  </a:lnTo>
                  <a:lnTo>
                    <a:pt x="25" y="151"/>
                  </a:lnTo>
                  <a:lnTo>
                    <a:pt x="28" y="15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34" name="组合 56433"/>
          <p:cNvGrpSpPr/>
          <p:nvPr/>
        </p:nvGrpSpPr>
        <p:grpSpPr>
          <a:xfrm>
            <a:off x="6477000" y="1909762"/>
            <a:ext cx="341312" cy="423862"/>
            <a:chOff x="0" y="0"/>
            <a:chExt cx="191" cy="238"/>
          </a:xfrm>
        </p:grpSpPr>
        <p:sp>
          <p:nvSpPr>
            <p:cNvPr id="56435" name="Oval 114"/>
            <p:cNvSpPr/>
            <p:nvPr/>
          </p:nvSpPr>
          <p:spPr>
            <a:xfrm>
              <a:off x="63" y="0"/>
              <a:ext cx="65"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36" name="Freeform 115"/>
            <p:cNvSpPr/>
            <p:nvPr/>
          </p:nvSpPr>
          <p:spPr>
            <a:xfrm>
              <a:off x="38" y="72"/>
              <a:ext cx="113" cy="166"/>
            </a:xfrm>
            <a:custGeom>
              <a:avLst/>
              <a:gdLst>
                <a:gd name="GT0" fmla="+- l w 0"/>
                <a:gd name="GT1" fmla="+- t h 0"/>
              </a:gdLst>
              <a:ahLst/>
              <a:cxnLst>
                <a:cxn ang="0">
                  <a:pos x="9" y="0"/>
                </a:cxn>
                <a:cxn ang="0">
                  <a:pos x="9" y="0"/>
                </a:cxn>
                <a:cxn ang="0">
                  <a:pos x="102" y="0"/>
                </a:cxn>
                <a:cxn ang="0">
                  <a:pos x="104" y="0"/>
                </a:cxn>
                <a:cxn ang="0">
                  <a:pos x="107" y="0"/>
                </a:cxn>
                <a:cxn ang="0">
                  <a:pos x="107" y="1"/>
                </a:cxn>
                <a:cxn ang="0">
                  <a:pos x="108" y="1"/>
                </a:cxn>
                <a:cxn ang="0">
                  <a:pos x="108" y="3"/>
                </a:cxn>
                <a:cxn ang="0">
                  <a:pos x="112" y="3"/>
                </a:cxn>
                <a:cxn ang="0">
                  <a:pos x="112" y="6"/>
                </a:cxn>
                <a:cxn ang="0">
                  <a:pos x="112" y="8"/>
                </a:cxn>
                <a:cxn ang="0">
                  <a:pos x="97" y="155"/>
                </a:cxn>
                <a:cxn ang="0">
                  <a:pos x="97" y="157"/>
                </a:cxn>
                <a:cxn ang="0">
                  <a:pos x="97" y="159"/>
                </a:cxn>
                <a:cxn ang="0">
                  <a:pos x="95" y="163"/>
                </a:cxn>
                <a:cxn ang="0">
                  <a:pos x="95" y="165"/>
                </a:cxn>
                <a:cxn ang="0">
                  <a:pos x="93" y="165"/>
                </a:cxn>
                <a:cxn ang="0">
                  <a:pos x="90" y="165"/>
                </a:cxn>
                <a:cxn ang="0">
                  <a:pos x="88" y="165"/>
                </a:cxn>
                <a:cxn ang="0">
                  <a:pos x="23" y="165"/>
                </a:cxn>
                <a:cxn ang="0">
                  <a:pos x="20" y="165"/>
                </a:cxn>
                <a:cxn ang="0">
                  <a:pos x="18" y="165"/>
                </a:cxn>
                <a:cxn ang="0">
                  <a:pos x="16" y="163"/>
                </a:cxn>
                <a:cxn ang="0">
                  <a:pos x="14" y="159"/>
                </a:cxn>
                <a:cxn ang="0">
                  <a:pos x="14" y="157"/>
                </a:cxn>
                <a:cxn ang="0">
                  <a:pos x="14" y="155"/>
                </a:cxn>
                <a:cxn ang="0">
                  <a:pos x="0" y="8"/>
                </a:cxn>
                <a:cxn ang="0">
                  <a:pos x="0" y="6"/>
                </a:cxn>
                <a:cxn ang="0">
                  <a:pos x="0" y="3"/>
                </a:cxn>
                <a:cxn ang="0">
                  <a:pos x="2" y="3"/>
                </a:cxn>
                <a:cxn ang="0">
                  <a:pos x="2" y="1"/>
                </a:cxn>
                <a:cxn ang="0">
                  <a:pos x="4" y="1"/>
                </a:cxn>
                <a:cxn ang="0">
                  <a:pos x="4" y="0"/>
                </a:cxn>
                <a:cxn ang="0">
                  <a:pos x="7" y="0"/>
                </a:cxn>
                <a:cxn ang="0">
                  <a:pos x="9" y="0"/>
                </a:cxn>
              </a:cxnLst>
              <a:rect l="l" t="t" r="GT0" b="GT1"/>
              <a:pathLst>
                <a:path w="113" h="166">
                  <a:moveTo>
                    <a:pt x="9" y="0"/>
                  </a:moveTo>
                  <a:lnTo>
                    <a:pt x="9" y="0"/>
                  </a:lnTo>
                  <a:lnTo>
                    <a:pt x="102" y="0"/>
                  </a:lnTo>
                  <a:lnTo>
                    <a:pt x="104" y="0"/>
                  </a:lnTo>
                  <a:lnTo>
                    <a:pt x="107" y="0"/>
                  </a:lnTo>
                  <a:lnTo>
                    <a:pt x="107" y="1"/>
                  </a:lnTo>
                  <a:lnTo>
                    <a:pt x="108" y="1"/>
                  </a:lnTo>
                  <a:lnTo>
                    <a:pt x="108" y="3"/>
                  </a:lnTo>
                  <a:lnTo>
                    <a:pt x="112" y="3"/>
                  </a:lnTo>
                  <a:lnTo>
                    <a:pt x="112" y="6"/>
                  </a:lnTo>
                  <a:lnTo>
                    <a:pt x="112" y="8"/>
                  </a:lnTo>
                  <a:lnTo>
                    <a:pt x="97" y="155"/>
                  </a:lnTo>
                  <a:lnTo>
                    <a:pt x="97" y="157"/>
                  </a:lnTo>
                  <a:lnTo>
                    <a:pt x="97" y="159"/>
                  </a:lnTo>
                  <a:lnTo>
                    <a:pt x="95" y="163"/>
                  </a:lnTo>
                  <a:lnTo>
                    <a:pt x="95" y="165"/>
                  </a:lnTo>
                  <a:lnTo>
                    <a:pt x="93" y="165"/>
                  </a:lnTo>
                  <a:lnTo>
                    <a:pt x="90" y="165"/>
                  </a:lnTo>
                  <a:lnTo>
                    <a:pt x="88" y="165"/>
                  </a:lnTo>
                  <a:lnTo>
                    <a:pt x="23" y="165"/>
                  </a:lnTo>
                  <a:lnTo>
                    <a:pt x="20" y="165"/>
                  </a:lnTo>
                  <a:lnTo>
                    <a:pt x="18" y="165"/>
                  </a:lnTo>
                  <a:lnTo>
                    <a:pt x="16" y="163"/>
                  </a:lnTo>
                  <a:lnTo>
                    <a:pt x="14" y="159"/>
                  </a:lnTo>
                  <a:lnTo>
                    <a:pt x="14" y="157"/>
                  </a:lnTo>
                  <a:lnTo>
                    <a:pt x="14" y="155"/>
                  </a:lnTo>
                  <a:lnTo>
                    <a:pt x="0" y="8"/>
                  </a:lnTo>
                  <a:lnTo>
                    <a:pt x="0" y="6"/>
                  </a:lnTo>
                  <a:lnTo>
                    <a:pt x="0" y="3"/>
                  </a:lnTo>
                  <a:lnTo>
                    <a:pt x="2" y="3"/>
                  </a:lnTo>
                  <a:lnTo>
                    <a:pt x="2" y="1"/>
                  </a:lnTo>
                  <a:lnTo>
                    <a:pt x="4" y="1"/>
                  </a:lnTo>
                  <a:lnTo>
                    <a:pt x="4" y="0"/>
                  </a:lnTo>
                  <a:lnTo>
                    <a:pt x="7" y="0"/>
                  </a:lnTo>
                  <a:lnTo>
                    <a:pt x="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37" name="Freeform 116"/>
            <p:cNvSpPr/>
            <p:nvPr/>
          </p:nvSpPr>
          <p:spPr>
            <a:xfrm>
              <a:off x="150" y="86"/>
              <a:ext cx="41" cy="149"/>
            </a:xfrm>
            <a:custGeom>
              <a:avLst/>
              <a:gdLst>
                <a:gd name="GT0" fmla="+- l w 0"/>
                <a:gd name="GT1" fmla="+- t h 0"/>
              </a:gdLst>
              <a:ahLst/>
              <a:cxnLst>
                <a:cxn ang="0">
                  <a:pos x="30" y="0"/>
                </a:cxn>
                <a:cxn ang="0">
                  <a:pos x="30" y="0"/>
                </a:cxn>
                <a:cxn ang="0">
                  <a:pos x="24" y="0"/>
                </a:cxn>
                <a:cxn ang="0">
                  <a:pos x="21" y="0"/>
                </a:cxn>
                <a:cxn ang="0">
                  <a:pos x="18" y="0"/>
                </a:cxn>
                <a:cxn ang="0">
                  <a:pos x="18" y="2"/>
                </a:cxn>
                <a:cxn ang="0">
                  <a:pos x="16" y="2"/>
                </a:cxn>
                <a:cxn ang="0">
                  <a:pos x="14" y="5"/>
                </a:cxn>
                <a:cxn ang="0">
                  <a:pos x="14" y="7"/>
                </a:cxn>
                <a:cxn ang="0">
                  <a:pos x="14" y="9"/>
                </a:cxn>
                <a:cxn ang="0">
                  <a:pos x="0" y="136"/>
                </a:cxn>
                <a:cxn ang="0">
                  <a:pos x="0" y="138"/>
                </a:cxn>
                <a:cxn ang="0">
                  <a:pos x="0" y="141"/>
                </a:cxn>
                <a:cxn ang="0">
                  <a:pos x="1" y="143"/>
                </a:cxn>
                <a:cxn ang="0">
                  <a:pos x="1" y="145"/>
                </a:cxn>
                <a:cxn ang="0">
                  <a:pos x="5" y="145"/>
                </a:cxn>
                <a:cxn ang="0">
                  <a:pos x="7" y="145"/>
                </a:cxn>
                <a:cxn ang="0">
                  <a:pos x="7" y="148"/>
                </a:cxn>
                <a:cxn ang="0">
                  <a:pos x="8" y="148"/>
                </a:cxn>
                <a:cxn ang="0">
                  <a:pos x="16" y="148"/>
                </a:cxn>
                <a:cxn ang="0">
                  <a:pos x="18" y="148"/>
                </a:cxn>
                <a:cxn ang="0">
                  <a:pos x="21" y="148"/>
                </a:cxn>
                <a:cxn ang="0">
                  <a:pos x="21" y="145"/>
                </a:cxn>
                <a:cxn ang="0">
                  <a:pos x="24" y="145"/>
                </a:cxn>
                <a:cxn ang="0">
                  <a:pos x="24" y="143"/>
                </a:cxn>
                <a:cxn ang="0">
                  <a:pos x="25" y="143"/>
                </a:cxn>
                <a:cxn ang="0">
                  <a:pos x="25" y="141"/>
                </a:cxn>
                <a:cxn ang="0">
                  <a:pos x="25" y="138"/>
                </a:cxn>
                <a:cxn ang="0">
                  <a:pos x="40" y="11"/>
                </a:cxn>
                <a:cxn ang="0">
                  <a:pos x="40" y="9"/>
                </a:cxn>
                <a:cxn ang="0">
                  <a:pos x="40" y="7"/>
                </a:cxn>
                <a:cxn ang="0">
                  <a:pos x="37" y="5"/>
                </a:cxn>
                <a:cxn ang="0">
                  <a:pos x="37" y="2"/>
                </a:cxn>
                <a:cxn ang="0">
                  <a:pos x="35" y="2"/>
                </a:cxn>
                <a:cxn ang="0">
                  <a:pos x="32" y="0"/>
                </a:cxn>
                <a:cxn ang="0">
                  <a:pos x="30" y="0"/>
                </a:cxn>
              </a:cxnLst>
              <a:rect l="l" t="t" r="GT0" b="GT1"/>
              <a:pathLst>
                <a:path w="41" h="149">
                  <a:moveTo>
                    <a:pt x="30" y="0"/>
                  </a:moveTo>
                  <a:lnTo>
                    <a:pt x="30" y="0"/>
                  </a:lnTo>
                  <a:lnTo>
                    <a:pt x="24" y="0"/>
                  </a:lnTo>
                  <a:lnTo>
                    <a:pt x="21" y="0"/>
                  </a:lnTo>
                  <a:lnTo>
                    <a:pt x="18" y="0"/>
                  </a:lnTo>
                  <a:lnTo>
                    <a:pt x="18" y="2"/>
                  </a:lnTo>
                  <a:lnTo>
                    <a:pt x="16" y="2"/>
                  </a:lnTo>
                  <a:lnTo>
                    <a:pt x="14" y="5"/>
                  </a:lnTo>
                  <a:lnTo>
                    <a:pt x="14" y="7"/>
                  </a:lnTo>
                  <a:lnTo>
                    <a:pt x="14" y="9"/>
                  </a:lnTo>
                  <a:lnTo>
                    <a:pt x="0" y="136"/>
                  </a:lnTo>
                  <a:lnTo>
                    <a:pt x="0" y="138"/>
                  </a:lnTo>
                  <a:lnTo>
                    <a:pt x="0" y="141"/>
                  </a:lnTo>
                  <a:lnTo>
                    <a:pt x="1" y="143"/>
                  </a:lnTo>
                  <a:lnTo>
                    <a:pt x="1" y="145"/>
                  </a:lnTo>
                  <a:lnTo>
                    <a:pt x="5" y="145"/>
                  </a:lnTo>
                  <a:lnTo>
                    <a:pt x="7" y="145"/>
                  </a:lnTo>
                  <a:lnTo>
                    <a:pt x="7" y="148"/>
                  </a:lnTo>
                  <a:lnTo>
                    <a:pt x="8" y="148"/>
                  </a:lnTo>
                  <a:lnTo>
                    <a:pt x="16" y="148"/>
                  </a:lnTo>
                  <a:lnTo>
                    <a:pt x="18" y="148"/>
                  </a:lnTo>
                  <a:lnTo>
                    <a:pt x="21" y="148"/>
                  </a:lnTo>
                  <a:lnTo>
                    <a:pt x="21" y="145"/>
                  </a:lnTo>
                  <a:lnTo>
                    <a:pt x="24" y="145"/>
                  </a:lnTo>
                  <a:lnTo>
                    <a:pt x="24" y="143"/>
                  </a:lnTo>
                  <a:lnTo>
                    <a:pt x="25" y="143"/>
                  </a:lnTo>
                  <a:lnTo>
                    <a:pt x="25" y="141"/>
                  </a:lnTo>
                  <a:lnTo>
                    <a:pt x="25" y="138"/>
                  </a:lnTo>
                  <a:lnTo>
                    <a:pt x="40" y="11"/>
                  </a:lnTo>
                  <a:lnTo>
                    <a:pt x="40" y="9"/>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38" name="Freeform 117"/>
            <p:cNvSpPr/>
            <p:nvPr/>
          </p:nvSpPr>
          <p:spPr>
            <a:xfrm>
              <a:off x="0" y="87"/>
              <a:ext cx="44" cy="151"/>
            </a:xfrm>
            <a:custGeom>
              <a:avLst/>
              <a:gdLst>
                <a:gd name="GT0" fmla="+- l w 0"/>
                <a:gd name="GT1" fmla="+- t h 0"/>
              </a:gdLst>
              <a:ahLst/>
              <a:cxnLst>
                <a:cxn ang="0">
                  <a:pos x="28" y="149"/>
                </a:cxn>
                <a:cxn ang="0">
                  <a:pos x="28" y="149"/>
                </a:cxn>
                <a:cxn ang="0">
                  <a:pos x="34" y="148"/>
                </a:cxn>
                <a:cxn ang="0">
                  <a:pos x="37" y="147"/>
                </a:cxn>
                <a:cxn ang="0">
                  <a:pos x="40" y="146"/>
                </a:cxn>
                <a:cxn ang="0">
                  <a:pos x="38" y="144"/>
                </a:cxn>
                <a:cxn ang="0">
                  <a:pos x="41" y="143"/>
                </a:cxn>
                <a:cxn ang="0">
                  <a:pos x="43" y="140"/>
                </a:cxn>
                <a:cxn ang="0">
                  <a:pos x="42" y="138"/>
                </a:cxn>
                <a:cxn ang="0">
                  <a:pos x="42" y="136"/>
                </a:cxn>
                <a:cxn ang="0">
                  <a:pos x="26" y="8"/>
                </a:cxn>
                <a:cxn ang="0">
                  <a:pos x="26" y="7"/>
                </a:cxn>
                <a:cxn ang="0">
                  <a:pos x="25" y="4"/>
                </a:cxn>
                <a:cxn ang="0">
                  <a:pos x="24" y="3"/>
                </a:cxn>
                <a:cxn ang="0">
                  <a:pos x="24" y="0"/>
                </a:cxn>
                <a:cxn ang="0">
                  <a:pos x="20" y="2"/>
                </a:cxn>
                <a:cxn ang="0">
                  <a:pos x="18" y="2"/>
                </a:cxn>
                <a:cxn ang="0">
                  <a:pos x="17" y="0"/>
                </a:cxn>
                <a:cxn ang="0">
                  <a:pos x="15" y="0"/>
                </a:cxn>
                <a:cxn ang="0">
                  <a:pos x="8" y="1"/>
                </a:cxn>
                <a:cxn ang="0">
                  <a:pos x="5" y="2"/>
                </a:cxn>
                <a:cxn ang="0">
                  <a:pos x="2" y="3"/>
                </a:cxn>
                <a:cxn ang="0">
                  <a:pos x="4" y="5"/>
                </a:cxn>
                <a:cxn ang="0">
                  <a:pos x="0" y="6"/>
                </a:cxn>
                <a:cxn ang="0">
                  <a:pos x="1" y="8"/>
                </a:cxn>
                <a:cxn ang="0">
                  <a:pos x="0" y="8"/>
                </a:cxn>
                <a:cxn ang="0">
                  <a:pos x="0" y="10"/>
                </a:cxn>
                <a:cxn ang="0">
                  <a:pos x="0" y="13"/>
                </a:cxn>
                <a:cxn ang="0">
                  <a:pos x="16" y="141"/>
                </a:cxn>
                <a:cxn ang="0">
                  <a:pos x="16" y="142"/>
                </a:cxn>
                <a:cxn ang="0">
                  <a:pos x="17" y="144"/>
                </a:cxn>
                <a:cxn ang="0">
                  <a:pos x="19" y="146"/>
                </a:cxn>
                <a:cxn ang="0">
                  <a:pos x="19" y="149"/>
                </a:cxn>
                <a:cxn ang="0">
                  <a:pos x="22" y="147"/>
                </a:cxn>
                <a:cxn ang="0">
                  <a:pos x="25" y="150"/>
                </a:cxn>
                <a:cxn ang="0">
                  <a:pos x="28" y="149"/>
                </a:cxn>
              </a:cxnLst>
              <a:rect l="l" t="t" r="GT0" b="GT1"/>
              <a:pathLst>
                <a:path w="44" h="151">
                  <a:moveTo>
                    <a:pt x="28" y="149"/>
                  </a:moveTo>
                  <a:lnTo>
                    <a:pt x="28" y="149"/>
                  </a:lnTo>
                  <a:lnTo>
                    <a:pt x="34" y="148"/>
                  </a:lnTo>
                  <a:lnTo>
                    <a:pt x="37" y="147"/>
                  </a:lnTo>
                  <a:lnTo>
                    <a:pt x="40" y="146"/>
                  </a:lnTo>
                  <a:lnTo>
                    <a:pt x="38" y="144"/>
                  </a:lnTo>
                  <a:lnTo>
                    <a:pt x="41" y="143"/>
                  </a:lnTo>
                  <a:lnTo>
                    <a:pt x="43" y="140"/>
                  </a:lnTo>
                  <a:lnTo>
                    <a:pt x="42" y="138"/>
                  </a:lnTo>
                  <a:lnTo>
                    <a:pt x="42" y="136"/>
                  </a:lnTo>
                  <a:lnTo>
                    <a:pt x="26" y="8"/>
                  </a:lnTo>
                  <a:lnTo>
                    <a:pt x="26" y="7"/>
                  </a:lnTo>
                  <a:lnTo>
                    <a:pt x="25" y="4"/>
                  </a:lnTo>
                  <a:lnTo>
                    <a:pt x="24" y="3"/>
                  </a:lnTo>
                  <a:lnTo>
                    <a:pt x="24" y="0"/>
                  </a:lnTo>
                  <a:lnTo>
                    <a:pt x="20" y="2"/>
                  </a:lnTo>
                  <a:lnTo>
                    <a:pt x="18" y="2"/>
                  </a:lnTo>
                  <a:lnTo>
                    <a:pt x="17" y="0"/>
                  </a:lnTo>
                  <a:lnTo>
                    <a:pt x="15" y="0"/>
                  </a:lnTo>
                  <a:lnTo>
                    <a:pt x="8" y="1"/>
                  </a:lnTo>
                  <a:lnTo>
                    <a:pt x="5" y="2"/>
                  </a:lnTo>
                  <a:lnTo>
                    <a:pt x="2" y="3"/>
                  </a:lnTo>
                  <a:lnTo>
                    <a:pt x="4" y="5"/>
                  </a:lnTo>
                  <a:lnTo>
                    <a:pt x="0" y="6"/>
                  </a:lnTo>
                  <a:lnTo>
                    <a:pt x="1" y="8"/>
                  </a:lnTo>
                  <a:lnTo>
                    <a:pt x="0" y="8"/>
                  </a:lnTo>
                  <a:lnTo>
                    <a:pt x="0" y="10"/>
                  </a:lnTo>
                  <a:lnTo>
                    <a:pt x="0" y="13"/>
                  </a:lnTo>
                  <a:lnTo>
                    <a:pt x="16" y="141"/>
                  </a:lnTo>
                  <a:lnTo>
                    <a:pt x="16" y="142"/>
                  </a:lnTo>
                  <a:lnTo>
                    <a:pt x="17" y="144"/>
                  </a:lnTo>
                  <a:lnTo>
                    <a:pt x="19" y="146"/>
                  </a:lnTo>
                  <a:lnTo>
                    <a:pt x="19" y="149"/>
                  </a:lnTo>
                  <a:lnTo>
                    <a:pt x="22" y="147"/>
                  </a:lnTo>
                  <a:lnTo>
                    <a:pt x="25" y="150"/>
                  </a:lnTo>
                  <a:lnTo>
                    <a:pt x="28" y="149"/>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39" name="组合 56438"/>
          <p:cNvGrpSpPr/>
          <p:nvPr/>
        </p:nvGrpSpPr>
        <p:grpSpPr>
          <a:xfrm>
            <a:off x="6724650" y="2300288"/>
            <a:ext cx="338138" cy="427038"/>
            <a:chOff x="0" y="0"/>
            <a:chExt cx="190" cy="240"/>
          </a:xfrm>
        </p:grpSpPr>
        <p:sp>
          <p:nvSpPr>
            <p:cNvPr id="56440" name="Oval 119"/>
            <p:cNvSpPr/>
            <p:nvPr/>
          </p:nvSpPr>
          <p:spPr>
            <a:xfrm>
              <a:off x="62" y="0"/>
              <a:ext cx="66" cy="66"/>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41" name="Freeform 120"/>
            <p:cNvSpPr/>
            <p:nvPr/>
          </p:nvSpPr>
          <p:spPr>
            <a:xfrm>
              <a:off x="38" y="72"/>
              <a:ext cx="114" cy="166"/>
            </a:xfrm>
            <a:custGeom>
              <a:avLst/>
              <a:gdLst>
                <a:gd name="GT0" fmla="+- l w 0"/>
                <a:gd name="GT1" fmla="+- t h 0"/>
              </a:gdLst>
              <a:ahLst/>
              <a:cxnLst>
                <a:cxn ang="0">
                  <a:pos x="9" y="0"/>
                </a:cxn>
                <a:cxn ang="0">
                  <a:pos x="9" y="0"/>
                </a:cxn>
                <a:cxn ang="0">
                  <a:pos x="103" y="0"/>
                </a:cxn>
                <a:cxn ang="0">
                  <a:pos x="105" y="0"/>
                </a:cxn>
                <a:cxn ang="0">
                  <a:pos x="107" y="0"/>
                </a:cxn>
                <a:cxn ang="0">
                  <a:pos x="107" y="1"/>
                </a:cxn>
                <a:cxn ang="0">
                  <a:pos x="109" y="1"/>
                </a:cxn>
                <a:cxn ang="0">
                  <a:pos x="109" y="3"/>
                </a:cxn>
                <a:cxn ang="0">
                  <a:pos x="113" y="3"/>
                </a:cxn>
                <a:cxn ang="0">
                  <a:pos x="113" y="6"/>
                </a:cxn>
                <a:cxn ang="0">
                  <a:pos x="113" y="9"/>
                </a:cxn>
                <a:cxn ang="0">
                  <a:pos x="98" y="155"/>
                </a:cxn>
                <a:cxn ang="0">
                  <a:pos x="98" y="157"/>
                </a:cxn>
                <a:cxn ang="0">
                  <a:pos x="98" y="159"/>
                </a:cxn>
                <a:cxn ang="0">
                  <a:pos x="96" y="163"/>
                </a:cxn>
                <a:cxn ang="0">
                  <a:pos x="96" y="165"/>
                </a:cxn>
                <a:cxn ang="0">
                  <a:pos x="94" y="165"/>
                </a:cxn>
                <a:cxn ang="0">
                  <a:pos x="91" y="165"/>
                </a:cxn>
                <a:cxn ang="0">
                  <a:pos x="89" y="165"/>
                </a:cxn>
                <a:cxn ang="0">
                  <a:pos x="23" y="165"/>
                </a:cxn>
                <a:cxn ang="0">
                  <a:pos x="20" y="165"/>
                </a:cxn>
                <a:cxn ang="0">
                  <a:pos x="18" y="165"/>
                </a:cxn>
                <a:cxn ang="0">
                  <a:pos x="16" y="163"/>
                </a:cxn>
                <a:cxn ang="0">
                  <a:pos x="14" y="159"/>
                </a:cxn>
                <a:cxn ang="0">
                  <a:pos x="14" y="157"/>
                </a:cxn>
                <a:cxn ang="0">
                  <a:pos x="14" y="155"/>
                </a:cxn>
                <a:cxn ang="0">
                  <a:pos x="0" y="9"/>
                </a:cxn>
                <a:cxn ang="0">
                  <a:pos x="0" y="6"/>
                </a:cxn>
                <a:cxn ang="0">
                  <a:pos x="0" y="3"/>
                </a:cxn>
                <a:cxn ang="0">
                  <a:pos x="2" y="3"/>
                </a:cxn>
                <a:cxn ang="0">
                  <a:pos x="2" y="1"/>
                </a:cxn>
                <a:cxn ang="0">
                  <a:pos x="5" y="1"/>
                </a:cxn>
                <a:cxn ang="0">
                  <a:pos x="5" y="0"/>
                </a:cxn>
                <a:cxn ang="0">
                  <a:pos x="7" y="0"/>
                </a:cxn>
                <a:cxn ang="0">
                  <a:pos x="9" y="0"/>
                </a:cxn>
              </a:cxnLst>
              <a:rect l="l" t="t" r="GT0" b="GT1"/>
              <a:pathLst>
                <a:path w="114" h="166">
                  <a:moveTo>
                    <a:pt x="9" y="0"/>
                  </a:moveTo>
                  <a:lnTo>
                    <a:pt x="9" y="0"/>
                  </a:lnTo>
                  <a:lnTo>
                    <a:pt x="103" y="0"/>
                  </a:lnTo>
                  <a:lnTo>
                    <a:pt x="105" y="0"/>
                  </a:lnTo>
                  <a:lnTo>
                    <a:pt x="107" y="0"/>
                  </a:lnTo>
                  <a:lnTo>
                    <a:pt x="107" y="1"/>
                  </a:lnTo>
                  <a:lnTo>
                    <a:pt x="109" y="1"/>
                  </a:lnTo>
                  <a:lnTo>
                    <a:pt x="109" y="3"/>
                  </a:lnTo>
                  <a:lnTo>
                    <a:pt x="113" y="3"/>
                  </a:lnTo>
                  <a:lnTo>
                    <a:pt x="113" y="6"/>
                  </a:lnTo>
                  <a:lnTo>
                    <a:pt x="113" y="9"/>
                  </a:lnTo>
                  <a:lnTo>
                    <a:pt x="98" y="155"/>
                  </a:lnTo>
                  <a:lnTo>
                    <a:pt x="98" y="157"/>
                  </a:lnTo>
                  <a:lnTo>
                    <a:pt x="98" y="159"/>
                  </a:lnTo>
                  <a:lnTo>
                    <a:pt x="96" y="163"/>
                  </a:lnTo>
                  <a:lnTo>
                    <a:pt x="96" y="165"/>
                  </a:lnTo>
                  <a:lnTo>
                    <a:pt x="94" y="165"/>
                  </a:lnTo>
                  <a:lnTo>
                    <a:pt x="91" y="165"/>
                  </a:lnTo>
                  <a:lnTo>
                    <a:pt x="89" y="165"/>
                  </a:lnTo>
                  <a:lnTo>
                    <a:pt x="23" y="165"/>
                  </a:lnTo>
                  <a:lnTo>
                    <a:pt x="20" y="165"/>
                  </a:lnTo>
                  <a:lnTo>
                    <a:pt x="18" y="165"/>
                  </a:lnTo>
                  <a:lnTo>
                    <a:pt x="16" y="163"/>
                  </a:lnTo>
                  <a:lnTo>
                    <a:pt x="14" y="159"/>
                  </a:lnTo>
                  <a:lnTo>
                    <a:pt x="14" y="157"/>
                  </a:lnTo>
                  <a:lnTo>
                    <a:pt x="14" y="155"/>
                  </a:lnTo>
                  <a:lnTo>
                    <a:pt x="0" y="9"/>
                  </a:lnTo>
                  <a:lnTo>
                    <a:pt x="0" y="6"/>
                  </a:lnTo>
                  <a:lnTo>
                    <a:pt x="0" y="3"/>
                  </a:lnTo>
                  <a:lnTo>
                    <a:pt x="2" y="3"/>
                  </a:lnTo>
                  <a:lnTo>
                    <a:pt x="2" y="1"/>
                  </a:lnTo>
                  <a:lnTo>
                    <a:pt x="5" y="1"/>
                  </a:lnTo>
                  <a:lnTo>
                    <a:pt x="5" y="0"/>
                  </a:lnTo>
                  <a:lnTo>
                    <a:pt x="7" y="0"/>
                  </a:lnTo>
                  <a:lnTo>
                    <a:pt x="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42" name="Freeform 121"/>
            <p:cNvSpPr/>
            <p:nvPr/>
          </p:nvSpPr>
          <p:spPr>
            <a:xfrm>
              <a:off x="150" y="86"/>
              <a:ext cx="40" cy="150"/>
            </a:xfrm>
            <a:custGeom>
              <a:avLst/>
              <a:gdLst>
                <a:gd name="GT0" fmla="+- l w 0"/>
                <a:gd name="GT1" fmla="+- t h 0"/>
              </a:gdLst>
              <a:ahLst/>
              <a:cxnLst>
                <a:cxn ang="0">
                  <a:pos x="29" y="0"/>
                </a:cxn>
                <a:cxn ang="0">
                  <a:pos x="29" y="0"/>
                </a:cxn>
                <a:cxn ang="0">
                  <a:pos x="23" y="0"/>
                </a:cxn>
                <a:cxn ang="0">
                  <a:pos x="20" y="0"/>
                </a:cxn>
                <a:cxn ang="0">
                  <a:pos x="18" y="0"/>
                </a:cxn>
                <a:cxn ang="0">
                  <a:pos x="18" y="2"/>
                </a:cxn>
                <a:cxn ang="0">
                  <a:pos x="15" y="2"/>
                </a:cxn>
                <a:cxn ang="0">
                  <a:pos x="14" y="5"/>
                </a:cxn>
                <a:cxn ang="0">
                  <a:pos x="14" y="7"/>
                </a:cxn>
                <a:cxn ang="0">
                  <a:pos x="14" y="9"/>
                </a:cxn>
                <a:cxn ang="0">
                  <a:pos x="0" y="137"/>
                </a:cxn>
                <a:cxn ang="0">
                  <a:pos x="0" y="139"/>
                </a:cxn>
                <a:cxn ang="0">
                  <a:pos x="0" y="142"/>
                </a:cxn>
                <a:cxn ang="0">
                  <a:pos x="1" y="144"/>
                </a:cxn>
                <a:cxn ang="0">
                  <a:pos x="1" y="146"/>
                </a:cxn>
                <a:cxn ang="0">
                  <a:pos x="5" y="146"/>
                </a:cxn>
                <a:cxn ang="0">
                  <a:pos x="7" y="146"/>
                </a:cxn>
                <a:cxn ang="0">
                  <a:pos x="7" y="149"/>
                </a:cxn>
                <a:cxn ang="0">
                  <a:pos x="8" y="149"/>
                </a:cxn>
                <a:cxn ang="0">
                  <a:pos x="15" y="149"/>
                </a:cxn>
                <a:cxn ang="0">
                  <a:pos x="18" y="149"/>
                </a:cxn>
                <a:cxn ang="0">
                  <a:pos x="20" y="149"/>
                </a:cxn>
                <a:cxn ang="0">
                  <a:pos x="20" y="146"/>
                </a:cxn>
                <a:cxn ang="0">
                  <a:pos x="23" y="146"/>
                </a:cxn>
                <a:cxn ang="0">
                  <a:pos x="23" y="144"/>
                </a:cxn>
                <a:cxn ang="0">
                  <a:pos x="24" y="144"/>
                </a:cxn>
                <a:cxn ang="0">
                  <a:pos x="24" y="142"/>
                </a:cxn>
                <a:cxn ang="0">
                  <a:pos x="24" y="139"/>
                </a:cxn>
                <a:cxn ang="0">
                  <a:pos x="39" y="11"/>
                </a:cxn>
                <a:cxn ang="0">
                  <a:pos x="39" y="9"/>
                </a:cxn>
                <a:cxn ang="0">
                  <a:pos x="39" y="7"/>
                </a:cxn>
                <a:cxn ang="0">
                  <a:pos x="36" y="5"/>
                </a:cxn>
                <a:cxn ang="0">
                  <a:pos x="36" y="2"/>
                </a:cxn>
                <a:cxn ang="0">
                  <a:pos x="34" y="2"/>
                </a:cxn>
                <a:cxn ang="0">
                  <a:pos x="31" y="0"/>
                </a:cxn>
                <a:cxn ang="0">
                  <a:pos x="29" y="0"/>
                </a:cxn>
              </a:cxnLst>
              <a:rect l="l" t="t" r="GT0" b="GT1"/>
              <a:pathLst>
                <a:path w="40" h="150">
                  <a:moveTo>
                    <a:pt x="29" y="0"/>
                  </a:moveTo>
                  <a:lnTo>
                    <a:pt x="29" y="0"/>
                  </a:lnTo>
                  <a:lnTo>
                    <a:pt x="23" y="0"/>
                  </a:lnTo>
                  <a:lnTo>
                    <a:pt x="20" y="0"/>
                  </a:lnTo>
                  <a:lnTo>
                    <a:pt x="18" y="0"/>
                  </a:lnTo>
                  <a:lnTo>
                    <a:pt x="18" y="2"/>
                  </a:lnTo>
                  <a:lnTo>
                    <a:pt x="15" y="2"/>
                  </a:lnTo>
                  <a:lnTo>
                    <a:pt x="14" y="5"/>
                  </a:lnTo>
                  <a:lnTo>
                    <a:pt x="14" y="7"/>
                  </a:lnTo>
                  <a:lnTo>
                    <a:pt x="14" y="9"/>
                  </a:lnTo>
                  <a:lnTo>
                    <a:pt x="0" y="137"/>
                  </a:lnTo>
                  <a:lnTo>
                    <a:pt x="0" y="139"/>
                  </a:lnTo>
                  <a:lnTo>
                    <a:pt x="0" y="142"/>
                  </a:lnTo>
                  <a:lnTo>
                    <a:pt x="1" y="144"/>
                  </a:lnTo>
                  <a:lnTo>
                    <a:pt x="1" y="146"/>
                  </a:lnTo>
                  <a:lnTo>
                    <a:pt x="5" y="146"/>
                  </a:lnTo>
                  <a:lnTo>
                    <a:pt x="7" y="146"/>
                  </a:lnTo>
                  <a:lnTo>
                    <a:pt x="7" y="149"/>
                  </a:lnTo>
                  <a:lnTo>
                    <a:pt x="8" y="149"/>
                  </a:lnTo>
                  <a:lnTo>
                    <a:pt x="15" y="149"/>
                  </a:lnTo>
                  <a:lnTo>
                    <a:pt x="18" y="149"/>
                  </a:lnTo>
                  <a:lnTo>
                    <a:pt x="20" y="149"/>
                  </a:lnTo>
                  <a:lnTo>
                    <a:pt x="20" y="146"/>
                  </a:lnTo>
                  <a:lnTo>
                    <a:pt x="23" y="146"/>
                  </a:lnTo>
                  <a:lnTo>
                    <a:pt x="23" y="144"/>
                  </a:lnTo>
                  <a:lnTo>
                    <a:pt x="24" y="144"/>
                  </a:lnTo>
                  <a:lnTo>
                    <a:pt x="24" y="142"/>
                  </a:lnTo>
                  <a:lnTo>
                    <a:pt x="24" y="139"/>
                  </a:lnTo>
                  <a:lnTo>
                    <a:pt x="39" y="11"/>
                  </a:lnTo>
                  <a:lnTo>
                    <a:pt x="39" y="9"/>
                  </a:lnTo>
                  <a:lnTo>
                    <a:pt x="39" y="7"/>
                  </a:lnTo>
                  <a:lnTo>
                    <a:pt x="36" y="5"/>
                  </a:lnTo>
                  <a:lnTo>
                    <a:pt x="36" y="2"/>
                  </a:lnTo>
                  <a:lnTo>
                    <a:pt x="34" y="2"/>
                  </a:lnTo>
                  <a:lnTo>
                    <a:pt x="31" y="0"/>
                  </a:lnTo>
                  <a:lnTo>
                    <a:pt x="2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43" name="Freeform 122"/>
            <p:cNvSpPr/>
            <p:nvPr/>
          </p:nvSpPr>
          <p:spPr>
            <a:xfrm>
              <a:off x="0" y="87"/>
              <a:ext cx="43" cy="153"/>
            </a:xfrm>
            <a:custGeom>
              <a:avLst/>
              <a:gdLst>
                <a:gd name="GT0" fmla="+- l w 0"/>
                <a:gd name="GT1" fmla="+- t h 0"/>
              </a:gdLst>
              <a:ahLst/>
              <a:cxnLst>
                <a:cxn ang="0">
                  <a:pos x="27" y="151"/>
                </a:cxn>
                <a:cxn ang="0">
                  <a:pos x="27" y="151"/>
                </a:cxn>
                <a:cxn ang="0">
                  <a:pos x="33" y="150"/>
                </a:cxn>
                <a:cxn ang="0">
                  <a:pos x="36" y="149"/>
                </a:cxn>
                <a:cxn ang="0">
                  <a:pos x="39" y="148"/>
                </a:cxn>
                <a:cxn ang="0">
                  <a:pos x="38" y="146"/>
                </a:cxn>
                <a:cxn ang="0">
                  <a:pos x="40" y="145"/>
                </a:cxn>
                <a:cxn ang="0">
                  <a:pos x="42" y="142"/>
                </a:cxn>
                <a:cxn ang="0">
                  <a:pos x="41" y="140"/>
                </a:cxn>
                <a:cxn ang="0">
                  <a:pos x="41" y="138"/>
                </a:cxn>
                <a:cxn ang="0">
                  <a:pos x="26" y="9"/>
                </a:cxn>
                <a:cxn ang="0">
                  <a:pos x="26" y="7"/>
                </a:cxn>
                <a:cxn ang="0">
                  <a:pos x="24" y="4"/>
                </a:cxn>
                <a:cxn ang="0">
                  <a:pos x="23" y="3"/>
                </a:cxn>
                <a:cxn ang="0">
                  <a:pos x="22" y="0"/>
                </a:cxn>
                <a:cxn ang="0">
                  <a:pos x="20" y="2"/>
                </a:cxn>
                <a:cxn ang="0">
                  <a:pos x="18" y="2"/>
                </a:cxn>
                <a:cxn ang="0">
                  <a:pos x="17" y="0"/>
                </a:cxn>
                <a:cxn ang="0">
                  <a:pos x="14" y="0"/>
                </a:cxn>
                <a:cxn ang="0">
                  <a:pos x="8" y="1"/>
                </a:cxn>
                <a:cxn ang="0">
                  <a:pos x="5" y="2"/>
                </a:cxn>
                <a:cxn ang="0">
                  <a:pos x="2" y="3"/>
                </a:cxn>
                <a:cxn ang="0">
                  <a:pos x="3" y="5"/>
                </a:cxn>
                <a:cxn ang="0">
                  <a:pos x="0" y="6"/>
                </a:cxn>
                <a:cxn ang="0">
                  <a:pos x="1" y="9"/>
                </a:cxn>
                <a:cxn ang="0">
                  <a:pos x="0" y="9"/>
                </a:cxn>
                <a:cxn ang="0">
                  <a:pos x="0" y="10"/>
                </a:cxn>
                <a:cxn ang="0">
                  <a:pos x="0" y="13"/>
                </a:cxn>
                <a:cxn ang="0">
                  <a:pos x="15" y="142"/>
                </a:cxn>
                <a:cxn ang="0">
                  <a:pos x="15" y="144"/>
                </a:cxn>
                <a:cxn ang="0">
                  <a:pos x="16" y="146"/>
                </a:cxn>
                <a:cxn ang="0">
                  <a:pos x="19" y="148"/>
                </a:cxn>
                <a:cxn ang="0">
                  <a:pos x="19" y="151"/>
                </a:cxn>
                <a:cxn ang="0">
                  <a:pos x="21" y="149"/>
                </a:cxn>
                <a:cxn ang="0">
                  <a:pos x="24" y="152"/>
                </a:cxn>
                <a:cxn ang="0">
                  <a:pos x="27" y="151"/>
                </a:cxn>
              </a:cxnLst>
              <a:rect l="l" t="t" r="GT0" b="GT1"/>
              <a:pathLst>
                <a:path w="43" h="153">
                  <a:moveTo>
                    <a:pt x="27" y="151"/>
                  </a:moveTo>
                  <a:lnTo>
                    <a:pt x="27" y="151"/>
                  </a:lnTo>
                  <a:lnTo>
                    <a:pt x="33" y="150"/>
                  </a:lnTo>
                  <a:lnTo>
                    <a:pt x="36" y="149"/>
                  </a:lnTo>
                  <a:lnTo>
                    <a:pt x="39" y="148"/>
                  </a:lnTo>
                  <a:lnTo>
                    <a:pt x="38" y="146"/>
                  </a:lnTo>
                  <a:lnTo>
                    <a:pt x="40" y="145"/>
                  </a:lnTo>
                  <a:lnTo>
                    <a:pt x="42" y="142"/>
                  </a:lnTo>
                  <a:lnTo>
                    <a:pt x="41" y="140"/>
                  </a:lnTo>
                  <a:lnTo>
                    <a:pt x="41" y="138"/>
                  </a:lnTo>
                  <a:lnTo>
                    <a:pt x="26" y="9"/>
                  </a:lnTo>
                  <a:lnTo>
                    <a:pt x="26" y="7"/>
                  </a:lnTo>
                  <a:lnTo>
                    <a:pt x="24" y="4"/>
                  </a:lnTo>
                  <a:lnTo>
                    <a:pt x="23" y="3"/>
                  </a:lnTo>
                  <a:lnTo>
                    <a:pt x="22" y="0"/>
                  </a:lnTo>
                  <a:lnTo>
                    <a:pt x="20" y="2"/>
                  </a:lnTo>
                  <a:lnTo>
                    <a:pt x="18" y="2"/>
                  </a:lnTo>
                  <a:lnTo>
                    <a:pt x="17" y="0"/>
                  </a:lnTo>
                  <a:lnTo>
                    <a:pt x="14" y="0"/>
                  </a:lnTo>
                  <a:lnTo>
                    <a:pt x="8" y="1"/>
                  </a:lnTo>
                  <a:lnTo>
                    <a:pt x="5" y="2"/>
                  </a:lnTo>
                  <a:lnTo>
                    <a:pt x="2" y="3"/>
                  </a:lnTo>
                  <a:lnTo>
                    <a:pt x="3" y="5"/>
                  </a:lnTo>
                  <a:lnTo>
                    <a:pt x="0" y="6"/>
                  </a:lnTo>
                  <a:lnTo>
                    <a:pt x="1" y="9"/>
                  </a:lnTo>
                  <a:lnTo>
                    <a:pt x="0" y="9"/>
                  </a:lnTo>
                  <a:lnTo>
                    <a:pt x="0" y="10"/>
                  </a:lnTo>
                  <a:lnTo>
                    <a:pt x="0" y="13"/>
                  </a:lnTo>
                  <a:lnTo>
                    <a:pt x="15" y="142"/>
                  </a:lnTo>
                  <a:lnTo>
                    <a:pt x="15" y="144"/>
                  </a:lnTo>
                  <a:lnTo>
                    <a:pt x="16" y="146"/>
                  </a:lnTo>
                  <a:lnTo>
                    <a:pt x="19" y="148"/>
                  </a:lnTo>
                  <a:lnTo>
                    <a:pt x="19" y="151"/>
                  </a:lnTo>
                  <a:lnTo>
                    <a:pt x="21" y="149"/>
                  </a:lnTo>
                  <a:lnTo>
                    <a:pt x="24" y="152"/>
                  </a:lnTo>
                  <a:lnTo>
                    <a:pt x="27" y="151"/>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44" name="组合 56443"/>
          <p:cNvGrpSpPr/>
          <p:nvPr/>
        </p:nvGrpSpPr>
        <p:grpSpPr>
          <a:xfrm>
            <a:off x="6986588" y="1909762"/>
            <a:ext cx="341312" cy="423862"/>
            <a:chOff x="0" y="0"/>
            <a:chExt cx="191" cy="238"/>
          </a:xfrm>
        </p:grpSpPr>
        <p:sp>
          <p:nvSpPr>
            <p:cNvPr id="56445" name="Oval 124"/>
            <p:cNvSpPr/>
            <p:nvPr/>
          </p:nvSpPr>
          <p:spPr>
            <a:xfrm>
              <a:off x="62" y="0"/>
              <a:ext cx="66"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46" name="Freeform 125"/>
            <p:cNvSpPr/>
            <p:nvPr/>
          </p:nvSpPr>
          <p:spPr>
            <a:xfrm>
              <a:off x="39" y="72"/>
              <a:ext cx="112" cy="166"/>
            </a:xfrm>
            <a:custGeom>
              <a:avLst/>
              <a:gdLst>
                <a:gd name="GT0" fmla="+- l w 0"/>
                <a:gd name="GT1" fmla="+- t h 0"/>
              </a:gdLst>
              <a:ahLst/>
              <a:cxnLst>
                <a:cxn ang="0">
                  <a:pos x="8" y="0"/>
                </a:cxn>
                <a:cxn ang="0">
                  <a:pos x="8" y="0"/>
                </a:cxn>
                <a:cxn ang="0">
                  <a:pos x="102" y="0"/>
                </a:cxn>
                <a:cxn ang="0">
                  <a:pos x="103" y="0"/>
                </a:cxn>
                <a:cxn ang="0">
                  <a:pos x="106" y="0"/>
                </a:cxn>
                <a:cxn ang="0">
                  <a:pos x="106" y="1"/>
                </a:cxn>
                <a:cxn ang="0">
                  <a:pos x="107" y="1"/>
                </a:cxn>
                <a:cxn ang="0">
                  <a:pos x="107" y="3"/>
                </a:cxn>
                <a:cxn ang="0">
                  <a:pos x="111" y="3"/>
                </a:cxn>
                <a:cxn ang="0">
                  <a:pos x="111" y="6"/>
                </a:cxn>
                <a:cxn ang="0">
                  <a:pos x="111" y="8"/>
                </a:cxn>
                <a:cxn ang="0">
                  <a:pos x="96" y="155"/>
                </a:cxn>
                <a:cxn ang="0">
                  <a:pos x="96" y="157"/>
                </a:cxn>
                <a:cxn ang="0">
                  <a:pos x="96" y="159"/>
                </a:cxn>
                <a:cxn ang="0">
                  <a:pos x="94" y="163"/>
                </a:cxn>
                <a:cxn ang="0">
                  <a:pos x="94" y="165"/>
                </a:cxn>
                <a:cxn ang="0">
                  <a:pos x="93" y="165"/>
                </a:cxn>
                <a:cxn ang="0">
                  <a:pos x="89" y="165"/>
                </a:cxn>
                <a:cxn ang="0">
                  <a:pos x="87" y="165"/>
                </a:cxn>
                <a:cxn ang="0">
                  <a:pos x="23" y="165"/>
                </a:cxn>
                <a:cxn ang="0">
                  <a:pos x="20" y="165"/>
                </a:cxn>
                <a:cxn ang="0">
                  <a:pos x="17" y="165"/>
                </a:cxn>
                <a:cxn ang="0">
                  <a:pos x="16" y="163"/>
                </a:cxn>
                <a:cxn ang="0">
                  <a:pos x="14" y="159"/>
                </a:cxn>
                <a:cxn ang="0">
                  <a:pos x="14" y="157"/>
                </a:cxn>
                <a:cxn ang="0">
                  <a:pos x="14" y="155"/>
                </a:cxn>
                <a:cxn ang="0">
                  <a:pos x="0" y="8"/>
                </a:cxn>
                <a:cxn ang="0">
                  <a:pos x="0" y="6"/>
                </a:cxn>
                <a:cxn ang="0">
                  <a:pos x="0" y="3"/>
                </a:cxn>
                <a:cxn ang="0">
                  <a:pos x="2" y="3"/>
                </a:cxn>
                <a:cxn ang="0">
                  <a:pos x="2" y="1"/>
                </a:cxn>
                <a:cxn ang="0">
                  <a:pos x="4" y="1"/>
                </a:cxn>
                <a:cxn ang="0">
                  <a:pos x="4" y="0"/>
                </a:cxn>
                <a:cxn ang="0">
                  <a:pos x="7" y="0"/>
                </a:cxn>
                <a:cxn ang="0">
                  <a:pos x="8" y="0"/>
                </a:cxn>
              </a:cxnLst>
              <a:rect l="l" t="t" r="GT0" b="GT1"/>
              <a:pathLst>
                <a:path w="112" h="166">
                  <a:moveTo>
                    <a:pt x="8" y="0"/>
                  </a:moveTo>
                  <a:lnTo>
                    <a:pt x="8" y="0"/>
                  </a:lnTo>
                  <a:lnTo>
                    <a:pt x="102" y="0"/>
                  </a:lnTo>
                  <a:lnTo>
                    <a:pt x="103" y="0"/>
                  </a:lnTo>
                  <a:lnTo>
                    <a:pt x="106" y="0"/>
                  </a:lnTo>
                  <a:lnTo>
                    <a:pt x="106" y="1"/>
                  </a:lnTo>
                  <a:lnTo>
                    <a:pt x="107" y="1"/>
                  </a:lnTo>
                  <a:lnTo>
                    <a:pt x="107" y="3"/>
                  </a:lnTo>
                  <a:lnTo>
                    <a:pt x="111" y="3"/>
                  </a:lnTo>
                  <a:lnTo>
                    <a:pt x="111" y="6"/>
                  </a:lnTo>
                  <a:lnTo>
                    <a:pt x="111" y="8"/>
                  </a:lnTo>
                  <a:lnTo>
                    <a:pt x="96" y="155"/>
                  </a:lnTo>
                  <a:lnTo>
                    <a:pt x="96" y="157"/>
                  </a:lnTo>
                  <a:lnTo>
                    <a:pt x="96" y="159"/>
                  </a:lnTo>
                  <a:lnTo>
                    <a:pt x="94" y="163"/>
                  </a:lnTo>
                  <a:lnTo>
                    <a:pt x="94" y="165"/>
                  </a:lnTo>
                  <a:lnTo>
                    <a:pt x="93" y="165"/>
                  </a:lnTo>
                  <a:lnTo>
                    <a:pt x="89" y="165"/>
                  </a:lnTo>
                  <a:lnTo>
                    <a:pt x="87" y="165"/>
                  </a:lnTo>
                  <a:lnTo>
                    <a:pt x="23" y="165"/>
                  </a:lnTo>
                  <a:lnTo>
                    <a:pt x="20" y="165"/>
                  </a:lnTo>
                  <a:lnTo>
                    <a:pt x="17" y="165"/>
                  </a:lnTo>
                  <a:lnTo>
                    <a:pt x="16" y="163"/>
                  </a:lnTo>
                  <a:lnTo>
                    <a:pt x="14" y="159"/>
                  </a:lnTo>
                  <a:lnTo>
                    <a:pt x="14" y="157"/>
                  </a:lnTo>
                  <a:lnTo>
                    <a:pt x="14" y="155"/>
                  </a:lnTo>
                  <a:lnTo>
                    <a:pt x="0" y="8"/>
                  </a:lnTo>
                  <a:lnTo>
                    <a:pt x="0" y="6"/>
                  </a:lnTo>
                  <a:lnTo>
                    <a:pt x="0" y="3"/>
                  </a:lnTo>
                  <a:lnTo>
                    <a:pt x="2" y="3"/>
                  </a:lnTo>
                  <a:lnTo>
                    <a:pt x="2" y="1"/>
                  </a:lnTo>
                  <a:lnTo>
                    <a:pt x="4" y="1"/>
                  </a:lnTo>
                  <a:lnTo>
                    <a:pt x="4" y="0"/>
                  </a:lnTo>
                  <a:lnTo>
                    <a:pt x="7" y="0"/>
                  </a:lnTo>
                  <a:lnTo>
                    <a:pt x="8"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47" name="Freeform 126"/>
            <p:cNvSpPr/>
            <p:nvPr/>
          </p:nvSpPr>
          <p:spPr>
            <a:xfrm>
              <a:off x="150" y="86"/>
              <a:ext cx="41" cy="149"/>
            </a:xfrm>
            <a:custGeom>
              <a:avLst/>
              <a:gdLst>
                <a:gd name="GT0" fmla="+- l w 0"/>
                <a:gd name="GT1" fmla="+- t h 0"/>
              </a:gdLst>
              <a:ahLst/>
              <a:cxnLst>
                <a:cxn ang="0">
                  <a:pos x="30" y="0"/>
                </a:cxn>
                <a:cxn ang="0">
                  <a:pos x="30" y="0"/>
                </a:cxn>
                <a:cxn ang="0">
                  <a:pos x="23" y="0"/>
                </a:cxn>
                <a:cxn ang="0">
                  <a:pos x="20" y="0"/>
                </a:cxn>
                <a:cxn ang="0">
                  <a:pos x="19" y="0"/>
                </a:cxn>
                <a:cxn ang="0">
                  <a:pos x="19" y="2"/>
                </a:cxn>
                <a:cxn ang="0">
                  <a:pos x="16" y="2"/>
                </a:cxn>
                <a:cxn ang="0">
                  <a:pos x="14" y="5"/>
                </a:cxn>
                <a:cxn ang="0">
                  <a:pos x="14" y="7"/>
                </a:cxn>
                <a:cxn ang="0">
                  <a:pos x="14" y="9"/>
                </a:cxn>
                <a:cxn ang="0">
                  <a:pos x="0" y="136"/>
                </a:cxn>
                <a:cxn ang="0">
                  <a:pos x="0" y="138"/>
                </a:cxn>
                <a:cxn ang="0">
                  <a:pos x="0" y="141"/>
                </a:cxn>
                <a:cxn ang="0">
                  <a:pos x="1" y="143"/>
                </a:cxn>
                <a:cxn ang="0">
                  <a:pos x="1" y="145"/>
                </a:cxn>
                <a:cxn ang="0">
                  <a:pos x="5" y="145"/>
                </a:cxn>
                <a:cxn ang="0">
                  <a:pos x="7" y="145"/>
                </a:cxn>
                <a:cxn ang="0">
                  <a:pos x="7" y="148"/>
                </a:cxn>
                <a:cxn ang="0">
                  <a:pos x="9" y="148"/>
                </a:cxn>
                <a:cxn ang="0">
                  <a:pos x="16" y="148"/>
                </a:cxn>
                <a:cxn ang="0">
                  <a:pos x="19" y="148"/>
                </a:cxn>
                <a:cxn ang="0">
                  <a:pos x="20" y="148"/>
                </a:cxn>
                <a:cxn ang="0">
                  <a:pos x="20" y="145"/>
                </a:cxn>
                <a:cxn ang="0">
                  <a:pos x="23" y="145"/>
                </a:cxn>
                <a:cxn ang="0">
                  <a:pos x="23" y="143"/>
                </a:cxn>
                <a:cxn ang="0">
                  <a:pos x="25" y="143"/>
                </a:cxn>
                <a:cxn ang="0">
                  <a:pos x="25" y="141"/>
                </a:cxn>
                <a:cxn ang="0">
                  <a:pos x="25" y="138"/>
                </a:cxn>
                <a:cxn ang="0">
                  <a:pos x="40" y="11"/>
                </a:cxn>
                <a:cxn ang="0">
                  <a:pos x="40" y="9"/>
                </a:cxn>
                <a:cxn ang="0">
                  <a:pos x="40" y="7"/>
                </a:cxn>
                <a:cxn ang="0">
                  <a:pos x="37" y="5"/>
                </a:cxn>
                <a:cxn ang="0">
                  <a:pos x="37" y="2"/>
                </a:cxn>
                <a:cxn ang="0">
                  <a:pos x="35" y="2"/>
                </a:cxn>
                <a:cxn ang="0">
                  <a:pos x="32" y="0"/>
                </a:cxn>
                <a:cxn ang="0">
                  <a:pos x="30" y="0"/>
                </a:cxn>
              </a:cxnLst>
              <a:rect l="l" t="t" r="GT0" b="GT1"/>
              <a:pathLst>
                <a:path w="41" h="149">
                  <a:moveTo>
                    <a:pt x="30" y="0"/>
                  </a:moveTo>
                  <a:lnTo>
                    <a:pt x="30" y="0"/>
                  </a:lnTo>
                  <a:lnTo>
                    <a:pt x="23" y="0"/>
                  </a:lnTo>
                  <a:lnTo>
                    <a:pt x="20" y="0"/>
                  </a:lnTo>
                  <a:lnTo>
                    <a:pt x="19" y="0"/>
                  </a:lnTo>
                  <a:lnTo>
                    <a:pt x="19" y="2"/>
                  </a:lnTo>
                  <a:lnTo>
                    <a:pt x="16" y="2"/>
                  </a:lnTo>
                  <a:lnTo>
                    <a:pt x="14" y="5"/>
                  </a:lnTo>
                  <a:lnTo>
                    <a:pt x="14" y="7"/>
                  </a:lnTo>
                  <a:lnTo>
                    <a:pt x="14" y="9"/>
                  </a:lnTo>
                  <a:lnTo>
                    <a:pt x="0" y="136"/>
                  </a:lnTo>
                  <a:lnTo>
                    <a:pt x="0" y="138"/>
                  </a:lnTo>
                  <a:lnTo>
                    <a:pt x="0" y="141"/>
                  </a:lnTo>
                  <a:lnTo>
                    <a:pt x="1" y="143"/>
                  </a:lnTo>
                  <a:lnTo>
                    <a:pt x="1" y="145"/>
                  </a:lnTo>
                  <a:lnTo>
                    <a:pt x="5" y="145"/>
                  </a:lnTo>
                  <a:lnTo>
                    <a:pt x="7" y="145"/>
                  </a:lnTo>
                  <a:lnTo>
                    <a:pt x="7" y="148"/>
                  </a:lnTo>
                  <a:lnTo>
                    <a:pt x="9" y="148"/>
                  </a:lnTo>
                  <a:lnTo>
                    <a:pt x="16" y="148"/>
                  </a:lnTo>
                  <a:lnTo>
                    <a:pt x="19" y="148"/>
                  </a:lnTo>
                  <a:lnTo>
                    <a:pt x="20" y="148"/>
                  </a:lnTo>
                  <a:lnTo>
                    <a:pt x="20" y="145"/>
                  </a:lnTo>
                  <a:lnTo>
                    <a:pt x="23" y="145"/>
                  </a:lnTo>
                  <a:lnTo>
                    <a:pt x="23" y="143"/>
                  </a:lnTo>
                  <a:lnTo>
                    <a:pt x="25" y="143"/>
                  </a:lnTo>
                  <a:lnTo>
                    <a:pt x="25" y="141"/>
                  </a:lnTo>
                  <a:lnTo>
                    <a:pt x="25" y="138"/>
                  </a:lnTo>
                  <a:lnTo>
                    <a:pt x="40" y="11"/>
                  </a:lnTo>
                  <a:lnTo>
                    <a:pt x="40" y="9"/>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48" name="Freeform 127"/>
            <p:cNvSpPr/>
            <p:nvPr/>
          </p:nvSpPr>
          <p:spPr>
            <a:xfrm>
              <a:off x="0" y="87"/>
              <a:ext cx="43" cy="151"/>
            </a:xfrm>
            <a:custGeom>
              <a:avLst/>
              <a:gdLst>
                <a:gd name="GT0" fmla="+- l w 0"/>
                <a:gd name="GT1" fmla="+- t h 0"/>
              </a:gdLst>
              <a:ahLst/>
              <a:cxnLst>
                <a:cxn ang="0">
                  <a:pos x="27" y="149"/>
                </a:cxn>
                <a:cxn ang="0">
                  <a:pos x="27" y="149"/>
                </a:cxn>
                <a:cxn ang="0">
                  <a:pos x="33" y="148"/>
                </a:cxn>
                <a:cxn ang="0">
                  <a:pos x="36" y="147"/>
                </a:cxn>
                <a:cxn ang="0">
                  <a:pos x="39" y="146"/>
                </a:cxn>
                <a:cxn ang="0">
                  <a:pos x="38" y="144"/>
                </a:cxn>
                <a:cxn ang="0">
                  <a:pos x="40" y="143"/>
                </a:cxn>
                <a:cxn ang="0">
                  <a:pos x="42" y="140"/>
                </a:cxn>
                <a:cxn ang="0">
                  <a:pos x="41" y="138"/>
                </a:cxn>
                <a:cxn ang="0">
                  <a:pos x="41" y="136"/>
                </a:cxn>
                <a:cxn ang="0">
                  <a:pos x="26" y="8"/>
                </a:cxn>
                <a:cxn ang="0">
                  <a:pos x="25" y="7"/>
                </a:cxn>
                <a:cxn ang="0">
                  <a:pos x="25" y="4"/>
                </a:cxn>
                <a:cxn ang="0">
                  <a:pos x="24" y="3"/>
                </a:cxn>
                <a:cxn ang="0">
                  <a:pos x="23" y="0"/>
                </a:cxn>
                <a:cxn ang="0">
                  <a:pos x="19" y="2"/>
                </a:cxn>
                <a:cxn ang="0">
                  <a:pos x="17" y="2"/>
                </a:cxn>
                <a:cxn ang="0">
                  <a:pos x="16" y="0"/>
                </a:cxn>
                <a:cxn ang="0">
                  <a:pos x="15" y="0"/>
                </a:cxn>
                <a:cxn ang="0">
                  <a:pos x="8" y="1"/>
                </a:cxn>
                <a:cxn ang="0">
                  <a:pos x="5" y="2"/>
                </a:cxn>
                <a:cxn ang="0">
                  <a:pos x="2" y="3"/>
                </a:cxn>
                <a:cxn ang="0">
                  <a:pos x="3" y="5"/>
                </a:cxn>
                <a:cxn ang="0">
                  <a:pos x="0" y="6"/>
                </a:cxn>
                <a:cxn ang="0">
                  <a:pos x="1" y="8"/>
                </a:cxn>
                <a:cxn ang="0">
                  <a:pos x="0" y="8"/>
                </a:cxn>
                <a:cxn ang="0">
                  <a:pos x="0" y="10"/>
                </a:cxn>
                <a:cxn ang="0">
                  <a:pos x="0" y="13"/>
                </a:cxn>
                <a:cxn ang="0">
                  <a:pos x="15" y="141"/>
                </a:cxn>
                <a:cxn ang="0">
                  <a:pos x="16" y="142"/>
                </a:cxn>
                <a:cxn ang="0">
                  <a:pos x="16" y="144"/>
                </a:cxn>
                <a:cxn ang="0">
                  <a:pos x="19" y="146"/>
                </a:cxn>
                <a:cxn ang="0">
                  <a:pos x="19" y="149"/>
                </a:cxn>
                <a:cxn ang="0">
                  <a:pos x="21" y="147"/>
                </a:cxn>
                <a:cxn ang="0">
                  <a:pos x="25" y="150"/>
                </a:cxn>
                <a:cxn ang="0">
                  <a:pos x="27" y="149"/>
                </a:cxn>
              </a:cxnLst>
              <a:rect l="l" t="t" r="GT0" b="GT1"/>
              <a:pathLst>
                <a:path w="43" h="151">
                  <a:moveTo>
                    <a:pt x="27" y="149"/>
                  </a:moveTo>
                  <a:lnTo>
                    <a:pt x="27" y="149"/>
                  </a:lnTo>
                  <a:lnTo>
                    <a:pt x="33" y="148"/>
                  </a:lnTo>
                  <a:lnTo>
                    <a:pt x="36" y="147"/>
                  </a:lnTo>
                  <a:lnTo>
                    <a:pt x="39" y="146"/>
                  </a:lnTo>
                  <a:lnTo>
                    <a:pt x="38" y="144"/>
                  </a:lnTo>
                  <a:lnTo>
                    <a:pt x="40" y="143"/>
                  </a:lnTo>
                  <a:lnTo>
                    <a:pt x="42" y="140"/>
                  </a:lnTo>
                  <a:lnTo>
                    <a:pt x="41" y="138"/>
                  </a:lnTo>
                  <a:lnTo>
                    <a:pt x="41" y="136"/>
                  </a:lnTo>
                  <a:lnTo>
                    <a:pt x="26" y="8"/>
                  </a:lnTo>
                  <a:lnTo>
                    <a:pt x="25" y="7"/>
                  </a:lnTo>
                  <a:lnTo>
                    <a:pt x="25" y="4"/>
                  </a:lnTo>
                  <a:lnTo>
                    <a:pt x="24" y="3"/>
                  </a:lnTo>
                  <a:lnTo>
                    <a:pt x="23" y="0"/>
                  </a:lnTo>
                  <a:lnTo>
                    <a:pt x="19" y="2"/>
                  </a:lnTo>
                  <a:lnTo>
                    <a:pt x="17" y="2"/>
                  </a:lnTo>
                  <a:lnTo>
                    <a:pt x="16" y="0"/>
                  </a:lnTo>
                  <a:lnTo>
                    <a:pt x="15" y="0"/>
                  </a:lnTo>
                  <a:lnTo>
                    <a:pt x="8" y="1"/>
                  </a:lnTo>
                  <a:lnTo>
                    <a:pt x="5" y="2"/>
                  </a:lnTo>
                  <a:lnTo>
                    <a:pt x="2" y="3"/>
                  </a:lnTo>
                  <a:lnTo>
                    <a:pt x="3" y="5"/>
                  </a:lnTo>
                  <a:lnTo>
                    <a:pt x="0" y="6"/>
                  </a:lnTo>
                  <a:lnTo>
                    <a:pt x="1" y="8"/>
                  </a:lnTo>
                  <a:lnTo>
                    <a:pt x="0" y="8"/>
                  </a:lnTo>
                  <a:lnTo>
                    <a:pt x="0" y="10"/>
                  </a:lnTo>
                  <a:lnTo>
                    <a:pt x="0" y="13"/>
                  </a:lnTo>
                  <a:lnTo>
                    <a:pt x="15" y="141"/>
                  </a:lnTo>
                  <a:lnTo>
                    <a:pt x="16" y="142"/>
                  </a:lnTo>
                  <a:lnTo>
                    <a:pt x="16" y="144"/>
                  </a:lnTo>
                  <a:lnTo>
                    <a:pt x="19" y="146"/>
                  </a:lnTo>
                  <a:lnTo>
                    <a:pt x="19" y="149"/>
                  </a:lnTo>
                  <a:lnTo>
                    <a:pt x="21" y="147"/>
                  </a:lnTo>
                  <a:lnTo>
                    <a:pt x="25" y="150"/>
                  </a:lnTo>
                  <a:lnTo>
                    <a:pt x="27" y="149"/>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49" name="组合 56448"/>
          <p:cNvGrpSpPr/>
          <p:nvPr/>
        </p:nvGrpSpPr>
        <p:grpSpPr>
          <a:xfrm>
            <a:off x="7265988" y="2301875"/>
            <a:ext cx="341312" cy="425450"/>
            <a:chOff x="0" y="0"/>
            <a:chExt cx="191" cy="239"/>
          </a:xfrm>
        </p:grpSpPr>
        <p:sp>
          <p:nvSpPr>
            <p:cNvPr id="56450" name="Oval 129"/>
            <p:cNvSpPr/>
            <p:nvPr/>
          </p:nvSpPr>
          <p:spPr>
            <a:xfrm>
              <a:off x="62" y="0"/>
              <a:ext cx="66"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51" name="Freeform 130"/>
            <p:cNvSpPr/>
            <p:nvPr/>
          </p:nvSpPr>
          <p:spPr>
            <a:xfrm>
              <a:off x="39" y="71"/>
              <a:ext cx="113" cy="166"/>
            </a:xfrm>
            <a:custGeom>
              <a:avLst/>
              <a:gdLst>
                <a:gd name="GT0" fmla="+- l w 0"/>
                <a:gd name="GT1" fmla="+- t h 0"/>
              </a:gdLst>
              <a:ahLst/>
              <a:cxnLst>
                <a:cxn ang="0">
                  <a:pos x="8" y="0"/>
                </a:cxn>
                <a:cxn ang="0">
                  <a:pos x="8" y="0"/>
                </a:cxn>
                <a:cxn ang="0">
                  <a:pos x="103" y="0"/>
                </a:cxn>
                <a:cxn ang="0">
                  <a:pos x="104" y="0"/>
                </a:cxn>
                <a:cxn ang="0">
                  <a:pos x="106" y="0"/>
                </a:cxn>
                <a:cxn ang="0">
                  <a:pos x="106" y="1"/>
                </a:cxn>
                <a:cxn ang="0">
                  <a:pos x="108" y="1"/>
                </a:cxn>
                <a:cxn ang="0">
                  <a:pos x="108" y="3"/>
                </a:cxn>
                <a:cxn ang="0">
                  <a:pos x="112" y="3"/>
                </a:cxn>
                <a:cxn ang="0">
                  <a:pos x="112" y="6"/>
                </a:cxn>
                <a:cxn ang="0">
                  <a:pos x="112" y="9"/>
                </a:cxn>
                <a:cxn ang="0">
                  <a:pos x="97" y="155"/>
                </a:cxn>
                <a:cxn ang="0">
                  <a:pos x="97" y="157"/>
                </a:cxn>
                <a:cxn ang="0">
                  <a:pos x="97" y="159"/>
                </a:cxn>
                <a:cxn ang="0">
                  <a:pos x="95" y="163"/>
                </a:cxn>
                <a:cxn ang="0">
                  <a:pos x="95" y="165"/>
                </a:cxn>
                <a:cxn ang="0">
                  <a:pos x="94" y="165"/>
                </a:cxn>
                <a:cxn ang="0">
                  <a:pos x="90" y="165"/>
                </a:cxn>
                <a:cxn ang="0">
                  <a:pos x="88" y="165"/>
                </a:cxn>
                <a:cxn ang="0">
                  <a:pos x="23" y="165"/>
                </a:cxn>
                <a:cxn ang="0">
                  <a:pos x="20" y="165"/>
                </a:cxn>
                <a:cxn ang="0">
                  <a:pos x="17" y="165"/>
                </a:cxn>
                <a:cxn ang="0">
                  <a:pos x="16" y="163"/>
                </a:cxn>
                <a:cxn ang="0">
                  <a:pos x="14" y="159"/>
                </a:cxn>
                <a:cxn ang="0">
                  <a:pos x="14" y="157"/>
                </a:cxn>
                <a:cxn ang="0">
                  <a:pos x="14" y="155"/>
                </a:cxn>
                <a:cxn ang="0">
                  <a:pos x="0" y="9"/>
                </a:cxn>
                <a:cxn ang="0">
                  <a:pos x="0" y="6"/>
                </a:cxn>
                <a:cxn ang="0">
                  <a:pos x="0" y="3"/>
                </a:cxn>
                <a:cxn ang="0">
                  <a:pos x="2" y="3"/>
                </a:cxn>
                <a:cxn ang="0">
                  <a:pos x="2" y="1"/>
                </a:cxn>
                <a:cxn ang="0">
                  <a:pos x="5" y="1"/>
                </a:cxn>
                <a:cxn ang="0">
                  <a:pos x="5" y="0"/>
                </a:cxn>
                <a:cxn ang="0">
                  <a:pos x="7" y="0"/>
                </a:cxn>
                <a:cxn ang="0">
                  <a:pos x="8" y="0"/>
                </a:cxn>
              </a:cxnLst>
              <a:rect l="l" t="t" r="GT0" b="GT1"/>
              <a:pathLst>
                <a:path w="113" h="166">
                  <a:moveTo>
                    <a:pt x="8" y="0"/>
                  </a:moveTo>
                  <a:lnTo>
                    <a:pt x="8" y="0"/>
                  </a:lnTo>
                  <a:lnTo>
                    <a:pt x="103" y="0"/>
                  </a:lnTo>
                  <a:lnTo>
                    <a:pt x="104" y="0"/>
                  </a:lnTo>
                  <a:lnTo>
                    <a:pt x="106" y="0"/>
                  </a:lnTo>
                  <a:lnTo>
                    <a:pt x="106" y="1"/>
                  </a:lnTo>
                  <a:lnTo>
                    <a:pt x="108" y="1"/>
                  </a:lnTo>
                  <a:lnTo>
                    <a:pt x="108" y="3"/>
                  </a:lnTo>
                  <a:lnTo>
                    <a:pt x="112" y="3"/>
                  </a:lnTo>
                  <a:lnTo>
                    <a:pt x="112" y="6"/>
                  </a:lnTo>
                  <a:lnTo>
                    <a:pt x="112" y="9"/>
                  </a:lnTo>
                  <a:lnTo>
                    <a:pt x="97" y="155"/>
                  </a:lnTo>
                  <a:lnTo>
                    <a:pt x="97" y="157"/>
                  </a:lnTo>
                  <a:lnTo>
                    <a:pt x="97" y="159"/>
                  </a:lnTo>
                  <a:lnTo>
                    <a:pt x="95" y="163"/>
                  </a:lnTo>
                  <a:lnTo>
                    <a:pt x="95" y="165"/>
                  </a:lnTo>
                  <a:lnTo>
                    <a:pt x="94" y="165"/>
                  </a:lnTo>
                  <a:lnTo>
                    <a:pt x="90" y="165"/>
                  </a:lnTo>
                  <a:lnTo>
                    <a:pt x="88" y="165"/>
                  </a:lnTo>
                  <a:lnTo>
                    <a:pt x="23" y="165"/>
                  </a:lnTo>
                  <a:lnTo>
                    <a:pt x="20" y="165"/>
                  </a:lnTo>
                  <a:lnTo>
                    <a:pt x="17" y="165"/>
                  </a:lnTo>
                  <a:lnTo>
                    <a:pt x="16" y="163"/>
                  </a:lnTo>
                  <a:lnTo>
                    <a:pt x="14" y="159"/>
                  </a:lnTo>
                  <a:lnTo>
                    <a:pt x="14" y="157"/>
                  </a:lnTo>
                  <a:lnTo>
                    <a:pt x="14" y="155"/>
                  </a:lnTo>
                  <a:lnTo>
                    <a:pt x="0" y="9"/>
                  </a:lnTo>
                  <a:lnTo>
                    <a:pt x="0" y="6"/>
                  </a:lnTo>
                  <a:lnTo>
                    <a:pt x="0" y="3"/>
                  </a:lnTo>
                  <a:lnTo>
                    <a:pt x="2" y="3"/>
                  </a:lnTo>
                  <a:lnTo>
                    <a:pt x="2" y="1"/>
                  </a:lnTo>
                  <a:lnTo>
                    <a:pt x="5" y="1"/>
                  </a:lnTo>
                  <a:lnTo>
                    <a:pt x="5" y="0"/>
                  </a:lnTo>
                  <a:lnTo>
                    <a:pt x="7" y="0"/>
                  </a:lnTo>
                  <a:lnTo>
                    <a:pt x="8"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52" name="Freeform 131"/>
            <p:cNvSpPr/>
            <p:nvPr/>
          </p:nvSpPr>
          <p:spPr>
            <a:xfrm>
              <a:off x="150" y="85"/>
              <a:ext cx="41" cy="150"/>
            </a:xfrm>
            <a:custGeom>
              <a:avLst/>
              <a:gdLst>
                <a:gd name="GT0" fmla="+- l w 0"/>
                <a:gd name="GT1" fmla="+- t h 0"/>
              </a:gdLst>
              <a:ahLst/>
              <a:cxnLst>
                <a:cxn ang="0">
                  <a:pos x="30" y="0"/>
                </a:cxn>
                <a:cxn ang="0">
                  <a:pos x="30" y="0"/>
                </a:cxn>
                <a:cxn ang="0">
                  <a:pos x="23" y="0"/>
                </a:cxn>
                <a:cxn ang="0">
                  <a:pos x="20" y="0"/>
                </a:cxn>
                <a:cxn ang="0">
                  <a:pos x="19" y="0"/>
                </a:cxn>
                <a:cxn ang="0">
                  <a:pos x="19" y="2"/>
                </a:cxn>
                <a:cxn ang="0">
                  <a:pos x="16" y="2"/>
                </a:cxn>
                <a:cxn ang="0">
                  <a:pos x="14" y="5"/>
                </a:cxn>
                <a:cxn ang="0">
                  <a:pos x="14" y="7"/>
                </a:cxn>
                <a:cxn ang="0">
                  <a:pos x="14" y="9"/>
                </a:cxn>
                <a:cxn ang="0">
                  <a:pos x="0" y="137"/>
                </a:cxn>
                <a:cxn ang="0">
                  <a:pos x="0" y="139"/>
                </a:cxn>
                <a:cxn ang="0">
                  <a:pos x="0" y="142"/>
                </a:cxn>
                <a:cxn ang="0">
                  <a:pos x="1" y="144"/>
                </a:cxn>
                <a:cxn ang="0">
                  <a:pos x="1" y="146"/>
                </a:cxn>
                <a:cxn ang="0">
                  <a:pos x="5" y="146"/>
                </a:cxn>
                <a:cxn ang="0">
                  <a:pos x="7" y="146"/>
                </a:cxn>
                <a:cxn ang="0">
                  <a:pos x="7" y="149"/>
                </a:cxn>
                <a:cxn ang="0">
                  <a:pos x="9" y="149"/>
                </a:cxn>
                <a:cxn ang="0">
                  <a:pos x="16" y="149"/>
                </a:cxn>
                <a:cxn ang="0">
                  <a:pos x="19" y="149"/>
                </a:cxn>
                <a:cxn ang="0">
                  <a:pos x="20" y="149"/>
                </a:cxn>
                <a:cxn ang="0">
                  <a:pos x="20" y="146"/>
                </a:cxn>
                <a:cxn ang="0">
                  <a:pos x="23" y="146"/>
                </a:cxn>
                <a:cxn ang="0">
                  <a:pos x="23" y="144"/>
                </a:cxn>
                <a:cxn ang="0">
                  <a:pos x="25" y="144"/>
                </a:cxn>
                <a:cxn ang="0">
                  <a:pos x="25" y="142"/>
                </a:cxn>
                <a:cxn ang="0">
                  <a:pos x="25" y="139"/>
                </a:cxn>
                <a:cxn ang="0">
                  <a:pos x="40" y="11"/>
                </a:cxn>
                <a:cxn ang="0">
                  <a:pos x="40" y="9"/>
                </a:cxn>
                <a:cxn ang="0">
                  <a:pos x="40" y="7"/>
                </a:cxn>
                <a:cxn ang="0">
                  <a:pos x="37" y="5"/>
                </a:cxn>
                <a:cxn ang="0">
                  <a:pos x="37" y="2"/>
                </a:cxn>
                <a:cxn ang="0">
                  <a:pos x="35" y="2"/>
                </a:cxn>
                <a:cxn ang="0">
                  <a:pos x="32" y="0"/>
                </a:cxn>
                <a:cxn ang="0">
                  <a:pos x="30" y="0"/>
                </a:cxn>
              </a:cxnLst>
              <a:rect l="l" t="t" r="GT0" b="GT1"/>
              <a:pathLst>
                <a:path w="41" h="150">
                  <a:moveTo>
                    <a:pt x="30" y="0"/>
                  </a:moveTo>
                  <a:lnTo>
                    <a:pt x="30" y="0"/>
                  </a:lnTo>
                  <a:lnTo>
                    <a:pt x="23" y="0"/>
                  </a:lnTo>
                  <a:lnTo>
                    <a:pt x="20" y="0"/>
                  </a:lnTo>
                  <a:lnTo>
                    <a:pt x="19" y="0"/>
                  </a:lnTo>
                  <a:lnTo>
                    <a:pt x="19" y="2"/>
                  </a:lnTo>
                  <a:lnTo>
                    <a:pt x="16" y="2"/>
                  </a:lnTo>
                  <a:lnTo>
                    <a:pt x="14" y="5"/>
                  </a:lnTo>
                  <a:lnTo>
                    <a:pt x="14" y="7"/>
                  </a:lnTo>
                  <a:lnTo>
                    <a:pt x="14" y="9"/>
                  </a:lnTo>
                  <a:lnTo>
                    <a:pt x="0" y="137"/>
                  </a:lnTo>
                  <a:lnTo>
                    <a:pt x="0" y="139"/>
                  </a:lnTo>
                  <a:lnTo>
                    <a:pt x="0" y="142"/>
                  </a:lnTo>
                  <a:lnTo>
                    <a:pt x="1" y="144"/>
                  </a:lnTo>
                  <a:lnTo>
                    <a:pt x="1" y="146"/>
                  </a:lnTo>
                  <a:lnTo>
                    <a:pt x="5" y="146"/>
                  </a:lnTo>
                  <a:lnTo>
                    <a:pt x="7" y="146"/>
                  </a:lnTo>
                  <a:lnTo>
                    <a:pt x="7" y="149"/>
                  </a:lnTo>
                  <a:lnTo>
                    <a:pt x="9" y="149"/>
                  </a:lnTo>
                  <a:lnTo>
                    <a:pt x="16" y="149"/>
                  </a:lnTo>
                  <a:lnTo>
                    <a:pt x="19" y="149"/>
                  </a:lnTo>
                  <a:lnTo>
                    <a:pt x="20" y="149"/>
                  </a:lnTo>
                  <a:lnTo>
                    <a:pt x="20" y="146"/>
                  </a:lnTo>
                  <a:lnTo>
                    <a:pt x="23" y="146"/>
                  </a:lnTo>
                  <a:lnTo>
                    <a:pt x="23" y="144"/>
                  </a:lnTo>
                  <a:lnTo>
                    <a:pt x="25" y="144"/>
                  </a:lnTo>
                  <a:lnTo>
                    <a:pt x="25" y="142"/>
                  </a:lnTo>
                  <a:lnTo>
                    <a:pt x="25" y="139"/>
                  </a:lnTo>
                  <a:lnTo>
                    <a:pt x="40" y="11"/>
                  </a:lnTo>
                  <a:lnTo>
                    <a:pt x="40" y="9"/>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53" name="Freeform 132"/>
            <p:cNvSpPr/>
            <p:nvPr/>
          </p:nvSpPr>
          <p:spPr>
            <a:xfrm>
              <a:off x="0" y="86"/>
              <a:ext cx="44" cy="153"/>
            </a:xfrm>
            <a:custGeom>
              <a:avLst/>
              <a:gdLst>
                <a:gd name="GT0" fmla="+- l w 0"/>
                <a:gd name="GT1" fmla="+- t h 0"/>
              </a:gdLst>
              <a:ahLst/>
              <a:cxnLst>
                <a:cxn ang="0">
                  <a:pos x="28" y="151"/>
                </a:cxn>
                <a:cxn ang="0">
                  <a:pos x="28" y="151"/>
                </a:cxn>
                <a:cxn ang="0">
                  <a:pos x="33" y="150"/>
                </a:cxn>
                <a:cxn ang="0">
                  <a:pos x="37" y="149"/>
                </a:cxn>
                <a:cxn ang="0">
                  <a:pos x="40" y="148"/>
                </a:cxn>
                <a:cxn ang="0">
                  <a:pos x="39" y="146"/>
                </a:cxn>
                <a:cxn ang="0">
                  <a:pos x="41" y="145"/>
                </a:cxn>
                <a:cxn ang="0">
                  <a:pos x="43" y="142"/>
                </a:cxn>
                <a:cxn ang="0">
                  <a:pos x="42" y="140"/>
                </a:cxn>
                <a:cxn ang="0">
                  <a:pos x="42" y="138"/>
                </a:cxn>
                <a:cxn ang="0">
                  <a:pos x="27" y="9"/>
                </a:cxn>
                <a:cxn ang="0">
                  <a:pos x="26" y="7"/>
                </a:cxn>
                <a:cxn ang="0">
                  <a:pos x="25" y="4"/>
                </a:cxn>
                <a:cxn ang="0">
                  <a:pos x="24" y="3"/>
                </a:cxn>
                <a:cxn ang="0">
                  <a:pos x="23" y="0"/>
                </a:cxn>
                <a:cxn ang="0">
                  <a:pos x="20" y="2"/>
                </a:cxn>
                <a:cxn ang="0">
                  <a:pos x="18" y="2"/>
                </a:cxn>
                <a:cxn ang="0">
                  <a:pos x="17" y="0"/>
                </a:cxn>
                <a:cxn ang="0">
                  <a:pos x="15" y="0"/>
                </a:cxn>
                <a:cxn ang="0">
                  <a:pos x="8" y="1"/>
                </a:cxn>
                <a:cxn ang="0">
                  <a:pos x="5" y="2"/>
                </a:cxn>
                <a:cxn ang="0">
                  <a:pos x="2" y="3"/>
                </a:cxn>
                <a:cxn ang="0">
                  <a:pos x="3" y="5"/>
                </a:cxn>
                <a:cxn ang="0">
                  <a:pos x="0" y="6"/>
                </a:cxn>
                <a:cxn ang="0">
                  <a:pos x="1" y="9"/>
                </a:cxn>
                <a:cxn ang="0">
                  <a:pos x="0" y="9"/>
                </a:cxn>
                <a:cxn ang="0">
                  <a:pos x="0" y="10"/>
                </a:cxn>
                <a:cxn ang="0">
                  <a:pos x="0" y="13"/>
                </a:cxn>
                <a:cxn ang="0">
                  <a:pos x="15" y="142"/>
                </a:cxn>
                <a:cxn ang="0">
                  <a:pos x="16" y="144"/>
                </a:cxn>
                <a:cxn ang="0">
                  <a:pos x="16" y="146"/>
                </a:cxn>
                <a:cxn ang="0">
                  <a:pos x="20" y="148"/>
                </a:cxn>
                <a:cxn ang="0">
                  <a:pos x="20" y="151"/>
                </a:cxn>
                <a:cxn ang="0">
                  <a:pos x="21" y="149"/>
                </a:cxn>
                <a:cxn ang="0">
                  <a:pos x="25" y="152"/>
                </a:cxn>
                <a:cxn ang="0">
                  <a:pos x="28" y="151"/>
                </a:cxn>
              </a:cxnLst>
              <a:rect l="l" t="t" r="GT0" b="GT1"/>
              <a:pathLst>
                <a:path w="44" h="153">
                  <a:moveTo>
                    <a:pt x="28" y="151"/>
                  </a:moveTo>
                  <a:lnTo>
                    <a:pt x="28" y="151"/>
                  </a:lnTo>
                  <a:lnTo>
                    <a:pt x="33" y="150"/>
                  </a:lnTo>
                  <a:lnTo>
                    <a:pt x="37" y="149"/>
                  </a:lnTo>
                  <a:lnTo>
                    <a:pt x="40" y="148"/>
                  </a:lnTo>
                  <a:lnTo>
                    <a:pt x="39" y="146"/>
                  </a:lnTo>
                  <a:lnTo>
                    <a:pt x="41" y="145"/>
                  </a:lnTo>
                  <a:lnTo>
                    <a:pt x="43" y="142"/>
                  </a:lnTo>
                  <a:lnTo>
                    <a:pt x="42" y="140"/>
                  </a:lnTo>
                  <a:lnTo>
                    <a:pt x="42" y="138"/>
                  </a:lnTo>
                  <a:lnTo>
                    <a:pt x="27" y="9"/>
                  </a:lnTo>
                  <a:lnTo>
                    <a:pt x="26" y="7"/>
                  </a:lnTo>
                  <a:lnTo>
                    <a:pt x="25" y="4"/>
                  </a:lnTo>
                  <a:lnTo>
                    <a:pt x="24" y="3"/>
                  </a:lnTo>
                  <a:lnTo>
                    <a:pt x="23" y="0"/>
                  </a:lnTo>
                  <a:lnTo>
                    <a:pt x="20" y="2"/>
                  </a:lnTo>
                  <a:lnTo>
                    <a:pt x="18" y="2"/>
                  </a:lnTo>
                  <a:lnTo>
                    <a:pt x="17" y="0"/>
                  </a:lnTo>
                  <a:lnTo>
                    <a:pt x="15" y="0"/>
                  </a:lnTo>
                  <a:lnTo>
                    <a:pt x="8" y="1"/>
                  </a:lnTo>
                  <a:lnTo>
                    <a:pt x="5" y="2"/>
                  </a:lnTo>
                  <a:lnTo>
                    <a:pt x="2" y="3"/>
                  </a:lnTo>
                  <a:lnTo>
                    <a:pt x="3" y="5"/>
                  </a:lnTo>
                  <a:lnTo>
                    <a:pt x="0" y="6"/>
                  </a:lnTo>
                  <a:lnTo>
                    <a:pt x="1" y="9"/>
                  </a:lnTo>
                  <a:lnTo>
                    <a:pt x="0" y="9"/>
                  </a:lnTo>
                  <a:lnTo>
                    <a:pt x="0" y="10"/>
                  </a:lnTo>
                  <a:lnTo>
                    <a:pt x="0" y="13"/>
                  </a:lnTo>
                  <a:lnTo>
                    <a:pt x="15" y="142"/>
                  </a:lnTo>
                  <a:lnTo>
                    <a:pt x="16" y="144"/>
                  </a:lnTo>
                  <a:lnTo>
                    <a:pt x="16" y="146"/>
                  </a:lnTo>
                  <a:lnTo>
                    <a:pt x="20" y="148"/>
                  </a:lnTo>
                  <a:lnTo>
                    <a:pt x="20" y="151"/>
                  </a:lnTo>
                  <a:lnTo>
                    <a:pt x="21" y="149"/>
                  </a:lnTo>
                  <a:lnTo>
                    <a:pt x="25" y="152"/>
                  </a:lnTo>
                  <a:lnTo>
                    <a:pt x="28" y="151"/>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54" name="组合 56453"/>
          <p:cNvGrpSpPr/>
          <p:nvPr/>
        </p:nvGrpSpPr>
        <p:grpSpPr>
          <a:xfrm>
            <a:off x="7683500" y="2025650"/>
            <a:ext cx="339725" cy="425450"/>
            <a:chOff x="0" y="0"/>
            <a:chExt cx="191" cy="239"/>
          </a:xfrm>
        </p:grpSpPr>
        <p:sp>
          <p:nvSpPr>
            <p:cNvPr id="56455" name="Oval 134"/>
            <p:cNvSpPr/>
            <p:nvPr/>
          </p:nvSpPr>
          <p:spPr>
            <a:xfrm>
              <a:off x="62" y="0"/>
              <a:ext cx="65" cy="66"/>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56" name="Freeform 135"/>
            <p:cNvSpPr/>
            <p:nvPr/>
          </p:nvSpPr>
          <p:spPr>
            <a:xfrm>
              <a:off x="38" y="72"/>
              <a:ext cx="113" cy="167"/>
            </a:xfrm>
            <a:custGeom>
              <a:avLst/>
              <a:gdLst>
                <a:gd name="GT0" fmla="+- l w 0"/>
                <a:gd name="GT1" fmla="+- t h 0"/>
              </a:gdLst>
              <a:ahLst/>
              <a:cxnLst>
                <a:cxn ang="0">
                  <a:pos x="8" y="0"/>
                </a:cxn>
                <a:cxn ang="0">
                  <a:pos x="8" y="0"/>
                </a:cxn>
                <a:cxn ang="0">
                  <a:pos x="103" y="0"/>
                </a:cxn>
                <a:cxn ang="0">
                  <a:pos x="104" y="0"/>
                </a:cxn>
                <a:cxn ang="0">
                  <a:pos x="106" y="0"/>
                </a:cxn>
                <a:cxn ang="0">
                  <a:pos x="106" y="1"/>
                </a:cxn>
                <a:cxn ang="0">
                  <a:pos x="108" y="1"/>
                </a:cxn>
                <a:cxn ang="0">
                  <a:pos x="108" y="3"/>
                </a:cxn>
                <a:cxn ang="0">
                  <a:pos x="112" y="3"/>
                </a:cxn>
                <a:cxn ang="0">
                  <a:pos x="112" y="6"/>
                </a:cxn>
                <a:cxn ang="0">
                  <a:pos x="112" y="9"/>
                </a:cxn>
                <a:cxn ang="0">
                  <a:pos x="97" y="156"/>
                </a:cxn>
                <a:cxn ang="0">
                  <a:pos x="97" y="158"/>
                </a:cxn>
                <a:cxn ang="0">
                  <a:pos x="97" y="160"/>
                </a:cxn>
                <a:cxn ang="0">
                  <a:pos x="95" y="164"/>
                </a:cxn>
                <a:cxn ang="0">
                  <a:pos x="95" y="166"/>
                </a:cxn>
                <a:cxn ang="0">
                  <a:pos x="94" y="166"/>
                </a:cxn>
                <a:cxn ang="0">
                  <a:pos x="90" y="166"/>
                </a:cxn>
                <a:cxn ang="0">
                  <a:pos x="88" y="166"/>
                </a:cxn>
                <a:cxn ang="0">
                  <a:pos x="23" y="166"/>
                </a:cxn>
                <a:cxn ang="0">
                  <a:pos x="20" y="166"/>
                </a:cxn>
                <a:cxn ang="0">
                  <a:pos x="17" y="166"/>
                </a:cxn>
                <a:cxn ang="0">
                  <a:pos x="16" y="164"/>
                </a:cxn>
                <a:cxn ang="0">
                  <a:pos x="14" y="160"/>
                </a:cxn>
                <a:cxn ang="0">
                  <a:pos x="14" y="158"/>
                </a:cxn>
                <a:cxn ang="0">
                  <a:pos x="14" y="156"/>
                </a:cxn>
                <a:cxn ang="0">
                  <a:pos x="0" y="9"/>
                </a:cxn>
                <a:cxn ang="0">
                  <a:pos x="0" y="6"/>
                </a:cxn>
                <a:cxn ang="0">
                  <a:pos x="0" y="3"/>
                </a:cxn>
                <a:cxn ang="0">
                  <a:pos x="2" y="3"/>
                </a:cxn>
                <a:cxn ang="0">
                  <a:pos x="2" y="1"/>
                </a:cxn>
                <a:cxn ang="0">
                  <a:pos x="5" y="1"/>
                </a:cxn>
                <a:cxn ang="0">
                  <a:pos x="5" y="0"/>
                </a:cxn>
                <a:cxn ang="0">
                  <a:pos x="7" y="0"/>
                </a:cxn>
                <a:cxn ang="0">
                  <a:pos x="8" y="0"/>
                </a:cxn>
              </a:cxnLst>
              <a:rect l="l" t="t" r="GT0" b="GT1"/>
              <a:pathLst>
                <a:path w="113" h="167">
                  <a:moveTo>
                    <a:pt x="8" y="0"/>
                  </a:moveTo>
                  <a:lnTo>
                    <a:pt x="8" y="0"/>
                  </a:lnTo>
                  <a:lnTo>
                    <a:pt x="103" y="0"/>
                  </a:lnTo>
                  <a:lnTo>
                    <a:pt x="104" y="0"/>
                  </a:lnTo>
                  <a:lnTo>
                    <a:pt x="106" y="0"/>
                  </a:lnTo>
                  <a:lnTo>
                    <a:pt x="106" y="1"/>
                  </a:lnTo>
                  <a:lnTo>
                    <a:pt x="108" y="1"/>
                  </a:lnTo>
                  <a:lnTo>
                    <a:pt x="108" y="3"/>
                  </a:lnTo>
                  <a:lnTo>
                    <a:pt x="112" y="3"/>
                  </a:lnTo>
                  <a:lnTo>
                    <a:pt x="112" y="6"/>
                  </a:lnTo>
                  <a:lnTo>
                    <a:pt x="112" y="9"/>
                  </a:lnTo>
                  <a:lnTo>
                    <a:pt x="97" y="156"/>
                  </a:lnTo>
                  <a:lnTo>
                    <a:pt x="97" y="158"/>
                  </a:lnTo>
                  <a:lnTo>
                    <a:pt x="97" y="160"/>
                  </a:lnTo>
                  <a:lnTo>
                    <a:pt x="95" y="164"/>
                  </a:lnTo>
                  <a:lnTo>
                    <a:pt x="95" y="166"/>
                  </a:lnTo>
                  <a:lnTo>
                    <a:pt x="94" y="166"/>
                  </a:lnTo>
                  <a:lnTo>
                    <a:pt x="90" y="166"/>
                  </a:lnTo>
                  <a:lnTo>
                    <a:pt x="88" y="166"/>
                  </a:lnTo>
                  <a:lnTo>
                    <a:pt x="23" y="166"/>
                  </a:lnTo>
                  <a:lnTo>
                    <a:pt x="20" y="166"/>
                  </a:lnTo>
                  <a:lnTo>
                    <a:pt x="17" y="166"/>
                  </a:lnTo>
                  <a:lnTo>
                    <a:pt x="16" y="164"/>
                  </a:lnTo>
                  <a:lnTo>
                    <a:pt x="14" y="160"/>
                  </a:lnTo>
                  <a:lnTo>
                    <a:pt x="14" y="158"/>
                  </a:lnTo>
                  <a:lnTo>
                    <a:pt x="14" y="156"/>
                  </a:lnTo>
                  <a:lnTo>
                    <a:pt x="0" y="9"/>
                  </a:lnTo>
                  <a:lnTo>
                    <a:pt x="0" y="6"/>
                  </a:lnTo>
                  <a:lnTo>
                    <a:pt x="0" y="3"/>
                  </a:lnTo>
                  <a:lnTo>
                    <a:pt x="2" y="3"/>
                  </a:lnTo>
                  <a:lnTo>
                    <a:pt x="2" y="1"/>
                  </a:lnTo>
                  <a:lnTo>
                    <a:pt x="5" y="1"/>
                  </a:lnTo>
                  <a:lnTo>
                    <a:pt x="5" y="0"/>
                  </a:lnTo>
                  <a:lnTo>
                    <a:pt x="7" y="0"/>
                  </a:lnTo>
                  <a:lnTo>
                    <a:pt x="8"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57" name="Freeform 136"/>
            <p:cNvSpPr/>
            <p:nvPr/>
          </p:nvSpPr>
          <p:spPr>
            <a:xfrm>
              <a:off x="149" y="86"/>
              <a:ext cx="42" cy="151"/>
            </a:xfrm>
            <a:custGeom>
              <a:avLst/>
              <a:gdLst>
                <a:gd name="GT0" fmla="+- l w 0"/>
                <a:gd name="GT1" fmla="+- t h 0"/>
              </a:gdLst>
              <a:ahLst/>
              <a:cxnLst>
                <a:cxn ang="0">
                  <a:pos x="30" y="0"/>
                </a:cxn>
                <a:cxn ang="0">
                  <a:pos x="30" y="0"/>
                </a:cxn>
                <a:cxn ang="0">
                  <a:pos x="24" y="0"/>
                </a:cxn>
                <a:cxn ang="0">
                  <a:pos x="21" y="0"/>
                </a:cxn>
                <a:cxn ang="0">
                  <a:pos x="19" y="0"/>
                </a:cxn>
                <a:cxn ang="0">
                  <a:pos x="19" y="2"/>
                </a:cxn>
                <a:cxn ang="0">
                  <a:pos x="17" y="2"/>
                </a:cxn>
                <a:cxn ang="0">
                  <a:pos x="14" y="5"/>
                </a:cxn>
                <a:cxn ang="0">
                  <a:pos x="14" y="7"/>
                </a:cxn>
                <a:cxn ang="0">
                  <a:pos x="14" y="9"/>
                </a:cxn>
                <a:cxn ang="0">
                  <a:pos x="0" y="138"/>
                </a:cxn>
                <a:cxn ang="0">
                  <a:pos x="0" y="140"/>
                </a:cxn>
                <a:cxn ang="0">
                  <a:pos x="0" y="143"/>
                </a:cxn>
                <a:cxn ang="0">
                  <a:pos x="1" y="145"/>
                </a:cxn>
                <a:cxn ang="0">
                  <a:pos x="1" y="147"/>
                </a:cxn>
                <a:cxn ang="0">
                  <a:pos x="5" y="147"/>
                </a:cxn>
                <a:cxn ang="0">
                  <a:pos x="7" y="147"/>
                </a:cxn>
                <a:cxn ang="0">
                  <a:pos x="7" y="150"/>
                </a:cxn>
                <a:cxn ang="0">
                  <a:pos x="9" y="150"/>
                </a:cxn>
                <a:cxn ang="0">
                  <a:pos x="17" y="150"/>
                </a:cxn>
                <a:cxn ang="0">
                  <a:pos x="19" y="150"/>
                </a:cxn>
                <a:cxn ang="0">
                  <a:pos x="21" y="150"/>
                </a:cxn>
                <a:cxn ang="0">
                  <a:pos x="21" y="147"/>
                </a:cxn>
                <a:cxn ang="0">
                  <a:pos x="24" y="147"/>
                </a:cxn>
                <a:cxn ang="0">
                  <a:pos x="24" y="145"/>
                </a:cxn>
                <a:cxn ang="0">
                  <a:pos x="26" y="145"/>
                </a:cxn>
                <a:cxn ang="0">
                  <a:pos x="26" y="143"/>
                </a:cxn>
                <a:cxn ang="0">
                  <a:pos x="26" y="140"/>
                </a:cxn>
                <a:cxn ang="0">
                  <a:pos x="41" y="11"/>
                </a:cxn>
                <a:cxn ang="0">
                  <a:pos x="41" y="9"/>
                </a:cxn>
                <a:cxn ang="0">
                  <a:pos x="41" y="7"/>
                </a:cxn>
                <a:cxn ang="0">
                  <a:pos x="38" y="5"/>
                </a:cxn>
                <a:cxn ang="0">
                  <a:pos x="38" y="2"/>
                </a:cxn>
                <a:cxn ang="0">
                  <a:pos x="36" y="2"/>
                </a:cxn>
                <a:cxn ang="0">
                  <a:pos x="33" y="0"/>
                </a:cxn>
                <a:cxn ang="0">
                  <a:pos x="30" y="0"/>
                </a:cxn>
              </a:cxnLst>
              <a:rect l="l" t="t" r="GT0" b="GT1"/>
              <a:pathLst>
                <a:path w="42" h="151">
                  <a:moveTo>
                    <a:pt x="30" y="0"/>
                  </a:moveTo>
                  <a:lnTo>
                    <a:pt x="30" y="0"/>
                  </a:lnTo>
                  <a:lnTo>
                    <a:pt x="24" y="0"/>
                  </a:lnTo>
                  <a:lnTo>
                    <a:pt x="21" y="0"/>
                  </a:lnTo>
                  <a:lnTo>
                    <a:pt x="19" y="0"/>
                  </a:lnTo>
                  <a:lnTo>
                    <a:pt x="19" y="2"/>
                  </a:lnTo>
                  <a:lnTo>
                    <a:pt x="17" y="2"/>
                  </a:lnTo>
                  <a:lnTo>
                    <a:pt x="14" y="5"/>
                  </a:lnTo>
                  <a:lnTo>
                    <a:pt x="14" y="7"/>
                  </a:lnTo>
                  <a:lnTo>
                    <a:pt x="14" y="9"/>
                  </a:lnTo>
                  <a:lnTo>
                    <a:pt x="0" y="138"/>
                  </a:lnTo>
                  <a:lnTo>
                    <a:pt x="0" y="140"/>
                  </a:lnTo>
                  <a:lnTo>
                    <a:pt x="0" y="143"/>
                  </a:lnTo>
                  <a:lnTo>
                    <a:pt x="1" y="145"/>
                  </a:lnTo>
                  <a:lnTo>
                    <a:pt x="1" y="147"/>
                  </a:lnTo>
                  <a:lnTo>
                    <a:pt x="5" y="147"/>
                  </a:lnTo>
                  <a:lnTo>
                    <a:pt x="7" y="147"/>
                  </a:lnTo>
                  <a:lnTo>
                    <a:pt x="7" y="150"/>
                  </a:lnTo>
                  <a:lnTo>
                    <a:pt x="9" y="150"/>
                  </a:lnTo>
                  <a:lnTo>
                    <a:pt x="17" y="150"/>
                  </a:lnTo>
                  <a:lnTo>
                    <a:pt x="19" y="150"/>
                  </a:lnTo>
                  <a:lnTo>
                    <a:pt x="21" y="150"/>
                  </a:lnTo>
                  <a:lnTo>
                    <a:pt x="21" y="147"/>
                  </a:lnTo>
                  <a:lnTo>
                    <a:pt x="24" y="147"/>
                  </a:lnTo>
                  <a:lnTo>
                    <a:pt x="24" y="145"/>
                  </a:lnTo>
                  <a:lnTo>
                    <a:pt x="26" y="145"/>
                  </a:lnTo>
                  <a:lnTo>
                    <a:pt x="26" y="143"/>
                  </a:lnTo>
                  <a:lnTo>
                    <a:pt x="26" y="140"/>
                  </a:lnTo>
                  <a:lnTo>
                    <a:pt x="41" y="11"/>
                  </a:lnTo>
                  <a:lnTo>
                    <a:pt x="41" y="9"/>
                  </a:lnTo>
                  <a:lnTo>
                    <a:pt x="41" y="7"/>
                  </a:lnTo>
                  <a:lnTo>
                    <a:pt x="38" y="5"/>
                  </a:lnTo>
                  <a:lnTo>
                    <a:pt x="38" y="2"/>
                  </a:lnTo>
                  <a:lnTo>
                    <a:pt x="36" y="2"/>
                  </a:lnTo>
                  <a:lnTo>
                    <a:pt x="33"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58" name="Freeform 137"/>
            <p:cNvSpPr/>
            <p:nvPr/>
          </p:nvSpPr>
          <p:spPr>
            <a:xfrm>
              <a:off x="0" y="88"/>
              <a:ext cx="44" cy="151"/>
            </a:xfrm>
            <a:custGeom>
              <a:avLst/>
              <a:gdLst>
                <a:gd name="GT0" fmla="+- l w 0"/>
                <a:gd name="GT1" fmla="+- t h 0"/>
              </a:gdLst>
              <a:ahLst/>
              <a:cxnLst>
                <a:cxn ang="0">
                  <a:pos x="28" y="149"/>
                </a:cxn>
                <a:cxn ang="0">
                  <a:pos x="28" y="149"/>
                </a:cxn>
                <a:cxn ang="0">
                  <a:pos x="34" y="148"/>
                </a:cxn>
                <a:cxn ang="0">
                  <a:pos x="37" y="147"/>
                </a:cxn>
                <a:cxn ang="0">
                  <a:pos x="40" y="146"/>
                </a:cxn>
                <a:cxn ang="0">
                  <a:pos x="38" y="144"/>
                </a:cxn>
                <a:cxn ang="0">
                  <a:pos x="41" y="143"/>
                </a:cxn>
                <a:cxn ang="0">
                  <a:pos x="43" y="140"/>
                </a:cxn>
                <a:cxn ang="0">
                  <a:pos x="42" y="138"/>
                </a:cxn>
                <a:cxn ang="0">
                  <a:pos x="42" y="136"/>
                </a:cxn>
                <a:cxn ang="0">
                  <a:pos x="26" y="8"/>
                </a:cxn>
                <a:cxn ang="0">
                  <a:pos x="26" y="7"/>
                </a:cxn>
                <a:cxn ang="0">
                  <a:pos x="25" y="4"/>
                </a:cxn>
                <a:cxn ang="0">
                  <a:pos x="24" y="3"/>
                </a:cxn>
                <a:cxn ang="0">
                  <a:pos x="24" y="0"/>
                </a:cxn>
                <a:cxn ang="0">
                  <a:pos x="20" y="2"/>
                </a:cxn>
                <a:cxn ang="0">
                  <a:pos x="18" y="2"/>
                </a:cxn>
                <a:cxn ang="0">
                  <a:pos x="17" y="0"/>
                </a:cxn>
                <a:cxn ang="0">
                  <a:pos x="15" y="0"/>
                </a:cxn>
                <a:cxn ang="0">
                  <a:pos x="8" y="1"/>
                </a:cxn>
                <a:cxn ang="0">
                  <a:pos x="5" y="2"/>
                </a:cxn>
                <a:cxn ang="0">
                  <a:pos x="2" y="3"/>
                </a:cxn>
                <a:cxn ang="0">
                  <a:pos x="4" y="5"/>
                </a:cxn>
                <a:cxn ang="0">
                  <a:pos x="0" y="6"/>
                </a:cxn>
                <a:cxn ang="0">
                  <a:pos x="1" y="8"/>
                </a:cxn>
                <a:cxn ang="0">
                  <a:pos x="0" y="8"/>
                </a:cxn>
                <a:cxn ang="0">
                  <a:pos x="0" y="10"/>
                </a:cxn>
                <a:cxn ang="0">
                  <a:pos x="0" y="13"/>
                </a:cxn>
                <a:cxn ang="0">
                  <a:pos x="16" y="141"/>
                </a:cxn>
                <a:cxn ang="0">
                  <a:pos x="16" y="142"/>
                </a:cxn>
                <a:cxn ang="0">
                  <a:pos x="17" y="144"/>
                </a:cxn>
                <a:cxn ang="0">
                  <a:pos x="19" y="146"/>
                </a:cxn>
                <a:cxn ang="0">
                  <a:pos x="19" y="149"/>
                </a:cxn>
                <a:cxn ang="0">
                  <a:pos x="22" y="147"/>
                </a:cxn>
                <a:cxn ang="0">
                  <a:pos x="25" y="150"/>
                </a:cxn>
                <a:cxn ang="0">
                  <a:pos x="28" y="149"/>
                </a:cxn>
              </a:cxnLst>
              <a:rect l="l" t="t" r="GT0" b="GT1"/>
              <a:pathLst>
                <a:path w="44" h="151">
                  <a:moveTo>
                    <a:pt x="28" y="149"/>
                  </a:moveTo>
                  <a:lnTo>
                    <a:pt x="28" y="149"/>
                  </a:lnTo>
                  <a:lnTo>
                    <a:pt x="34" y="148"/>
                  </a:lnTo>
                  <a:lnTo>
                    <a:pt x="37" y="147"/>
                  </a:lnTo>
                  <a:lnTo>
                    <a:pt x="40" y="146"/>
                  </a:lnTo>
                  <a:lnTo>
                    <a:pt x="38" y="144"/>
                  </a:lnTo>
                  <a:lnTo>
                    <a:pt x="41" y="143"/>
                  </a:lnTo>
                  <a:lnTo>
                    <a:pt x="43" y="140"/>
                  </a:lnTo>
                  <a:lnTo>
                    <a:pt x="42" y="138"/>
                  </a:lnTo>
                  <a:lnTo>
                    <a:pt x="42" y="136"/>
                  </a:lnTo>
                  <a:lnTo>
                    <a:pt x="26" y="8"/>
                  </a:lnTo>
                  <a:lnTo>
                    <a:pt x="26" y="7"/>
                  </a:lnTo>
                  <a:lnTo>
                    <a:pt x="25" y="4"/>
                  </a:lnTo>
                  <a:lnTo>
                    <a:pt x="24" y="3"/>
                  </a:lnTo>
                  <a:lnTo>
                    <a:pt x="24" y="0"/>
                  </a:lnTo>
                  <a:lnTo>
                    <a:pt x="20" y="2"/>
                  </a:lnTo>
                  <a:lnTo>
                    <a:pt x="18" y="2"/>
                  </a:lnTo>
                  <a:lnTo>
                    <a:pt x="17" y="0"/>
                  </a:lnTo>
                  <a:lnTo>
                    <a:pt x="15" y="0"/>
                  </a:lnTo>
                  <a:lnTo>
                    <a:pt x="8" y="1"/>
                  </a:lnTo>
                  <a:lnTo>
                    <a:pt x="5" y="2"/>
                  </a:lnTo>
                  <a:lnTo>
                    <a:pt x="2" y="3"/>
                  </a:lnTo>
                  <a:lnTo>
                    <a:pt x="4" y="5"/>
                  </a:lnTo>
                  <a:lnTo>
                    <a:pt x="0" y="6"/>
                  </a:lnTo>
                  <a:lnTo>
                    <a:pt x="1" y="8"/>
                  </a:lnTo>
                  <a:lnTo>
                    <a:pt x="0" y="8"/>
                  </a:lnTo>
                  <a:lnTo>
                    <a:pt x="0" y="10"/>
                  </a:lnTo>
                  <a:lnTo>
                    <a:pt x="0" y="13"/>
                  </a:lnTo>
                  <a:lnTo>
                    <a:pt x="16" y="141"/>
                  </a:lnTo>
                  <a:lnTo>
                    <a:pt x="16" y="142"/>
                  </a:lnTo>
                  <a:lnTo>
                    <a:pt x="17" y="144"/>
                  </a:lnTo>
                  <a:lnTo>
                    <a:pt x="19" y="146"/>
                  </a:lnTo>
                  <a:lnTo>
                    <a:pt x="19" y="149"/>
                  </a:lnTo>
                  <a:lnTo>
                    <a:pt x="22" y="147"/>
                  </a:lnTo>
                  <a:lnTo>
                    <a:pt x="25" y="150"/>
                  </a:lnTo>
                  <a:lnTo>
                    <a:pt x="28" y="149"/>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59" name="组合 56458"/>
          <p:cNvGrpSpPr/>
          <p:nvPr/>
        </p:nvGrpSpPr>
        <p:grpSpPr>
          <a:xfrm>
            <a:off x="8070850" y="2301875"/>
            <a:ext cx="338138" cy="425450"/>
            <a:chOff x="0" y="0"/>
            <a:chExt cx="190" cy="239"/>
          </a:xfrm>
        </p:grpSpPr>
        <p:sp>
          <p:nvSpPr>
            <p:cNvPr id="56460" name="Oval 139"/>
            <p:cNvSpPr/>
            <p:nvPr/>
          </p:nvSpPr>
          <p:spPr>
            <a:xfrm>
              <a:off x="61" y="0"/>
              <a:ext cx="66" cy="65"/>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61" name="Freeform 140"/>
            <p:cNvSpPr/>
            <p:nvPr/>
          </p:nvSpPr>
          <p:spPr>
            <a:xfrm>
              <a:off x="38" y="71"/>
              <a:ext cx="113" cy="166"/>
            </a:xfrm>
            <a:custGeom>
              <a:avLst/>
              <a:gdLst>
                <a:gd name="GT0" fmla="+- l w 0"/>
                <a:gd name="GT1" fmla="+- t h 0"/>
              </a:gdLst>
              <a:ahLst/>
              <a:cxnLst>
                <a:cxn ang="0">
                  <a:pos x="9" y="0"/>
                </a:cxn>
                <a:cxn ang="0">
                  <a:pos x="9" y="0"/>
                </a:cxn>
                <a:cxn ang="0">
                  <a:pos x="102" y="0"/>
                </a:cxn>
                <a:cxn ang="0">
                  <a:pos x="104" y="0"/>
                </a:cxn>
                <a:cxn ang="0">
                  <a:pos x="107" y="0"/>
                </a:cxn>
                <a:cxn ang="0">
                  <a:pos x="107" y="1"/>
                </a:cxn>
                <a:cxn ang="0">
                  <a:pos x="108" y="1"/>
                </a:cxn>
                <a:cxn ang="0">
                  <a:pos x="108" y="3"/>
                </a:cxn>
                <a:cxn ang="0">
                  <a:pos x="112" y="3"/>
                </a:cxn>
                <a:cxn ang="0">
                  <a:pos x="112" y="6"/>
                </a:cxn>
                <a:cxn ang="0">
                  <a:pos x="112" y="9"/>
                </a:cxn>
                <a:cxn ang="0">
                  <a:pos x="97" y="155"/>
                </a:cxn>
                <a:cxn ang="0">
                  <a:pos x="97" y="157"/>
                </a:cxn>
                <a:cxn ang="0">
                  <a:pos x="97" y="159"/>
                </a:cxn>
                <a:cxn ang="0">
                  <a:pos x="95" y="163"/>
                </a:cxn>
                <a:cxn ang="0">
                  <a:pos x="95" y="165"/>
                </a:cxn>
                <a:cxn ang="0">
                  <a:pos x="93" y="165"/>
                </a:cxn>
                <a:cxn ang="0">
                  <a:pos x="90" y="165"/>
                </a:cxn>
                <a:cxn ang="0">
                  <a:pos x="88" y="165"/>
                </a:cxn>
                <a:cxn ang="0">
                  <a:pos x="23" y="165"/>
                </a:cxn>
                <a:cxn ang="0">
                  <a:pos x="20" y="165"/>
                </a:cxn>
                <a:cxn ang="0">
                  <a:pos x="18" y="165"/>
                </a:cxn>
                <a:cxn ang="0">
                  <a:pos x="16" y="163"/>
                </a:cxn>
                <a:cxn ang="0">
                  <a:pos x="14" y="159"/>
                </a:cxn>
                <a:cxn ang="0">
                  <a:pos x="14" y="157"/>
                </a:cxn>
                <a:cxn ang="0">
                  <a:pos x="14" y="155"/>
                </a:cxn>
                <a:cxn ang="0">
                  <a:pos x="0" y="9"/>
                </a:cxn>
                <a:cxn ang="0">
                  <a:pos x="0" y="6"/>
                </a:cxn>
                <a:cxn ang="0">
                  <a:pos x="0" y="3"/>
                </a:cxn>
                <a:cxn ang="0">
                  <a:pos x="2" y="3"/>
                </a:cxn>
                <a:cxn ang="0">
                  <a:pos x="2" y="1"/>
                </a:cxn>
                <a:cxn ang="0">
                  <a:pos x="4" y="1"/>
                </a:cxn>
                <a:cxn ang="0">
                  <a:pos x="4" y="0"/>
                </a:cxn>
                <a:cxn ang="0">
                  <a:pos x="7" y="0"/>
                </a:cxn>
                <a:cxn ang="0">
                  <a:pos x="9" y="0"/>
                </a:cxn>
              </a:cxnLst>
              <a:rect l="l" t="t" r="GT0" b="GT1"/>
              <a:pathLst>
                <a:path w="113" h="166">
                  <a:moveTo>
                    <a:pt x="9" y="0"/>
                  </a:moveTo>
                  <a:lnTo>
                    <a:pt x="9" y="0"/>
                  </a:lnTo>
                  <a:lnTo>
                    <a:pt x="102" y="0"/>
                  </a:lnTo>
                  <a:lnTo>
                    <a:pt x="104" y="0"/>
                  </a:lnTo>
                  <a:lnTo>
                    <a:pt x="107" y="0"/>
                  </a:lnTo>
                  <a:lnTo>
                    <a:pt x="107" y="1"/>
                  </a:lnTo>
                  <a:lnTo>
                    <a:pt x="108" y="1"/>
                  </a:lnTo>
                  <a:lnTo>
                    <a:pt x="108" y="3"/>
                  </a:lnTo>
                  <a:lnTo>
                    <a:pt x="112" y="3"/>
                  </a:lnTo>
                  <a:lnTo>
                    <a:pt x="112" y="6"/>
                  </a:lnTo>
                  <a:lnTo>
                    <a:pt x="112" y="9"/>
                  </a:lnTo>
                  <a:lnTo>
                    <a:pt x="97" y="155"/>
                  </a:lnTo>
                  <a:lnTo>
                    <a:pt x="97" y="157"/>
                  </a:lnTo>
                  <a:lnTo>
                    <a:pt x="97" y="159"/>
                  </a:lnTo>
                  <a:lnTo>
                    <a:pt x="95" y="163"/>
                  </a:lnTo>
                  <a:lnTo>
                    <a:pt x="95" y="165"/>
                  </a:lnTo>
                  <a:lnTo>
                    <a:pt x="93" y="165"/>
                  </a:lnTo>
                  <a:lnTo>
                    <a:pt x="90" y="165"/>
                  </a:lnTo>
                  <a:lnTo>
                    <a:pt x="88" y="165"/>
                  </a:lnTo>
                  <a:lnTo>
                    <a:pt x="23" y="165"/>
                  </a:lnTo>
                  <a:lnTo>
                    <a:pt x="20" y="165"/>
                  </a:lnTo>
                  <a:lnTo>
                    <a:pt x="18" y="165"/>
                  </a:lnTo>
                  <a:lnTo>
                    <a:pt x="16" y="163"/>
                  </a:lnTo>
                  <a:lnTo>
                    <a:pt x="14" y="159"/>
                  </a:lnTo>
                  <a:lnTo>
                    <a:pt x="14" y="157"/>
                  </a:lnTo>
                  <a:lnTo>
                    <a:pt x="14" y="155"/>
                  </a:lnTo>
                  <a:lnTo>
                    <a:pt x="0" y="9"/>
                  </a:lnTo>
                  <a:lnTo>
                    <a:pt x="0" y="6"/>
                  </a:lnTo>
                  <a:lnTo>
                    <a:pt x="0" y="3"/>
                  </a:lnTo>
                  <a:lnTo>
                    <a:pt x="2" y="3"/>
                  </a:lnTo>
                  <a:lnTo>
                    <a:pt x="2" y="1"/>
                  </a:lnTo>
                  <a:lnTo>
                    <a:pt x="4" y="1"/>
                  </a:lnTo>
                  <a:lnTo>
                    <a:pt x="4" y="0"/>
                  </a:lnTo>
                  <a:lnTo>
                    <a:pt x="7" y="0"/>
                  </a:lnTo>
                  <a:lnTo>
                    <a:pt x="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62" name="Freeform 141"/>
            <p:cNvSpPr/>
            <p:nvPr/>
          </p:nvSpPr>
          <p:spPr>
            <a:xfrm>
              <a:off x="150" y="86"/>
              <a:ext cx="40" cy="149"/>
            </a:xfrm>
            <a:custGeom>
              <a:avLst/>
              <a:gdLst>
                <a:gd name="GT0" fmla="+- l w 0"/>
                <a:gd name="GT1" fmla="+- t h 0"/>
              </a:gdLst>
              <a:ahLst/>
              <a:cxnLst>
                <a:cxn ang="0">
                  <a:pos x="29" y="0"/>
                </a:cxn>
                <a:cxn ang="0">
                  <a:pos x="29" y="0"/>
                </a:cxn>
                <a:cxn ang="0">
                  <a:pos x="23" y="0"/>
                </a:cxn>
                <a:cxn ang="0">
                  <a:pos x="20" y="0"/>
                </a:cxn>
                <a:cxn ang="0">
                  <a:pos x="18" y="0"/>
                </a:cxn>
                <a:cxn ang="0">
                  <a:pos x="18" y="2"/>
                </a:cxn>
                <a:cxn ang="0">
                  <a:pos x="15" y="2"/>
                </a:cxn>
                <a:cxn ang="0">
                  <a:pos x="14" y="5"/>
                </a:cxn>
                <a:cxn ang="0">
                  <a:pos x="14" y="7"/>
                </a:cxn>
                <a:cxn ang="0">
                  <a:pos x="14" y="9"/>
                </a:cxn>
                <a:cxn ang="0">
                  <a:pos x="0" y="136"/>
                </a:cxn>
                <a:cxn ang="0">
                  <a:pos x="0" y="138"/>
                </a:cxn>
                <a:cxn ang="0">
                  <a:pos x="0" y="141"/>
                </a:cxn>
                <a:cxn ang="0">
                  <a:pos x="1" y="143"/>
                </a:cxn>
                <a:cxn ang="0">
                  <a:pos x="1" y="145"/>
                </a:cxn>
                <a:cxn ang="0">
                  <a:pos x="5" y="145"/>
                </a:cxn>
                <a:cxn ang="0">
                  <a:pos x="7" y="145"/>
                </a:cxn>
                <a:cxn ang="0">
                  <a:pos x="7" y="148"/>
                </a:cxn>
                <a:cxn ang="0">
                  <a:pos x="8" y="148"/>
                </a:cxn>
                <a:cxn ang="0">
                  <a:pos x="15" y="148"/>
                </a:cxn>
                <a:cxn ang="0">
                  <a:pos x="18" y="148"/>
                </a:cxn>
                <a:cxn ang="0">
                  <a:pos x="20" y="148"/>
                </a:cxn>
                <a:cxn ang="0">
                  <a:pos x="20" y="145"/>
                </a:cxn>
                <a:cxn ang="0">
                  <a:pos x="23" y="145"/>
                </a:cxn>
                <a:cxn ang="0">
                  <a:pos x="23" y="143"/>
                </a:cxn>
                <a:cxn ang="0">
                  <a:pos x="24" y="143"/>
                </a:cxn>
                <a:cxn ang="0">
                  <a:pos x="24" y="141"/>
                </a:cxn>
                <a:cxn ang="0">
                  <a:pos x="24" y="138"/>
                </a:cxn>
                <a:cxn ang="0">
                  <a:pos x="39" y="11"/>
                </a:cxn>
                <a:cxn ang="0">
                  <a:pos x="39" y="9"/>
                </a:cxn>
                <a:cxn ang="0">
                  <a:pos x="39" y="7"/>
                </a:cxn>
                <a:cxn ang="0">
                  <a:pos x="36" y="5"/>
                </a:cxn>
                <a:cxn ang="0">
                  <a:pos x="36" y="2"/>
                </a:cxn>
                <a:cxn ang="0">
                  <a:pos x="34" y="2"/>
                </a:cxn>
                <a:cxn ang="0">
                  <a:pos x="31" y="0"/>
                </a:cxn>
                <a:cxn ang="0">
                  <a:pos x="29" y="0"/>
                </a:cxn>
              </a:cxnLst>
              <a:rect l="l" t="t" r="GT0" b="GT1"/>
              <a:pathLst>
                <a:path w="40" h="149">
                  <a:moveTo>
                    <a:pt x="29" y="0"/>
                  </a:moveTo>
                  <a:lnTo>
                    <a:pt x="29" y="0"/>
                  </a:lnTo>
                  <a:lnTo>
                    <a:pt x="23" y="0"/>
                  </a:lnTo>
                  <a:lnTo>
                    <a:pt x="20" y="0"/>
                  </a:lnTo>
                  <a:lnTo>
                    <a:pt x="18" y="0"/>
                  </a:lnTo>
                  <a:lnTo>
                    <a:pt x="18" y="2"/>
                  </a:lnTo>
                  <a:lnTo>
                    <a:pt x="15" y="2"/>
                  </a:lnTo>
                  <a:lnTo>
                    <a:pt x="14" y="5"/>
                  </a:lnTo>
                  <a:lnTo>
                    <a:pt x="14" y="7"/>
                  </a:lnTo>
                  <a:lnTo>
                    <a:pt x="14" y="9"/>
                  </a:lnTo>
                  <a:lnTo>
                    <a:pt x="0" y="136"/>
                  </a:lnTo>
                  <a:lnTo>
                    <a:pt x="0" y="138"/>
                  </a:lnTo>
                  <a:lnTo>
                    <a:pt x="0" y="141"/>
                  </a:lnTo>
                  <a:lnTo>
                    <a:pt x="1" y="143"/>
                  </a:lnTo>
                  <a:lnTo>
                    <a:pt x="1" y="145"/>
                  </a:lnTo>
                  <a:lnTo>
                    <a:pt x="5" y="145"/>
                  </a:lnTo>
                  <a:lnTo>
                    <a:pt x="7" y="145"/>
                  </a:lnTo>
                  <a:lnTo>
                    <a:pt x="7" y="148"/>
                  </a:lnTo>
                  <a:lnTo>
                    <a:pt x="8" y="148"/>
                  </a:lnTo>
                  <a:lnTo>
                    <a:pt x="15" y="148"/>
                  </a:lnTo>
                  <a:lnTo>
                    <a:pt x="18" y="148"/>
                  </a:lnTo>
                  <a:lnTo>
                    <a:pt x="20" y="148"/>
                  </a:lnTo>
                  <a:lnTo>
                    <a:pt x="20" y="145"/>
                  </a:lnTo>
                  <a:lnTo>
                    <a:pt x="23" y="145"/>
                  </a:lnTo>
                  <a:lnTo>
                    <a:pt x="23" y="143"/>
                  </a:lnTo>
                  <a:lnTo>
                    <a:pt x="24" y="143"/>
                  </a:lnTo>
                  <a:lnTo>
                    <a:pt x="24" y="141"/>
                  </a:lnTo>
                  <a:lnTo>
                    <a:pt x="24" y="138"/>
                  </a:lnTo>
                  <a:lnTo>
                    <a:pt x="39" y="11"/>
                  </a:lnTo>
                  <a:lnTo>
                    <a:pt x="39" y="9"/>
                  </a:lnTo>
                  <a:lnTo>
                    <a:pt x="39" y="7"/>
                  </a:lnTo>
                  <a:lnTo>
                    <a:pt x="36" y="5"/>
                  </a:lnTo>
                  <a:lnTo>
                    <a:pt x="36" y="2"/>
                  </a:lnTo>
                  <a:lnTo>
                    <a:pt x="34" y="2"/>
                  </a:lnTo>
                  <a:lnTo>
                    <a:pt x="31" y="0"/>
                  </a:lnTo>
                  <a:lnTo>
                    <a:pt x="2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63" name="Freeform 142"/>
            <p:cNvSpPr/>
            <p:nvPr/>
          </p:nvSpPr>
          <p:spPr>
            <a:xfrm>
              <a:off x="0" y="86"/>
              <a:ext cx="43" cy="153"/>
            </a:xfrm>
            <a:custGeom>
              <a:avLst/>
              <a:gdLst>
                <a:gd name="GT0" fmla="+- l w 0"/>
                <a:gd name="GT1" fmla="+- t h 0"/>
              </a:gdLst>
              <a:ahLst/>
              <a:cxnLst>
                <a:cxn ang="0">
                  <a:pos x="27" y="151"/>
                </a:cxn>
                <a:cxn ang="0">
                  <a:pos x="27" y="151"/>
                </a:cxn>
                <a:cxn ang="0">
                  <a:pos x="33" y="150"/>
                </a:cxn>
                <a:cxn ang="0">
                  <a:pos x="36" y="149"/>
                </a:cxn>
                <a:cxn ang="0">
                  <a:pos x="39" y="148"/>
                </a:cxn>
                <a:cxn ang="0">
                  <a:pos x="38" y="146"/>
                </a:cxn>
                <a:cxn ang="0">
                  <a:pos x="40" y="145"/>
                </a:cxn>
                <a:cxn ang="0">
                  <a:pos x="42" y="142"/>
                </a:cxn>
                <a:cxn ang="0">
                  <a:pos x="41" y="140"/>
                </a:cxn>
                <a:cxn ang="0">
                  <a:pos x="41" y="138"/>
                </a:cxn>
                <a:cxn ang="0">
                  <a:pos x="26" y="9"/>
                </a:cxn>
                <a:cxn ang="0">
                  <a:pos x="25" y="7"/>
                </a:cxn>
                <a:cxn ang="0">
                  <a:pos x="25" y="4"/>
                </a:cxn>
                <a:cxn ang="0">
                  <a:pos x="24" y="3"/>
                </a:cxn>
                <a:cxn ang="0">
                  <a:pos x="23" y="0"/>
                </a:cxn>
                <a:cxn ang="0">
                  <a:pos x="19" y="2"/>
                </a:cxn>
                <a:cxn ang="0">
                  <a:pos x="17" y="2"/>
                </a:cxn>
                <a:cxn ang="0">
                  <a:pos x="16" y="0"/>
                </a:cxn>
                <a:cxn ang="0">
                  <a:pos x="15" y="0"/>
                </a:cxn>
                <a:cxn ang="0">
                  <a:pos x="8" y="1"/>
                </a:cxn>
                <a:cxn ang="0">
                  <a:pos x="5" y="2"/>
                </a:cxn>
                <a:cxn ang="0">
                  <a:pos x="2" y="3"/>
                </a:cxn>
                <a:cxn ang="0">
                  <a:pos x="3" y="5"/>
                </a:cxn>
                <a:cxn ang="0">
                  <a:pos x="0" y="6"/>
                </a:cxn>
                <a:cxn ang="0">
                  <a:pos x="1" y="9"/>
                </a:cxn>
                <a:cxn ang="0">
                  <a:pos x="0" y="9"/>
                </a:cxn>
                <a:cxn ang="0">
                  <a:pos x="0" y="10"/>
                </a:cxn>
                <a:cxn ang="0">
                  <a:pos x="0" y="13"/>
                </a:cxn>
                <a:cxn ang="0">
                  <a:pos x="15" y="142"/>
                </a:cxn>
                <a:cxn ang="0">
                  <a:pos x="16" y="144"/>
                </a:cxn>
                <a:cxn ang="0">
                  <a:pos x="16" y="146"/>
                </a:cxn>
                <a:cxn ang="0">
                  <a:pos x="19" y="148"/>
                </a:cxn>
                <a:cxn ang="0">
                  <a:pos x="19" y="151"/>
                </a:cxn>
                <a:cxn ang="0">
                  <a:pos x="21" y="149"/>
                </a:cxn>
                <a:cxn ang="0">
                  <a:pos x="25" y="152"/>
                </a:cxn>
                <a:cxn ang="0">
                  <a:pos x="27" y="151"/>
                </a:cxn>
              </a:cxnLst>
              <a:rect l="l" t="t" r="GT0" b="GT1"/>
              <a:pathLst>
                <a:path w="43" h="153">
                  <a:moveTo>
                    <a:pt x="27" y="151"/>
                  </a:moveTo>
                  <a:lnTo>
                    <a:pt x="27" y="151"/>
                  </a:lnTo>
                  <a:lnTo>
                    <a:pt x="33" y="150"/>
                  </a:lnTo>
                  <a:lnTo>
                    <a:pt x="36" y="149"/>
                  </a:lnTo>
                  <a:lnTo>
                    <a:pt x="39" y="148"/>
                  </a:lnTo>
                  <a:lnTo>
                    <a:pt x="38" y="146"/>
                  </a:lnTo>
                  <a:lnTo>
                    <a:pt x="40" y="145"/>
                  </a:lnTo>
                  <a:lnTo>
                    <a:pt x="42" y="142"/>
                  </a:lnTo>
                  <a:lnTo>
                    <a:pt x="41" y="140"/>
                  </a:lnTo>
                  <a:lnTo>
                    <a:pt x="41" y="138"/>
                  </a:lnTo>
                  <a:lnTo>
                    <a:pt x="26" y="9"/>
                  </a:lnTo>
                  <a:lnTo>
                    <a:pt x="25" y="7"/>
                  </a:lnTo>
                  <a:lnTo>
                    <a:pt x="25" y="4"/>
                  </a:lnTo>
                  <a:lnTo>
                    <a:pt x="24" y="3"/>
                  </a:lnTo>
                  <a:lnTo>
                    <a:pt x="23" y="0"/>
                  </a:lnTo>
                  <a:lnTo>
                    <a:pt x="19" y="2"/>
                  </a:lnTo>
                  <a:lnTo>
                    <a:pt x="17" y="2"/>
                  </a:lnTo>
                  <a:lnTo>
                    <a:pt x="16" y="0"/>
                  </a:lnTo>
                  <a:lnTo>
                    <a:pt x="15" y="0"/>
                  </a:lnTo>
                  <a:lnTo>
                    <a:pt x="8" y="1"/>
                  </a:lnTo>
                  <a:lnTo>
                    <a:pt x="5" y="2"/>
                  </a:lnTo>
                  <a:lnTo>
                    <a:pt x="2" y="3"/>
                  </a:lnTo>
                  <a:lnTo>
                    <a:pt x="3" y="5"/>
                  </a:lnTo>
                  <a:lnTo>
                    <a:pt x="0" y="6"/>
                  </a:lnTo>
                  <a:lnTo>
                    <a:pt x="1" y="9"/>
                  </a:lnTo>
                  <a:lnTo>
                    <a:pt x="0" y="9"/>
                  </a:lnTo>
                  <a:lnTo>
                    <a:pt x="0" y="10"/>
                  </a:lnTo>
                  <a:lnTo>
                    <a:pt x="0" y="13"/>
                  </a:lnTo>
                  <a:lnTo>
                    <a:pt x="15" y="142"/>
                  </a:lnTo>
                  <a:lnTo>
                    <a:pt x="16" y="144"/>
                  </a:lnTo>
                  <a:lnTo>
                    <a:pt x="16" y="146"/>
                  </a:lnTo>
                  <a:lnTo>
                    <a:pt x="19" y="148"/>
                  </a:lnTo>
                  <a:lnTo>
                    <a:pt x="19" y="151"/>
                  </a:lnTo>
                  <a:lnTo>
                    <a:pt x="21" y="149"/>
                  </a:lnTo>
                  <a:lnTo>
                    <a:pt x="25" y="152"/>
                  </a:lnTo>
                  <a:lnTo>
                    <a:pt x="27" y="151"/>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64" name="组合 56463"/>
          <p:cNvGrpSpPr/>
          <p:nvPr/>
        </p:nvGrpSpPr>
        <p:grpSpPr>
          <a:xfrm>
            <a:off x="6734175" y="1498600"/>
            <a:ext cx="339725" cy="427038"/>
            <a:chOff x="0" y="0"/>
            <a:chExt cx="190" cy="240"/>
          </a:xfrm>
        </p:grpSpPr>
        <p:sp>
          <p:nvSpPr>
            <p:cNvPr id="56465" name="Oval 144"/>
            <p:cNvSpPr/>
            <p:nvPr/>
          </p:nvSpPr>
          <p:spPr>
            <a:xfrm>
              <a:off x="61" y="0"/>
              <a:ext cx="67" cy="67"/>
            </a:xfrm>
            <a:prstGeom prst="ellipse">
              <a:avLst/>
            </a:prstGeom>
            <a:solidFill>
              <a:srgbClr val="CC99FF"/>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66" name="Freeform 145"/>
            <p:cNvSpPr/>
            <p:nvPr/>
          </p:nvSpPr>
          <p:spPr>
            <a:xfrm>
              <a:off x="37" y="73"/>
              <a:ext cx="114" cy="167"/>
            </a:xfrm>
            <a:custGeom>
              <a:avLst/>
              <a:gdLst>
                <a:gd name="GT0" fmla="+- l w 0"/>
                <a:gd name="GT1" fmla="+- t h 0"/>
              </a:gdLst>
              <a:ahLst/>
              <a:cxnLst>
                <a:cxn ang="0">
                  <a:pos x="9" y="0"/>
                </a:cxn>
                <a:cxn ang="0">
                  <a:pos x="9" y="0"/>
                </a:cxn>
                <a:cxn ang="0">
                  <a:pos x="103" y="0"/>
                </a:cxn>
                <a:cxn ang="0">
                  <a:pos x="105" y="0"/>
                </a:cxn>
                <a:cxn ang="0">
                  <a:pos x="107" y="0"/>
                </a:cxn>
                <a:cxn ang="0">
                  <a:pos x="107" y="1"/>
                </a:cxn>
                <a:cxn ang="0">
                  <a:pos x="109" y="1"/>
                </a:cxn>
                <a:cxn ang="0">
                  <a:pos x="109" y="3"/>
                </a:cxn>
                <a:cxn ang="0">
                  <a:pos x="113" y="3"/>
                </a:cxn>
                <a:cxn ang="0">
                  <a:pos x="113" y="6"/>
                </a:cxn>
                <a:cxn ang="0">
                  <a:pos x="113" y="9"/>
                </a:cxn>
                <a:cxn ang="0">
                  <a:pos x="98" y="156"/>
                </a:cxn>
                <a:cxn ang="0">
                  <a:pos x="98" y="158"/>
                </a:cxn>
                <a:cxn ang="0">
                  <a:pos x="98" y="160"/>
                </a:cxn>
                <a:cxn ang="0">
                  <a:pos x="96" y="164"/>
                </a:cxn>
                <a:cxn ang="0">
                  <a:pos x="96" y="166"/>
                </a:cxn>
                <a:cxn ang="0">
                  <a:pos x="94" y="166"/>
                </a:cxn>
                <a:cxn ang="0">
                  <a:pos x="91" y="166"/>
                </a:cxn>
                <a:cxn ang="0">
                  <a:pos x="89" y="166"/>
                </a:cxn>
                <a:cxn ang="0">
                  <a:pos x="23" y="166"/>
                </a:cxn>
                <a:cxn ang="0">
                  <a:pos x="20" y="166"/>
                </a:cxn>
                <a:cxn ang="0">
                  <a:pos x="18" y="166"/>
                </a:cxn>
                <a:cxn ang="0">
                  <a:pos x="16" y="164"/>
                </a:cxn>
                <a:cxn ang="0">
                  <a:pos x="14" y="160"/>
                </a:cxn>
                <a:cxn ang="0">
                  <a:pos x="14" y="158"/>
                </a:cxn>
                <a:cxn ang="0">
                  <a:pos x="14" y="156"/>
                </a:cxn>
                <a:cxn ang="0">
                  <a:pos x="0" y="9"/>
                </a:cxn>
                <a:cxn ang="0">
                  <a:pos x="0" y="6"/>
                </a:cxn>
                <a:cxn ang="0">
                  <a:pos x="0" y="3"/>
                </a:cxn>
                <a:cxn ang="0">
                  <a:pos x="2" y="3"/>
                </a:cxn>
                <a:cxn ang="0">
                  <a:pos x="2" y="1"/>
                </a:cxn>
                <a:cxn ang="0">
                  <a:pos x="5" y="1"/>
                </a:cxn>
                <a:cxn ang="0">
                  <a:pos x="5" y="0"/>
                </a:cxn>
                <a:cxn ang="0">
                  <a:pos x="7" y="0"/>
                </a:cxn>
                <a:cxn ang="0">
                  <a:pos x="9" y="0"/>
                </a:cxn>
              </a:cxnLst>
              <a:rect l="l" t="t" r="GT0" b="GT1"/>
              <a:pathLst>
                <a:path w="114" h="167">
                  <a:moveTo>
                    <a:pt x="9" y="0"/>
                  </a:moveTo>
                  <a:lnTo>
                    <a:pt x="9" y="0"/>
                  </a:lnTo>
                  <a:lnTo>
                    <a:pt x="103" y="0"/>
                  </a:lnTo>
                  <a:lnTo>
                    <a:pt x="105" y="0"/>
                  </a:lnTo>
                  <a:lnTo>
                    <a:pt x="107" y="0"/>
                  </a:lnTo>
                  <a:lnTo>
                    <a:pt x="107" y="1"/>
                  </a:lnTo>
                  <a:lnTo>
                    <a:pt x="109" y="1"/>
                  </a:lnTo>
                  <a:lnTo>
                    <a:pt x="109" y="3"/>
                  </a:lnTo>
                  <a:lnTo>
                    <a:pt x="113" y="3"/>
                  </a:lnTo>
                  <a:lnTo>
                    <a:pt x="113" y="6"/>
                  </a:lnTo>
                  <a:lnTo>
                    <a:pt x="113" y="9"/>
                  </a:lnTo>
                  <a:lnTo>
                    <a:pt x="98" y="156"/>
                  </a:lnTo>
                  <a:lnTo>
                    <a:pt x="98" y="158"/>
                  </a:lnTo>
                  <a:lnTo>
                    <a:pt x="98" y="160"/>
                  </a:lnTo>
                  <a:lnTo>
                    <a:pt x="96" y="164"/>
                  </a:lnTo>
                  <a:lnTo>
                    <a:pt x="96" y="166"/>
                  </a:lnTo>
                  <a:lnTo>
                    <a:pt x="94" y="166"/>
                  </a:lnTo>
                  <a:lnTo>
                    <a:pt x="91" y="166"/>
                  </a:lnTo>
                  <a:lnTo>
                    <a:pt x="89" y="166"/>
                  </a:lnTo>
                  <a:lnTo>
                    <a:pt x="23" y="166"/>
                  </a:lnTo>
                  <a:lnTo>
                    <a:pt x="20" y="166"/>
                  </a:lnTo>
                  <a:lnTo>
                    <a:pt x="18" y="166"/>
                  </a:lnTo>
                  <a:lnTo>
                    <a:pt x="16" y="164"/>
                  </a:lnTo>
                  <a:lnTo>
                    <a:pt x="14" y="160"/>
                  </a:lnTo>
                  <a:lnTo>
                    <a:pt x="14" y="158"/>
                  </a:lnTo>
                  <a:lnTo>
                    <a:pt x="14" y="156"/>
                  </a:lnTo>
                  <a:lnTo>
                    <a:pt x="0" y="9"/>
                  </a:lnTo>
                  <a:lnTo>
                    <a:pt x="0" y="6"/>
                  </a:lnTo>
                  <a:lnTo>
                    <a:pt x="0" y="3"/>
                  </a:lnTo>
                  <a:lnTo>
                    <a:pt x="2" y="3"/>
                  </a:lnTo>
                  <a:lnTo>
                    <a:pt x="2" y="1"/>
                  </a:lnTo>
                  <a:lnTo>
                    <a:pt x="5" y="1"/>
                  </a:lnTo>
                  <a:lnTo>
                    <a:pt x="5" y="0"/>
                  </a:lnTo>
                  <a:lnTo>
                    <a:pt x="7" y="0"/>
                  </a:lnTo>
                  <a:lnTo>
                    <a:pt x="9"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67" name="Freeform 146"/>
            <p:cNvSpPr/>
            <p:nvPr/>
          </p:nvSpPr>
          <p:spPr>
            <a:xfrm>
              <a:off x="149" y="87"/>
              <a:ext cx="41" cy="150"/>
            </a:xfrm>
            <a:custGeom>
              <a:avLst/>
              <a:gdLst>
                <a:gd name="GT0" fmla="+- l w 0"/>
                <a:gd name="GT1" fmla="+- t h 0"/>
              </a:gdLst>
              <a:ahLst/>
              <a:cxnLst>
                <a:cxn ang="0">
                  <a:pos x="30" y="0"/>
                </a:cxn>
                <a:cxn ang="0">
                  <a:pos x="30" y="0"/>
                </a:cxn>
                <a:cxn ang="0">
                  <a:pos x="24" y="0"/>
                </a:cxn>
                <a:cxn ang="0">
                  <a:pos x="21" y="0"/>
                </a:cxn>
                <a:cxn ang="0">
                  <a:pos x="18" y="0"/>
                </a:cxn>
                <a:cxn ang="0">
                  <a:pos x="18" y="2"/>
                </a:cxn>
                <a:cxn ang="0">
                  <a:pos x="16" y="2"/>
                </a:cxn>
                <a:cxn ang="0">
                  <a:pos x="14" y="5"/>
                </a:cxn>
                <a:cxn ang="0">
                  <a:pos x="14" y="7"/>
                </a:cxn>
                <a:cxn ang="0">
                  <a:pos x="14" y="8"/>
                </a:cxn>
                <a:cxn ang="0">
                  <a:pos x="0" y="137"/>
                </a:cxn>
                <a:cxn ang="0">
                  <a:pos x="0" y="140"/>
                </a:cxn>
                <a:cxn ang="0">
                  <a:pos x="0" y="142"/>
                </a:cxn>
                <a:cxn ang="0">
                  <a:pos x="1" y="144"/>
                </a:cxn>
                <a:cxn ang="0">
                  <a:pos x="1" y="146"/>
                </a:cxn>
                <a:cxn ang="0">
                  <a:pos x="5" y="146"/>
                </a:cxn>
                <a:cxn ang="0">
                  <a:pos x="7" y="146"/>
                </a:cxn>
                <a:cxn ang="0">
                  <a:pos x="7" y="149"/>
                </a:cxn>
                <a:cxn ang="0">
                  <a:pos x="8" y="149"/>
                </a:cxn>
                <a:cxn ang="0">
                  <a:pos x="16" y="149"/>
                </a:cxn>
                <a:cxn ang="0">
                  <a:pos x="18" y="149"/>
                </a:cxn>
                <a:cxn ang="0">
                  <a:pos x="21" y="149"/>
                </a:cxn>
                <a:cxn ang="0">
                  <a:pos x="21" y="146"/>
                </a:cxn>
                <a:cxn ang="0">
                  <a:pos x="24" y="146"/>
                </a:cxn>
                <a:cxn ang="0">
                  <a:pos x="24" y="144"/>
                </a:cxn>
                <a:cxn ang="0">
                  <a:pos x="25" y="144"/>
                </a:cxn>
                <a:cxn ang="0">
                  <a:pos x="25" y="142"/>
                </a:cxn>
                <a:cxn ang="0">
                  <a:pos x="25" y="140"/>
                </a:cxn>
                <a:cxn ang="0">
                  <a:pos x="40" y="11"/>
                </a:cxn>
                <a:cxn ang="0">
                  <a:pos x="40" y="8"/>
                </a:cxn>
                <a:cxn ang="0">
                  <a:pos x="40" y="7"/>
                </a:cxn>
                <a:cxn ang="0">
                  <a:pos x="37" y="5"/>
                </a:cxn>
                <a:cxn ang="0">
                  <a:pos x="37" y="2"/>
                </a:cxn>
                <a:cxn ang="0">
                  <a:pos x="35" y="2"/>
                </a:cxn>
                <a:cxn ang="0">
                  <a:pos x="32" y="0"/>
                </a:cxn>
                <a:cxn ang="0">
                  <a:pos x="30" y="0"/>
                </a:cxn>
              </a:cxnLst>
              <a:rect l="l" t="t" r="GT0" b="GT1"/>
              <a:pathLst>
                <a:path w="41" h="150">
                  <a:moveTo>
                    <a:pt x="30" y="0"/>
                  </a:moveTo>
                  <a:lnTo>
                    <a:pt x="30" y="0"/>
                  </a:lnTo>
                  <a:lnTo>
                    <a:pt x="24" y="0"/>
                  </a:lnTo>
                  <a:lnTo>
                    <a:pt x="21" y="0"/>
                  </a:lnTo>
                  <a:lnTo>
                    <a:pt x="18" y="0"/>
                  </a:lnTo>
                  <a:lnTo>
                    <a:pt x="18" y="2"/>
                  </a:lnTo>
                  <a:lnTo>
                    <a:pt x="16" y="2"/>
                  </a:lnTo>
                  <a:lnTo>
                    <a:pt x="14" y="5"/>
                  </a:lnTo>
                  <a:lnTo>
                    <a:pt x="14" y="7"/>
                  </a:lnTo>
                  <a:lnTo>
                    <a:pt x="14" y="8"/>
                  </a:lnTo>
                  <a:lnTo>
                    <a:pt x="0" y="137"/>
                  </a:lnTo>
                  <a:lnTo>
                    <a:pt x="0" y="140"/>
                  </a:lnTo>
                  <a:lnTo>
                    <a:pt x="0" y="142"/>
                  </a:lnTo>
                  <a:lnTo>
                    <a:pt x="1" y="144"/>
                  </a:lnTo>
                  <a:lnTo>
                    <a:pt x="1" y="146"/>
                  </a:lnTo>
                  <a:lnTo>
                    <a:pt x="5" y="146"/>
                  </a:lnTo>
                  <a:lnTo>
                    <a:pt x="7" y="146"/>
                  </a:lnTo>
                  <a:lnTo>
                    <a:pt x="7" y="149"/>
                  </a:lnTo>
                  <a:lnTo>
                    <a:pt x="8" y="149"/>
                  </a:lnTo>
                  <a:lnTo>
                    <a:pt x="16" y="149"/>
                  </a:lnTo>
                  <a:lnTo>
                    <a:pt x="18" y="149"/>
                  </a:lnTo>
                  <a:lnTo>
                    <a:pt x="21" y="149"/>
                  </a:lnTo>
                  <a:lnTo>
                    <a:pt x="21" y="146"/>
                  </a:lnTo>
                  <a:lnTo>
                    <a:pt x="24" y="146"/>
                  </a:lnTo>
                  <a:lnTo>
                    <a:pt x="24" y="144"/>
                  </a:lnTo>
                  <a:lnTo>
                    <a:pt x="25" y="144"/>
                  </a:lnTo>
                  <a:lnTo>
                    <a:pt x="25" y="142"/>
                  </a:lnTo>
                  <a:lnTo>
                    <a:pt x="25" y="140"/>
                  </a:lnTo>
                  <a:lnTo>
                    <a:pt x="40" y="11"/>
                  </a:lnTo>
                  <a:lnTo>
                    <a:pt x="40" y="8"/>
                  </a:lnTo>
                  <a:lnTo>
                    <a:pt x="40" y="7"/>
                  </a:lnTo>
                  <a:lnTo>
                    <a:pt x="37" y="5"/>
                  </a:lnTo>
                  <a:lnTo>
                    <a:pt x="37" y="2"/>
                  </a:lnTo>
                  <a:lnTo>
                    <a:pt x="35" y="2"/>
                  </a:lnTo>
                  <a:lnTo>
                    <a:pt x="32" y="0"/>
                  </a:lnTo>
                  <a:lnTo>
                    <a:pt x="30" y="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68" name="Freeform 147"/>
            <p:cNvSpPr/>
            <p:nvPr/>
          </p:nvSpPr>
          <p:spPr>
            <a:xfrm>
              <a:off x="0" y="87"/>
              <a:ext cx="44" cy="152"/>
            </a:xfrm>
            <a:custGeom>
              <a:avLst/>
              <a:gdLst>
                <a:gd name="GT0" fmla="+- l w 0"/>
                <a:gd name="GT1" fmla="+- t h 0"/>
              </a:gdLst>
              <a:ahLst/>
              <a:cxnLst>
                <a:cxn ang="0">
                  <a:pos x="28" y="150"/>
                </a:cxn>
                <a:cxn ang="0">
                  <a:pos x="28" y="150"/>
                </a:cxn>
                <a:cxn ang="0">
                  <a:pos x="34" y="149"/>
                </a:cxn>
                <a:cxn ang="0">
                  <a:pos x="37" y="148"/>
                </a:cxn>
                <a:cxn ang="0">
                  <a:pos x="40" y="147"/>
                </a:cxn>
                <a:cxn ang="0">
                  <a:pos x="38" y="145"/>
                </a:cxn>
                <a:cxn ang="0">
                  <a:pos x="41" y="144"/>
                </a:cxn>
                <a:cxn ang="0">
                  <a:pos x="43" y="141"/>
                </a:cxn>
                <a:cxn ang="0">
                  <a:pos x="42" y="139"/>
                </a:cxn>
                <a:cxn ang="0">
                  <a:pos x="42" y="137"/>
                </a:cxn>
                <a:cxn ang="0">
                  <a:pos x="26" y="9"/>
                </a:cxn>
                <a:cxn ang="0">
                  <a:pos x="26" y="7"/>
                </a:cxn>
                <a:cxn ang="0">
                  <a:pos x="25" y="4"/>
                </a:cxn>
                <a:cxn ang="0">
                  <a:pos x="24" y="3"/>
                </a:cxn>
                <a:cxn ang="0">
                  <a:pos x="24" y="0"/>
                </a:cxn>
                <a:cxn ang="0">
                  <a:pos x="20" y="2"/>
                </a:cxn>
                <a:cxn ang="0">
                  <a:pos x="18" y="2"/>
                </a:cxn>
                <a:cxn ang="0">
                  <a:pos x="17" y="0"/>
                </a:cxn>
                <a:cxn ang="0">
                  <a:pos x="15" y="0"/>
                </a:cxn>
                <a:cxn ang="0">
                  <a:pos x="8" y="1"/>
                </a:cxn>
                <a:cxn ang="0">
                  <a:pos x="5" y="2"/>
                </a:cxn>
                <a:cxn ang="0">
                  <a:pos x="2" y="3"/>
                </a:cxn>
                <a:cxn ang="0">
                  <a:pos x="4" y="5"/>
                </a:cxn>
                <a:cxn ang="0">
                  <a:pos x="0" y="6"/>
                </a:cxn>
                <a:cxn ang="0">
                  <a:pos x="1" y="9"/>
                </a:cxn>
                <a:cxn ang="0">
                  <a:pos x="0" y="9"/>
                </a:cxn>
                <a:cxn ang="0">
                  <a:pos x="0" y="10"/>
                </a:cxn>
                <a:cxn ang="0">
                  <a:pos x="0" y="13"/>
                </a:cxn>
                <a:cxn ang="0">
                  <a:pos x="16" y="141"/>
                </a:cxn>
                <a:cxn ang="0">
                  <a:pos x="16" y="143"/>
                </a:cxn>
                <a:cxn ang="0">
                  <a:pos x="17" y="145"/>
                </a:cxn>
                <a:cxn ang="0">
                  <a:pos x="19" y="147"/>
                </a:cxn>
                <a:cxn ang="0">
                  <a:pos x="19" y="150"/>
                </a:cxn>
                <a:cxn ang="0">
                  <a:pos x="22" y="148"/>
                </a:cxn>
                <a:cxn ang="0">
                  <a:pos x="25" y="151"/>
                </a:cxn>
                <a:cxn ang="0">
                  <a:pos x="28" y="150"/>
                </a:cxn>
              </a:cxnLst>
              <a:rect l="l" t="t" r="GT0" b="GT1"/>
              <a:pathLst>
                <a:path w="44" h="152">
                  <a:moveTo>
                    <a:pt x="28" y="150"/>
                  </a:moveTo>
                  <a:lnTo>
                    <a:pt x="28" y="150"/>
                  </a:lnTo>
                  <a:lnTo>
                    <a:pt x="34" y="149"/>
                  </a:lnTo>
                  <a:lnTo>
                    <a:pt x="37" y="148"/>
                  </a:lnTo>
                  <a:lnTo>
                    <a:pt x="40" y="147"/>
                  </a:lnTo>
                  <a:lnTo>
                    <a:pt x="38" y="145"/>
                  </a:lnTo>
                  <a:lnTo>
                    <a:pt x="41" y="144"/>
                  </a:lnTo>
                  <a:lnTo>
                    <a:pt x="43" y="141"/>
                  </a:lnTo>
                  <a:lnTo>
                    <a:pt x="42" y="139"/>
                  </a:lnTo>
                  <a:lnTo>
                    <a:pt x="42" y="137"/>
                  </a:lnTo>
                  <a:lnTo>
                    <a:pt x="26" y="9"/>
                  </a:lnTo>
                  <a:lnTo>
                    <a:pt x="26" y="7"/>
                  </a:lnTo>
                  <a:lnTo>
                    <a:pt x="25" y="4"/>
                  </a:lnTo>
                  <a:lnTo>
                    <a:pt x="24" y="3"/>
                  </a:lnTo>
                  <a:lnTo>
                    <a:pt x="24" y="0"/>
                  </a:lnTo>
                  <a:lnTo>
                    <a:pt x="20" y="2"/>
                  </a:lnTo>
                  <a:lnTo>
                    <a:pt x="18" y="2"/>
                  </a:lnTo>
                  <a:lnTo>
                    <a:pt x="17" y="0"/>
                  </a:lnTo>
                  <a:lnTo>
                    <a:pt x="15" y="0"/>
                  </a:lnTo>
                  <a:lnTo>
                    <a:pt x="8" y="1"/>
                  </a:lnTo>
                  <a:lnTo>
                    <a:pt x="5" y="2"/>
                  </a:lnTo>
                  <a:lnTo>
                    <a:pt x="2" y="3"/>
                  </a:lnTo>
                  <a:lnTo>
                    <a:pt x="4" y="5"/>
                  </a:lnTo>
                  <a:lnTo>
                    <a:pt x="0" y="6"/>
                  </a:lnTo>
                  <a:lnTo>
                    <a:pt x="1" y="9"/>
                  </a:lnTo>
                  <a:lnTo>
                    <a:pt x="0" y="9"/>
                  </a:lnTo>
                  <a:lnTo>
                    <a:pt x="0" y="10"/>
                  </a:lnTo>
                  <a:lnTo>
                    <a:pt x="0" y="13"/>
                  </a:lnTo>
                  <a:lnTo>
                    <a:pt x="16" y="141"/>
                  </a:lnTo>
                  <a:lnTo>
                    <a:pt x="16" y="143"/>
                  </a:lnTo>
                  <a:lnTo>
                    <a:pt x="17" y="145"/>
                  </a:lnTo>
                  <a:lnTo>
                    <a:pt x="19" y="147"/>
                  </a:lnTo>
                  <a:lnTo>
                    <a:pt x="19" y="150"/>
                  </a:lnTo>
                  <a:lnTo>
                    <a:pt x="22" y="148"/>
                  </a:lnTo>
                  <a:lnTo>
                    <a:pt x="25" y="151"/>
                  </a:lnTo>
                  <a:lnTo>
                    <a:pt x="28" y="150"/>
                  </a:lnTo>
                </a:path>
              </a:pathLst>
            </a:custGeom>
            <a:solidFill>
              <a:srgbClr val="CC99FF"/>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69" name="组合 56468"/>
          <p:cNvGrpSpPr/>
          <p:nvPr/>
        </p:nvGrpSpPr>
        <p:grpSpPr>
          <a:xfrm>
            <a:off x="5310188" y="3352800"/>
            <a:ext cx="1403350" cy="935038"/>
            <a:chOff x="0" y="0"/>
            <a:chExt cx="786" cy="525"/>
          </a:xfrm>
        </p:grpSpPr>
        <p:sp>
          <p:nvSpPr>
            <p:cNvPr id="56470" name="Oval 149"/>
            <p:cNvSpPr/>
            <p:nvPr/>
          </p:nvSpPr>
          <p:spPr>
            <a:xfrm>
              <a:off x="356" y="2"/>
              <a:ext cx="73" cy="74"/>
            </a:xfrm>
            <a:prstGeom prst="ellipse">
              <a:avLst/>
            </a:prstGeom>
            <a:solidFill>
              <a:schemeClr val="tx1"/>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71" name="Freeform 150"/>
            <p:cNvSpPr/>
            <p:nvPr/>
          </p:nvSpPr>
          <p:spPr>
            <a:xfrm>
              <a:off x="321" y="87"/>
              <a:ext cx="141" cy="209"/>
            </a:xfrm>
            <a:custGeom>
              <a:avLst/>
              <a:gdLst>
                <a:gd name="GT0" fmla="+- l w 0"/>
                <a:gd name="GT1" fmla="+- t h 0"/>
              </a:gdLst>
              <a:ahLst/>
              <a:cxnLst>
                <a:cxn ang="0">
                  <a:pos x="11" y="0"/>
                </a:cxn>
                <a:cxn ang="0">
                  <a:pos x="11" y="0"/>
                </a:cxn>
                <a:cxn ang="0">
                  <a:pos x="128" y="0"/>
                </a:cxn>
                <a:cxn ang="0">
                  <a:pos x="131" y="0"/>
                </a:cxn>
                <a:cxn ang="0">
                  <a:pos x="133" y="0"/>
                </a:cxn>
                <a:cxn ang="0">
                  <a:pos x="133" y="2"/>
                </a:cxn>
                <a:cxn ang="0">
                  <a:pos x="135" y="2"/>
                </a:cxn>
                <a:cxn ang="0">
                  <a:pos x="135" y="4"/>
                </a:cxn>
                <a:cxn ang="0">
                  <a:pos x="140" y="4"/>
                </a:cxn>
                <a:cxn ang="0">
                  <a:pos x="140" y="8"/>
                </a:cxn>
                <a:cxn ang="0">
                  <a:pos x="140" y="10"/>
                </a:cxn>
                <a:cxn ang="0">
                  <a:pos x="122" y="196"/>
                </a:cxn>
                <a:cxn ang="0">
                  <a:pos x="122" y="198"/>
                </a:cxn>
                <a:cxn ang="0">
                  <a:pos x="122" y="201"/>
                </a:cxn>
                <a:cxn ang="0">
                  <a:pos x="119" y="205"/>
                </a:cxn>
                <a:cxn ang="0">
                  <a:pos x="119" y="208"/>
                </a:cxn>
                <a:cxn ang="0">
                  <a:pos x="117" y="208"/>
                </a:cxn>
                <a:cxn ang="0">
                  <a:pos x="113" y="208"/>
                </a:cxn>
                <a:cxn ang="0">
                  <a:pos x="111" y="208"/>
                </a:cxn>
                <a:cxn ang="0">
                  <a:pos x="28" y="208"/>
                </a:cxn>
                <a:cxn ang="0">
                  <a:pos x="26" y="208"/>
                </a:cxn>
                <a:cxn ang="0">
                  <a:pos x="22" y="208"/>
                </a:cxn>
                <a:cxn ang="0">
                  <a:pos x="20" y="205"/>
                </a:cxn>
                <a:cxn ang="0">
                  <a:pos x="17" y="201"/>
                </a:cxn>
                <a:cxn ang="0">
                  <a:pos x="17" y="198"/>
                </a:cxn>
                <a:cxn ang="0">
                  <a:pos x="17" y="196"/>
                </a:cxn>
                <a:cxn ang="0">
                  <a:pos x="0" y="10"/>
                </a:cxn>
                <a:cxn ang="0">
                  <a:pos x="0" y="8"/>
                </a:cxn>
                <a:cxn ang="0">
                  <a:pos x="0" y="4"/>
                </a:cxn>
                <a:cxn ang="0">
                  <a:pos x="3" y="4"/>
                </a:cxn>
                <a:cxn ang="0">
                  <a:pos x="3" y="2"/>
                </a:cxn>
                <a:cxn ang="0">
                  <a:pos x="6" y="2"/>
                </a:cxn>
                <a:cxn ang="0">
                  <a:pos x="6" y="0"/>
                </a:cxn>
                <a:cxn ang="0">
                  <a:pos x="8" y="0"/>
                </a:cxn>
                <a:cxn ang="0">
                  <a:pos x="11" y="0"/>
                </a:cxn>
              </a:cxnLst>
              <a:rect l="l" t="t" r="GT0" b="GT1"/>
              <a:pathLst>
                <a:path w="141" h="209">
                  <a:moveTo>
                    <a:pt x="11" y="0"/>
                  </a:moveTo>
                  <a:lnTo>
                    <a:pt x="11" y="0"/>
                  </a:lnTo>
                  <a:lnTo>
                    <a:pt x="128" y="0"/>
                  </a:lnTo>
                  <a:lnTo>
                    <a:pt x="131" y="0"/>
                  </a:lnTo>
                  <a:lnTo>
                    <a:pt x="133" y="0"/>
                  </a:lnTo>
                  <a:lnTo>
                    <a:pt x="133" y="2"/>
                  </a:lnTo>
                  <a:lnTo>
                    <a:pt x="135" y="2"/>
                  </a:lnTo>
                  <a:lnTo>
                    <a:pt x="135" y="4"/>
                  </a:lnTo>
                  <a:lnTo>
                    <a:pt x="140" y="4"/>
                  </a:lnTo>
                  <a:lnTo>
                    <a:pt x="140" y="8"/>
                  </a:lnTo>
                  <a:lnTo>
                    <a:pt x="140" y="10"/>
                  </a:lnTo>
                  <a:lnTo>
                    <a:pt x="122" y="196"/>
                  </a:lnTo>
                  <a:lnTo>
                    <a:pt x="122" y="198"/>
                  </a:lnTo>
                  <a:lnTo>
                    <a:pt x="122" y="201"/>
                  </a:lnTo>
                  <a:lnTo>
                    <a:pt x="119" y="205"/>
                  </a:lnTo>
                  <a:lnTo>
                    <a:pt x="119" y="208"/>
                  </a:lnTo>
                  <a:lnTo>
                    <a:pt x="117" y="208"/>
                  </a:lnTo>
                  <a:lnTo>
                    <a:pt x="113" y="208"/>
                  </a:lnTo>
                  <a:lnTo>
                    <a:pt x="111" y="208"/>
                  </a:lnTo>
                  <a:lnTo>
                    <a:pt x="28" y="208"/>
                  </a:lnTo>
                  <a:lnTo>
                    <a:pt x="26" y="208"/>
                  </a:lnTo>
                  <a:lnTo>
                    <a:pt x="22" y="208"/>
                  </a:lnTo>
                  <a:lnTo>
                    <a:pt x="20" y="205"/>
                  </a:lnTo>
                  <a:lnTo>
                    <a:pt x="17" y="201"/>
                  </a:lnTo>
                  <a:lnTo>
                    <a:pt x="17" y="198"/>
                  </a:lnTo>
                  <a:lnTo>
                    <a:pt x="17" y="196"/>
                  </a:lnTo>
                  <a:lnTo>
                    <a:pt x="0" y="10"/>
                  </a:lnTo>
                  <a:lnTo>
                    <a:pt x="0" y="8"/>
                  </a:lnTo>
                  <a:lnTo>
                    <a:pt x="0" y="4"/>
                  </a:lnTo>
                  <a:lnTo>
                    <a:pt x="3" y="4"/>
                  </a:lnTo>
                  <a:lnTo>
                    <a:pt x="3" y="2"/>
                  </a:lnTo>
                  <a:lnTo>
                    <a:pt x="6" y="2"/>
                  </a:lnTo>
                  <a:lnTo>
                    <a:pt x="6" y="0"/>
                  </a:lnTo>
                  <a:lnTo>
                    <a:pt x="8"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72" name="Freeform 151"/>
            <p:cNvSpPr/>
            <p:nvPr/>
          </p:nvSpPr>
          <p:spPr>
            <a:xfrm>
              <a:off x="354" y="310"/>
              <a:ext cx="78" cy="215"/>
            </a:xfrm>
            <a:custGeom>
              <a:avLst/>
              <a:gdLst>
                <a:gd name="GT0" fmla="+- l w 0"/>
                <a:gd name="GT1" fmla="+- t h 0"/>
              </a:gdLst>
              <a:ahLst/>
              <a:cxnLst>
                <a:cxn ang="0">
                  <a:pos x="11" y="0"/>
                </a:cxn>
                <a:cxn ang="0">
                  <a:pos x="11" y="0"/>
                </a:cxn>
                <a:cxn ang="0">
                  <a:pos x="65" y="0"/>
                </a:cxn>
                <a:cxn ang="0">
                  <a:pos x="68" y="0"/>
                </a:cxn>
                <a:cxn ang="0">
                  <a:pos x="71" y="0"/>
                </a:cxn>
                <a:cxn ang="0">
                  <a:pos x="74" y="1"/>
                </a:cxn>
                <a:cxn ang="0">
                  <a:pos x="77" y="4"/>
                </a:cxn>
                <a:cxn ang="0">
                  <a:pos x="77" y="8"/>
                </a:cxn>
                <a:cxn ang="0">
                  <a:pos x="77" y="10"/>
                </a:cxn>
                <a:cxn ang="0">
                  <a:pos x="71" y="203"/>
                </a:cxn>
                <a:cxn ang="0">
                  <a:pos x="71" y="205"/>
                </a:cxn>
                <a:cxn ang="0">
                  <a:pos x="71" y="208"/>
                </a:cxn>
                <a:cxn ang="0">
                  <a:pos x="68" y="208"/>
                </a:cxn>
                <a:cxn ang="0">
                  <a:pos x="68" y="211"/>
                </a:cxn>
                <a:cxn ang="0">
                  <a:pos x="65" y="214"/>
                </a:cxn>
                <a:cxn ang="0">
                  <a:pos x="62" y="214"/>
                </a:cxn>
                <a:cxn ang="0">
                  <a:pos x="59" y="214"/>
                </a:cxn>
                <a:cxn ang="0">
                  <a:pos x="17" y="214"/>
                </a:cxn>
                <a:cxn ang="0">
                  <a:pos x="13" y="214"/>
                </a:cxn>
                <a:cxn ang="0">
                  <a:pos x="11" y="214"/>
                </a:cxn>
                <a:cxn ang="0">
                  <a:pos x="11" y="211"/>
                </a:cxn>
                <a:cxn ang="0">
                  <a:pos x="8" y="211"/>
                </a:cxn>
                <a:cxn ang="0">
                  <a:pos x="8" y="208"/>
                </a:cxn>
                <a:cxn ang="0">
                  <a:pos x="6" y="208"/>
                </a:cxn>
                <a:cxn ang="0">
                  <a:pos x="6" y="205"/>
                </a:cxn>
                <a:cxn ang="0">
                  <a:pos x="6" y="203"/>
                </a:cxn>
                <a:cxn ang="0">
                  <a:pos x="0" y="10"/>
                </a:cxn>
                <a:cxn ang="0">
                  <a:pos x="0" y="8"/>
                </a:cxn>
                <a:cxn ang="0">
                  <a:pos x="0" y="4"/>
                </a:cxn>
                <a:cxn ang="0">
                  <a:pos x="2" y="1"/>
                </a:cxn>
                <a:cxn ang="0">
                  <a:pos x="6" y="0"/>
                </a:cxn>
                <a:cxn ang="0">
                  <a:pos x="8" y="0"/>
                </a:cxn>
                <a:cxn ang="0">
                  <a:pos x="11" y="0"/>
                </a:cxn>
              </a:cxnLst>
              <a:rect l="l" t="t" r="GT0" b="GT1"/>
              <a:pathLst>
                <a:path w="78" h="215">
                  <a:moveTo>
                    <a:pt x="11" y="0"/>
                  </a:moveTo>
                  <a:lnTo>
                    <a:pt x="11" y="0"/>
                  </a:lnTo>
                  <a:lnTo>
                    <a:pt x="65" y="0"/>
                  </a:lnTo>
                  <a:lnTo>
                    <a:pt x="68" y="0"/>
                  </a:lnTo>
                  <a:lnTo>
                    <a:pt x="71" y="0"/>
                  </a:lnTo>
                  <a:lnTo>
                    <a:pt x="74" y="1"/>
                  </a:lnTo>
                  <a:lnTo>
                    <a:pt x="77" y="4"/>
                  </a:lnTo>
                  <a:lnTo>
                    <a:pt x="77" y="8"/>
                  </a:lnTo>
                  <a:lnTo>
                    <a:pt x="77" y="10"/>
                  </a:lnTo>
                  <a:lnTo>
                    <a:pt x="71" y="203"/>
                  </a:lnTo>
                  <a:lnTo>
                    <a:pt x="71" y="205"/>
                  </a:lnTo>
                  <a:lnTo>
                    <a:pt x="71" y="208"/>
                  </a:lnTo>
                  <a:lnTo>
                    <a:pt x="68" y="208"/>
                  </a:lnTo>
                  <a:lnTo>
                    <a:pt x="68" y="211"/>
                  </a:lnTo>
                  <a:lnTo>
                    <a:pt x="65" y="214"/>
                  </a:lnTo>
                  <a:lnTo>
                    <a:pt x="62" y="214"/>
                  </a:lnTo>
                  <a:lnTo>
                    <a:pt x="59" y="214"/>
                  </a:lnTo>
                  <a:lnTo>
                    <a:pt x="17" y="214"/>
                  </a:lnTo>
                  <a:lnTo>
                    <a:pt x="13" y="214"/>
                  </a:lnTo>
                  <a:lnTo>
                    <a:pt x="11" y="214"/>
                  </a:lnTo>
                  <a:lnTo>
                    <a:pt x="11" y="211"/>
                  </a:lnTo>
                  <a:lnTo>
                    <a:pt x="8" y="211"/>
                  </a:lnTo>
                  <a:lnTo>
                    <a:pt x="8" y="208"/>
                  </a:lnTo>
                  <a:lnTo>
                    <a:pt x="6" y="208"/>
                  </a:lnTo>
                  <a:lnTo>
                    <a:pt x="6" y="205"/>
                  </a:lnTo>
                  <a:lnTo>
                    <a:pt x="6" y="203"/>
                  </a:lnTo>
                  <a:lnTo>
                    <a:pt x="0" y="10"/>
                  </a:lnTo>
                  <a:lnTo>
                    <a:pt x="0" y="8"/>
                  </a:lnTo>
                  <a:lnTo>
                    <a:pt x="0" y="4"/>
                  </a:lnTo>
                  <a:lnTo>
                    <a:pt x="2" y="1"/>
                  </a:lnTo>
                  <a:lnTo>
                    <a:pt x="6" y="0"/>
                  </a:lnTo>
                  <a:lnTo>
                    <a:pt x="8"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73" name="Oval 152"/>
            <p:cNvSpPr/>
            <p:nvPr/>
          </p:nvSpPr>
          <p:spPr>
            <a:xfrm>
              <a:off x="629" y="0"/>
              <a:ext cx="74" cy="75"/>
            </a:xfrm>
            <a:prstGeom prst="ellipse">
              <a:avLst/>
            </a:prstGeom>
            <a:solidFill>
              <a:schemeClr val="tx1"/>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74" name="Freeform 153"/>
            <p:cNvSpPr/>
            <p:nvPr/>
          </p:nvSpPr>
          <p:spPr>
            <a:xfrm>
              <a:off x="595" y="87"/>
              <a:ext cx="141" cy="208"/>
            </a:xfrm>
            <a:custGeom>
              <a:avLst/>
              <a:gdLst>
                <a:gd name="GT0" fmla="+- l w 0"/>
                <a:gd name="GT1" fmla="+- t h 0"/>
              </a:gdLst>
              <a:ahLst/>
              <a:cxnLst>
                <a:cxn ang="0">
                  <a:pos x="11" y="0"/>
                </a:cxn>
                <a:cxn ang="0">
                  <a:pos x="11" y="0"/>
                </a:cxn>
                <a:cxn ang="0">
                  <a:pos x="128" y="0"/>
                </a:cxn>
                <a:cxn ang="0">
                  <a:pos x="131" y="0"/>
                </a:cxn>
                <a:cxn ang="0">
                  <a:pos x="133" y="0"/>
                </a:cxn>
                <a:cxn ang="0">
                  <a:pos x="133" y="2"/>
                </a:cxn>
                <a:cxn ang="0">
                  <a:pos x="135" y="2"/>
                </a:cxn>
                <a:cxn ang="0">
                  <a:pos x="135" y="4"/>
                </a:cxn>
                <a:cxn ang="0">
                  <a:pos x="140" y="4"/>
                </a:cxn>
                <a:cxn ang="0">
                  <a:pos x="140" y="8"/>
                </a:cxn>
                <a:cxn ang="0">
                  <a:pos x="140" y="10"/>
                </a:cxn>
                <a:cxn ang="0">
                  <a:pos x="122" y="195"/>
                </a:cxn>
                <a:cxn ang="0">
                  <a:pos x="122" y="198"/>
                </a:cxn>
                <a:cxn ang="0">
                  <a:pos x="122" y="200"/>
                </a:cxn>
                <a:cxn ang="0">
                  <a:pos x="119" y="204"/>
                </a:cxn>
                <a:cxn ang="0">
                  <a:pos x="119" y="207"/>
                </a:cxn>
                <a:cxn ang="0">
                  <a:pos x="117" y="207"/>
                </a:cxn>
                <a:cxn ang="0">
                  <a:pos x="113" y="207"/>
                </a:cxn>
                <a:cxn ang="0">
                  <a:pos x="111" y="207"/>
                </a:cxn>
                <a:cxn ang="0">
                  <a:pos x="28" y="207"/>
                </a:cxn>
                <a:cxn ang="0">
                  <a:pos x="26" y="207"/>
                </a:cxn>
                <a:cxn ang="0">
                  <a:pos x="22" y="207"/>
                </a:cxn>
                <a:cxn ang="0">
                  <a:pos x="20" y="204"/>
                </a:cxn>
                <a:cxn ang="0">
                  <a:pos x="17" y="200"/>
                </a:cxn>
                <a:cxn ang="0">
                  <a:pos x="17" y="198"/>
                </a:cxn>
                <a:cxn ang="0">
                  <a:pos x="17" y="195"/>
                </a:cxn>
                <a:cxn ang="0">
                  <a:pos x="0" y="10"/>
                </a:cxn>
                <a:cxn ang="0">
                  <a:pos x="0" y="8"/>
                </a:cxn>
                <a:cxn ang="0">
                  <a:pos x="0" y="4"/>
                </a:cxn>
                <a:cxn ang="0">
                  <a:pos x="3" y="4"/>
                </a:cxn>
                <a:cxn ang="0">
                  <a:pos x="3" y="2"/>
                </a:cxn>
                <a:cxn ang="0">
                  <a:pos x="6" y="2"/>
                </a:cxn>
                <a:cxn ang="0">
                  <a:pos x="6" y="0"/>
                </a:cxn>
                <a:cxn ang="0">
                  <a:pos x="8" y="0"/>
                </a:cxn>
                <a:cxn ang="0">
                  <a:pos x="11" y="0"/>
                </a:cxn>
              </a:cxnLst>
              <a:rect l="l" t="t" r="GT0" b="GT1"/>
              <a:pathLst>
                <a:path w="141" h="208">
                  <a:moveTo>
                    <a:pt x="11" y="0"/>
                  </a:moveTo>
                  <a:lnTo>
                    <a:pt x="11" y="0"/>
                  </a:lnTo>
                  <a:lnTo>
                    <a:pt x="128" y="0"/>
                  </a:lnTo>
                  <a:lnTo>
                    <a:pt x="131" y="0"/>
                  </a:lnTo>
                  <a:lnTo>
                    <a:pt x="133" y="0"/>
                  </a:lnTo>
                  <a:lnTo>
                    <a:pt x="133" y="2"/>
                  </a:lnTo>
                  <a:lnTo>
                    <a:pt x="135" y="2"/>
                  </a:lnTo>
                  <a:lnTo>
                    <a:pt x="135" y="4"/>
                  </a:lnTo>
                  <a:lnTo>
                    <a:pt x="140" y="4"/>
                  </a:lnTo>
                  <a:lnTo>
                    <a:pt x="140" y="8"/>
                  </a:lnTo>
                  <a:lnTo>
                    <a:pt x="140" y="10"/>
                  </a:lnTo>
                  <a:lnTo>
                    <a:pt x="122" y="195"/>
                  </a:lnTo>
                  <a:lnTo>
                    <a:pt x="122" y="198"/>
                  </a:lnTo>
                  <a:lnTo>
                    <a:pt x="122" y="200"/>
                  </a:lnTo>
                  <a:lnTo>
                    <a:pt x="119" y="204"/>
                  </a:lnTo>
                  <a:lnTo>
                    <a:pt x="119" y="207"/>
                  </a:lnTo>
                  <a:lnTo>
                    <a:pt x="117" y="207"/>
                  </a:lnTo>
                  <a:lnTo>
                    <a:pt x="113" y="207"/>
                  </a:lnTo>
                  <a:lnTo>
                    <a:pt x="111" y="207"/>
                  </a:lnTo>
                  <a:lnTo>
                    <a:pt x="28" y="207"/>
                  </a:lnTo>
                  <a:lnTo>
                    <a:pt x="26" y="207"/>
                  </a:lnTo>
                  <a:lnTo>
                    <a:pt x="22" y="207"/>
                  </a:lnTo>
                  <a:lnTo>
                    <a:pt x="20" y="204"/>
                  </a:lnTo>
                  <a:lnTo>
                    <a:pt x="17" y="200"/>
                  </a:lnTo>
                  <a:lnTo>
                    <a:pt x="17" y="198"/>
                  </a:lnTo>
                  <a:lnTo>
                    <a:pt x="17" y="195"/>
                  </a:lnTo>
                  <a:lnTo>
                    <a:pt x="0" y="10"/>
                  </a:lnTo>
                  <a:lnTo>
                    <a:pt x="0" y="8"/>
                  </a:lnTo>
                  <a:lnTo>
                    <a:pt x="0" y="4"/>
                  </a:lnTo>
                  <a:lnTo>
                    <a:pt x="3" y="4"/>
                  </a:lnTo>
                  <a:lnTo>
                    <a:pt x="3" y="2"/>
                  </a:lnTo>
                  <a:lnTo>
                    <a:pt x="6" y="2"/>
                  </a:lnTo>
                  <a:lnTo>
                    <a:pt x="6" y="0"/>
                  </a:lnTo>
                  <a:lnTo>
                    <a:pt x="8"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75" name="Freeform 154"/>
            <p:cNvSpPr/>
            <p:nvPr/>
          </p:nvSpPr>
          <p:spPr>
            <a:xfrm>
              <a:off x="627" y="309"/>
              <a:ext cx="79" cy="215"/>
            </a:xfrm>
            <a:custGeom>
              <a:avLst/>
              <a:gdLst>
                <a:gd name="GT0" fmla="+- l w 0"/>
                <a:gd name="GT1" fmla="+- t h 0"/>
              </a:gdLst>
              <a:ahLst/>
              <a:cxnLst>
                <a:cxn ang="0">
                  <a:pos x="11" y="0"/>
                </a:cxn>
                <a:cxn ang="0">
                  <a:pos x="11" y="0"/>
                </a:cxn>
                <a:cxn ang="0">
                  <a:pos x="66" y="0"/>
                </a:cxn>
                <a:cxn ang="0">
                  <a:pos x="68" y="0"/>
                </a:cxn>
                <a:cxn ang="0">
                  <a:pos x="72" y="0"/>
                </a:cxn>
                <a:cxn ang="0">
                  <a:pos x="75" y="1"/>
                </a:cxn>
                <a:cxn ang="0">
                  <a:pos x="78" y="4"/>
                </a:cxn>
                <a:cxn ang="0">
                  <a:pos x="78" y="8"/>
                </a:cxn>
                <a:cxn ang="0">
                  <a:pos x="78" y="10"/>
                </a:cxn>
                <a:cxn ang="0">
                  <a:pos x="72" y="203"/>
                </a:cxn>
                <a:cxn ang="0">
                  <a:pos x="72" y="205"/>
                </a:cxn>
                <a:cxn ang="0">
                  <a:pos x="72" y="208"/>
                </a:cxn>
                <a:cxn ang="0">
                  <a:pos x="68" y="208"/>
                </a:cxn>
                <a:cxn ang="0">
                  <a:pos x="68" y="211"/>
                </a:cxn>
                <a:cxn ang="0">
                  <a:pos x="66" y="214"/>
                </a:cxn>
                <a:cxn ang="0">
                  <a:pos x="63" y="214"/>
                </a:cxn>
                <a:cxn ang="0">
                  <a:pos x="60" y="214"/>
                </a:cxn>
                <a:cxn ang="0">
                  <a:pos x="17" y="214"/>
                </a:cxn>
                <a:cxn ang="0">
                  <a:pos x="13" y="214"/>
                </a:cxn>
                <a:cxn ang="0">
                  <a:pos x="11" y="214"/>
                </a:cxn>
                <a:cxn ang="0">
                  <a:pos x="11" y="211"/>
                </a:cxn>
                <a:cxn ang="0">
                  <a:pos x="9" y="211"/>
                </a:cxn>
                <a:cxn ang="0">
                  <a:pos x="9" y="208"/>
                </a:cxn>
                <a:cxn ang="0">
                  <a:pos x="6" y="208"/>
                </a:cxn>
                <a:cxn ang="0">
                  <a:pos x="6" y="205"/>
                </a:cxn>
                <a:cxn ang="0">
                  <a:pos x="6" y="203"/>
                </a:cxn>
                <a:cxn ang="0">
                  <a:pos x="0" y="10"/>
                </a:cxn>
                <a:cxn ang="0">
                  <a:pos x="0" y="8"/>
                </a:cxn>
                <a:cxn ang="0">
                  <a:pos x="0" y="4"/>
                </a:cxn>
                <a:cxn ang="0">
                  <a:pos x="2" y="1"/>
                </a:cxn>
                <a:cxn ang="0">
                  <a:pos x="6" y="0"/>
                </a:cxn>
                <a:cxn ang="0">
                  <a:pos x="9" y="0"/>
                </a:cxn>
                <a:cxn ang="0">
                  <a:pos x="11" y="0"/>
                </a:cxn>
              </a:cxnLst>
              <a:rect l="l" t="t" r="GT0" b="GT1"/>
              <a:pathLst>
                <a:path w="79" h="215">
                  <a:moveTo>
                    <a:pt x="11" y="0"/>
                  </a:moveTo>
                  <a:lnTo>
                    <a:pt x="11" y="0"/>
                  </a:lnTo>
                  <a:lnTo>
                    <a:pt x="66" y="0"/>
                  </a:lnTo>
                  <a:lnTo>
                    <a:pt x="68" y="0"/>
                  </a:lnTo>
                  <a:lnTo>
                    <a:pt x="72" y="0"/>
                  </a:lnTo>
                  <a:lnTo>
                    <a:pt x="75" y="1"/>
                  </a:lnTo>
                  <a:lnTo>
                    <a:pt x="78" y="4"/>
                  </a:lnTo>
                  <a:lnTo>
                    <a:pt x="78" y="8"/>
                  </a:lnTo>
                  <a:lnTo>
                    <a:pt x="78" y="10"/>
                  </a:lnTo>
                  <a:lnTo>
                    <a:pt x="72" y="203"/>
                  </a:lnTo>
                  <a:lnTo>
                    <a:pt x="72" y="205"/>
                  </a:lnTo>
                  <a:lnTo>
                    <a:pt x="72" y="208"/>
                  </a:lnTo>
                  <a:lnTo>
                    <a:pt x="68" y="208"/>
                  </a:lnTo>
                  <a:lnTo>
                    <a:pt x="68" y="211"/>
                  </a:lnTo>
                  <a:lnTo>
                    <a:pt x="66" y="214"/>
                  </a:lnTo>
                  <a:lnTo>
                    <a:pt x="63" y="214"/>
                  </a:lnTo>
                  <a:lnTo>
                    <a:pt x="60" y="214"/>
                  </a:lnTo>
                  <a:lnTo>
                    <a:pt x="17" y="214"/>
                  </a:lnTo>
                  <a:lnTo>
                    <a:pt x="13" y="214"/>
                  </a:lnTo>
                  <a:lnTo>
                    <a:pt x="11" y="214"/>
                  </a:lnTo>
                  <a:lnTo>
                    <a:pt x="11" y="211"/>
                  </a:lnTo>
                  <a:lnTo>
                    <a:pt x="9" y="211"/>
                  </a:lnTo>
                  <a:lnTo>
                    <a:pt x="9" y="208"/>
                  </a:lnTo>
                  <a:lnTo>
                    <a:pt x="6" y="208"/>
                  </a:lnTo>
                  <a:lnTo>
                    <a:pt x="6" y="205"/>
                  </a:lnTo>
                  <a:lnTo>
                    <a:pt x="6" y="203"/>
                  </a:lnTo>
                  <a:lnTo>
                    <a:pt x="0" y="10"/>
                  </a:lnTo>
                  <a:lnTo>
                    <a:pt x="0" y="8"/>
                  </a:lnTo>
                  <a:lnTo>
                    <a:pt x="0" y="4"/>
                  </a:lnTo>
                  <a:lnTo>
                    <a:pt x="2" y="1"/>
                  </a:lnTo>
                  <a:lnTo>
                    <a:pt x="6" y="0"/>
                  </a:lnTo>
                  <a:lnTo>
                    <a:pt x="9"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76" name="Freeform 155"/>
            <p:cNvSpPr/>
            <p:nvPr/>
          </p:nvSpPr>
          <p:spPr>
            <a:xfrm>
              <a:off x="735" y="104"/>
              <a:ext cx="51" cy="187"/>
            </a:xfrm>
            <a:custGeom>
              <a:avLst/>
              <a:gdLst>
                <a:gd name="GT0" fmla="+- l w 0"/>
                <a:gd name="GT1" fmla="+- t h 0"/>
              </a:gdLst>
              <a:ahLst/>
              <a:cxnLst>
                <a:cxn ang="0">
                  <a:pos x="38" y="0"/>
                </a:cxn>
                <a:cxn ang="0">
                  <a:pos x="38" y="0"/>
                </a:cxn>
                <a:cxn ang="0">
                  <a:pos x="30" y="0"/>
                </a:cxn>
                <a:cxn ang="0">
                  <a:pos x="26" y="0"/>
                </a:cxn>
                <a:cxn ang="0">
                  <a:pos x="23" y="0"/>
                </a:cxn>
                <a:cxn ang="0">
                  <a:pos x="23" y="2"/>
                </a:cxn>
                <a:cxn ang="0">
                  <a:pos x="20" y="2"/>
                </a:cxn>
                <a:cxn ang="0">
                  <a:pos x="18" y="6"/>
                </a:cxn>
                <a:cxn ang="0">
                  <a:pos x="18" y="9"/>
                </a:cxn>
                <a:cxn ang="0">
                  <a:pos x="18" y="11"/>
                </a:cxn>
                <a:cxn ang="0">
                  <a:pos x="0" y="171"/>
                </a:cxn>
                <a:cxn ang="0">
                  <a:pos x="0" y="174"/>
                </a:cxn>
                <a:cxn ang="0">
                  <a:pos x="0" y="177"/>
                </a:cxn>
                <a:cxn ang="0">
                  <a:pos x="1" y="180"/>
                </a:cxn>
                <a:cxn ang="0">
                  <a:pos x="1" y="183"/>
                </a:cxn>
                <a:cxn ang="0">
                  <a:pos x="6" y="183"/>
                </a:cxn>
                <a:cxn ang="0">
                  <a:pos x="8" y="183"/>
                </a:cxn>
                <a:cxn ang="0">
                  <a:pos x="8" y="186"/>
                </a:cxn>
                <a:cxn ang="0">
                  <a:pos x="11" y="186"/>
                </a:cxn>
                <a:cxn ang="0">
                  <a:pos x="20" y="186"/>
                </a:cxn>
                <a:cxn ang="0">
                  <a:pos x="23" y="186"/>
                </a:cxn>
                <a:cxn ang="0">
                  <a:pos x="26" y="186"/>
                </a:cxn>
                <a:cxn ang="0">
                  <a:pos x="26" y="183"/>
                </a:cxn>
                <a:cxn ang="0">
                  <a:pos x="30" y="183"/>
                </a:cxn>
                <a:cxn ang="0">
                  <a:pos x="30" y="180"/>
                </a:cxn>
                <a:cxn ang="0">
                  <a:pos x="31" y="180"/>
                </a:cxn>
                <a:cxn ang="0">
                  <a:pos x="31" y="177"/>
                </a:cxn>
                <a:cxn ang="0">
                  <a:pos x="31" y="174"/>
                </a:cxn>
                <a:cxn ang="0">
                  <a:pos x="50" y="14"/>
                </a:cxn>
                <a:cxn ang="0">
                  <a:pos x="50" y="11"/>
                </a:cxn>
                <a:cxn ang="0">
                  <a:pos x="50" y="9"/>
                </a:cxn>
                <a:cxn ang="0">
                  <a:pos x="47" y="6"/>
                </a:cxn>
                <a:cxn ang="0">
                  <a:pos x="47" y="2"/>
                </a:cxn>
                <a:cxn ang="0">
                  <a:pos x="44" y="2"/>
                </a:cxn>
                <a:cxn ang="0">
                  <a:pos x="41" y="0"/>
                </a:cxn>
                <a:cxn ang="0">
                  <a:pos x="38" y="0"/>
                </a:cxn>
              </a:cxnLst>
              <a:rect l="l" t="t" r="GT0" b="GT1"/>
              <a:pathLst>
                <a:path w="51" h="187">
                  <a:moveTo>
                    <a:pt x="38" y="0"/>
                  </a:moveTo>
                  <a:lnTo>
                    <a:pt x="38" y="0"/>
                  </a:lnTo>
                  <a:lnTo>
                    <a:pt x="30" y="0"/>
                  </a:lnTo>
                  <a:lnTo>
                    <a:pt x="26" y="0"/>
                  </a:lnTo>
                  <a:lnTo>
                    <a:pt x="23" y="0"/>
                  </a:lnTo>
                  <a:lnTo>
                    <a:pt x="23" y="2"/>
                  </a:lnTo>
                  <a:lnTo>
                    <a:pt x="20" y="2"/>
                  </a:lnTo>
                  <a:lnTo>
                    <a:pt x="18" y="6"/>
                  </a:lnTo>
                  <a:lnTo>
                    <a:pt x="18" y="9"/>
                  </a:lnTo>
                  <a:lnTo>
                    <a:pt x="18" y="11"/>
                  </a:lnTo>
                  <a:lnTo>
                    <a:pt x="0" y="171"/>
                  </a:lnTo>
                  <a:lnTo>
                    <a:pt x="0" y="174"/>
                  </a:lnTo>
                  <a:lnTo>
                    <a:pt x="0" y="177"/>
                  </a:lnTo>
                  <a:lnTo>
                    <a:pt x="1" y="180"/>
                  </a:lnTo>
                  <a:lnTo>
                    <a:pt x="1" y="183"/>
                  </a:lnTo>
                  <a:lnTo>
                    <a:pt x="6" y="183"/>
                  </a:lnTo>
                  <a:lnTo>
                    <a:pt x="8" y="183"/>
                  </a:lnTo>
                  <a:lnTo>
                    <a:pt x="8" y="186"/>
                  </a:lnTo>
                  <a:lnTo>
                    <a:pt x="11" y="186"/>
                  </a:lnTo>
                  <a:lnTo>
                    <a:pt x="20" y="186"/>
                  </a:lnTo>
                  <a:lnTo>
                    <a:pt x="23" y="186"/>
                  </a:lnTo>
                  <a:lnTo>
                    <a:pt x="26" y="186"/>
                  </a:lnTo>
                  <a:lnTo>
                    <a:pt x="26" y="183"/>
                  </a:lnTo>
                  <a:lnTo>
                    <a:pt x="30" y="183"/>
                  </a:lnTo>
                  <a:lnTo>
                    <a:pt x="30" y="180"/>
                  </a:lnTo>
                  <a:lnTo>
                    <a:pt x="31" y="180"/>
                  </a:lnTo>
                  <a:lnTo>
                    <a:pt x="31" y="177"/>
                  </a:lnTo>
                  <a:lnTo>
                    <a:pt x="31" y="174"/>
                  </a:lnTo>
                  <a:lnTo>
                    <a:pt x="50" y="14"/>
                  </a:lnTo>
                  <a:lnTo>
                    <a:pt x="50" y="11"/>
                  </a:lnTo>
                  <a:lnTo>
                    <a:pt x="50" y="9"/>
                  </a:lnTo>
                  <a:lnTo>
                    <a:pt x="47" y="6"/>
                  </a:lnTo>
                  <a:lnTo>
                    <a:pt x="47" y="2"/>
                  </a:lnTo>
                  <a:lnTo>
                    <a:pt x="44" y="2"/>
                  </a:lnTo>
                  <a:lnTo>
                    <a:pt x="41" y="0"/>
                  </a:lnTo>
                  <a:lnTo>
                    <a:pt x="38"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77" name="Oval 156"/>
            <p:cNvSpPr/>
            <p:nvPr/>
          </p:nvSpPr>
          <p:spPr>
            <a:xfrm>
              <a:off x="88" y="2"/>
              <a:ext cx="73" cy="74"/>
            </a:xfrm>
            <a:prstGeom prst="ellipse">
              <a:avLst/>
            </a:prstGeom>
            <a:solidFill>
              <a:schemeClr val="tx1"/>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78" name="Freeform 157"/>
            <p:cNvSpPr/>
            <p:nvPr/>
          </p:nvSpPr>
          <p:spPr>
            <a:xfrm>
              <a:off x="52" y="87"/>
              <a:ext cx="141" cy="209"/>
            </a:xfrm>
            <a:custGeom>
              <a:avLst/>
              <a:gdLst>
                <a:gd name="GT0" fmla="+- l w 0"/>
                <a:gd name="GT1" fmla="+- t h 0"/>
              </a:gdLst>
              <a:ahLst/>
              <a:cxnLst>
                <a:cxn ang="0">
                  <a:pos x="11" y="0"/>
                </a:cxn>
                <a:cxn ang="0">
                  <a:pos x="11" y="0"/>
                </a:cxn>
                <a:cxn ang="0">
                  <a:pos x="128" y="0"/>
                </a:cxn>
                <a:cxn ang="0">
                  <a:pos x="131" y="0"/>
                </a:cxn>
                <a:cxn ang="0">
                  <a:pos x="133" y="0"/>
                </a:cxn>
                <a:cxn ang="0">
                  <a:pos x="133" y="2"/>
                </a:cxn>
                <a:cxn ang="0">
                  <a:pos x="135" y="2"/>
                </a:cxn>
                <a:cxn ang="0">
                  <a:pos x="135" y="4"/>
                </a:cxn>
                <a:cxn ang="0">
                  <a:pos x="140" y="4"/>
                </a:cxn>
                <a:cxn ang="0">
                  <a:pos x="140" y="8"/>
                </a:cxn>
                <a:cxn ang="0">
                  <a:pos x="140" y="10"/>
                </a:cxn>
                <a:cxn ang="0">
                  <a:pos x="122" y="196"/>
                </a:cxn>
                <a:cxn ang="0">
                  <a:pos x="122" y="198"/>
                </a:cxn>
                <a:cxn ang="0">
                  <a:pos x="122" y="201"/>
                </a:cxn>
                <a:cxn ang="0">
                  <a:pos x="119" y="205"/>
                </a:cxn>
                <a:cxn ang="0">
                  <a:pos x="119" y="208"/>
                </a:cxn>
                <a:cxn ang="0">
                  <a:pos x="117" y="208"/>
                </a:cxn>
                <a:cxn ang="0">
                  <a:pos x="113" y="208"/>
                </a:cxn>
                <a:cxn ang="0">
                  <a:pos x="111" y="208"/>
                </a:cxn>
                <a:cxn ang="0">
                  <a:pos x="28" y="208"/>
                </a:cxn>
                <a:cxn ang="0">
                  <a:pos x="26" y="208"/>
                </a:cxn>
                <a:cxn ang="0">
                  <a:pos x="22" y="208"/>
                </a:cxn>
                <a:cxn ang="0">
                  <a:pos x="20" y="205"/>
                </a:cxn>
                <a:cxn ang="0">
                  <a:pos x="17" y="201"/>
                </a:cxn>
                <a:cxn ang="0">
                  <a:pos x="17" y="198"/>
                </a:cxn>
                <a:cxn ang="0">
                  <a:pos x="17" y="196"/>
                </a:cxn>
                <a:cxn ang="0">
                  <a:pos x="0" y="10"/>
                </a:cxn>
                <a:cxn ang="0">
                  <a:pos x="0" y="8"/>
                </a:cxn>
                <a:cxn ang="0">
                  <a:pos x="0" y="4"/>
                </a:cxn>
                <a:cxn ang="0">
                  <a:pos x="3" y="4"/>
                </a:cxn>
                <a:cxn ang="0">
                  <a:pos x="3" y="2"/>
                </a:cxn>
                <a:cxn ang="0">
                  <a:pos x="6" y="2"/>
                </a:cxn>
                <a:cxn ang="0">
                  <a:pos x="6" y="0"/>
                </a:cxn>
                <a:cxn ang="0">
                  <a:pos x="8" y="0"/>
                </a:cxn>
                <a:cxn ang="0">
                  <a:pos x="11" y="0"/>
                </a:cxn>
              </a:cxnLst>
              <a:rect l="l" t="t" r="GT0" b="GT1"/>
              <a:pathLst>
                <a:path w="141" h="209">
                  <a:moveTo>
                    <a:pt x="11" y="0"/>
                  </a:moveTo>
                  <a:lnTo>
                    <a:pt x="11" y="0"/>
                  </a:lnTo>
                  <a:lnTo>
                    <a:pt x="128" y="0"/>
                  </a:lnTo>
                  <a:lnTo>
                    <a:pt x="131" y="0"/>
                  </a:lnTo>
                  <a:lnTo>
                    <a:pt x="133" y="0"/>
                  </a:lnTo>
                  <a:lnTo>
                    <a:pt x="133" y="2"/>
                  </a:lnTo>
                  <a:lnTo>
                    <a:pt x="135" y="2"/>
                  </a:lnTo>
                  <a:lnTo>
                    <a:pt x="135" y="4"/>
                  </a:lnTo>
                  <a:lnTo>
                    <a:pt x="140" y="4"/>
                  </a:lnTo>
                  <a:lnTo>
                    <a:pt x="140" y="8"/>
                  </a:lnTo>
                  <a:lnTo>
                    <a:pt x="140" y="10"/>
                  </a:lnTo>
                  <a:lnTo>
                    <a:pt x="122" y="196"/>
                  </a:lnTo>
                  <a:lnTo>
                    <a:pt x="122" y="198"/>
                  </a:lnTo>
                  <a:lnTo>
                    <a:pt x="122" y="201"/>
                  </a:lnTo>
                  <a:lnTo>
                    <a:pt x="119" y="205"/>
                  </a:lnTo>
                  <a:lnTo>
                    <a:pt x="119" y="208"/>
                  </a:lnTo>
                  <a:lnTo>
                    <a:pt x="117" y="208"/>
                  </a:lnTo>
                  <a:lnTo>
                    <a:pt x="113" y="208"/>
                  </a:lnTo>
                  <a:lnTo>
                    <a:pt x="111" y="208"/>
                  </a:lnTo>
                  <a:lnTo>
                    <a:pt x="28" y="208"/>
                  </a:lnTo>
                  <a:lnTo>
                    <a:pt x="26" y="208"/>
                  </a:lnTo>
                  <a:lnTo>
                    <a:pt x="22" y="208"/>
                  </a:lnTo>
                  <a:lnTo>
                    <a:pt x="20" y="205"/>
                  </a:lnTo>
                  <a:lnTo>
                    <a:pt x="17" y="201"/>
                  </a:lnTo>
                  <a:lnTo>
                    <a:pt x="17" y="198"/>
                  </a:lnTo>
                  <a:lnTo>
                    <a:pt x="17" y="196"/>
                  </a:lnTo>
                  <a:lnTo>
                    <a:pt x="0" y="10"/>
                  </a:lnTo>
                  <a:lnTo>
                    <a:pt x="0" y="8"/>
                  </a:lnTo>
                  <a:lnTo>
                    <a:pt x="0" y="4"/>
                  </a:lnTo>
                  <a:lnTo>
                    <a:pt x="3" y="4"/>
                  </a:lnTo>
                  <a:lnTo>
                    <a:pt x="3" y="2"/>
                  </a:lnTo>
                  <a:lnTo>
                    <a:pt x="6" y="2"/>
                  </a:lnTo>
                  <a:lnTo>
                    <a:pt x="6" y="0"/>
                  </a:lnTo>
                  <a:lnTo>
                    <a:pt x="8"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79" name="Freeform 158"/>
            <p:cNvSpPr/>
            <p:nvPr/>
          </p:nvSpPr>
          <p:spPr>
            <a:xfrm>
              <a:off x="85" y="310"/>
              <a:ext cx="79" cy="215"/>
            </a:xfrm>
            <a:custGeom>
              <a:avLst/>
              <a:gdLst>
                <a:gd name="GT0" fmla="+- l w 0"/>
                <a:gd name="GT1" fmla="+- t h 0"/>
              </a:gdLst>
              <a:ahLst/>
              <a:cxnLst>
                <a:cxn ang="0">
                  <a:pos x="11" y="0"/>
                </a:cxn>
                <a:cxn ang="0">
                  <a:pos x="11" y="0"/>
                </a:cxn>
                <a:cxn ang="0">
                  <a:pos x="66" y="0"/>
                </a:cxn>
                <a:cxn ang="0">
                  <a:pos x="68" y="0"/>
                </a:cxn>
                <a:cxn ang="0">
                  <a:pos x="72" y="0"/>
                </a:cxn>
                <a:cxn ang="0">
                  <a:pos x="75" y="1"/>
                </a:cxn>
                <a:cxn ang="0">
                  <a:pos x="78" y="4"/>
                </a:cxn>
                <a:cxn ang="0">
                  <a:pos x="78" y="8"/>
                </a:cxn>
                <a:cxn ang="0">
                  <a:pos x="78" y="10"/>
                </a:cxn>
                <a:cxn ang="0">
                  <a:pos x="72" y="203"/>
                </a:cxn>
                <a:cxn ang="0">
                  <a:pos x="72" y="205"/>
                </a:cxn>
                <a:cxn ang="0">
                  <a:pos x="72" y="208"/>
                </a:cxn>
                <a:cxn ang="0">
                  <a:pos x="68" y="208"/>
                </a:cxn>
                <a:cxn ang="0">
                  <a:pos x="68" y="211"/>
                </a:cxn>
                <a:cxn ang="0">
                  <a:pos x="66" y="214"/>
                </a:cxn>
                <a:cxn ang="0">
                  <a:pos x="63" y="214"/>
                </a:cxn>
                <a:cxn ang="0">
                  <a:pos x="60" y="214"/>
                </a:cxn>
                <a:cxn ang="0">
                  <a:pos x="17" y="214"/>
                </a:cxn>
                <a:cxn ang="0">
                  <a:pos x="13" y="214"/>
                </a:cxn>
                <a:cxn ang="0">
                  <a:pos x="11" y="214"/>
                </a:cxn>
                <a:cxn ang="0">
                  <a:pos x="11" y="211"/>
                </a:cxn>
                <a:cxn ang="0">
                  <a:pos x="9" y="211"/>
                </a:cxn>
                <a:cxn ang="0">
                  <a:pos x="9" y="208"/>
                </a:cxn>
                <a:cxn ang="0">
                  <a:pos x="6" y="208"/>
                </a:cxn>
                <a:cxn ang="0">
                  <a:pos x="6" y="205"/>
                </a:cxn>
                <a:cxn ang="0">
                  <a:pos x="6" y="203"/>
                </a:cxn>
                <a:cxn ang="0">
                  <a:pos x="0" y="10"/>
                </a:cxn>
                <a:cxn ang="0">
                  <a:pos x="0" y="8"/>
                </a:cxn>
                <a:cxn ang="0">
                  <a:pos x="0" y="4"/>
                </a:cxn>
                <a:cxn ang="0">
                  <a:pos x="2" y="1"/>
                </a:cxn>
                <a:cxn ang="0">
                  <a:pos x="6" y="0"/>
                </a:cxn>
                <a:cxn ang="0">
                  <a:pos x="9" y="0"/>
                </a:cxn>
                <a:cxn ang="0">
                  <a:pos x="11" y="0"/>
                </a:cxn>
              </a:cxnLst>
              <a:rect l="l" t="t" r="GT0" b="GT1"/>
              <a:pathLst>
                <a:path w="79" h="215">
                  <a:moveTo>
                    <a:pt x="11" y="0"/>
                  </a:moveTo>
                  <a:lnTo>
                    <a:pt x="11" y="0"/>
                  </a:lnTo>
                  <a:lnTo>
                    <a:pt x="66" y="0"/>
                  </a:lnTo>
                  <a:lnTo>
                    <a:pt x="68" y="0"/>
                  </a:lnTo>
                  <a:lnTo>
                    <a:pt x="72" y="0"/>
                  </a:lnTo>
                  <a:lnTo>
                    <a:pt x="75" y="1"/>
                  </a:lnTo>
                  <a:lnTo>
                    <a:pt x="78" y="4"/>
                  </a:lnTo>
                  <a:lnTo>
                    <a:pt x="78" y="8"/>
                  </a:lnTo>
                  <a:lnTo>
                    <a:pt x="78" y="10"/>
                  </a:lnTo>
                  <a:lnTo>
                    <a:pt x="72" y="203"/>
                  </a:lnTo>
                  <a:lnTo>
                    <a:pt x="72" y="205"/>
                  </a:lnTo>
                  <a:lnTo>
                    <a:pt x="72" y="208"/>
                  </a:lnTo>
                  <a:lnTo>
                    <a:pt x="68" y="208"/>
                  </a:lnTo>
                  <a:lnTo>
                    <a:pt x="68" y="211"/>
                  </a:lnTo>
                  <a:lnTo>
                    <a:pt x="66" y="214"/>
                  </a:lnTo>
                  <a:lnTo>
                    <a:pt x="63" y="214"/>
                  </a:lnTo>
                  <a:lnTo>
                    <a:pt x="60" y="214"/>
                  </a:lnTo>
                  <a:lnTo>
                    <a:pt x="17" y="214"/>
                  </a:lnTo>
                  <a:lnTo>
                    <a:pt x="13" y="214"/>
                  </a:lnTo>
                  <a:lnTo>
                    <a:pt x="11" y="214"/>
                  </a:lnTo>
                  <a:lnTo>
                    <a:pt x="11" y="211"/>
                  </a:lnTo>
                  <a:lnTo>
                    <a:pt x="9" y="211"/>
                  </a:lnTo>
                  <a:lnTo>
                    <a:pt x="9" y="208"/>
                  </a:lnTo>
                  <a:lnTo>
                    <a:pt x="6" y="208"/>
                  </a:lnTo>
                  <a:lnTo>
                    <a:pt x="6" y="205"/>
                  </a:lnTo>
                  <a:lnTo>
                    <a:pt x="6" y="203"/>
                  </a:lnTo>
                  <a:lnTo>
                    <a:pt x="0" y="10"/>
                  </a:lnTo>
                  <a:lnTo>
                    <a:pt x="0" y="8"/>
                  </a:lnTo>
                  <a:lnTo>
                    <a:pt x="0" y="4"/>
                  </a:lnTo>
                  <a:lnTo>
                    <a:pt x="2" y="1"/>
                  </a:lnTo>
                  <a:lnTo>
                    <a:pt x="6" y="0"/>
                  </a:lnTo>
                  <a:lnTo>
                    <a:pt x="9"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80" name="Freeform 159"/>
            <p:cNvSpPr/>
            <p:nvPr/>
          </p:nvSpPr>
          <p:spPr>
            <a:xfrm>
              <a:off x="258" y="106"/>
              <a:ext cx="51" cy="186"/>
            </a:xfrm>
            <a:custGeom>
              <a:avLst/>
              <a:gdLst>
                <a:gd name="GT0" fmla="+- l w 0"/>
                <a:gd name="GT1" fmla="+- t h 0"/>
              </a:gdLst>
              <a:ahLst/>
              <a:cxnLst>
                <a:cxn ang="0">
                  <a:pos x="38" y="0"/>
                </a:cxn>
                <a:cxn ang="0">
                  <a:pos x="38" y="0"/>
                </a:cxn>
                <a:cxn ang="0">
                  <a:pos x="30" y="0"/>
                </a:cxn>
                <a:cxn ang="0">
                  <a:pos x="26" y="0"/>
                </a:cxn>
                <a:cxn ang="0">
                  <a:pos x="23" y="0"/>
                </a:cxn>
                <a:cxn ang="0">
                  <a:pos x="23" y="2"/>
                </a:cxn>
                <a:cxn ang="0">
                  <a:pos x="20" y="2"/>
                </a:cxn>
                <a:cxn ang="0">
                  <a:pos x="18" y="6"/>
                </a:cxn>
                <a:cxn ang="0">
                  <a:pos x="18" y="8"/>
                </a:cxn>
                <a:cxn ang="0">
                  <a:pos x="18" y="11"/>
                </a:cxn>
                <a:cxn ang="0">
                  <a:pos x="0" y="170"/>
                </a:cxn>
                <a:cxn ang="0">
                  <a:pos x="0" y="173"/>
                </a:cxn>
                <a:cxn ang="0">
                  <a:pos x="0" y="176"/>
                </a:cxn>
                <a:cxn ang="0">
                  <a:pos x="1" y="179"/>
                </a:cxn>
                <a:cxn ang="0">
                  <a:pos x="1" y="182"/>
                </a:cxn>
                <a:cxn ang="0">
                  <a:pos x="6" y="182"/>
                </a:cxn>
                <a:cxn ang="0">
                  <a:pos x="8" y="182"/>
                </a:cxn>
                <a:cxn ang="0">
                  <a:pos x="8" y="185"/>
                </a:cxn>
                <a:cxn ang="0">
                  <a:pos x="11" y="185"/>
                </a:cxn>
                <a:cxn ang="0">
                  <a:pos x="20" y="185"/>
                </a:cxn>
                <a:cxn ang="0">
                  <a:pos x="23" y="185"/>
                </a:cxn>
                <a:cxn ang="0">
                  <a:pos x="26" y="185"/>
                </a:cxn>
                <a:cxn ang="0">
                  <a:pos x="26" y="182"/>
                </a:cxn>
                <a:cxn ang="0">
                  <a:pos x="30" y="182"/>
                </a:cxn>
                <a:cxn ang="0">
                  <a:pos x="30" y="179"/>
                </a:cxn>
                <a:cxn ang="0">
                  <a:pos x="31" y="179"/>
                </a:cxn>
                <a:cxn ang="0">
                  <a:pos x="31" y="176"/>
                </a:cxn>
                <a:cxn ang="0">
                  <a:pos x="31" y="173"/>
                </a:cxn>
                <a:cxn ang="0">
                  <a:pos x="50" y="14"/>
                </a:cxn>
                <a:cxn ang="0">
                  <a:pos x="50" y="11"/>
                </a:cxn>
                <a:cxn ang="0">
                  <a:pos x="50" y="8"/>
                </a:cxn>
                <a:cxn ang="0">
                  <a:pos x="47" y="6"/>
                </a:cxn>
                <a:cxn ang="0">
                  <a:pos x="47" y="2"/>
                </a:cxn>
                <a:cxn ang="0">
                  <a:pos x="44" y="2"/>
                </a:cxn>
                <a:cxn ang="0">
                  <a:pos x="41" y="0"/>
                </a:cxn>
                <a:cxn ang="0">
                  <a:pos x="38" y="0"/>
                </a:cxn>
              </a:cxnLst>
              <a:rect l="l" t="t" r="GT0" b="GT1"/>
              <a:pathLst>
                <a:path w="51" h="186">
                  <a:moveTo>
                    <a:pt x="38" y="0"/>
                  </a:moveTo>
                  <a:lnTo>
                    <a:pt x="38" y="0"/>
                  </a:lnTo>
                  <a:lnTo>
                    <a:pt x="30" y="0"/>
                  </a:lnTo>
                  <a:lnTo>
                    <a:pt x="26" y="0"/>
                  </a:lnTo>
                  <a:lnTo>
                    <a:pt x="23" y="0"/>
                  </a:lnTo>
                  <a:lnTo>
                    <a:pt x="23" y="2"/>
                  </a:lnTo>
                  <a:lnTo>
                    <a:pt x="20" y="2"/>
                  </a:lnTo>
                  <a:lnTo>
                    <a:pt x="18" y="6"/>
                  </a:lnTo>
                  <a:lnTo>
                    <a:pt x="18" y="8"/>
                  </a:lnTo>
                  <a:lnTo>
                    <a:pt x="18" y="11"/>
                  </a:lnTo>
                  <a:lnTo>
                    <a:pt x="0" y="170"/>
                  </a:lnTo>
                  <a:lnTo>
                    <a:pt x="0" y="173"/>
                  </a:lnTo>
                  <a:lnTo>
                    <a:pt x="0" y="176"/>
                  </a:lnTo>
                  <a:lnTo>
                    <a:pt x="1" y="179"/>
                  </a:lnTo>
                  <a:lnTo>
                    <a:pt x="1" y="182"/>
                  </a:lnTo>
                  <a:lnTo>
                    <a:pt x="6" y="182"/>
                  </a:lnTo>
                  <a:lnTo>
                    <a:pt x="8" y="182"/>
                  </a:lnTo>
                  <a:lnTo>
                    <a:pt x="8" y="185"/>
                  </a:lnTo>
                  <a:lnTo>
                    <a:pt x="11" y="185"/>
                  </a:lnTo>
                  <a:lnTo>
                    <a:pt x="20" y="185"/>
                  </a:lnTo>
                  <a:lnTo>
                    <a:pt x="23" y="185"/>
                  </a:lnTo>
                  <a:lnTo>
                    <a:pt x="26" y="185"/>
                  </a:lnTo>
                  <a:lnTo>
                    <a:pt x="26" y="182"/>
                  </a:lnTo>
                  <a:lnTo>
                    <a:pt x="30" y="182"/>
                  </a:lnTo>
                  <a:lnTo>
                    <a:pt x="30" y="179"/>
                  </a:lnTo>
                  <a:lnTo>
                    <a:pt x="31" y="179"/>
                  </a:lnTo>
                  <a:lnTo>
                    <a:pt x="31" y="176"/>
                  </a:lnTo>
                  <a:lnTo>
                    <a:pt x="31" y="173"/>
                  </a:lnTo>
                  <a:lnTo>
                    <a:pt x="50" y="14"/>
                  </a:lnTo>
                  <a:lnTo>
                    <a:pt x="50" y="11"/>
                  </a:lnTo>
                  <a:lnTo>
                    <a:pt x="50" y="8"/>
                  </a:lnTo>
                  <a:lnTo>
                    <a:pt x="47" y="6"/>
                  </a:lnTo>
                  <a:lnTo>
                    <a:pt x="47" y="2"/>
                  </a:lnTo>
                  <a:lnTo>
                    <a:pt x="44" y="2"/>
                  </a:lnTo>
                  <a:lnTo>
                    <a:pt x="41" y="0"/>
                  </a:lnTo>
                  <a:lnTo>
                    <a:pt x="38"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81" name="Freeform 160"/>
            <p:cNvSpPr/>
            <p:nvPr/>
          </p:nvSpPr>
          <p:spPr>
            <a:xfrm>
              <a:off x="0" y="104"/>
              <a:ext cx="54" cy="191"/>
            </a:xfrm>
            <a:custGeom>
              <a:avLst/>
              <a:gdLst>
                <a:gd name="GT0" fmla="+- l w 0"/>
                <a:gd name="GT1" fmla="+- t h 0"/>
              </a:gdLst>
              <a:ahLst/>
              <a:cxnLst>
                <a:cxn ang="0">
                  <a:pos x="35" y="189"/>
                </a:cxn>
                <a:cxn ang="0">
                  <a:pos x="35" y="189"/>
                </a:cxn>
                <a:cxn ang="0">
                  <a:pos x="42" y="188"/>
                </a:cxn>
                <a:cxn ang="0">
                  <a:pos x="45" y="187"/>
                </a:cxn>
                <a:cxn ang="0">
                  <a:pos x="49" y="185"/>
                </a:cxn>
                <a:cxn ang="0">
                  <a:pos x="47" y="182"/>
                </a:cxn>
                <a:cxn ang="0">
                  <a:pos x="51" y="181"/>
                </a:cxn>
                <a:cxn ang="0">
                  <a:pos x="53" y="177"/>
                </a:cxn>
                <a:cxn ang="0">
                  <a:pos x="52" y="175"/>
                </a:cxn>
                <a:cxn ang="0">
                  <a:pos x="51" y="173"/>
                </a:cxn>
                <a:cxn ang="0">
                  <a:pos x="33" y="11"/>
                </a:cxn>
                <a:cxn ang="0">
                  <a:pos x="33" y="9"/>
                </a:cxn>
                <a:cxn ang="0">
                  <a:pos x="31" y="5"/>
                </a:cxn>
                <a:cxn ang="0">
                  <a:pos x="29" y="4"/>
                </a:cxn>
                <a:cxn ang="0">
                  <a:pos x="29" y="1"/>
                </a:cxn>
                <a:cxn ang="0">
                  <a:pos x="25" y="2"/>
                </a:cxn>
                <a:cxn ang="0">
                  <a:pos x="23" y="2"/>
                </a:cxn>
                <a:cxn ang="0">
                  <a:pos x="21" y="0"/>
                </a:cxn>
                <a:cxn ang="0">
                  <a:pos x="18" y="0"/>
                </a:cxn>
                <a:cxn ang="0">
                  <a:pos x="9" y="1"/>
                </a:cxn>
                <a:cxn ang="0">
                  <a:pos x="7" y="2"/>
                </a:cxn>
                <a:cxn ang="0">
                  <a:pos x="3" y="4"/>
                </a:cxn>
                <a:cxn ang="0">
                  <a:pos x="5" y="7"/>
                </a:cxn>
                <a:cxn ang="0">
                  <a:pos x="1" y="8"/>
                </a:cxn>
                <a:cxn ang="0">
                  <a:pos x="1" y="10"/>
                </a:cxn>
                <a:cxn ang="0">
                  <a:pos x="0" y="11"/>
                </a:cxn>
                <a:cxn ang="0">
                  <a:pos x="0" y="13"/>
                </a:cxn>
                <a:cxn ang="0">
                  <a:pos x="1" y="16"/>
                </a:cxn>
                <a:cxn ang="0">
                  <a:pos x="19" y="178"/>
                </a:cxn>
                <a:cxn ang="0">
                  <a:pos x="19" y="180"/>
                </a:cxn>
                <a:cxn ang="0">
                  <a:pos x="20" y="183"/>
                </a:cxn>
                <a:cxn ang="0">
                  <a:pos x="24" y="184"/>
                </a:cxn>
                <a:cxn ang="0">
                  <a:pos x="24" y="188"/>
                </a:cxn>
                <a:cxn ang="0">
                  <a:pos x="26" y="187"/>
                </a:cxn>
                <a:cxn ang="0">
                  <a:pos x="31" y="190"/>
                </a:cxn>
                <a:cxn ang="0">
                  <a:pos x="35" y="189"/>
                </a:cxn>
              </a:cxnLst>
              <a:rect l="l" t="t" r="GT0" b="GT1"/>
              <a:pathLst>
                <a:path w="54" h="191">
                  <a:moveTo>
                    <a:pt x="35" y="189"/>
                  </a:moveTo>
                  <a:lnTo>
                    <a:pt x="35" y="189"/>
                  </a:lnTo>
                  <a:lnTo>
                    <a:pt x="42" y="188"/>
                  </a:lnTo>
                  <a:lnTo>
                    <a:pt x="45" y="187"/>
                  </a:lnTo>
                  <a:lnTo>
                    <a:pt x="49" y="185"/>
                  </a:lnTo>
                  <a:lnTo>
                    <a:pt x="47" y="182"/>
                  </a:lnTo>
                  <a:lnTo>
                    <a:pt x="51" y="181"/>
                  </a:lnTo>
                  <a:lnTo>
                    <a:pt x="53" y="177"/>
                  </a:lnTo>
                  <a:lnTo>
                    <a:pt x="52" y="175"/>
                  </a:lnTo>
                  <a:lnTo>
                    <a:pt x="51" y="173"/>
                  </a:lnTo>
                  <a:lnTo>
                    <a:pt x="33" y="11"/>
                  </a:lnTo>
                  <a:lnTo>
                    <a:pt x="33" y="9"/>
                  </a:lnTo>
                  <a:lnTo>
                    <a:pt x="31" y="5"/>
                  </a:lnTo>
                  <a:lnTo>
                    <a:pt x="29" y="4"/>
                  </a:lnTo>
                  <a:lnTo>
                    <a:pt x="29" y="1"/>
                  </a:lnTo>
                  <a:lnTo>
                    <a:pt x="25" y="2"/>
                  </a:lnTo>
                  <a:lnTo>
                    <a:pt x="23" y="2"/>
                  </a:lnTo>
                  <a:lnTo>
                    <a:pt x="21" y="0"/>
                  </a:lnTo>
                  <a:lnTo>
                    <a:pt x="18" y="0"/>
                  </a:lnTo>
                  <a:lnTo>
                    <a:pt x="9" y="1"/>
                  </a:lnTo>
                  <a:lnTo>
                    <a:pt x="7" y="2"/>
                  </a:lnTo>
                  <a:lnTo>
                    <a:pt x="3" y="4"/>
                  </a:lnTo>
                  <a:lnTo>
                    <a:pt x="5" y="7"/>
                  </a:lnTo>
                  <a:lnTo>
                    <a:pt x="1" y="8"/>
                  </a:lnTo>
                  <a:lnTo>
                    <a:pt x="1" y="10"/>
                  </a:lnTo>
                  <a:lnTo>
                    <a:pt x="0" y="11"/>
                  </a:lnTo>
                  <a:lnTo>
                    <a:pt x="0" y="13"/>
                  </a:lnTo>
                  <a:lnTo>
                    <a:pt x="1" y="16"/>
                  </a:lnTo>
                  <a:lnTo>
                    <a:pt x="19" y="178"/>
                  </a:lnTo>
                  <a:lnTo>
                    <a:pt x="19" y="180"/>
                  </a:lnTo>
                  <a:lnTo>
                    <a:pt x="20" y="183"/>
                  </a:lnTo>
                  <a:lnTo>
                    <a:pt x="24" y="184"/>
                  </a:lnTo>
                  <a:lnTo>
                    <a:pt x="24" y="188"/>
                  </a:lnTo>
                  <a:lnTo>
                    <a:pt x="26" y="187"/>
                  </a:lnTo>
                  <a:lnTo>
                    <a:pt x="31" y="190"/>
                  </a:lnTo>
                  <a:lnTo>
                    <a:pt x="35" y="189"/>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82" name="Freeform 161"/>
            <p:cNvSpPr/>
            <p:nvPr/>
          </p:nvSpPr>
          <p:spPr>
            <a:xfrm>
              <a:off x="202" y="104"/>
              <a:ext cx="54" cy="191"/>
            </a:xfrm>
            <a:custGeom>
              <a:avLst/>
              <a:gdLst>
                <a:gd name="GT0" fmla="+- l w 0"/>
                <a:gd name="GT1" fmla="+- t h 0"/>
              </a:gdLst>
              <a:ahLst/>
              <a:cxnLst>
                <a:cxn ang="0">
                  <a:pos x="35" y="189"/>
                </a:cxn>
                <a:cxn ang="0">
                  <a:pos x="35" y="189"/>
                </a:cxn>
                <a:cxn ang="0">
                  <a:pos x="42" y="188"/>
                </a:cxn>
                <a:cxn ang="0">
                  <a:pos x="45" y="187"/>
                </a:cxn>
                <a:cxn ang="0">
                  <a:pos x="49" y="185"/>
                </a:cxn>
                <a:cxn ang="0">
                  <a:pos x="47" y="182"/>
                </a:cxn>
                <a:cxn ang="0">
                  <a:pos x="51" y="181"/>
                </a:cxn>
                <a:cxn ang="0">
                  <a:pos x="53" y="177"/>
                </a:cxn>
                <a:cxn ang="0">
                  <a:pos x="52" y="175"/>
                </a:cxn>
                <a:cxn ang="0">
                  <a:pos x="51" y="173"/>
                </a:cxn>
                <a:cxn ang="0">
                  <a:pos x="33" y="11"/>
                </a:cxn>
                <a:cxn ang="0">
                  <a:pos x="33" y="9"/>
                </a:cxn>
                <a:cxn ang="0">
                  <a:pos x="31" y="5"/>
                </a:cxn>
                <a:cxn ang="0">
                  <a:pos x="29" y="4"/>
                </a:cxn>
                <a:cxn ang="0">
                  <a:pos x="29" y="1"/>
                </a:cxn>
                <a:cxn ang="0">
                  <a:pos x="25" y="2"/>
                </a:cxn>
                <a:cxn ang="0">
                  <a:pos x="23" y="2"/>
                </a:cxn>
                <a:cxn ang="0">
                  <a:pos x="21" y="0"/>
                </a:cxn>
                <a:cxn ang="0">
                  <a:pos x="18" y="0"/>
                </a:cxn>
                <a:cxn ang="0">
                  <a:pos x="9" y="1"/>
                </a:cxn>
                <a:cxn ang="0">
                  <a:pos x="7" y="2"/>
                </a:cxn>
                <a:cxn ang="0">
                  <a:pos x="3" y="4"/>
                </a:cxn>
                <a:cxn ang="0">
                  <a:pos x="5" y="7"/>
                </a:cxn>
                <a:cxn ang="0">
                  <a:pos x="1" y="8"/>
                </a:cxn>
                <a:cxn ang="0">
                  <a:pos x="1" y="10"/>
                </a:cxn>
                <a:cxn ang="0">
                  <a:pos x="0" y="11"/>
                </a:cxn>
                <a:cxn ang="0">
                  <a:pos x="0" y="13"/>
                </a:cxn>
                <a:cxn ang="0">
                  <a:pos x="1" y="16"/>
                </a:cxn>
                <a:cxn ang="0">
                  <a:pos x="19" y="178"/>
                </a:cxn>
                <a:cxn ang="0">
                  <a:pos x="19" y="180"/>
                </a:cxn>
                <a:cxn ang="0">
                  <a:pos x="20" y="183"/>
                </a:cxn>
                <a:cxn ang="0">
                  <a:pos x="24" y="184"/>
                </a:cxn>
                <a:cxn ang="0">
                  <a:pos x="24" y="188"/>
                </a:cxn>
                <a:cxn ang="0">
                  <a:pos x="26" y="187"/>
                </a:cxn>
                <a:cxn ang="0">
                  <a:pos x="31" y="190"/>
                </a:cxn>
                <a:cxn ang="0">
                  <a:pos x="35" y="189"/>
                </a:cxn>
              </a:cxnLst>
              <a:rect l="l" t="t" r="GT0" b="GT1"/>
              <a:pathLst>
                <a:path w="54" h="191">
                  <a:moveTo>
                    <a:pt x="35" y="189"/>
                  </a:moveTo>
                  <a:lnTo>
                    <a:pt x="35" y="189"/>
                  </a:lnTo>
                  <a:lnTo>
                    <a:pt x="42" y="188"/>
                  </a:lnTo>
                  <a:lnTo>
                    <a:pt x="45" y="187"/>
                  </a:lnTo>
                  <a:lnTo>
                    <a:pt x="49" y="185"/>
                  </a:lnTo>
                  <a:lnTo>
                    <a:pt x="47" y="182"/>
                  </a:lnTo>
                  <a:lnTo>
                    <a:pt x="51" y="181"/>
                  </a:lnTo>
                  <a:lnTo>
                    <a:pt x="53" y="177"/>
                  </a:lnTo>
                  <a:lnTo>
                    <a:pt x="52" y="175"/>
                  </a:lnTo>
                  <a:lnTo>
                    <a:pt x="51" y="173"/>
                  </a:lnTo>
                  <a:lnTo>
                    <a:pt x="33" y="11"/>
                  </a:lnTo>
                  <a:lnTo>
                    <a:pt x="33" y="9"/>
                  </a:lnTo>
                  <a:lnTo>
                    <a:pt x="31" y="5"/>
                  </a:lnTo>
                  <a:lnTo>
                    <a:pt x="29" y="4"/>
                  </a:lnTo>
                  <a:lnTo>
                    <a:pt x="29" y="1"/>
                  </a:lnTo>
                  <a:lnTo>
                    <a:pt x="25" y="2"/>
                  </a:lnTo>
                  <a:lnTo>
                    <a:pt x="23" y="2"/>
                  </a:lnTo>
                  <a:lnTo>
                    <a:pt x="21" y="0"/>
                  </a:lnTo>
                  <a:lnTo>
                    <a:pt x="18" y="0"/>
                  </a:lnTo>
                  <a:lnTo>
                    <a:pt x="9" y="1"/>
                  </a:lnTo>
                  <a:lnTo>
                    <a:pt x="7" y="2"/>
                  </a:lnTo>
                  <a:lnTo>
                    <a:pt x="3" y="4"/>
                  </a:lnTo>
                  <a:lnTo>
                    <a:pt x="5" y="7"/>
                  </a:lnTo>
                  <a:lnTo>
                    <a:pt x="1" y="8"/>
                  </a:lnTo>
                  <a:lnTo>
                    <a:pt x="1" y="10"/>
                  </a:lnTo>
                  <a:lnTo>
                    <a:pt x="0" y="11"/>
                  </a:lnTo>
                  <a:lnTo>
                    <a:pt x="0" y="13"/>
                  </a:lnTo>
                  <a:lnTo>
                    <a:pt x="1" y="16"/>
                  </a:lnTo>
                  <a:lnTo>
                    <a:pt x="19" y="178"/>
                  </a:lnTo>
                  <a:lnTo>
                    <a:pt x="19" y="180"/>
                  </a:lnTo>
                  <a:lnTo>
                    <a:pt x="20" y="183"/>
                  </a:lnTo>
                  <a:lnTo>
                    <a:pt x="24" y="184"/>
                  </a:lnTo>
                  <a:lnTo>
                    <a:pt x="24" y="188"/>
                  </a:lnTo>
                  <a:lnTo>
                    <a:pt x="26" y="187"/>
                  </a:lnTo>
                  <a:lnTo>
                    <a:pt x="31" y="190"/>
                  </a:lnTo>
                  <a:lnTo>
                    <a:pt x="35" y="189"/>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83" name="Freeform 162"/>
            <p:cNvSpPr/>
            <p:nvPr/>
          </p:nvSpPr>
          <p:spPr>
            <a:xfrm>
              <a:off x="530" y="106"/>
              <a:ext cx="51" cy="186"/>
            </a:xfrm>
            <a:custGeom>
              <a:avLst/>
              <a:gdLst>
                <a:gd name="GT0" fmla="+- l w 0"/>
                <a:gd name="GT1" fmla="+- t h 0"/>
              </a:gdLst>
              <a:ahLst/>
              <a:cxnLst>
                <a:cxn ang="0">
                  <a:pos x="37" y="0"/>
                </a:cxn>
                <a:cxn ang="0">
                  <a:pos x="37" y="0"/>
                </a:cxn>
                <a:cxn ang="0">
                  <a:pos x="30" y="0"/>
                </a:cxn>
                <a:cxn ang="0">
                  <a:pos x="26" y="0"/>
                </a:cxn>
                <a:cxn ang="0">
                  <a:pos x="23" y="0"/>
                </a:cxn>
                <a:cxn ang="0">
                  <a:pos x="23" y="2"/>
                </a:cxn>
                <a:cxn ang="0">
                  <a:pos x="20" y="2"/>
                </a:cxn>
                <a:cxn ang="0">
                  <a:pos x="17" y="6"/>
                </a:cxn>
                <a:cxn ang="0">
                  <a:pos x="17" y="8"/>
                </a:cxn>
                <a:cxn ang="0">
                  <a:pos x="17" y="11"/>
                </a:cxn>
                <a:cxn ang="0">
                  <a:pos x="0" y="170"/>
                </a:cxn>
                <a:cxn ang="0">
                  <a:pos x="0" y="173"/>
                </a:cxn>
                <a:cxn ang="0">
                  <a:pos x="0" y="176"/>
                </a:cxn>
                <a:cxn ang="0">
                  <a:pos x="1" y="179"/>
                </a:cxn>
                <a:cxn ang="0">
                  <a:pos x="1" y="182"/>
                </a:cxn>
                <a:cxn ang="0">
                  <a:pos x="6" y="182"/>
                </a:cxn>
                <a:cxn ang="0">
                  <a:pos x="8" y="182"/>
                </a:cxn>
                <a:cxn ang="0">
                  <a:pos x="8" y="185"/>
                </a:cxn>
                <a:cxn ang="0">
                  <a:pos x="11" y="185"/>
                </a:cxn>
                <a:cxn ang="0">
                  <a:pos x="20" y="185"/>
                </a:cxn>
                <a:cxn ang="0">
                  <a:pos x="23" y="185"/>
                </a:cxn>
                <a:cxn ang="0">
                  <a:pos x="26" y="185"/>
                </a:cxn>
                <a:cxn ang="0">
                  <a:pos x="26" y="182"/>
                </a:cxn>
                <a:cxn ang="0">
                  <a:pos x="30" y="182"/>
                </a:cxn>
                <a:cxn ang="0">
                  <a:pos x="30" y="179"/>
                </a:cxn>
                <a:cxn ang="0">
                  <a:pos x="32" y="179"/>
                </a:cxn>
                <a:cxn ang="0">
                  <a:pos x="32" y="176"/>
                </a:cxn>
                <a:cxn ang="0">
                  <a:pos x="32" y="173"/>
                </a:cxn>
                <a:cxn ang="0">
                  <a:pos x="50" y="14"/>
                </a:cxn>
                <a:cxn ang="0">
                  <a:pos x="50" y="11"/>
                </a:cxn>
                <a:cxn ang="0">
                  <a:pos x="50" y="8"/>
                </a:cxn>
                <a:cxn ang="0">
                  <a:pos x="47" y="6"/>
                </a:cxn>
                <a:cxn ang="0">
                  <a:pos x="47" y="2"/>
                </a:cxn>
                <a:cxn ang="0">
                  <a:pos x="44" y="2"/>
                </a:cxn>
                <a:cxn ang="0">
                  <a:pos x="41" y="0"/>
                </a:cxn>
                <a:cxn ang="0">
                  <a:pos x="37" y="0"/>
                </a:cxn>
              </a:cxnLst>
              <a:rect l="l" t="t" r="GT0" b="GT1"/>
              <a:pathLst>
                <a:path w="51" h="186">
                  <a:moveTo>
                    <a:pt x="37" y="0"/>
                  </a:moveTo>
                  <a:lnTo>
                    <a:pt x="37" y="0"/>
                  </a:lnTo>
                  <a:lnTo>
                    <a:pt x="30" y="0"/>
                  </a:lnTo>
                  <a:lnTo>
                    <a:pt x="26" y="0"/>
                  </a:lnTo>
                  <a:lnTo>
                    <a:pt x="23" y="0"/>
                  </a:lnTo>
                  <a:lnTo>
                    <a:pt x="23" y="2"/>
                  </a:lnTo>
                  <a:lnTo>
                    <a:pt x="20" y="2"/>
                  </a:lnTo>
                  <a:lnTo>
                    <a:pt x="17" y="6"/>
                  </a:lnTo>
                  <a:lnTo>
                    <a:pt x="17" y="8"/>
                  </a:lnTo>
                  <a:lnTo>
                    <a:pt x="17" y="11"/>
                  </a:lnTo>
                  <a:lnTo>
                    <a:pt x="0" y="170"/>
                  </a:lnTo>
                  <a:lnTo>
                    <a:pt x="0" y="173"/>
                  </a:lnTo>
                  <a:lnTo>
                    <a:pt x="0" y="176"/>
                  </a:lnTo>
                  <a:lnTo>
                    <a:pt x="1" y="179"/>
                  </a:lnTo>
                  <a:lnTo>
                    <a:pt x="1" y="182"/>
                  </a:lnTo>
                  <a:lnTo>
                    <a:pt x="6" y="182"/>
                  </a:lnTo>
                  <a:lnTo>
                    <a:pt x="8" y="182"/>
                  </a:lnTo>
                  <a:lnTo>
                    <a:pt x="8" y="185"/>
                  </a:lnTo>
                  <a:lnTo>
                    <a:pt x="11" y="185"/>
                  </a:lnTo>
                  <a:lnTo>
                    <a:pt x="20" y="185"/>
                  </a:lnTo>
                  <a:lnTo>
                    <a:pt x="23" y="185"/>
                  </a:lnTo>
                  <a:lnTo>
                    <a:pt x="26" y="185"/>
                  </a:lnTo>
                  <a:lnTo>
                    <a:pt x="26" y="182"/>
                  </a:lnTo>
                  <a:lnTo>
                    <a:pt x="30" y="182"/>
                  </a:lnTo>
                  <a:lnTo>
                    <a:pt x="30" y="179"/>
                  </a:lnTo>
                  <a:lnTo>
                    <a:pt x="32" y="179"/>
                  </a:lnTo>
                  <a:lnTo>
                    <a:pt x="32" y="176"/>
                  </a:lnTo>
                  <a:lnTo>
                    <a:pt x="32" y="173"/>
                  </a:lnTo>
                  <a:lnTo>
                    <a:pt x="50" y="14"/>
                  </a:lnTo>
                  <a:lnTo>
                    <a:pt x="50" y="11"/>
                  </a:lnTo>
                  <a:lnTo>
                    <a:pt x="50" y="8"/>
                  </a:lnTo>
                  <a:lnTo>
                    <a:pt x="47" y="6"/>
                  </a:lnTo>
                  <a:lnTo>
                    <a:pt x="47" y="2"/>
                  </a:lnTo>
                  <a:lnTo>
                    <a:pt x="44" y="2"/>
                  </a:lnTo>
                  <a:lnTo>
                    <a:pt x="41" y="0"/>
                  </a:lnTo>
                  <a:lnTo>
                    <a:pt x="37"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84" name="Freeform 163"/>
            <p:cNvSpPr/>
            <p:nvPr/>
          </p:nvSpPr>
          <p:spPr>
            <a:xfrm>
              <a:off x="474" y="104"/>
              <a:ext cx="54" cy="191"/>
            </a:xfrm>
            <a:custGeom>
              <a:avLst/>
              <a:gdLst>
                <a:gd name="GT0" fmla="+- l w 0"/>
                <a:gd name="GT1" fmla="+- t h 0"/>
              </a:gdLst>
              <a:ahLst/>
              <a:cxnLst>
                <a:cxn ang="0">
                  <a:pos x="35" y="189"/>
                </a:cxn>
                <a:cxn ang="0">
                  <a:pos x="35" y="189"/>
                </a:cxn>
                <a:cxn ang="0">
                  <a:pos x="42" y="188"/>
                </a:cxn>
                <a:cxn ang="0">
                  <a:pos x="45" y="187"/>
                </a:cxn>
                <a:cxn ang="0">
                  <a:pos x="49" y="185"/>
                </a:cxn>
                <a:cxn ang="0">
                  <a:pos x="47" y="182"/>
                </a:cxn>
                <a:cxn ang="0">
                  <a:pos x="51" y="181"/>
                </a:cxn>
                <a:cxn ang="0">
                  <a:pos x="53" y="177"/>
                </a:cxn>
                <a:cxn ang="0">
                  <a:pos x="52" y="175"/>
                </a:cxn>
                <a:cxn ang="0">
                  <a:pos x="51" y="173"/>
                </a:cxn>
                <a:cxn ang="0">
                  <a:pos x="33" y="11"/>
                </a:cxn>
                <a:cxn ang="0">
                  <a:pos x="33" y="9"/>
                </a:cxn>
                <a:cxn ang="0">
                  <a:pos x="31" y="5"/>
                </a:cxn>
                <a:cxn ang="0">
                  <a:pos x="29" y="4"/>
                </a:cxn>
                <a:cxn ang="0">
                  <a:pos x="29" y="1"/>
                </a:cxn>
                <a:cxn ang="0">
                  <a:pos x="25" y="2"/>
                </a:cxn>
                <a:cxn ang="0">
                  <a:pos x="23" y="2"/>
                </a:cxn>
                <a:cxn ang="0">
                  <a:pos x="21" y="0"/>
                </a:cxn>
                <a:cxn ang="0">
                  <a:pos x="18" y="0"/>
                </a:cxn>
                <a:cxn ang="0">
                  <a:pos x="9" y="1"/>
                </a:cxn>
                <a:cxn ang="0">
                  <a:pos x="7" y="2"/>
                </a:cxn>
                <a:cxn ang="0">
                  <a:pos x="3" y="4"/>
                </a:cxn>
                <a:cxn ang="0">
                  <a:pos x="5" y="7"/>
                </a:cxn>
                <a:cxn ang="0">
                  <a:pos x="1" y="8"/>
                </a:cxn>
                <a:cxn ang="0">
                  <a:pos x="1" y="10"/>
                </a:cxn>
                <a:cxn ang="0">
                  <a:pos x="0" y="11"/>
                </a:cxn>
                <a:cxn ang="0">
                  <a:pos x="0" y="13"/>
                </a:cxn>
                <a:cxn ang="0">
                  <a:pos x="1" y="16"/>
                </a:cxn>
                <a:cxn ang="0">
                  <a:pos x="19" y="178"/>
                </a:cxn>
                <a:cxn ang="0">
                  <a:pos x="19" y="180"/>
                </a:cxn>
                <a:cxn ang="0">
                  <a:pos x="20" y="183"/>
                </a:cxn>
                <a:cxn ang="0">
                  <a:pos x="24" y="184"/>
                </a:cxn>
                <a:cxn ang="0">
                  <a:pos x="24" y="188"/>
                </a:cxn>
                <a:cxn ang="0">
                  <a:pos x="26" y="187"/>
                </a:cxn>
                <a:cxn ang="0">
                  <a:pos x="31" y="190"/>
                </a:cxn>
                <a:cxn ang="0">
                  <a:pos x="35" y="189"/>
                </a:cxn>
              </a:cxnLst>
              <a:rect l="l" t="t" r="GT0" b="GT1"/>
              <a:pathLst>
                <a:path w="54" h="191">
                  <a:moveTo>
                    <a:pt x="35" y="189"/>
                  </a:moveTo>
                  <a:lnTo>
                    <a:pt x="35" y="189"/>
                  </a:lnTo>
                  <a:lnTo>
                    <a:pt x="42" y="188"/>
                  </a:lnTo>
                  <a:lnTo>
                    <a:pt x="45" y="187"/>
                  </a:lnTo>
                  <a:lnTo>
                    <a:pt x="49" y="185"/>
                  </a:lnTo>
                  <a:lnTo>
                    <a:pt x="47" y="182"/>
                  </a:lnTo>
                  <a:lnTo>
                    <a:pt x="51" y="181"/>
                  </a:lnTo>
                  <a:lnTo>
                    <a:pt x="53" y="177"/>
                  </a:lnTo>
                  <a:lnTo>
                    <a:pt x="52" y="175"/>
                  </a:lnTo>
                  <a:lnTo>
                    <a:pt x="51" y="173"/>
                  </a:lnTo>
                  <a:lnTo>
                    <a:pt x="33" y="11"/>
                  </a:lnTo>
                  <a:lnTo>
                    <a:pt x="33" y="9"/>
                  </a:lnTo>
                  <a:lnTo>
                    <a:pt x="31" y="5"/>
                  </a:lnTo>
                  <a:lnTo>
                    <a:pt x="29" y="4"/>
                  </a:lnTo>
                  <a:lnTo>
                    <a:pt x="29" y="1"/>
                  </a:lnTo>
                  <a:lnTo>
                    <a:pt x="25" y="2"/>
                  </a:lnTo>
                  <a:lnTo>
                    <a:pt x="23" y="2"/>
                  </a:lnTo>
                  <a:lnTo>
                    <a:pt x="21" y="0"/>
                  </a:lnTo>
                  <a:lnTo>
                    <a:pt x="18" y="0"/>
                  </a:lnTo>
                  <a:lnTo>
                    <a:pt x="9" y="1"/>
                  </a:lnTo>
                  <a:lnTo>
                    <a:pt x="7" y="2"/>
                  </a:lnTo>
                  <a:lnTo>
                    <a:pt x="3" y="4"/>
                  </a:lnTo>
                  <a:lnTo>
                    <a:pt x="5" y="7"/>
                  </a:lnTo>
                  <a:lnTo>
                    <a:pt x="1" y="8"/>
                  </a:lnTo>
                  <a:lnTo>
                    <a:pt x="1" y="10"/>
                  </a:lnTo>
                  <a:lnTo>
                    <a:pt x="0" y="11"/>
                  </a:lnTo>
                  <a:lnTo>
                    <a:pt x="0" y="13"/>
                  </a:lnTo>
                  <a:lnTo>
                    <a:pt x="1" y="16"/>
                  </a:lnTo>
                  <a:lnTo>
                    <a:pt x="19" y="178"/>
                  </a:lnTo>
                  <a:lnTo>
                    <a:pt x="19" y="180"/>
                  </a:lnTo>
                  <a:lnTo>
                    <a:pt x="20" y="183"/>
                  </a:lnTo>
                  <a:lnTo>
                    <a:pt x="24" y="184"/>
                  </a:lnTo>
                  <a:lnTo>
                    <a:pt x="24" y="188"/>
                  </a:lnTo>
                  <a:lnTo>
                    <a:pt x="26" y="187"/>
                  </a:lnTo>
                  <a:lnTo>
                    <a:pt x="31" y="190"/>
                  </a:lnTo>
                  <a:lnTo>
                    <a:pt x="35" y="189"/>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485" name="组合 56484"/>
          <p:cNvGrpSpPr/>
          <p:nvPr/>
        </p:nvGrpSpPr>
        <p:grpSpPr>
          <a:xfrm>
            <a:off x="7097712" y="3352800"/>
            <a:ext cx="1403350" cy="935038"/>
            <a:chOff x="0" y="0"/>
            <a:chExt cx="786" cy="525"/>
          </a:xfrm>
        </p:grpSpPr>
        <p:sp>
          <p:nvSpPr>
            <p:cNvPr id="56486" name="Oval 165"/>
            <p:cNvSpPr/>
            <p:nvPr/>
          </p:nvSpPr>
          <p:spPr>
            <a:xfrm>
              <a:off x="355" y="2"/>
              <a:ext cx="74" cy="74"/>
            </a:xfrm>
            <a:prstGeom prst="ellipse">
              <a:avLst/>
            </a:prstGeom>
            <a:solidFill>
              <a:schemeClr val="tx1"/>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87" name="Freeform 166"/>
            <p:cNvSpPr/>
            <p:nvPr/>
          </p:nvSpPr>
          <p:spPr>
            <a:xfrm>
              <a:off x="321" y="87"/>
              <a:ext cx="141" cy="209"/>
            </a:xfrm>
            <a:custGeom>
              <a:avLst/>
              <a:gdLst>
                <a:gd name="GT0" fmla="+- l w 0"/>
                <a:gd name="GT1" fmla="+- t h 0"/>
              </a:gdLst>
              <a:ahLst/>
              <a:cxnLst>
                <a:cxn ang="0">
                  <a:pos x="11" y="0"/>
                </a:cxn>
                <a:cxn ang="0">
                  <a:pos x="11" y="0"/>
                </a:cxn>
                <a:cxn ang="0">
                  <a:pos x="128" y="0"/>
                </a:cxn>
                <a:cxn ang="0">
                  <a:pos x="131" y="0"/>
                </a:cxn>
                <a:cxn ang="0">
                  <a:pos x="133" y="0"/>
                </a:cxn>
                <a:cxn ang="0">
                  <a:pos x="133" y="2"/>
                </a:cxn>
                <a:cxn ang="0">
                  <a:pos x="135" y="2"/>
                </a:cxn>
                <a:cxn ang="0">
                  <a:pos x="135" y="4"/>
                </a:cxn>
                <a:cxn ang="0">
                  <a:pos x="140" y="4"/>
                </a:cxn>
                <a:cxn ang="0">
                  <a:pos x="140" y="8"/>
                </a:cxn>
                <a:cxn ang="0">
                  <a:pos x="140" y="10"/>
                </a:cxn>
                <a:cxn ang="0">
                  <a:pos x="122" y="196"/>
                </a:cxn>
                <a:cxn ang="0">
                  <a:pos x="122" y="198"/>
                </a:cxn>
                <a:cxn ang="0">
                  <a:pos x="122" y="201"/>
                </a:cxn>
                <a:cxn ang="0">
                  <a:pos x="119" y="205"/>
                </a:cxn>
                <a:cxn ang="0">
                  <a:pos x="119" y="208"/>
                </a:cxn>
                <a:cxn ang="0">
                  <a:pos x="117" y="208"/>
                </a:cxn>
                <a:cxn ang="0">
                  <a:pos x="113" y="208"/>
                </a:cxn>
                <a:cxn ang="0">
                  <a:pos x="111" y="208"/>
                </a:cxn>
                <a:cxn ang="0">
                  <a:pos x="28" y="208"/>
                </a:cxn>
                <a:cxn ang="0">
                  <a:pos x="26" y="208"/>
                </a:cxn>
                <a:cxn ang="0">
                  <a:pos x="22" y="208"/>
                </a:cxn>
                <a:cxn ang="0">
                  <a:pos x="20" y="205"/>
                </a:cxn>
                <a:cxn ang="0">
                  <a:pos x="17" y="201"/>
                </a:cxn>
                <a:cxn ang="0">
                  <a:pos x="17" y="198"/>
                </a:cxn>
                <a:cxn ang="0">
                  <a:pos x="17" y="196"/>
                </a:cxn>
                <a:cxn ang="0">
                  <a:pos x="0" y="10"/>
                </a:cxn>
                <a:cxn ang="0">
                  <a:pos x="0" y="8"/>
                </a:cxn>
                <a:cxn ang="0">
                  <a:pos x="0" y="4"/>
                </a:cxn>
                <a:cxn ang="0">
                  <a:pos x="3" y="4"/>
                </a:cxn>
                <a:cxn ang="0">
                  <a:pos x="3" y="2"/>
                </a:cxn>
                <a:cxn ang="0">
                  <a:pos x="6" y="2"/>
                </a:cxn>
                <a:cxn ang="0">
                  <a:pos x="6" y="0"/>
                </a:cxn>
                <a:cxn ang="0">
                  <a:pos x="8" y="0"/>
                </a:cxn>
                <a:cxn ang="0">
                  <a:pos x="11" y="0"/>
                </a:cxn>
              </a:cxnLst>
              <a:rect l="l" t="t" r="GT0" b="GT1"/>
              <a:pathLst>
                <a:path w="141" h="209">
                  <a:moveTo>
                    <a:pt x="11" y="0"/>
                  </a:moveTo>
                  <a:lnTo>
                    <a:pt x="11" y="0"/>
                  </a:lnTo>
                  <a:lnTo>
                    <a:pt x="128" y="0"/>
                  </a:lnTo>
                  <a:lnTo>
                    <a:pt x="131" y="0"/>
                  </a:lnTo>
                  <a:lnTo>
                    <a:pt x="133" y="0"/>
                  </a:lnTo>
                  <a:lnTo>
                    <a:pt x="133" y="2"/>
                  </a:lnTo>
                  <a:lnTo>
                    <a:pt x="135" y="2"/>
                  </a:lnTo>
                  <a:lnTo>
                    <a:pt x="135" y="4"/>
                  </a:lnTo>
                  <a:lnTo>
                    <a:pt x="140" y="4"/>
                  </a:lnTo>
                  <a:lnTo>
                    <a:pt x="140" y="8"/>
                  </a:lnTo>
                  <a:lnTo>
                    <a:pt x="140" y="10"/>
                  </a:lnTo>
                  <a:lnTo>
                    <a:pt x="122" y="196"/>
                  </a:lnTo>
                  <a:lnTo>
                    <a:pt x="122" y="198"/>
                  </a:lnTo>
                  <a:lnTo>
                    <a:pt x="122" y="201"/>
                  </a:lnTo>
                  <a:lnTo>
                    <a:pt x="119" y="205"/>
                  </a:lnTo>
                  <a:lnTo>
                    <a:pt x="119" y="208"/>
                  </a:lnTo>
                  <a:lnTo>
                    <a:pt x="117" y="208"/>
                  </a:lnTo>
                  <a:lnTo>
                    <a:pt x="113" y="208"/>
                  </a:lnTo>
                  <a:lnTo>
                    <a:pt x="111" y="208"/>
                  </a:lnTo>
                  <a:lnTo>
                    <a:pt x="28" y="208"/>
                  </a:lnTo>
                  <a:lnTo>
                    <a:pt x="26" y="208"/>
                  </a:lnTo>
                  <a:lnTo>
                    <a:pt x="22" y="208"/>
                  </a:lnTo>
                  <a:lnTo>
                    <a:pt x="20" y="205"/>
                  </a:lnTo>
                  <a:lnTo>
                    <a:pt x="17" y="201"/>
                  </a:lnTo>
                  <a:lnTo>
                    <a:pt x="17" y="198"/>
                  </a:lnTo>
                  <a:lnTo>
                    <a:pt x="17" y="196"/>
                  </a:lnTo>
                  <a:lnTo>
                    <a:pt x="0" y="10"/>
                  </a:lnTo>
                  <a:lnTo>
                    <a:pt x="0" y="8"/>
                  </a:lnTo>
                  <a:lnTo>
                    <a:pt x="0" y="4"/>
                  </a:lnTo>
                  <a:lnTo>
                    <a:pt x="3" y="4"/>
                  </a:lnTo>
                  <a:lnTo>
                    <a:pt x="3" y="2"/>
                  </a:lnTo>
                  <a:lnTo>
                    <a:pt x="6" y="2"/>
                  </a:lnTo>
                  <a:lnTo>
                    <a:pt x="6" y="0"/>
                  </a:lnTo>
                  <a:lnTo>
                    <a:pt x="8"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88" name="Freeform 167"/>
            <p:cNvSpPr/>
            <p:nvPr/>
          </p:nvSpPr>
          <p:spPr>
            <a:xfrm>
              <a:off x="354" y="310"/>
              <a:ext cx="78" cy="215"/>
            </a:xfrm>
            <a:custGeom>
              <a:avLst/>
              <a:gdLst>
                <a:gd name="GT0" fmla="+- l w 0"/>
                <a:gd name="GT1" fmla="+- t h 0"/>
              </a:gdLst>
              <a:ahLst/>
              <a:cxnLst>
                <a:cxn ang="0">
                  <a:pos x="11" y="0"/>
                </a:cxn>
                <a:cxn ang="0">
                  <a:pos x="11" y="0"/>
                </a:cxn>
                <a:cxn ang="0">
                  <a:pos x="65" y="0"/>
                </a:cxn>
                <a:cxn ang="0">
                  <a:pos x="68" y="0"/>
                </a:cxn>
                <a:cxn ang="0">
                  <a:pos x="71" y="0"/>
                </a:cxn>
                <a:cxn ang="0">
                  <a:pos x="74" y="1"/>
                </a:cxn>
                <a:cxn ang="0">
                  <a:pos x="77" y="4"/>
                </a:cxn>
                <a:cxn ang="0">
                  <a:pos x="77" y="8"/>
                </a:cxn>
                <a:cxn ang="0">
                  <a:pos x="77" y="10"/>
                </a:cxn>
                <a:cxn ang="0">
                  <a:pos x="71" y="203"/>
                </a:cxn>
                <a:cxn ang="0">
                  <a:pos x="71" y="205"/>
                </a:cxn>
                <a:cxn ang="0">
                  <a:pos x="71" y="208"/>
                </a:cxn>
                <a:cxn ang="0">
                  <a:pos x="68" y="208"/>
                </a:cxn>
                <a:cxn ang="0">
                  <a:pos x="68" y="211"/>
                </a:cxn>
                <a:cxn ang="0">
                  <a:pos x="65" y="214"/>
                </a:cxn>
                <a:cxn ang="0">
                  <a:pos x="62" y="214"/>
                </a:cxn>
                <a:cxn ang="0">
                  <a:pos x="59" y="214"/>
                </a:cxn>
                <a:cxn ang="0">
                  <a:pos x="17" y="214"/>
                </a:cxn>
                <a:cxn ang="0">
                  <a:pos x="13" y="214"/>
                </a:cxn>
                <a:cxn ang="0">
                  <a:pos x="11" y="214"/>
                </a:cxn>
                <a:cxn ang="0">
                  <a:pos x="11" y="211"/>
                </a:cxn>
                <a:cxn ang="0">
                  <a:pos x="8" y="211"/>
                </a:cxn>
                <a:cxn ang="0">
                  <a:pos x="8" y="208"/>
                </a:cxn>
                <a:cxn ang="0">
                  <a:pos x="6" y="208"/>
                </a:cxn>
                <a:cxn ang="0">
                  <a:pos x="6" y="205"/>
                </a:cxn>
                <a:cxn ang="0">
                  <a:pos x="6" y="203"/>
                </a:cxn>
                <a:cxn ang="0">
                  <a:pos x="0" y="10"/>
                </a:cxn>
                <a:cxn ang="0">
                  <a:pos x="0" y="8"/>
                </a:cxn>
                <a:cxn ang="0">
                  <a:pos x="0" y="4"/>
                </a:cxn>
                <a:cxn ang="0">
                  <a:pos x="2" y="1"/>
                </a:cxn>
                <a:cxn ang="0">
                  <a:pos x="6" y="0"/>
                </a:cxn>
                <a:cxn ang="0">
                  <a:pos x="8" y="0"/>
                </a:cxn>
                <a:cxn ang="0">
                  <a:pos x="11" y="0"/>
                </a:cxn>
              </a:cxnLst>
              <a:rect l="l" t="t" r="GT0" b="GT1"/>
              <a:pathLst>
                <a:path w="78" h="215">
                  <a:moveTo>
                    <a:pt x="11" y="0"/>
                  </a:moveTo>
                  <a:lnTo>
                    <a:pt x="11" y="0"/>
                  </a:lnTo>
                  <a:lnTo>
                    <a:pt x="65" y="0"/>
                  </a:lnTo>
                  <a:lnTo>
                    <a:pt x="68" y="0"/>
                  </a:lnTo>
                  <a:lnTo>
                    <a:pt x="71" y="0"/>
                  </a:lnTo>
                  <a:lnTo>
                    <a:pt x="74" y="1"/>
                  </a:lnTo>
                  <a:lnTo>
                    <a:pt x="77" y="4"/>
                  </a:lnTo>
                  <a:lnTo>
                    <a:pt x="77" y="8"/>
                  </a:lnTo>
                  <a:lnTo>
                    <a:pt x="77" y="10"/>
                  </a:lnTo>
                  <a:lnTo>
                    <a:pt x="71" y="203"/>
                  </a:lnTo>
                  <a:lnTo>
                    <a:pt x="71" y="205"/>
                  </a:lnTo>
                  <a:lnTo>
                    <a:pt x="71" y="208"/>
                  </a:lnTo>
                  <a:lnTo>
                    <a:pt x="68" y="208"/>
                  </a:lnTo>
                  <a:lnTo>
                    <a:pt x="68" y="211"/>
                  </a:lnTo>
                  <a:lnTo>
                    <a:pt x="65" y="214"/>
                  </a:lnTo>
                  <a:lnTo>
                    <a:pt x="62" y="214"/>
                  </a:lnTo>
                  <a:lnTo>
                    <a:pt x="59" y="214"/>
                  </a:lnTo>
                  <a:lnTo>
                    <a:pt x="17" y="214"/>
                  </a:lnTo>
                  <a:lnTo>
                    <a:pt x="13" y="214"/>
                  </a:lnTo>
                  <a:lnTo>
                    <a:pt x="11" y="214"/>
                  </a:lnTo>
                  <a:lnTo>
                    <a:pt x="11" y="211"/>
                  </a:lnTo>
                  <a:lnTo>
                    <a:pt x="8" y="211"/>
                  </a:lnTo>
                  <a:lnTo>
                    <a:pt x="8" y="208"/>
                  </a:lnTo>
                  <a:lnTo>
                    <a:pt x="6" y="208"/>
                  </a:lnTo>
                  <a:lnTo>
                    <a:pt x="6" y="205"/>
                  </a:lnTo>
                  <a:lnTo>
                    <a:pt x="6" y="203"/>
                  </a:lnTo>
                  <a:lnTo>
                    <a:pt x="0" y="10"/>
                  </a:lnTo>
                  <a:lnTo>
                    <a:pt x="0" y="8"/>
                  </a:lnTo>
                  <a:lnTo>
                    <a:pt x="0" y="4"/>
                  </a:lnTo>
                  <a:lnTo>
                    <a:pt x="2" y="1"/>
                  </a:lnTo>
                  <a:lnTo>
                    <a:pt x="6" y="0"/>
                  </a:lnTo>
                  <a:lnTo>
                    <a:pt x="8"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89" name="Oval 168"/>
            <p:cNvSpPr/>
            <p:nvPr/>
          </p:nvSpPr>
          <p:spPr>
            <a:xfrm>
              <a:off x="629" y="0"/>
              <a:ext cx="74" cy="75"/>
            </a:xfrm>
            <a:prstGeom prst="ellipse">
              <a:avLst/>
            </a:prstGeom>
            <a:solidFill>
              <a:schemeClr val="tx1"/>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90" name="Freeform 169"/>
            <p:cNvSpPr/>
            <p:nvPr/>
          </p:nvSpPr>
          <p:spPr>
            <a:xfrm>
              <a:off x="595" y="87"/>
              <a:ext cx="141" cy="208"/>
            </a:xfrm>
            <a:custGeom>
              <a:avLst/>
              <a:gdLst>
                <a:gd name="GT0" fmla="+- l w 0"/>
                <a:gd name="GT1" fmla="+- t h 0"/>
              </a:gdLst>
              <a:ahLst/>
              <a:cxnLst>
                <a:cxn ang="0">
                  <a:pos x="11" y="0"/>
                </a:cxn>
                <a:cxn ang="0">
                  <a:pos x="11" y="0"/>
                </a:cxn>
                <a:cxn ang="0">
                  <a:pos x="128" y="0"/>
                </a:cxn>
                <a:cxn ang="0">
                  <a:pos x="131" y="0"/>
                </a:cxn>
                <a:cxn ang="0">
                  <a:pos x="133" y="0"/>
                </a:cxn>
                <a:cxn ang="0">
                  <a:pos x="133" y="2"/>
                </a:cxn>
                <a:cxn ang="0">
                  <a:pos x="135" y="2"/>
                </a:cxn>
                <a:cxn ang="0">
                  <a:pos x="135" y="4"/>
                </a:cxn>
                <a:cxn ang="0">
                  <a:pos x="140" y="4"/>
                </a:cxn>
                <a:cxn ang="0">
                  <a:pos x="140" y="8"/>
                </a:cxn>
                <a:cxn ang="0">
                  <a:pos x="140" y="10"/>
                </a:cxn>
                <a:cxn ang="0">
                  <a:pos x="122" y="195"/>
                </a:cxn>
                <a:cxn ang="0">
                  <a:pos x="122" y="198"/>
                </a:cxn>
                <a:cxn ang="0">
                  <a:pos x="122" y="200"/>
                </a:cxn>
                <a:cxn ang="0">
                  <a:pos x="119" y="204"/>
                </a:cxn>
                <a:cxn ang="0">
                  <a:pos x="119" y="207"/>
                </a:cxn>
                <a:cxn ang="0">
                  <a:pos x="117" y="207"/>
                </a:cxn>
                <a:cxn ang="0">
                  <a:pos x="113" y="207"/>
                </a:cxn>
                <a:cxn ang="0">
                  <a:pos x="111" y="207"/>
                </a:cxn>
                <a:cxn ang="0">
                  <a:pos x="28" y="207"/>
                </a:cxn>
                <a:cxn ang="0">
                  <a:pos x="26" y="207"/>
                </a:cxn>
                <a:cxn ang="0">
                  <a:pos x="22" y="207"/>
                </a:cxn>
                <a:cxn ang="0">
                  <a:pos x="20" y="204"/>
                </a:cxn>
                <a:cxn ang="0">
                  <a:pos x="17" y="200"/>
                </a:cxn>
                <a:cxn ang="0">
                  <a:pos x="17" y="198"/>
                </a:cxn>
                <a:cxn ang="0">
                  <a:pos x="17" y="195"/>
                </a:cxn>
                <a:cxn ang="0">
                  <a:pos x="0" y="10"/>
                </a:cxn>
                <a:cxn ang="0">
                  <a:pos x="0" y="8"/>
                </a:cxn>
                <a:cxn ang="0">
                  <a:pos x="0" y="4"/>
                </a:cxn>
                <a:cxn ang="0">
                  <a:pos x="3" y="4"/>
                </a:cxn>
                <a:cxn ang="0">
                  <a:pos x="3" y="2"/>
                </a:cxn>
                <a:cxn ang="0">
                  <a:pos x="6" y="2"/>
                </a:cxn>
                <a:cxn ang="0">
                  <a:pos x="6" y="0"/>
                </a:cxn>
                <a:cxn ang="0">
                  <a:pos x="8" y="0"/>
                </a:cxn>
                <a:cxn ang="0">
                  <a:pos x="11" y="0"/>
                </a:cxn>
              </a:cxnLst>
              <a:rect l="l" t="t" r="GT0" b="GT1"/>
              <a:pathLst>
                <a:path w="141" h="208">
                  <a:moveTo>
                    <a:pt x="11" y="0"/>
                  </a:moveTo>
                  <a:lnTo>
                    <a:pt x="11" y="0"/>
                  </a:lnTo>
                  <a:lnTo>
                    <a:pt x="128" y="0"/>
                  </a:lnTo>
                  <a:lnTo>
                    <a:pt x="131" y="0"/>
                  </a:lnTo>
                  <a:lnTo>
                    <a:pt x="133" y="0"/>
                  </a:lnTo>
                  <a:lnTo>
                    <a:pt x="133" y="2"/>
                  </a:lnTo>
                  <a:lnTo>
                    <a:pt x="135" y="2"/>
                  </a:lnTo>
                  <a:lnTo>
                    <a:pt x="135" y="4"/>
                  </a:lnTo>
                  <a:lnTo>
                    <a:pt x="140" y="4"/>
                  </a:lnTo>
                  <a:lnTo>
                    <a:pt x="140" y="8"/>
                  </a:lnTo>
                  <a:lnTo>
                    <a:pt x="140" y="10"/>
                  </a:lnTo>
                  <a:lnTo>
                    <a:pt x="122" y="195"/>
                  </a:lnTo>
                  <a:lnTo>
                    <a:pt x="122" y="198"/>
                  </a:lnTo>
                  <a:lnTo>
                    <a:pt x="122" y="200"/>
                  </a:lnTo>
                  <a:lnTo>
                    <a:pt x="119" y="204"/>
                  </a:lnTo>
                  <a:lnTo>
                    <a:pt x="119" y="207"/>
                  </a:lnTo>
                  <a:lnTo>
                    <a:pt x="117" y="207"/>
                  </a:lnTo>
                  <a:lnTo>
                    <a:pt x="113" y="207"/>
                  </a:lnTo>
                  <a:lnTo>
                    <a:pt x="111" y="207"/>
                  </a:lnTo>
                  <a:lnTo>
                    <a:pt x="28" y="207"/>
                  </a:lnTo>
                  <a:lnTo>
                    <a:pt x="26" y="207"/>
                  </a:lnTo>
                  <a:lnTo>
                    <a:pt x="22" y="207"/>
                  </a:lnTo>
                  <a:lnTo>
                    <a:pt x="20" y="204"/>
                  </a:lnTo>
                  <a:lnTo>
                    <a:pt x="17" y="200"/>
                  </a:lnTo>
                  <a:lnTo>
                    <a:pt x="17" y="198"/>
                  </a:lnTo>
                  <a:lnTo>
                    <a:pt x="17" y="195"/>
                  </a:lnTo>
                  <a:lnTo>
                    <a:pt x="0" y="10"/>
                  </a:lnTo>
                  <a:lnTo>
                    <a:pt x="0" y="8"/>
                  </a:lnTo>
                  <a:lnTo>
                    <a:pt x="0" y="4"/>
                  </a:lnTo>
                  <a:lnTo>
                    <a:pt x="3" y="4"/>
                  </a:lnTo>
                  <a:lnTo>
                    <a:pt x="3" y="2"/>
                  </a:lnTo>
                  <a:lnTo>
                    <a:pt x="6" y="2"/>
                  </a:lnTo>
                  <a:lnTo>
                    <a:pt x="6" y="0"/>
                  </a:lnTo>
                  <a:lnTo>
                    <a:pt x="8"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91" name="Freeform 170"/>
            <p:cNvSpPr/>
            <p:nvPr/>
          </p:nvSpPr>
          <p:spPr>
            <a:xfrm>
              <a:off x="627" y="309"/>
              <a:ext cx="79" cy="215"/>
            </a:xfrm>
            <a:custGeom>
              <a:avLst/>
              <a:gdLst>
                <a:gd name="GT0" fmla="+- l w 0"/>
                <a:gd name="GT1" fmla="+- t h 0"/>
              </a:gdLst>
              <a:ahLst/>
              <a:cxnLst>
                <a:cxn ang="0">
                  <a:pos x="11" y="0"/>
                </a:cxn>
                <a:cxn ang="0">
                  <a:pos x="11" y="0"/>
                </a:cxn>
                <a:cxn ang="0">
                  <a:pos x="66" y="0"/>
                </a:cxn>
                <a:cxn ang="0">
                  <a:pos x="68" y="0"/>
                </a:cxn>
                <a:cxn ang="0">
                  <a:pos x="72" y="0"/>
                </a:cxn>
                <a:cxn ang="0">
                  <a:pos x="75" y="1"/>
                </a:cxn>
                <a:cxn ang="0">
                  <a:pos x="78" y="4"/>
                </a:cxn>
                <a:cxn ang="0">
                  <a:pos x="78" y="8"/>
                </a:cxn>
                <a:cxn ang="0">
                  <a:pos x="78" y="10"/>
                </a:cxn>
                <a:cxn ang="0">
                  <a:pos x="72" y="203"/>
                </a:cxn>
                <a:cxn ang="0">
                  <a:pos x="72" y="205"/>
                </a:cxn>
                <a:cxn ang="0">
                  <a:pos x="72" y="208"/>
                </a:cxn>
                <a:cxn ang="0">
                  <a:pos x="68" y="208"/>
                </a:cxn>
                <a:cxn ang="0">
                  <a:pos x="68" y="211"/>
                </a:cxn>
                <a:cxn ang="0">
                  <a:pos x="66" y="214"/>
                </a:cxn>
                <a:cxn ang="0">
                  <a:pos x="63" y="214"/>
                </a:cxn>
                <a:cxn ang="0">
                  <a:pos x="60" y="214"/>
                </a:cxn>
                <a:cxn ang="0">
                  <a:pos x="17" y="214"/>
                </a:cxn>
                <a:cxn ang="0">
                  <a:pos x="13" y="214"/>
                </a:cxn>
                <a:cxn ang="0">
                  <a:pos x="11" y="214"/>
                </a:cxn>
                <a:cxn ang="0">
                  <a:pos x="11" y="211"/>
                </a:cxn>
                <a:cxn ang="0">
                  <a:pos x="9" y="211"/>
                </a:cxn>
                <a:cxn ang="0">
                  <a:pos x="9" y="208"/>
                </a:cxn>
                <a:cxn ang="0">
                  <a:pos x="6" y="208"/>
                </a:cxn>
                <a:cxn ang="0">
                  <a:pos x="6" y="205"/>
                </a:cxn>
                <a:cxn ang="0">
                  <a:pos x="6" y="203"/>
                </a:cxn>
                <a:cxn ang="0">
                  <a:pos x="0" y="10"/>
                </a:cxn>
                <a:cxn ang="0">
                  <a:pos x="0" y="8"/>
                </a:cxn>
                <a:cxn ang="0">
                  <a:pos x="0" y="4"/>
                </a:cxn>
                <a:cxn ang="0">
                  <a:pos x="2" y="1"/>
                </a:cxn>
                <a:cxn ang="0">
                  <a:pos x="6" y="0"/>
                </a:cxn>
                <a:cxn ang="0">
                  <a:pos x="9" y="0"/>
                </a:cxn>
                <a:cxn ang="0">
                  <a:pos x="11" y="0"/>
                </a:cxn>
              </a:cxnLst>
              <a:rect l="l" t="t" r="GT0" b="GT1"/>
              <a:pathLst>
                <a:path w="79" h="215">
                  <a:moveTo>
                    <a:pt x="11" y="0"/>
                  </a:moveTo>
                  <a:lnTo>
                    <a:pt x="11" y="0"/>
                  </a:lnTo>
                  <a:lnTo>
                    <a:pt x="66" y="0"/>
                  </a:lnTo>
                  <a:lnTo>
                    <a:pt x="68" y="0"/>
                  </a:lnTo>
                  <a:lnTo>
                    <a:pt x="72" y="0"/>
                  </a:lnTo>
                  <a:lnTo>
                    <a:pt x="75" y="1"/>
                  </a:lnTo>
                  <a:lnTo>
                    <a:pt x="78" y="4"/>
                  </a:lnTo>
                  <a:lnTo>
                    <a:pt x="78" y="8"/>
                  </a:lnTo>
                  <a:lnTo>
                    <a:pt x="78" y="10"/>
                  </a:lnTo>
                  <a:lnTo>
                    <a:pt x="72" y="203"/>
                  </a:lnTo>
                  <a:lnTo>
                    <a:pt x="72" y="205"/>
                  </a:lnTo>
                  <a:lnTo>
                    <a:pt x="72" y="208"/>
                  </a:lnTo>
                  <a:lnTo>
                    <a:pt x="68" y="208"/>
                  </a:lnTo>
                  <a:lnTo>
                    <a:pt x="68" y="211"/>
                  </a:lnTo>
                  <a:lnTo>
                    <a:pt x="66" y="214"/>
                  </a:lnTo>
                  <a:lnTo>
                    <a:pt x="63" y="214"/>
                  </a:lnTo>
                  <a:lnTo>
                    <a:pt x="60" y="214"/>
                  </a:lnTo>
                  <a:lnTo>
                    <a:pt x="17" y="214"/>
                  </a:lnTo>
                  <a:lnTo>
                    <a:pt x="13" y="214"/>
                  </a:lnTo>
                  <a:lnTo>
                    <a:pt x="11" y="214"/>
                  </a:lnTo>
                  <a:lnTo>
                    <a:pt x="11" y="211"/>
                  </a:lnTo>
                  <a:lnTo>
                    <a:pt x="9" y="211"/>
                  </a:lnTo>
                  <a:lnTo>
                    <a:pt x="9" y="208"/>
                  </a:lnTo>
                  <a:lnTo>
                    <a:pt x="6" y="208"/>
                  </a:lnTo>
                  <a:lnTo>
                    <a:pt x="6" y="205"/>
                  </a:lnTo>
                  <a:lnTo>
                    <a:pt x="6" y="203"/>
                  </a:lnTo>
                  <a:lnTo>
                    <a:pt x="0" y="10"/>
                  </a:lnTo>
                  <a:lnTo>
                    <a:pt x="0" y="8"/>
                  </a:lnTo>
                  <a:lnTo>
                    <a:pt x="0" y="4"/>
                  </a:lnTo>
                  <a:lnTo>
                    <a:pt x="2" y="1"/>
                  </a:lnTo>
                  <a:lnTo>
                    <a:pt x="6" y="0"/>
                  </a:lnTo>
                  <a:lnTo>
                    <a:pt x="9"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92" name="Freeform 171"/>
            <p:cNvSpPr/>
            <p:nvPr/>
          </p:nvSpPr>
          <p:spPr>
            <a:xfrm>
              <a:off x="735" y="104"/>
              <a:ext cx="51" cy="187"/>
            </a:xfrm>
            <a:custGeom>
              <a:avLst/>
              <a:gdLst>
                <a:gd name="GT0" fmla="+- l w 0"/>
                <a:gd name="GT1" fmla="+- t h 0"/>
              </a:gdLst>
              <a:ahLst/>
              <a:cxnLst>
                <a:cxn ang="0">
                  <a:pos x="38" y="0"/>
                </a:cxn>
                <a:cxn ang="0">
                  <a:pos x="38" y="0"/>
                </a:cxn>
                <a:cxn ang="0">
                  <a:pos x="30" y="0"/>
                </a:cxn>
                <a:cxn ang="0">
                  <a:pos x="26" y="0"/>
                </a:cxn>
                <a:cxn ang="0">
                  <a:pos x="23" y="0"/>
                </a:cxn>
                <a:cxn ang="0">
                  <a:pos x="23" y="2"/>
                </a:cxn>
                <a:cxn ang="0">
                  <a:pos x="20" y="2"/>
                </a:cxn>
                <a:cxn ang="0">
                  <a:pos x="18" y="6"/>
                </a:cxn>
                <a:cxn ang="0">
                  <a:pos x="18" y="9"/>
                </a:cxn>
                <a:cxn ang="0">
                  <a:pos x="18" y="11"/>
                </a:cxn>
                <a:cxn ang="0">
                  <a:pos x="0" y="171"/>
                </a:cxn>
                <a:cxn ang="0">
                  <a:pos x="0" y="174"/>
                </a:cxn>
                <a:cxn ang="0">
                  <a:pos x="0" y="177"/>
                </a:cxn>
                <a:cxn ang="0">
                  <a:pos x="1" y="180"/>
                </a:cxn>
                <a:cxn ang="0">
                  <a:pos x="1" y="183"/>
                </a:cxn>
                <a:cxn ang="0">
                  <a:pos x="6" y="183"/>
                </a:cxn>
                <a:cxn ang="0">
                  <a:pos x="8" y="183"/>
                </a:cxn>
                <a:cxn ang="0">
                  <a:pos x="8" y="186"/>
                </a:cxn>
                <a:cxn ang="0">
                  <a:pos x="11" y="186"/>
                </a:cxn>
                <a:cxn ang="0">
                  <a:pos x="20" y="186"/>
                </a:cxn>
                <a:cxn ang="0">
                  <a:pos x="23" y="186"/>
                </a:cxn>
                <a:cxn ang="0">
                  <a:pos x="26" y="186"/>
                </a:cxn>
                <a:cxn ang="0">
                  <a:pos x="26" y="183"/>
                </a:cxn>
                <a:cxn ang="0">
                  <a:pos x="30" y="183"/>
                </a:cxn>
                <a:cxn ang="0">
                  <a:pos x="30" y="180"/>
                </a:cxn>
                <a:cxn ang="0">
                  <a:pos x="31" y="180"/>
                </a:cxn>
                <a:cxn ang="0">
                  <a:pos x="31" y="177"/>
                </a:cxn>
                <a:cxn ang="0">
                  <a:pos x="31" y="174"/>
                </a:cxn>
                <a:cxn ang="0">
                  <a:pos x="50" y="14"/>
                </a:cxn>
                <a:cxn ang="0">
                  <a:pos x="50" y="11"/>
                </a:cxn>
                <a:cxn ang="0">
                  <a:pos x="50" y="9"/>
                </a:cxn>
                <a:cxn ang="0">
                  <a:pos x="47" y="6"/>
                </a:cxn>
                <a:cxn ang="0">
                  <a:pos x="47" y="2"/>
                </a:cxn>
                <a:cxn ang="0">
                  <a:pos x="44" y="2"/>
                </a:cxn>
                <a:cxn ang="0">
                  <a:pos x="41" y="0"/>
                </a:cxn>
                <a:cxn ang="0">
                  <a:pos x="38" y="0"/>
                </a:cxn>
              </a:cxnLst>
              <a:rect l="l" t="t" r="GT0" b="GT1"/>
              <a:pathLst>
                <a:path w="51" h="187">
                  <a:moveTo>
                    <a:pt x="38" y="0"/>
                  </a:moveTo>
                  <a:lnTo>
                    <a:pt x="38" y="0"/>
                  </a:lnTo>
                  <a:lnTo>
                    <a:pt x="30" y="0"/>
                  </a:lnTo>
                  <a:lnTo>
                    <a:pt x="26" y="0"/>
                  </a:lnTo>
                  <a:lnTo>
                    <a:pt x="23" y="0"/>
                  </a:lnTo>
                  <a:lnTo>
                    <a:pt x="23" y="2"/>
                  </a:lnTo>
                  <a:lnTo>
                    <a:pt x="20" y="2"/>
                  </a:lnTo>
                  <a:lnTo>
                    <a:pt x="18" y="6"/>
                  </a:lnTo>
                  <a:lnTo>
                    <a:pt x="18" y="9"/>
                  </a:lnTo>
                  <a:lnTo>
                    <a:pt x="18" y="11"/>
                  </a:lnTo>
                  <a:lnTo>
                    <a:pt x="0" y="171"/>
                  </a:lnTo>
                  <a:lnTo>
                    <a:pt x="0" y="174"/>
                  </a:lnTo>
                  <a:lnTo>
                    <a:pt x="0" y="177"/>
                  </a:lnTo>
                  <a:lnTo>
                    <a:pt x="1" y="180"/>
                  </a:lnTo>
                  <a:lnTo>
                    <a:pt x="1" y="183"/>
                  </a:lnTo>
                  <a:lnTo>
                    <a:pt x="6" y="183"/>
                  </a:lnTo>
                  <a:lnTo>
                    <a:pt x="8" y="183"/>
                  </a:lnTo>
                  <a:lnTo>
                    <a:pt x="8" y="186"/>
                  </a:lnTo>
                  <a:lnTo>
                    <a:pt x="11" y="186"/>
                  </a:lnTo>
                  <a:lnTo>
                    <a:pt x="20" y="186"/>
                  </a:lnTo>
                  <a:lnTo>
                    <a:pt x="23" y="186"/>
                  </a:lnTo>
                  <a:lnTo>
                    <a:pt x="26" y="186"/>
                  </a:lnTo>
                  <a:lnTo>
                    <a:pt x="26" y="183"/>
                  </a:lnTo>
                  <a:lnTo>
                    <a:pt x="30" y="183"/>
                  </a:lnTo>
                  <a:lnTo>
                    <a:pt x="30" y="180"/>
                  </a:lnTo>
                  <a:lnTo>
                    <a:pt x="31" y="180"/>
                  </a:lnTo>
                  <a:lnTo>
                    <a:pt x="31" y="177"/>
                  </a:lnTo>
                  <a:lnTo>
                    <a:pt x="31" y="174"/>
                  </a:lnTo>
                  <a:lnTo>
                    <a:pt x="50" y="14"/>
                  </a:lnTo>
                  <a:lnTo>
                    <a:pt x="50" y="11"/>
                  </a:lnTo>
                  <a:lnTo>
                    <a:pt x="50" y="9"/>
                  </a:lnTo>
                  <a:lnTo>
                    <a:pt x="47" y="6"/>
                  </a:lnTo>
                  <a:lnTo>
                    <a:pt x="47" y="2"/>
                  </a:lnTo>
                  <a:lnTo>
                    <a:pt x="44" y="2"/>
                  </a:lnTo>
                  <a:lnTo>
                    <a:pt x="41" y="0"/>
                  </a:lnTo>
                  <a:lnTo>
                    <a:pt x="38"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93" name="Oval 172"/>
            <p:cNvSpPr/>
            <p:nvPr/>
          </p:nvSpPr>
          <p:spPr>
            <a:xfrm>
              <a:off x="87" y="2"/>
              <a:ext cx="74" cy="74"/>
            </a:xfrm>
            <a:prstGeom prst="ellipse">
              <a:avLst/>
            </a:prstGeom>
            <a:solidFill>
              <a:schemeClr val="tx1"/>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94" name="Freeform 173"/>
            <p:cNvSpPr/>
            <p:nvPr/>
          </p:nvSpPr>
          <p:spPr>
            <a:xfrm>
              <a:off x="51" y="87"/>
              <a:ext cx="142" cy="209"/>
            </a:xfrm>
            <a:custGeom>
              <a:avLst/>
              <a:gdLst>
                <a:gd name="GT0" fmla="+- l w 0"/>
                <a:gd name="GT1" fmla="+- t h 0"/>
              </a:gdLst>
              <a:ahLst/>
              <a:cxnLst>
                <a:cxn ang="0">
                  <a:pos x="11" y="0"/>
                </a:cxn>
                <a:cxn ang="0">
                  <a:pos x="11" y="0"/>
                </a:cxn>
                <a:cxn ang="0">
                  <a:pos x="129" y="0"/>
                </a:cxn>
                <a:cxn ang="0">
                  <a:pos x="131" y="0"/>
                </a:cxn>
                <a:cxn ang="0">
                  <a:pos x="134" y="0"/>
                </a:cxn>
                <a:cxn ang="0">
                  <a:pos x="134" y="2"/>
                </a:cxn>
                <a:cxn ang="0">
                  <a:pos x="136" y="2"/>
                </a:cxn>
                <a:cxn ang="0">
                  <a:pos x="136" y="4"/>
                </a:cxn>
                <a:cxn ang="0">
                  <a:pos x="141" y="4"/>
                </a:cxn>
                <a:cxn ang="0">
                  <a:pos x="141" y="8"/>
                </a:cxn>
                <a:cxn ang="0">
                  <a:pos x="141" y="10"/>
                </a:cxn>
                <a:cxn ang="0">
                  <a:pos x="122" y="196"/>
                </a:cxn>
                <a:cxn ang="0">
                  <a:pos x="122" y="198"/>
                </a:cxn>
                <a:cxn ang="0">
                  <a:pos x="122" y="201"/>
                </a:cxn>
                <a:cxn ang="0">
                  <a:pos x="120" y="205"/>
                </a:cxn>
                <a:cxn ang="0">
                  <a:pos x="120" y="208"/>
                </a:cxn>
                <a:cxn ang="0">
                  <a:pos x="118" y="208"/>
                </a:cxn>
                <a:cxn ang="0">
                  <a:pos x="113" y="208"/>
                </a:cxn>
                <a:cxn ang="0">
                  <a:pos x="112" y="208"/>
                </a:cxn>
                <a:cxn ang="0">
                  <a:pos x="28" y="208"/>
                </a:cxn>
                <a:cxn ang="0">
                  <a:pos x="26" y="208"/>
                </a:cxn>
                <a:cxn ang="0">
                  <a:pos x="22" y="208"/>
                </a:cxn>
                <a:cxn ang="0">
                  <a:pos x="20" y="205"/>
                </a:cxn>
                <a:cxn ang="0">
                  <a:pos x="18" y="201"/>
                </a:cxn>
                <a:cxn ang="0">
                  <a:pos x="18" y="198"/>
                </a:cxn>
                <a:cxn ang="0">
                  <a:pos x="18" y="196"/>
                </a:cxn>
                <a:cxn ang="0">
                  <a:pos x="0" y="10"/>
                </a:cxn>
                <a:cxn ang="0">
                  <a:pos x="0" y="8"/>
                </a:cxn>
                <a:cxn ang="0">
                  <a:pos x="0" y="4"/>
                </a:cxn>
                <a:cxn ang="0">
                  <a:pos x="3" y="4"/>
                </a:cxn>
                <a:cxn ang="0">
                  <a:pos x="3" y="2"/>
                </a:cxn>
                <a:cxn ang="0">
                  <a:pos x="6" y="2"/>
                </a:cxn>
                <a:cxn ang="0">
                  <a:pos x="6" y="0"/>
                </a:cxn>
                <a:cxn ang="0">
                  <a:pos x="9" y="0"/>
                </a:cxn>
                <a:cxn ang="0">
                  <a:pos x="11" y="0"/>
                </a:cxn>
              </a:cxnLst>
              <a:rect l="l" t="t" r="GT0" b="GT1"/>
              <a:pathLst>
                <a:path w="142" h="209">
                  <a:moveTo>
                    <a:pt x="11" y="0"/>
                  </a:moveTo>
                  <a:lnTo>
                    <a:pt x="11" y="0"/>
                  </a:lnTo>
                  <a:lnTo>
                    <a:pt x="129" y="0"/>
                  </a:lnTo>
                  <a:lnTo>
                    <a:pt x="131" y="0"/>
                  </a:lnTo>
                  <a:lnTo>
                    <a:pt x="134" y="0"/>
                  </a:lnTo>
                  <a:lnTo>
                    <a:pt x="134" y="2"/>
                  </a:lnTo>
                  <a:lnTo>
                    <a:pt x="136" y="2"/>
                  </a:lnTo>
                  <a:lnTo>
                    <a:pt x="136" y="4"/>
                  </a:lnTo>
                  <a:lnTo>
                    <a:pt x="141" y="4"/>
                  </a:lnTo>
                  <a:lnTo>
                    <a:pt x="141" y="8"/>
                  </a:lnTo>
                  <a:lnTo>
                    <a:pt x="141" y="10"/>
                  </a:lnTo>
                  <a:lnTo>
                    <a:pt x="122" y="196"/>
                  </a:lnTo>
                  <a:lnTo>
                    <a:pt x="122" y="198"/>
                  </a:lnTo>
                  <a:lnTo>
                    <a:pt x="122" y="201"/>
                  </a:lnTo>
                  <a:lnTo>
                    <a:pt x="120" y="205"/>
                  </a:lnTo>
                  <a:lnTo>
                    <a:pt x="120" y="208"/>
                  </a:lnTo>
                  <a:lnTo>
                    <a:pt x="118" y="208"/>
                  </a:lnTo>
                  <a:lnTo>
                    <a:pt x="113" y="208"/>
                  </a:lnTo>
                  <a:lnTo>
                    <a:pt x="112" y="208"/>
                  </a:lnTo>
                  <a:lnTo>
                    <a:pt x="28" y="208"/>
                  </a:lnTo>
                  <a:lnTo>
                    <a:pt x="26" y="208"/>
                  </a:lnTo>
                  <a:lnTo>
                    <a:pt x="22" y="208"/>
                  </a:lnTo>
                  <a:lnTo>
                    <a:pt x="20" y="205"/>
                  </a:lnTo>
                  <a:lnTo>
                    <a:pt x="18" y="201"/>
                  </a:lnTo>
                  <a:lnTo>
                    <a:pt x="18" y="198"/>
                  </a:lnTo>
                  <a:lnTo>
                    <a:pt x="18" y="196"/>
                  </a:lnTo>
                  <a:lnTo>
                    <a:pt x="0" y="10"/>
                  </a:lnTo>
                  <a:lnTo>
                    <a:pt x="0" y="8"/>
                  </a:lnTo>
                  <a:lnTo>
                    <a:pt x="0" y="4"/>
                  </a:lnTo>
                  <a:lnTo>
                    <a:pt x="3" y="4"/>
                  </a:lnTo>
                  <a:lnTo>
                    <a:pt x="3" y="2"/>
                  </a:lnTo>
                  <a:lnTo>
                    <a:pt x="6" y="2"/>
                  </a:lnTo>
                  <a:lnTo>
                    <a:pt x="6" y="0"/>
                  </a:lnTo>
                  <a:lnTo>
                    <a:pt x="9"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95" name="Freeform 174"/>
            <p:cNvSpPr/>
            <p:nvPr/>
          </p:nvSpPr>
          <p:spPr>
            <a:xfrm>
              <a:off x="85" y="310"/>
              <a:ext cx="78" cy="215"/>
            </a:xfrm>
            <a:custGeom>
              <a:avLst/>
              <a:gdLst>
                <a:gd name="GT0" fmla="+- l w 0"/>
                <a:gd name="GT1" fmla="+- t h 0"/>
              </a:gdLst>
              <a:ahLst/>
              <a:cxnLst>
                <a:cxn ang="0">
                  <a:pos x="11" y="0"/>
                </a:cxn>
                <a:cxn ang="0">
                  <a:pos x="11" y="0"/>
                </a:cxn>
                <a:cxn ang="0">
                  <a:pos x="65" y="0"/>
                </a:cxn>
                <a:cxn ang="0">
                  <a:pos x="68" y="0"/>
                </a:cxn>
                <a:cxn ang="0">
                  <a:pos x="71" y="0"/>
                </a:cxn>
                <a:cxn ang="0">
                  <a:pos x="74" y="1"/>
                </a:cxn>
                <a:cxn ang="0">
                  <a:pos x="77" y="4"/>
                </a:cxn>
                <a:cxn ang="0">
                  <a:pos x="77" y="8"/>
                </a:cxn>
                <a:cxn ang="0">
                  <a:pos x="77" y="10"/>
                </a:cxn>
                <a:cxn ang="0">
                  <a:pos x="71" y="203"/>
                </a:cxn>
                <a:cxn ang="0">
                  <a:pos x="71" y="205"/>
                </a:cxn>
                <a:cxn ang="0">
                  <a:pos x="71" y="208"/>
                </a:cxn>
                <a:cxn ang="0">
                  <a:pos x="68" y="208"/>
                </a:cxn>
                <a:cxn ang="0">
                  <a:pos x="68" y="211"/>
                </a:cxn>
                <a:cxn ang="0">
                  <a:pos x="65" y="214"/>
                </a:cxn>
                <a:cxn ang="0">
                  <a:pos x="62" y="214"/>
                </a:cxn>
                <a:cxn ang="0">
                  <a:pos x="59" y="214"/>
                </a:cxn>
                <a:cxn ang="0">
                  <a:pos x="17" y="214"/>
                </a:cxn>
                <a:cxn ang="0">
                  <a:pos x="13" y="214"/>
                </a:cxn>
                <a:cxn ang="0">
                  <a:pos x="11" y="214"/>
                </a:cxn>
                <a:cxn ang="0">
                  <a:pos x="11" y="211"/>
                </a:cxn>
                <a:cxn ang="0">
                  <a:pos x="8" y="211"/>
                </a:cxn>
                <a:cxn ang="0">
                  <a:pos x="8" y="208"/>
                </a:cxn>
                <a:cxn ang="0">
                  <a:pos x="6" y="208"/>
                </a:cxn>
                <a:cxn ang="0">
                  <a:pos x="6" y="205"/>
                </a:cxn>
                <a:cxn ang="0">
                  <a:pos x="6" y="203"/>
                </a:cxn>
                <a:cxn ang="0">
                  <a:pos x="0" y="10"/>
                </a:cxn>
                <a:cxn ang="0">
                  <a:pos x="0" y="8"/>
                </a:cxn>
                <a:cxn ang="0">
                  <a:pos x="0" y="4"/>
                </a:cxn>
                <a:cxn ang="0">
                  <a:pos x="2" y="1"/>
                </a:cxn>
                <a:cxn ang="0">
                  <a:pos x="6" y="0"/>
                </a:cxn>
                <a:cxn ang="0">
                  <a:pos x="8" y="0"/>
                </a:cxn>
                <a:cxn ang="0">
                  <a:pos x="11" y="0"/>
                </a:cxn>
              </a:cxnLst>
              <a:rect l="l" t="t" r="GT0" b="GT1"/>
              <a:pathLst>
                <a:path w="78" h="215">
                  <a:moveTo>
                    <a:pt x="11" y="0"/>
                  </a:moveTo>
                  <a:lnTo>
                    <a:pt x="11" y="0"/>
                  </a:lnTo>
                  <a:lnTo>
                    <a:pt x="65" y="0"/>
                  </a:lnTo>
                  <a:lnTo>
                    <a:pt x="68" y="0"/>
                  </a:lnTo>
                  <a:lnTo>
                    <a:pt x="71" y="0"/>
                  </a:lnTo>
                  <a:lnTo>
                    <a:pt x="74" y="1"/>
                  </a:lnTo>
                  <a:lnTo>
                    <a:pt x="77" y="4"/>
                  </a:lnTo>
                  <a:lnTo>
                    <a:pt x="77" y="8"/>
                  </a:lnTo>
                  <a:lnTo>
                    <a:pt x="77" y="10"/>
                  </a:lnTo>
                  <a:lnTo>
                    <a:pt x="71" y="203"/>
                  </a:lnTo>
                  <a:lnTo>
                    <a:pt x="71" y="205"/>
                  </a:lnTo>
                  <a:lnTo>
                    <a:pt x="71" y="208"/>
                  </a:lnTo>
                  <a:lnTo>
                    <a:pt x="68" y="208"/>
                  </a:lnTo>
                  <a:lnTo>
                    <a:pt x="68" y="211"/>
                  </a:lnTo>
                  <a:lnTo>
                    <a:pt x="65" y="214"/>
                  </a:lnTo>
                  <a:lnTo>
                    <a:pt x="62" y="214"/>
                  </a:lnTo>
                  <a:lnTo>
                    <a:pt x="59" y="214"/>
                  </a:lnTo>
                  <a:lnTo>
                    <a:pt x="17" y="214"/>
                  </a:lnTo>
                  <a:lnTo>
                    <a:pt x="13" y="214"/>
                  </a:lnTo>
                  <a:lnTo>
                    <a:pt x="11" y="214"/>
                  </a:lnTo>
                  <a:lnTo>
                    <a:pt x="11" y="211"/>
                  </a:lnTo>
                  <a:lnTo>
                    <a:pt x="8" y="211"/>
                  </a:lnTo>
                  <a:lnTo>
                    <a:pt x="8" y="208"/>
                  </a:lnTo>
                  <a:lnTo>
                    <a:pt x="6" y="208"/>
                  </a:lnTo>
                  <a:lnTo>
                    <a:pt x="6" y="205"/>
                  </a:lnTo>
                  <a:lnTo>
                    <a:pt x="6" y="203"/>
                  </a:lnTo>
                  <a:lnTo>
                    <a:pt x="0" y="10"/>
                  </a:lnTo>
                  <a:lnTo>
                    <a:pt x="0" y="8"/>
                  </a:lnTo>
                  <a:lnTo>
                    <a:pt x="0" y="4"/>
                  </a:lnTo>
                  <a:lnTo>
                    <a:pt x="2" y="1"/>
                  </a:lnTo>
                  <a:lnTo>
                    <a:pt x="6" y="0"/>
                  </a:lnTo>
                  <a:lnTo>
                    <a:pt x="8" y="0"/>
                  </a:lnTo>
                  <a:lnTo>
                    <a:pt x="11"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96" name="Freeform 175"/>
            <p:cNvSpPr/>
            <p:nvPr/>
          </p:nvSpPr>
          <p:spPr>
            <a:xfrm>
              <a:off x="258" y="106"/>
              <a:ext cx="50" cy="186"/>
            </a:xfrm>
            <a:custGeom>
              <a:avLst/>
              <a:gdLst>
                <a:gd name="GT0" fmla="+- l w 0"/>
                <a:gd name="GT1" fmla="+- t h 0"/>
              </a:gdLst>
              <a:ahLst/>
              <a:cxnLst>
                <a:cxn ang="0">
                  <a:pos x="37" y="0"/>
                </a:cxn>
                <a:cxn ang="0">
                  <a:pos x="37" y="0"/>
                </a:cxn>
                <a:cxn ang="0">
                  <a:pos x="29" y="0"/>
                </a:cxn>
                <a:cxn ang="0">
                  <a:pos x="25" y="0"/>
                </a:cxn>
                <a:cxn ang="0">
                  <a:pos x="23" y="0"/>
                </a:cxn>
                <a:cxn ang="0">
                  <a:pos x="23" y="2"/>
                </a:cxn>
                <a:cxn ang="0">
                  <a:pos x="20" y="2"/>
                </a:cxn>
                <a:cxn ang="0">
                  <a:pos x="17" y="6"/>
                </a:cxn>
                <a:cxn ang="0">
                  <a:pos x="17" y="8"/>
                </a:cxn>
                <a:cxn ang="0">
                  <a:pos x="17" y="11"/>
                </a:cxn>
                <a:cxn ang="0">
                  <a:pos x="0" y="170"/>
                </a:cxn>
                <a:cxn ang="0">
                  <a:pos x="0" y="173"/>
                </a:cxn>
                <a:cxn ang="0">
                  <a:pos x="0" y="176"/>
                </a:cxn>
                <a:cxn ang="0">
                  <a:pos x="1" y="179"/>
                </a:cxn>
                <a:cxn ang="0">
                  <a:pos x="1" y="182"/>
                </a:cxn>
                <a:cxn ang="0">
                  <a:pos x="6" y="182"/>
                </a:cxn>
                <a:cxn ang="0">
                  <a:pos x="8" y="182"/>
                </a:cxn>
                <a:cxn ang="0">
                  <a:pos x="8" y="185"/>
                </a:cxn>
                <a:cxn ang="0">
                  <a:pos x="11" y="185"/>
                </a:cxn>
                <a:cxn ang="0">
                  <a:pos x="20" y="185"/>
                </a:cxn>
                <a:cxn ang="0">
                  <a:pos x="23" y="185"/>
                </a:cxn>
                <a:cxn ang="0">
                  <a:pos x="25" y="185"/>
                </a:cxn>
                <a:cxn ang="0">
                  <a:pos x="25" y="182"/>
                </a:cxn>
                <a:cxn ang="0">
                  <a:pos x="29" y="182"/>
                </a:cxn>
                <a:cxn ang="0">
                  <a:pos x="29" y="179"/>
                </a:cxn>
                <a:cxn ang="0">
                  <a:pos x="31" y="179"/>
                </a:cxn>
                <a:cxn ang="0">
                  <a:pos x="31" y="176"/>
                </a:cxn>
                <a:cxn ang="0">
                  <a:pos x="31" y="173"/>
                </a:cxn>
                <a:cxn ang="0">
                  <a:pos x="49" y="14"/>
                </a:cxn>
                <a:cxn ang="0">
                  <a:pos x="49" y="11"/>
                </a:cxn>
                <a:cxn ang="0">
                  <a:pos x="49" y="8"/>
                </a:cxn>
                <a:cxn ang="0">
                  <a:pos x="46" y="6"/>
                </a:cxn>
                <a:cxn ang="0">
                  <a:pos x="46" y="2"/>
                </a:cxn>
                <a:cxn ang="0">
                  <a:pos x="43" y="2"/>
                </a:cxn>
                <a:cxn ang="0">
                  <a:pos x="40" y="0"/>
                </a:cxn>
                <a:cxn ang="0">
                  <a:pos x="37" y="0"/>
                </a:cxn>
              </a:cxnLst>
              <a:rect l="l" t="t" r="GT0" b="GT1"/>
              <a:pathLst>
                <a:path w="50" h="186">
                  <a:moveTo>
                    <a:pt x="37" y="0"/>
                  </a:moveTo>
                  <a:lnTo>
                    <a:pt x="37" y="0"/>
                  </a:lnTo>
                  <a:lnTo>
                    <a:pt x="29" y="0"/>
                  </a:lnTo>
                  <a:lnTo>
                    <a:pt x="25" y="0"/>
                  </a:lnTo>
                  <a:lnTo>
                    <a:pt x="23" y="0"/>
                  </a:lnTo>
                  <a:lnTo>
                    <a:pt x="23" y="2"/>
                  </a:lnTo>
                  <a:lnTo>
                    <a:pt x="20" y="2"/>
                  </a:lnTo>
                  <a:lnTo>
                    <a:pt x="17" y="6"/>
                  </a:lnTo>
                  <a:lnTo>
                    <a:pt x="17" y="8"/>
                  </a:lnTo>
                  <a:lnTo>
                    <a:pt x="17" y="11"/>
                  </a:lnTo>
                  <a:lnTo>
                    <a:pt x="0" y="170"/>
                  </a:lnTo>
                  <a:lnTo>
                    <a:pt x="0" y="173"/>
                  </a:lnTo>
                  <a:lnTo>
                    <a:pt x="0" y="176"/>
                  </a:lnTo>
                  <a:lnTo>
                    <a:pt x="1" y="179"/>
                  </a:lnTo>
                  <a:lnTo>
                    <a:pt x="1" y="182"/>
                  </a:lnTo>
                  <a:lnTo>
                    <a:pt x="6" y="182"/>
                  </a:lnTo>
                  <a:lnTo>
                    <a:pt x="8" y="182"/>
                  </a:lnTo>
                  <a:lnTo>
                    <a:pt x="8" y="185"/>
                  </a:lnTo>
                  <a:lnTo>
                    <a:pt x="11" y="185"/>
                  </a:lnTo>
                  <a:lnTo>
                    <a:pt x="20" y="185"/>
                  </a:lnTo>
                  <a:lnTo>
                    <a:pt x="23" y="185"/>
                  </a:lnTo>
                  <a:lnTo>
                    <a:pt x="25" y="185"/>
                  </a:lnTo>
                  <a:lnTo>
                    <a:pt x="25" y="182"/>
                  </a:lnTo>
                  <a:lnTo>
                    <a:pt x="29" y="182"/>
                  </a:lnTo>
                  <a:lnTo>
                    <a:pt x="29" y="179"/>
                  </a:lnTo>
                  <a:lnTo>
                    <a:pt x="31" y="179"/>
                  </a:lnTo>
                  <a:lnTo>
                    <a:pt x="31" y="176"/>
                  </a:lnTo>
                  <a:lnTo>
                    <a:pt x="31" y="173"/>
                  </a:lnTo>
                  <a:lnTo>
                    <a:pt x="49" y="14"/>
                  </a:lnTo>
                  <a:lnTo>
                    <a:pt x="49" y="11"/>
                  </a:lnTo>
                  <a:lnTo>
                    <a:pt x="49" y="8"/>
                  </a:lnTo>
                  <a:lnTo>
                    <a:pt x="46" y="6"/>
                  </a:lnTo>
                  <a:lnTo>
                    <a:pt x="46" y="2"/>
                  </a:lnTo>
                  <a:lnTo>
                    <a:pt x="43" y="2"/>
                  </a:lnTo>
                  <a:lnTo>
                    <a:pt x="40" y="0"/>
                  </a:lnTo>
                  <a:lnTo>
                    <a:pt x="37"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97" name="Freeform 176"/>
            <p:cNvSpPr/>
            <p:nvPr/>
          </p:nvSpPr>
          <p:spPr>
            <a:xfrm>
              <a:off x="0" y="104"/>
              <a:ext cx="54" cy="191"/>
            </a:xfrm>
            <a:custGeom>
              <a:avLst/>
              <a:gdLst>
                <a:gd name="GT0" fmla="+- l w 0"/>
                <a:gd name="GT1" fmla="+- t h 0"/>
              </a:gdLst>
              <a:ahLst/>
              <a:cxnLst>
                <a:cxn ang="0">
                  <a:pos x="35" y="189"/>
                </a:cxn>
                <a:cxn ang="0">
                  <a:pos x="35" y="189"/>
                </a:cxn>
                <a:cxn ang="0">
                  <a:pos x="42" y="188"/>
                </a:cxn>
                <a:cxn ang="0">
                  <a:pos x="45" y="187"/>
                </a:cxn>
                <a:cxn ang="0">
                  <a:pos x="49" y="185"/>
                </a:cxn>
                <a:cxn ang="0">
                  <a:pos x="47" y="182"/>
                </a:cxn>
                <a:cxn ang="0">
                  <a:pos x="51" y="181"/>
                </a:cxn>
                <a:cxn ang="0">
                  <a:pos x="53" y="177"/>
                </a:cxn>
                <a:cxn ang="0">
                  <a:pos x="52" y="175"/>
                </a:cxn>
                <a:cxn ang="0">
                  <a:pos x="51" y="173"/>
                </a:cxn>
                <a:cxn ang="0">
                  <a:pos x="33" y="11"/>
                </a:cxn>
                <a:cxn ang="0">
                  <a:pos x="33" y="9"/>
                </a:cxn>
                <a:cxn ang="0">
                  <a:pos x="31" y="5"/>
                </a:cxn>
                <a:cxn ang="0">
                  <a:pos x="29" y="4"/>
                </a:cxn>
                <a:cxn ang="0">
                  <a:pos x="29" y="1"/>
                </a:cxn>
                <a:cxn ang="0">
                  <a:pos x="25" y="2"/>
                </a:cxn>
                <a:cxn ang="0">
                  <a:pos x="23" y="2"/>
                </a:cxn>
                <a:cxn ang="0">
                  <a:pos x="21" y="0"/>
                </a:cxn>
                <a:cxn ang="0">
                  <a:pos x="18" y="0"/>
                </a:cxn>
                <a:cxn ang="0">
                  <a:pos x="9" y="1"/>
                </a:cxn>
                <a:cxn ang="0">
                  <a:pos x="7" y="2"/>
                </a:cxn>
                <a:cxn ang="0">
                  <a:pos x="3" y="4"/>
                </a:cxn>
                <a:cxn ang="0">
                  <a:pos x="5" y="7"/>
                </a:cxn>
                <a:cxn ang="0">
                  <a:pos x="1" y="8"/>
                </a:cxn>
                <a:cxn ang="0">
                  <a:pos x="1" y="10"/>
                </a:cxn>
                <a:cxn ang="0">
                  <a:pos x="0" y="11"/>
                </a:cxn>
                <a:cxn ang="0">
                  <a:pos x="0" y="13"/>
                </a:cxn>
                <a:cxn ang="0">
                  <a:pos x="1" y="16"/>
                </a:cxn>
                <a:cxn ang="0">
                  <a:pos x="19" y="178"/>
                </a:cxn>
                <a:cxn ang="0">
                  <a:pos x="19" y="180"/>
                </a:cxn>
                <a:cxn ang="0">
                  <a:pos x="20" y="183"/>
                </a:cxn>
                <a:cxn ang="0">
                  <a:pos x="24" y="184"/>
                </a:cxn>
                <a:cxn ang="0">
                  <a:pos x="24" y="188"/>
                </a:cxn>
                <a:cxn ang="0">
                  <a:pos x="26" y="187"/>
                </a:cxn>
                <a:cxn ang="0">
                  <a:pos x="31" y="190"/>
                </a:cxn>
                <a:cxn ang="0">
                  <a:pos x="35" y="189"/>
                </a:cxn>
              </a:cxnLst>
              <a:rect l="l" t="t" r="GT0" b="GT1"/>
              <a:pathLst>
                <a:path w="54" h="191">
                  <a:moveTo>
                    <a:pt x="35" y="189"/>
                  </a:moveTo>
                  <a:lnTo>
                    <a:pt x="35" y="189"/>
                  </a:lnTo>
                  <a:lnTo>
                    <a:pt x="42" y="188"/>
                  </a:lnTo>
                  <a:lnTo>
                    <a:pt x="45" y="187"/>
                  </a:lnTo>
                  <a:lnTo>
                    <a:pt x="49" y="185"/>
                  </a:lnTo>
                  <a:lnTo>
                    <a:pt x="47" y="182"/>
                  </a:lnTo>
                  <a:lnTo>
                    <a:pt x="51" y="181"/>
                  </a:lnTo>
                  <a:lnTo>
                    <a:pt x="53" y="177"/>
                  </a:lnTo>
                  <a:lnTo>
                    <a:pt x="52" y="175"/>
                  </a:lnTo>
                  <a:lnTo>
                    <a:pt x="51" y="173"/>
                  </a:lnTo>
                  <a:lnTo>
                    <a:pt x="33" y="11"/>
                  </a:lnTo>
                  <a:lnTo>
                    <a:pt x="33" y="9"/>
                  </a:lnTo>
                  <a:lnTo>
                    <a:pt x="31" y="5"/>
                  </a:lnTo>
                  <a:lnTo>
                    <a:pt x="29" y="4"/>
                  </a:lnTo>
                  <a:lnTo>
                    <a:pt x="29" y="1"/>
                  </a:lnTo>
                  <a:lnTo>
                    <a:pt x="25" y="2"/>
                  </a:lnTo>
                  <a:lnTo>
                    <a:pt x="23" y="2"/>
                  </a:lnTo>
                  <a:lnTo>
                    <a:pt x="21" y="0"/>
                  </a:lnTo>
                  <a:lnTo>
                    <a:pt x="18" y="0"/>
                  </a:lnTo>
                  <a:lnTo>
                    <a:pt x="9" y="1"/>
                  </a:lnTo>
                  <a:lnTo>
                    <a:pt x="7" y="2"/>
                  </a:lnTo>
                  <a:lnTo>
                    <a:pt x="3" y="4"/>
                  </a:lnTo>
                  <a:lnTo>
                    <a:pt x="5" y="7"/>
                  </a:lnTo>
                  <a:lnTo>
                    <a:pt x="1" y="8"/>
                  </a:lnTo>
                  <a:lnTo>
                    <a:pt x="1" y="10"/>
                  </a:lnTo>
                  <a:lnTo>
                    <a:pt x="0" y="11"/>
                  </a:lnTo>
                  <a:lnTo>
                    <a:pt x="0" y="13"/>
                  </a:lnTo>
                  <a:lnTo>
                    <a:pt x="1" y="16"/>
                  </a:lnTo>
                  <a:lnTo>
                    <a:pt x="19" y="178"/>
                  </a:lnTo>
                  <a:lnTo>
                    <a:pt x="19" y="180"/>
                  </a:lnTo>
                  <a:lnTo>
                    <a:pt x="20" y="183"/>
                  </a:lnTo>
                  <a:lnTo>
                    <a:pt x="24" y="184"/>
                  </a:lnTo>
                  <a:lnTo>
                    <a:pt x="24" y="188"/>
                  </a:lnTo>
                  <a:lnTo>
                    <a:pt x="26" y="187"/>
                  </a:lnTo>
                  <a:lnTo>
                    <a:pt x="31" y="190"/>
                  </a:lnTo>
                  <a:lnTo>
                    <a:pt x="35" y="189"/>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98" name="Freeform 177"/>
            <p:cNvSpPr/>
            <p:nvPr/>
          </p:nvSpPr>
          <p:spPr>
            <a:xfrm>
              <a:off x="202" y="104"/>
              <a:ext cx="53" cy="191"/>
            </a:xfrm>
            <a:custGeom>
              <a:avLst/>
              <a:gdLst>
                <a:gd name="GT0" fmla="+- l w 0"/>
                <a:gd name="GT1" fmla="+- t h 0"/>
              </a:gdLst>
              <a:ahLst/>
              <a:cxnLst>
                <a:cxn ang="0">
                  <a:pos x="34" y="189"/>
                </a:cxn>
                <a:cxn ang="0">
                  <a:pos x="34" y="189"/>
                </a:cxn>
                <a:cxn ang="0">
                  <a:pos x="41" y="188"/>
                </a:cxn>
                <a:cxn ang="0">
                  <a:pos x="44" y="187"/>
                </a:cxn>
                <a:cxn ang="0">
                  <a:pos x="48" y="185"/>
                </a:cxn>
                <a:cxn ang="0">
                  <a:pos x="46" y="182"/>
                </a:cxn>
                <a:cxn ang="0">
                  <a:pos x="50" y="181"/>
                </a:cxn>
                <a:cxn ang="0">
                  <a:pos x="52" y="177"/>
                </a:cxn>
                <a:cxn ang="0">
                  <a:pos x="51" y="175"/>
                </a:cxn>
                <a:cxn ang="0">
                  <a:pos x="50" y="173"/>
                </a:cxn>
                <a:cxn ang="0">
                  <a:pos x="32" y="11"/>
                </a:cxn>
                <a:cxn ang="0">
                  <a:pos x="32" y="9"/>
                </a:cxn>
                <a:cxn ang="0">
                  <a:pos x="30" y="5"/>
                </a:cxn>
                <a:cxn ang="0">
                  <a:pos x="29" y="4"/>
                </a:cxn>
                <a:cxn ang="0">
                  <a:pos x="29" y="1"/>
                </a:cxn>
                <a:cxn ang="0">
                  <a:pos x="24" y="2"/>
                </a:cxn>
                <a:cxn ang="0">
                  <a:pos x="22" y="2"/>
                </a:cxn>
                <a:cxn ang="0">
                  <a:pos x="21" y="0"/>
                </a:cxn>
                <a:cxn ang="0">
                  <a:pos x="18" y="0"/>
                </a:cxn>
                <a:cxn ang="0">
                  <a:pos x="9" y="1"/>
                </a:cxn>
                <a:cxn ang="0">
                  <a:pos x="7" y="2"/>
                </a:cxn>
                <a:cxn ang="0">
                  <a:pos x="3" y="4"/>
                </a:cxn>
                <a:cxn ang="0">
                  <a:pos x="5" y="7"/>
                </a:cxn>
                <a:cxn ang="0">
                  <a:pos x="1" y="8"/>
                </a:cxn>
                <a:cxn ang="0">
                  <a:pos x="1" y="10"/>
                </a:cxn>
                <a:cxn ang="0">
                  <a:pos x="0" y="11"/>
                </a:cxn>
                <a:cxn ang="0">
                  <a:pos x="0" y="13"/>
                </a:cxn>
                <a:cxn ang="0">
                  <a:pos x="1" y="16"/>
                </a:cxn>
                <a:cxn ang="0">
                  <a:pos x="19" y="178"/>
                </a:cxn>
                <a:cxn ang="0">
                  <a:pos x="19" y="180"/>
                </a:cxn>
                <a:cxn ang="0">
                  <a:pos x="20" y="183"/>
                </a:cxn>
                <a:cxn ang="0">
                  <a:pos x="23" y="184"/>
                </a:cxn>
                <a:cxn ang="0">
                  <a:pos x="23" y="188"/>
                </a:cxn>
                <a:cxn ang="0">
                  <a:pos x="26" y="187"/>
                </a:cxn>
                <a:cxn ang="0">
                  <a:pos x="30" y="190"/>
                </a:cxn>
                <a:cxn ang="0">
                  <a:pos x="34" y="189"/>
                </a:cxn>
              </a:cxnLst>
              <a:rect l="l" t="t" r="GT0" b="GT1"/>
              <a:pathLst>
                <a:path w="52" h="191">
                  <a:moveTo>
                    <a:pt x="34" y="189"/>
                  </a:moveTo>
                  <a:lnTo>
                    <a:pt x="34" y="189"/>
                  </a:lnTo>
                  <a:lnTo>
                    <a:pt x="41" y="188"/>
                  </a:lnTo>
                  <a:lnTo>
                    <a:pt x="44" y="187"/>
                  </a:lnTo>
                  <a:lnTo>
                    <a:pt x="48" y="185"/>
                  </a:lnTo>
                  <a:lnTo>
                    <a:pt x="46" y="182"/>
                  </a:lnTo>
                  <a:lnTo>
                    <a:pt x="50" y="181"/>
                  </a:lnTo>
                  <a:lnTo>
                    <a:pt x="52" y="177"/>
                  </a:lnTo>
                  <a:lnTo>
                    <a:pt x="51" y="175"/>
                  </a:lnTo>
                  <a:lnTo>
                    <a:pt x="50" y="173"/>
                  </a:lnTo>
                  <a:lnTo>
                    <a:pt x="32" y="11"/>
                  </a:lnTo>
                  <a:lnTo>
                    <a:pt x="32" y="9"/>
                  </a:lnTo>
                  <a:lnTo>
                    <a:pt x="30" y="5"/>
                  </a:lnTo>
                  <a:lnTo>
                    <a:pt x="29" y="4"/>
                  </a:lnTo>
                  <a:lnTo>
                    <a:pt x="29" y="1"/>
                  </a:lnTo>
                  <a:lnTo>
                    <a:pt x="24" y="2"/>
                  </a:lnTo>
                  <a:lnTo>
                    <a:pt x="22" y="2"/>
                  </a:lnTo>
                  <a:lnTo>
                    <a:pt x="21" y="0"/>
                  </a:lnTo>
                  <a:lnTo>
                    <a:pt x="18" y="0"/>
                  </a:lnTo>
                  <a:lnTo>
                    <a:pt x="9" y="1"/>
                  </a:lnTo>
                  <a:lnTo>
                    <a:pt x="7" y="2"/>
                  </a:lnTo>
                  <a:lnTo>
                    <a:pt x="3" y="4"/>
                  </a:lnTo>
                  <a:lnTo>
                    <a:pt x="5" y="7"/>
                  </a:lnTo>
                  <a:lnTo>
                    <a:pt x="1" y="8"/>
                  </a:lnTo>
                  <a:lnTo>
                    <a:pt x="1" y="10"/>
                  </a:lnTo>
                  <a:lnTo>
                    <a:pt x="0" y="11"/>
                  </a:lnTo>
                  <a:lnTo>
                    <a:pt x="0" y="13"/>
                  </a:lnTo>
                  <a:lnTo>
                    <a:pt x="1" y="16"/>
                  </a:lnTo>
                  <a:lnTo>
                    <a:pt x="19" y="178"/>
                  </a:lnTo>
                  <a:lnTo>
                    <a:pt x="19" y="180"/>
                  </a:lnTo>
                  <a:lnTo>
                    <a:pt x="20" y="183"/>
                  </a:lnTo>
                  <a:lnTo>
                    <a:pt x="23" y="184"/>
                  </a:lnTo>
                  <a:lnTo>
                    <a:pt x="23" y="188"/>
                  </a:lnTo>
                  <a:lnTo>
                    <a:pt x="26" y="187"/>
                  </a:lnTo>
                  <a:lnTo>
                    <a:pt x="30" y="190"/>
                  </a:lnTo>
                  <a:lnTo>
                    <a:pt x="34" y="189"/>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499" name="Freeform 178"/>
            <p:cNvSpPr/>
            <p:nvPr/>
          </p:nvSpPr>
          <p:spPr>
            <a:xfrm>
              <a:off x="530" y="106"/>
              <a:ext cx="51" cy="186"/>
            </a:xfrm>
            <a:custGeom>
              <a:avLst/>
              <a:gdLst>
                <a:gd name="GT0" fmla="+- l w 0"/>
                <a:gd name="GT1" fmla="+- t h 0"/>
              </a:gdLst>
              <a:ahLst/>
              <a:cxnLst>
                <a:cxn ang="0">
                  <a:pos x="37" y="0"/>
                </a:cxn>
                <a:cxn ang="0">
                  <a:pos x="37" y="0"/>
                </a:cxn>
                <a:cxn ang="0">
                  <a:pos x="30" y="0"/>
                </a:cxn>
                <a:cxn ang="0">
                  <a:pos x="26" y="0"/>
                </a:cxn>
                <a:cxn ang="0">
                  <a:pos x="23" y="0"/>
                </a:cxn>
                <a:cxn ang="0">
                  <a:pos x="23" y="2"/>
                </a:cxn>
                <a:cxn ang="0">
                  <a:pos x="20" y="2"/>
                </a:cxn>
                <a:cxn ang="0">
                  <a:pos x="17" y="6"/>
                </a:cxn>
                <a:cxn ang="0">
                  <a:pos x="17" y="8"/>
                </a:cxn>
                <a:cxn ang="0">
                  <a:pos x="17" y="11"/>
                </a:cxn>
                <a:cxn ang="0">
                  <a:pos x="0" y="170"/>
                </a:cxn>
                <a:cxn ang="0">
                  <a:pos x="0" y="173"/>
                </a:cxn>
                <a:cxn ang="0">
                  <a:pos x="0" y="176"/>
                </a:cxn>
                <a:cxn ang="0">
                  <a:pos x="1" y="179"/>
                </a:cxn>
                <a:cxn ang="0">
                  <a:pos x="1" y="182"/>
                </a:cxn>
                <a:cxn ang="0">
                  <a:pos x="6" y="182"/>
                </a:cxn>
                <a:cxn ang="0">
                  <a:pos x="8" y="182"/>
                </a:cxn>
                <a:cxn ang="0">
                  <a:pos x="8" y="185"/>
                </a:cxn>
                <a:cxn ang="0">
                  <a:pos x="11" y="185"/>
                </a:cxn>
                <a:cxn ang="0">
                  <a:pos x="20" y="185"/>
                </a:cxn>
                <a:cxn ang="0">
                  <a:pos x="23" y="185"/>
                </a:cxn>
                <a:cxn ang="0">
                  <a:pos x="26" y="185"/>
                </a:cxn>
                <a:cxn ang="0">
                  <a:pos x="26" y="182"/>
                </a:cxn>
                <a:cxn ang="0">
                  <a:pos x="30" y="182"/>
                </a:cxn>
                <a:cxn ang="0">
                  <a:pos x="30" y="179"/>
                </a:cxn>
                <a:cxn ang="0">
                  <a:pos x="32" y="179"/>
                </a:cxn>
                <a:cxn ang="0">
                  <a:pos x="32" y="176"/>
                </a:cxn>
                <a:cxn ang="0">
                  <a:pos x="32" y="173"/>
                </a:cxn>
                <a:cxn ang="0">
                  <a:pos x="50" y="14"/>
                </a:cxn>
                <a:cxn ang="0">
                  <a:pos x="50" y="11"/>
                </a:cxn>
                <a:cxn ang="0">
                  <a:pos x="50" y="8"/>
                </a:cxn>
                <a:cxn ang="0">
                  <a:pos x="47" y="6"/>
                </a:cxn>
                <a:cxn ang="0">
                  <a:pos x="47" y="2"/>
                </a:cxn>
                <a:cxn ang="0">
                  <a:pos x="44" y="2"/>
                </a:cxn>
                <a:cxn ang="0">
                  <a:pos x="41" y="0"/>
                </a:cxn>
                <a:cxn ang="0">
                  <a:pos x="37" y="0"/>
                </a:cxn>
              </a:cxnLst>
              <a:rect l="l" t="t" r="GT0" b="GT1"/>
              <a:pathLst>
                <a:path w="51" h="186">
                  <a:moveTo>
                    <a:pt x="37" y="0"/>
                  </a:moveTo>
                  <a:lnTo>
                    <a:pt x="37" y="0"/>
                  </a:lnTo>
                  <a:lnTo>
                    <a:pt x="30" y="0"/>
                  </a:lnTo>
                  <a:lnTo>
                    <a:pt x="26" y="0"/>
                  </a:lnTo>
                  <a:lnTo>
                    <a:pt x="23" y="0"/>
                  </a:lnTo>
                  <a:lnTo>
                    <a:pt x="23" y="2"/>
                  </a:lnTo>
                  <a:lnTo>
                    <a:pt x="20" y="2"/>
                  </a:lnTo>
                  <a:lnTo>
                    <a:pt x="17" y="6"/>
                  </a:lnTo>
                  <a:lnTo>
                    <a:pt x="17" y="8"/>
                  </a:lnTo>
                  <a:lnTo>
                    <a:pt x="17" y="11"/>
                  </a:lnTo>
                  <a:lnTo>
                    <a:pt x="0" y="170"/>
                  </a:lnTo>
                  <a:lnTo>
                    <a:pt x="0" y="173"/>
                  </a:lnTo>
                  <a:lnTo>
                    <a:pt x="0" y="176"/>
                  </a:lnTo>
                  <a:lnTo>
                    <a:pt x="1" y="179"/>
                  </a:lnTo>
                  <a:lnTo>
                    <a:pt x="1" y="182"/>
                  </a:lnTo>
                  <a:lnTo>
                    <a:pt x="6" y="182"/>
                  </a:lnTo>
                  <a:lnTo>
                    <a:pt x="8" y="182"/>
                  </a:lnTo>
                  <a:lnTo>
                    <a:pt x="8" y="185"/>
                  </a:lnTo>
                  <a:lnTo>
                    <a:pt x="11" y="185"/>
                  </a:lnTo>
                  <a:lnTo>
                    <a:pt x="20" y="185"/>
                  </a:lnTo>
                  <a:lnTo>
                    <a:pt x="23" y="185"/>
                  </a:lnTo>
                  <a:lnTo>
                    <a:pt x="26" y="185"/>
                  </a:lnTo>
                  <a:lnTo>
                    <a:pt x="26" y="182"/>
                  </a:lnTo>
                  <a:lnTo>
                    <a:pt x="30" y="182"/>
                  </a:lnTo>
                  <a:lnTo>
                    <a:pt x="30" y="179"/>
                  </a:lnTo>
                  <a:lnTo>
                    <a:pt x="32" y="179"/>
                  </a:lnTo>
                  <a:lnTo>
                    <a:pt x="32" y="176"/>
                  </a:lnTo>
                  <a:lnTo>
                    <a:pt x="32" y="173"/>
                  </a:lnTo>
                  <a:lnTo>
                    <a:pt x="50" y="14"/>
                  </a:lnTo>
                  <a:lnTo>
                    <a:pt x="50" y="11"/>
                  </a:lnTo>
                  <a:lnTo>
                    <a:pt x="50" y="8"/>
                  </a:lnTo>
                  <a:lnTo>
                    <a:pt x="47" y="6"/>
                  </a:lnTo>
                  <a:lnTo>
                    <a:pt x="47" y="2"/>
                  </a:lnTo>
                  <a:lnTo>
                    <a:pt x="44" y="2"/>
                  </a:lnTo>
                  <a:lnTo>
                    <a:pt x="41" y="0"/>
                  </a:lnTo>
                  <a:lnTo>
                    <a:pt x="37" y="0"/>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500" name="Freeform 179"/>
            <p:cNvSpPr/>
            <p:nvPr/>
          </p:nvSpPr>
          <p:spPr>
            <a:xfrm>
              <a:off x="474" y="104"/>
              <a:ext cx="53" cy="191"/>
            </a:xfrm>
            <a:custGeom>
              <a:avLst/>
              <a:gdLst>
                <a:gd name="GT0" fmla="+- l w 0"/>
                <a:gd name="GT1" fmla="+- t h 0"/>
              </a:gdLst>
              <a:ahLst/>
              <a:cxnLst>
                <a:cxn ang="0">
                  <a:pos x="34" y="189"/>
                </a:cxn>
                <a:cxn ang="0">
                  <a:pos x="34" y="189"/>
                </a:cxn>
                <a:cxn ang="0">
                  <a:pos x="41" y="188"/>
                </a:cxn>
                <a:cxn ang="0">
                  <a:pos x="44" y="187"/>
                </a:cxn>
                <a:cxn ang="0">
                  <a:pos x="48" y="185"/>
                </a:cxn>
                <a:cxn ang="0">
                  <a:pos x="46" y="182"/>
                </a:cxn>
                <a:cxn ang="0">
                  <a:pos x="50" y="181"/>
                </a:cxn>
                <a:cxn ang="0">
                  <a:pos x="52" y="177"/>
                </a:cxn>
                <a:cxn ang="0">
                  <a:pos x="51" y="175"/>
                </a:cxn>
                <a:cxn ang="0">
                  <a:pos x="50" y="173"/>
                </a:cxn>
                <a:cxn ang="0">
                  <a:pos x="32" y="11"/>
                </a:cxn>
                <a:cxn ang="0">
                  <a:pos x="32" y="9"/>
                </a:cxn>
                <a:cxn ang="0">
                  <a:pos x="30" y="5"/>
                </a:cxn>
                <a:cxn ang="0">
                  <a:pos x="29" y="4"/>
                </a:cxn>
                <a:cxn ang="0">
                  <a:pos x="29" y="1"/>
                </a:cxn>
                <a:cxn ang="0">
                  <a:pos x="24" y="2"/>
                </a:cxn>
                <a:cxn ang="0">
                  <a:pos x="22" y="2"/>
                </a:cxn>
                <a:cxn ang="0">
                  <a:pos x="21" y="0"/>
                </a:cxn>
                <a:cxn ang="0">
                  <a:pos x="18" y="0"/>
                </a:cxn>
                <a:cxn ang="0">
                  <a:pos x="9" y="1"/>
                </a:cxn>
                <a:cxn ang="0">
                  <a:pos x="7" y="2"/>
                </a:cxn>
                <a:cxn ang="0">
                  <a:pos x="3" y="4"/>
                </a:cxn>
                <a:cxn ang="0">
                  <a:pos x="5" y="7"/>
                </a:cxn>
                <a:cxn ang="0">
                  <a:pos x="1" y="8"/>
                </a:cxn>
                <a:cxn ang="0">
                  <a:pos x="1" y="10"/>
                </a:cxn>
                <a:cxn ang="0">
                  <a:pos x="0" y="11"/>
                </a:cxn>
                <a:cxn ang="0">
                  <a:pos x="0" y="13"/>
                </a:cxn>
                <a:cxn ang="0">
                  <a:pos x="1" y="16"/>
                </a:cxn>
                <a:cxn ang="0">
                  <a:pos x="19" y="178"/>
                </a:cxn>
                <a:cxn ang="0">
                  <a:pos x="19" y="180"/>
                </a:cxn>
                <a:cxn ang="0">
                  <a:pos x="20" y="183"/>
                </a:cxn>
                <a:cxn ang="0">
                  <a:pos x="23" y="184"/>
                </a:cxn>
                <a:cxn ang="0">
                  <a:pos x="23" y="188"/>
                </a:cxn>
                <a:cxn ang="0">
                  <a:pos x="26" y="187"/>
                </a:cxn>
                <a:cxn ang="0">
                  <a:pos x="30" y="190"/>
                </a:cxn>
                <a:cxn ang="0">
                  <a:pos x="34" y="189"/>
                </a:cxn>
              </a:cxnLst>
              <a:rect l="l" t="t" r="GT0" b="GT1"/>
              <a:pathLst>
                <a:path w="52" h="191">
                  <a:moveTo>
                    <a:pt x="34" y="189"/>
                  </a:moveTo>
                  <a:lnTo>
                    <a:pt x="34" y="189"/>
                  </a:lnTo>
                  <a:lnTo>
                    <a:pt x="41" y="188"/>
                  </a:lnTo>
                  <a:lnTo>
                    <a:pt x="44" y="187"/>
                  </a:lnTo>
                  <a:lnTo>
                    <a:pt x="48" y="185"/>
                  </a:lnTo>
                  <a:lnTo>
                    <a:pt x="46" y="182"/>
                  </a:lnTo>
                  <a:lnTo>
                    <a:pt x="50" y="181"/>
                  </a:lnTo>
                  <a:lnTo>
                    <a:pt x="52" y="177"/>
                  </a:lnTo>
                  <a:lnTo>
                    <a:pt x="51" y="175"/>
                  </a:lnTo>
                  <a:lnTo>
                    <a:pt x="50" y="173"/>
                  </a:lnTo>
                  <a:lnTo>
                    <a:pt x="32" y="11"/>
                  </a:lnTo>
                  <a:lnTo>
                    <a:pt x="32" y="9"/>
                  </a:lnTo>
                  <a:lnTo>
                    <a:pt x="30" y="5"/>
                  </a:lnTo>
                  <a:lnTo>
                    <a:pt x="29" y="4"/>
                  </a:lnTo>
                  <a:lnTo>
                    <a:pt x="29" y="1"/>
                  </a:lnTo>
                  <a:lnTo>
                    <a:pt x="24" y="2"/>
                  </a:lnTo>
                  <a:lnTo>
                    <a:pt x="22" y="2"/>
                  </a:lnTo>
                  <a:lnTo>
                    <a:pt x="21" y="0"/>
                  </a:lnTo>
                  <a:lnTo>
                    <a:pt x="18" y="0"/>
                  </a:lnTo>
                  <a:lnTo>
                    <a:pt x="9" y="1"/>
                  </a:lnTo>
                  <a:lnTo>
                    <a:pt x="7" y="2"/>
                  </a:lnTo>
                  <a:lnTo>
                    <a:pt x="3" y="4"/>
                  </a:lnTo>
                  <a:lnTo>
                    <a:pt x="5" y="7"/>
                  </a:lnTo>
                  <a:lnTo>
                    <a:pt x="1" y="8"/>
                  </a:lnTo>
                  <a:lnTo>
                    <a:pt x="1" y="10"/>
                  </a:lnTo>
                  <a:lnTo>
                    <a:pt x="0" y="11"/>
                  </a:lnTo>
                  <a:lnTo>
                    <a:pt x="0" y="13"/>
                  </a:lnTo>
                  <a:lnTo>
                    <a:pt x="1" y="16"/>
                  </a:lnTo>
                  <a:lnTo>
                    <a:pt x="19" y="178"/>
                  </a:lnTo>
                  <a:lnTo>
                    <a:pt x="19" y="180"/>
                  </a:lnTo>
                  <a:lnTo>
                    <a:pt x="20" y="183"/>
                  </a:lnTo>
                  <a:lnTo>
                    <a:pt x="23" y="184"/>
                  </a:lnTo>
                  <a:lnTo>
                    <a:pt x="23" y="188"/>
                  </a:lnTo>
                  <a:lnTo>
                    <a:pt x="26" y="187"/>
                  </a:lnTo>
                  <a:lnTo>
                    <a:pt x="30" y="190"/>
                  </a:lnTo>
                  <a:lnTo>
                    <a:pt x="34" y="189"/>
                  </a:lnTo>
                </a:path>
              </a:pathLst>
            </a:custGeom>
            <a:solidFill>
              <a:schemeClr val="tx1"/>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501" name="组合 56500"/>
          <p:cNvGrpSpPr/>
          <p:nvPr/>
        </p:nvGrpSpPr>
        <p:grpSpPr>
          <a:xfrm>
            <a:off x="4910138" y="4568825"/>
            <a:ext cx="530225" cy="1169988"/>
            <a:chOff x="0" y="0"/>
            <a:chExt cx="297" cy="657"/>
          </a:xfrm>
        </p:grpSpPr>
        <p:sp>
          <p:nvSpPr>
            <p:cNvPr id="56502" name="Oval 181"/>
            <p:cNvSpPr/>
            <p:nvPr/>
          </p:nvSpPr>
          <p:spPr>
            <a:xfrm>
              <a:off x="100" y="0"/>
              <a:ext cx="96" cy="96"/>
            </a:xfrm>
            <a:prstGeom prst="ellipse">
              <a:avLst/>
            </a:prstGeom>
            <a:solidFill>
              <a:schemeClr val="hlink"/>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503" name="Freeform 182"/>
            <p:cNvSpPr/>
            <p:nvPr/>
          </p:nvSpPr>
          <p:spPr>
            <a:xfrm>
              <a:off x="59" y="110"/>
              <a:ext cx="176" cy="260"/>
            </a:xfrm>
            <a:custGeom>
              <a:avLst/>
              <a:gdLst>
                <a:gd name="GT0" fmla="+- l w 0"/>
                <a:gd name="GT1" fmla="+- t h 0"/>
              </a:gdLst>
              <a:ahLst/>
              <a:cxnLst>
                <a:cxn ang="0">
                  <a:pos x="14" y="0"/>
                </a:cxn>
                <a:cxn ang="0">
                  <a:pos x="14" y="0"/>
                </a:cxn>
                <a:cxn ang="0">
                  <a:pos x="160" y="0"/>
                </a:cxn>
                <a:cxn ang="0">
                  <a:pos x="164" y="0"/>
                </a:cxn>
                <a:cxn ang="0">
                  <a:pos x="166" y="0"/>
                </a:cxn>
                <a:cxn ang="0">
                  <a:pos x="166" y="3"/>
                </a:cxn>
                <a:cxn ang="0">
                  <a:pos x="169" y="3"/>
                </a:cxn>
                <a:cxn ang="0">
                  <a:pos x="169" y="6"/>
                </a:cxn>
                <a:cxn ang="0">
                  <a:pos x="175" y="6"/>
                </a:cxn>
                <a:cxn ang="0">
                  <a:pos x="175" y="10"/>
                </a:cxn>
                <a:cxn ang="0">
                  <a:pos x="175" y="14"/>
                </a:cxn>
                <a:cxn ang="0">
                  <a:pos x="152" y="243"/>
                </a:cxn>
                <a:cxn ang="0">
                  <a:pos x="152" y="247"/>
                </a:cxn>
                <a:cxn ang="0">
                  <a:pos x="152" y="250"/>
                </a:cxn>
                <a:cxn ang="0">
                  <a:pos x="148" y="255"/>
                </a:cxn>
                <a:cxn ang="0">
                  <a:pos x="148" y="259"/>
                </a:cxn>
                <a:cxn ang="0">
                  <a:pos x="146" y="259"/>
                </a:cxn>
                <a:cxn ang="0">
                  <a:pos x="141" y="259"/>
                </a:cxn>
                <a:cxn ang="0">
                  <a:pos x="139" y="259"/>
                </a:cxn>
                <a:cxn ang="0">
                  <a:pos x="35" y="259"/>
                </a:cxn>
                <a:cxn ang="0">
                  <a:pos x="33" y="259"/>
                </a:cxn>
                <a:cxn ang="0">
                  <a:pos x="28" y="259"/>
                </a:cxn>
                <a:cxn ang="0">
                  <a:pos x="26" y="255"/>
                </a:cxn>
                <a:cxn ang="0">
                  <a:pos x="22" y="250"/>
                </a:cxn>
                <a:cxn ang="0">
                  <a:pos x="22" y="247"/>
                </a:cxn>
                <a:cxn ang="0">
                  <a:pos x="22" y="243"/>
                </a:cxn>
                <a:cxn ang="0">
                  <a:pos x="0" y="14"/>
                </a:cxn>
                <a:cxn ang="0">
                  <a:pos x="0" y="10"/>
                </a:cxn>
                <a:cxn ang="0">
                  <a:pos x="0" y="6"/>
                </a:cxn>
                <a:cxn ang="0">
                  <a:pos x="4" y="6"/>
                </a:cxn>
                <a:cxn ang="0">
                  <a:pos x="4" y="3"/>
                </a:cxn>
                <a:cxn ang="0">
                  <a:pos x="8" y="3"/>
                </a:cxn>
                <a:cxn ang="0">
                  <a:pos x="8" y="0"/>
                </a:cxn>
                <a:cxn ang="0">
                  <a:pos x="10" y="0"/>
                </a:cxn>
                <a:cxn ang="0">
                  <a:pos x="14" y="0"/>
                </a:cxn>
              </a:cxnLst>
              <a:rect l="l" t="t" r="GT0" b="GT1"/>
              <a:pathLst>
                <a:path w="176" h="260">
                  <a:moveTo>
                    <a:pt x="14" y="0"/>
                  </a:moveTo>
                  <a:lnTo>
                    <a:pt x="14" y="0"/>
                  </a:lnTo>
                  <a:lnTo>
                    <a:pt x="160" y="0"/>
                  </a:lnTo>
                  <a:lnTo>
                    <a:pt x="164" y="0"/>
                  </a:lnTo>
                  <a:lnTo>
                    <a:pt x="166" y="0"/>
                  </a:lnTo>
                  <a:lnTo>
                    <a:pt x="166" y="3"/>
                  </a:lnTo>
                  <a:lnTo>
                    <a:pt x="169" y="3"/>
                  </a:lnTo>
                  <a:lnTo>
                    <a:pt x="169" y="6"/>
                  </a:lnTo>
                  <a:lnTo>
                    <a:pt x="175" y="6"/>
                  </a:lnTo>
                  <a:lnTo>
                    <a:pt x="175" y="10"/>
                  </a:lnTo>
                  <a:lnTo>
                    <a:pt x="175" y="14"/>
                  </a:lnTo>
                  <a:lnTo>
                    <a:pt x="152" y="243"/>
                  </a:lnTo>
                  <a:lnTo>
                    <a:pt x="152" y="247"/>
                  </a:lnTo>
                  <a:lnTo>
                    <a:pt x="152" y="250"/>
                  </a:lnTo>
                  <a:lnTo>
                    <a:pt x="148" y="255"/>
                  </a:lnTo>
                  <a:lnTo>
                    <a:pt x="148" y="259"/>
                  </a:lnTo>
                  <a:lnTo>
                    <a:pt x="146" y="259"/>
                  </a:lnTo>
                  <a:lnTo>
                    <a:pt x="141" y="259"/>
                  </a:lnTo>
                  <a:lnTo>
                    <a:pt x="139" y="259"/>
                  </a:lnTo>
                  <a:lnTo>
                    <a:pt x="35" y="259"/>
                  </a:lnTo>
                  <a:lnTo>
                    <a:pt x="33" y="259"/>
                  </a:lnTo>
                  <a:lnTo>
                    <a:pt x="28" y="259"/>
                  </a:lnTo>
                  <a:lnTo>
                    <a:pt x="26" y="255"/>
                  </a:lnTo>
                  <a:lnTo>
                    <a:pt x="22" y="250"/>
                  </a:lnTo>
                  <a:lnTo>
                    <a:pt x="22" y="247"/>
                  </a:lnTo>
                  <a:lnTo>
                    <a:pt x="22" y="243"/>
                  </a:lnTo>
                  <a:lnTo>
                    <a:pt x="0" y="14"/>
                  </a:lnTo>
                  <a:lnTo>
                    <a:pt x="0" y="10"/>
                  </a:lnTo>
                  <a:lnTo>
                    <a:pt x="0" y="6"/>
                  </a:lnTo>
                  <a:lnTo>
                    <a:pt x="4" y="6"/>
                  </a:lnTo>
                  <a:lnTo>
                    <a:pt x="4" y="3"/>
                  </a:lnTo>
                  <a:lnTo>
                    <a:pt x="8" y="3"/>
                  </a:lnTo>
                  <a:lnTo>
                    <a:pt x="8" y="0"/>
                  </a:lnTo>
                  <a:lnTo>
                    <a:pt x="10" y="0"/>
                  </a:lnTo>
                  <a:lnTo>
                    <a:pt x="14" y="0"/>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504" name="Freeform 183"/>
            <p:cNvSpPr/>
            <p:nvPr/>
          </p:nvSpPr>
          <p:spPr>
            <a:xfrm>
              <a:off x="100" y="388"/>
              <a:ext cx="97" cy="269"/>
            </a:xfrm>
            <a:custGeom>
              <a:avLst/>
              <a:gdLst>
                <a:gd name="GT0" fmla="+- l w 0"/>
                <a:gd name="GT1" fmla="+- t h 0"/>
              </a:gdLst>
              <a:ahLst/>
              <a:cxnLst>
                <a:cxn ang="0">
                  <a:pos x="14" y="0"/>
                </a:cxn>
                <a:cxn ang="0">
                  <a:pos x="14" y="0"/>
                </a:cxn>
                <a:cxn ang="0">
                  <a:pos x="81" y="0"/>
                </a:cxn>
                <a:cxn ang="0">
                  <a:pos x="85" y="0"/>
                </a:cxn>
                <a:cxn ang="0">
                  <a:pos x="89" y="0"/>
                </a:cxn>
                <a:cxn ang="0">
                  <a:pos x="92" y="2"/>
                </a:cxn>
                <a:cxn ang="0">
                  <a:pos x="96" y="6"/>
                </a:cxn>
                <a:cxn ang="0">
                  <a:pos x="96" y="9"/>
                </a:cxn>
                <a:cxn ang="0">
                  <a:pos x="96" y="13"/>
                </a:cxn>
                <a:cxn ang="0">
                  <a:pos x="89" y="253"/>
                </a:cxn>
                <a:cxn ang="0">
                  <a:pos x="89" y="258"/>
                </a:cxn>
                <a:cxn ang="0">
                  <a:pos x="89" y="260"/>
                </a:cxn>
                <a:cxn ang="0">
                  <a:pos x="85" y="260"/>
                </a:cxn>
                <a:cxn ang="0">
                  <a:pos x="85" y="264"/>
                </a:cxn>
                <a:cxn ang="0">
                  <a:pos x="81" y="268"/>
                </a:cxn>
                <a:cxn ang="0">
                  <a:pos x="78" y="268"/>
                </a:cxn>
                <a:cxn ang="0">
                  <a:pos x="75" y="268"/>
                </a:cxn>
                <a:cxn ang="0">
                  <a:pos x="21" y="268"/>
                </a:cxn>
                <a:cxn ang="0">
                  <a:pos x="17" y="268"/>
                </a:cxn>
                <a:cxn ang="0">
                  <a:pos x="14" y="268"/>
                </a:cxn>
                <a:cxn ang="0">
                  <a:pos x="14" y="264"/>
                </a:cxn>
                <a:cxn ang="0">
                  <a:pos x="10" y="264"/>
                </a:cxn>
                <a:cxn ang="0">
                  <a:pos x="10" y="260"/>
                </a:cxn>
                <a:cxn ang="0">
                  <a:pos x="7" y="260"/>
                </a:cxn>
                <a:cxn ang="0">
                  <a:pos x="7" y="258"/>
                </a:cxn>
                <a:cxn ang="0">
                  <a:pos x="7" y="253"/>
                </a:cxn>
                <a:cxn ang="0">
                  <a:pos x="0" y="13"/>
                </a:cxn>
                <a:cxn ang="0">
                  <a:pos x="0" y="9"/>
                </a:cxn>
                <a:cxn ang="0">
                  <a:pos x="0" y="6"/>
                </a:cxn>
                <a:cxn ang="0">
                  <a:pos x="3" y="2"/>
                </a:cxn>
                <a:cxn ang="0">
                  <a:pos x="7" y="0"/>
                </a:cxn>
                <a:cxn ang="0">
                  <a:pos x="10" y="0"/>
                </a:cxn>
                <a:cxn ang="0">
                  <a:pos x="14" y="0"/>
                </a:cxn>
              </a:cxnLst>
              <a:rect l="l" t="t" r="GT0" b="GT1"/>
              <a:pathLst>
                <a:path w="97" h="269">
                  <a:moveTo>
                    <a:pt x="14" y="0"/>
                  </a:moveTo>
                  <a:lnTo>
                    <a:pt x="14" y="0"/>
                  </a:lnTo>
                  <a:lnTo>
                    <a:pt x="81" y="0"/>
                  </a:lnTo>
                  <a:lnTo>
                    <a:pt x="85" y="0"/>
                  </a:lnTo>
                  <a:lnTo>
                    <a:pt x="89" y="0"/>
                  </a:lnTo>
                  <a:lnTo>
                    <a:pt x="92" y="2"/>
                  </a:lnTo>
                  <a:lnTo>
                    <a:pt x="96" y="6"/>
                  </a:lnTo>
                  <a:lnTo>
                    <a:pt x="96" y="9"/>
                  </a:lnTo>
                  <a:lnTo>
                    <a:pt x="96" y="13"/>
                  </a:lnTo>
                  <a:lnTo>
                    <a:pt x="89" y="253"/>
                  </a:lnTo>
                  <a:lnTo>
                    <a:pt x="89" y="258"/>
                  </a:lnTo>
                  <a:lnTo>
                    <a:pt x="89" y="260"/>
                  </a:lnTo>
                  <a:lnTo>
                    <a:pt x="85" y="260"/>
                  </a:lnTo>
                  <a:lnTo>
                    <a:pt x="85" y="264"/>
                  </a:lnTo>
                  <a:lnTo>
                    <a:pt x="81" y="268"/>
                  </a:lnTo>
                  <a:lnTo>
                    <a:pt x="78" y="268"/>
                  </a:lnTo>
                  <a:lnTo>
                    <a:pt x="75" y="268"/>
                  </a:lnTo>
                  <a:lnTo>
                    <a:pt x="21" y="268"/>
                  </a:lnTo>
                  <a:lnTo>
                    <a:pt x="17" y="268"/>
                  </a:lnTo>
                  <a:lnTo>
                    <a:pt x="14" y="268"/>
                  </a:lnTo>
                  <a:lnTo>
                    <a:pt x="14" y="264"/>
                  </a:lnTo>
                  <a:lnTo>
                    <a:pt x="10" y="264"/>
                  </a:lnTo>
                  <a:lnTo>
                    <a:pt x="10" y="260"/>
                  </a:lnTo>
                  <a:lnTo>
                    <a:pt x="7" y="260"/>
                  </a:lnTo>
                  <a:lnTo>
                    <a:pt x="7" y="258"/>
                  </a:lnTo>
                  <a:lnTo>
                    <a:pt x="7" y="253"/>
                  </a:lnTo>
                  <a:lnTo>
                    <a:pt x="0" y="13"/>
                  </a:lnTo>
                  <a:lnTo>
                    <a:pt x="0" y="9"/>
                  </a:lnTo>
                  <a:lnTo>
                    <a:pt x="0" y="6"/>
                  </a:lnTo>
                  <a:lnTo>
                    <a:pt x="3" y="2"/>
                  </a:lnTo>
                  <a:lnTo>
                    <a:pt x="7" y="0"/>
                  </a:lnTo>
                  <a:lnTo>
                    <a:pt x="10" y="0"/>
                  </a:lnTo>
                  <a:lnTo>
                    <a:pt x="14" y="0"/>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505" name="Freeform 184"/>
            <p:cNvSpPr/>
            <p:nvPr/>
          </p:nvSpPr>
          <p:spPr>
            <a:xfrm>
              <a:off x="233" y="132"/>
              <a:ext cx="64" cy="233"/>
            </a:xfrm>
            <a:custGeom>
              <a:avLst/>
              <a:gdLst>
                <a:gd name="GT0" fmla="+- l w 0"/>
                <a:gd name="GT1" fmla="+- t h 0"/>
              </a:gdLst>
              <a:ahLst/>
              <a:cxnLst>
                <a:cxn ang="0">
                  <a:pos x="47" y="0"/>
                </a:cxn>
                <a:cxn ang="0">
                  <a:pos x="47" y="0"/>
                </a:cxn>
                <a:cxn ang="0">
                  <a:pos x="37" y="0"/>
                </a:cxn>
                <a:cxn ang="0">
                  <a:pos x="33" y="0"/>
                </a:cxn>
                <a:cxn ang="0">
                  <a:pos x="29" y="0"/>
                </a:cxn>
                <a:cxn ang="0">
                  <a:pos x="29" y="3"/>
                </a:cxn>
                <a:cxn ang="0">
                  <a:pos x="26" y="3"/>
                </a:cxn>
                <a:cxn ang="0">
                  <a:pos x="22" y="8"/>
                </a:cxn>
                <a:cxn ang="0">
                  <a:pos x="22" y="11"/>
                </a:cxn>
                <a:cxn ang="0">
                  <a:pos x="22" y="14"/>
                </a:cxn>
                <a:cxn ang="0">
                  <a:pos x="0" y="214"/>
                </a:cxn>
                <a:cxn ang="0">
                  <a:pos x="0" y="217"/>
                </a:cxn>
                <a:cxn ang="0">
                  <a:pos x="0" y="222"/>
                </a:cxn>
                <a:cxn ang="0">
                  <a:pos x="2" y="224"/>
                </a:cxn>
                <a:cxn ang="0">
                  <a:pos x="2" y="228"/>
                </a:cxn>
                <a:cxn ang="0">
                  <a:pos x="8" y="228"/>
                </a:cxn>
                <a:cxn ang="0">
                  <a:pos x="10" y="228"/>
                </a:cxn>
                <a:cxn ang="0">
                  <a:pos x="10" y="232"/>
                </a:cxn>
                <a:cxn ang="0">
                  <a:pos x="14" y="232"/>
                </a:cxn>
                <a:cxn ang="0">
                  <a:pos x="26" y="232"/>
                </a:cxn>
                <a:cxn ang="0">
                  <a:pos x="29" y="232"/>
                </a:cxn>
                <a:cxn ang="0">
                  <a:pos x="33" y="232"/>
                </a:cxn>
                <a:cxn ang="0">
                  <a:pos x="33" y="228"/>
                </a:cxn>
                <a:cxn ang="0">
                  <a:pos x="37" y="228"/>
                </a:cxn>
                <a:cxn ang="0">
                  <a:pos x="37" y="224"/>
                </a:cxn>
                <a:cxn ang="0">
                  <a:pos x="40" y="224"/>
                </a:cxn>
                <a:cxn ang="0">
                  <a:pos x="40" y="222"/>
                </a:cxn>
                <a:cxn ang="0">
                  <a:pos x="40" y="217"/>
                </a:cxn>
                <a:cxn ang="0">
                  <a:pos x="63" y="17"/>
                </a:cxn>
                <a:cxn ang="0">
                  <a:pos x="63" y="14"/>
                </a:cxn>
                <a:cxn ang="0">
                  <a:pos x="63" y="11"/>
                </a:cxn>
                <a:cxn ang="0">
                  <a:pos x="59" y="8"/>
                </a:cxn>
                <a:cxn ang="0">
                  <a:pos x="59" y="3"/>
                </a:cxn>
                <a:cxn ang="0">
                  <a:pos x="55" y="3"/>
                </a:cxn>
                <a:cxn ang="0">
                  <a:pos x="52" y="0"/>
                </a:cxn>
                <a:cxn ang="0">
                  <a:pos x="47" y="0"/>
                </a:cxn>
              </a:cxnLst>
              <a:rect l="l" t="t" r="GT0" b="GT1"/>
              <a:pathLst>
                <a:path w="64" h="233">
                  <a:moveTo>
                    <a:pt x="47" y="0"/>
                  </a:moveTo>
                  <a:lnTo>
                    <a:pt x="47" y="0"/>
                  </a:lnTo>
                  <a:lnTo>
                    <a:pt x="37" y="0"/>
                  </a:lnTo>
                  <a:lnTo>
                    <a:pt x="33" y="0"/>
                  </a:lnTo>
                  <a:lnTo>
                    <a:pt x="29" y="0"/>
                  </a:lnTo>
                  <a:lnTo>
                    <a:pt x="29" y="3"/>
                  </a:lnTo>
                  <a:lnTo>
                    <a:pt x="26" y="3"/>
                  </a:lnTo>
                  <a:lnTo>
                    <a:pt x="22" y="8"/>
                  </a:lnTo>
                  <a:lnTo>
                    <a:pt x="22" y="11"/>
                  </a:lnTo>
                  <a:lnTo>
                    <a:pt x="22" y="14"/>
                  </a:lnTo>
                  <a:lnTo>
                    <a:pt x="0" y="214"/>
                  </a:lnTo>
                  <a:lnTo>
                    <a:pt x="0" y="217"/>
                  </a:lnTo>
                  <a:lnTo>
                    <a:pt x="0" y="222"/>
                  </a:lnTo>
                  <a:lnTo>
                    <a:pt x="2" y="224"/>
                  </a:lnTo>
                  <a:lnTo>
                    <a:pt x="2" y="228"/>
                  </a:lnTo>
                  <a:lnTo>
                    <a:pt x="8" y="228"/>
                  </a:lnTo>
                  <a:lnTo>
                    <a:pt x="10" y="228"/>
                  </a:lnTo>
                  <a:lnTo>
                    <a:pt x="10" y="232"/>
                  </a:lnTo>
                  <a:lnTo>
                    <a:pt x="14" y="232"/>
                  </a:lnTo>
                  <a:lnTo>
                    <a:pt x="26" y="232"/>
                  </a:lnTo>
                  <a:lnTo>
                    <a:pt x="29" y="232"/>
                  </a:lnTo>
                  <a:lnTo>
                    <a:pt x="33" y="232"/>
                  </a:lnTo>
                  <a:lnTo>
                    <a:pt x="33" y="228"/>
                  </a:lnTo>
                  <a:lnTo>
                    <a:pt x="37" y="228"/>
                  </a:lnTo>
                  <a:lnTo>
                    <a:pt x="37" y="224"/>
                  </a:lnTo>
                  <a:lnTo>
                    <a:pt x="40" y="224"/>
                  </a:lnTo>
                  <a:lnTo>
                    <a:pt x="40" y="222"/>
                  </a:lnTo>
                  <a:lnTo>
                    <a:pt x="40" y="217"/>
                  </a:lnTo>
                  <a:lnTo>
                    <a:pt x="63" y="17"/>
                  </a:lnTo>
                  <a:lnTo>
                    <a:pt x="63" y="14"/>
                  </a:lnTo>
                  <a:lnTo>
                    <a:pt x="63" y="11"/>
                  </a:lnTo>
                  <a:lnTo>
                    <a:pt x="59" y="8"/>
                  </a:lnTo>
                  <a:lnTo>
                    <a:pt x="59" y="3"/>
                  </a:lnTo>
                  <a:lnTo>
                    <a:pt x="55" y="3"/>
                  </a:lnTo>
                  <a:lnTo>
                    <a:pt x="52" y="0"/>
                  </a:lnTo>
                  <a:lnTo>
                    <a:pt x="47" y="0"/>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506" name="Freeform 185"/>
            <p:cNvSpPr/>
            <p:nvPr/>
          </p:nvSpPr>
          <p:spPr>
            <a:xfrm>
              <a:off x="0" y="133"/>
              <a:ext cx="67" cy="237"/>
            </a:xfrm>
            <a:custGeom>
              <a:avLst/>
              <a:gdLst>
                <a:gd name="GT0" fmla="+- l w 0"/>
                <a:gd name="GT1" fmla="+- t h 0"/>
              </a:gdLst>
              <a:ahLst/>
              <a:cxnLst>
                <a:cxn ang="0">
                  <a:pos x="43" y="235"/>
                </a:cxn>
                <a:cxn ang="0">
                  <a:pos x="43" y="235"/>
                </a:cxn>
                <a:cxn ang="0">
                  <a:pos x="52" y="233"/>
                </a:cxn>
                <a:cxn ang="0">
                  <a:pos x="57" y="232"/>
                </a:cxn>
                <a:cxn ang="0">
                  <a:pos x="61" y="230"/>
                </a:cxn>
                <a:cxn ang="0">
                  <a:pos x="59" y="226"/>
                </a:cxn>
                <a:cxn ang="0">
                  <a:pos x="63" y="226"/>
                </a:cxn>
                <a:cxn ang="0">
                  <a:pos x="66" y="220"/>
                </a:cxn>
                <a:cxn ang="0">
                  <a:pos x="65" y="217"/>
                </a:cxn>
                <a:cxn ang="0">
                  <a:pos x="64" y="215"/>
                </a:cxn>
                <a:cxn ang="0">
                  <a:pos x="41" y="14"/>
                </a:cxn>
                <a:cxn ang="0">
                  <a:pos x="41" y="10"/>
                </a:cxn>
                <a:cxn ang="0">
                  <a:pos x="39" y="7"/>
                </a:cxn>
                <a:cxn ang="0">
                  <a:pos x="37" y="5"/>
                </a:cxn>
                <a:cxn ang="0">
                  <a:pos x="36" y="1"/>
                </a:cxn>
                <a:cxn ang="0">
                  <a:pos x="31" y="3"/>
                </a:cxn>
                <a:cxn ang="0">
                  <a:pos x="28" y="3"/>
                </a:cxn>
                <a:cxn ang="0">
                  <a:pos x="26" y="0"/>
                </a:cxn>
                <a:cxn ang="0">
                  <a:pos x="23" y="0"/>
                </a:cxn>
                <a:cxn ang="0">
                  <a:pos x="12" y="2"/>
                </a:cxn>
                <a:cxn ang="0">
                  <a:pos x="8" y="3"/>
                </a:cxn>
                <a:cxn ang="0">
                  <a:pos x="4" y="5"/>
                </a:cxn>
                <a:cxn ang="0">
                  <a:pos x="6" y="9"/>
                </a:cxn>
                <a:cxn ang="0">
                  <a:pos x="1" y="9"/>
                </a:cxn>
                <a:cxn ang="0">
                  <a:pos x="2" y="13"/>
                </a:cxn>
                <a:cxn ang="0">
                  <a:pos x="0" y="14"/>
                </a:cxn>
                <a:cxn ang="0">
                  <a:pos x="0" y="17"/>
                </a:cxn>
                <a:cxn ang="0">
                  <a:pos x="1" y="20"/>
                </a:cxn>
                <a:cxn ang="0">
                  <a:pos x="24" y="221"/>
                </a:cxn>
                <a:cxn ang="0">
                  <a:pos x="24" y="225"/>
                </a:cxn>
                <a:cxn ang="0">
                  <a:pos x="25" y="227"/>
                </a:cxn>
                <a:cxn ang="0">
                  <a:pos x="30" y="229"/>
                </a:cxn>
                <a:cxn ang="0">
                  <a:pos x="30" y="234"/>
                </a:cxn>
                <a:cxn ang="0">
                  <a:pos x="33" y="232"/>
                </a:cxn>
                <a:cxn ang="0">
                  <a:pos x="39" y="236"/>
                </a:cxn>
                <a:cxn ang="0">
                  <a:pos x="43" y="235"/>
                </a:cxn>
              </a:cxnLst>
              <a:rect l="l" t="t" r="GT0" b="GT1"/>
              <a:pathLst>
                <a:path w="67" h="236">
                  <a:moveTo>
                    <a:pt x="43" y="235"/>
                  </a:moveTo>
                  <a:lnTo>
                    <a:pt x="43" y="235"/>
                  </a:lnTo>
                  <a:lnTo>
                    <a:pt x="52" y="233"/>
                  </a:lnTo>
                  <a:lnTo>
                    <a:pt x="57" y="232"/>
                  </a:lnTo>
                  <a:lnTo>
                    <a:pt x="61" y="230"/>
                  </a:lnTo>
                  <a:lnTo>
                    <a:pt x="59" y="226"/>
                  </a:lnTo>
                  <a:lnTo>
                    <a:pt x="63" y="226"/>
                  </a:lnTo>
                  <a:lnTo>
                    <a:pt x="66" y="220"/>
                  </a:lnTo>
                  <a:lnTo>
                    <a:pt x="65" y="217"/>
                  </a:lnTo>
                  <a:lnTo>
                    <a:pt x="64" y="215"/>
                  </a:lnTo>
                  <a:lnTo>
                    <a:pt x="41" y="14"/>
                  </a:lnTo>
                  <a:lnTo>
                    <a:pt x="41" y="10"/>
                  </a:lnTo>
                  <a:lnTo>
                    <a:pt x="39" y="7"/>
                  </a:lnTo>
                  <a:lnTo>
                    <a:pt x="37" y="5"/>
                  </a:lnTo>
                  <a:lnTo>
                    <a:pt x="36" y="1"/>
                  </a:lnTo>
                  <a:lnTo>
                    <a:pt x="31" y="3"/>
                  </a:lnTo>
                  <a:lnTo>
                    <a:pt x="28" y="3"/>
                  </a:lnTo>
                  <a:lnTo>
                    <a:pt x="26" y="0"/>
                  </a:lnTo>
                  <a:lnTo>
                    <a:pt x="23" y="0"/>
                  </a:lnTo>
                  <a:lnTo>
                    <a:pt x="12" y="2"/>
                  </a:lnTo>
                  <a:lnTo>
                    <a:pt x="8" y="3"/>
                  </a:lnTo>
                  <a:lnTo>
                    <a:pt x="4" y="5"/>
                  </a:lnTo>
                  <a:lnTo>
                    <a:pt x="6" y="9"/>
                  </a:lnTo>
                  <a:lnTo>
                    <a:pt x="1" y="9"/>
                  </a:lnTo>
                  <a:lnTo>
                    <a:pt x="2" y="13"/>
                  </a:lnTo>
                  <a:lnTo>
                    <a:pt x="0" y="14"/>
                  </a:lnTo>
                  <a:lnTo>
                    <a:pt x="0" y="17"/>
                  </a:lnTo>
                  <a:lnTo>
                    <a:pt x="1" y="20"/>
                  </a:lnTo>
                  <a:lnTo>
                    <a:pt x="24" y="221"/>
                  </a:lnTo>
                  <a:lnTo>
                    <a:pt x="24" y="225"/>
                  </a:lnTo>
                  <a:lnTo>
                    <a:pt x="25" y="227"/>
                  </a:lnTo>
                  <a:lnTo>
                    <a:pt x="30" y="229"/>
                  </a:lnTo>
                  <a:lnTo>
                    <a:pt x="30" y="234"/>
                  </a:lnTo>
                  <a:lnTo>
                    <a:pt x="33" y="232"/>
                  </a:lnTo>
                  <a:lnTo>
                    <a:pt x="39" y="236"/>
                  </a:lnTo>
                  <a:lnTo>
                    <a:pt x="43" y="235"/>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nvGrpSpPr>
          <p:cNvPr id="56507" name="组合 56506"/>
          <p:cNvGrpSpPr/>
          <p:nvPr/>
        </p:nvGrpSpPr>
        <p:grpSpPr>
          <a:xfrm>
            <a:off x="6618288" y="4568825"/>
            <a:ext cx="531812" cy="1169988"/>
            <a:chOff x="0" y="0"/>
            <a:chExt cx="298" cy="657"/>
          </a:xfrm>
        </p:grpSpPr>
        <p:sp>
          <p:nvSpPr>
            <p:cNvPr id="56508" name="Oval 187"/>
            <p:cNvSpPr/>
            <p:nvPr/>
          </p:nvSpPr>
          <p:spPr>
            <a:xfrm>
              <a:off x="101" y="0"/>
              <a:ext cx="95" cy="96"/>
            </a:xfrm>
            <a:prstGeom prst="ellipse">
              <a:avLst/>
            </a:prstGeom>
            <a:solidFill>
              <a:schemeClr val="hlink"/>
            </a:solidFill>
            <a:ln>
              <a:no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509" name="Freeform 188"/>
            <p:cNvSpPr/>
            <p:nvPr/>
          </p:nvSpPr>
          <p:spPr>
            <a:xfrm>
              <a:off x="59" y="110"/>
              <a:ext cx="176" cy="260"/>
            </a:xfrm>
            <a:custGeom>
              <a:avLst/>
              <a:gdLst>
                <a:gd name="GT0" fmla="+- l w 0"/>
                <a:gd name="GT1" fmla="+- t h 0"/>
              </a:gdLst>
              <a:ahLst/>
              <a:cxnLst>
                <a:cxn ang="0">
                  <a:pos x="14" y="0"/>
                </a:cxn>
                <a:cxn ang="0">
                  <a:pos x="14" y="0"/>
                </a:cxn>
                <a:cxn ang="0">
                  <a:pos x="160" y="0"/>
                </a:cxn>
                <a:cxn ang="0">
                  <a:pos x="164" y="0"/>
                </a:cxn>
                <a:cxn ang="0">
                  <a:pos x="166" y="0"/>
                </a:cxn>
                <a:cxn ang="0">
                  <a:pos x="166" y="3"/>
                </a:cxn>
                <a:cxn ang="0">
                  <a:pos x="169" y="3"/>
                </a:cxn>
                <a:cxn ang="0">
                  <a:pos x="169" y="6"/>
                </a:cxn>
                <a:cxn ang="0">
                  <a:pos x="175" y="6"/>
                </a:cxn>
                <a:cxn ang="0">
                  <a:pos x="175" y="10"/>
                </a:cxn>
                <a:cxn ang="0">
                  <a:pos x="175" y="14"/>
                </a:cxn>
                <a:cxn ang="0">
                  <a:pos x="152" y="243"/>
                </a:cxn>
                <a:cxn ang="0">
                  <a:pos x="152" y="247"/>
                </a:cxn>
                <a:cxn ang="0">
                  <a:pos x="152" y="250"/>
                </a:cxn>
                <a:cxn ang="0">
                  <a:pos x="148" y="255"/>
                </a:cxn>
                <a:cxn ang="0">
                  <a:pos x="148" y="259"/>
                </a:cxn>
                <a:cxn ang="0">
                  <a:pos x="146" y="259"/>
                </a:cxn>
                <a:cxn ang="0">
                  <a:pos x="141" y="259"/>
                </a:cxn>
                <a:cxn ang="0">
                  <a:pos x="139" y="259"/>
                </a:cxn>
                <a:cxn ang="0">
                  <a:pos x="35" y="259"/>
                </a:cxn>
                <a:cxn ang="0">
                  <a:pos x="33" y="259"/>
                </a:cxn>
                <a:cxn ang="0">
                  <a:pos x="28" y="259"/>
                </a:cxn>
                <a:cxn ang="0">
                  <a:pos x="26" y="255"/>
                </a:cxn>
                <a:cxn ang="0">
                  <a:pos x="22" y="250"/>
                </a:cxn>
                <a:cxn ang="0">
                  <a:pos x="22" y="247"/>
                </a:cxn>
                <a:cxn ang="0">
                  <a:pos x="22" y="243"/>
                </a:cxn>
                <a:cxn ang="0">
                  <a:pos x="0" y="14"/>
                </a:cxn>
                <a:cxn ang="0">
                  <a:pos x="0" y="10"/>
                </a:cxn>
                <a:cxn ang="0">
                  <a:pos x="0" y="6"/>
                </a:cxn>
                <a:cxn ang="0">
                  <a:pos x="4" y="6"/>
                </a:cxn>
                <a:cxn ang="0">
                  <a:pos x="4" y="3"/>
                </a:cxn>
                <a:cxn ang="0">
                  <a:pos x="8" y="3"/>
                </a:cxn>
                <a:cxn ang="0">
                  <a:pos x="8" y="0"/>
                </a:cxn>
                <a:cxn ang="0">
                  <a:pos x="10" y="0"/>
                </a:cxn>
                <a:cxn ang="0">
                  <a:pos x="14" y="0"/>
                </a:cxn>
              </a:cxnLst>
              <a:rect l="l" t="t" r="GT0" b="GT1"/>
              <a:pathLst>
                <a:path w="176" h="260">
                  <a:moveTo>
                    <a:pt x="14" y="0"/>
                  </a:moveTo>
                  <a:lnTo>
                    <a:pt x="14" y="0"/>
                  </a:lnTo>
                  <a:lnTo>
                    <a:pt x="160" y="0"/>
                  </a:lnTo>
                  <a:lnTo>
                    <a:pt x="164" y="0"/>
                  </a:lnTo>
                  <a:lnTo>
                    <a:pt x="166" y="0"/>
                  </a:lnTo>
                  <a:lnTo>
                    <a:pt x="166" y="3"/>
                  </a:lnTo>
                  <a:lnTo>
                    <a:pt x="169" y="3"/>
                  </a:lnTo>
                  <a:lnTo>
                    <a:pt x="169" y="6"/>
                  </a:lnTo>
                  <a:lnTo>
                    <a:pt x="175" y="6"/>
                  </a:lnTo>
                  <a:lnTo>
                    <a:pt x="175" y="10"/>
                  </a:lnTo>
                  <a:lnTo>
                    <a:pt x="175" y="14"/>
                  </a:lnTo>
                  <a:lnTo>
                    <a:pt x="152" y="243"/>
                  </a:lnTo>
                  <a:lnTo>
                    <a:pt x="152" y="247"/>
                  </a:lnTo>
                  <a:lnTo>
                    <a:pt x="152" y="250"/>
                  </a:lnTo>
                  <a:lnTo>
                    <a:pt x="148" y="255"/>
                  </a:lnTo>
                  <a:lnTo>
                    <a:pt x="148" y="259"/>
                  </a:lnTo>
                  <a:lnTo>
                    <a:pt x="146" y="259"/>
                  </a:lnTo>
                  <a:lnTo>
                    <a:pt x="141" y="259"/>
                  </a:lnTo>
                  <a:lnTo>
                    <a:pt x="139" y="259"/>
                  </a:lnTo>
                  <a:lnTo>
                    <a:pt x="35" y="259"/>
                  </a:lnTo>
                  <a:lnTo>
                    <a:pt x="33" y="259"/>
                  </a:lnTo>
                  <a:lnTo>
                    <a:pt x="28" y="259"/>
                  </a:lnTo>
                  <a:lnTo>
                    <a:pt x="26" y="255"/>
                  </a:lnTo>
                  <a:lnTo>
                    <a:pt x="22" y="250"/>
                  </a:lnTo>
                  <a:lnTo>
                    <a:pt x="22" y="247"/>
                  </a:lnTo>
                  <a:lnTo>
                    <a:pt x="22" y="243"/>
                  </a:lnTo>
                  <a:lnTo>
                    <a:pt x="0" y="14"/>
                  </a:lnTo>
                  <a:lnTo>
                    <a:pt x="0" y="10"/>
                  </a:lnTo>
                  <a:lnTo>
                    <a:pt x="0" y="6"/>
                  </a:lnTo>
                  <a:lnTo>
                    <a:pt x="4" y="6"/>
                  </a:lnTo>
                  <a:lnTo>
                    <a:pt x="4" y="3"/>
                  </a:lnTo>
                  <a:lnTo>
                    <a:pt x="8" y="3"/>
                  </a:lnTo>
                  <a:lnTo>
                    <a:pt x="8" y="0"/>
                  </a:lnTo>
                  <a:lnTo>
                    <a:pt x="10" y="0"/>
                  </a:lnTo>
                  <a:lnTo>
                    <a:pt x="14" y="0"/>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510" name="Freeform 189"/>
            <p:cNvSpPr/>
            <p:nvPr/>
          </p:nvSpPr>
          <p:spPr>
            <a:xfrm>
              <a:off x="101" y="388"/>
              <a:ext cx="97" cy="269"/>
            </a:xfrm>
            <a:custGeom>
              <a:avLst/>
              <a:gdLst>
                <a:gd name="GT0" fmla="+- l w 0"/>
                <a:gd name="GT1" fmla="+- t h 0"/>
              </a:gdLst>
              <a:ahLst/>
              <a:cxnLst>
                <a:cxn ang="0">
                  <a:pos x="14" y="0"/>
                </a:cxn>
                <a:cxn ang="0">
                  <a:pos x="14" y="0"/>
                </a:cxn>
                <a:cxn ang="0">
                  <a:pos x="81" y="0"/>
                </a:cxn>
                <a:cxn ang="0">
                  <a:pos x="85" y="0"/>
                </a:cxn>
                <a:cxn ang="0">
                  <a:pos x="89" y="0"/>
                </a:cxn>
                <a:cxn ang="0">
                  <a:pos x="92" y="2"/>
                </a:cxn>
                <a:cxn ang="0">
                  <a:pos x="96" y="6"/>
                </a:cxn>
                <a:cxn ang="0">
                  <a:pos x="96" y="9"/>
                </a:cxn>
                <a:cxn ang="0">
                  <a:pos x="96" y="13"/>
                </a:cxn>
                <a:cxn ang="0">
                  <a:pos x="89" y="253"/>
                </a:cxn>
                <a:cxn ang="0">
                  <a:pos x="89" y="258"/>
                </a:cxn>
                <a:cxn ang="0">
                  <a:pos x="89" y="260"/>
                </a:cxn>
                <a:cxn ang="0">
                  <a:pos x="85" y="260"/>
                </a:cxn>
                <a:cxn ang="0">
                  <a:pos x="85" y="264"/>
                </a:cxn>
                <a:cxn ang="0">
                  <a:pos x="81" y="268"/>
                </a:cxn>
                <a:cxn ang="0">
                  <a:pos x="78" y="268"/>
                </a:cxn>
                <a:cxn ang="0">
                  <a:pos x="75" y="268"/>
                </a:cxn>
                <a:cxn ang="0">
                  <a:pos x="21" y="268"/>
                </a:cxn>
                <a:cxn ang="0">
                  <a:pos x="17" y="268"/>
                </a:cxn>
                <a:cxn ang="0">
                  <a:pos x="14" y="268"/>
                </a:cxn>
                <a:cxn ang="0">
                  <a:pos x="14" y="264"/>
                </a:cxn>
                <a:cxn ang="0">
                  <a:pos x="10" y="264"/>
                </a:cxn>
                <a:cxn ang="0">
                  <a:pos x="10" y="260"/>
                </a:cxn>
                <a:cxn ang="0">
                  <a:pos x="7" y="260"/>
                </a:cxn>
                <a:cxn ang="0">
                  <a:pos x="7" y="258"/>
                </a:cxn>
                <a:cxn ang="0">
                  <a:pos x="7" y="253"/>
                </a:cxn>
                <a:cxn ang="0">
                  <a:pos x="0" y="13"/>
                </a:cxn>
                <a:cxn ang="0">
                  <a:pos x="0" y="9"/>
                </a:cxn>
                <a:cxn ang="0">
                  <a:pos x="0" y="6"/>
                </a:cxn>
                <a:cxn ang="0">
                  <a:pos x="3" y="2"/>
                </a:cxn>
                <a:cxn ang="0">
                  <a:pos x="7" y="0"/>
                </a:cxn>
                <a:cxn ang="0">
                  <a:pos x="10" y="0"/>
                </a:cxn>
                <a:cxn ang="0">
                  <a:pos x="14" y="0"/>
                </a:cxn>
              </a:cxnLst>
              <a:rect l="l" t="t" r="GT0" b="GT1"/>
              <a:pathLst>
                <a:path w="97" h="269">
                  <a:moveTo>
                    <a:pt x="14" y="0"/>
                  </a:moveTo>
                  <a:lnTo>
                    <a:pt x="14" y="0"/>
                  </a:lnTo>
                  <a:lnTo>
                    <a:pt x="81" y="0"/>
                  </a:lnTo>
                  <a:lnTo>
                    <a:pt x="85" y="0"/>
                  </a:lnTo>
                  <a:lnTo>
                    <a:pt x="89" y="0"/>
                  </a:lnTo>
                  <a:lnTo>
                    <a:pt x="92" y="2"/>
                  </a:lnTo>
                  <a:lnTo>
                    <a:pt x="96" y="6"/>
                  </a:lnTo>
                  <a:lnTo>
                    <a:pt x="96" y="9"/>
                  </a:lnTo>
                  <a:lnTo>
                    <a:pt x="96" y="13"/>
                  </a:lnTo>
                  <a:lnTo>
                    <a:pt x="89" y="253"/>
                  </a:lnTo>
                  <a:lnTo>
                    <a:pt x="89" y="258"/>
                  </a:lnTo>
                  <a:lnTo>
                    <a:pt x="89" y="260"/>
                  </a:lnTo>
                  <a:lnTo>
                    <a:pt x="85" y="260"/>
                  </a:lnTo>
                  <a:lnTo>
                    <a:pt x="85" y="264"/>
                  </a:lnTo>
                  <a:lnTo>
                    <a:pt x="81" y="268"/>
                  </a:lnTo>
                  <a:lnTo>
                    <a:pt x="78" y="268"/>
                  </a:lnTo>
                  <a:lnTo>
                    <a:pt x="75" y="268"/>
                  </a:lnTo>
                  <a:lnTo>
                    <a:pt x="21" y="268"/>
                  </a:lnTo>
                  <a:lnTo>
                    <a:pt x="17" y="268"/>
                  </a:lnTo>
                  <a:lnTo>
                    <a:pt x="14" y="268"/>
                  </a:lnTo>
                  <a:lnTo>
                    <a:pt x="14" y="264"/>
                  </a:lnTo>
                  <a:lnTo>
                    <a:pt x="10" y="264"/>
                  </a:lnTo>
                  <a:lnTo>
                    <a:pt x="10" y="260"/>
                  </a:lnTo>
                  <a:lnTo>
                    <a:pt x="7" y="260"/>
                  </a:lnTo>
                  <a:lnTo>
                    <a:pt x="7" y="258"/>
                  </a:lnTo>
                  <a:lnTo>
                    <a:pt x="7" y="253"/>
                  </a:lnTo>
                  <a:lnTo>
                    <a:pt x="0" y="13"/>
                  </a:lnTo>
                  <a:lnTo>
                    <a:pt x="0" y="9"/>
                  </a:lnTo>
                  <a:lnTo>
                    <a:pt x="0" y="6"/>
                  </a:lnTo>
                  <a:lnTo>
                    <a:pt x="3" y="2"/>
                  </a:lnTo>
                  <a:lnTo>
                    <a:pt x="7" y="0"/>
                  </a:lnTo>
                  <a:lnTo>
                    <a:pt x="10" y="0"/>
                  </a:lnTo>
                  <a:lnTo>
                    <a:pt x="14" y="0"/>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511" name="Freeform 190"/>
            <p:cNvSpPr/>
            <p:nvPr/>
          </p:nvSpPr>
          <p:spPr>
            <a:xfrm>
              <a:off x="234" y="132"/>
              <a:ext cx="64" cy="233"/>
            </a:xfrm>
            <a:custGeom>
              <a:avLst/>
              <a:gdLst>
                <a:gd name="GT0" fmla="+- l w 0"/>
                <a:gd name="GT1" fmla="+- t h 0"/>
              </a:gdLst>
              <a:ahLst/>
              <a:cxnLst>
                <a:cxn ang="0">
                  <a:pos x="47" y="0"/>
                </a:cxn>
                <a:cxn ang="0">
                  <a:pos x="47" y="0"/>
                </a:cxn>
                <a:cxn ang="0">
                  <a:pos x="37" y="0"/>
                </a:cxn>
                <a:cxn ang="0">
                  <a:pos x="33" y="0"/>
                </a:cxn>
                <a:cxn ang="0">
                  <a:pos x="29" y="0"/>
                </a:cxn>
                <a:cxn ang="0">
                  <a:pos x="29" y="3"/>
                </a:cxn>
                <a:cxn ang="0">
                  <a:pos x="26" y="3"/>
                </a:cxn>
                <a:cxn ang="0">
                  <a:pos x="22" y="8"/>
                </a:cxn>
                <a:cxn ang="0">
                  <a:pos x="22" y="11"/>
                </a:cxn>
                <a:cxn ang="0">
                  <a:pos x="22" y="14"/>
                </a:cxn>
                <a:cxn ang="0">
                  <a:pos x="0" y="214"/>
                </a:cxn>
                <a:cxn ang="0">
                  <a:pos x="0" y="217"/>
                </a:cxn>
                <a:cxn ang="0">
                  <a:pos x="0" y="222"/>
                </a:cxn>
                <a:cxn ang="0">
                  <a:pos x="2" y="224"/>
                </a:cxn>
                <a:cxn ang="0">
                  <a:pos x="2" y="228"/>
                </a:cxn>
                <a:cxn ang="0">
                  <a:pos x="8" y="228"/>
                </a:cxn>
                <a:cxn ang="0">
                  <a:pos x="10" y="228"/>
                </a:cxn>
                <a:cxn ang="0">
                  <a:pos x="10" y="232"/>
                </a:cxn>
                <a:cxn ang="0">
                  <a:pos x="14" y="232"/>
                </a:cxn>
                <a:cxn ang="0">
                  <a:pos x="26" y="232"/>
                </a:cxn>
                <a:cxn ang="0">
                  <a:pos x="29" y="232"/>
                </a:cxn>
                <a:cxn ang="0">
                  <a:pos x="33" y="232"/>
                </a:cxn>
                <a:cxn ang="0">
                  <a:pos x="33" y="228"/>
                </a:cxn>
                <a:cxn ang="0">
                  <a:pos x="37" y="228"/>
                </a:cxn>
                <a:cxn ang="0">
                  <a:pos x="37" y="224"/>
                </a:cxn>
                <a:cxn ang="0">
                  <a:pos x="40" y="224"/>
                </a:cxn>
                <a:cxn ang="0">
                  <a:pos x="40" y="222"/>
                </a:cxn>
                <a:cxn ang="0">
                  <a:pos x="40" y="217"/>
                </a:cxn>
                <a:cxn ang="0">
                  <a:pos x="63" y="17"/>
                </a:cxn>
                <a:cxn ang="0">
                  <a:pos x="63" y="14"/>
                </a:cxn>
                <a:cxn ang="0">
                  <a:pos x="63" y="11"/>
                </a:cxn>
                <a:cxn ang="0">
                  <a:pos x="59" y="8"/>
                </a:cxn>
                <a:cxn ang="0">
                  <a:pos x="59" y="3"/>
                </a:cxn>
                <a:cxn ang="0">
                  <a:pos x="55" y="3"/>
                </a:cxn>
                <a:cxn ang="0">
                  <a:pos x="52" y="0"/>
                </a:cxn>
                <a:cxn ang="0">
                  <a:pos x="47" y="0"/>
                </a:cxn>
              </a:cxnLst>
              <a:rect l="l" t="t" r="GT0" b="GT1"/>
              <a:pathLst>
                <a:path w="64" h="233">
                  <a:moveTo>
                    <a:pt x="47" y="0"/>
                  </a:moveTo>
                  <a:lnTo>
                    <a:pt x="47" y="0"/>
                  </a:lnTo>
                  <a:lnTo>
                    <a:pt x="37" y="0"/>
                  </a:lnTo>
                  <a:lnTo>
                    <a:pt x="33" y="0"/>
                  </a:lnTo>
                  <a:lnTo>
                    <a:pt x="29" y="0"/>
                  </a:lnTo>
                  <a:lnTo>
                    <a:pt x="29" y="3"/>
                  </a:lnTo>
                  <a:lnTo>
                    <a:pt x="26" y="3"/>
                  </a:lnTo>
                  <a:lnTo>
                    <a:pt x="22" y="8"/>
                  </a:lnTo>
                  <a:lnTo>
                    <a:pt x="22" y="11"/>
                  </a:lnTo>
                  <a:lnTo>
                    <a:pt x="22" y="14"/>
                  </a:lnTo>
                  <a:lnTo>
                    <a:pt x="0" y="214"/>
                  </a:lnTo>
                  <a:lnTo>
                    <a:pt x="0" y="217"/>
                  </a:lnTo>
                  <a:lnTo>
                    <a:pt x="0" y="222"/>
                  </a:lnTo>
                  <a:lnTo>
                    <a:pt x="2" y="224"/>
                  </a:lnTo>
                  <a:lnTo>
                    <a:pt x="2" y="228"/>
                  </a:lnTo>
                  <a:lnTo>
                    <a:pt x="8" y="228"/>
                  </a:lnTo>
                  <a:lnTo>
                    <a:pt x="10" y="228"/>
                  </a:lnTo>
                  <a:lnTo>
                    <a:pt x="10" y="232"/>
                  </a:lnTo>
                  <a:lnTo>
                    <a:pt x="14" y="232"/>
                  </a:lnTo>
                  <a:lnTo>
                    <a:pt x="26" y="232"/>
                  </a:lnTo>
                  <a:lnTo>
                    <a:pt x="29" y="232"/>
                  </a:lnTo>
                  <a:lnTo>
                    <a:pt x="33" y="232"/>
                  </a:lnTo>
                  <a:lnTo>
                    <a:pt x="33" y="228"/>
                  </a:lnTo>
                  <a:lnTo>
                    <a:pt x="37" y="228"/>
                  </a:lnTo>
                  <a:lnTo>
                    <a:pt x="37" y="224"/>
                  </a:lnTo>
                  <a:lnTo>
                    <a:pt x="40" y="224"/>
                  </a:lnTo>
                  <a:lnTo>
                    <a:pt x="40" y="222"/>
                  </a:lnTo>
                  <a:lnTo>
                    <a:pt x="40" y="217"/>
                  </a:lnTo>
                  <a:lnTo>
                    <a:pt x="63" y="17"/>
                  </a:lnTo>
                  <a:lnTo>
                    <a:pt x="63" y="14"/>
                  </a:lnTo>
                  <a:lnTo>
                    <a:pt x="63" y="11"/>
                  </a:lnTo>
                  <a:lnTo>
                    <a:pt x="59" y="8"/>
                  </a:lnTo>
                  <a:lnTo>
                    <a:pt x="59" y="3"/>
                  </a:lnTo>
                  <a:lnTo>
                    <a:pt x="55" y="3"/>
                  </a:lnTo>
                  <a:lnTo>
                    <a:pt x="52" y="0"/>
                  </a:lnTo>
                  <a:lnTo>
                    <a:pt x="47" y="0"/>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56512" name="Freeform 191"/>
            <p:cNvSpPr/>
            <p:nvPr/>
          </p:nvSpPr>
          <p:spPr>
            <a:xfrm>
              <a:off x="0" y="133"/>
              <a:ext cx="67" cy="237"/>
            </a:xfrm>
            <a:custGeom>
              <a:avLst/>
              <a:gdLst>
                <a:gd name="GT0" fmla="+- l w 0"/>
                <a:gd name="GT1" fmla="+- t h 0"/>
              </a:gdLst>
              <a:ahLst/>
              <a:cxnLst>
                <a:cxn ang="0">
                  <a:pos x="43" y="235"/>
                </a:cxn>
                <a:cxn ang="0">
                  <a:pos x="43" y="235"/>
                </a:cxn>
                <a:cxn ang="0">
                  <a:pos x="52" y="233"/>
                </a:cxn>
                <a:cxn ang="0">
                  <a:pos x="57" y="232"/>
                </a:cxn>
                <a:cxn ang="0">
                  <a:pos x="61" y="230"/>
                </a:cxn>
                <a:cxn ang="0">
                  <a:pos x="59" y="226"/>
                </a:cxn>
                <a:cxn ang="0">
                  <a:pos x="63" y="226"/>
                </a:cxn>
                <a:cxn ang="0">
                  <a:pos x="66" y="220"/>
                </a:cxn>
                <a:cxn ang="0">
                  <a:pos x="65" y="217"/>
                </a:cxn>
                <a:cxn ang="0">
                  <a:pos x="64" y="215"/>
                </a:cxn>
                <a:cxn ang="0">
                  <a:pos x="41" y="14"/>
                </a:cxn>
                <a:cxn ang="0">
                  <a:pos x="41" y="10"/>
                </a:cxn>
                <a:cxn ang="0">
                  <a:pos x="39" y="7"/>
                </a:cxn>
                <a:cxn ang="0">
                  <a:pos x="37" y="5"/>
                </a:cxn>
                <a:cxn ang="0">
                  <a:pos x="36" y="1"/>
                </a:cxn>
                <a:cxn ang="0">
                  <a:pos x="31" y="3"/>
                </a:cxn>
                <a:cxn ang="0">
                  <a:pos x="28" y="3"/>
                </a:cxn>
                <a:cxn ang="0">
                  <a:pos x="26" y="0"/>
                </a:cxn>
                <a:cxn ang="0">
                  <a:pos x="23" y="0"/>
                </a:cxn>
                <a:cxn ang="0">
                  <a:pos x="12" y="2"/>
                </a:cxn>
                <a:cxn ang="0">
                  <a:pos x="8" y="3"/>
                </a:cxn>
                <a:cxn ang="0">
                  <a:pos x="4" y="5"/>
                </a:cxn>
                <a:cxn ang="0">
                  <a:pos x="6" y="9"/>
                </a:cxn>
                <a:cxn ang="0">
                  <a:pos x="1" y="9"/>
                </a:cxn>
                <a:cxn ang="0">
                  <a:pos x="2" y="13"/>
                </a:cxn>
                <a:cxn ang="0">
                  <a:pos x="0" y="14"/>
                </a:cxn>
                <a:cxn ang="0">
                  <a:pos x="0" y="17"/>
                </a:cxn>
                <a:cxn ang="0">
                  <a:pos x="1" y="20"/>
                </a:cxn>
                <a:cxn ang="0">
                  <a:pos x="24" y="221"/>
                </a:cxn>
                <a:cxn ang="0">
                  <a:pos x="24" y="225"/>
                </a:cxn>
                <a:cxn ang="0">
                  <a:pos x="25" y="227"/>
                </a:cxn>
                <a:cxn ang="0">
                  <a:pos x="30" y="229"/>
                </a:cxn>
                <a:cxn ang="0">
                  <a:pos x="30" y="234"/>
                </a:cxn>
                <a:cxn ang="0">
                  <a:pos x="33" y="232"/>
                </a:cxn>
                <a:cxn ang="0">
                  <a:pos x="39" y="236"/>
                </a:cxn>
                <a:cxn ang="0">
                  <a:pos x="43" y="235"/>
                </a:cxn>
              </a:cxnLst>
              <a:rect l="l" t="t" r="GT0" b="GT1"/>
              <a:pathLst>
                <a:path w="67" h="236">
                  <a:moveTo>
                    <a:pt x="43" y="235"/>
                  </a:moveTo>
                  <a:lnTo>
                    <a:pt x="43" y="235"/>
                  </a:lnTo>
                  <a:lnTo>
                    <a:pt x="52" y="233"/>
                  </a:lnTo>
                  <a:lnTo>
                    <a:pt x="57" y="232"/>
                  </a:lnTo>
                  <a:lnTo>
                    <a:pt x="61" y="230"/>
                  </a:lnTo>
                  <a:lnTo>
                    <a:pt x="59" y="226"/>
                  </a:lnTo>
                  <a:lnTo>
                    <a:pt x="63" y="226"/>
                  </a:lnTo>
                  <a:lnTo>
                    <a:pt x="66" y="220"/>
                  </a:lnTo>
                  <a:lnTo>
                    <a:pt x="65" y="217"/>
                  </a:lnTo>
                  <a:lnTo>
                    <a:pt x="64" y="215"/>
                  </a:lnTo>
                  <a:lnTo>
                    <a:pt x="41" y="14"/>
                  </a:lnTo>
                  <a:lnTo>
                    <a:pt x="41" y="10"/>
                  </a:lnTo>
                  <a:lnTo>
                    <a:pt x="39" y="7"/>
                  </a:lnTo>
                  <a:lnTo>
                    <a:pt x="37" y="5"/>
                  </a:lnTo>
                  <a:lnTo>
                    <a:pt x="36" y="1"/>
                  </a:lnTo>
                  <a:lnTo>
                    <a:pt x="31" y="3"/>
                  </a:lnTo>
                  <a:lnTo>
                    <a:pt x="28" y="3"/>
                  </a:lnTo>
                  <a:lnTo>
                    <a:pt x="26" y="0"/>
                  </a:lnTo>
                  <a:lnTo>
                    <a:pt x="23" y="0"/>
                  </a:lnTo>
                  <a:lnTo>
                    <a:pt x="12" y="2"/>
                  </a:lnTo>
                  <a:lnTo>
                    <a:pt x="8" y="3"/>
                  </a:lnTo>
                  <a:lnTo>
                    <a:pt x="4" y="5"/>
                  </a:lnTo>
                  <a:lnTo>
                    <a:pt x="6" y="9"/>
                  </a:lnTo>
                  <a:lnTo>
                    <a:pt x="1" y="9"/>
                  </a:lnTo>
                  <a:lnTo>
                    <a:pt x="2" y="13"/>
                  </a:lnTo>
                  <a:lnTo>
                    <a:pt x="0" y="14"/>
                  </a:lnTo>
                  <a:lnTo>
                    <a:pt x="0" y="17"/>
                  </a:lnTo>
                  <a:lnTo>
                    <a:pt x="1" y="20"/>
                  </a:lnTo>
                  <a:lnTo>
                    <a:pt x="24" y="221"/>
                  </a:lnTo>
                  <a:lnTo>
                    <a:pt x="24" y="225"/>
                  </a:lnTo>
                  <a:lnTo>
                    <a:pt x="25" y="227"/>
                  </a:lnTo>
                  <a:lnTo>
                    <a:pt x="30" y="229"/>
                  </a:lnTo>
                  <a:lnTo>
                    <a:pt x="30" y="234"/>
                  </a:lnTo>
                  <a:lnTo>
                    <a:pt x="33" y="232"/>
                  </a:lnTo>
                  <a:lnTo>
                    <a:pt x="39" y="236"/>
                  </a:lnTo>
                  <a:lnTo>
                    <a:pt x="43" y="235"/>
                  </a:lnTo>
                </a:path>
              </a:pathLst>
            </a:custGeom>
            <a:solidFill>
              <a:schemeClr val="hlink"/>
            </a:solid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sp>
        <p:nvSpPr>
          <p:cNvPr id="56513" name="AutoShape 192"/>
          <p:cNvSpPr/>
          <p:nvPr/>
        </p:nvSpPr>
        <p:spPr>
          <a:xfrm>
            <a:off x="500062" y="3052762"/>
            <a:ext cx="2587625" cy="1341438"/>
          </a:xfrm>
          <a:prstGeom prst="homePlate">
            <a:avLst>
              <a:gd name="adj" fmla="val 45537"/>
            </a:avLst>
          </a:prstGeom>
          <a:noFill/>
          <a:ln w="38100" cmpd="sng">
            <a:solidFill>
              <a:schemeClr val="tx1"/>
            </a:solidFill>
            <a:miter lim="800000"/>
          </a:ln>
        </p:spPr>
        <p:txBody>
          <a:bodyPr lIns="105144" tIns="51680" rIns="105144" bIns="51680"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157288">
              <a:lnSpc>
                <a:spcPct val="90000"/>
              </a:lnSpc>
            </a:pPr>
            <a:r>
              <a:rPr lang="en-US" sz="2000"/>
              <a:t>TSP - </a:t>
            </a:r>
            <a:r>
              <a:rPr lang="en-US" sz="2000" i="1"/>
              <a:t>Builds</a:t>
            </a:r>
            <a:r>
              <a:rPr lang="en-US" sz="2000"/>
              <a:t> </a:t>
            </a:r>
            <a:r>
              <a:rPr lang="en-US" sz="2000" i="1"/>
              <a:t>quality products on cost and schedule</a:t>
            </a:r>
          </a:p>
        </p:txBody>
      </p:sp>
      <p:sp>
        <p:nvSpPr>
          <p:cNvPr id="56514" name="AutoShape 193"/>
          <p:cNvSpPr/>
          <p:nvPr/>
        </p:nvSpPr>
        <p:spPr>
          <a:xfrm>
            <a:off x="500062" y="4525962"/>
            <a:ext cx="2587625" cy="1343025"/>
          </a:xfrm>
          <a:prstGeom prst="homePlate">
            <a:avLst>
              <a:gd name="adj" fmla="val 45483"/>
            </a:avLst>
          </a:prstGeom>
          <a:noFill/>
          <a:ln w="38100" cmpd="sng">
            <a:solidFill>
              <a:schemeClr val="hlink"/>
            </a:solidFill>
            <a:miter lim="800000"/>
          </a:ln>
        </p:spPr>
        <p:txBody>
          <a:bodyPr lIns="105144" tIns="51680" rIns="105144" bIns="51680" anchor="ctr" anchorCtr="1"/>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1157288">
              <a:lnSpc>
                <a:spcPct val="90000"/>
              </a:lnSpc>
            </a:pPr>
            <a:r>
              <a:rPr lang="en-US" sz="2000">
                <a:solidFill>
                  <a:schemeClr val="hlink"/>
                </a:solidFill>
              </a:rPr>
              <a:t>PSP - </a:t>
            </a:r>
            <a:r>
              <a:rPr lang="en-US" sz="2000" i="1">
                <a:solidFill>
                  <a:schemeClr val="hlink"/>
                </a:solidFill>
              </a:rPr>
              <a:t>Builds</a:t>
            </a:r>
            <a:r>
              <a:rPr lang="en-US" sz="2000">
                <a:solidFill>
                  <a:schemeClr val="hlink"/>
                </a:solidFill>
              </a:rPr>
              <a:t> </a:t>
            </a:r>
            <a:r>
              <a:rPr lang="en-US" sz="2000" i="1">
                <a:solidFill>
                  <a:schemeClr val="hlink"/>
                </a:solidFill>
              </a:rPr>
              <a:t>individual skill and discipline</a:t>
            </a:r>
          </a:p>
        </p:txBody>
      </p:sp>
      <p:sp>
        <p:nvSpPr>
          <p:cNvPr id="56515" name="Text Box 194"/>
          <p:cNvSpPr/>
          <p:nvPr/>
        </p:nvSpPr>
        <p:spPr>
          <a:xfrm>
            <a:off x="1476375" y="6000750"/>
            <a:ext cx="5688012" cy="325438"/>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spcBef>
                <a:spcPct val="50000"/>
              </a:spcBef>
            </a:pPr>
            <a:r>
              <a:rPr lang="zh-CN"/>
              <a:t>个体的素质体现在：</a:t>
            </a:r>
            <a:r>
              <a:rPr lang="zh-CN">
                <a:solidFill>
                  <a:srgbClr val="FF3300"/>
                </a:solidFill>
              </a:rPr>
              <a:t>知识与技能、规范、承诺、悟性</a:t>
            </a:r>
          </a:p>
        </p:txBody>
      </p:sp>
      <p:sp>
        <p:nvSpPr>
          <p:cNvPr id="56516" name="日期占位符 197"/>
          <p:cNvSpPr/>
          <p:nvPr/>
        </p:nvSpPr>
        <p:spPr>
          <a:xfrm>
            <a:off x="496888" y="6356350"/>
            <a:ext cx="1717675" cy="365125"/>
          </a:xfrm>
          <a:prstGeom prst="rect">
            <a:avLst/>
          </a:prstGeom>
          <a:noFill/>
          <a:ln>
            <a:noFill/>
            <a:miter lim="800000"/>
          </a:ln>
        </p:spPr>
        <p:txBody>
          <a:bodyPr/>
          <a:lstStyle/>
          <a:p>
            <a:pPr lvl="0"/>
            <a:fld id="{6D780D0A-1E4E-4C78-A26B-4EC562678D39}"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简介</a:t>
            </a:r>
          </a:p>
        </p:txBody>
      </p:sp>
      <p:sp>
        <p:nvSpPr>
          <p:cNvPr id="16387" name="日期占位符 2"/>
          <p:cNvSpPr/>
          <p:nvPr/>
        </p:nvSpPr>
        <p:spPr>
          <a:xfrm>
            <a:off x="496888" y="6356350"/>
            <a:ext cx="2289175" cy="365125"/>
          </a:xfrm>
          <a:prstGeom prst="rect">
            <a:avLst/>
          </a:prstGeom>
          <a:noFill/>
          <a:ln>
            <a:noFill/>
            <a:miter lim="800000"/>
          </a:ln>
        </p:spPr>
        <p:txBody>
          <a:bodyPr/>
          <a:lstStyle/>
          <a:p>
            <a:pPr lvl="0"/>
            <a:fld id="{C5971209-6155-47E3-8B5A-23654EE321E5}" type="datetime1">
              <a:rPr lang="en-US" altLang="zh-CN" sz="1400">
                <a:solidFill>
                  <a:schemeClr val="tx2"/>
                </a:solidFill>
              </a:rPr>
              <a:t>2024/4/2</a:t>
            </a:fld>
            <a:endParaRPr lang="zh-CN" sz="1400">
              <a:solidFill>
                <a:schemeClr val="tx2"/>
              </a:solidFill>
            </a:endParaRPr>
          </a:p>
        </p:txBody>
      </p:sp>
      <p:sp>
        <p:nvSpPr>
          <p:cNvPr id="16388" name="灯片编号占位符 4"/>
          <p:cNvSpPr/>
          <p:nvPr/>
        </p:nvSpPr>
        <p:spPr>
          <a:xfrm>
            <a:off x="7715250" y="6356350"/>
            <a:ext cx="642938" cy="365125"/>
          </a:xfrm>
          <a:prstGeom prst="rect">
            <a:avLst/>
          </a:prstGeom>
          <a:noFill/>
          <a:ln>
            <a:noFill/>
            <a:miter lim="800000"/>
          </a:ln>
        </p:spPr>
        <p:txBody>
          <a:bodyPr/>
          <a:lstStyle/>
          <a:p>
            <a:pPr lvl="0"/>
            <a:fld id="{C541B263-7E0F-4605-9755-1CA9015BA30F}" type="slidenum">
              <a:rPr lang="en-US" altLang="zh-CN" sz="1400">
                <a:solidFill>
                  <a:schemeClr val="tx2"/>
                </a:solidFill>
              </a:rPr>
              <a:t>4</a:t>
            </a:fld>
            <a:endParaRPr lang="zh-CN" sz="1400">
              <a:solidFill>
                <a:schemeClr val="tx2"/>
              </a:solidFill>
            </a:endParaRPr>
          </a:p>
        </p:txBody>
      </p:sp>
      <p:sp>
        <p:nvSpPr>
          <p:cNvPr id="16389" name="内容占位符 5"/>
          <p:cNvSpPr>
            <a:spLocks noGrp="1"/>
          </p:cNvSpPr>
          <p:nvPr>
            <p:ph sz="quarter" idx="4294967295"/>
          </p:nvPr>
        </p:nvSpPr>
        <p:spPr>
          <a:xfrm>
            <a:off x="457200" y="1219200"/>
            <a:ext cx="8229600" cy="4937125"/>
          </a:xfrm>
          <a:prstGeom prst="rect">
            <a:avLst/>
          </a:prstGeom>
          <a:noFill/>
          <a:ln>
            <a:solidFill>
              <a:prstClr val="black"/>
            </a:solidFill>
            <a:miter lim="800000"/>
          </a:ln>
        </p:spPr>
        <p:txBody>
          <a:bodyPr vert="horz" wrap="square" anchor="t" anchorCtr="0"/>
          <a:lstStyle>
            <a:lvl1pPr marL="457200" indent="-273050" algn="l"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457200" lvl="0" indent="-273050">
              <a:lnSpc>
                <a:spcPct val="90000"/>
              </a:lnSpc>
              <a:buFont typeface="Wingdings"/>
            </a:pPr>
            <a:r>
              <a:rPr lang="en-US" sz="2600">
                <a:solidFill>
                  <a:srgbClr val="FF0000"/>
                </a:solidFill>
              </a:rPr>
              <a:t>过程与过程模型</a:t>
            </a:r>
          </a:p>
          <a:p>
            <a:pPr marL="457200" lvl="0" indent="-273050">
              <a:lnSpc>
                <a:spcPct val="90000"/>
              </a:lnSpc>
              <a:buFont typeface="Wingdings"/>
            </a:pPr>
            <a:r>
              <a:rPr lang="en-US" sz="2600"/>
              <a:t>CMMI发展历史</a:t>
            </a:r>
          </a:p>
          <a:p>
            <a:pPr marL="457200" lvl="0" indent="-273050">
              <a:lnSpc>
                <a:spcPct val="90000"/>
              </a:lnSpc>
              <a:buFont typeface="Wingdings"/>
            </a:pPr>
            <a:r>
              <a:rPr lang="en-US" sz="2600"/>
              <a:t>模型结构</a:t>
            </a:r>
          </a:p>
          <a:p>
            <a:pPr marL="457200" lvl="0" indent="-273050">
              <a:lnSpc>
                <a:spcPct val="90000"/>
              </a:lnSpc>
              <a:buFont typeface="Wingdings"/>
            </a:pPr>
            <a:r>
              <a:rPr lang="en-US" sz="2600"/>
              <a:t>五个成熟度等级的特征</a:t>
            </a:r>
          </a:p>
          <a:p>
            <a:pPr marL="457200" lvl="0" indent="-273050">
              <a:lnSpc>
                <a:spcPct val="90000"/>
              </a:lnSpc>
              <a:buFont typeface="Wingdings"/>
            </a:pPr>
            <a:r>
              <a:rPr lang="en-US" sz="2600"/>
              <a:t>基于CMMI的过程改进方法——IDEAL</a:t>
            </a:r>
          </a:p>
          <a:p>
            <a:pPr marL="457200" lvl="0" indent="-273050">
              <a:lnSpc>
                <a:spcPct val="90000"/>
              </a:lnSpc>
              <a:buFont typeface="Wingdings"/>
            </a:pPr>
            <a:r>
              <a:rPr lang="en-US" sz="2600"/>
              <a:t>CMMI评估</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简介</a:t>
            </a:r>
          </a:p>
        </p:txBody>
      </p:sp>
      <p:sp>
        <p:nvSpPr>
          <p:cNvPr id="57347" name="日期占位符 2"/>
          <p:cNvSpPr/>
          <p:nvPr/>
        </p:nvSpPr>
        <p:spPr>
          <a:xfrm>
            <a:off x="496888" y="6356350"/>
            <a:ext cx="2289175" cy="365125"/>
          </a:xfrm>
          <a:prstGeom prst="rect">
            <a:avLst/>
          </a:prstGeom>
          <a:noFill/>
          <a:ln>
            <a:noFill/>
            <a:miter lim="800000"/>
          </a:ln>
        </p:spPr>
        <p:txBody>
          <a:bodyPr/>
          <a:lstStyle/>
          <a:p>
            <a:pPr lvl="0"/>
            <a:fld id="{A15FDAF2-BDD3-41AD-9E72-2C7F66B620BE}" type="datetime1">
              <a:rPr lang="en-US" altLang="zh-CN" sz="1400">
                <a:solidFill>
                  <a:schemeClr val="tx2"/>
                </a:solidFill>
              </a:rPr>
              <a:t>2024/4/2</a:t>
            </a:fld>
            <a:endParaRPr lang="zh-CN" sz="1400">
              <a:solidFill>
                <a:schemeClr val="tx2"/>
              </a:solidFill>
            </a:endParaRPr>
          </a:p>
        </p:txBody>
      </p:sp>
      <p:sp>
        <p:nvSpPr>
          <p:cNvPr id="57348" name="灯片编号占位符 4"/>
          <p:cNvSpPr/>
          <p:nvPr/>
        </p:nvSpPr>
        <p:spPr>
          <a:xfrm>
            <a:off x="7715250" y="6356350"/>
            <a:ext cx="642938" cy="365125"/>
          </a:xfrm>
          <a:prstGeom prst="rect">
            <a:avLst/>
          </a:prstGeom>
          <a:noFill/>
          <a:ln>
            <a:noFill/>
            <a:miter lim="800000"/>
          </a:ln>
        </p:spPr>
        <p:txBody>
          <a:bodyPr/>
          <a:lstStyle/>
          <a:p>
            <a:pPr lvl="0"/>
            <a:fld id="{DDCC31CB-E356-43EC-B859-D7184BE710EA}" type="slidenum">
              <a:rPr lang="en-US" altLang="zh-CN" sz="1400">
                <a:solidFill>
                  <a:schemeClr val="tx2"/>
                </a:solidFill>
              </a:rPr>
              <a:t>40</a:t>
            </a:fld>
            <a:endParaRPr lang="zh-CN" sz="1400">
              <a:solidFill>
                <a:schemeClr val="tx2"/>
              </a:solidFill>
            </a:endParaRPr>
          </a:p>
        </p:txBody>
      </p:sp>
      <p:sp>
        <p:nvSpPr>
          <p:cNvPr id="57349" name="内容占位符 5"/>
          <p:cNvSpPr>
            <a:spLocks noGrp="1"/>
          </p:cNvSpPr>
          <p:nvPr>
            <p:ph sz="quarter" idx="4294967295"/>
          </p:nvPr>
        </p:nvSpPr>
        <p:spPr>
          <a:xfrm>
            <a:off x="457200" y="1219200"/>
            <a:ext cx="8229600" cy="4937125"/>
          </a:xfrm>
          <a:prstGeom prst="rect">
            <a:avLst/>
          </a:prstGeom>
          <a:noFill/>
          <a:ln>
            <a:solidFill>
              <a:prstClr val="black"/>
            </a:solidFill>
            <a:miter lim="800000"/>
          </a:ln>
        </p:spPr>
        <p:txBody>
          <a:bodyPr vert="horz" wrap="square" anchor="t" anchorCtr="0"/>
          <a:lstStyle>
            <a:lvl1pPr marL="457200" indent="-273050" algn="l"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457200" lvl="0" indent="-273050">
              <a:lnSpc>
                <a:spcPct val="90000"/>
              </a:lnSpc>
              <a:buFont typeface="Wingdings"/>
            </a:pPr>
            <a:r>
              <a:rPr lang="en-US" sz="2600">
                <a:latin typeface="华文新魏" pitchFamily="2" charset="-122"/>
              </a:rPr>
              <a:t>过程与过程模型</a:t>
            </a:r>
          </a:p>
          <a:p>
            <a:pPr marL="457200" lvl="0" indent="-273050">
              <a:lnSpc>
                <a:spcPct val="90000"/>
              </a:lnSpc>
              <a:buFont typeface="Wingdings"/>
            </a:pPr>
            <a:r>
              <a:rPr lang="en-US" sz="2600">
                <a:latin typeface="华文新魏" pitchFamily="2" charset="-122"/>
              </a:rPr>
              <a:t>CMMI发展历史</a:t>
            </a:r>
          </a:p>
          <a:p>
            <a:pPr marL="457200" lvl="0" indent="-273050">
              <a:lnSpc>
                <a:spcPct val="90000"/>
              </a:lnSpc>
              <a:buFont typeface="Wingdings"/>
            </a:pPr>
            <a:r>
              <a:rPr lang="en-US" sz="2600">
                <a:latin typeface="华文新魏" pitchFamily="2" charset="-122"/>
              </a:rPr>
              <a:t>模型结构</a:t>
            </a:r>
          </a:p>
          <a:p>
            <a:pPr marL="457200" lvl="0" indent="-273050">
              <a:lnSpc>
                <a:spcPct val="90000"/>
              </a:lnSpc>
              <a:buFont typeface="Wingdings"/>
            </a:pPr>
            <a:r>
              <a:rPr lang="en-US" sz="2600">
                <a:latin typeface="华文新魏" pitchFamily="2" charset="-122"/>
              </a:rPr>
              <a:t>五个等级的特征</a:t>
            </a:r>
          </a:p>
          <a:p>
            <a:pPr marL="457200" lvl="0" indent="-273050">
              <a:lnSpc>
                <a:spcPct val="90000"/>
              </a:lnSpc>
              <a:buFont typeface="Wingdings"/>
            </a:pPr>
            <a:r>
              <a:rPr lang="en-US" sz="2600">
                <a:latin typeface="华文新魏" pitchFamily="2" charset="-122"/>
              </a:rPr>
              <a:t>基于CMMI的过程改进方法</a:t>
            </a:r>
          </a:p>
          <a:p>
            <a:pPr marL="457200" lvl="0" indent="-273050">
              <a:lnSpc>
                <a:spcPct val="90000"/>
              </a:lnSpc>
              <a:buFont typeface="Wingdings"/>
            </a:pPr>
            <a:r>
              <a:rPr lang="en-US" sz="2600">
                <a:solidFill>
                  <a:srgbClr val="FF0000"/>
                </a:solidFill>
                <a:latin typeface="华文新魏" pitchFamily="2" charset="-122"/>
              </a:rPr>
              <a:t>CMMI评估</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评估</a:t>
            </a:r>
          </a:p>
        </p:txBody>
      </p:sp>
      <p:sp>
        <p:nvSpPr>
          <p:cNvPr id="58371" name="Rectangle 3"/>
          <p:cNvSpPr>
            <a:spLocks noGrp="1"/>
          </p:cNvSpPr>
          <p:nvPr>
            <p:ph type="body" idx="4294967295"/>
          </p:nvPr>
        </p:nvSpPr>
        <p:spPr>
          <a:xfrm>
            <a:off x="457200" y="1219200"/>
            <a:ext cx="8229600" cy="4937125"/>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90000"/>
              </a:lnSpc>
              <a:buFont typeface="Wingdings"/>
            </a:pPr>
            <a:r>
              <a:rPr lang="en-US" sz="2800"/>
              <a:t>SEI授权主任评估师</a:t>
            </a:r>
          </a:p>
          <a:p>
            <a:pPr marL="273050" lvl="0" indent="-273050">
              <a:lnSpc>
                <a:spcPct val="90000"/>
              </a:lnSpc>
              <a:buFont typeface="Wingdings"/>
            </a:pPr>
            <a:r>
              <a:rPr lang="en-US" sz="2800"/>
              <a:t>评估一个企业是否达到某级别的标准，评估的关键就是每个Practice的实际情况（直接证据、间接证据）</a:t>
            </a:r>
          </a:p>
          <a:p>
            <a:pPr marL="273050" lvl="0" indent="-273050">
              <a:lnSpc>
                <a:spcPct val="90000"/>
              </a:lnSpc>
              <a:buFont typeface="Wingdings"/>
            </a:pPr>
            <a:r>
              <a:rPr lang="en-US" sz="2800"/>
              <a:t>根据评估办法的严谨程度，有以下办法</a:t>
            </a:r>
          </a:p>
          <a:p>
            <a:pPr marL="547688" lvl="1" indent="-273050">
              <a:lnSpc>
                <a:spcPct val="80000"/>
              </a:lnSpc>
              <a:buFont typeface="Wingdings"/>
            </a:pPr>
            <a:r>
              <a:rPr lang="en-US" sz="2800"/>
              <a:t>SCAMPI C</a:t>
            </a:r>
          </a:p>
          <a:p>
            <a:pPr marL="547688" lvl="1" indent="-273050">
              <a:lnSpc>
                <a:spcPct val="80000"/>
              </a:lnSpc>
              <a:buFont typeface="Wingdings"/>
            </a:pPr>
            <a:r>
              <a:rPr lang="en-US" sz="2800"/>
              <a:t>SCAMPI B</a:t>
            </a:r>
          </a:p>
          <a:p>
            <a:pPr marL="547688" lvl="1" indent="-273050">
              <a:lnSpc>
                <a:spcPct val="80000"/>
              </a:lnSpc>
              <a:buFont typeface="Wingdings"/>
            </a:pPr>
            <a:r>
              <a:rPr lang="en-US" sz="2800"/>
              <a:t>SCAMPI A（正式评估用的办法）</a:t>
            </a:r>
          </a:p>
          <a:p>
            <a:pPr marL="822325" lvl="2" indent="-228600">
              <a:lnSpc>
                <a:spcPct val="80000"/>
              </a:lnSpc>
              <a:buFont typeface="Wingdings"/>
            </a:pPr>
            <a:r>
              <a:rPr lang="en-US" sz="2500"/>
              <a:t>书面直接证据</a:t>
            </a:r>
          </a:p>
          <a:p>
            <a:pPr marL="822325" lvl="2" indent="-228600">
              <a:lnSpc>
                <a:spcPct val="80000"/>
              </a:lnSpc>
              <a:buFont typeface="Wingdings"/>
            </a:pPr>
            <a:r>
              <a:rPr lang="en-US" sz="2500"/>
              <a:t>书面间接证据</a:t>
            </a:r>
          </a:p>
          <a:p>
            <a:pPr marL="822325" lvl="2" indent="-228600">
              <a:lnSpc>
                <a:spcPct val="80000"/>
              </a:lnSpc>
              <a:buFont typeface="Wingdings"/>
            </a:pPr>
            <a:r>
              <a:rPr lang="en-US" sz="2500"/>
              <a:t>访谈证据       </a:t>
            </a:r>
          </a:p>
        </p:txBody>
      </p:sp>
      <p:sp>
        <p:nvSpPr>
          <p:cNvPr id="58372" name="灯片编号占位符 6"/>
          <p:cNvSpPr/>
          <p:nvPr/>
        </p:nvSpPr>
        <p:spPr>
          <a:xfrm>
            <a:off x="7715250" y="6356350"/>
            <a:ext cx="642938" cy="365125"/>
          </a:xfrm>
          <a:prstGeom prst="rect">
            <a:avLst/>
          </a:prstGeom>
          <a:noFill/>
          <a:ln>
            <a:noFill/>
            <a:miter lim="800000"/>
          </a:ln>
        </p:spPr>
        <p:txBody>
          <a:bodyPr/>
          <a:lstStyle/>
          <a:p>
            <a:pPr lvl="0"/>
            <a:fld id="{4DADD7D5-EE6F-4A2F-958F-CAF9420BDFFA}" type="slidenum">
              <a:rPr lang="en-US" altLang="zh-CN" sz="1400">
                <a:solidFill>
                  <a:schemeClr val="tx2"/>
                </a:solidFill>
              </a:rPr>
              <a:t>41</a:t>
            </a:fld>
            <a:endParaRPr lang="zh-CN" sz="1400">
              <a:solidFill>
                <a:schemeClr val="tx2"/>
              </a:solidFill>
            </a:endParaRPr>
          </a:p>
        </p:txBody>
      </p:sp>
      <p:sp>
        <p:nvSpPr>
          <p:cNvPr id="58373" name="日期占位符 7"/>
          <p:cNvSpPr/>
          <p:nvPr/>
        </p:nvSpPr>
        <p:spPr>
          <a:xfrm>
            <a:off x="496888" y="6356350"/>
            <a:ext cx="2289175" cy="365125"/>
          </a:xfrm>
          <a:prstGeom prst="rect">
            <a:avLst/>
          </a:prstGeom>
          <a:noFill/>
          <a:ln>
            <a:noFill/>
            <a:miter lim="800000"/>
          </a:ln>
        </p:spPr>
        <p:txBody>
          <a:bodyPr/>
          <a:lstStyle/>
          <a:p>
            <a:pPr lvl="0"/>
            <a:fld id="{150AA45D-D75C-41BD-A619-8C5DD8A76BE4}" type="datetime1">
              <a:rPr lang="en-US" altLang="zh-CN" sz="1400">
                <a:solidFill>
                  <a:schemeClr val="tx2"/>
                </a:solidFill>
              </a:rPr>
              <a:t>2024/4/2</a:t>
            </a:fld>
            <a:endParaRPr lang="zh-CN" sz="1400">
              <a:solidFill>
                <a:schemeClr val="tx2"/>
              </a:solidFill>
            </a:endParaRPr>
          </a:p>
        </p:txBody>
      </p:sp>
      <p:graphicFrame>
        <p:nvGraphicFramePr>
          <p:cNvPr id="58374" name="Object 1"/>
          <p:cNvGraphicFramePr>
            <a:graphicFrameLocks noChangeAspect="1"/>
          </p:cNvGraphicFramePr>
          <p:nvPr/>
        </p:nvGraphicFramePr>
        <p:xfrm>
          <a:off x="4714875" y="4929188"/>
          <a:ext cx="1600200" cy="1143000"/>
        </p:xfrm>
        <a:graphic>
          <a:graphicData uri="http://schemas.openxmlformats.org/presentationml/2006/ole">
            <mc:AlternateContent xmlns:mc="http://schemas.openxmlformats.org/markup-compatibility/2006">
              <mc:Choice xmlns:v="urn:schemas-microsoft-com:vml" Requires="v">
                <p:oleObj showAsIcon="1" r:id="rId3" imgW="0" imgH="0" progId="Excel.Sheet.8">
                  <p:embed/>
                </p:oleObj>
              </mc:Choice>
              <mc:Fallback>
                <p:oleObj showAsIcon="1" r:id="rId3" imgW="0" imgH="0" progId="Excel.Sheet.8">
                  <p:embed/>
                  <p:pic>
                    <p:nvPicPr>
                      <p:cNvPr id="0" name="OLE substitute image"/>
                      <p:cNvPicPr/>
                      <p:nvPr/>
                    </p:nvPicPr>
                    <p:blipFill>
                      <a:blip r:embed="rId4"/>
                      <a:stretch>
                        <a:fillRect/>
                      </a:stretch>
                    </p:blipFill>
                    <p:spPr>
                      <a:xfrm>
                        <a:off x="4714875" y="4929188"/>
                        <a:ext cx="1600200" cy="1143000"/>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additive="base">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additive="base">
                                        <p:cTn id="11"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additive="base">
                                        <p:cTn id="16" dur="1" fill="hold">
                                          <p:stCondLst>
                                            <p:cond delay="0"/>
                                          </p:stCondLst>
                                        </p:cTn>
                                        <p:tgtEl>
                                          <p:spTgt spid="58371">
                                            <p:txEl>
                                              <p:pRg st="2" end="2"/>
                                            </p:txEl>
                                          </p:spTgt>
                                        </p:tgtEl>
                                        <p:attrNameLst>
                                          <p:attrName>style.visibility</p:attrName>
                                        </p:attrNameLst>
                                      </p:cBhvr>
                                      <p:to>
                                        <p:strVal val="visible"/>
                                      </p:to>
                                    </p:set>
                                  </p:childTnLst>
                                </p:cTn>
                              </p:par>
                              <p:par>
                                <p:cTn id="17" presetID="1" presetClass="entr" presetSubtype="0" fill="hold" grpId="0" nodeType="withEffect">
                                  <p:childTnLst>
                                    <p:set>
                                      <p:cBhvr additive="base">
                                        <p:cTn id="18" dur="1" fill="hold">
                                          <p:stCondLst>
                                            <p:cond delay="0"/>
                                          </p:stCondLst>
                                        </p:cTn>
                                        <p:tgtEl>
                                          <p:spTgt spid="58371">
                                            <p:txEl>
                                              <p:pRg st="3" end="3"/>
                                            </p:txEl>
                                          </p:spTgt>
                                        </p:tgtEl>
                                        <p:attrNameLst>
                                          <p:attrName>style.visibility</p:attrName>
                                        </p:attrNameLst>
                                      </p:cBhvr>
                                      <p:to>
                                        <p:strVal val="visible"/>
                                      </p:to>
                                    </p:set>
                                  </p:childTnLst>
                                </p:cTn>
                              </p:par>
                              <p:par>
                                <p:cTn id="19" presetID="1" presetClass="entr" presetSubtype="0" fill="hold" grpId="0" nodeType="withEffect">
                                  <p:childTnLst>
                                    <p:set>
                                      <p:cBhvr additive="base">
                                        <p:cTn id="20" dur="1" fill="hold">
                                          <p:stCondLst>
                                            <p:cond delay="0"/>
                                          </p:stCondLst>
                                        </p:cTn>
                                        <p:tgtEl>
                                          <p:spTgt spid="58371">
                                            <p:txEl>
                                              <p:pRg st="4" end="4"/>
                                            </p:txEl>
                                          </p:spTgt>
                                        </p:tgtEl>
                                        <p:attrNameLst>
                                          <p:attrName>style.visibility</p:attrName>
                                        </p:attrNameLst>
                                      </p:cBhvr>
                                      <p:to>
                                        <p:strVal val="visible"/>
                                      </p:to>
                                    </p:set>
                                  </p:childTnLst>
                                </p:cTn>
                              </p:par>
                              <p:par>
                                <p:cTn id="21" presetID="1" presetClass="entr" presetSubtype="0" fill="hold" grpId="0" nodeType="withEffect">
                                  <p:childTnLst>
                                    <p:set>
                                      <p:cBhvr additive="base">
                                        <p:cTn id="22" dur="1" fill="hold">
                                          <p:stCondLst>
                                            <p:cond delay="0"/>
                                          </p:stCondLst>
                                        </p:cTn>
                                        <p:tgtEl>
                                          <p:spTgt spid="58371">
                                            <p:txEl>
                                              <p:pRg st="5" end="5"/>
                                            </p:txEl>
                                          </p:spTgt>
                                        </p:tgtEl>
                                        <p:attrNameLst>
                                          <p:attrName>style.visibility</p:attrName>
                                        </p:attrNameLst>
                                      </p:cBhvr>
                                      <p:to>
                                        <p:strVal val="visible"/>
                                      </p:to>
                                    </p:set>
                                  </p:childTnLst>
                                </p:cTn>
                              </p:par>
                              <p:par>
                                <p:cTn id="23" presetID="1" presetClass="entr" presetSubtype="0" fill="hold" grpId="0" nodeType="withEffect">
                                  <p:childTnLst>
                                    <p:set>
                                      <p:cBhvr additive="base">
                                        <p:cTn id="24" dur="1" fill="hold">
                                          <p:stCondLst>
                                            <p:cond delay="0"/>
                                          </p:stCondLst>
                                        </p:cTn>
                                        <p:tgtEl>
                                          <p:spTgt spid="58371">
                                            <p:txEl>
                                              <p:pRg st="6" end="6"/>
                                            </p:txEl>
                                          </p:spTgt>
                                        </p:tgtEl>
                                        <p:attrNameLst>
                                          <p:attrName>style.visibility</p:attrName>
                                        </p:attrNameLst>
                                      </p:cBhvr>
                                      <p:to>
                                        <p:strVal val="visible"/>
                                      </p:to>
                                    </p:set>
                                  </p:childTnLst>
                                </p:cTn>
                              </p:par>
                              <p:par>
                                <p:cTn id="25" presetID="1" presetClass="entr" presetSubtype="0" fill="hold" grpId="0" nodeType="withEffect">
                                  <p:childTnLst>
                                    <p:set>
                                      <p:cBhvr additive="base">
                                        <p:cTn id="26" dur="1" fill="hold">
                                          <p:stCondLst>
                                            <p:cond delay="0"/>
                                          </p:stCondLst>
                                        </p:cTn>
                                        <p:tgtEl>
                                          <p:spTgt spid="58371">
                                            <p:txEl>
                                              <p:pRg st="7" end="7"/>
                                            </p:txEl>
                                          </p:spTgt>
                                        </p:tgtEl>
                                        <p:attrNameLst>
                                          <p:attrName>style.visibility</p:attrName>
                                        </p:attrNameLst>
                                      </p:cBhvr>
                                      <p:to>
                                        <p:strVal val="visible"/>
                                      </p:to>
                                    </p:set>
                                  </p:childTnLst>
                                </p:cTn>
                              </p:par>
                              <p:par>
                                <p:cTn id="27" presetID="1" presetClass="entr" presetSubtype="0" fill="hold" grpId="0" nodeType="withEffect">
                                  <p:childTnLst>
                                    <p:set>
                                      <p:cBhvr additive="base">
                                        <p:cTn id="28" dur="1" fill="hold">
                                          <p:stCondLst>
                                            <p:cond delay="0"/>
                                          </p:stCondLst>
                                        </p:cTn>
                                        <p:tgtEl>
                                          <p:spTgt spid="58371">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indefinite"/>
                            </p:stCondLst>
                          </p:cTn>
                        </p:par>
                        <p:par>
                          <p:cTn id="31" fill="hold" nodeType="afterGroup">
                            <p:stCondLst>
                              <p:cond delay="0"/>
                            </p:stCondLst>
                            <p:childTnLst>
                              <p:par>
                                <p:cTn id="32" presetID="3" presetClass="entr" presetSubtype="10" fill="hold" nodeType="clickEffect">
                                  <p:childTnLst>
                                    <p:set>
                                      <p:cBhvr additive="base">
                                        <p:cTn id="33" dur="1" fill="hold">
                                          <p:stCondLst>
                                            <p:cond delay="0"/>
                                          </p:stCondLst>
                                        </p:cTn>
                                        <p:tgtEl>
                                          <p:spTgt spid="58374"/>
                                        </p:tgtEl>
                                        <p:attrNameLst>
                                          <p:attrName>style.visibility</p:attrName>
                                        </p:attrNameLst>
                                      </p:cBhvr>
                                      <p:to>
                                        <p:strVal val="visible"/>
                                      </p:to>
                                    </p:set>
                                    <p:animEffect transition="in" filter="blinds(horizontal)">
                                      <p:cBhvr additive="base">
                                        <p:cTn id="34" dur="500" fill="hold"/>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评估</a:t>
            </a:r>
          </a:p>
        </p:txBody>
      </p:sp>
      <p:sp>
        <p:nvSpPr>
          <p:cNvPr id="60419" name="Rectangle 3"/>
          <p:cNvSpPr>
            <a:spLocks noGrp="1"/>
          </p:cNvSpPr>
          <p:nvPr>
            <p:ph type="body" idx="4294967295"/>
          </p:nvPr>
        </p:nvSpPr>
        <p:spPr>
          <a:xfrm>
            <a:off x="457200" y="1219200"/>
            <a:ext cx="8229600" cy="3352800"/>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90000"/>
              </a:lnSpc>
              <a:buFont typeface="Wingdings"/>
            </a:pPr>
            <a:r>
              <a:rPr lang="en-US" sz="2400"/>
              <a:t>评估是对企业准备的几个评估项目按照CMMI的标准进行检查</a:t>
            </a:r>
          </a:p>
          <a:p>
            <a:pPr marL="273050" lvl="0" indent="-273050">
              <a:lnSpc>
                <a:spcPct val="90000"/>
              </a:lnSpc>
              <a:buFont typeface="Wingdings"/>
            </a:pPr>
            <a:r>
              <a:rPr lang="en-US" sz="2400"/>
              <a:t>通过评估，只代表评估小组认为参加评估的几个项目达到了CMMI某个级别的标准</a:t>
            </a:r>
          </a:p>
          <a:p>
            <a:pPr marL="273050" lvl="0" indent="-273050">
              <a:lnSpc>
                <a:spcPct val="90000"/>
              </a:lnSpc>
              <a:buFont typeface="Wingdings"/>
            </a:pPr>
            <a:r>
              <a:rPr lang="en-US" sz="2400"/>
              <a:t>企业要想通过评估必须在项目数量，人员覆盖面等方面满足一定的要求</a:t>
            </a:r>
          </a:p>
          <a:p>
            <a:pPr marL="273050" lvl="0" indent="-273050">
              <a:lnSpc>
                <a:spcPct val="90000"/>
              </a:lnSpc>
              <a:buFont typeface="Wingdings"/>
            </a:pPr>
            <a:r>
              <a:rPr lang="en-US" sz="2400"/>
              <a:t>通过评估不代表这个企业以后也会达到这个标准，一次正式评估3年有效期</a:t>
            </a:r>
          </a:p>
        </p:txBody>
      </p:sp>
      <p:sp>
        <p:nvSpPr>
          <p:cNvPr id="60420" name="灯片编号占位符 7"/>
          <p:cNvSpPr/>
          <p:nvPr/>
        </p:nvSpPr>
        <p:spPr>
          <a:xfrm>
            <a:off x="7715250" y="6356350"/>
            <a:ext cx="642938" cy="365125"/>
          </a:xfrm>
          <a:prstGeom prst="rect">
            <a:avLst/>
          </a:prstGeom>
          <a:noFill/>
          <a:ln>
            <a:noFill/>
            <a:miter lim="800000"/>
          </a:ln>
        </p:spPr>
        <p:txBody>
          <a:bodyPr/>
          <a:lstStyle/>
          <a:p>
            <a:pPr lvl="0"/>
            <a:fld id="{40527501-920D-4F24-9C13-EDF766906177}" type="slidenum">
              <a:rPr lang="en-US" altLang="zh-CN" sz="1400">
                <a:solidFill>
                  <a:schemeClr val="tx2"/>
                </a:solidFill>
              </a:rPr>
              <a:t>42</a:t>
            </a:fld>
            <a:endParaRPr lang="zh-CN" sz="1400">
              <a:solidFill>
                <a:schemeClr val="tx2"/>
              </a:solidFill>
            </a:endParaRPr>
          </a:p>
        </p:txBody>
      </p:sp>
      <p:sp>
        <p:nvSpPr>
          <p:cNvPr id="60421" name="日期占位符 9"/>
          <p:cNvSpPr/>
          <p:nvPr/>
        </p:nvSpPr>
        <p:spPr>
          <a:xfrm>
            <a:off x="496888" y="6356350"/>
            <a:ext cx="2289175" cy="365125"/>
          </a:xfrm>
          <a:prstGeom prst="rect">
            <a:avLst/>
          </a:prstGeom>
          <a:noFill/>
          <a:ln>
            <a:noFill/>
            <a:miter lim="800000"/>
          </a:ln>
        </p:spPr>
        <p:txBody>
          <a:bodyPr/>
          <a:lstStyle/>
          <a:p>
            <a:pPr lvl="0"/>
            <a:fld id="{7B3C4D0B-6040-4602-9B16-A51354FCC339}"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评估</a:t>
            </a:r>
            <a:endParaRPr lang="en-US"/>
          </a:p>
        </p:txBody>
      </p:sp>
      <p:grpSp>
        <p:nvGrpSpPr>
          <p:cNvPr id="62467" name="组合 62466"/>
          <p:cNvGrpSpPr/>
          <p:nvPr/>
        </p:nvGrpSpPr>
        <p:grpSpPr>
          <a:xfrm>
            <a:off x="214312" y="1643062"/>
            <a:ext cx="8686800" cy="4191000"/>
            <a:chOff x="0" y="0"/>
            <a:chExt cx="8686800" cy="4191000"/>
          </a:xfrm>
        </p:grpSpPr>
        <p:sp>
          <p:nvSpPr>
            <p:cNvPr id="62468" name="Rectangle 4"/>
            <p:cNvSpPr/>
            <p:nvPr/>
          </p:nvSpPr>
          <p:spPr>
            <a:xfrm>
              <a:off x="2438400" y="3200400"/>
              <a:ext cx="3124200" cy="6096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a:t>1</a:t>
              </a:r>
              <a:r>
                <a:rPr lang="zh-CN"/>
                <a:t>级</a:t>
              </a:r>
              <a:r>
                <a:rPr lang="en-US"/>
                <a:t>-</a:t>
              </a:r>
              <a:r>
                <a:rPr lang="zh-CN"/>
                <a:t>初始级</a:t>
              </a:r>
            </a:p>
          </p:txBody>
        </p:sp>
        <p:sp>
          <p:nvSpPr>
            <p:cNvPr id="62469" name="Rectangle 5"/>
            <p:cNvSpPr/>
            <p:nvPr/>
          </p:nvSpPr>
          <p:spPr>
            <a:xfrm>
              <a:off x="2438400" y="2438400"/>
              <a:ext cx="3124200" cy="6096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a:t>2</a:t>
              </a:r>
              <a:r>
                <a:rPr lang="zh-CN"/>
                <a:t>级</a:t>
              </a:r>
              <a:r>
                <a:rPr lang="en-US"/>
                <a:t>-</a:t>
              </a:r>
              <a:r>
                <a:rPr lang="zh-CN"/>
                <a:t>受管理级</a:t>
              </a:r>
            </a:p>
          </p:txBody>
        </p:sp>
        <p:sp>
          <p:nvSpPr>
            <p:cNvPr id="62470" name="Rectangle 6"/>
            <p:cNvSpPr/>
            <p:nvPr/>
          </p:nvSpPr>
          <p:spPr>
            <a:xfrm>
              <a:off x="2438400" y="1676400"/>
              <a:ext cx="3124200" cy="6096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a:t>3</a:t>
              </a:r>
              <a:r>
                <a:rPr lang="zh-CN"/>
                <a:t>级</a:t>
              </a:r>
              <a:r>
                <a:rPr lang="en-US"/>
                <a:t>-</a:t>
              </a:r>
              <a:r>
                <a:rPr lang="zh-CN"/>
                <a:t>已定义级</a:t>
              </a:r>
            </a:p>
          </p:txBody>
        </p:sp>
        <p:sp>
          <p:nvSpPr>
            <p:cNvPr id="62471" name="Rectangle 7"/>
            <p:cNvSpPr/>
            <p:nvPr/>
          </p:nvSpPr>
          <p:spPr>
            <a:xfrm>
              <a:off x="2438400" y="914400"/>
              <a:ext cx="3124200" cy="6096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a:t>4</a:t>
              </a:r>
              <a:r>
                <a:rPr lang="zh-CN"/>
                <a:t>级</a:t>
              </a:r>
              <a:r>
                <a:rPr lang="en-US"/>
                <a:t>-</a:t>
              </a:r>
              <a:r>
                <a:rPr lang="zh-CN"/>
                <a:t>定量管理级</a:t>
              </a:r>
            </a:p>
          </p:txBody>
        </p:sp>
        <p:sp>
          <p:nvSpPr>
            <p:cNvPr id="62472" name="Rectangle 8"/>
            <p:cNvSpPr/>
            <p:nvPr/>
          </p:nvSpPr>
          <p:spPr>
            <a:xfrm>
              <a:off x="2438400" y="152400"/>
              <a:ext cx="3124200" cy="609600"/>
            </a:xfrm>
            <a:prstGeom prst="rect">
              <a:avLst/>
            </a:prstGeom>
            <a:solidFill>
              <a:srgbClr val="BBC737"/>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a:t>5</a:t>
              </a:r>
              <a:r>
                <a:rPr lang="zh-CN"/>
                <a:t>级</a:t>
              </a:r>
              <a:r>
                <a:rPr lang="en-US"/>
                <a:t>-</a:t>
              </a:r>
              <a:r>
                <a:rPr lang="zh-CN"/>
                <a:t>持续优化级</a:t>
              </a:r>
            </a:p>
          </p:txBody>
        </p:sp>
        <p:sp>
          <p:nvSpPr>
            <p:cNvPr id="62473" name="AutoShape 9"/>
            <p:cNvSpPr/>
            <p:nvPr/>
          </p:nvSpPr>
          <p:spPr>
            <a:xfrm>
              <a:off x="0" y="3276600"/>
              <a:ext cx="1676400" cy="609600"/>
            </a:xfrm>
            <a:prstGeom prst="borderCallout1">
              <a:avLst>
                <a:gd name="adj1" fmla="val 18750"/>
                <a:gd name="adj2" fmla="val 104546"/>
                <a:gd name="adj3" fmla="val 30731"/>
                <a:gd name="adj4" fmla="val 141287"/>
              </a:avLst>
            </a:prstGeom>
            <a:solidFill>
              <a:schemeClr val="accent2"/>
            </a:soli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a:t>SEI</a:t>
              </a:r>
              <a:r>
                <a:rPr lang="zh-CN"/>
                <a:t>在该级别没有任何标准</a:t>
              </a:r>
            </a:p>
          </p:txBody>
        </p:sp>
        <p:sp>
          <p:nvSpPr>
            <p:cNvPr id="62474" name="Rectangle 10"/>
            <p:cNvSpPr/>
            <p:nvPr/>
          </p:nvSpPr>
          <p:spPr>
            <a:xfrm>
              <a:off x="2362200" y="0"/>
              <a:ext cx="3276600" cy="3124200"/>
            </a:xfrm>
            <a:prstGeom prst="rect">
              <a:avLst/>
            </a:prstGeom>
            <a:noFill/>
            <a:ln cmpd="sng">
              <a:solidFill>
                <a:schemeClr val="tx1"/>
              </a:solidFill>
              <a:prstDash val="dash"/>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62475" name="AutoShape 11"/>
            <p:cNvSpPr/>
            <p:nvPr/>
          </p:nvSpPr>
          <p:spPr>
            <a:xfrm>
              <a:off x="0" y="228600"/>
              <a:ext cx="1676400" cy="609600"/>
            </a:xfrm>
            <a:prstGeom prst="borderCallout1">
              <a:avLst>
                <a:gd name="adj1" fmla="val 18750"/>
                <a:gd name="adj2" fmla="val 104546"/>
                <a:gd name="adj3" fmla="val 30731"/>
                <a:gd name="adj4" fmla="val 141287"/>
              </a:avLst>
            </a:prstGeom>
            <a:solidFill>
              <a:schemeClr val="accent2"/>
            </a:soli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en-US"/>
                <a:t>SEI</a:t>
              </a:r>
              <a:r>
                <a:rPr lang="zh-CN"/>
                <a:t>在各级别有详细的标准</a:t>
              </a:r>
            </a:p>
          </p:txBody>
        </p:sp>
        <p:sp>
          <p:nvSpPr>
            <p:cNvPr id="62476" name="AutoShape 12"/>
            <p:cNvSpPr/>
            <p:nvPr/>
          </p:nvSpPr>
          <p:spPr>
            <a:xfrm>
              <a:off x="6248400" y="0"/>
              <a:ext cx="2438400" cy="4191000"/>
            </a:xfrm>
            <a:prstGeom prst="borderCallout1">
              <a:avLst>
                <a:gd name="adj1" fmla="val 2727"/>
                <a:gd name="adj2" fmla="val -3125"/>
                <a:gd name="adj3" fmla="val 29546"/>
                <a:gd name="adj4" fmla="val -24412"/>
              </a:avLst>
            </a:prstGeom>
            <a:solidFill>
              <a:srgbClr val="C5D4E1"/>
            </a:solidFill>
            <a:ln cmpd="sng">
              <a:solidFill>
                <a:schemeClr val="tx1"/>
              </a:solid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zh-CN"/>
                <a:t>要通过高级别的评估，要满足这个级别以下所有级别的标准。</a:t>
              </a:r>
            </a:p>
            <a:p>
              <a:pPr marL="0" lvl="0" indent="0"/>
              <a:r>
                <a:rPr lang="zh-CN"/>
                <a:t>例如：</a:t>
              </a:r>
            </a:p>
            <a:p>
              <a:pPr marL="0" lvl="0" indent="0"/>
              <a:r>
                <a:rPr lang="en-US"/>
                <a:t>1)</a:t>
              </a:r>
              <a:r>
                <a:rPr lang="zh-CN"/>
                <a:t>一个进行</a:t>
              </a:r>
              <a:r>
                <a:rPr lang="en-US"/>
                <a:t>4</a:t>
              </a:r>
              <a:r>
                <a:rPr lang="zh-CN"/>
                <a:t>级评估的企业，评估的时候首先是看是否达到</a:t>
              </a:r>
              <a:r>
                <a:rPr lang="en-US"/>
                <a:t>2</a:t>
              </a:r>
              <a:r>
                <a:rPr lang="zh-CN"/>
                <a:t>级要求，然后是</a:t>
              </a:r>
              <a:r>
                <a:rPr lang="en-US"/>
                <a:t>3</a:t>
              </a:r>
              <a:r>
                <a:rPr lang="zh-CN"/>
                <a:t>级要求，然后才是</a:t>
              </a:r>
              <a:r>
                <a:rPr lang="en-US"/>
                <a:t>4</a:t>
              </a:r>
              <a:r>
                <a:rPr lang="zh-CN"/>
                <a:t>级要求。</a:t>
              </a:r>
            </a:p>
            <a:p>
              <a:pPr marL="0" lvl="0" indent="0"/>
              <a:r>
                <a:rPr lang="en-US"/>
                <a:t>2)</a:t>
              </a:r>
              <a:r>
                <a:rPr lang="zh-CN"/>
                <a:t>评估的时候，如果</a:t>
              </a:r>
              <a:r>
                <a:rPr lang="en-US"/>
                <a:t>2</a:t>
              </a:r>
              <a:r>
                <a:rPr lang="zh-CN"/>
                <a:t>级的标准达到，但</a:t>
              </a:r>
              <a:r>
                <a:rPr lang="en-US"/>
                <a:t>3</a:t>
              </a:r>
              <a:r>
                <a:rPr lang="zh-CN"/>
                <a:t>级的要求达不到，就算</a:t>
              </a:r>
              <a:r>
                <a:rPr lang="en-US"/>
                <a:t>4</a:t>
              </a:r>
              <a:r>
                <a:rPr lang="zh-CN"/>
                <a:t>级的要求达到了，也只能算</a:t>
              </a:r>
              <a:r>
                <a:rPr lang="en-US"/>
                <a:t>2</a:t>
              </a:r>
              <a:r>
                <a:rPr lang="zh-CN"/>
                <a:t>级。</a:t>
              </a:r>
            </a:p>
          </p:txBody>
        </p:sp>
      </p:grpSp>
      <p:sp>
        <p:nvSpPr>
          <p:cNvPr id="62477" name="灯片编号占位符 15"/>
          <p:cNvSpPr/>
          <p:nvPr/>
        </p:nvSpPr>
        <p:spPr>
          <a:xfrm>
            <a:off x="7700962" y="6421438"/>
            <a:ext cx="642938" cy="365125"/>
          </a:xfrm>
          <a:prstGeom prst="rect">
            <a:avLst/>
          </a:prstGeom>
          <a:noFill/>
          <a:ln>
            <a:noFill/>
            <a:miter lim="800000"/>
          </a:ln>
        </p:spPr>
        <p:txBody>
          <a:bodyPr/>
          <a:lstStyle/>
          <a:p>
            <a:pPr lvl="0"/>
            <a:fld id="{D1F2B06A-8CEA-4C40-B484-0243F0A40509}" type="slidenum">
              <a:rPr lang="en-US" altLang="zh-CN" sz="1400">
                <a:solidFill>
                  <a:schemeClr val="tx2"/>
                </a:solidFill>
              </a:rPr>
              <a:t>43</a:t>
            </a:fld>
            <a:endParaRPr lang="zh-CN" sz="1400">
              <a:solidFill>
                <a:schemeClr val="tx2"/>
              </a:solidFill>
            </a:endParaRPr>
          </a:p>
        </p:txBody>
      </p:sp>
      <p:sp>
        <p:nvSpPr>
          <p:cNvPr id="62478" name="日期占位符 17"/>
          <p:cNvSpPr/>
          <p:nvPr/>
        </p:nvSpPr>
        <p:spPr>
          <a:xfrm>
            <a:off x="482600" y="6421438"/>
            <a:ext cx="2289175" cy="365125"/>
          </a:xfrm>
          <a:prstGeom prst="rect">
            <a:avLst/>
          </a:prstGeom>
          <a:noFill/>
          <a:ln>
            <a:noFill/>
            <a:miter lim="800000"/>
          </a:ln>
        </p:spPr>
        <p:txBody>
          <a:bodyPr/>
          <a:lstStyle/>
          <a:p>
            <a:pPr lvl="0"/>
            <a:fld id="{DFB4C40D-00C8-4D6A-8CBC-D137574A880D}"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小结</a:t>
            </a:r>
          </a:p>
        </p:txBody>
      </p:sp>
      <p:sp>
        <p:nvSpPr>
          <p:cNvPr id="63491" name="Rectangle 3"/>
          <p:cNvSpPr>
            <a:spLocks noGrp="1"/>
          </p:cNvSpPr>
          <p:nvPr>
            <p:ph type="body" idx="4294967295"/>
          </p:nvPr>
        </p:nvSpPr>
        <p:spPr>
          <a:xfrm>
            <a:off x="500062" y="1285875"/>
            <a:ext cx="7661275" cy="4929188"/>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90000"/>
              </a:lnSpc>
              <a:buFont typeface="Wingdings"/>
            </a:pPr>
            <a:r>
              <a:rPr lang="en-US" sz="2400"/>
              <a:t>过程与过程模型</a:t>
            </a:r>
          </a:p>
          <a:p>
            <a:pPr marL="273050" lvl="0" indent="-273050">
              <a:lnSpc>
                <a:spcPct val="90000"/>
              </a:lnSpc>
              <a:buFont typeface="Wingdings"/>
            </a:pPr>
            <a:r>
              <a:rPr lang="en-US" sz="2400"/>
              <a:t>Capability Maturity Model Integration </a:t>
            </a:r>
          </a:p>
          <a:p>
            <a:pPr marL="547688" lvl="1" indent="-273050">
              <a:lnSpc>
                <a:spcPct val="80000"/>
              </a:lnSpc>
              <a:buFont typeface="Wingdings"/>
            </a:pPr>
            <a:r>
              <a:rPr lang="en-US" sz="2400"/>
              <a:t>System engineering</a:t>
            </a:r>
          </a:p>
          <a:p>
            <a:pPr marL="547688" lvl="1" indent="-273050">
              <a:lnSpc>
                <a:spcPct val="80000"/>
              </a:lnSpc>
              <a:buFont typeface="Wingdings"/>
            </a:pPr>
            <a:r>
              <a:rPr lang="en-US" sz="2400"/>
              <a:t>Software engineering</a:t>
            </a:r>
          </a:p>
          <a:p>
            <a:pPr marL="547688" lvl="1" indent="-273050">
              <a:lnSpc>
                <a:spcPct val="80000"/>
              </a:lnSpc>
              <a:buFont typeface="Wingdings"/>
            </a:pPr>
            <a:r>
              <a:rPr lang="en-US" sz="2400"/>
              <a:t>Integrated Product and Process Development</a:t>
            </a:r>
          </a:p>
          <a:p>
            <a:pPr marL="547688" lvl="1" indent="-273050">
              <a:lnSpc>
                <a:spcPct val="80000"/>
              </a:lnSpc>
              <a:buFont typeface="Wingdings"/>
            </a:pPr>
            <a:r>
              <a:rPr lang="en-US" sz="2400"/>
              <a:t>Supplier Sourcing</a:t>
            </a:r>
          </a:p>
          <a:p>
            <a:pPr marL="547688" lvl="1" indent="-273050">
              <a:lnSpc>
                <a:spcPct val="80000"/>
              </a:lnSpc>
              <a:buFont typeface="Wingdings"/>
            </a:pPr>
            <a:r>
              <a:rPr lang="en-US" sz="2400"/>
              <a:t>它是一个如何做好软件的最佳实践的集合</a:t>
            </a:r>
          </a:p>
          <a:p>
            <a:pPr marL="547688" lvl="1" indent="-273050">
              <a:lnSpc>
                <a:spcPct val="80000"/>
              </a:lnSpc>
              <a:buFont typeface="Wingdings"/>
            </a:pPr>
            <a:r>
              <a:rPr lang="en-US" sz="2400"/>
              <a:t>已经得到全球实践证明，我们不必怀疑它的先进性</a:t>
            </a:r>
          </a:p>
          <a:p>
            <a:pPr marL="547688" lvl="1" indent="-273050">
              <a:lnSpc>
                <a:spcPct val="80000"/>
              </a:lnSpc>
              <a:buFont typeface="Wingdings"/>
            </a:pPr>
            <a:r>
              <a:rPr lang="en-US" sz="2400"/>
              <a:t>CMMI模型仅告诉我们做什么，而没告诉我们怎么做</a:t>
            </a:r>
          </a:p>
          <a:p>
            <a:pPr marL="547688" lvl="1" indent="-273050">
              <a:lnSpc>
                <a:spcPct val="80000"/>
              </a:lnSpc>
              <a:buFont typeface="Wingdings"/>
            </a:pPr>
            <a:r>
              <a:rPr lang="en-US" sz="2400"/>
              <a:t>CMMI是一把尺子，而不是目标（甲、乙方）</a:t>
            </a:r>
          </a:p>
          <a:p>
            <a:pPr marL="273050" lvl="0" indent="-273050">
              <a:lnSpc>
                <a:spcPct val="90000"/>
              </a:lnSpc>
              <a:buFont typeface="Wingdings"/>
            </a:pPr>
            <a:r>
              <a:rPr lang="en-US" sz="2400"/>
              <a:t>PA、阶段式、连续式</a:t>
            </a:r>
          </a:p>
          <a:p>
            <a:pPr marL="273050" lvl="0" indent="-273050">
              <a:lnSpc>
                <a:spcPct val="90000"/>
              </a:lnSpc>
              <a:buFont typeface="Wingdings"/>
            </a:pPr>
            <a:r>
              <a:rPr lang="en-US" sz="2400"/>
              <a:t>五个等级特征及改进方法</a:t>
            </a:r>
          </a:p>
          <a:p>
            <a:pPr marL="273050" lvl="0" indent="-273050">
              <a:lnSpc>
                <a:spcPct val="90000"/>
              </a:lnSpc>
              <a:buFont typeface="Wingdings"/>
            </a:pPr>
            <a:r>
              <a:rPr lang="en-US" sz="2400"/>
              <a:t>CMMI评估</a:t>
            </a:r>
          </a:p>
        </p:txBody>
      </p:sp>
      <p:sp>
        <p:nvSpPr>
          <p:cNvPr id="63492" name="灯片编号占位符 7"/>
          <p:cNvSpPr/>
          <p:nvPr/>
        </p:nvSpPr>
        <p:spPr>
          <a:xfrm>
            <a:off x="7715250" y="6356350"/>
            <a:ext cx="642938" cy="365125"/>
          </a:xfrm>
          <a:prstGeom prst="rect">
            <a:avLst/>
          </a:prstGeom>
          <a:noFill/>
          <a:ln>
            <a:noFill/>
            <a:miter lim="800000"/>
          </a:ln>
        </p:spPr>
        <p:txBody>
          <a:bodyPr/>
          <a:lstStyle/>
          <a:p>
            <a:pPr lvl="0"/>
            <a:fld id="{F115A4A2-BF7B-4C53-BD49-D2EE3CCA4E71}" type="slidenum">
              <a:rPr lang="en-US" altLang="zh-CN" sz="1400">
                <a:solidFill>
                  <a:schemeClr val="tx2"/>
                </a:solidFill>
              </a:rPr>
              <a:t>44</a:t>
            </a:fld>
            <a:endParaRPr lang="zh-CN" sz="1400">
              <a:solidFill>
                <a:schemeClr val="tx2"/>
              </a:solidFill>
            </a:endParaRPr>
          </a:p>
        </p:txBody>
      </p:sp>
      <p:sp>
        <p:nvSpPr>
          <p:cNvPr id="63493" name="日期占位符 9"/>
          <p:cNvSpPr/>
          <p:nvPr/>
        </p:nvSpPr>
        <p:spPr>
          <a:xfrm>
            <a:off x="496888" y="6356350"/>
            <a:ext cx="2289175" cy="365125"/>
          </a:xfrm>
          <a:prstGeom prst="rect">
            <a:avLst/>
          </a:prstGeom>
          <a:noFill/>
          <a:ln>
            <a:noFill/>
            <a:miter lim="800000"/>
          </a:ln>
        </p:spPr>
        <p:txBody>
          <a:bodyPr/>
          <a:lstStyle/>
          <a:p>
            <a:pPr lvl="0"/>
            <a:fld id="{44926A67-0241-4064-B4F3-A5045968CCA8}"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a:xfrm>
            <a:off x="357188" y="704850"/>
            <a:ext cx="8104188" cy="438150"/>
          </a:xfrm>
          <a:prstGeom prst="rect">
            <a:avLst/>
          </a:prstGeom>
          <a:noFill/>
          <a:ln>
            <a:miter lim="800000"/>
          </a:ln>
        </p:spPr>
        <p:txBody>
          <a:bodyPr vert="horz" wrap="square" anchor="b" anchorCtr="0"/>
          <a:lstStyle>
            <a:lvl1pPr marL="273050" indent="-273050" algn="l"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vl2pPr>
              <a:defRPr lang="zh-CN" altLang="en-US"/>
            </a:lvl2pPr>
            <a:lvl3pPr>
              <a:defRPr lang="zh-CN" altLang="en-US"/>
            </a:lvl3pPr>
            <a:lvl4pPr>
              <a:defRPr lang="zh-CN" altLang="en-US"/>
            </a:lvl4pPr>
            <a:lvl5pPr>
              <a:defRPr lang="zh-CN" altLang="en-US"/>
            </a:lvl5pPr>
          </a:lstStyle>
          <a:p>
            <a:pPr marL="273050" lvl="0" indent="-273050">
              <a:lnSpc>
                <a:spcPct val="90000"/>
              </a:lnSpc>
              <a:spcBef>
                <a:spcPts val="600"/>
              </a:spcBef>
            </a:pPr>
            <a:r>
              <a:rPr lang="zh-CN" sz="2900"/>
              <a:t>开发中心基于</a:t>
            </a:r>
            <a:r>
              <a:rPr lang="en-US" sz="2900"/>
              <a:t>CMMI3</a:t>
            </a:r>
            <a:r>
              <a:rPr lang="zh-CN" sz="2900"/>
              <a:t>的过程改进项目简介</a:t>
            </a:r>
            <a:endParaRPr lang="en-US" sz="2900"/>
          </a:p>
        </p:txBody>
      </p:sp>
      <p:sp>
        <p:nvSpPr>
          <p:cNvPr id="64515" name="灯片编号占位符 6"/>
          <p:cNvSpPr/>
          <p:nvPr/>
        </p:nvSpPr>
        <p:spPr>
          <a:xfrm>
            <a:off x="7715250" y="6356350"/>
            <a:ext cx="642938" cy="365125"/>
          </a:xfrm>
          <a:prstGeom prst="rect">
            <a:avLst/>
          </a:prstGeom>
          <a:noFill/>
          <a:ln>
            <a:noFill/>
            <a:miter lim="800000"/>
          </a:ln>
        </p:spPr>
        <p:txBody>
          <a:bodyPr/>
          <a:lstStyle/>
          <a:p>
            <a:pPr lvl="0"/>
            <a:fld id="{9BDFCB7C-6BBA-4895-AA7B-E13DA4405D9D}" type="slidenum">
              <a:rPr lang="en-US" altLang="zh-CN" sz="1400">
                <a:solidFill>
                  <a:schemeClr val="tx2"/>
                </a:solidFill>
              </a:rPr>
              <a:t>45</a:t>
            </a:fld>
            <a:endParaRPr lang="zh-CN" sz="1400">
              <a:solidFill>
                <a:schemeClr val="tx2"/>
              </a:solidFill>
            </a:endParaRPr>
          </a:p>
        </p:txBody>
      </p:sp>
      <p:sp>
        <p:nvSpPr>
          <p:cNvPr id="64516" name="Rectangle 3"/>
          <p:cNvSpPr>
            <a:spLocks noGrp="1"/>
          </p:cNvSpPr>
          <p:nvPr>
            <p:ph sz="quarter" idx="4294967295"/>
          </p:nvPr>
        </p:nvSpPr>
        <p:spPr>
          <a:xfrm>
            <a:off x="660400" y="1643062"/>
            <a:ext cx="6769100" cy="3000375"/>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273050" lvl="0" indent="-273050">
              <a:buFont typeface="Wingdings"/>
            </a:pPr>
            <a:r>
              <a:rPr lang="en-US" sz="2600"/>
              <a:t>实施背景</a:t>
            </a:r>
          </a:p>
          <a:p>
            <a:pPr marL="273050" lvl="0" indent="-273050">
              <a:buFont typeface="Wingdings"/>
            </a:pPr>
            <a:r>
              <a:rPr lang="en-US" sz="2600"/>
              <a:t>实施历程</a:t>
            </a:r>
          </a:p>
          <a:p>
            <a:pPr marL="273050" lvl="0" indent="-273050">
              <a:buFont typeface="Wingdings"/>
            </a:pPr>
            <a:r>
              <a:rPr lang="en-US" sz="2600"/>
              <a:t>开发过程体系总体介绍</a:t>
            </a:r>
          </a:p>
          <a:p>
            <a:pPr marL="273050" lvl="0" indent="-273050">
              <a:buFont typeface="Wingdings"/>
            </a:pPr>
            <a:endParaRPr lang="en-US" sz="2400"/>
          </a:p>
        </p:txBody>
      </p:sp>
      <p:sp>
        <p:nvSpPr>
          <p:cNvPr id="64517" name="日期占位符 7"/>
          <p:cNvSpPr/>
          <p:nvPr/>
        </p:nvSpPr>
        <p:spPr>
          <a:xfrm>
            <a:off x="496888" y="6356350"/>
            <a:ext cx="2289175" cy="365125"/>
          </a:xfrm>
          <a:prstGeom prst="rect">
            <a:avLst/>
          </a:prstGeom>
          <a:noFill/>
          <a:ln>
            <a:noFill/>
            <a:miter lim="800000"/>
          </a:ln>
        </p:spPr>
        <p:txBody>
          <a:bodyPr/>
          <a:lstStyle/>
          <a:p>
            <a:pPr lvl="0"/>
            <a:fld id="{CB181A18-EE02-478B-B5FD-3D6192A05807}"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实施背景</a:t>
            </a:r>
          </a:p>
        </p:txBody>
      </p:sp>
      <p:sp>
        <p:nvSpPr>
          <p:cNvPr id="65539" name="灯片编号占位符 5"/>
          <p:cNvSpPr/>
          <p:nvPr/>
        </p:nvSpPr>
        <p:spPr>
          <a:xfrm>
            <a:off x="7715250" y="6356350"/>
            <a:ext cx="642938" cy="365125"/>
          </a:xfrm>
          <a:prstGeom prst="rect">
            <a:avLst/>
          </a:prstGeom>
          <a:noFill/>
          <a:ln>
            <a:noFill/>
            <a:miter lim="800000"/>
          </a:ln>
        </p:spPr>
        <p:txBody>
          <a:bodyPr/>
          <a:lstStyle/>
          <a:p>
            <a:pPr lvl="0"/>
            <a:fld id="{2FD74586-FFB6-49A7-97FD-340856B8542B}" type="slidenum">
              <a:rPr lang="en-US" altLang="zh-CN" sz="1400">
                <a:solidFill>
                  <a:schemeClr val="tx2"/>
                </a:solidFill>
              </a:rPr>
              <a:t>46</a:t>
            </a:fld>
            <a:endParaRPr lang="zh-CN" sz="1400">
              <a:solidFill>
                <a:schemeClr val="tx2"/>
              </a:solidFill>
            </a:endParaRPr>
          </a:p>
        </p:txBody>
      </p:sp>
      <p:sp>
        <p:nvSpPr>
          <p:cNvPr id="65540" name="内容占位符 2"/>
          <p:cNvSpPr>
            <a:spLocks noGrp="1"/>
          </p:cNvSpPr>
          <p:nvPr>
            <p:ph sz="quarter" idx="4294967295"/>
          </p:nvPr>
        </p:nvSpPr>
        <p:spPr>
          <a:xfrm>
            <a:off x="457200" y="1371600"/>
            <a:ext cx="7721600" cy="2986088"/>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273050" lvl="0" indent="-273050">
              <a:buFont typeface="Wingdings"/>
            </a:pPr>
            <a:r>
              <a:rPr lang="en-US" sz="2800"/>
              <a:t>外在因素</a:t>
            </a:r>
          </a:p>
          <a:p>
            <a:pPr marL="547688" lvl="1" indent="-273050">
              <a:lnSpc>
                <a:spcPct val="90000"/>
              </a:lnSpc>
              <a:buFont typeface="Wingdings"/>
            </a:pPr>
            <a:r>
              <a:rPr lang="en-US" sz="2400"/>
              <a:t>激烈同业竞争条件下对产品质量需求进一步提升的需求（质量）</a:t>
            </a:r>
          </a:p>
          <a:p>
            <a:pPr marL="547688" lvl="1" indent="-273050">
              <a:lnSpc>
                <a:spcPct val="90000"/>
              </a:lnSpc>
              <a:buFont typeface="Wingdings"/>
            </a:pPr>
            <a:r>
              <a:rPr lang="en-US" sz="2400"/>
              <a:t>对市场的快速响应能力（进度）</a:t>
            </a:r>
          </a:p>
          <a:p>
            <a:pPr marL="547688" lvl="1" indent="-273050">
              <a:lnSpc>
                <a:spcPct val="90000"/>
              </a:lnSpc>
              <a:buFont typeface="Wingdings"/>
            </a:pPr>
            <a:r>
              <a:rPr lang="en-US" sz="2400"/>
              <a:t>为股改上市，在科技能力方面营造良好的舆论氛围的需求</a:t>
            </a:r>
          </a:p>
          <a:p>
            <a:pPr marL="547688" lvl="1" indent="-273050">
              <a:lnSpc>
                <a:spcPct val="90000"/>
              </a:lnSpc>
              <a:buFont typeface="Wingdings"/>
            </a:pPr>
            <a:r>
              <a:rPr lang="en-US" sz="2400"/>
              <a:t>同业CMMI过程改进实施状况的对比压力</a:t>
            </a:r>
          </a:p>
        </p:txBody>
      </p:sp>
      <p:sp>
        <p:nvSpPr>
          <p:cNvPr id="65541" name="日期占位符 7"/>
          <p:cNvSpPr/>
          <p:nvPr/>
        </p:nvSpPr>
        <p:spPr>
          <a:xfrm>
            <a:off x="496888" y="6356350"/>
            <a:ext cx="2289175" cy="365125"/>
          </a:xfrm>
          <a:prstGeom prst="rect">
            <a:avLst/>
          </a:prstGeom>
          <a:noFill/>
          <a:ln>
            <a:noFill/>
            <a:miter lim="800000"/>
          </a:ln>
        </p:spPr>
        <p:txBody>
          <a:bodyPr/>
          <a:lstStyle/>
          <a:p>
            <a:pPr lvl="0"/>
            <a:fld id="{19A43C09-73D2-453E-A312-E19DC85D7887}"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实施背景</a:t>
            </a:r>
          </a:p>
        </p:txBody>
      </p:sp>
      <p:sp>
        <p:nvSpPr>
          <p:cNvPr id="66563" name="日期占位符 2"/>
          <p:cNvSpPr/>
          <p:nvPr/>
        </p:nvSpPr>
        <p:spPr>
          <a:xfrm>
            <a:off x="496888" y="6356350"/>
            <a:ext cx="2289175" cy="365125"/>
          </a:xfrm>
          <a:prstGeom prst="rect">
            <a:avLst/>
          </a:prstGeom>
          <a:noFill/>
          <a:ln>
            <a:noFill/>
            <a:miter lim="800000"/>
          </a:ln>
        </p:spPr>
        <p:txBody>
          <a:bodyPr/>
          <a:lstStyle/>
          <a:p>
            <a:pPr lvl="0"/>
            <a:fld id="{FA6C36BA-A6E2-4238-8643-E5AAA3F69AF1}" type="datetime1">
              <a:rPr lang="en-US" altLang="zh-CN" sz="1400">
                <a:solidFill>
                  <a:schemeClr val="tx2"/>
                </a:solidFill>
              </a:rPr>
              <a:t>2024/4/2</a:t>
            </a:fld>
            <a:endParaRPr lang="zh-CN" sz="1400">
              <a:solidFill>
                <a:schemeClr val="tx2"/>
              </a:solidFill>
            </a:endParaRPr>
          </a:p>
        </p:txBody>
      </p:sp>
      <p:sp>
        <p:nvSpPr>
          <p:cNvPr id="66564" name="灯片编号占位符 4"/>
          <p:cNvSpPr/>
          <p:nvPr/>
        </p:nvSpPr>
        <p:spPr>
          <a:xfrm>
            <a:off x="7715250" y="6356350"/>
            <a:ext cx="642938" cy="365125"/>
          </a:xfrm>
          <a:prstGeom prst="rect">
            <a:avLst/>
          </a:prstGeom>
          <a:noFill/>
          <a:ln>
            <a:noFill/>
            <a:miter lim="800000"/>
          </a:ln>
        </p:spPr>
        <p:txBody>
          <a:bodyPr/>
          <a:lstStyle/>
          <a:p>
            <a:pPr lvl="0"/>
            <a:fld id="{B52DE62E-26C9-47FF-8171-4930BDD2E685}" type="slidenum">
              <a:rPr lang="en-US" altLang="zh-CN" sz="1400">
                <a:solidFill>
                  <a:schemeClr val="tx2"/>
                </a:solidFill>
              </a:rPr>
              <a:t>47</a:t>
            </a:fld>
            <a:endParaRPr lang="zh-CN" sz="1400">
              <a:solidFill>
                <a:schemeClr val="tx2"/>
              </a:solidFill>
            </a:endParaRPr>
          </a:p>
        </p:txBody>
      </p:sp>
      <p:graphicFrame>
        <p:nvGraphicFramePr>
          <p:cNvPr id="66565" name="内容占位符 66564"/>
          <p:cNvGraphicFramePr>
            <a:graphicFrameLocks noGrp="1"/>
          </p:cNvGraphicFramePr>
          <p:nvPr>
            <p:ph idx="4294967295"/>
          </p:nvPr>
        </p:nvGraphicFramePr>
        <p:xfrm>
          <a:off x="381000" y="1190625"/>
          <a:ext cx="8367712" cy="5095880"/>
        </p:xfrm>
        <a:graphic>
          <a:graphicData uri="http://schemas.openxmlformats.org/drawingml/2006/table">
            <a:tbl>
              <a:tblPr/>
              <a:tblGrid>
                <a:gridCol w="457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652712">
                  <a:extLst>
                    <a:ext uri="{9D8B030D-6E8A-4147-A177-3AD203B41FA5}">
                      <a16:colId xmlns:a16="http://schemas.microsoft.com/office/drawing/2014/main" val="20003"/>
                    </a:ext>
                  </a:extLst>
                </a:gridCol>
              </a:tblGrid>
              <a:tr h="369888">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8300">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9888">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9888">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9888">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8300">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61988">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9888">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9888">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8300">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9888">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9888">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9888">
                <a:tc>
                  <a:txBody>
                    <a:bodyPr/>
                    <a:lstStyle/>
                    <a:p>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66637" name="TextBox 7"/>
          <p:cNvSpPr/>
          <p:nvPr/>
        </p:nvSpPr>
        <p:spPr>
          <a:xfrm>
            <a:off x="4071938" y="219075"/>
            <a:ext cx="4643438" cy="923925"/>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457200" lvl="1" indent="0"/>
            <a:r>
              <a:rPr lang="zh-CN" b="1"/>
              <a:t>工商银行软开，</a:t>
            </a:r>
            <a:r>
              <a:rPr lang="en-US" b="1"/>
              <a:t>CMMI L3</a:t>
            </a:r>
            <a:r>
              <a:rPr lang="zh-CN" b="1"/>
              <a:t>，</a:t>
            </a:r>
            <a:r>
              <a:rPr lang="en-US" b="1"/>
              <a:t>2006.7  </a:t>
            </a:r>
          </a:p>
          <a:p>
            <a:pPr marL="457200" lvl="1" indent="0"/>
            <a:r>
              <a:rPr lang="zh-CN" b="1"/>
              <a:t>中国银行软开，</a:t>
            </a:r>
            <a:r>
              <a:rPr lang="en-US" b="1"/>
              <a:t>CMMI L3</a:t>
            </a:r>
            <a:r>
              <a:rPr lang="zh-CN" b="1"/>
              <a:t>，</a:t>
            </a:r>
            <a:r>
              <a:rPr lang="en-US" b="1"/>
              <a:t>2005.12</a:t>
            </a:r>
          </a:p>
          <a:p>
            <a:pPr marL="457200" lvl="1" indent="0"/>
            <a:r>
              <a:rPr lang="zh-CN" b="1"/>
              <a:t>华夏银行软开，</a:t>
            </a:r>
            <a:r>
              <a:rPr lang="en-US" b="1"/>
              <a:t>CMMI L2</a:t>
            </a:r>
            <a:r>
              <a:rPr lang="zh-CN" b="1"/>
              <a:t>，</a:t>
            </a:r>
            <a:r>
              <a:rPr lang="en-US" b="1"/>
              <a:t>2005.11</a:t>
            </a:r>
            <a:endParaRPr lang="zh-CN"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childTnLst>
                                    <p:set>
                                      <p:cBhvr additive="base">
                                        <p:cTn id="6" dur="1" fill="hold">
                                          <p:stCondLst>
                                            <p:cond delay="0"/>
                                          </p:stCondLst>
                                        </p:cTn>
                                        <p:tgtEl>
                                          <p:spTgt spid="66637"/>
                                        </p:tgtEl>
                                        <p:attrNameLst>
                                          <p:attrName>style.visibility</p:attrName>
                                        </p:attrNameLst>
                                      </p:cBhvr>
                                      <p:to>
                                        <p:strVal val="visible"/>
                                      </p:to>
                                    </p:set>
                                    <p:animEffect transition="in" filter="blinds(horizontal)">
                                      <p:cBhvr additive="base">
                                        <p:cTn id="7" dur="500" fill="hold"/>
                                        <p:tgtEl>
                                          <p:spTgt spid="6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实施背景</a:t>
            </a:r>
          </a:p>
        </p:txBody>
      </p:sp>
      <p:sp>
        <p:nvSpPr>
          <p:cNvPr id="68611" name="日期占位符 2"/>
          <p:cNvSpPr/>
          <p:nvPr/>
        </p:nvSpPr>
        <p:spPr>
          <a:xfrm>
            <a:off x="496888" y="6356350"/>
            <a:ext cx="2289175" cy="365125"/>
          </a:xfrm>
          <a:prstGeom prst="rect">
            <a:avLst/>
          </a:prstGeom>
          <a:noFill/>
          <a:ln>
            <a:noFill/>
            <a:miter lim="800000"/>
          </a:ln>
        </p:spPr>
        <p:txBody>
          <a:bodyPr/>
          <a:lstStyle/>
          <a:p>
            <a:pPr lvl="0"/>
            <a:fld id="{98D8E2C2-BA8E-45A0-9C9B-6F9DAD3C09DD}" type="datetime1">
              <a:rPr lang="en-US" altLang="zh-CN" sz="1400">
                <a:solidFill>
                  <a:schemeClr val="tx2"/>
                </a:solidFill>
              </a:rPr>
              <a:t>2024/4/2</a:t>
            </a:fld>
            <a:endParaRPr lang="zh-CN" sz="1400">
              <a:solidFill>
                <a:schemeClr val="tx2"/>
              </a:solidFill>
            </a:endParaRPr>
          </a:p>
        </p:txBody>
      </p:sp>
      <p:sp>
        <p:nvSpPr>
          <p:cNvPr id="68612" name="灯片编号占位符 4"/>
          <p:cNvSpPr/>
          <p:nvPr/>
        </p:nvSpPr>
        <p:spPr>
          <a:xfrm>
            <a:off x="7715250" y="6356350"/>
            <a:ext cx="642938" cy="365125"/>
          </a:xfrm>
          <a:prstGeom prst="rect">
            <a:avLst/>
          </a:prstGeom>
          <a:noFill/>
          <a:ln>
            <a:noFill/>
            <a:miter lim="800000"/>
          </a:ln>
        </p:spPr>
        <p:txBody>
          <a:bodyPr/>
          <a:lstStyle/>
          <a:p>
            <a:pPr lvl="0"/>
            <a:fld id="{378B028D-484B-47B1-A24C-1966E1049006}" type="slidenum">
              <a:rPr lang="en-US" altLang="zh-CN" sz="1400">
                <a:solidFill>
                  <a:schemeClr val="tx2"/>
                </a:solidFill>
              </a:rPr>
              <a:t>48</a:t>
            </a:fld>
            <a:endParaRPr lang="zh-CN" sz="1400">
              <a:solidFill>
                <a:schemeClr val="tx2"/>
              </a:solidFill>
            </a:endParaRPr>
          </a:p>
        </p:txBody>
      </p:sp>
      <p:sp>
        <p:nvSpPr>
          <p:cNvPr id="68613" name="内容占位符 5"/>
          <p:cNvSpPr>
            <a:spLocks noGrp="1"/>
          </p:cNvSpPr>
          <p:nvPr>
            <p:ph sz="quarter" idx="4294967295"/>
          </p:nvPr>
        </p:nvSpPr>
        <p:spPr>
          <a:xfrm>
            <a:off x="457200" y="1219200"/>
            <a:ext cx="8229600" cy="4937125"/>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273050" lvl="0" indent="-273050">
              <a:buFont typeface="Wingdings"/>
            </a:pPr>
            <a:r>
              <a:rPr lang="en-US" sz="2800"/>
              <a:t>内在自发要求</a:t>
            </a:r>
          </a:p>
          <a:p>
            <a:pPr marL="547688" lvl="1" indent="-273050">
              <a:lnSpc>
                <a:spcPct val="90000"/>
              </a:lnSpc>
              <a:buFont typeface="Wingdings"/>
            </a:pPr>
            <a:r>
              <a:rPr lang="en-US" sz="2400"/>
              <a:t>中心软件研发职能的专能化，专业化程度要求的提高</a:t>
            </a:r>
          </a:p>
          <a:p>
            <a:pPr marL="547688" lvl="1" indent="-273050">
              <a:lnSpc>
                <a:spcPct val="90000"/>
              </a:lnSpc>
              <a:buFont typeface="Wingdings"/>
            </a:pPr>
            <a:r>
              <a:rPr lang="en-US" sz="2400"/>
              <a:t>中心人员队伍迅速壮大，对管理需求的进一步提升</a:t>
            </a:r>
          </a:p>
          <a:p>
            <a:pPr marL="547688" lvl="1" indent="-273050">
              <a:lnSpc>
                <a:spcPct val="90000"/>
              </a:lnSpc>
              <a:buFont typeface="Wingdings"/>
            </a:pPr>
            <a:r>
              <a:rPr lang="en-US" sz="2400"/>
              <a:t>中心当前在软件研发过程中暴露出来的具体问题</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实施背景</a:t>
            </a:r>
          </a:p>
        </p:txBody>
      </p:sp>
      <p:sp>
        <p:nvSpPr>
          <p:cNvPr id="69635" name="灯片编号占位符 5"/>
          <p:cNvSpPr/>
          <p:nvPr/>
        </p:nvSpPr>
        <p:spPr>
          <a:xfrm>
            <a:off x="7715250" y="6356350"/>
            <a:ext cx="642938" cy="365125"/>
          </a:xfrm>
          <a:prstGeom prst="rect">
            <a:avLst/>
          </a:prstGeom>
          <a:noFill/>
          <a:ln>
            <a:noFill/>
            <a:miter lim="800000"/>
          </a:ln>
        </p:spPr>
        <p:txBody>
          <a:bodyPr/>
          <a:lstStyle/>
          <a:p>
            <a:pPr lvl="0"/>
            <a:fld id="{7DECE811-F381-4BDC-A99D-2AAACF2E8901}" type="slidenum">
              <a:rPr lang="en-US" altLang="zh-CN" sz="1400">
                <a:solidFill>
                  <a:schemeClr val="tx2"/>
                </a:solidFill>
              </a:rPr>
              <a:t>49</a:t>
            </a:fld>
            <a:endParaRPr lang="zh-CN" sz="1400">
              <a:solidFill>
                <a:schemeClr val="tx2"/>
              </a:solidFill>
            </a:endParaRPr>
          </a:p>
        </p:txBody>
      </p:sp>
      <p:sp>
        <p:nvSpPr>
          <p:cNvPr id="69636" name="内容占位符 2"/>
          <p:cNvSpPr>
            <a:spLocks noGrp="1"/>
          </p:cNvSpPr>
          <p:nvPr>
            <p:ph sz="quarter" idx="4294967295"/>
          </p:nvPr>
        </p:nvSpPr>
        <p:spPr>
          <a:xfrm>
            <a:off x="533400" y="1214438"/>
            <a:ext cx="7721600" cy="5029200"/>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273050" lvl="0" indent="-273050">
              <a:buFont typeface="Wingdings"/>
            </a:pPr>
            <a:r>
              <a:rPr lang="en-US" sz="2400"/>
              <a:t>开发过程中存在的部分问题 </a:t>
            </a:r>
          </a:p>
          <a:p>
            <a:pPr marL="547688" lvl="1" indent="-273050">
              <a:lnSpc>
                <a:spcPct val="90000"/>
              </a:lnSpc>
              <a:buFont typeface="Wingdings"/>
            </a:pPr>
            <a:r>
              <a:rPr lang="en-US" sz="2000"/>
              <a:t>需求变更多，变更实施前缺少有效地影响分析。有些项目在开发后期不再维护需求文档，变更在代码中直接体现</a:t>
            </a:r>
          </a:p>
          <a:p>
            <a:pPr marL="547688" lvl="1" indent="-273050">
              <a:lnSpc>
                <a:spcPct val="90000"/>
              </a:lnSpc>
              <a:buFont typeface="Wingdings"/>
            </a:pPr>
            <a:r>
              <a:rPr lang="en-US" sz="2000"/>
              <a:t>项目组成员角色和职责划分不清，项目组内部、项目组和其他相关组之间的沟通及经验交流不足</a:t>
            </a:r>
          </a:p>
          <a:p>
            <a:pPr marL="547688" lvl="1" indent="-273050">
              <a:lnSpc>
                <a:spcPct val="90000"/>
              </a:lnSpc>
              <a:buFont typeface="Wingdings"/>
            </a:pPr>
            <a:r>
              <a:rPr lang="en-US" sz="2000"/>
              <a:t>软件需求规格说明书，技术解决方案，测试方案缺乏正式评审，代码审查覆盖面不大</a:t>
            </a:r>
          </a:p>
          <a:p>
            <a:pPr marL="547688" lvl="1" indent="-273050">
              <a:lnSpc>
                <a:spcPct val="90000"/>
              </a:lnSpc>
              <a:buFont typeface="Wingdings"/>
            </a:pPr>
            <a:r>
              <a:rPr lang="en-US" sz="2000"/>
              <a:t>项目组普遍没有专职的配置管理员，变更管理与控制不够正式，缺乏评价机制</a:t>
            </a:r>
          </a:p>
          <a:p>
            <a:pPr marL="547688" lvl="1" indent="-273050">
              <a:lnSpc>
                <a:spcPct val="90000"/>
              </a:lnSpc>
              <a:buFont typeface="Wingdings"/>
            </a:pPr>
            <a:r>
              <a:rPr lang="en-US" sz="2000"/>
              <a:t>没有及时全面收集项目过程度量数据，积累数据资源，为将来项目参考使用</a:t>
            </a:r>
          </a:p>
          <a:p>
            <a:pPr marL="547688" lvl="1" indent="-273050">
              <a:lnSpc>
                <a:spcPct val="90000"/>
              </a:lnSpc>
              <a:buFont typeface="Wingdings"/>
            </a:pPr>
            <a:r>
              <a:rPr lang="en-US" sz="2000"/>
              <a:t>没有定期收集培训需求，提供有针对性地培训，对培训资料缺乏统一管理，以方便大家查找和学习</a:t>
            </a:r>
          </a:p>
          <a:p>
            <a:pPr marL="273050" lvl="0" indent="-273050">
              <a:buFont typeface="Wingdings"/>
            </a:pPr>
            <a:r>
              <a:rPr lang="en-US" sz="2400"/>
              <a:t>2007年8月，中心启动基于CMMI3的软件开发过程改进</a:t>
            </a:r>
          </a:p>
        </p:txBody>
      </p:sp>
      <p:sp>
        <p:nvSpPr>
          <p:cNvPr id="69637" name="日期占位符 7"/>
          <p:cNvSpPr/>
          <p:nvPr/>
        </p:nvSpPr>
        <p:spPr>
          <a:xfrm>
            <a:off x="496888" y="6356350"/>
            <a:ext cx="2289175" cy="365125"/>
          </a:xfrm>
          <a:prstGeom prst="rect">
            <a:avLst/>
          </a:prstGeom>
          <a:noFill/>
          <a:ln>
            <a:noFill/>
            <a:miter lim="800000"/>
          </a:ln>
        </p:spPr>
        <p:txBody>
          <a:bodyPr/>
          <a:lstStyle/>
          <a:p>
            <a:pPr lvl="0"/>
            <a:fld id="{76C2BA84-FBB8-417E-BA16-17DC8F616D37}" type="datetime1">
              <a:rPr lang="en-US" altLang="zh-CN" sz="1400">
                <a:solidFill>
                  <a:schemeClr val="tx2"/>
                </a:solidFill>
              </a:rPr>
              <a:t>2024/4/2</a:t>
            </a:fld>
            <a:endParaRPr lang="zh-CN" sz="14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additive="base">
                                        <p:cTn id="6" dur="1" fill="hold">
                                          <p:stCondLst>
                                            <p:cond delay="0"/>
                                          </p:stCondLst>
                                        </p:cTn>
                                        <p:tgtEl>
                                          <p:spTgt spid="69636">
                                            <p:txEl>
                                              <p:pRg st="0" end="0"/>
                                            </p:txEl>
                                          </p:spTgt>
                                        </p:tgtEl>
                                        <p:attrNameLst>
                                          <p:attrName>style.visibility</p:attrName>
                                        </p:attrNameLst>
                                      </p:cBhvr>
                                      <p:to>
                                        <p:strVal val="visible"/>
                                      </p:to>
                                    </p:set>
                                    <p:animEffect transition="in" filter="blinds(horizontal)">
                                      <p:cBhvr additive="base">
                                        <p:cTn id="7" dur="500" fill="hold"/>
                                        <p:tgtEl>
                                          <p:spTgt spid="69636">
                                            <p:txEl>
                                              <p:pRg st="0" end="0"/>
                                            </p:txEl>
                                          </p:spTgt>
                                        </p:tgtEl>
                                      </p:cBhvr>
                                    </p:animEffect>
                                  </p:childTnLst>
                                </p:cTn>
                              </p:par>
                              <p:par>
                                <p:cTn id="8" presetID="3" presetClass="entr" presetSubtype="10" fill="hold" nodeType="withEffect">
                                  <p:childTnLst>
                                    <p:set>
                                      <p:cBhvr additive="base">
                                        <p:cTn id="9" dur="1" fill="hold">
                                          <p:stCondLst>
                                            <p:cond delay="0"/>
                                          </p:stCondLst>
                                        </p:cTn>
                                        <p:tgtEl>
                                          <p:spTgt spid="69636">
                                            <p:txEl>
                                              <p:pRg st="1" end="1"/>
                                            </p:txEl>
                                          </p:spTgt>
                                        </p:tgtEl>
                                        <p:attrNameLst>
                                          <p:attrName>style.visibility</p:attrName>
                                        </p:attrNameLst>
                                      </p:cBhvr>
                                      <p:to>
                                        <p:strVal val="visible"/>
                                      </p:to>
                                    </p:set>
                                    <p:animEffect transition="in" filter="blinds(horizontal)">
                                      <p:cBhvr additive="base">
                                        <p:cTn id="10" dur="500" fill="hold"/>
                                        <p:tgtEl>
                                          <p:spTgt spid="69636">
                                            <p:txEl>
                                              <p:pRg st="1" end="1"/>
                                            </p:txEl>
                                          </p:spTgt>
                                        </p:tgtEl>
                                      </p:cBhvr>
                                    </p:animEffect>
                                  </p:childTnLst>
                                </p:cTn>
                              </p:par>
                              <p:par>
                                <p:cTn id="11" presetID="3" presetClass="entr" presetSubtype="10" fill="hold" nodeType="withEffect">
                                  <p:childTnLst>
                                    <p:set>
                                      <p:cBhvr additive="base">
                                        <p:cTn id="12" dur="1" fill="hold">
                                          <p:stCondLst>
                                            <p:cond delay="0"/>
                                          </p:stCondLst>
                                        </p:cTn>
                                        <p:tgtEl>
                                          <p:spTgt spid="69636">
                                            <p:txEl>
                                              <p:pRg st="2" end="2"/>
                                            </p:txEl>
                                          </p:spTgt>
                                        </p:tgtEl>
                                        <p:attrNameLst>
                                          <p:attrName>style.visibility</p:attrName>
                                        </p:attrNameLst>
                                      </p:cBhvr>
                                      <p:to>
                                        <p:strVal val="visible"/>
                                      </p:to>
                                    </p:set>
                                    <p:animEffect transition="in" filter="blinds(horizontal)">
                                      <p:cBhvr additive="base">
                                        <p:cTn id="13" dur="500" fill="hold"/>
                                        <p:tgtEl>
                                          <p:spTgt spid="69636">
                                            <p:txEl>
                                              <p:pRg st="2" end="2"/>
                                            </p:txEl>
                                          </p:spTgt>
                                        </p:tgtEl>
                                      </p:cBhvr>
                                    </p:animEffect>
                                  </p:childTnLst>
                                </p:cTn>
                              </p:par>
                              <p:par>
                                <p:cTn id="14" presetID="3" presetClass="entr" presetSubtype="10" fill="hold" nodeType="withEffect">
                                  <p:childTnLst>
                                    <p:set>
                                      <p:cBhvr additive="base">
                                        <p:cTn id="15" dur="1" fill="hold">
                                          <p:stCondLst>
                                            <p:cond delay="0"/>
                                          </p:stCondLst>
                                        </p:cTn>
                                        <p:tgtEl>
                                          <p:spTgt spid="69636">
                                            <p:txEl>
                                              <p:pRg st="3" end="3"/>
                                            </p:txEl>
                                          </p:spTgt>
                                        </p:tgtEl>
                                        <p:attrNameLst>
                                          <p:attrName>style.visibility</p:attrName>
                                        </p:attrNameLst>
                                      </p:cBhvr>
                                      <p:to>
                                        <p:strVal val="visible"/>
                                      </p:to>
                                    </p:set>
                                    <p:animEffect transition="in" filter="blinds(horizontal)">
                                      <p:cBhvr additive="base">
                                        <p:cTn id="16" dur="500" fill="hold"/>
                                        <p:tgtEl>
                                          <p:spTgt spid="69636">
                                            <p:txEl>
                                              <p:pRg st="3" end="3"/>
                                            </p:txEl>
                                          </p:spTgt>
                                        </p:tgtEl>
                                      </p:cBhvr>
                                    </p:animEffect>
                                  </p:childTnLst>
                                </p:cTn>
                              </p:par>
                              <p:par>
                                <p:cTn id="17" presetID="3" presetClass="entr" presetSubtype="10" fill="hold" nodeType="withEffect">
                                  <p:childTnLst>
                                    <p:set>
                                      <p:cBhvr additive="base">
                                        <p:cTn id="18" dur="1" fill="hold">
                                          <p:stCondLst>
                                            <p:cond delay="0"/>
                                          </p:stCondLst>
                                        </p:cTn>
                                        <p:tgtEl>
                                          <p:spTgt spid="69636">
                                            <p:txEl>
                                              <p:pRg st="4" end="4"/>
                                            </p:txEl>
                                          </p:spTgt>
                                        </p:tgtEl>
                                        <p:attrNameLst>
                                          <p:attrName>style.visibility</p:attrName>
                                        </p:attrNameLst>
                                      </p:cBhvr>
                                      <p:to>
                                        <p:strVal val="visible"/>
                                      </p:to>
                                    </p:set>
                                    <p:animEffect transition="in" filter="blinds(horizontal)">
                                      <p:cBhvr additive="base">
                                        <p:cTn id="19" dur="500" fill="hold"/>
                                        <p:tgtEl>
                                          <p:spTgt spid="69636">
                                            <p:txEl>
                                              <p:pRg st="4" end="4"/>
                                            </p:txEl>
                                          </p:spTgt>
                                        </p:tgtEl>
                                      </p:cBhvr>
                                    </p:animEffect>
                                  </p:childTnLst>
                                </p:cTn>
                              </p:par>
                              <p:par>
                                <p:cTn id="20" presetID="3" presetClass="entr" presetSubtype="10" fill="hold" nodeType="withEffect">
                                  <p:childTnLst>
                                    <p:set>
                                      <p:cBhvr additive="base">
                                        <p:cTn id="21" dur="1" fill="hold">
                                          <p:stCondLst>
                                            <p:cond delay="0"/>
                                          </p:stCondLst>
                                        </p:cTn>
                                        <p:tgtEl>
                                          <p:spTgt spid="69636">
                                            <p:txEl>
                                              <p:pRg st="5" end="5"/>
                                            </p:txEl>
                                          </p:spTgt>
                                        </p:tgtEl>
                                        <p:attrNameLst>
                                          <p:attrName>style.visibility</p:attrName>
                                        </p:attrNameLst>
                                      </p:cBhvr>
                                      <p:to>
                                        <p:strVal val="visible"/>
                                      </p:to>
                                    </p:set>
                                    <p:animEffect transition="in" filter="blinds(horizontal)">
                                      <p:cBhvr additive="base">
                                        <p:cTn id="22" dur="500" fill="hold"/>
                                        <p:tgtEl>
                                          <p:spTgt spid="69636">
                                            <p:txEl>
                                              <p:pRg st="5" end="5"/>
                                            </p:txEl>
                                          </p:spTgt>
                                        </p:tgtEl>
                                      </p:cBhvr>
                                    </p:animEffect>
                                  </p:childTnLst>
                                </p:cTn>
                              </p:par>
                              <p:par>
                                <p:cTn id="23" presetID="3" presetClass="entr" presetSubtype="10" fill="hold" nodeType="withEffect">
                                  <p:childTnLst>
                                    <p:set>
                                      <p:cBhvr additive="base">
                                        <p:cTn id="24" dur="1" fill="hold">
                                          <p:stCondLst>
                                            <p:cond delay="0"/>
                                          </p:stCondLst>
                                        </p:cTn>
                                        <p:tgtEl>
                                          <p:spTgt spid="69636">
                                            <p:txEl>
                                              <p:pRg st="6" end="6"/>
                                            </p:txEl>
                                          </p:spTgt>
                                        </p:tgtEl>
                                        <p:attrNameLst>
                                          <p:attrName>style.visibility</p:attrName>
                                        </p:attrNameLst>
                                      </p:cBhvr>
                                      <p:to>
                                        <p:strVal val="visible"/>
                                      </p:to>
                                    </p:set>
                                    <p:animEffect transition="in" filter="blinds(horizontal)">
                                      <p:cBhvr additive="base">
                                        <p:cTn id="25" dur="500" fill="hold"/>
                                        <p:tgtEl>
                                          <p:spTgt spid="69636">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3" presetClass="entr" presetSubtype="10" fill="hold" nodeType="clickEffect">
                                  <p:childTnLst>
                                    <p:set>
                                      <p:cBhvr additive="base">
                                        <p:cTn id="30" dur="1" fill="hold">
                                          <p:stCondLst>
                                            <p:cond delay="0"/>
                                          </p:stCondLst>
                                        </p:cTn>
                                        <p:tgtEl>
                                          <p:spTgt spid="69636">
                                            <p:txEl>
                                              <p:pRg st="7" end="7"/>
                                            </p:txEl>
                                          </p:spTgt>
                                        </p:tgtEl>
                                        <p:attrNameLst>
                                          <p:attrName>style.visibility</p:attrName>
                                        </p:attrNameLst>
                                      </p:cBhvr>
                                      <p:to>
                                        <p:strVal val="visible"/>
                                      </p:to>
                                    </p:set>
                                    <p:animEffect transition="in" filter="blinds(horizontal)">
                                      <p:cBhvr additive="base">
                                        <p:cTn id="31" dur="500" fill="hold"/>
                                        <p:tgtEl>
                                          <p:spTgt spid="696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p:nvPr/>
        </p:nvSpPr>
        <p:spPr>
          <a:xfrm>
            <a:off x="7715250" y="6356350"/>
            <a:ext cx="642938" cy="365125"/>
          </a:xfrm>
          <a:prstGeom prst="rect">
            <a:avLst/>
          </a:prstGeom>
          <a:noFill/>
          <a:ln>
            <a:noFill/>
            <a:miter lim="800000"/>
          </a:ln>
        </p:spPr>
        <p:txBody>
          <a:bodyPr/>
          <a:lstStyle/>
          <a:p>
            <a:pPr lvl="0"/>
            <a:fld id="{6EF2016E-300B-48B6-ACBA-895671A0C584}" type="slidenum">
              <a:rPr lang="en-US" sz="1400">
                <a:solidFill>
                  <a:schemeClr val="tx2"/>
                </a:solidFill>
              </a:rPr>
              <a:t>5</a:t>
            </a:fld>
            <a:endParaRPr lang="en-US" sz="1400">
              <a:solidFill>
                <a:schemeClr val="tx2"/>
              </a:solidFill>
            </a:endParaRPr>
          </a:p>
        </p:txBody>
      </p:sp>
      <p:sp>
        <p:nvSpPr>
          <p:cNvPr id="17411" name="Rectangle 2"/>
          <p:cNvSpPr>
            <a:spLocks noGrp="1"/>
          </p:cNvSpPr>
          <p:nvPr>
            <p:ph type="title" idx="4294967295"/>
          </p:nvPr>
        </p:nvSpPr>
        <p:spPr>
          <a:xfrm>
            <a:off x="428625"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sz="2800"/>
              <a:t>关于</a:t>
            </a:r>
            <a:r>
              <a:rPr lang="en-US" sz="2800"/>
              <a:t>CMU/SEI</a:t>
            </a:r>
          </a:p>
        </p:txBody>
      </p:sp>
      <p:sp>
        <p:nvSpPr>
          <p:cNvPr id="17412" name="Rectangle 3"/>
          <p:cNvSpPr>
            <a:spLocks noGrp="1"/>
          </p:cNvSpPr>
          <p:nvPr>
            <p:ph type="body" idx="4294967295"/>
          </p:nvPr>
        </p:nvSpPr>
        <p:spPr>
          <a:xfrm>
            <a:off x="357188" y="1285875"/>
            <a:ext cx="8310562" cy="4500562"/>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buFont typeface="Wingdings"/>
            </a:pPr>
            <a:r>
              <a:rPr lang="en-US" sz="2400">
                <a:latin typeface="华文新魏" pitchFamily="2" charset="-122"/>
              </a:rPr>
              <a:t>美国防部软件采购风险</a:t>
            </a:r>
          </a:p>
          <a:p>
            <a:pPr marL="273050" lvl="0" indent="-273050">
              <a:buFont typeface="Wingdings"/>
            </a:pPr>
            <a:r>
              <a:rPr lang="en-US" sz="2400"/>
              <a:t>国防部寻求帮助其评价软件承包商能力，并帮助外包公司改善产品质量的方法</a:t>
            </a:r>
            <a:endParaRPr lang="en-US" sz="2400">
              <a:latin typeface="华文新魏" pitchFamily="2" charset="-122"/>
            </a:endParaRPr>
          </a:p>
          <a:p>
            <a:pPr marL="273050" lvl="0" indent="-273050">
              <a:buFont typeface="Wingdings"/>
            </a:pPr>
            <a:r>
              <a:rPr lang="en-US" sz="2400">
                <a:latin typeface="华文新魏" pitchFamily="2" charset="-122"/>
              </a:rPr>
              <a:t>1984年，美国政府出资建立软件工程研究和开发中心</a:t>
            </a:r>
          </a:p>
          <a:p>
            <a:pPr marL="273050" lvl="0" indent="-273050">
              <a:buFont typeface="Wingdings"/>
            </a:pPr>
            <a:r>
              <a:rPr lang="en-US" sz="2400">
                <a:latin typeface="华文新魏" pitchFamily="2" charset="-122"/>
              </a:rPr>
              <a:t>卡内基梅隆大学软件工程研究所(CMU/SEI)</a:t>
            </a:r>
          </a:p>
          <a:p>
            <a:pPr marL="273050" lvl="0" indent="-273050">
              <a:buFont typeface="Wingdings"/>
            </a:pPr>
            <a:r>
              <a:rPr lang="en-US" sz="2400">
                <a:latin typeface="华文新魏" pitchFamily="2" charset="-122"/>
              </a:rPr>
              <a:t>CMU/SEI中标</a:t>
            </a:r>
          </a:p>
          <a:p>
            <a:pPr marL="273050" lvl="0" indent="-273050">
              <a:buFont typeface="Wingdings"/>
            </a:pPr>
            <a:r>
              <a:rPr lang="en-US" sz="2400">
                <a:latin typeface="华文新魏" pitchFamily="2" charset="-122"/>
              </a:rPr>
              <a:t>由美国国防部获取和技术办公室领导</a:t>
            </a:r>
          </a:p>
          <a:p>
            <a:pPr marL="273050" lvl="0" indent="-273050">
              <a:buFont typeface="Wingdings"/>
            </a:pPr>
            <a:r>
              <a:rPr lang="en-US" sz="2400">
                <a:latin typeface="华文新魏" pitchFamily="2" charset="-122"/>
              </a:rPr>
              <a:t>由电子系统中心管理</a:t>
            </a:r>
          </a:p>
        </p:txBody>
      </p:sp>
      <p:sp>
        <p:nvSpPr>
          <p:cNvPr id="17413" name="日期占位符 7"/>
          <p:cNvSpPr/>
          <p:nvPr/>
        </p:nvSpPr>
        <p:spPr>
          <a:xfrm>
            <a:off x="496888" y="6356350"/>
            <a:ext cx="2289175" cy="365125"/>
          </a:xfrm>
          <a:prstGeom prst="rect">
            <a:avLst/>
          </a:prstGeom>
          <a:noFill/>
          <a:ln>
            <a:noFill/>
            <a:miter lim="800000"/>
          </a:ln>
        </p:spPr>
        <p:txBody>
          <a:bodyPr/>
          <a:lstStyle/>
          <a:p>
            <a:pPr lvl="0"/>
            <a:fld id="{D728DCC2-A9FB-43F0-B9E1-29975AB244F5}"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实施历程</a:t>
            </a:r>
          </a:p>
        </p:txBody>
      </p:sp>
      <p:sp>
        <p:nvSpPr>
          <p:cNvPr id="70659" name="灯片编号占位符 5"/>
          <p:cNvSpPr/>
          <p:nvPr/>
        </p:nvSpPr>
        <p:spPr>
          <a:xfrm>
            <a:off x="7715250" y="6356350"/>
            <a:ext cx="642938" cy="365125"/>
          </a:xfrm>
          <a:prstGeom prst="rect">
            <a:avLst/>
          </a:prstGeom>
          <a:noFill/>
          <a:ln>
            <a:noFill/>
            <a:miter lim="800000"/>
          </a:ln>
        </p:spPr>
        <p:txBody>
          <a:bodyPr/>
          <a:lstStyle/>
          <a:p>
            <a:pPr lvl="0"/>
            <a:fld id="{EAB130BF-02F7-4B03-98E3-8C11D570F2CD}" type="slidenum">
              <a:rPr lang="en-US" altLang="zh-CN" sz="1400">
                <a:solidFill>
                  <a:schemeClr val="tx2"/>
                </a:solidFill>
              </a:rPr>
              <a:t>50</a:t>
            </a:fld>
            <a:endParaRPr lang="zh-CN" sz="1400">
              <a:solidFill>
                <a:schemeClr val="tx2"/>
              </a:solidFill>
            </a:endParaRPr>
          </a:p>
        </p:txBody>
      </p:sp>
      <p:sp>
        <p:nvSpPr>
          <p:cNvPr id="70660" name="内容占位符 2"/>
          <p:cNvSpPr>
            <a:spLocks noGrp="1"/>
          </p:cNvSpPr>
          <p:nvPr>
            <p:ph sz="quarter" idx="4294967295"/>
          </p:nvPr>
        </p:nvSpPr>
        <p:spPr>
          <a:xfrm>
            <a:off x="428625" y="1285875"/>
            <a:ext cx="7721600" cy="4786312"/>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273050" lvl="0" indent="-273050">
              <a:buFont typeface="Wingdings"/>
            </a:pPr>
            <a:r>
              <a:rPr lang="en-US" sz="2600">
                <a:latin typeface="华文新魏" pitchFamily="2" charset="-122"/>
              </a:rPr>
              <a:t>已经完成的工作 （07.08——08.04）</a:t>
            </a:r>
          </a:p>
          <a:p>
            <a:pPr marL="547688" lvl="1" indent="-273050">
              <a:buFont typeface="Wingdings"/>
            </a:pPr>
            <a:r>
              <a:rPr lang="en-US" sz="2200"/>
              <a:t>开发过程现状调查</a:t>
            </a:r>
          </a:p>
          <a:p>
            <a:pPr marL="547688" lvl="1" indent="-273050">
              <a:buFont typeface="Wingdings"/>
            </a:pPr>
            <a:r>
              <a:rPr lang="en-US" sz="2200"/>
              <a:t>过程改进建议抽取</a:t>
            </a:r>
          </a:p>
          <a:p>
            <a:pPr marL="547688" lvl="1" indent="-273050">
              <a:buFont typeface="Wingdings"/>
            </a:pPr>
            <a:r>
              <a:rPr lang="en-US" sz="2200"/>
              <a:t>项目类型与生命周期划分</a:t>
            </a:r>
          </a:p>
          <a:p>
            <a:pPr marL="547688" lvl="1" indent="-273050">
              <a:buFont typeface="Wingdings"/>
            </a:pPr>
            <a:r>
              <a:rPr lang="en-US" sz="2200"/>
              <a:t>角色职责表和术语表制定</a:t>
            </a:r>
          </a:p>
          <a:p>
            <a:pPr marL="547688" lvl="1" indent="-273050">
              <a:buFont typeface="Wingdings"/>
            </a:pPr>
            <a:r>
              <a:rPr lang="en-US" sz="2200"/>
              <a:t>开发过程体系定义</a:t>
            </a:r>
          </a:p>
          <a:p>
            <a:pPr marL="547688" lvl="1" indent="-273050">
              <a:buFont typeface="Wingdings"/>
            </a:pPr>
            <a:r>
              <a:rPr lang="en-US" sz="2200"/>
              <a:t>度量体系构建</a:t>
            </a:r>
          </a:p>
          <a:p>
            <a:pPr marL="547688" lvl="1" indent="-273050">
              <a:spcBef>
                <a:spcPts val="600"/>
              </a:spcBef>
              <a:buClr>
                <a:schemeClr val="accent1"/>
              </a:buClr>
              <a:buFont typeface="Wingdings"/>
            </a:pPr>
            <a:r>
              <a:rPr lang="en-US" sz="2600">
                <a:solidFill>
                  <a:schemeClr val="tx1"/>
                </a:solidFill>
                <a:latin typeface="华文新魏" pitchFamily="2" charset="-122"/>
              </a:rPr>
              <a:t>正在和将要做的（</a:t>
            </a:r>
            <a:r>
              <a:rPr lang="en-US" sz="2800"/>
              <a:t> 08.05——08.12 </a:t>
            </a:r>
            <a:r>
              <a:rPr lang="en-US" sz="2600">
                <a:solidFill>
                  <a:schemeClr val="tx1"/>
                </a:solidFill>
                <a:latin typeface="华文新魏" pitchFamily="2" charset="-122"/>
              </a:rPr>
              <a:t>）</a:t>
            </a:r>
          </a:p>
          <a:p>
            <a:pPr marL="547688" lvl="1" indent="-273050">
              <a:buFont typeface="Wingdings"/>
            </a:pPr>
            <a:r>
              <a:rPr lang="en-US" sz="2200"/>
              <a:t>过程体系项目试点</a:t>
            </a:r>
          </a:p>
          <a:p>
            <a:pPr marL="547688" lvl="1" indent="-273050">
              <a:buFont typeface="Wingdings"/>
            </a:pPr>
            <a:r>
              <a:rPr lang="en-US" sz="2200"/>
              <a:t>过程改进建议收集，过程体系完善</a:t>
            </a:r>
          </a:p>
          <a:p>
            <a:pPr marL="547688" lvl="1" indent="-273050">
              <a:buFont typeface="Wingdings"/>
            </a:pPr>
            <a:r>
              <a:rPr lang="en-US" sz="2200"/>
              <a:t>CMMI3级预评估与正式评估（08.10——09.01）</a:t>
            </a:r>
          </a:p>
        </p:txBody>
      </p:sp>
      <p:sp>
        <p:nvSpPr>
          <p:cNvPr id="70661" name="日期占位符 7"/>
          <p:cNvSpPr/>
          <p:nvPr/>
        </p:nvSpPr>
        <p:spPr>
          <a:xfrm>
            <a:off x="496888" y="6356350"/>
            <a:ext cx="2289175" cy="365125"/>
          </a:xfrm>
          <a:prstGeom prst="rect">
            <a:avLst/>
          </a:prstGeom>
          <a:noFill/>
          <a:ln>
            <a:noFill/>
            <a:miter lim="800000"/>
          </a:ln>
        </p:spPr>
        <p:txBody>
          <a:bodyPr/>
          <a:lstStyle/>
          <a:p>
            <a:pPr lvl="0"/>
            <a:fld id="{D142B81E-4AA9-458C-9B14-6B098F2C9704}" type="datetime1">
              <a:rPr lang="en-US" altLang="zh-CN" sz="1400">
                <a:solidFill>
                  <a:schemeClr val="tx2"/>
                </a:solidFill>
              </a:rPr>
              <a:t>2024/4/2</a:t>
            </a:fld>
            <a:endParaRPr lang="zh-CN" sz="14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additive="base">
                                        <p:cTn id="6" dur="1" fill="hold">
                                          <p:stCondLst>
                                            <p:cond delay="0"/>
                                          </p:stCondLst>
                                        </p:cTn>
                                        <p:tgtEl>
                                          <p:spTgt spid="70660">
                                            <p:txEl>
                                              <p:pRg st="0" end="0"/>
                                            </p:txEl>
                                          </p:spTgt>
                                        </p:tgtEl>
                                        <p:attrNameLst>
                                          <p:attrName>style.visibility</p:attrName>
                                        </p:attrNameLst>
                                      </p:cBhvr>
                                      <p:to>
                                        <p:strVal val="visible"/>
                                      </p:to>
                                    </p:set>
                                    <p:animEffect transition="in" filter="blinds(horizontal)">
                                      <p:cBhvr additive="base">
                                        <p:cTn id="7" dur="500" fill="hold"/>
                                        <p:tgtEl>
                                          <p:spTgt spid="70660">
                                            <p:txEl>
                                              <p:pRg st="0" end="0"/>
                                            </p:txEl>
                                          </p:spTgt>
                                        </p:tgtEl>
                                      </p:cBhvr>
                                    </p:animEffect>
                                  </p:childTnLst>
                                </p:cTn>
                              </p:par>
                              <p:par>
                                <p:cTn id="8" presetID="3" presetClass="entr" presetSubtype="10" fill="hold" nodeType="withEffect">
                                  <p:childTnLst>
                                    <p:set>
                                      <p:cBhvr additive="base">
                                        <p:cTn id="9" dur="1" fill="hold">
                                          <p:stCondLst>
                                            <p:cond delay="0"/>
                                          </p:stCondLst>
                                        </p:cTn>
                                        <p:tgtEl>
                                          <p:spTgt spid="70660">
                                            <p:txEl>
                                              <p:pRg st="1" end="1"/>
                                            </p:txEl>
                                          </p:spTgt>
                                        </p:tgtEl>
                                        <p:attrNameLst>
                                          <p:attrName>style.visibility</p:attrName>
                                        </p:attrNameLst>
                                      </p:cBhvr>
                                      <p:to>
                                        <p:strVal val="visible"/>
                                      </p:to>
                                    </p:set>
                                    <p:animEffect transition="in" filter="blinds(horizontal)">
                                      <p:cBhvr additive="base">
                                        <p:cTn id="10" dur="500" fill="hold"/>
                                        <p:tgtEl>
                                          <p:spTgt spid="70660">
                                            <p:txEl>
                                              <p:pRg st="1" end="1"/>
                                            </p:txEl>
                                          </p:spTgt>
                                        </p:tgtEl>
                                      </p:cBhvr>
                                    </p:animEffect>
                                  </p:childTnLst>
                                </p:cTn>
                              </p:par>
                              <p:par>
                                <p:cTn id="11" presetID="3" presetClass="entr" presetSubtype="10" fill="hold" nodeType="withEffect">
                                  <p:childTnLst>
                                    <p:set>
                                      <p:cBhvr additive="base">
                                        <p:cTn id="12" dur="1" fill="hold">
                                          <p:stCondLst>
                                            <p:cond delay="0"/>
                                          </p:stCondLst>
                                        </p:cTn>
                                        <p:tgtEl>
                                          <p:spTgt spid="70660">
                                            <p:txEl>
                                              <p:pRg st="2" end="2"/>
                                            </p:txEl>
                                          </p:spTgt>
                                        </p:tgtEl>
                                        <p:attrNameLst>
                                          <p:attrName>style.visibility</p:attrName>
                                        </p:attrNameLst>
                                      </p:cBhvr>
                                      <p:to>
                                        <p:strVal val="visible"/>
                                      </p:to>
                                    </p:set>
                                    <p:animEffect transition="in" filter="blinds(horizontal)">
                                      <p:cBhvr additive="base">
                                        <p:cTn id="13" dur="500" fill="hold"/>
                                        <p:tgtEl>
                                          <p:spTgt spid="70660">
                                            <p:txEl>
                                              <p:pRg st="2" end="2"/>
                                            </p:txEl>
                                          </p:spTgt>
                                        </p:tgtEl>
                                      </p:cBhvr>
                                    </p:animEffect>
                                  </p:childTnLst>
                                </p:cTn>
                              </p:par>
                              <p:par>
                                <p:cTn id="14" presetID="3" presetClass="entr" presetSubtype="10" fill="hold" nodeType="withEffect">
                                  <p:childTnLst>
                                    <p:set>
                                      <p:cBhvr additive="base">
                                        <p:cTn id="15" dur="1" fill="hold">
                                          <p:stCondLst>
                                            <p:cond delay="0"/>
                                          </p:stCondLst>
                                        </p:cTn>
                                        <p:tgtEl>
                                          <p:spTgt spid="70660">
                                            <p:txEl>
                                              <p:pRg st="3" end="3"/>
                                            </p:txEl>
                                          </p:spTgt>
                                        </p:tgtEl>
                                        <p:attrNameLst>
                                          <p:attrName>style.visibility</p:attrName>
                                        </p:attrNameLst>
                                      </p:cBhvr>
                                      <p:to>
                                        <p:strVal val="visible"/>
                                      </p:to>
                                    </p:set>
                                    <p:animEffect transition="in" filter="blinds(horizontal)">
                                      <p:cBhvr additive="base">
                                        <p:cTn id="16" dur="500" fill="hold"/>
                                        <p:tgtEl>
                                          <p:spTgt spid="70660">
                                            <p:txEl>
                                              <p:pRg st="3" end="3"/>
                                            </p:txEl>
                                          </p:spTgt>
                                        </p:tgtEl>
                                      </p:cBhvr>
                                    </p:animEffect>
                                  </p:childTnLst>
                                </p:cTn>
                              </p:par>
                              <p:par>
                                <p:cTn id="17" presetID="3" presetClass="entr" presetSubtype="10" fill="hold" nodeType="withEffect">
                                  <p:childTnLst>
                                    <p:set>
                                      <p:cBhvr additive="base">
                                        <p:cTn id="18" dur="1" fill="hold">
                                          <p:stCondLst>
                                            <p:cond delay="0"/>
                                          </p:stCondLst>
                                        </p:cTn>
                                        <p:tgtEl>
                                          <p:spTgt spid="70660">
                                            <p:txEl>
                                              <p:pRg st="4" end="4"/>
                                            </p:txEl>
                                          </p:spTgt>
                                        </p:tgtEl>
                                        <p:attrNameLst>
                                          <p:attrName>style.visibility</p:attrName>
                                        </p:attrNameLst>
                                      </p:cBhvr>
                                      <p:to>
                                        <p:strVal val="visible"/>
                                      </p:to>
                                    </p:set>
                                    <p:animEffect transition="in" filter="blinds(horizontal)">
                                      <p:cBhvr additive="base">
                                        <p:cTn id="19" dur="500" fill="hold"/>
                                        <p:tgtEl>
                                          <p:spTgt spid="70660">
                                            <p:txEl>
                                              <p:pRg st="4" end="4"/>
                                            </p:txEl>
                                          </p:spTgt>
                                        </p:tgtEl>
                                      </p:cBhvr>
                                    </p:animEffect>
                                  </p:childTnLst>
                                </p:cTn>
                              </p:par>
                              <p:par>
                                <p:cTn id="20" presetID="3" presetClass="entr" presetSubtype="10" fill="hold" nodeType="withEffect">
                                  <p:childTnLst>
                                    <p:set>
                                      <p:cBhvr additive="base">
                                        <p:cTn id="21" dur="1" fill="hold">
                                          <p:stCondLst>
                                            <p:cond delay="0"/>
                                          </p:stCondLst>
                                        </p:cTn>
                                        <p:tgtEl>
                                          <p:spTgt spid="70660">
                                            <p:txEl>
                                              <p:pRg st="5" end="5"/>
                                            </p:txEl>
                                          </p:spTgt>
                                        </p:tgtEl>
                                        <p:attrNameLst>
                                          <p:attrName>style.visibility</p:attrName>
                                        </p:attrNameLst>
                                      </p:cBhvr>
                                      <p:to>
                                        <p:strVal val="visible"/>
                                      </p:to>
                                    </p:set>
                                    <p:animEffect transition="in" filter="blinds(horizontal)">
                                      <p:cBhvr additive="base">
                                        <p:cTn id="22" dur="500" fill="hold"/>
                                        <p:tgtEl>
                                          <p:spTgt spid="70660">
                                            <p:txEl>
                                              <p:pRg st="5" end="5"/>
                                            </p:txEl>
                                          </p:spTgt>
                                        </p:tgtEl>
                                      </p:cBhvr>
                                    </p:animEffect>
                                  </p:childTnLst>
                                </p:cTn>
                              </p:par>
                              <p:par>
                                <p:cTn id="23" presetID="3" presetClass="entr" presetSubtype="10" fill="hold" nodeType="withEffect">
                                  <p:childTnLst>
                                    <p:set>
                                      <p:cBhvr additive="base">
                                        <p:cTn id="24" dur="1" fill="hold">
                                          <p:stCondLst>
                                            <p:cond delay="0"/>
                                          </p:stCondLst>
                                        </p:cTn>
                                        <p:tgtEl>
                                          <p:spTgt spid="70660">
                                            <p:txEl>
                                              <p:pRg st="6" end="6"/>
                                            </p:txEl>
                                          </p:spTgt>
                                        </p:tgtEl>
                                        <p:attrNameLst>
                                          <p:attrName>style.visibility</p:attrName>
                                        </p:attrNameLst>
                                      </p:cBhvr>
                                      <p:to>
                                        <p:strVal val="visible"/>
                                      </p:to>
                                    </p:set>
                                    <p:animEffect transition="in" filter="blinds(horizontal)">
                                      <p:cBhvr additive="base">
                                        <p:cTn id="25" dur="500" fill="hold"/>
                                        <p:tgtEl>
                                          <p:spTgt spid="70660">
                                            <p:txEl>
                                              <p:pRg st="6" end="6"/>
                                            </p:txEl>
                                          </p:spTgt>
                                        </p:tgtEl>
                                      </p:cBhvr>
                                    </p:animEffect>
                                  </p:childTnLst>
                                </p:cTn>
                              </p:par>
                              <p:par>
                                <p:cTn id="26" presetID="3" presetClass="entr" presetSubtype="10" fill="hold" nodeType="withEffect">
                                  <p:childTnLst>
                                    <p:set>
                                      <p:cBhvr additive="base">
                                        <p:cTn id="27" dur="1" fill="hold">
                                          <p:stCondLst>
                                            <p:cond delay="0"/>
                                          </p:stCondLst>
                                        </p:cTn>
                                        <p:tgtEl>
                                          <p:spTgt spid="70660">
                                            <p:txEl>
                                              <p:pRg st="7" end="7"/>
                                            </p:txEl>
                                          </p:spTgt>
                                        </p:tgtEl>
                                        <p:attrNameLst>
                                          <p:attrName>style.visibility</p:attrName>
                                        </p:attrNameLst>
                                      </p:cBhvr>
                                      <p:to>
                                        <p:strVal val="visible"/>
                                      </p:to>
                                    </p:set>
                                    <p:animEffect transition="in" filter="blinds(horizontal)">
                                      <p:cBhvr additive="base">
                                        <p:cTn id="28" dur="500" fill="hold"/>
                                        <p:tgtEl>
                                          <p:spTgt spid="70660">
                                            <p:txEl>
                                              <p:pRg st="7" end="7"/>
                                            </p:txEl>
                                          </p:spTgt>
                                        </p:tgtEl>
                                      </p:cBhvr>
                                    </p:animEffect>
                                  </p:childTnLst>
                                </p:cTn>
                              </p:par>
                              <p:par>
                                <p:cTn id="29" presetID="3" presetClass="entr" presetSubtype="10" fill="hold" nodeType="withEffect">
                                  <p:childTnLst>
                                    <p:set>
                                      <p:cBhvr additive="base">
                                        <p:cTn id="30" dur="1" fill="hold">
                                          <p:stCondLst>
                                            <p:cond delay="0"/>
                                          </p:stCondLst>
                                        </p:cTn>
                                        <p:tgtEl>
                                          <p:spTgt spid="70660">
                                            <p:txEl>
                                              <p:pRg st="8" end="8"/>
                                            </p:txEl>
                                          </p:spTgt>
                                        </p:tgtEl>
                                        <p:attrNameLst>
                                          <p:attrName>style.visibility</p:attrName>
                                        </p:attrNameLst>
                                      </p:cBhvr>
                                      <p:to>
                                        <p:strVal val="visible"/>
                                      </p:to>
                                    </p:set>
                                    <p:animEffect transition="in" filter="blinds(horizontal)">
                                      <p:cBhvr additive="base">
                                        <p:cTn id="31" dur="500" fill="hold"/>
                                        <p:tgtEl>
                                          <p:spTgt spid="70660">
                                            <p:txEl>
                                              <p:pRg st="8" end="8"/>
                                            </p:txEl>
                                          </p:spTgt>
                                        </p:tgtEl>
                                      </p:cBhvr>
                                    </p:animEffect>
                                  </p:childTnLst>
                                </p:cTn>
                              </p:par>
                              <p:par>
                                <p:cTn id="32" presetID="3" presetClass="entr" presetSubtype="10" fill="hold" nodeType="withEffect">
                                  <p:childTnLst>
                                    <p:set>
                                      <p:cBhvr additive="base">
                                        <p:cTn id="33" dur="1" fill="hold">
                                          <p:stCondLst>
                                            <p:cond delay="0"/>
                                          </p:stCondLst>
                                        </p:cTn>
                                        <p:tgtEl>
                                          <p:spTgt spid="70660">
                                            <p:txEl>
                                              <p:pRg st="9" end="9"/>
                                            </p:txEl>
                                          </p:spTgt>
                                        </p:tgtEl>
                                        <p:attrNameLst>
                                          <p:attrName>style.visibility</p:attrName>
                                        </p:attrNameLst>
                                      </p:cBhvr>
                                      <p:to>
                                        <p:strVal val="visible"/>
                                      </p:to>
                                    </p:set>
                                    <p:animEffect transition="in" filter="blinds(horizontal)">
                                      <p:cBhvr additive="base">
                                        <p:cTn id="34" dur="500" fill="hold"/>
                                        <p:tgtEl>
                                          <p:spTgt spid="70660">
                                            <p:txEl>
                                              <p:pRg st="9" end="9"/>
                                            </p:txEl>
                                          </p:spTgt>
                                        </p:tgtEl>
                                      </p:cBhvr>
                                    </p:animEffect>
                                  </p:childTnLst>
                                </p:cTn>
                              </p:par>
                              <p:par>
                                <p:cTn id="35" presetID="3" presetClass="entr" presetSubtype="10" fill="hold" nodeType="withEffect">
                                  <p:childTnLst>
                                    <p:set>
                                      <p:cBhvr additive="base">
                                        <p:cTn id="36" dur="1" fill="hold">
                                          <p:stCondLst>
                                            <p:cond delay="0"/>
                                          </p:stCondLst>
                                        </p:cTn>
                                        <p:tgtEl>
                                          <p:spTgt spid="70660">
                                            <p:txEl>
                                              <p:pRg st="10" end="10"/>
                                            </p:txEl>
                                          </p:spTgt>
                                        </p:tgtEl>
                                        <p:attrNameLst>
                                          <p:attrName>style.visibility</p:attrName>
                                        </p:attrNameLst>
                                      </p:cBhvr>
                                      <p:to>
                                        <p:strVal val="visible"/>
                                      </p:to>
                                    </p:set>
                                    <p:animEffect transition="in" filter="blinds(horizontal)">
                                      <p:cBhvr additive="base">
                                        <p:cTn id="37" dur="500" fill="hold"/>
                                        <p:tgtEl>
                                          <p:spTgt spid="7066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idx="4294967295"/>
          </p:nvPr>
        </p:nvSpPr>
        <p:spPr>
          <a:xfrm>
            <a:off x="428625" y="223838"/>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开发过程体系总体介绍</a:t>
            </a:r>
          </a:p>
        </p:txBody>
      </p:sp>
      <p:sp>
        <p:nvSpPr>
          <p:cNvPr id="71683" name="灯片编号占位符 5"/>
          <p:cNvSpPr/>
          <p:nvPr/>
        </p:nvSpPr>
        <p:spPr>
          <a:xfrm>
            <a:off x="7715250" y="6356350"/>
            <a:ext cx="642938" cy="365125"/>
          </a:xfrm>
          <a:prstGeom prst="rect">
            <a:avLst/>
          </a:prstGeom>
          <a:noFill/>
          <a:ln>
            <a:noFill/>
            <a:miter lim="800000"/>
          </a:ln>
        </p:spPr>
        <p:txBody>
          <a:bodyPr/>
          <a:lstStyle/>
          <a:p>
            <a:pPr lvl="0"/>
            <a:fld id="{3C4AE9A9-99E3-43A5-AB13-1E1E9AB33FDE}" type="slidenum">
              <a:rPr lang="en-US" altLang="zh-CN" sz="1400">
                <a:solidFill>
                  <a:schemeClr val="tx2"/>
                </a:solidFill>
              </a:rPr>
              <a:t>51</a:t>
            </a:fld>
            <a:endParaRPr lang="zh-CN" sz="1400">
              <a:solidFill>
                <a:schemeClr val="tx2"/>
              </a:solidFill>
            </a:endParaRPr>
          </a:p>
        </p:txBody>
      </p:sp>
      <p:sp>
        <p:nvSpPr>
          <p:cNvPr id="71684" name="内容占位符 2"/>
          <p:cNvSpPr>
            <a:spLocks noGrp="1"/>
          </p:cNvSpPr>
          <p:nvPr>
            <p:ph sz="quarter" idx="4294967295"/>
          </p:nvPr>
        </p:nvSpPr>
        <p:spPr>
          <a:xfrm>
            <a:off x="571500" y="1643062"/>
            <a:ext cx="7721600" cy="2928938"/>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273050" lvl="0" indent="-273050">
              <a:buFont typeface="Wingdings"/>
            </a:pPr>
            <a:r>
              <a:rPr lang="en-US" sz="2400"/>
              <a:t>组织过程资产库</a:t>
            </a:r>
          </a:p>
          <a:p>
            <a:pPr marL="273050" lvl="0" indent="-273050">
              <a:buFont typeface="Wingdings"/>
            </a:pPr>
            <a:r>
              <a:rPr lang="en-US" sz="2400"/>
              <a:t>中心CMMI3 过程体系总览</a:t>
            </a:r>
          </a:p>
          <a:p>
            <a:pPr marL="273050" lvl="0" indent="-273050">
              <a:buFont typeface="Wingdings"/>
            </a:pPr>
            <a:r>
              <a:rPr lang="en-US" sz="2400"/>
              <a:t>过程体系文件结构介绍</a:t>
            </a:r>
          </a:p>
          <a:p>
            <a:pPr marL="273050" lvl="0" indent="-273050">
              <a:buFont typeface="Wingdings"/>
            </a:pPr>
            <a:r>
              <a:rPr lang="en-US" sz="2400"/>
              <a:t>过程领域介绍</a:t>
            </a:r>
          </a:p>
        </p:txBody>
      </p:sp>
      <p:sp>
        <p:nvSpPr>
          <p:cNvPr id="71685" name="日期占位符 7"/>
          <p:cNvSpPr/>
          <p:nvPr/>
        </p:nvSpPr>
        <p:spPr>
          <a:xfrm>
            <a:off x="496888" y="6356350"/>
            <a:ext cx="2289175" cy="365125"/>
          </a:xfrm>
          <a:prstGeom prst="rect">
            <a:avLst/>
          </a:prstGeom>
          <a:noFill/>
          <a:ln>
            <a:noFill/>
            <a:miter lim="800000"/>
          </a:ln>
        </p:spPr>
        <p:txBody>
          <a:bodyPr/>
          <a:lstStyle/>
          <a:p>
            <a:pPr lvl="0"/>
            <a:fld id="{5D11D311-E34D-425A-947A-1DE8691F1163}"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p:nvPr/>
        </p:nvSpPr>
        <p:spPr>
          <a:xfrm>
            <a:off x="457200" y="528638"/>
            <a:ext cx="8229600" cy="685800"/>
          </a:xfrm>
          <a:prstGeom prst="rect">
            <a:avLst/>
          </a:prstGeom>
          <a:no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zh-CN" sz="3200">
                <a:latin typeface="宋体"/>
                <a:ea typeface="宋体" charset="-122"/>
              </a:rPr>
              <a:t>组织过程资产库</a:t>
            </a:r>
          </a:p>
        </p:txBody>
      </p:sp>
      <p:grpSp>
        <p:nvGrpSpPr>
          <p:cNvPr id="72707" name="组合 72706"/>
          <p:cNvGrpSpPr/>
          <p:nvPr/>
        </p:nvGrpSpPr>
        <p:grpSpPr>
          <a:xfrm>
            <a:off x="571500" y="2000250"/>
            <a:ext cx="7793038" cy="3435350"/>
            <a:chOff x="0" y="0"/>
            <a:chExt cx="5150" cy="2120"/>
          </a:xfrm>
        </p:grpSpPr>
        <p:sp>
          <p:nvSpPr>
            <p:cNvPr id="72708" name="Rectangle 4"/>
            <p:cNvSpPr/>
            <p:nvPr/>
          </p:nvSpPr>
          <p:spPr>
            <a:xfrm>
              <a:off x="0" y="0"/>
              <a:ext cx="5150" cy="2120"/>
            </a:xfrm>
            <a:prstGeom prst="rect">
              <a:avLst/>
            </a:prstGeom>
            <a:solidFill>
              <a:schemeClr val="accent1"/>
            </a:solidFill>
            <a:ln cmpd="sng">
              <a:solidFill>
                <a:prstClr val="black"/>
              </a:solidFill>
              <a:miter lim="800000"/>
            </a:ln>
            <a:scene3d>
              <a:camera prst="legacyObliqueTopRight">
                <a:rot lat="0" lon="0" rev="0"/>
              </a:camera>
              <a:lightRig rig="legacyFlat3" dir="b"/>
            </a:scene3d>
            <a:sp3d extrusionH="430200" prstMaterial="legacyMatte">
              <a:bevelT w="13500" h="13500" prst="angle"/>
              <a:bevelB w="13500" h="13500" prst="angle"/>
              <a:extrusionClr>
                <a:srgbClr val="FFCC99"/>
              </a:extrusionClr>
            </a:sp3d>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nvGrpSpPr>
            <p:cNvPr id="72709" name="组合 72708"/>
            <p:cNvGrpSpPr/>
            <p:nvPr/>
          </p:nvGrpSpPr>
          <p:grpSpPr>
            <a:xfrm>
              <a:off x="59" y="71"/>
              <a:ext cx="1950" cy="1993"/>
              <a:chOff x="0" y="0"/>
              <a:chExt cx="1950" cy="1993"/>
            </a:xfrm>
          </p:grpSpPr>
          <p:sp>
            <p:nvSpPr>
              <p:cNvPr id="72710" name="Rectangle 7"/>
              <p:cNvSpPr/>
              <p:nvPr/>
            </p:nvSpPr>
            <p:spPr>
              <a:xfrm>
                <a:off x="0" y="0"/>
                <a:ext cx="1924" cy="1993"/>
              </a:xfrm>
              <a:prstGeom prst="rect">
                <a:avLst/>
              </a:prstGeom>
              <a:solidFill>
                <a:srgbClr val="FEF8E4"/>
              </a:solidFill>
              <a:ln w="254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11" name="Rectangle 8"/>
              <p:cNvSpPr/>
              <p:nvPr/>
            </p:nvSpPr>
            <p:spPr>
              <a:xfrm>
                <a:off x="11" y="22"/>
                <a:ext cx="1939" cy="288"/>
              </a:xfrm>
              <a:prstGeom prst="rect">
                <a:avLst/>
              </a:prstGeom>
              <a:noFill/>
              <a:ln>
                <a:noFill/>
                <a:miter lim="800000"/>
              </a:ln>
            </p:spPr>
            <p:txBody>
              <a:bodyPr lIns="204788" tIns="104775" rIns="204788" bIns="104775">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defTabSz="4759325" eaLnBrk="0" hangingPunct="0">
                  <a:lnSpc>
                    <a:spcPct val="90000"/>
                  </a:lnSpc>
                </a:pPr>
                <a:r>
                  <a:rPr lang="zh-CN" b="1">
                    <a:latin typeface="Arial"/>
                  </a:rPr>
                  <a:t>组织标准过程</a:t>
                </a:r>
                <a:r>
                  <a:rPr lang="en-US" b="1">
                    <a:latin typeface="Arial"/>
                  </a:rPr>
                  <a:t> </a:t>
                </a:r>
              </a:p>
            </p:txBody>
          </p:sp>
          <p:sp>
            <p:nvSpPr>
              <p:cNvPr id="72712" name="AutoShape 9"/>
              <p:cNvSpPr/>
              <p:nvPr/>
            </p:nvSpPr>
            <p:spPr>
              <a:xfrm>
                <a:off x="65" y="611"/>
                <a:ext cx="1824" cy="619"/>
              </a:xfrm>
              <a:prstGeom prst="roundRect">
                <a:avLst>
                  <a:gd name="adj" fmla="val 28463"/>
                </a:avLst>
              </a:prstGeom>
              <a:solidFill>
                <a:srgbClr val="FFFFFF"/>
              </a:solidFill>
              <a:ln w="254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13" name="Rectangle 10"/>
              <p:cNvSpPr/>
              <p:nvPr/>
            </p:nvSpPr>
            <p:spPr>
              <a:xfrm>
                <a:off x="23" y="611"/>
                <a:ext cx="706" cy="253"/>
              </a:xfrm>
              <a:prstGeom prst="rect">
                <a:avLst/>
              </a:prstGeom>
              <a:noFill/>
              <a:ln>
                <a:noFill/>
                <a:miter lim="800000"/>
              </a:ln>
            </p:spPr>
            <p:txBody>
              <a:bodyPr wrap="none" lIns="204788" tIns="104775" rIns="204788" bIns="104775">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defTabSz="4759325" eaLnBrk="0" hangingPunct="0">
                  <a:lnSpc>
                    <a:spcPct val="90000"/>
                  </a:lnSpc>
                </a:pPr>
                <a:r>
                  <a:rPr lang="zh-CN" sz="1400" b="1">
                    <a:latin typeface="Arial"/>
                  </a:rPr>
                  <a:t>过程框架</a:t>
                </a:r>
                <a:endParaRPr lang="en-US" sz="1400" b="1">
                  <a:latin typeface="Arial"/>
                </a:endParaRPr>
              </a:p>
            </p:txBody>
          </p:sp>
          <p:cxnSp>
            <p:nvCxnSpPr>
              <p:cNvPr id="72714" name="Line 11"/>
              <p:cNvCxnSpPr/>
              <p:nvPr/>
            </p:nvCxnSpPr>
            <p:spPr>
              <a:xfrm>
                <a:off x="278" y="984"/>
                <a:ext cx="108" cy="0"/>
              </a:xfrm>
              <a:prstGeom prst="line">
                <a:avLst/>
              </a:prstGeom>
              <a:noFill/>
              <a:ln w="12700" cmpd="sng">
                <a:solidFill>
                  <a:prstClr val="black"/>
                </a:solidFill>
                <a:miter lim="800000"/>
              </a:ln>
            </p:spPr>
          </p:cxnSp>
          <p:cxnSp>
            <p:nvCxnSpPr>
              <p:cNvPr id="72715" name="Line 12"/>
              <p:cNvCxnSpPr/>
              <p:nvPr/>
            </p:nvCxnSpPr>
            <p:spPr>
              <a:xfrm flipV="1">
                <a:off x="477" y="882"/>
                <a:ext cx="146" cy="111"/>
              </a:xfrm>
              <a:prstGeom prst="line">
                <a:avLst/>
              </a:prstGeom>
              <a:noFill/>
              <a:ln w="12700" cmpd="sng">
                <a:solidFill>
                  <a:prstClr val="black"/>
                </a:solidFill>
                <a:miter lim="800000"/>
              </a:ln>
            </p:spPr>
          </p:cxnSp>
          <p:cxnSp>
            <p:nvCxnSpPr>
              <p:cNvPr id="72716" name="Line 13"/>
              <p:cNvCxnSpPr/>
              <p:nvPr/>
            </p:nvCxnSpPr>
            <p:spPr>
              <a:xfrm>
                <a:off x="477" y="1011"/>
                <a:ext cx="165" cy="94"/>
              </a:xfrm>
              <a:prstGeom prst="line">
                <a:avLst/>
              </a:prstGeom>
              <a:noFill/>
              <a:ln w="12700" cmpd="sng">
                <a:solidFill>
                  <a:prstClr val="black"/>
                </a:solidFill>
                <a:miter lim="800000"/>
              </a:ln>
            </p:spPr>
          </p:cxnSp>
          <p:cxnSp>
            <p:nvCxnSpPr>
              <p:cNvPr id="72717" name="Line 14"/>
              <p:cNvCxnSpPr/>
              <p:nvPr/>
            </p:nvCxnSpPr>
            <p:spPr>
              <a:xfrm>
                <a:off x="696" y="872"/>
                <a:ext cx="344" cy="0"/>
              </a:xfrm>
              <a:prstGeom prst="line">
                <a:avLst/>
              </a:prstGeom>
              <a:noFill/>
              <a:ln w="12700" cmpd="sng">
                <a:solidFill>
                  <a:prstClr val="black"/>
                </a:solidFill>
                <a:miter lim="800000"/>
              </a:ln>
            </p:spPr>
          </p:cxnSp>
          <p:cxnSp>
            <p:nvCxnSpPr>
              <p:cNvPr id="72718" name="Line 15"/>
              <p:cNvCxnSpPr/>
              <p:nvPr/>
            </p:nvCxnSpPr>
            <p:spPr>
              <a:xfrm>
                <a:off x="696" y="1096"/>
                <a:ext cx="325" cy="0"/>
              </a:xfrm>
              <a:prstGeom prst="line">
                <a:avLst/>
              </a:prstGeom>
              <a:noFill/>
              <a:ln w="12700" cmpd="sng">
                <a:solidFill>
                  <a:prstClr val="black"/>
                </a:solidFill>
                <a:miter lim="800000"/>
              </a:ln>
            </p:spPr>
          </p:cxnSp>
          <p:sp>
            <p:nvSpPr>
              <p:cNvPr id="72719" name="Oval 16"/>
              <p:cNvSpPr/>
              <p:nvPr/>
            </p:nvSpPr>
            <p:spPr>
              <a:xfrm>
                <a:off x="207" y="960"/>
                <a:ext cx="48" cy="47"/>
              </a:xfrm>
              <a:prstGeom prst="ellipse">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20" name="Oval 17"/>
              <p:cNvSpPr/>
              <p:nvPr/>
            </p:nvSpPr>
            <p:spPr>
              <a:xfrm>
                <a:off x="1447" y="1052"/>
                <a:ext cx="63" cy="67"/>
              </a:xfrm>
              <a:prstGeom prst="ellipse">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21" name="Oval 18"/>
              <p:cNvSpPr/>
              <p:nvPr/>
            </p:nvSpPr>
            <p:spPr>
              <a:xfrm>
                <a:off x="1025" y="1052"/>
                <a:ext cx="67" cy="67"/>
              </a:xfrm>
              <a:prstGeom prst="ellipse">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22" name="Oval 19"/>
              <p:cNvSpPr/>
              <p:nvPr/>
            </p:nvSpPr>
            <p:spPr>
              <a:xfrm>
                <a:off x="627" y="1052"/>
                <a:ext cx="65" cy="67"/>
              </a:xfrm>
              <a:prstGeom prst="ellipse">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23" name="Oval 20"/>
              <p:cNvSpPr/>
              <p:nvPr/>
            </p:nvSpPr>
            <p:spPr>
              <a:xfrm>
                <a:off x="627" y="849"/>
                <a:ext cx="65" cy="47"/>
              </a:xfrm>
              <a:prstGeom prst="ellipse">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24" name="Oval 21"/>
              <p:cNvSpPr/>
              <p:nvPr/>
            </p:nvSpPr>
            <p:spPr>
              <a:xfrm>
                <a:off x="390" y="960"/>
                <a:ext cx="83" cy="47"/>
              </a:xfrm>
              <a:prstGeom prst="ellipse">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72725" name="Line 22"/>
              <p:cNvCxnSpPr/>
              <p:nvPr/>
            </p:nvCxnSpPr>
            <p:spPr>
              <a:xfrm>
                <a:off x="1096" y="1096"/>
                <a:ext cx="347" cy="0"/>
              </a:xfrm>
              <a:prstGeom prst="line">
                <a:avLst/>
              </a:prstGeom>
              <a:noFill/>
              <a:ln w="12700" cmpd="sng">
                <a:solidFill>
                  <a:prstClr val="black"/>
                </a:solidFill>
                <a:miter lim="800000"/>
              </a:ln>
            </p:spPr>
          </p:cxnSp>
          <p:sp>
            <p:nvSpPr>
              <p:cNvPr id="72726" name="Oval 23"/>
              <p:cNvSpPr/>
              <p:nvPr/>
            </p:nvSpPr>
            <p:spPr>
              <a:xfrm>
                <a:off x="1665" y="942"/>
                <a:ext cx="64" cy="65"/>
              </a:xfrm>
              <a:prstGeom prst="ellipse">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72727" name="Line 24"/>
              <p:cNvCxnSpPr/>
              <p:nvPr/>
            </p:nvCxnSpPr>
            <p:spPr>
              <a:xfrm flipV="1">
                <a:off x="1514" y="993"/>
                <a:ext cx="166" cy="87"/>
              </a:xfrm>
              <a:prstGeom prst="line">
                <a:avLst/>
              </a:prstGeom>
              <a:noFill/>
              <a:ln w="12700" cmpd="sng">
                <a:solidFill>
                  <a:prstClr val="black"/>
                </a:solidFill>
                <a:miter lim="800000"/>
              </a:ln>
            </p:spPr>
          </p:cxnSp>
          <p:cxnSp>
            <p:nvCxnSpPr>
              <p:cNvPr id="72728" name="Line 25"/>
              <p:cNvCxnSpPr/>
              <p:nvPr/>
            </p:nvCxnSpPr>
            <p:spPr>
              <a:xfrm>
                <a:off x="1096" y="872"/>
                <a:ext cx="565" cy="92"/>
              </a:xfrm>
              <a:prstGeom prst="line">
                <a:avLst/>
              </a:prstGeom>
              <a:noFill/>
              <a:ln w="12700" cmpd="sng">
                <a:solidFill>
                  <a:prstClr val="black"/>
                </a:solidFill>
                <a:miter lim="800000"/>
              </a:ln>
            </p:spPr>
          </p:cxnSp>
          <p:sp>
            <p:nvSpPr>
              <p:cNvPr id="72729" name="Oval 26"/>
              <p:cNvSpPr/>
              <p:nvPr/>
            </p:nvSpPr>
            <p:spPr>
              <a:xfrm>
                <a:off x="1025" y="849"/>
                <a:ext cx="67" cy="47"/>
              </a:xfrm>
              <a:prstGeom prst="ellipse">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72730" name="Line 27"/>
              <p:cNvCxnSpPr/>
              <p:nvPr/>
            </p:nvCxnSpPr>
            <p:spPr>
              <a:xfrm>
                <a:off x="675" y="900"/>
                <a:ext cx="167" cy="111"/>
              </a:xfrm>
              <a:prstGeom prst="line">
                <a:avLst/>
              </a:prstGeom>
              <a:noFill/>
              <a:ln w="12700" cmpd="sng">
                <a:solidFill>
                  <a:prstClr val="black"/>
                </a:solidFill>
                <a:miter lim="800000"/>
              </a:ln>
            </p:spPr>
          </p:cxnSp>
          <p:cxnSp>
            <p:nvCxnSpPr>
              <p:cNvPr id="72731" name="Line 28"/>
              <p:cNvCxnSpPr/>
              <p:nvPr/>
            </p:nvCxnSpPr>
            <p:spPr>
              <a:xfrm>
                <a:off x="1073" y="878"/>
                <a:ext cx="188" cy="136"/>
              </a:xfrm>
              <a:prstGeom prst="line">
                <a:avLst/>
              </a:prstGeom>
              <a:noFill/>
              <a:ln w="12700" cmpd="sng">
                <a:solidFill>
                  <a:prstClr val="black"/>
                </a:solidFill>
                <a:miter lim="800000"/>
              </a:ln>
            </p:spPr>
          </p:cxnSp>
          <p:sp>
            <p:nvSpPr>
              <p:cNvPr id="72732" name="AutoShape 29"/>
              <p:cNvSpPr/>
              <p:nvPr/>
            </p:nvSpPr>
            <p:spPr>
              <a:xfrm>
                <a:off x="65" y="1357"/>
                <a:ext cx="1824" cy="559"/>
              </a:xfrm>
              <a:prstGeom prst="roundRect">
                <a:avLst>
                  <a:gd name="adj" fmla="val 31245"/>
                </a:avLst>
              </a:prstGeom>
              <a:solidFill>
                <a:srgbClr val="FFFFFF"/>
              </a:solidFill>
              <a:ln w="254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33" name="Oval 30"/>
              <p:cNvSpPr/>
              <p:nvPr/>
            </p:nvSpPr>
            <p:spPr>
              <a:xfrm>
                <a:off x="881" y="1052"/>
                <a:ext cx="47" cy="67"/>
              </a:xfrm>
              <a:prstGeom prst="ellipse">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cxnSp>
            <p:nvCxnSpPr>
              <p:cNvPr id="72734" name="Line 31"/>
              <p:cNvCxnSpPr/>
              <p:nvPr/>
            </p:nvCxnSpPr>
            <p:spPr>
              <a:xfrm flipH="1">
                <a:off x="1708" y="1011"/>
                <a:ext cx="0" cy="467"/>
              </a:xfrm>
              <a:prstGeom prst="line">
                <a:avLst/>
              </a:prstGeom>
              <a:noFill/>
              <a:ln w="12700" cmpd="sng">
                <a:solidFill>
                  <a:prstClr val="black"/>
                </a:solidFill>
                <a:miter lim="800000"/>
              </a:ln>
            </p:spPr>
          </p:cxnSp>
          <p:grpSp>
            <p:nvGrpSpPr>
              <p:cNvPr id="72735" name="组合 72734"/>
              <p:cNvGrpSpPr/>
              <p:nvPr/>
            </p:nvGrpSpPr>
            <p:grpSpPr>
              <a:xfrm>
                <a:off x="1708" y="1011"/>
                <a:ext cx="16" cy="449"/>
                <a:chOff x="0" y="0"/>
                <a:chExt cx="16" cy="449"/>
              </a:xfrm>
            </p:grpSpPr>
            <p:cxnSp>
              <p:nvCxnSpPr>
                <p:cNvPr id="72736" name="Line 33"/>
                <p:cNvCxnSpPr/>
                <p:nvPr/>
              </p:nvCxnSpPr>
              <p:spPr>
                <a:xfrm flipH="1">
                  <a:off x="0" y="0"/>
                  <a:ext cx="0" cy="37"/>
                </a:xfrm>
                <a:prstGeom prst="line">
                  <a:avLst/>
                </a:prstGeom>
                <a:noFill/>
                <a:ln w="12700" cmpd="sng">
                  <a:solidFill>
                    <a:prstClr val="black"/>
                  </a:solidFill>
                  <a:miter lim="800000"/>
                </a:ln>
              </p:spPr>
            </p:cxnSp>
            <p:cxnSp>
              <p:nvCxnSpPr>
                <p:cNvPr id="72737" name="Line 34"/>
                <p:cNvCxnSpPr/>
                <p:nvPr/>
              </p:nvCxnSpPr>
              <p:spPr>
                <a:xfrm flipH="1">
                  <a:off x="0" y="112"/>
                  <a:ext cx="0" cy="40"/>
                </a:xfrm>
                <a:prstGeom prst="line">
                  <a:avLst/>
                </a:prstGeom>
                <a:noFill/>
                <a:ln w="12700" cmpd="sng">
                  <a:solidFill>
                    <a:prstClr val="black"/>
                  </a:solidFill>
                  <a:miter lim="800000"/>
                </a:ln>
              </p:spPr>
            </p:cxnSp>
            <p:cxnSp>
              <p:nvCxnSpPr>
                <p:cNvPr id="72738" name="Line 35"/>
                <p:cNvCxnSpPr/>
                <p:nvPr/>
              </p:nvCxnSpPr>
              <p:spPr>
                <a:xfrm flipH="1">
                  <a:off x="0" y="227"/>
                  <a:ext cx="0" cy="36"/>
                </a:xfrm>
                <a:prstGeom prst="line">
                  <a:avLst/>
                </a:prstGeom>
                <a:noFill/>
                <a:ln w="12700" cmpd="sng">
                  <a:solidFill>
                    <a:prstClr val="black"/>
                  </a:solidFill>
                  <a:miter lim="800000"/>
                </a:ln>
              </p:spPr>
            </p:cxnSp>
            <p:cxnSp>
              <p:nvCxnSpPr>
                <p:cNvPr id="72739" name="Line 36"/>
                <p:cNvCxnSpPr/>
                <p:nvPr/>
              </p:nvCxnSpPr>
              <p:spPr>
                <a:xfrm flipH="1">
                  <a:off x="0" y="338"/>
                  <a:ext cx="0" cy="37"/>
                </a:xfrm>
                <a:prstGeom prst="line">
                  <a:avLst/>
                </a:prstGeom>
                <a:noFill/>
                <a:ln w="12700" cmpd="sng">
                  <a:solidFill>
                    <a:prstClr val="black"/>
                  </a:solidFill>
                  <a:miter lim="800000"/>
                </a:ln>
              </p:spPr>
            </p:cxnSp>
            <p:cxnSp>
              <p:nvCxnSpPr>
                <p:cNvPr id="72740" name="Line 37"/>
                <p:cNvCxnSpPr/>
                <p:nvPr/>
              </p:nvCxnSpPr>
              <p:spPr>
                <a:xfrm>
                  <a:off x="0" y="449"/>
                  <a:ext cx="16" cy="0"/>
                </a:xfrm>
                <a:prstGeom prst="line">
                  <a:avLst/>
                </a:prstGeom>
                <a:noFill/>
                <a:ln w="12700" cmpd="sng">
                  <a:solidFill>
                    <a:prstClr val="black"/>
                  </a:solidFill>
                  <a:miter lim="800000"/>
                </a:ln>
              </p:spPr>
            </p:cxnSp>
          </p:grpSp>
          <p:cxnSp>
            <p:nvCxnSpPr>
              <p:cNvPr id="72741" name="Line 38"/>
              <p:cNvCxnSpPr/>
              <p:nvPr/>
            </p:nvCxnSpPr>
            <p:spPr>
              <a:xfrm flipH="1" flipV="1">
                <a:off x="1490" y="1123"/>
                <a:ext cx="0" cy="355"/>
              </a:xfrm>
              <a:prstGeom prst="line">
                <a:avLst/>
              </a:prstGeom>
              <a:noFill/>
              <a:ln w="12700" cmpd="sng">
                <a:solidFill>
                  <a:prstClr val="black"/>
                </a:solidFill>
                <a:miter lim="800000"/>
              </a:ln>
            </p:spPr>
          </p:cxnSp>
          <p:grpSp>
            <p:nvGrpSpPr>
              <p:cNvPr id="72742" name="组合 72741"/>
              <p:cNvGrpSpPr/>
              <p:nvPr/>
            </p:nvGrpSpPr>
            <p:grpSpPr>
              <a:xfrm>
                <a:off x="1490" y="1123"/>
                <a:ext cx="16" cy="337"/>
                <a:chOff x="0" y="0"/>
                <a:chExt cx="16" cy="337"/>
              </a:xfrm>
            </p:grpSpPr>
            <p:cxnSp>
              <p:nvCxnSpPr>
                <p:cNvPr id="72743" name="Line 40"/>
                <p:cNvCxnSpPr/>
                <p:nvPr/>
              </p:nvCxnSpPr>
              <p:spPr>
                <a:xfrm flipH="1" flipV="1">
                  <a:off x="0" y="301"/>
                  <a:ext cx="0" cy="36"/>
                </a:xfrm>
                <a:prstGeom prst="line">
                  <a:avLst/>
                </a:prstGeom>
                <a:noFill/>
                <a:ln w="12700" cmpd="sng">
                  <a:solidFill>
                    <a:prstClr val="black"/>
                  </a:solidFill>
                  <a:miter lim="800000"/>
                </a:ln>
              </p:spPr>
            </p:cxnSp>
            <p:cxnSp>
              <p:nvCxnSpPr>
                <p:cNvPr id="72744" name="Line 41"/>
                <p:cNvCxnSpPr/>
                <p:nvPr/>
              </p:nvCxnSpPr>
              <p:spPr>
                <a:xfrm flipH="1" flipV="1">
                  <a:off x="0" y="188"/>
                  <a:ext cx="0" cy="38"/>
                </a:xfrm>
                <a:prstGeom prst="line">
                  <a:avLst/>
                </a:prstGeom>
                <a:noFill/>
                <a:ln w="12700" cmpd="sng">
                  <a:solidFill>
                    <a:prstClr val="black"/>
                  </a:solidFill>
                  <a:miter lim="800000"/>
                </a:ln>
              </p:spPr>
            </p:cxnSp>
            <p:cxnSp>
              <p:nvCxnSpPr>
                <p:cNvPr id="72745" name="Line 42"/>
                <p:cNvCxnSpPr/>
                <p:nvPr/>
              </p:nvCxnSpPr>
              <p:spPr>
                <a:xfrm flipH="1" flipV="1">
                  <a:off x="0" y="77"/>
                  <a:ext cx="0" cy="38"/>
                </a:xfrm>
                <a:prstGeom prst="line">
                  <a:avLst/>
                </a:prstGeom>
                <a:noFill/>
                <a:ln w="12700" cmpd="sng">
                  <a:solidFill>
                    <a:prstClr val="black"/>
                  </a:solidFill>
                  <a:miter lim="800000"/>
                </a:ln>
              </p:spPr>
            </p:cxnSp>
            <p:cxnSp>
              <p:nvCxnSpPr>
                <p:cNvPr id="72746" name="Line 43"/>
                <p:cNvCxnSpPr/>
                <p:nvPr/>
              </p:nvCxnSpPr>
              <p:spPr>
                <a:xfrm>
                  <a:off x="0" y="0"/>
                  <a:ext cx="16" cy="0"/>
                </a:xfrm>
                <a:prstGeom prst="line">
                  <a:avLst/>
                </a:prstGeom>
                <a:noFill/>
                <a:ln w="12700" cmpd="sng">
                  <a:solidFill>
                    <a:prstClr val="black"/>
                  </a:solidFill>
                  <a:miter lim="800000"/>
                </a:ln>
              </p:spPr>
            </p:cxnSp>
          </p:grpSp>
          <p:cxnSp>
            <p:nvCxnSpPr>
              <p:cNvPr id="72747" name="Line 44"/>
              <p:cNvCxnSpPr/>
              <p:nvPr/>
            </p:nvCxnSpPr>
            <p:spPr>
              <a:xfrm flipH="1">
                <a:off x="1068" y="1123"/>
                <a:ext cx="0" cy="355"/>
              </a:xfrm>
              <a:prstGeom prst="line">
                <a:avLst/>
              </a:prstGeom>
              <a:noFill/>
              <a:ln w="12700" cmpd="sng">
                <a:solidFill>
                  <a:prstClr val="black"/>
                </a:solidFill>
                <a:miter lim="800000"/>
              </a:ln>
            </p:spPr>
          </p:cxnSp>
          <p:grpSp>
            <p:nvGrpSpPr>
              <p:cNvPr id="72748" name="组合 72747"/>
              <p:cNvGrpSpPr/>
              <p:nvPr/>
            </p:nvGrpSpPr>
            <p:grpSpPr>
              <a:xfrm>
                <a:off x="1068" y="1123"/>
                <a:ext cx="16" cy="337"/>
                <a:chOff x="0" y="0"/>
                <a:chExt cx="16" cy="337"/>
              </a:xfrm>
            </p:grpSpPr>
            <p:cxnSp>
              <p:nvCxnSpPr>
                <p:cNvPr id="72749" name="Line 46"/>
                <p:cNvCxnSpPr/>
                <p:nvPr/>
              </p:nvCxnSpPr>
              <p:spPr>
                <a:xfrm flipH="1">
                  <a:off x="0" y="0"/>
                  <a:ext cx="0" cy="40"/>
                </a:xfrm>
                <a:prstGeom prst="line">
                  <a:avLst/>
                </a:prstGeom>
                <a:noFill/>
                <a:ln w="12700" cmpd="sng">
                  <a:solidFill>
                    <a:prstClr val="black"/>
                  </a:solidFill>
                  <a:miter lim="800000"/>
                </a:ln>
              </p:spPr>
            </p:cxnSp>
            <p:cxnSp>
              <p:nvCxnSpPr>
                <p:cNvPr id="72750" name="Line 47"/>
                <p:cNvCxnSpPr/>
                <p:nvPr/>
              </p:nvCxnSpPr>
              <p:spPr>
                <a:xfrm flipH="1">
                  <a:off x="0" y="115"/>
                  <a:ext cx="0" cy="36"/>
                </a:xfrm>
                <a:prstGeom prst="line">
                  <a:avLst/>
                </a:prstGeom>
                <a:noFill/>
                <a:ln w="12700" cmpd="sng">
                  <a:solidFill>
                    <a:prstClr val="black"/>
                  </a:solidFill>
                  <a:miter lim="800000"/>
                </a:ln>
              </p:spPr>
            </p:cxnSp>
            <p:cxnSp>
              <p:nvCxnSpPr>
                <p:cNvPr id="72751" name="Line 48"/>
                <p:cNvCxnSpPr/>
                <p:nvPr/>
              </p:nvCxnSpPr>
              <p:spPr>
                <a:xfrm flipH="1">
                  <a:off x="0" y="226"/>
                  <a:ext cx="0" cy="37"/>
                </a:xfrm>
                <a:prstGeom prst="line">
                  <a:avLst/>
                </a:prstGeom>
                <a:noFill/>
                <a:ln w="12700" cmpd="sng">
                  <a:solidFill>
                    <a:prstClr val="black"/>
                  </a:solidFill>
                  <a:miter lim="800000"/>
                </a:ln>
              </p:spPr>
            </p:cxnSp>
            <p:cxnSp>
              <p:nvCxnSpPr>
                <p:cNvPr id="72752" name="Line 49"/>
                <p:cNvCxnSpPr/>
                <p:nvPr/>
              </p:nvCxnSpPr>
              <p:spPr>
                <a:xfrm>
                  <a:off x="0" y="337"/>
                  <a:ext cx="16" cy="0"/>
                </a:xfrm>
                <a:prstGeom prst="line">
                  <a:avLst/>
                </a:prstGeom>
                <a:noFill/>
                <a:ln w="12700" cmpd="sng">
                  <a:solidFill>
                    <a:prstClr val="black"/>
                  </a:solidFill>
                  <a:miter lim="800000"/>
                </a:ln>
              </p:spPr>
            </p:cxnSp>
          </p:grpSp>
          <p:cxnSp>
            <p:nvCxnSpPr>
              <p:cNvPr id="72753" name="Line 50"/>
              <p:cNvCxnSpPr/>
              <p:nvPr/>
            </p:nvCxnSpPr>
            <p:spPr>
              <a:xfrm flipH="1">
                <a:off x="231" y="1031"/>
                <a:ext cx="0" cy="447"/>
              </a:xfrm>
              <a:prstGeom prst="line">
                <a:avLst/>
              </a:prstGeom>
              <a:noFill/>
              <a:ln w="12700" cmpd="sng">
                <a:solidFill>
                  <a:prstClr val="black"/>
                </a:solidFill>
                <a:miter lim="800000"/>
              </a:ln>
            </p:spPr>
          </p:cxnSp>
          <p:grpSp>
            <p:nvGrpSpPr>
              <p:cNvPr id="72754" name="组合 72753"/>
              <p:cNvGrpSpPr/>
              <p:nvPr/>
            </p:nvGrpSpPr>
            <p:grpSpPr>
              <a:xfrm>
                <a:off x="231" y="1010"/>
                <a:ext cx="0" cy="414"/>
                <a:chOff x="0" y="0"/>
                <a:chExt cx="0" cy="414"/>
              </a:xfrm>
            </p:grpSpPr>
            <p:cxnSp>
              <p:nvCxnSpPr>
                <p:cNvPr id="72755" name="Line 52"/>
                <p:cNvCxnSpPr/>
                <p:nvPr/>
              </p:nvCxnSpPr>
              <p:spPr>
                <a:xfrm flipH="1">
                  <a:off x="0" y="0"/>
                  <a:ext cx="0" cy="58"/>
                </a:xfrm>
                <a:prstGeom prst="line">
                  <a:avLst/>
                </a:prstGeom>
                <a:noFill/>
                <a:ln w="12700" cmpd="sng">
                  <a:solidFill>
                    <a:prstClr val="black"/>
                  </a:solidFill>
                  <a:miter lim="800000"/>
                </a:ln>
              </p:spPr>
            </p:cxnSp>
            <p:cxnSp>
              <p:nvCxnSpPr>
                <p:cNvPr id="72756" name="Line 53"/>
                <p:cNvCxnSpPr/>
                <p:nvPr/>
              </p:nvCxnSpPr>
              <p:spPr>
                <a:xfrm flipH="1">
                  <a:off x="0" y="116"/>
                  <a:ext cx="0" cy="62"/>
                </a:xfrm>
                <a:prstGeom prst="line">
                  <a:avLst/>
                </a:prstGeom>
                <a:noFill/>
                <a:ln w="12700" cmpd="sng">
                  <a:solidFill>
                    <a:prstClr val="black"/>
                  </a:solidFill>
                  <a:miter lim="800000"/>
                </a:ln>
              </p:spPr>
            </p:cxnSp>
            <p:cxnSp>
              <p:nvCxnSpPr>
                <p:cNvPr id="72757" name="Line 54"/>
                <p:cNvCxnSpPr/>
                <p:nvPr/>
              </p:nvCxnSpPr>
              <p:spPr>
                <a:xfrm flipH="1">
                  <a:off x="0" y="237"/>
                  <a:ext cx="0" cy="58"/>
                </a:xfrm>
                <a:prstGeom prst="line">
                  <a:avLst/>
                </a:prstGeom>
                <a:noFill/>
                <a:ln w="12700" cmpd="sng">
                  <a:solidFill>
                    <a:prstClr val="black"/>
                  </a:solidFill>
                  <a:miter lim="800000"/>
                </a:ln>
              </p:spPr>
            </p:cxnSp>
            <p:cxnSp>
              <p:nvCxnSpPr>
                <p:cNvPr id="72758" name="Line 55"/>
                <p:cNvCxnSpPr/>
                <p:nvPr/>
              </p:nvCxnSpPr>
              <p:spPr>
                <a:xfrm flipH="1">
                  <a:off x="0" y="354"/>
                  <a:ext cx="0" cy="60"/>
                </a:xfrm>
                <a:prstGeom prst="line">
                  <a:avLst/>
                </a:prstGeom>
                <a:noFill/>
                <a:ln w="12700" cmpd="sng">
                  <a:solidFill>
                    <a:prstClr val="black"/>
                  </a:solidFill>
                  <a:miter lim="800000"/>
                </a:ln>
              </p:spPr>
            </p:cxnSp>
          </p:grpSp>
          <p:cxnSp>
            <p:nvCxnSpPr>
              <p:cNvPr id="72759" name="Line 56"/>
              <p:cNvCxnSpPr/>
              <p:nvPr/>
            </p:nvCxnSpPr>
            <p:spPr>
              <a:xfrm flipH="1">
                <a:off x="449" y="1007"/>
                <a:ext cx="0" cy="471"/>
              </a:xfrm>
              <a:prstGeom prst="line">
                <a:avLst/>
              </a:prstGeom>
              <a:noFill/>
              <a:ln w="12700" cmpd="sng">
                <a:solidFill>
                  <a:prstClr val="black"/>
                </a:solidFill>
                <a:miter lim="800000"/>
              </a:ln>
            </p:spPr>
          </p:cxnSp>
          <p:grpSp>
            <p:nvGrpSpPr>
              <p:cNvPr id="72760" name="组合 72759"/>
              <p:cNvGrpSpPr/>
              <p:nvPr/>
            </p:nvGrpSpPr>
            <p:grpSpPr>
              <a:xfrm>
                <a:off x="449" y="1031"/>
                <a:ext cx="0" cy="373"/>
                <a:chOff x="0" y="0"/>
                <a:chExt cx="0" cy="373"/>
              </a:xfrm>
            </p:grpSpPr>
            <p:cxnSp>
              <p:nvCxnSpPr>
                <p:cNvPr id="72761" name="Line 58"/>
                <p:cNvCxnSpPr/>
                <p:nvPr/>
              </p:nvCxnSpPr>
              <p:spPr>
                <a:xfrm flipH="1">
                  <a:off x="0" y="0"/>
                  <a:ext cx="0" cy="37"/>
                </a:xfrm>
                <a:prstGeom prst="line">
                  <a:avLst/>
                </a:prstGeom>
                <a:noFill/>
                <a:ln w="12700" cmpd="sng">
                  <a:solidFill>
                    <a:prstClr val="black"/>
                  </a:solidFill>
                  <a:miter lim="800000"/>
                </a:ln>
              </p:spPr>
            </p:cxnSp>
            <p:cxnSp>
              <p:nvCxnSpPr>
                <p:cNvPr id="72762" name="Line 59"/>
                <p:cNvCxnSpPr/>
                <p:nvPr/>
              </p:nvCxnSpPr>
              <p:spPr>
                <a:xfrm flipH="1">
                  <a:off x="0" y="110"/>
                  <a:ext cx="0" cy="40"/>
                </a:xfrm>
                <a:prstGeom prst="line">
                  <a:avLst/>
                </a:prstGeom>
                <a:noFill/>
                <a:ln w="12700" cmpd="sng">
                  <a:solidFill>
                    <a:prstClr val="black"/>
                  </a:solidFill>
                  <a:miter lim="800000"/>
                </a:ln>
              </p:spPr>
            </p:cxnSp>
            <p:cxnSp>
              <p:nvCxnSpPr>
                <p:cNvPr id="72763" name="Line 60"/>
                <p:cNvCxnSpPr/>
                <p:nvPr/>
              </p:nvCxnSpPr>
              <p:spPr>
                <a:xfrm flipH="1">
                  <a:off x="0" y="225"/>
                  <a:ext cx="0" cy="36"/>
                </a:xfrm>
                <a:prstGeom prst="line">
                  <a:avLst/>
                </a:prstGeom>
                <a:noFill/>
                <a:ln w="12700" cmpd="sng">
                  <a:solidFill>
                    <a:prstClr val="black"/>
                  </a:solidFill>
                  <a:miter lim="800000"/>
                </a:ln>
              </p:spPr>
            </p:cxnSp>
            <p:cxnSp>
              <p:nvCxnSpPr>
                <p:cNvPr id="72764" name="Line 61"/>
                <p:cNvCxnSpPr/>
                <p:nvPr/>
              </p:nvCxnSpPr>
              <p:spPr>
                <a:xfrm flipH="1">
                  <a:off x="0" y="336"/>
                  <a:ext cx="0" cy="37"/>
                </a:xfrm>
                <a:prstGeom prst="line">
                  <a:avLst/>
                </a:prstGeom>
                <a:noFill/>
                <a:ln w="12700" cmpd="sng">
                  <a:solidFill>
                    <a:prstClr val="black"/>
                  </a:solidFill>
                  <a:miter lim="800000"/>
                </a:ln>
              </p:spPr>
            </p:cxnSp>
          </p:grpSp>
          <p:cxnSp>
            <p:nvCxnSpPr>
              <p:cNvPr id="72765" name="Line 62"/>
              <p:cNvCxnSpPr/>
              <p:nvPr/>
            </p:nvCxnSpPr>
            <p:spPr>
              <a:xfrm flipH="1">
                <a:off x="666" y="1109"/>
                <a:ext cx="0" cy="369"/>
              </a:xfrm>
              <a:prstGeom prst="line">
                <a:avLst/>
              </a:prstGeom>
              <a:noFill/>
              <a:ln w="12700" cmpd="sng">
                <a:solidFill>
                  <a:prstClr val="black"/>
                </a:solidFill>
                <a:miter lim="800000"/>
              </a:ln>
            </p:spPr>
          </p:cxnSp>
          <p:cxnSp>
            <p:nvCxnSpPr>
              <p:cNvPr id="72766" name="Line 63"/>
              <p:cNvCxnSpPr/>
              <p:nvPr/>
            </p:nvCxnSpPr>
            <p:spPr>
              <a:xfrm flipH="1">
                <a:off x="851" y="1011"/>
                <a:ext cx="0" cy="467"/>
              </a:xfrm>
              <a:prstGeom prst="line">
                <a:avLst/>
              </a:prstGeom>
              <a:noFill/>
              <a:ln w="12700" cmpd="sng">
                <a:solidFill>
                  <a:prstClr val="black"/>
                </a:solidFill>
                <a:miter lim="800000"/>
              </a:ln>
            </p:spPr>
          </p:cxnSp>
          <p:grpSp>
            <p:nvGrpSpPr>
              <p:cNvPr id="72767" name="组合 72766"/>
              <p:cNvGrpSpPr/>
              <p:nvPr/>
            </p:nvGrpSpPr>
            <p:grpSpPr>
              <a:xfrm>
                <a:off x="851" y="1011"/>
                <a:ext cx="16" cy="449"/>
                <a:chOff x="0" y="0"/>
                <a:chExt cx="16" cy="449"/>
              </a:xfrm>
            </p:grpSpPr>
            <p:cxnSp>
              <p:nvCxnSpPr>
                <p:cNvPr id="72768" name="Line 65"/>
                <p:cNvCxnSpPr/>
                <p:nvPr/>
              </p:nvCxnSpPr>
              <p:spPr>
                <a:xfrm flipH="1">
                  <a:off x="0" y="0"/>
                  <a:ext cx="0" cy="37"/>
                </a:xfrm>
                <a:prstGeom prst="line">
                  <a:avLst/>
                </a:prstGeom>
                <a:noFill/>
                <a:ln w="12700" cmpd="sng">
                  <a:solidFill>
                    <a:prstClr val="black"/>
                  </a:solidFill>
                  <a:miter lim="800000"/>
                </a:ln>
              </p:spPr>
            </p:cxnSp>
            <p:cxnSp>
              <p:nvCxnSpPr>
                <p:cNvPr id="72769" name="Line 66"/>
                <p:cNvCxnSpPr/>
                <p:nvPr/>
              </p:nvCxnSpPr>
              <p:spPr>
                <a:xfrm flipH="1">
                  <a:off x="0" y="112"/>
                  <a:ext cx="0" cy="40"/>
                </a:xfrm>
                <a:prstGeom prst="line">
                  <a:avLst/>
                </a:prstGeom>
                <a:noFill/>
                <a:ln w="12700" cmpd="sng">
                  <a:solidFill>
                    <a:prstClr val="black"/>
                  </a:solidFill>
                  <a:miter lim="800000"/>
                </a:ln>
              </p:spPr>
            </p:cxnSp>
            <p:cxnSp>
              <p:nvCxnSpPr>
                <p:cNvPr id="72770" name="Line 67"/>
                <p:cNvCxnSpPr/>
                <p:nvPr/>
              </p:nvCxnSpPr>
              <p:spPr>
                <a:xfrm flipH="1">
                  <a:off x="0" y="227"/>
                  <a:ext cx="0" cy="36"/>
                </a:xfrm>
                <a:prstGeom prst="line">
                  <a:avLst/>
                </a:prstGeom>
                <a:noFill/>
                <a:ln w="12700" cmpd="sng">
                  <a:solidFill>
                    <a:prstClr val="black"/>
                  </a:solidFill>
                  <a:miter lim="800000"/>
                </a:ln>
              </p:spPr>
            </p:cxnSp>
            <p:cxnSp>
              <p:nvCxnSpPr>
                <p:cNvPr id="72771" name="Line 68"/>
                <p:cNvCxnSpPr/>
                <p:nvPr/>
              </p:nvCxnSpPr>
              <p:spPr>
                <a:xfrm flipH="1">
                  <a:off x="0" y="338"/>
                  <a:ext cx="0" cy="37"/>
                </a:xfrm>
                <a:prstGeom prst="line">
                  <a:avLst/>
                </a:prstGeom>
                <a:noFill/>
                <a:ln w="12700" cmpd="sng">
                  <a:solidFill>
                    <a:prstClr val="black"/>
                  </a:solidFill>
                  <a:miter lim="800000"/>
                </a:ln>
              </p:spPr>
            </p:cxnSp>
            <p:cxnSp>
              <p:nvCxnSpPr>
                <p:cNvPr id="72772" name="Line 69"/>
                <p:cNvCxnSpPr/>
                <p:nvPr/>
              </p:nvCxnSpPr>
              <p:spPr>
                <a:xfrm>
                  <a:off x="0" y="449"/>
                  <a:ext cx="16" cy="0"/>
                </a:xfrm>
                <a:prstGeom prst="line">
                  <a:avLst/>
                </a:prstGeom>
                <a:noFill/>
                <a:ln w="12700" cmpd="sng">
                  <a:solidFill>
                    <a:prstClr val="black"/>
                  </a:solidFill>
                  <a:miter lim="800000"/>
                </a:ln>
              </p:spPr>
            </p:cxnSp>
          </p:grpSp>
          <p:cxnSp>
            <p:nvCxnSpPr>
              <p:cNvPr id="72773" name="Line 70"/>
              <p:cNvCxnSpPr/>
              <p:nvPr/>
            </p:nvCxnSpPr>
            <p:spPr>
              <a:xfrm flipH="1">
                <a:off x="1269" y="1011"/>
                <a:ext cx="0" cy="467"/>
              </a:xfrm>
              <a:prstGeom prst="line">
                <a:avLst/>
              </a:prstGeom>
              <a:noFill/>
              <a:ln w="12700" cmpd="sng">
                <a:solidFill>
                  <a:prstClr val="black"/>
                </a:solidFill>
                <a:miter lim="800000"/>
              </a:ln>
            </p:spPr>
          </p:cxnSp>
          <p:grpSp>
            <p:nvGrpSpPr>
              <p:cNvPr id="72774" name="组合 72773"/>
              <p:cNvGrpSpPr/>
              <p:nvPr/>
            </p:nvGrpSpPr>
            <p:grpSpPr>
              <a:xfrm>
                <a:off x="1269" y="1011"/>
                <a:ext cx="16" cy="449"/>
                <a:chOff x="0" y="0"/>
                <a:chExt cx="16" cy="449"/>
              </a:xfrm>
            </p:grpSpPr>
            <p:cxnSp>
              <p:nvCxnSpPr>
                <p:cNvPr id="72775" name="Line 72"/>
                <p:cNvCxnSpPr/>
                <p:nvPr/>
              </p:nvCxnSpPr>
              <p:spPr>
                <a:xfrm flipH="1">
                  <a:off x="0" y="0"/>
                  <a:ext cx="0" cy="37"/>
                </a:xfrm>
                <a:prstGeom prst="line">
                  <a:avLst/>
                </a:prstGeom>
                <a:noFill/>
                <a:ln w="12700" cmpd="sng">
                  <a:solidFill>
                    <a:prstClr val="black"/>
                  </a:solidFill>
                  <a:miter lim="800000"/>
                </a:ln>
              </p:spPr>
            </p:cxnSp>
            <p:cxnSp>
              <p:nvCxnSpPr>
                <p:cNvPr id="72776" name="Line 73"/>
                <p:cNvCxnSpPr/>
                <p:nvPr/>
              </p:nvCxnSpPr>
              <p:spPr>
                <a:xfrm flipH="1">
                  <a:off x="0" y="112"/>
                  <a:ext cx="0" cy="40"/>
                </a:xfrm>
                <a:prstGeom prst="line">
                  <a:avLst/>
                </a:prstGeom>
                <a:noFill/>
                <a:ln w="12700" cmpd="sng">
                  <a:solidFill>
                    <a:prstClr val="black"/>
                  </a:solidFill>
                  <a:miter lim="800000"/>
                </a:ln>
              </p:spPr>
            </p:cxnSp>
            <p:cxnSp>
              <p:nvCxnSpPr>
                <p:cNvPr id="72777" name="Line 74"/>
                <p:cNvCxnSpPr/>
                <p:nvPr/>
              </p:nvCxnSpPr>
              <p:spPr>
                <a:xfrm flipH="1">
                  <a:off x="0" y="227"/>
                  <a:ext cx="0" cy="36"/>
                </a:xfrm>
                <a:prstGeom prst="line">
                  <a:avLst/>
                </a:prstGeom>
                <a:noFill/>
                <a:ln w="12700" cmpd="sng">
                  <a:solidFill>
                    <a:prstClr val="black"/>
                  </a:solidFill>
                  <a:miter lim="800000"/>
                </a:ln>
              </p:spPr>
            </p:cxnSp>
            <p:cxnSp>
              <p:nvCxnSpPr>
                <p:cNvPr id="72778" name="Line 75"/>
                <p:cNvCxnSpPr/>
                <p:nvPr/>
              </p:nvCxnSpPr>
              <p:spPr>
                <a:xfrm flipH="1">
                  <a:off x="0" y="338"/>
                  <a:ext cx="0" cy="37"/>
                </a:xfrm>
                <a:prstGeom prst="line">
                  <a:avLst/>
                </a:prstGeom>
                <a:noFill/>
                <a:ln w="12700" cmpd="sng">
                  <a:solidFill>
                    <a:prstClr val="black"/>
                  </a:solidFill>
                  <a:miter lim="800000"/>
                </a:ln>
              </p:spPr>
            </p:cxnSp>
            <p:cxnSp>
              <p:nvCxnSpPr>
                <p:cNvPr id="72779" name="Line 76"/>
                <p:cNvCxnSpPr/>
                <p:nvPr/>
              </p:nvCxnSpPr>
              <p:spPr>
                <a:xfrm>
                  <a:off x="0" y="449"/>
                  <a:ext cx="16" cy="0"/>
                </a:xfrm>
                <a:prstGeom prst="line">
                  <a:avLst/>
                </a:prstGeom>
                <a:noFill/>
                <a:ln w="12700" cmpd="sng">
                  <a:solidFill>
                    <a:prstClr val="black"/>
                  </a:solidFill>
                  <a:miter lim="800000"/>
                </a:ln>
              </p:spPr>
            </p:cxnSp>
          </p:grpSp>
          <p:cxnSp>
            <p:nvCxnSpPr>
              <p:cNvPr id="72780" name="Line 77"/>
              <p:cNvCxnSpPr/>
              <p:nvPr/>
            </p:nvCxnSpPr>
            <p:spPr>
              <a:xfrm>
                <a:off x="904" y="1109"/>
                <a:ext cx="1" cy="365"/>
              </a:xfrm>
              <a:prstGeom prst="line">
                <a:avLst/>
              </a:prstGeom>
              <a:noFill/>
              <a:ln w="12700" cmpd="sng">
                <a:solidFill>
                  <a:prstClr val="black"/>
                </a:solidFill>
                <a:miter lim="800000"/>
              </a:ln>
            </p:spPr>
          </p:cxnSp>
          <p:sp>
            <p:nvSpPr>
              <p:cNvPr id="72781" name="Rectangle 78"/>
              <p:cNvSpPr/>
              <p:nvPr/>
            </p:nvSpPr>
            <p:spPr>
              <a:xfrm>
                <a:off x="1628" y="1482"/>
                <a:ext cx="139"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82" name="Rectangle 79"/>
              <p:cNvSpPr/>
              <p:nvPr/>
            </p:nvSpPr>
            <p:spPr>
              <a:xfrm>
                <a:off x="1429" y="1482"/>
                <a:ext cx="118"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83" name="Rectangle 80"/>
              <p:cNvSpPr/>
              <p:nvPr/>
            </p:nvSpPr>
            <p:spPr>
              <a:xfrm>
                <a:off x="1209" y="1482"/>
                <a:ext cx="137"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84" name="Rectangle 81"/>
              <p:cNvSpPr/>
              <p:nvPr/>
            </p:nvSpPr>
            <p:spPr>
              <a:xfrm>
                <a:off x="992" y="1482"/>
                <a:ext cx="136"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85" name="Rectangle 82"/>
              <p:cNvSpPr/>
              <p:nvPr/>
            </p:nvSpPr>
            <p:spPr>
              <a:xfrm>
                <a:off x="789" y="1482"/>
                <a:ext cx="139"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86" name="Rectangle 83"/>
              <p:cNvSpPr/>
              <p:nvPr/>
            </p:nvSpPr>
            <p:spPr>
              <a:xfrm>
                <a:off x="571" y="1482"/>
                <a:ext cx="138"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87" name="Rectangle 84"/>
              <p:cNvSpPr/>
              <p:nvPr/>
            </p:nvSpPr>
            <p:spPr>
              <a:xfrm>
                <a:off x="371" y="1482"/>
                <a:ext cx="136"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88" name="Rectangle 85"/>
              <p:cNvSpPr/>
              <p:nvPr/>
            </p:nvSpPr>
            <p:spPr>
              <a:xfrm>
                <a:off x="173" y="1482"/>
                <a:ext cx="134"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89" name="Rectangle 86"/>
              <p:cNvSpPr/>
              <p:nvPr/>
            </p:nvSpPr>
            <p:spPr>
              <a:xfrm>
                <a:off x="366" y="1611"/>
                <a:ext cx="1266" cy="253"/>
              </a:xfrm>
              <a:prstGeom prst="rect">
                <a:avLst/>
              </a:prstGeom>
              <a:noFill/>
              <a:ln>
                <a:noFill/>
                <a:miter lim="800000"/>
              </a:ln>
            </p:spPr>
            <p:txBody>
              <a:bodyPr wrap="none" lIns="204788" tIns="104775" rIns="204788" bIns="104775">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defTabSz="4759325" eaLnBrk="0" hangingPunct="0">
                  <a:lnSpc>
                    <a:spcPct val="90000"/>
                  </a:lnSpc>
                </a:pPr>
                <a:r>
                  <a:rPr lang="zh-CN" sz="1400" b="1">
                    <a:latin typeface="Arial"/>
                  </a:rPr>
                  <a:t>过程元素定义及描述</a:t>
                </a:r>
                <a:endParaRPr lang="en-US" sz="1400" b="1">
                  <a:latin typeface="Arial"/>
                </a:endParaRPr>
              </a:p>
            </p:txBody>
          </p:sp>
          <p:sp>
            <p:nvSpPr>
              <p:cNvPr id="72790" name="Oval 87"/>
              <p:cNvSpPr/>
              <p:nvPr/>
            </p:nvSpPr>
            <p:spPr>
              <a:xfrm>
                <a:off x="215" y="960"/>
                <a:ext cx="48" cy="47"/>
              </a:xfrm>
              <a:prstGeom prst="ellipse">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91" name="Rectangle 88"/>
              <p:cNvSpPr/>
              <p:nvPr/>
            </p:nvSpPr>
            <p:spPr>
              <a:xfrm>
                <a:off x="1636" y="1482"/>
                <a:ext cx="139"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92" name="Rectangle 89"/>
              <p:cNvSpPr/>
              <p:nvPr/>
            </p:nvSpPr>
            <p:spPr>
              <a:xfrm>
                <a:off x="1436" y="1482"/>
                <a:ext cx="119"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93" name="Rectangle 90"/>
              <p:cNvSpPr/>
              <p:nvPr/>
            </p:nvSpPr>
            <p:spPr>
              <a:xfrm>
                <a:off x="1218" y="1482"/>
                <a:ext cx="135"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94" name="Rectangle 91"/>
              <p:cNvSpPr/>
              <p:nvPr/>
            </p:nvSpPr>
            <p:spPr>
              <a:xfrm>
                <a:off x="1000" y="1482"/>
                <a:ext cx="136"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95" name="Rectangle 92"/>
              <p:cNvSpPr/>
              <p:nvPr/>
            </p:nvSpPr>
            <p:spPr>
              <a:xfrm>
                <a:off x="797" y="1482"/>
                <a:ext cx="139"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96" name="Rectangle 93"/>
              <p:cNvSpPr/>
              <p:nvPr/>
            </p:nvSpPr>
            <p:spPr>
              <a:xfrm>
                <a:off x="579" y="1482"/>
                <a:ext cx="138"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97" name="Rectangle 94"/>
              <p:cNvSpPr/>
              <p:nvPr/>
            </p:nvSpPr>
            <p:spPr>
              <a:xfrm>
                <a:off x="379" y="1482"/>
                <a:ext cx="136"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98" name="Rectangle 95"/>
              <p:cNvSpPr/>
              <p:nvPr/>
            </p:nvSpPr>
            <p:spPr>
              <a:xfrm>
                <a:off x="181" y="1482"/>
                <a:ext cx="134"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799" name="Oval 96"/>
              <p:cNvSpPr/>
              <p:nvPr/>
            </p:nvSpPr>
            <p:spPr>
              <a:xfrm>
                <a:off x="222" y="960"/>
                <a:ext cx="48" cy="47"/>
              </a:xfrm>
              <a:prstGeom prst="ellipse">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00" name="Rectangle 97"/>
              <p:cNvSpPr/>
              <p:nvPr/>
            </p:nvSpPr>
            <p:spPr>
              <a:xfrm>
                <a:off x="1644" y="1482"/>
                <a:ext cx="138"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01" name="Rectangle 98"/>
              <p:cNvSpPr/>
              <p:nvPr/>
            </p:nvSpPr>
            <p:spPr>
              <a:xfrm>
                <a:off x="1444" y="1482"/>
                <a:ext cx="120"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02" name="Rectangle 99"/>
              <p:cNvSpPr/>
              <p:nvPr/>
            </p:nvSpPr>
            <p:spPr>
              <a:xfrm>
                <a:off x="1227" y="1482"/>
                <a:ext cx="134"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03" name="Rectangle 100"/>
              <p:cNvSpPr/>
              <p:nvPr/>
            </p:nvSpPr>
            <p:spPr>
              <a:xfrm>
                <a:off x="1008" y="1482"/>
                <a:ext cx="135"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04" name="Rectangle 101"/>
              <p:cNvSpPr/>
              <p:nvPr/>
            </p:nvSpPr>
            <p:spPr>
              <a:xfrm>
                <a:off x="806" y="1482"/>
                <a:ext cx="138"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05" name="Rectangle 102"/>
              <p:cNvSpPr/>
              <p:nvPr/>
            </p:nvSpPr>
            <p:spPr>
              <a:xfrm>
                <a:off x="588" y="1482"/>
                <a:ext cx="137"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06" name="Rectangle 103"/>
              <p:cNvSpPr/>
              <p:nvPr/>
            </p:nvSpPr>
            <p:spPr>
              <a:xfrm>
                <a:off x="387" y="1482"/>
                <a:ext cx="137"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07" name="Rectangle 104"/>
              <p:cNvSpPr/>
              <p:nvPr/>
            </p:nvSpPr>
            <p:spPr>
              <a:xfrm>
                <a:off x="189" y="1482"/>
                <a:ext cx="134" cy="142"/>
              </a:xfrm>
              <a:prstGeom prst="rect">
                <a:avLst/>
              </a:prstGeom>
              <a:solidFill>
                <a:srgbClr val="FFFFFF"/>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08" name="Oval 105"/>
              <p:cNvSpPr/>
              <p:nvPr/>
            </p:nvSpPr>
            <p:spPr>
              <a:xfrm>
                <a:off x="230" y="960"/>
                <a:ext cx="48" cy="47"/>
              </a:xfrm>
              <a:prstGeom prst="ellipse">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09" name="Rectangle 106"/>
              <p:cNvSpPr/>
              <p:nvPr/>
            </p:nvSpPr>
            <p:spPr>
              <a:xfrm>
                <a:off x="1653" y="1482"/>
                <a:ext cx="137" cy="142"/>
              </a:xfrm>
              <a:prstGeom prst="rect">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10" name="Rectangle 107"/>
              <p:cNvSpPr/>
              <p:nvPr/>
            </p:nvSpPr>
            <p:spPr>
              <a:xfrm>
                <a:off x="1452" y="1482"/>
                <a:ext cx="120" cy="142"/>
              </a:xfrm>
              <a:prstGeom prst="rect">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11" name="Rectangle 108"/>
              <p:cNvSpPr/>
              <p:nvPr/>
            </p:nvSpPr>
            <p:spPr>
              <a:xfrm>
                <a:off x="1235" y="1482"/>
                <a:ext cx="134" cy="142"/>
              </a:xfrm>
              <a:prstGeom prst="rect">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12" name="Rectangle 109"/>
              <p:cNvSpPr/>
              <p:nvPr/>
            </p:nvSpPr>
            <p:spPr>
              <a:xfrm>
                <a:off x="1016" y="1482"/>
                <a:ext cx="136" cy="142"/>
              </a:xfrm>
              <a:prstGeom prst="rect">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13" name="Rectangle 110"/>
              <p:cNvSpPr/>
              <p:nvPr/>
            </p:nvSpPr>
            <p:spPr>
              <a:xfrm>
                <a:off x="813" y="1482"/>
                <a:ext cx="138" cy="142"/>
              </a:xfrm>
              <a:prstGeom prst="rect">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14" name="Rectangle 111"/>
              <p:cNvSpPr/>
              <p:nvPr/>
            </p:nvSpPr>
            <p:spPr>
              <a:xfrm>
                <a:off x="595" y="1482"/>
                <a:ext cx="139" cy="142"/>
              </a:xfrm>
              <a:prstGeom prst="rect">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15" name="Rectangle 112"/>
              <p:cNvSpPr/>
              <p:nvPr/>
            </p:nvSpPr>
            <p:spPr>
              <a:xfrm>
                <a:off x="395" y="1482"/>
                <a:ext cx="137" cy="142"/>
              </a:xfrm>
              <a:prstGeom prst="rect">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2816" name="Rectangle 113"/>
              <p:cNvSpPr/>
              <p:nvPr/>
            </p:nvSpPr>
            <p:spPr>
              <a:xfrm>
                <a:off x="197" y="1482"/>
                <a:ext cx="135" cy="142"/>
              </a:xfrm>
              <a:prstGeom prst="rect">
                <a:avLst/>
              </a:prstGeom>
              <a:solidFill>
                <a:srgbClr val="474747"/>
              </a:solidFill>
              <a:ln w="12700" cmpd="sng">
                <a:solidFill>
                  <a:prstClr val="black"/>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grpSp>
      </p:grpSp>
      <p:grpSp>
        <p:nvGrpSpPr>
          <p:cNvPr id="72817" name="组合 72816"/>
          <p:cNvGrpSpPr/>
          <p:nvPr/>
        </p:nvGrpSpPr>
        <p:grpSpPr>
          <a:xfrm>
            <a:off x="3646488" y="2459038"/>
            <a:ext cx="1104900" cy="2814638"/>
            <a:chOff x="0" y="0"/>
            <a:chExt cx="696" cy="1773"/>
          </a:xfrm>
        </p:grpSpPr>
        <p:pic>
          <p:nvPicPr>
            <p:cNvPr id="72818" name="Rectangle 115"/>
            <p:cNvPicPr/>
            <p:nvPr/>
          </p:nvPicPr>
          <p:blipFill>
            <a:blip r:embed="rId2"/>
            <a:stretch>
              <a:fillRect/>
            </a:stretch>
          </p:blipFill>
          <p:spPr>
            <a:xfrm>
              <a:off x="-12" y="-13"/>
              <a:ext cx="718" cy="1797"/>
            </a:xfrm>
            <a:prstGeom prst="rect">
              <a:avLst/>
            </a:prstGeom>
            <a:noFill/>
            <a:ln cmpd="sng">
              <a:noFill/>
              <a:miter lim="800000"/>
            </a:ln>
          </p:spPr>
        </p:pic>
        <p:pic>
          <p:nvPicPr>
            <p:cNvPr id="72819" name="Rectangle 116"/>
            <p:cNvPicPr/>
            <p:nvPr/>
          </p:nvPicPr>
          <p:blipFill>
            <a:blip r:embed="rId3"/>
            <a:stretch>
              <a:fillRect/>
            </a:stretch>
          </p:blipFill>
          <p:spPr>
            <a:xfrm>
              <a:off x="49" y="26"/>
              <a:ext cx="603" cy="323"/>
            </a:xfrm>
            <a:prstGeom prst="rect">
              <a:avLst/>
            </a:prstGeom>
            <a:noFill/>
            <a:ln cmpd="sng">
              <a:noFill/>
              <a:miter lim="800000"/>
            </a:ln>
          </p:spPr>
        </p:pic>
        <p:graphicFrame>
          <p:nvGraphicFramePr>
            <p:cNvPr id="72820" name="Object 117"/>
            <p:cNvGraphicFramePr>
              <a:graphicFrameLocks noChangeAspect="1"/>
            </p:cNvGraphicFramePr>
            <p:nvPr/>
          </p:nvGraphicFramePr>
          <p:xfrm>
            <a:off x="64" y="1157"/>
            <a:ext cx="542" cy="330"/>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0" name="OLE substitute image"/>
                        <p:cNvPicPr/>
                        <p:nvPr/>
                      </p:nvPicPr>
                      <p:blipFill>
                        <a:blip r:embed="rId5"/>
                        <a:stretch>
                          <a:fillRect/>
                        </a:stretch>
                      </p:blipFill>
                      <p:spPr>
                        <a:xfrm>
                          <a:off x="64" y="1157"/>
                          <a:ext cx="542" cy="330"/>
                        </a:xfrm>
                        <a:prstGeom prst="rect">
                          <a:avLst/>
                        </a:prstGeom>
                      </p:spPr>
                    </p:pic>
                  </p:oleObj>
                </mc:Fallback>
              </mc:AlternateContent>
            </a:graphicData>
          </a:graphic>
        </p:graphicFrame>
      </p:grpSp>
      <p:pic>
        <p:nvPicPr>
          <p:cNvPr id="72821" name="Group 118"/>
          <p:cNvPicPr/>
          <p:nvPr/>
        </p:nvPicPr>
        <p:blipFill>
          <a:blip r:embed="rId6"/>
          <a:stretch>
            <a:fillRect/>
          </a:stretch>
        </p:blipFill>
        <p:spPr>
          <a:xfrm>
            <a:off x="7199312" y="2438400"/>
            <a:ext cx="1163638" cy="2859088"/>
          </a:xfrm>
          <a:prstGeom prst="rect">
            <a:avLst/>
          </a:prstGeom>
          <a:noFill/>
          <a:ln cmpd="sng">
            <a:noFill/>
            <a:miter lim="800000"/>
          </a:ln>
        </p:spPr>
      </p:pic>
      <p:pic>
        <p:nvPicPr>
          <p:cNvPr id="72822" name="Group 153"/>
          <p:cNvPicPr/>
          <p:nvPr/>
        </p:nvPicPr>
        <p:blipFill>
          <a:blip r:embed="rId7"/>
          <a:stretch>
            <a:fillRect/>
          </a:stretch>
        </p:blipFill>
        <p:spPr>
          <a:xfrm>
            <a:off x="5956300" y="2438400"/>
            <a:ext cx="1206500" cy="2852738"/>
          </a:xfrm>
          <a:prstGeom prst="rect">
            <a:avLst/>
          </a:prstGeom>
          <a:noFill/>
          <a:ln cmpd="sng">
            <a:noFill/>
            <a:miter lim="800000"/>
          </a:ln>
        </p:spPr>
      </p:pic>
      <p:pic>
        <p:nvPicPr>
          <p:cNvPr id="72823" name="Group 230"/>
          <p:cNvPicPr/>
          <p:nvPr/>
        </p:nvPicPr>
        <p:blipFill>
          <a:blip r:embed="rId8"/>
          <a:stretch>
            <a:fillRect/>
          </a:stretch>
        </p:blipFill>
        <p:spPr>
          <a:xfrm>
            <a:off x="4803775" y="2438400"/>
            <a:ext cx="1133475" cy="2852738"/>
          </a:xfrm>
          <a:prstGeom prst="rect">
            <a:avLst/>
          </a:prstGeom>
          <a:noFill/>
          <a:ln cmpd="sng">
            <a:noFill/>
            <a:miter lim="800000"/>
          </a:ln>
        </p:spPr>
      </p:pic>
      <p:sp>
        <p:nvSpPr>
          <p:cNvPr id="72824" name="日期占位符 227"/>
          <p:cNvSpPr/>
          <p:nvPr/>
        </p:nvSpPr>
        <p:spPr>
          <a:xfrm>
            <a:off x="496888" y="6356350"/>
            <a:ext cx="2289175" cy="365125"/>
          </a:xfrm>
          <a:prstGeom prst="rect">
            <a:avLst/>
          </a:prstGeom>
          <a:noFill/>
          <a:ln>
            <a:noFill/>
            <a:miter lim="800000"/>
          </a:ln>
        </p:spPr>
        <p:txBody>
          <a:bodyPr/>
          <a:lstStyle/>
          <a:p>
            <a:pPr lvl="0"/>
            <a:fld id="{2FDC7F48-CC1D-4065-B675-49A0FBFE6E52}" type="datetime1">
              <a:rPr lang="en-US" altLang="zh-CN" sz="1400">
                <a:solidFill>
                  <a:schemeClr val="tx2"/>
                </a:solidFill>
              </a:rPr>
              <a:t>2024/4/2</a:t>
            </a:fld>
            <a:endParaRPr lang="zh-CN" sz="1400">
              <a:solidFill>
                <a:schemeClr val="tx2"/>
              </a:solidFill>
            </a:endParaRPr>
          </a:p>
        </p:txBody>
      </p:sp>
      <p:sp>
        <p:nvSpPr>
          <p:cNvPr id="72825" name="灯片编号占位符 228"/>
          <p:cNvSpPr/>
          <p:nvPr/>
        </p:nvSpPr>
        <p:spPr>
          <a:xfrm>
            <a:off x="7715250" y="6356350"/>
            <a:ext cx="642938" cy="365125"/>
          </a:xfrm>
          <a:prstGeom prst="rect">
            <a:avLst/>
          </a:prstGeom>
          <a:noFill/>
          <a:ln>
            <a:noFill/>
            <a:miter lim="800000"/>
          </a:ln>
        </p:spPr>
        <p:txBody>
          <a:bodyPr/>
          <a:lstStyle/>
          <a:p>
            <a:pPr lvl="0"/>
            <a:fld id="{89B12EBC-2EC1-4B55-B457-69685B740EDC}" type="slidenum">
              <a:rPr lang="en-US" altLang="zh-CN" sz="1400">
                <a:solidFill>
                  <a:schemeClr val="tx2"/>
                </a:solidFill>
              </a:rPr>
              <a:t>52</a:t>
            </a:fld>
            <a:endParaRPr lang="zh-CN" sz="14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additive="base">
                                        <p:cTn id="6" dur="1" fill="hold">
                                          <p:stCondLst>
                                            <p:cond delay="0"/>
                                          </p:stCondLst>
                                        </p:cTn>
                                        <p:tgtEl>
                                          <p:spTgt spid="72707"/>
                                        </p:tgtEl>
                                        <p:attrNameLst>
                                          <p:attrName>style.visibility</p:attrName>
                                        </p:attrNameLst>
                                      </p:cBhvr>
                                      <p:to>
                                        <p:strVal val="visible"/>
                                      </p:to>
                                    </p:set>
                                    <p:animEffect transition="in" filter="blinds(horizontal)">
                                      <p:cBhvr additive="base">
                                        <p:cTn id="7" dur="500" fill="hold"/>
                                        <p:tgtEl>
                                          <p:spTgt spid="72707"/>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3" presetClass="entr" presetSubtype="10" fill="hold" nodeType="clickEffect">
                                  <p:childTnLst>
                                    <p:set>
                                      <p:cBhvr additive="base">
                                        <p:cTn id="12" dur="1" fill="hold">
                                          <p:stCondLst>
                                            <p:cond delay="0"/>
                                          </p:stCondLst>
                                        </p:cTn>
                                        <p:tgtEl>
                                          <p:spTgt spid="72817"/>
                                        </p:tgtEl>
                                        <p:attrNameLst>
                                          <p:attrName>style.visibility</p:attrName>
                                        </p:attrNameLst>
                                      </p:cBhvr>
                                      <p:to>
                                        <p:strVal val="visible"/>
                                      </p:to>
                                    </p:set>
                                    <p:animEffect transition="in" filter="blinds(horizontal)">
                                      <p:cBhvr additive="base">
                                        <p:cTn id="13" dur="500" fill="hold"/>
                                        <p:tgtEl>
                                          <p:spTgt spid="72817"/>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3" presetClass="entr" presetSubtype="10" fill="hold" nodeType="clickEffect">
                                  <p:childTnLst>
                                    <p:set>
                                      <p:cBhvr additive="base">
                                        <p:cTn id="18" dur="1" fill="hold">
                                          <p:stCondLst>
                                            <p:cond delay="0"/>
                                          </p:stCondLst>
                                        </p:cTn>
                                        <p:tgtEl>
                                          <p:spTgt spid="72823"/>
                                        </p:tgtEl>
                                        <p:attrNameLst>
                                          <p:attrName>style.visibility</p:attrName>
                                        </p:attrNameLst>
                                      </p:cBhvr>
                                      <p:to>
                                        <p:strVal val="visible"/>
                                      </p:to>
                                    </p:set>
                                    <p:animEffect transition="in" filter="blinds(horizontal)">
                                      <p:cBhvr additive="base">
                                        <p:cTn id="19" dur="500" fill="hold"/>
                                        <p:tgtEl>
                                          <p:spTgt spid="72823"/>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3" presetClass="entr" presetSubtype="10" fill="hold" nodeType="clickEffect">
                                  <p:childTnLst>
                                    <p:set>
                                      <p:cBhvr additive="base">
                                        <p:cTn id="24" dur="1" fill="hold">
                                          <p:stCondLst>
                                            <p:cond delay="0"/>
                                          </p:stCondLst>
                                        </p:cTn>
                                        <p:tgtEl>
                                          <p:spTgt spid="72822"/>
                                        </p:tgtEl>
                                        <p:attrNameLst>
                                          <p:attrName>style.visibility</p:attrName>
                                        </p:attrNameLst>
                                      </p:cBhvr>
                                      <p:to>
                                        <p:strVal val="visible"/>
                                      </p:to>
                                    </p:set>
                                    <p:animEffect transition="in" filter="blinds(horizontal)">
                                      <p:cBhvr additive="base">
                                        <p:cTn id="25" dur="500" fill="hold"/>
                                        <p:tgtEl>
                                          <p:spTgt spid="72822"/>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3" presetClass="entr" presetSubtype="10" fill="hold" nodeType="clickEffect">
                                  <p:childTnLst>
                                    <p:set>
                                      <p:cBhvr additive="base">
                                        <p:cTn id="30" dur="1" fill="hold">
                                          <p:stCondLst>
                                            <p:cond delay="0"/>
                                          </p:stCondLst>
                                        </p:cTn>
                                        <p:tgtEl>
                                          <p:spTgt spid="72821"/>
                                        </p:tgtEl>
                                        <p:attrNameLst>
                                          <p:attrName>style.visibility</p:attrName>
                                        </p:attrNameLst>
                                      </p:cBhvr>
                                      <p:to>
                                        <p:strVal val="visible"/>
                                      </p:to>
                                    </p:set>
                                    <p:animEffect transition="in" filter="blinds(horizontal)">
                                      <p:cBhvr additive="base">
                                        <p:cTn id="31" dur="500" fill="hold"/>
                                        <p:tgtEl>
                                          <p:spTgt spid="7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开发中心</a:t>
            </a:r>
            <a:r>
              <a:rPr lang="en-US"/>
              <a:t>CMMI3 </a:t>
            </a:r>
            <a:r>
              <a:rPr lang="zh-CN"/>
              <a:t>过程体系总览</a:t>
            </a:r>
          </a:p>
        </p:txBody>
      </p:sp>
      <p:sp>
        <p:nvSpPr>
          <p:cNvPr id="73731" name="页脚占位符 6"/>
          <p:cNvSpPr/>
          <p:nvPr/>
        </p:nvSpPr>
        <p:spPr>
          <a:xfrm>
            <a:off x="2898775" y="6356350"/>
            <a:ext cx="2459038" cy="365125"/>
          </a:xfrm>
          <a:prstGeom prst="rect">
            <a:avLst/>
          </a:prstGeom>
          <a:no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r"/>
            <a:r>
              <a:rPr lang="zh-CN" sz="1400">
                <a:solidFill>
                  <a:schemeClr val="tx2"/>
                </a:solidFill>
              </a:rPr>
              <a:t>质量管理部     过程改进组</a:t>
            </a:r>
            <a:endParaRPr lang="en-US" sz="1400">
              <a:solidFill>
                <a:schemeClr val="tx2"/>
              </a:solidFill>
            </a:endParaRPr>
          </a:p>
        </p:txBody>
      </p:sp>
      <p:sp>
        <p:nvSpPr>
          <p:cNvPr id="73732" name="灯片编号占位符 5"/>
          <p:cNvSpPr/>
          <p:nvPr/>
        </p:nvSpPr>
        <p:spPr>
          <a:xfrm>
            <a:off x="7715250" y="6356350"/>
            <a:ext cx="642938" cy="365125"/>
          </a:xfrm>
          <a:prstGeom prst="rect">
            <a:avLst/>
          </a:prstGeom>
          <a:noFill/>
          <a:ln>
            <a:noFill/>
            <a:miter lim="800000"/>
          </a:ln>
        </p:spPr>
        <p:txBody>
          <a:bodyPr/>
          <a:lstStyle/>
          <a:p>
            <a:pPr lvl="0"/>
            <a:fld id="{687C6DD2-93E8-4FBF-A259-7FA2AD102358}" type="slidenum">
              <a:rPr lang="en-US" altLang="zh-CN" sz="1400">
                <a:solidFill>
                  <a:schemeClr val="tx2"/>
                </a:solidFill>
              </a:rPr>
              <a:t>53</a:t>
            </a:fld>
            <a:endParaRPr lang="zh-CN" sz="1400">
              <a:solidFill>
                <a:schemeClr val="tx2"/>
              </a:solidFill>
            </a:endParaRPr>
          </a:p>
        </p:txBody>
      </p:sp>
      <p:pic>
        <p:nvPicPr>
          <p:cNvPr id="73733" name="Picture 2"/>
          <p:cNvPicPr/>
          <p:nvPr/>
        </p:nvPicPr>
        <p:blipFill>
          <a:blip r:embed="rId3"/>
          <a:stretch>
            <a:fillRect/>
          </a:stretch>
        </p:blipFill>
        <p:spPr>
          <a:xfrm>
            <a:off x="0" y="0"/>
            <a:ext cx="9144000" cy="6858000"/>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childTnLst>
                                    <p:set>
                                      <p:cBhvr additive="base">
                                        <p:cTn id="6" dur="1" fill="hold">
                                          <p:stCondLst>
                                            <p:cond delay="0"/>
                                          </p:stCondLst>
                                        </p:cTn>
                                        <p:tgtEl>
                                          <p:spTgt spid="73730"/>
                                        </p:tgtEl>
                                        <p:attrNameLst>
                                          <p:attrName>style.visibility</p:attrName>
                                        </p:attrNameLst>
                                      </p:cBhvr>
                                      <p:to>
                                        <p:strVal val="visible"/>
                                      </p:to>
                                    </p:set>
                                    <p:animEffect transition="in" filter="blinds(horizontal)">
                                      <p:cBhvr additive="base">
                                        <p:cTn id="7" dur="500" fill="hold"/>
                                        <p:tgtEl>
                                          <p:spTgt spid="73730"/>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3" presetClass="entr" presetSubtype="10" fill="hold" nodeType="clickEffect">
                                  <p:childTnLst>
                                    <p:set>
                                      <p:cBhvr additive="base">
                                        <p:cTn id="12" dur="1" fill="hold">
                                          <p:stCondLst>
                                            <p:cond delay="0"/>
                                          </p:stCondLst>
                                        </p:cTn>
                                        <p:tgtEl>
                                          <p:spTgt spid="73733"/>
                                        </p:tgtEl>
                                        <p:attrNameLst>
                                          <p:attrName>style.visibility</p:attrName>
                                        </p:attrNameLst>
                                      </p:cBhvr>
                                      <p:to>
                                        <p:strVal val="visible"/>
                                      </p:to>
                                    </p:set>
                                    <p:animEffect transition="in" filter="blinds(horizontal)">
                                      <p:cBhvr additive="base">
                                        <p:cTn id="13" dur="500" fill="hold"/>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表格 75777"/>
          <p:cNvGraphicFramePr>
            <a:graphicFrameLocks noGrp="1"/>
          </p:cNvGraphicFramePr>
          <p:nvPr/>
        </p:nvGraphicFramePr>
        <p:xfrm>
          <a:off x="71438" y="0"/>
          <a:ext cx="9072562" cy="6786561"/>
        </p:xfrm>
        <a:graphic>
          <a:graphicData uri="http://schemas.openxmlformats.org/drawingml/2006/table">
            <a:tbl>
              <a:tblPr/>
              <a:tblGrid>
                <a:gridCol w="661988">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361950">
                  <a:extLst>
                    <a:ext uri="{9D8B030D-6E8A-4147-A177-3AD203B41FA5}">
                      <a16:colId xmlns:a16="http://schemas.microsoft.com/office/drawing/2014/main" val="20003"/>
                    </a:ext>
                  </a:extLst>
                </a:gridCol>
                <a:gridCol w="855662">
                  <a:extLst>
                    <a:ext uri="{9D8B030D-6E8A-4147-A177-3AD203B41FA5}">
                      <a16:colId xmlns:a16="http://schemas.microsoft.com/office/drawing/2014/main" val="20004"/>
                    </a:ext>
                  </a:extLst>
                </a:gridCol>
                <a:gridCol w="285750">
                  <a:extLst>
                    <a:ext uri="{9D8B030D-6E8A-4147-A177-3AD203B41FA5}">
                      <a16:colId xmlns:a16="http://schemas.microsoft.com/office/drawing/2014/main" val="20005"/>
                    </a:ext>
                  </a:extLst>
                </a:gridCol>
                <a:gridCol w="919162">
                  <a:extLst>
                    <a:ext uri="{9D8B030D-6E8A-4147-A177-3AD203B41FA5}">
                      <a16:colId xmlns:a16="http://schemas.microsoft.com/office/drawing/2014/main" val="20006"/>
                    </a:ext>
                  </a:extLst>
                </a:gridCol>
                <a:gridCol w="217488">
                  <a:extLst>
                    <a:ext uri="{9D8B030D-6E8A-4147-A177-3AD203B41FA5}">
                      <a16:colId xmlns:a16="http://schemas.microsoft.com/office/drawing/2014/main" val="20007"/>
                    </a:ext>
                  </a:extLst>
                </a:gridCol>
                <a:gridCol w="982662">
                  <a:extLst>
                    <a:ext uri="{9D8B030D-6E8A-4147-A177-3AD203B41FA5}">
                      <a16:colId xmlns:a16="http://schemas.microsoft.com/office/drawing/2014/main" val="20008"/>
                    </a:ext>
                  </a:extLst>
                </a:gridCol>
                <a:gridCol w="217488">
                  <a:extLst>
                    <a:ext uri="{9D8B030D-6E8A-4147-A177-3AD203B41FA5}">
                      <a16:colId xmlns:a16="http://schemas.microsoft.com/office/drawing/2014/main" val="20009"/>
                    </a:ext>
                  </a:extLst>
                </a:gridCol>
                <a:gridCol w="1047750">
                  <a:extLst>
                    <a:ext uri="{9D8B030D-6E8A-4147-A177-3AD203B41FA5}">
                      <a16:colId xmlns:a16="http://schemas.microsoft.com/office/drawing/2014/main" val="20010"/>
                    </a:ext>
                  </a:extLst>
                </a:gridCol>
                <a:gridCol w="215900">
                  <a:extLst>
                    <a:ext uri="{9D8B030D-6E8A-4147-A177-3AD203B41FA5}">
                      <a16:colId xmlns:a16="http://schemas.microsoft.com/office/drawing/2014/main" val="20011"/>
                    </a:ext>
                  </a:extLst>
                </a:gridCol>
                <a:gridCol w="1058862">
                  <a:extLst>
                    <a:ext uri="{9D8B030D-6E8A-4147-A177-3AD203B41FA5}">
                      <a16:colId xmlns:a16="http://schemas.microsoft.com/office/drawing/2014/main" val="20012"/>
                    </a:ext>
                  </a:extLst>
                </a:gridCol>
              </a:tblGrid>
              <a:tr h="847725">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25450">
                <a:tc rowSpan="2"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DBF0"/>
                    </a:solidFill>
                  </a:tcPr>
                </a:tc>
                <a:tc rowSpan="2" hMerge="1">
                  <a:txBody>
                    <a:bodyPr/>
                    <a:lstStyle/>
                    <a:p>
                      <a:endParaRPr/>
                    </a:p>
                  </a:txBody>
                  <a:tcPr>
                    <a:lnR w="12700" cap="flat" cmpd="sng">
                      <a:miter lim="800000"/>
                    </a:lnR>
                    <a:lnT w="38100" cap="flat" cmpd="sng" algn="ctr">
                      <a:solidFill>
                        <a:schemeClr val="bg1"/>
                      </a:solidFill>
                      <a:prstDash val="solid"/>
                      <a:round/>
                      <a:headEnd type="none" w="med" len="med"/>
                      <a:tailEnd type="none" w="med" len="med"/>
                    </a:lnT>
                  </a:tcPr>
                </a:tc>
                <a:tc gridSpan="10">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DBF0"/>
                    </a:solidFill>
                  </a:tcPr>
                </a:tc>
                <a:tc hMerge="1">
                  <a:txBody>
                    <a:bodyPr/>
                    <a:lstStyle/>
                    <a:p>
                      <a:endParaRP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R w="12700" cap="flat" cmpd="sng">
                      <a:miter lim="800000"/>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DBF0"/>
                    </a:solidFill>
                  </a:tcPr>
                </a:tc>
                <a:extLst>
                  <a:ext uri="{0D108BD9-81ED-4DB2-BD59-A6C34878D82A}">
                    <a16:rowId xmlns:a16="http://schemas.microsoft.com/office/drawing/2014/main" val="10001"/>
                  </a:ext>
                </a:extLst>
              </a:tr>
              <a:tr h="423862">
                <a:tc gridSpan="2" vMerge="1">
                  <a:txBody>
                    <a:bodyPr/>
                    <a:lstStyle/>
                    <a:p>
                      <a:endParaRPr/>
                    </a:p>
                  </a:txBody>
                  <a:tcPr>
                    <a:lnL w="12700" cap="flat" cmpd="sng" algn="ctr">
                      <a:solidFill>
                        <a:schemeClr val="bg1"/>
                      </a:solidFill>
                      <a:prstDash val="solid"/>
                      <a:round/>
                      <a:headEnd type="none" w="med" len="med"/>
                      <a:tailEnd type="none" w="med" len="med"/>
                    </a:lnL>
                    <a:lnB w="12700" cap="flat" cmpd="sng">
                      <a:miter lim="800000"/>
                    </a:lnB>
                  </a:tcPr>
                </a:tc>
                <a:tc hMerge="1" vMerge="1">
                  <a:txBody>
                    <a:bodyPr/>
                    <a:lstStyle/>
                    <a:p>
                      <a:endParaRPr/>
                    </a:p>
                  </a:txBody>
                  <a:tcPr>
                    <a:lnR w="12700" cap="flat" cmpd="sng">
                      <a:miter lim="800000"/>
                    </a:lnR>
                    <a:lnB w="12700" cap="flat" cmpd="sng">
                      <a:miter lim="800000"/>
                    </a:lnB>
                  </a:tcPr>
                </a:tc>
                <a:tc gridSpan="10">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DBF0"/>
                    </a:solidFill>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miter lim="800000"/>
                    </a:lnB>
                  </a:tcPr>
                </a:tc>
                <a:extLst>
                  <a:ext uri="{0D108BD9-81ED-4DB2-BD59-A6C34878D82A}">
                    <a16:rowId xmlns:a16="http://schemas.microsoft.com/office/drawing/2014/main" val="10002"/>
                  </a:ext>
                </a:extLst>
              </a:tr>
              <a:tr h="847725">
                <a:tc rowSpan="4">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FF"/>
                    </a:solidFill>
                  </a:tcPr>
                </a:tc>
                <a:tc>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FF"/>
                    </a:solidFill>
                  </a:tcPr>
                </a:tc>
                <a:tc>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47725">
                <a:tc vMerge="1">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FF"/>
                    </a:solidFill>
                  </a:tcPr>
                </a:tc>
                <a:tc>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49312">
                <a:tc vMerge="1">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FF"/>
                    </a:solidFill>
                  </a:tcPr>
                </a:tc>
                <a:tc>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847725">
                <a:tc vMerge="1">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miter lim="800000"/>
                    </a:lnB>
                  </a:tcPr>
                </a:tc>
                <a:tc>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FF"/>
                    </a:solidFill>
                  </a:tcPr>
                </a:tc>
                <a:tc>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849312">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795"/>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11">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795"/>
                    </a:solidFill>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847725">
                <a:tc gridSpan="2">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F3F8"/>
                    </a:solidFill>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11">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F3F8"/>
                    </a:solidFill>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a:lnR w="12700" cap="flat" cmpd="sng">
                      <a:miter lim="800000"/>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cxnSp>
        <p:nvCxnSpPr>
          <p:cNvPr id="75847" name="直接连接符 5"/>
          <p:cNvCxnSpPr/>
          <p:nvPr/>
        </p:nvCxnSpPr>
        <p:spPr>
          <a:xfrm>
            <a:off x="142875" y="142875"/>
            <a:ext cx="1643062" cy="785812"/>
          </a:xfrm>
          <a:prstGeom prst="line">
            <a:avLst/>
          </a:prstGeom>
          <a:noFill/>
          <a:ln w="25400" cmpd="sng">
            <a:solidFill>
              <a:srgbClr val="00B0F0"/>
            </a:solidFill>
            <a:miter lim="800000"/>
          </a:ln>
        </p:spPr>
      </p:cxnSp>
      <p:sp>
        <p:nvSpPr>
          <p:cNvPr id="75848" name="矩形 6"/>
          <p:cNvSpPr/>
          <p:nvPr/>
        </p:nvSpPr>
        <p:spPr>
          <a:xfrm>
            <a:off x="1814512" y="1357312"/>
            <a:ext cx="1428750"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风险管理</a:t>
            </a:r>
          </a:p>
        </p:txBody>
      </p:sp>
      <p:sp>
        <p:nvSpPr>
          <p:cNvPr id="75849" name="矩形 7"/>
          <p:cNvSpPr/>
          <p:nvPr/>
        </p:nvSpPr>
        <p:spPr>
          <a:xfrm>
            <a:off x="3243262" y="1357312"/>
            <a:ext cx="1114425"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资源管理</a:t>
            </a:r>
          </a:p>
        </p:txBody>
      </p:sp>
      <p:sp>
        <p:nvSpPr>
          <p:cNvPr id="75850" name="矩形 8"/>
          <p:cNvSpPr/>
          <p:nvPr/>
        </p:nvSpPr>
        <p:spPr>
          <a:xfrm>
            <a:off x="4357688" y="1357312"/>
            <a:ext cx="1285875"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费用管理</a:t>
            </a:r>
          </a:p>
        </p:txBody>
      </p:sp>
      <p:sp>
        <p:nvSpPr>
          <p:cNvPr id="75851" name="矩形 9"/>
          <p:cNvSpPr/>
          <p:nvPr/>
        </p:nvSpPr>
        <p:spPr>
          <a:xfrm>
            <a:off x="5643562" y="1357312"/>
            <a:ext cx="1285875"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外协管理</a:t>
            </a:r>
          </a:p>
        </p:txBody>
      </p:sp>
      <p:sp>
        <p:nvSpPr>
          <p:cNvPr id="75852" name="矩形 10"/>
          <p:cNvSpPr/>
          <p:nvPr/>
        </p:nvSpPr>
        <p:spPr>
          <a:xfrm>
            <a:off x="2071688" y="5786438"/>
            <a:ext cx="1857375"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配置管理</a:t>
            </a:r>
          </a:p>
        </p:txBody>
      </p:sp>
      <p:sp>
        <p:nvSpPr>
          <p:cNvPr id="75853" name="矩形 11"/>
          <p:cNvSpPr/>
          <p:nvPr/>
        </p:nvSpPr>
        <p:spPr>
          <a:xfrm>
            <a:off x="3929062" y="5786438"/>
            <a:ext cx="1928812"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组织决策过程</a:t>
            </a:r>
          </a:p>
        </p:txBody>
      </p:sp>
      <p:sp>
        <p:nvSpPr>
          <p:cNvPr id="75854" name="矩形 12"/>
          <p:cNvSpPr/>
          <p:nvPr/>
        </p:nvSpPr>
        <p:spPr>
          <a:xfrm>
            <a:off x="5857875" y="5786438"/>
            <a:ext cx="1928812"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度量与分析</a:t>
            </a:r>
          </a:p>
        </p:txBody>
      </p:sp>
      <p:sp>
        <p:nvSpPr>
          <p:cNvPr id="75855" name="矩形 13"/>
          <p:cNvSpPr/>
          <p:nvPr/>
        </p:nvSpPr>
        <p:spPr>
          <a:xfrm>
            <a:off x="2143125" y="6286500"/>
            <a:ext cx="1571625" cy="500062"/>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组织过程改进</a:t>
            </a:r>
          </a:p>
        </p:txBody>
      </p:sp>
      <p:sp>
        <p:nvSpPr>
          <p:cNvPr id="75856" name="矩形 14"/>
          <p:cNvSpPr/>
          <p:nvPr/>
        </p:nvSpPr>
        <p:spPr>
          <a:xfrm>
            <a:off x="3714750" y="6286500"/>
            <a:ext cx="1643062" cy="500062"/>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组织过程定义</a:t>
            </a:r>
          </a:p>
        </p:txBody>
      </p:sp>
      <p:sp>
        <p:nvSpPr>
          <p:cNvPr id="75857" name="矩形 15"/>
          <p:cNvSpPr/>
          <p:nvPr/>
        </p:nvSpPr>
        <p:spPr>
          <a:xfrm>
            <a:off x="5357812" y="6286500"/>
            <a:ext cx="1571625" cy="500062"/>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组织级定义</a:t>
            </a:r>
          </a:p>
        </p:txBody>
      </p:sp>
      <p:sp>
        <p:nvSpPr>
          <p:cNvPr id="75858" name="矩形 16"/>
          <p:cNvSpPr/>
          <p:nvPr/>
        </p:nvSpPr>
        <p:spPr>
          <a:xfrm>
            <a:off x="6929438" y="6286500"/>
            <a:ext cx="1643062" cy="500062"/>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年度计划</a:t>
            </a:r>
          </a:p>
        </p:txBody>
      </p:sp>
      <p:sp>
        <p:nvSpPr>
          <p:cNvPr id="75859" name="矩形 17"/>
          <p:cNvSpPr/>
          <p:nvPr/>
        </p:nvSpPr>
        <p:spPr>
          <a:xfrm>
            <a:off x="1814512" y="928688"/>
            <a:ext cx="6257925" cy="428625"/>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638CAE"/>
                </a:solidFill>
                <a:latin typeface="华文细黑" pitchFamily="2" charset="-122"/>
                <a:ea typeface="华文细黑" pitchFamily="2" charset="-122"/>
              </a:rPr>
              <a:t>项目监控</a:t>
            </a:r>
          </a:p>
        </p:txBody>
      </p:sp>
      <p:sp>
        <p:nvSpPr>
          <p:cNvPr id="75860" name="矩形 19"/>
          <p:cNvSpPr/>
          <p:nvPr/>
        </p:nvSpPr>
        <p:spPr>
          <a:xfrm>
            <a:off x="6929438" y="1357312"/>
            <a:ext cx="1143000"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管理评审</a:t>
            </a:r>
          </a:p>
        </p:txBody>
      </p:sp>
      <p:sp>
        <p:nvSpPr>
          <p:cNvPr id="75861" name="矩形 20"/>
          <p:cNvSpPr/>
          <p:nvPr/>
        </p:nvSpPr>
        <p:spPr>
          <a:xfrm>
            <a:off x="2071688" y="5429250"/>
            <a:ext cx="1428750"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技术评审</a:t>
            </a:r>
          </a:p>
        </p:txBody>
      </p:sp>
      <p:sp>
        <p:nvSpPr>
          <p:cNvPr id="75862" name="矩形 30"/>
          <p:cNvSpPr/>
          <p:nvPr/>
        </p:nvSpPr>
        <p:spPr>
          <a:xfrm>
            <a:off x="3500438" y="5429250"/>
            <a:ext cx="1428750"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质量保证</a:t>
            </a:r>
          </a:p>
        </p:txBody>
      </p:sp>
      <p:sp>
        <p:nvSpPr>
          <p:cNvPr id="75863" name="矩形 31"/>
          <p:cNvSpPr/>
          <p:nvPr/>
        </p:nvSpPr>
        <p:spPr>
          <a:xfrm>
            <a:off x="4929188" y="5429250"/>
            <a:ext cx="1428750"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变更管理</a:t>
            </a:r>
          </a:p>
        </p:txBody>
      </p:sp>
      <p:sp>
        <p:nvSpPr>
          <p:cNvPr id="75864" name="矩形 32"/>
          <p:cNvSpPr/>
          <p:nvPr/>
        </p:nvSpPr>
        <p:spPr>
          <a:xfrm>
            <a:off x="6357938" y="5429250"/>
            <a:ext cx="1428750"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缺陷管理</a:t>
            </a:r>
          </a:p>
        </p:txBody>
      </p:sp>
      <p:sp>
        <p:nvSpPr>
          <p:cNvPr id="75865" name="矩形 33"/>
          <p:cNvSpPr/>
          <p:nvPr/>
        </p:nvSpPr>
        <p:spPr>
          <a:xfrm>
            <a:off x="1928812" y="2000250"/>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需求获取</a:t>
            </a:r>
          </a:p>
        </p:txBody>
      </p:sp>
      <p:sp>
        <p:nvSpPr>
          <p:cNvPr id="75866" name="矩形 34"/>
          <p:cNvSpPr/>
          <p:nvPr/>
        </p:nvSpPr>
        <p:spPr>
          <a:xfrm>
            <a:off x="1928812" y="3071812"/>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需求管理</a:t>
            </a:r>
          </a:p>
        </p:txBody>
      </p:sp>
      <p:sp>
        <p:nvSpPr>
          <p:cNvPr id="75867" name="矩形 35"/>
          <p:cNvSpPr/>
          <p:nvPr/>
        </p:nvSpPr>
        <p:spPr>
          <a:xfrm>
            <a:off x="3214688" y="2357438"/>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项目计划</a:t>
            </a:r>
          </a:p>
        </p:txBody>
      </p:sp>
      <p:sp>
        <p:nvSpPr>
          <p:cNvPr id="75868" name="矩形 36"/>
          <p:cNvSpPr/>
          <p:nvPr/>
        </p:nvSpPr>
        <p:spPr>
          <a:xfrm>
            <a:off x="4429125" y="2928938"/>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需求分析</a:t>
            </a:r>
          </a:p>
        </p:txBody>
      </p:sp>
      <p:sp>
        <p:nvSpPr>
          <p:cNvPr id="75869" name="矩形 37"/>
          <p:cNvSpPr/>
          <p:nvPr/>
        </p:nvSpPr>
        <p:spPr>
          <a:xfrm>
            <a:off x="4429125" y="3429000"/>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系统设计</a:t>
            </a:r>
          </a:p>
        </p:txBody>
      </p:sp>
      <p:sp>
        <p:nvSpPr>
          <p:cNvPr id="75870" name="矩形 38"/>
          <p:cNvSpPr/>
          <p:nvPr/>
        </p:nvSpPr>
        <p:spPr>
          <a:xfrm>
            <a:off x="4429125" y="3929062"/>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系统开发</a:t>
            </a:r>
          </a:p>
        </p:txBody>
      </p:sp>
      <p:sp>
        <p:nvSpPr>
          <p:cNvPr id="75871" name="矩形 39"/>
          <p:cNvSpPr/>
          <p:nvPr/>
        </p:nvSpPr>
        <p:spPr>
          <a:xfrm>
            <a:off x="5643562" y="3929062"/>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单元测试</a:t>
            </a:r>
          </a:p>
        </p:txBody>
      </p:sp>
      <p:sp>
        <p:nvSpPr>
          <p:cNvPr id="75872" name="矩形 40"/>
          <p:cNvSpPr/>
          <p:nvPr/>
        </p:nvSpPr>
        <p:spPr>
          <a:xfrm>
            <a:off x="5643562" y="3429000"/>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集成测试</a:t>
            </a:r>
          </a:p>
        </p:txBody>
      </p:sp>
      <p:sp>
        <p:nvSpPr>
          <p:cNvPr id="75873" name="矩形 41"/>
          <p:cNvSpPr/>
          <p:nvPr/>
        </p:nvSpPr>
        <p:spPr>
          <a:xfrm>
            <a:off x="5643562" y="2928938"/>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系统测试</a:t>
            </a:r>
          </a:p>
        </p:txBody>
      </p:sp>
      <p:sp>
        <p:nvSpPr>
          <p:cNvPr id="75874" name="矩形 42"/>
          <p:cNvSpPr/>
          <p:nvPr/>
        </p:nvSpPr>
        <p:spPr>
          <a:xfrm>
            <a:off x="5643562" y="2428875"/>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性能测试</a:t>
            </a:r>
          </a:p>
        </p:txBody>
      </p:sp>
      <p:sp>
        <p:nvSpPr>
          <p:cNvPr id="75875" name="矩形 43"/>
          <p:cNvSpPr/>
          <p:nvPr/>
        </p:nvSpPr>
        <p:spPr>
          <a:xfrm>
            <a:off x="5643562" y="1928812"/>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业务适应性测试</a:t>
            </a:r>
          </a:p>
        </p:txBody>
      </p:sp>
      <p:sp>
        <p:nvSpPr>
          <p:cNvPr id="75876" name="矩形 44"/>
          <p:cNvSpPr/>
          <p:nvPr/>
        </p:nvSpPr>
        <p:spPr>
          <a:xfrm>
            <a:off x="1928812" y="2571750"/>
            <a:ext cx="1214438"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项目立项</a:t>
            </a:r>
          </a:p>
        </p:txBody>
      </p:sp>
      <p:sp>
        <p:nvSpPr>
          <p:cNvPr id="75877" name="矩形 45"/>
          <p:cNvSpPr/>
          <p:nvPr/>
        </p:nvSpPr>
        <p:spPr>
          <a:xfrm>
            <a:off x="6858000" y="4357688"/>
            <a:ext cx="1071562" cy="357188"/>
          </a:xfrm>
          <a:prstGeom prst="rect">
            <a:avLst/>
          </a:prstGeom>
          <a:solidFill>
            <a:srgbClr val="E4F3F4">
              <a:alpha val="0"/>
            </a:srgbClr>
          </a:solidFill>
          <a:ln w="19050" cmpd="sng">
            <a:solidFill>
              <a:srgbClr val="D6DFE0"/>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rgbClr val="D9E3EB"/>
                </a:solidFill>
                <a:latin typeface="华文细黑" pitchFamily="2" charset="-122"/>
                <a:ea typeface="华文细黑" pitchFamily="2" charset="-122"/>
              </a:rPr>
              <a:t>试运行</a:t>
            </a:r>
          </a:p>
        </p:txBody>
      </p:sp>
      <p:sp>
        <p:nvSpPr>
          <p:cNvPr id="75878" name="矩形标注 46"/>
          <p:cNvSpPr/>
          <p:nvPr/>
        </p:nvSpPr>
        <p:spPr>
          <a:xfrm>
            <a:off x="5500688" y="1643062"/>
            <a:ext cx="3500438" cy="5072062"/>
          </a:xfrm>
          <a:prstGeom prst="wedgeRectCallout">
            <a:avLst>
              <a:gd name="adj1" fmla="val -63694"/>
              <a:gd name="adj2" fmla="val -55685"/>
            </a:avLst>
          </a:prstGeom>
          <a:solidFill>
            <a:srgbClr val="FDF0CA"/>
          </a:solidFill>
          <a:ln w="19050" cmpd="sng">
            <a:solidFill>
              <a:srgbClr val="525977"/>
            </a:solidFill>
            <a:miter lim="800000"/>
          </a:ln>
          <a:effectLst>
            <a:outerShdw dist="50800" dir="5400000" algn="ctr">
              <a:srgbClr val="000000">
                <a:alpha val="45999"/>
              </a:srgbClr>
            </a:outerShdw>
          </a:effectLst>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en-US" sz="1600">
                <a:solidFill>
                  <a:srgbClr val="638CAE"/>
                </a:solidFill>
              </a:rPr>
              <a:t>ABCSDC_CMMI_</a:t>
            </a:r>
            <a:r>
              <a:rPr lang="zh-CN" sz="1600">
                <a:solidFill>
                  <a:srgbClr val="638CAE"/>
                </a:solidFill>
              </a:rPr>
              <a:t>管理</a:t>
            </a:r>
            <a:r>
              <a:rPr lang="en-US" sz="1600">
                <a:solidFill>
                  <a:srgbClr val="638CAE"/>
                </a:solidFill>
              </a:rPr>
              <a:t>_</a:t>
            </a:r>
            <a:r>
              <a:rPr lang="zh-CN" sz="1600">
                <a:solidFill>
                  <a:srgbClr val="638CAE"/>
                </a:solidFill>
              </a:rPr>
              <a:t>过程</a:t>
            </a:r>
            <a:r>
              <a:rPr lang="en-US" sz="1600">
                <a:solidFill>
                  <a:srgbClr val="638CAE"/>
                </a:solidFill>
              </a:rPr>
              <a:t>_</a:t>
            </a:r>
            <a:r>
              <a:rPr lang="zh-CN" sz="1600">
                <a:solidFill>
                  <a:srgbClr val="638CAE"/>
                </a:solidFill>
              </a:rPr>
              <a:t>项目监控工作过程</a:t>
            </a:r>
            <a:endParaRPr lang="en-US" sz="1600">
              <a:solidFill>
                <a:srgbClr val="638CAE"/>
              </a:solidFill>
            </a:endParaRPr>
          </a:p>
          <a:p>
            <a:pPr marL="0" lvl="0" indent="0"/>
            <a:r>
              <a:rPr lang="en-US" sz="1600">
                <a:solidFill>
                  <a:srgbClr val="638CAE"/>
                </a:solidFill>
              </a:rPr>
              <a:t>ABCSDC_CMMI_</a:t>
            </a:r>
            <a:r>
              <a:rPr lang="zh-CN" sz="1600">
                <a:solidFill>
                  <a:srgbClr val="638CAE"/>
                </a:solidFill>
              </a:rPr>
              <a:t>管理</a:t>
            </a:r>
            <a:r>
              <a:rPr lang="en-US" sz="1600">
                <a:solidFill>
                  <a:srgbClr val="638CAE"/>
                </a:solidFill>
              </a:rPr>
              <a:t>_</a:t>
            </a:r>
            <a:r>
              <a:rPr lang="zh-CN" sz="1600">
                <a:solidFill>
                  <a:srgbClr val="638CAE"/>
                </a:solidFill>
              </a:rPr>
              <a:t>过程</a:t>
            </a:r>
            <a:r>
              <a:rPr lang="en-US" sz="1600">
                <a:solidFill>
                  <a:srgbClr val="638CAE"/>
                </a:solidFill>
              </a:rPr>
              <a:t>_</a:t>
            </a:r>
            <a:r>
              <a:rPr lang="zh-CN" sz="1600">
                <a:solidFill>
                  <a:srgbClr val="638CAE"/>
                </a:solidFill>
              </a:rPr>
              <a:t>组织级项目监控过程</a:t>
            </a:r>
            <a:endParaRPr lang="en-US" sz="1600">
              <a:solidFill>
                <a:srgbClr val="638CAE"/>
              </a:solidFill>
            </a:endParaRPr>
          </a:p>
          <a:p>
            <a:pPr marL="0" lvl="0" indent="0"/>
            <a:r>
              <a:rPr lang="en-US" sz="1600">
                <a:solidFill>
                  <a:srgbClr val="C00000"/>
                </a:solidFill>
              </a:rPr>
              <a:t>ABCSDC_CMMI_</a:t>
            </a:r>
            <a:r>
              <a:rPr lang="zh-CN" sz="1600">
                <a:solidFill>
                  <a:srgbClr val="C00000"/>
                </a:solidFill>
              </a:rPr>
              <a:t>管理</a:t>
            </a:r>
            <a:r>
              <a:rPr lang="en-US" sz="1600">
                <a:solidFill>
                  <a:srgbClr val="C00000"/>
                </a:solidFill>
              </a:rPr>
              <a:t>_</a:t>
            </a:r>
            <a:r>
              <a:rPr lang="zh-CN" sz="1600">
                <a:solidFill>
                  <a:srgbClr val="C00000"/>
                </a:solidFill>
              </a:rPr>
              <a:t>规程</a:t>
            </a:r>
            <a:r>
              <a:rPr lang="en-US" sz="1600">
                <a:solidFill>
                  <a:srgbClr val="C00000"/>
                </a:solidFill>
              </a:rPr>
              <a:t>_EV</a:t>
            </a:r>
            <a:r>
              <a:rPr lang="zh-CN" sz="1600">
                <a:solidFill>
                  <a:srgbClr val="C00000"/>
                </a:solidFill>
              </a:rPr>
              <a:t>分析规程</a:t>
            </a:r>
            <a:endParaRPr lang="en-US" sz="1600">
              <a:solidFill>
                <a:srgbClr val="C00000"/>
              </a:solidFill>
            </a:endParaRPr>
          </a:p>
          <a:p>
            <a:pPr marL="0" lvl="0" indent="0"/>
            <a:r>
              <a:rPr lang="en-US" sz="1600">
                <a:solidFill>
                  <a:srgbClr val="00B050"/>
                </a:solidFill>
              </a:rPr>
              <a:t>ABCSDC_CMMI_</a:t>
            </a:r>
            <a:r>
              <a:rPr lang="zh-CN" sz="1600">
                <a:solidFill>
                  <a:srgbClr val="00B050"/>
                </a:solidFill>
              </a:rPr>
              <a:t>管理</a:t>
            </a:r>
            <a:r>
              <a:rPr lang="en-US" sz="1600">
                <a:solidFill>
                  <a:srgbClr val="00B050"/>
                </a:solidFill>
              </a:rPr>
              <a:t>_</a:t>
            </a:r>
            <a:r>
              <a:rPr lang="zh-CN" sz="1600">
                <a:solidFill>
                  <a:srgbClr val="00B050"/>
                </a:solidFill>
              </a:rPr>
              <a:t>模板</a:t>
            </a:r>
            <a:r>
              <a:rPr lang="en-US" sz="1600">
                <a:solidFill>
                  <a:srgbClr val="00B050"/>
                </a:solidFill>
              </a:rPr>
              <a:t>_</a:t>
            </a:r>
            <a:r>
              <a:rPr lang="zh-CN" sz="1600">
                <a:solidFill>
                  <a:srgbClr val="00B050"/>
                </a:solidFill>
              </a:rPr>
              <a:t>项目成员周报模板</a:t>
            </a:r>
            <a:endParaRPr lang="en-US" sz="1600">
              <a:solidFill>
                <a:srgbClr val="00B050"/>
              </a:solidFill>
            </a:endParaRPr>
          </a:p>
          <a:p>
            <a:pPr marL="0" lvl="0" indent="0"/>
            <a:r>
              <a:rPr lang="en-US" sz="1600">
                <a:solidFill>
                  <a:srgbClr val="00B050"/>
                </a:solidFill>
              </a:rPr>
              <a:t>ABCSDC_CMMI_</a:t>
            </a:r>
            <a:r>
              <a:rPr lang="zh-CN" sz="1600">
                <a:solidFill>
                  <a:srgbClr val="00B050"/>
                </a:solidFill>
              </a:rPr>
              <a:t>管理</a:t>
            </a:r>
            <a:r>
              <a:rPr lang="en-US" sz="1600">
                <a:solidFill>
                  <a:srgbClr val="00B050"/>
                </a:solidFill>
              </a:rPr>
              <a:t>_</a:t>
            </a:r>
            <a:r>
              <a:rPr lang="zh-CN" sz="1600">
                <a:solidFill>
                  <a:srgbClr val="00B050"/>
                </a:solidFill>
              </a:rPr>
              <a:t>模板</a:t>
            </a:r>
            <a:r>
              <a:rPr lang="en-US" sz="1600">
                <a:solidFill>
                  <a:srgbClr val="00B050"/>
                </a:solidFill>
              </a:rPr>
              <a:t>_</a:t>
            </a:r>
            <a:r>
              <a:rPr lang="zh-CN" sz="1600">
                <a:solidFill>
                  <a:srgbClr val="00B050"/>
                </a:solidFill>
              </a:rPr>
              <a:t>项目周报模板</a:t>
            </a:r>
            <a:endParaRPr lang="en-US" sz="1600">
              <a:solidFill>
                <a:srgbClr val="00B050"/>
              </a:solidFill>
            </a:endParaRPr>
          </a:p>
          <a:p>
            <a:pPr marL="0" lvl="0" indent="0"/>
            <a:r>
              <a:rPr lang="en-US" sz="1600">
                <a:solidFill>
                  <a:srgbClr val="00B050"/>
                </a:solidFill>
              </a:rPr>
              <a:t>ABCSDC_CMMI_</a:t>
            </a:r>
            <a:r>
              <a:rPr lang="zh-CN" sz="1600">
                <a:solidFill>
                  <a:srgbClr val="00B050"/>
                </a:solidFill>
              </a:rPr>
              <a:t>管理</a:t>
            </a:r>
            <a:r>
              <a:rPr lang="en-US" sz="1600">
                <a:solidFill>
                  <a:srgbClr val="00B050"/>
                </a:solidFill>
              </a:rPr>
              <a:t>_</a:t>
            </a:r>
            <a:r>
              <a:rPr lang="zh-CN" sz="1600">
                <a:solidFill>
                  <a:srgbClr val="00B050"/>
                </a:solidFill>
              </a:rPr>
              <a:t>模板</a:t>
            </a:r>
            <a:r>
              <a:rPr lang="en-US" sz="1600">
                <a:solidFill>
                  <a:srgbClr val="00B050"/>
                </a:solidFill>
              </a:rPr>
              <a:t>_</a:t>
            </a:r>
            <a:r>
              <a:rPr lang="zh-CN" sz="1600">
                <a:solidFill>
                  <a:srgbClr val="00B050"/>
                </a:solidFill>
              </a:rPr>
              <a:t>里程碑评审报告模板</a:t>
            </a:r>
            <a:endParaRPr lang="en-US" sz="1600">
              <a:solidFill>
                <a:srgbClr val="00B050"/>
              </a:solidFill>
            </a:endParaRPr>
          </a:p>
          <a:p>
            <a:pPr marL="0" lvl="0" indent="0"/>
            <a:r>
              <a:rPr lang="en-US" sz="1600">
                <a:solidFill>
                  <a:srgbClr val="00B050"/>
                </a:solidFill>
              </a:rPr>
              <a:t>……</a:t>
            </a:r>
          </a:p>
          <a:p>
            <a:pPr marL="0" lvl="0" indent="0"/>
            <a:r>
              <a:rPr lang="en-US" sz="1600">
                <a:solidFill>
                  <a:srgbClr val="7030A0"/>
                </a:solidFill>
              </a:rPr>
              <a:t>ABCSDC_CMMI_</a:t>
            </a:r>
            <a:r>
              <a:rPr lang="zh-CN" sz="1600">
                <a:solidFill>
                  <a:srgbClr val="7030A0"/>
                </a:solidFill>
              </a:rPr>
              <a:t>管理</a:t>
            </a:r>
            <a:r>
              <a:rPr lang="en-US" sz="1600">
                <a:solidFill>
                  <a:srgbClr val="7030A0"/>
                </a:solidFill>
              </a:rPr>
              <a:t>_</a:t>
            </a:r>
            <a:r>
              <a:rPr lang="zh-CN" sz="1600">
                <a:solidFill>
                  <a:srgbClr val="7030A0"/>
                </a:solidFill>
              </a:rPr>
              <a:t>检查单</a:t>
            </a:r>
            <a:r>
              <a:rPr lang="en-US" sz="1600">
                <a:solidFill>
                  <a:srgbClr val="7030A0"/>
                </a:solidFill>
              </a:rPr>
              <a:t>_</a:t>
            </a:r>
            <a:r>
              <a:rPr lang="zh-CN" sz="1600">
                <a:solidFill>
                  <a:srgbClr val="7030A0"/>
                </a:solidFill>
              </a:rPr>
              <a:t>项目监控过程检查单</a:t>
            </a:r>
            <a:endParaRPr lang="en-US" sz="1600">
              <a:solidFill>
                <a:srgbClr val="7030A0"/>
              </a:solidFill>
            </a:endParaRPr>
          </a:p>
          <a:p>
            <a:pPr marL="0" lvl="0" indent="0"/>
            <a:r>
              <a:rPr lang="en-US" sz="1600">
                <a:solidFill>
                  <a:srgbClr val="7030A0"/>
                </a:solidFill>
              </a:rPr>
              <a:t>ABCSDC_CMMI_</a:t>
            </a:r>
            <a:r>
              <a:rPr lang="zh-CN" sz="1600">
                <a:solidFill>
                  <a:srgbClr val="7030A0"/>
                </a:solidFill>
              </a:rPr>
              <a:t>管理</a:t>
            </a:r>
            <a:r>
              <a:rPr lang="en-US" sz="1600">
                <a:solidFill>
                  <a:srgbClr val="7030A0"/>
                </a:solidFill>
              </a:rPr>
              <a:t>_</a:t>
            </a:r>
            <a:r>
              <a:rPr lang="zh-CN" sz="1600">
                <a:solidFill>
                  <a:srgbClr val="7030A0"/>
                </a:solidFill>
              </a:rPr>
              <a:t>检查单</a:t>
            </a:r>
            <a:r>
              <a:rPr lang="en-US" sz="1600">
                <a:solidFill>
                  <a:srgbClr val="7030A0"/>
                </a:solidFill>
              </a:rPr>
              <a:t>_</a:t>
            </a:r>
            <a:r>
              <a:rPr lang="zh-CN" sz="1600">
                <a:solidFill>
                  <a:srgbClr val="7030A0"/>
                </a:solidFill>
              </a:rPr>
              <a:t>里程碑评审报告检查单</a:t>
            </a:r>
            <a:endParaRPr lang="en-US" sz="1600">
              <a:solidFill>
                <a:srgbClr val="7030A0"/>
              </a:solidFill>
            </a:endParaRPr>
          </a:p>
          <a:p>
            <a:pPr marL="0" lvl="0" indent="0"/>
            <a:r>
              <a:rPr lang="en-US" sz="1600">
                <a:solidFill>
                  <a:srgbClr val="633F32"/>
                </a:solidFill>
              </a:rPr>
              <a:t>ABCSDC_CMMI_</a:t>
            </a:r>
            <a:r>
              <a:rPr lang="zh-CN" sz="1600">
                <a:solidFill>
                  <a:srgbClr val="633F32"/>
                </a:solidFill>
              </a:rPr>
              <a:t>管理</a:t>
            </a:r>
            <a:r>
              <a:rPr lang="en-US" sz="1600">
                <a:solidFill>
                  <a:srgbClr val="633F32"/>
                </a:solidFill>
              </a:rPr>
              <a:t>_</a:t>
            </a:r>
            <a:r>
              <a:rPr lang="zh-CN" sz="1600">
                <a:solidFill>
                  <a:srgbClr val="633F32"/>
                </a:solidFill>
              </a:rPr>
              <a:t>指南</a:t>
            </a:r>
            <a:r>
              <a:rPr lang="en-US" sz="1600">
                <a:solidFill>
                  <a:srgbClr val="633F32"/>
                </a:solidFill>
              </a:rPr>
              <a:t>_RPM</a:t>
            </a:r>
            <a:r>
              <a:rPr lang="zh-CN" sz="1600">
                <a:solidFill>
                  <a:srgbClr val="633F32"/>
                </a:solidFill>
              </a:rPr>
              <a:t>工具使用指南</a:t>
            </a:r>
          </a:p>
        </p:txBody>
      </p:sp>
      <p:graphicFrame>
        <p:nvGraphicFramePr>
          <p:cNvPr id="75879" name="Object 2"/>
          <p:cNvGraphicFramePr>
            <a:graphicFrameLocks noChangeAspect="1"/>
          </p:cNvGraphicFramePr>
          <p:nvPr/>
        </p:nvGraphicFramePr>
        <p:xfrm>
          <a:off x="2428875" y="3957638"/>
          <a:ext cx="914400" cy="828675"/>
        </p:xfrm>
        <a:graphic>
          <a:graphicData uri="http://schemas.openxmlformats.org/presentationml/2006/ole">
            <mc:AlternateContent xmlns:mc="http://schemas.openxmlformats.org/markup-compatibility/2006">
              <mc:Choice xmlns:v="urn:schemas-microsoft-com:vml" Requires="v">
                <p:oleObj showAsIcon="1" r:id="rId2" imgW="0" imgH="0" progId="Excel.Sheet.8">
                  <p:embed/>
                </p:oleObj>
              </mc:Choice>
              <mc:Fallback>
                <p:oleObj showAsIcon="1" r:id="rId2" imgW="0" imgH="0" progId="Excel.Sheet.8">
                  <p:embed/>
                  <p:pic>
                    <p:nvPicPr>
                      <p:cNvPr id="0" name="OLE substitute image"/>
                      <p:cNvPicPr/>
                      <p:nvPr/>
                    </p:nvPicPr>
                    <p:blipFill>
                      <a:blip r:embed="rId3"/>
                      <a:stretch>
                        <a:fillRect/>
                      </a:stretch>
                    </p:blipFill>
                    <p:spPr>
                      <a:xfrm>
                        <a:off x="2428875" y="3957638"/>
                        <a:ext cx="914400" cy="828675"/>
                      </a:xfrm>
                      <a:prstGeom prst="rect">
                        <a:avLst/>
                      </a:prstGeom>
                    </p:spPr>
                  </p:pic>
                </p:oleObj>
              </mc:Fallback>
            </mc:AlternateContent>
          </a:graphicData>
        </a:graphic>
      </p:graphicFrame>
      <p:sp>
        <p:nvSpPr>
          <p:cNvPr id="75880" name="日期占位符 47"/>
          <p:cNvSpPr/>
          <p:nvPr/>
        </p:nvSpPr>
        <p:spPr>
          <a:xfrm>
            <a:off x="496888" y="6356350"/>
            <a:ext cx="2289175" cy="365125"/>
          </a:xfrm>
          <a:prstGeom prst="rect">
            <a:avLst/>
          </a:prstGeom>
          <a:noFill/>
          <a:ln>
            <a:noFill/>
            <a:miter lim="800000"/>
          </a:ln>
        </p:spPr>
        <p:txBody>
          <a:bodyPr/>
          <a:lstStyle/>
          <a:p>
            <a:pPr lvl="0"/>
            <a:fld id="{04E33A52-1B03-43D7-8C17-E2A71EC61314}" type="datetime1">
              <a:rPr lang="en-US" altLang="zh-CN" sz="1400">
                <a:solidFill>
                  <a:schemeClr val="tx2"/>
                </a:solidFill>
              </a:rPr>
              <a:t>2024/4/2</a:t>
            </a:fld>
            <a:endParaRPr lang="zh-CN" sz="1400">
              <a:solidFill>
                <a:schemeClr val="tx2"/>
              </a:solidFill>
            </a:endParaRPr>
          </a:p>
        </p:txBody>
      </p:sp>
      <p:sp>
        <p:nvSpPr>
          <p:cNvPr id="75881" name="灯片编号占位符 48"/>
          <p:cNvSpPr/>
          <p:nvPr/>
        </p:nvSpPr>
        <p:spPr>
          <a:xfrm>
            <a:off x="7715250" y="6356350"/>
            <a:ext cx="642938" cy="365125"/>
          </a:xfrm>
          <a:prstGeom prst="rect">
            <a:avLst/>
          </a:prstGeom>
          <a:noFill/>
          <a:ln>
            <a:noFill/>
            <a:miter lim="800000"/>
          </a:ln>
        </p:spPr>
        <p:txBody>
          <a:bodyPr/>
          <a:lstStyle/>
          <a:p>
            <a:pPr lvl="0"/>
            <a:fld id="{4D2A8113-6D00-4CEC-A4F7-A6FAC31769C5}" type="slidenum">
              <a:rPr lang="en-US" altLang="zh-CN" sz="1400">
                <a:solidFill>
                  <a:schemeClr val="tx2"/>
                </a:solidFill>
              </a:rPr>
              <a:t>54</a:t>
            </a:fld>
            <a:endParaRPr lang="zh-CN" sz="1400">
              <a:solidFill>
                <a:schemeClr val="tx2"/>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过程体系文件结构介绍</a:t>
            </a:r>
          </a:p>
        </p:txBody>
      </p:sp>
      <p:sp>
        <p:nvSpPr>
          <p:cNvPr id="76803" name="内容占位符 2"/>
          <p:cNvSpPr>
            <a:spLocks noGrp="1"/>
          </p:cNvSpPr>
          <p:nvPr>
            <p:ph idx="4294967295"/>
          </p:nvPr>
        </p:nvSpPr>
        <p:spPr>
          <a:xfrm>
            <a:off x="214312" y="1214438"/>
            <a:ext cx="8286750" cy="4143375"/>
          </a:xfrm>
          <a:prstGeom prst="rect">
            <a:avLst/>
          </a:prstGeom>
          <a:noFill/>
          <a:ln>
            <a:solidFill>
              <a:prstClr val="black"/>
            </a:solidFill>
            <a:miter lim="800000"/>
          </a:ln>
        </p:spPr>
        <p:txBody>
          <a:bodyPr vert="horz" wrap="square" anchor="t" anchorCtr="0"/>
          <a:lstStyle>
            <a:lvl1pPr marL="342900" indent="-342900" algn="l"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547688" lvl="1" indent="-273050">
              <a:buFont typeface="Wingdings"/>
            </a:pPr>
            <a:r>
              <a:rPr lang="en-US">
                <a:latin typeface="宋体"/>
              </a:rPr>
              <a:t>方针：过程改进工作的总纲领，体现组织过程改进的期望</a:t>
            </a:r>
          </a:p>
          <a:p>
            <a:pPr marL="547688" lvl="1" indent="-273050">
              <a:buFont typeface="Wingdings"/>
            </a:pPr>
            <a:r>
              <a:rPr lang="en-US">
                <a:latin typeface="宋体"/>
              </a:rPr>
              <a:t>过程：一系列工作活动的有序序列，是业界和组织内部最佳实践的集合。有明确的进入退出准则、工作任务、角色、输入、输出等，其中工作任务可进一步细分为多个过程元素。其作用在于规范软件开发过程，可视项目情况做出一定裁剪</a:t>
            </a:r>
          </a:p>
          <a:p>
            <a:pPr marL="547688" lvl="1" indent="-273050">
              <a:buFont typeface="Wingdings"/>
            </a:pPr>
            <a:r>
              <a:rPr lang="en-US">
                <a:latin typeface="宋体"/>
              </a:rPr>
              <a:t>规程：相当于子过程，相对独立，可被复用或调用。其作用在于规范软件开发过程，可视项目情况做出一定裁剪 </a:t>
            </a:r>
          </a:p>
          <a:p>
            <a:pPr marL="547688" lvl="1" indent="-273050">
              <a:buNone/>
            </a:pPr>
            <a:endParaRPr lang="en-US">
              <a:latin typeface="宋体"/>
            </a:endParaRPr>
          </a:p>
          <a:p>
            <a:pPr marL="547688" lvl="1" indent="-273050">
              <a:buNone/>
            </a:pPr>
            <a:r>
              <a:rPr lang="en-US">
                <a:latin typeface="宋体"/>
              </a:rPr>
              <a:t>			（Process &amp; procedure）</a:t>
            </a:r>
          </a:p>
        </p:txBody>
      </p:sp>
      <p:sp>
        <p:nvSpPr>
          <p:cNvPr id="76804" name="灯片编号占位符 3"/>
          <p:cNvSpPr/>
          <p:nvPr/>
        </p:nvSpPr>
        <p:spPr>
          <a:xfrm>
            <a:off x="7715250" y="6356350"/>
            <a:ext cx="642938" cy="365125"/>
          </a:xfrm>
          <a:prstGeom prst="rect">
            <a:avLst/>
          </a:prstGeom>
          <a:noFill/>
          <a:ln>
            <a:noFill/>
            <a:miter lim="800000"/>
          </a:ln>
        </p:spPr>
        <p:txBody>
          <a:bodyPr/>
          <a:lstStyle/>
          <a:p>
            <a:pPr lvl="0"/>
            <a:fld id="{B0475D88-B70B-4053-B253-0BDC62EFFC00}" type="slidenum">
              <a:rPr lang="en-US" sz="1400">
                <a:solidFill>
                  <a:schemeClr val="tx2"/>
                </a:solidFill>
                <a:ea typeface="宋体" charset="-122"/>
              </a:rPr>
              <a:t>55</a:t>
            </a:fld>
            <a:endParaRPr lang="en-US" sz="1400">
              <a:solidFill>
                <a:schemeClr val="tx2"/>
              </a:solidFill>
              <a:ea typeface="宋体" charset="-122"/>
            </a:endParaRPr>
          </a:p>
        </p:txBody>
      </p:sp>
      <p:sp>
        <p:nvSpPr>
          <p:cNvPr id="76805" name="日期占位符 4"/>
          <p:cNvSpPr/>
          <p:nvPr/>
        </p:nvSpPr>
        <p:spPr>
          <a:xfrm>
            <a:off x="496888" y="6356350"/>
            <a:ext cx="2289175" cy="365125"/>
          </a:xfrm>
          <a:prstGeom prst="rect">
            <a:avLst/>
          </a:prstGeom>
          <a:noFill/>
          <a:ln>
            <a:noFill/>
            <a:miter lim="800000"/>
          </a:ln>
        </p:spPr>
        <p:txBody>
          <a:bodyPr/>
          <a:lstStyle/>
          <a:p>
            <a:pPr lvl="0"/>
            <a:fld id="{85FB49E0-37CC-4352-AD8C-1B0C5872D7B7}" type="datetime1">
              <a:rPr lang="en-US" altLang="zh-CN" sz="1400">
                <a:solidFill>
                  <a:schemeClr val="tx2"/>
                </a:solidFill>
              </a:rPr>
              <a:t>2024/4/2</a:t>
            </a:fld>
            <a:endParaRPr lang="zh-CN" sz="14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additive="base">
                                        <p:cTn id="6" dur="1" fill="hold">
                                          <p:stCondLst>
                                            <p:cond delay="0"/>
                                          </p:stCondLst>
                                        </p:cTn>
                                        <p:tgtEl>
                                          <p:spTgt spid="76803">
                                            <p:txEl>
                                              <p:pRg st="4" end="4"/>
                                            </p:txEl>
                                          </p:spTgt>
                                        </p:tgtEl>
                                        <p:attrNameLst>
                                          <p:attrName>style.visibility</p:attrName>
                                        </p:attrNameLst>
                                      </p:cBhvr>
                                      <p:to>
                                        <p:strVal val="visible"/>
                                      </p:to>
                                    </p:set>
                                    <p:animEffect transition="in" filter="blinds(horizontal)">
                                      <p:cBhvr additive="base">
                                        <p:cTn id="7" dur="500" fill="hold"/>
                                        <p:tgtEl>
                                          <p:spTgt spid="76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过程体系文件结构介绍</a:t>
            </a:r>
          </a:p>
        </p:txBody>
      </p:sp>
      <p:sp>
        <p:nvSpPr>
          <p:cNvPr id="77827" name="内容占位符 2"/>
          <p:cNvSpPr>
            <a:spLocks noGrp="1"/>
          </p:cNvSpPr>
          <p:nvPr>
            <p:ph idx="4294967295"/>
          </p:nvPr>
        </p:nvSpPr>
        <p:spPr>
          <a:xfrm>
            <a:off x="142875" y="1285875"/>
            <a:ext cx="8429625" cy="4357688"/>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547688" lvl="1" indent="-273050">
              <a:buFont typeface="Wingdings"/>
            </a:pPr>
            <a:r>
              <a:rPr lang="en-US" sz="2400">
                <a:latin typeface="宋体"/>
              </a:rPr>
              <a:t>模板：工作过程中产生的文档产品的样板，譬如《总体设计说明书模板》，是中心多年实践经验的总结。项目组应按模板要求编写文档产品，以确保关键信息不会缺失</a:t>
            </a:r>
          </a:p>
          <a:p>
            <a:pPr marL="547688" lvl="1" indent="-273050">
              <a:buFont typeface="Wingdings"/>
            </a:pPr>
            <a:r>
              <a:rPr lang="en-US" sz="2400">
                <a:latin typeface="宋体"/>
              </a:rPr>
              <a:t>检查单：对开发过程、文档产品的检查项列表，是检查过程和产品的符合性及质量的依据，通常是对过去工作中的错误和教训整理得到的</a:t>
            </a:r>
          </a:p>
          <a:p>
            <a:pPr marL="547688" lvl="1" indent="-273050">
              <a:buFont typeface="Wingdings"/>
            </a:pPr>
            <a:r>
              <a:rPr lang="en-US" sz="2400">
                <a:latin typeface="宋体"/>
              </a:rPr>
              <a:t>规范：过程执行中需严格遵循的相关标准及规格</a:t>
            </a:r>
          </a:p>
          <a:p>
            <a:pPr marL="547688" lvl="1" indent="-273050">
              <a:buFont typeface="Wingdings"/>
            </a:pPr>
            <a:r>
              <a:rPr lang="en-US" sz="2400">
                <a:latin typeface="宋体"/>
              </a:rPr>
              <a:t>指南：过程执行中可参考的方法指引，作为参考资料或自学材料，并非强制性执行标准</a:t>
            </a:r>
          </a:p>
          <a:p>
            <a:pPr marL="273050" lvl="0" indent="-273050">
              <a:buFontTx/>
              <a:buNone/>
            </a:pPr>
            <a:r>
              <a:rPr lang="en-US" sz="1800"/>
              <a:t>	</a:t>
            </a:r>
            <a:r>
              <a:rPr lang="en-US" sz="2000">
                <a:solidFill>
                  <a:srgbClr val="FF0000"/>
                </a:solidFill>
              </a:rPr>
              <a:t>说明：过程文件体系是组织过程改进行为的输出产品，也需持续改进和优化</a:t>
            </a:r>
          </a:p>
        </p:txBody>
      </p:sp>
      <p:sp>
        <p:nvSpPr>
          <p:cNvPr id="77828" name="日期占位符 3"/>
          <p:cNvSpPr/>
          <p:nvPr/>
        </p:nvSpPr>
        <p:spPr>
          <a:xfrm>
            <a:off x="496888" y="6356350"/>
            <a:ext cx="2289175" cy="365125"/>
          </a:xfrm>
          <a:prstGeom prst="rect">
            <a:avLst/>
          </a:prstGeom>
          <a:noFill/>
          <a:ln>
            <a:noFill/>
            <a:miter lim="800000"/>
          </a:ln>
        </p:spPr>
        <p:txBody>
          <a:bodyPr/>
          <a:lstStyle/>
          <a:p>
            <a:pPr lvl="0"/>
            <a:fld id="{CFC5D8F7-A545-4AEC-81EB-62E52F276220}" type="datetime1">
              <a:rPr lang="en-US" altLang="zh-CN" sz="1400">
                <a:solidFill>
                  <a:schemeClr val="tx2"/>
                </a:solidFill>
              </a:rPr>
              <a:t>2024/4/2</a:t>
            </a:fld>
            <a:endParaRPr lang="zh-CN" sz="1400">
              <a:solidFill>
                <a:schemeClr val="tx2"/>
              </a:solidFill>
            </a:endParaRPr>
          </a:p>
        </p:txBody>
      </p:sp>
      <p:sp>
        <p:nvSpPr>
          <p:cNvPr id="77829" name="灯片编号占位符 4"/>
          <p:cNvSpPr/>
          <p:nvPr/>
        </p:nvSpPr>
        <p:spPr>
          <a:xfrm>
            <a:off x="7715250" y="6356350"/>
            <a:ext cx="642938" cy="365125"/>
          </a:xfrm>
          <a:prstGeom prst="rect">
            <a:avLst/>
          </a:prstGeom>
          <a:noFill/>
          <a:ln>
            <a:noFill/>
            <a:miter lim="800000"/>
          </a:ln>
        </p:spPr>
        <p:txBody>
          <a:bodyPr/>
          <a:lstStyle/>
          <a:p>
            <a:pPr lvl="0"/>
            <a:fld id="{2C5D3FEE-1632-4DAA-AF50-267C4A6730AB}" type="slidenum">
              <a:rPr lang="en-US" altLang="zh-CN" sz="1400">
                <a:solidFill>
                  <a:schemeClr val="tx2"/>
                </a:solidFill>
              </a:rPr>
              <a:t>56</a:t>
            </a:fld>
            <a:endParaRPr lang="zh-CN" sz="1400">
              <a:solidFill>
                <a:schemeClr val="tx2"/>
              </a:solidFill>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角色职责划分</a:t>
            </a:r>
          </a:p>
        </p:txBody>
      </p:sp>
      <p:sp>
        <p:nvSpPr>
          <p:cNvPr id="78851" name="日期占位符 2"/>
          <p:cNvSpPr/>
          <p:nvPr/>
        </p:nvSpPr>
        <p:spPr>
          <a:xfrm>
            <a:off x="496888" y="6356350"/>
            <a:ext cx="2289175" cy="365125"/>
          </a:xfrm>
          <a:prstGeom prst="rect">
            <a:avLst/>
          </a:prstGeom>
          <a:noFill/>
          <a:ln>
            <a:noFill/>
            <a:miter lim="800000"/>
          </a:ln>
        </p:spPr>
        <p:txBody>
          <a:bodyPr/>
          <a:lstStyle/>
          <a:p>
            <a:pPr lvl="0"/>
            <a:fld id="{B00A6742-421B-483B-B95F-EE3C15EDEF24}" type="datetime1">
              <a:rPr lang="en-US" altLang="zh-CN" sz="1400">
                <a:solidFill>
                  <a:schemeClr val="tx2"/>
                </a:solidFill>
              </a:rPr>
              <a:t>2024/4/2</a:t>
            </a:fld>
            <a:endParaRPr lang="zh-CN" sz="1400">
              <a:solidFill>
                <a:schemeClr val="tx2"/>
              </a:solidFill>
            </a:endParaRPr>
          </a:p>
        </p:txBody>
      </p:sp>
      <p:sp>
        <p:nvSpPr>
          <p:cNvPr id="78852" name="灯片编号占位符 4"/>
          <p:cNvSpPr/>
          <p:nvPr/>
        </p:nvSpPr>
        <p:spPr>
          <a:xfrm>
            <a:off x="7715250" y="6356350"/>
            <a:ext cx="642938" cy="365125"/>
          </a:xfrm>
          <a:prstGeom prst="rect">
            <a:avLst/>
          </a:prstGeom>
          <a:noFill/>
          <a:ln>
            <a:noFill/>
            <a:miter lim="800000"/>
          </a:ln>
        </p:spPr>
        <p:txBody>
          <a:bodyPr/>
          <a:lstStyle/>
          <a:p>
            <a:pPr lvl="0"/>
            <a:fld id="{8FC2A3BA-DAB1-416A-8D0B-FB9A523FFCB6}" type="slidenum">
              <a:rPr lang="en-US" altLang="zh-CN" sz="1400">
                <a:solidFill>
                  <a:schemeClr val="tx2"/>
                </a:solidFill>
              </a:rPr>
              <a:t>57</a:t>
            </a:fld>
            <a:endParaRPr lang="zh-CN" sz="1400">
              <a:solidFill>
                <a:schemeClr val="tx2"/>
              </a:solidFill>
            </a:endParaRPr>
          </a:p>
        </p:txBody>
      </p:sp>
      <p:graphicFrame>
        <p:nvGraphicFramePr>
          <p:cNvPr id="78853" name="Object 2"/>
          <p:cNvGraphicFramePr>
            <a:graphicFrameLocks noChangeAspect="1"/>
          </p:cNvGraphicFramePr>
          <p:nvPr/>
        </p:nvGraphicFramePr>
        <p:xfrm>
          <a:off x="2071688" y="1643062"/>
          <a:ext cx="2286000" cy="2071688"/>
        </p:xfrm>
        <a:graphic>
          <a:graphicData uri="http://schemas.openxmlformats.org/presentationml/2006/ole">
            <mc:AlternateContent xmlns:mc="http://schemas.openxmlformats.org/markup-compatibility/2006">
              <mc:Choice xmlns:v="urn:schemas-microsoft-com:vml" Requires="v">
                <p:oleObj showAsIcon="1" r:id="rId2" imgW="0" imgH="0" progId="Excel.Sheet.8">
                  <p:embed/>
                </p:oleObj>
              </mc:Choice>
              <mc:Fallback>
                <p:oleObj showAsIcon="1" r:id="rId2" imgW="0" imgH="0" progId="Excel.Sheet.8">
                  <p:embed/>
                  <p:pic>
                    <p:nvPicPr>
                      <p:cNvPr id="0" name="OLE substitute image"/>
                      <p:cNvPicPr/>
                      <p:nvPr/>
                    </p:nvPicPr>
                    <p:blipFill>
                      <a:blip r:embed="rId3"/>
                      <a:stretch>
                        <a:fillRect/>
                      </a:stretch>
                    </p:blipFill>
                    <p:spPr>
                      <a:xfrm>
                        <a:off x="2071688" y="1643062"/>
                        <a:ext cx="2286000" cy="2071688"/>
                      </a:xfrm>
                      <a:prstGeom prst="rect">
                        <a:avLst/>
                      </a:prstGeom>
                    </p:spPr>
                  </p:pic>
                </p:oleObj>
              </mc:Fallback>
            </mc:AlternateContent>
          </a:graphicData>
        </a:graphic>
      </p:graphicFrame>
      <p:sp>
        <p:nvSpPr>
          <p:cNvPr id="78854" name="TextBox 7"/>
          <p:cNvSpPr/>
          <p:nvPr/>
        </p:nvSpPr>
        <p:spPr>
          <a:xfrm>
            <a:off x="785812" y="3143250"/>
            <a:ext cx="7358062" cy="3008312"/>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547688" lvl="1" indent="-273050">
              <a:lnSpc>
                <a:spcPct val="120000"/>
              </a:lnSpc>
              <a:spcBef>
                <a:spcPts val="500"/>
              </a:spcBef>
              <a:buClr>
                <a:schemeClr val="accent2"/>
              </a:buClr>
              <a:buSzPct val="76000"/>
              <a:buFont typeface="Wingdings"/>
              <a:buChar char="l"/>
            </a:pPr>
            <a:r>
              <a:rPr lang="zh-CN" sz="2400">
                <a:solidFill>
                  <a:schemeClr val="tx2"/>
                </a:solidFill>
                <a:latin typeface="宋体"/>
              </a:rPr>
              <a:t>角色职责表</a:t>
            </a:r>
            <a:r>
              <a:rPr lang="en-US" sz="2400">
                <a:solidFill>
                  <a:schemeClr val="tx2"/>
                </a:solidFill>
                <a:latin typeface="宋体"/>
              </a:rPr>
              <a:t>-</a:t>
            </a:r>
            <a:r>
              <a:rPr lang="zh-CN" sz="2400">
                <a:solidFill>
                  <a:schemeClr val="tx2"/>
                </a:solidFill>
                <a:latin typeface="宋体"/>
              </a:rPr>
              <a:t>类型，角色在每项活动中的责任：</a:t>
            </a:r>
          </a:p>
          <a:p>
            <a:pPr marL="547688" lvl="1" indent="-273050">
              <a:lnSpc>
                <a:spcPct val="120000"/>
              </a:lnSpc>
              <a:spcBef>
                <a:spcPts val="500"/>
              </a:spcBef>
              <a:buClr>
                <a:schemeClr val="accent2"/>
              </a:buClr>
              <a:buSzPct val="76000"/>
            </a:pPr>
            <a:r>
              <a:rPr lang="en-US" sz="2400">
                <a:solidFill>
                  <a:schemeClr val="tx2"/>
                </a:solidFill>
                <a:latin typeface="宋体"/>
              </a:rPr>
              <a:t>    ——</a:t>
            </a:r>
            <a:r>
              <a:rPr lang="zh-CN" sz="2400">
                <a:solidFill>
                  <a:schemeClr val="tx2"/>
                </a:solidFill>
                <a:latin typeface="宋体"/>
              </a:rPr>
              <a:t>负责、参与、审批、知会</a:t>
            </a:r>
          </a:p>
          <a:p>
            <a:pPr marL="547688" lvl="1" indent="-273050">
              <a:lnSpc>
                <a:spcPct val="120000"/>
              </a:lnSpc>
              <a:spcBef>
                <a:spcPts val="500"/>
              </a:spcBef>
              <a:buClr>
                <a:schemeClr val="accent2"/>
              </a:buClr>
              <a:buSzPct val="76000"/>
              <a:buFont typeface="Wingdings"/>
              <a:buChar char="l"/>
            </a:pPr>
            <a:r>
              <a:rPr lang="zh-CN" sz="2400">
                <a:solidFill>
                  <a:schemeClr val="tx2"/>
                </a:solidFill>
                <a:latin typeface="宋体"/>
              </a:rPr>
              <a:t>角色工作产品对应表：每个工作产品与角色的关系。</a:t>
            </a:r>
          </a:p>
          <a:p>
            <a:pPr marL="547688" lvl="1" indent="-273050">
              <a:lnSpc>
                <a:spcPct val="120000"/>
              </a:lnSpc>
              <a:spcBef>
                <a:spcPts val="500"/>
              </a:spcBef>
              <a:buClr>
                <a:schemeClr val="accent2"/>
              </a:buClr>
              <a:buSzPct val="76000"/>
              <a:buFont typeface="Wingdings"/>
              <a:buChar char="l"/>
            </a:pPr>
            <a:r>
              <a:rPr lang="zh-CN" sz="2400">
                <a:solidFill>
                  <a:schemeClr val="tx2"/>
                </a:solidFill>
                <a:latin typeface="宋体"/>
              </a:rPr>
              <a:t>角色部门对应表：每个角色都来自哪个部门；</a:t>
            </a:r>
          </a:p>
          <a:p>
            <a:pPr marL="547688" lvl="1" indent="-273050">
              <a:lnSpc>
                <a:spcPct val="120000"/>
              </a:lnSpc>
              <a:spcBef>
                <a:spcPts val="500"/>
              </a:spcBef>
              <a:buClr>
                <a:schemeClr val="accent2"/>
              </a:buClr>
              <a:buSzPct val="76000"/>
              <a:buFont typeface="Wingdings"/>
              <a:buChar char="l"/>
            </a:pPr>
            <a:r>
              <a:rPr lang="zh-CN" sz="2400">
                <a:solidFill>
                  <a:schemeClr val="tx2"/>
                </a:solidFill>
                <a:latin typeface="宋体"/>
              </a:rPr>
              <a:t>职责描述：对每个角色的职责进行了文字描述</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过程体系介绍</a:t>
            </a:r>
          </a:p>
        </p:txBody>
      </p:sp>
      <p:sp>
        <p:nvSpPr>
          <p:cNvPr id="79875" name="灯片编号占位符 3"/>
          <p:cNvSpPr/>
          <p:nvPr/>
        </p:nvSpPr>
        <p:spPr>
          <a:xfrm>
            <a:off x="6553200" y="6245225"/>
            <a:ext cx="2133600" cy="476250"/>
          </a:xfrm>
          <a:prstGeom prst="rect">
            <a:avLst/>
          </a:prstGeom>
          <a:noFill/>
          <a:ln>
            <a:noFill/>
            <a:miter lim="800000"/>
          </a:ln>
        </p:spPr>
        <p:txBody>
          <a:bodyPr/>
          <a:lstStyle/>
          <a:p>
            <a:pPr lvl="0" algn="r" eaLnBrk="0" hangingPunct="0"/>
            <a:fld id="{4D80DA6B-DF76-4B65-97A7-9D9D5A3060CB}" type="slidenum">
              <a:rPr lang="en-US" sz="1400"/>
              <a:t>58</a:t>
            </a:fld>
            <a:endParaRPr lang="en-US" sz="1400"/>
          </a:p>
        </p:txBody>
      </p:sp>
      <p:pic>
        <p:nvPicPr>
          <p:cNvPr id="79876" name="Picture 2"/>
          <p:cNvPicPr/>
          <p:nvPr/>
        </p:nvPicPr>
        <p:blipFill>
          <a:blip r:embed="rId2"/>
          <a:stretch>
            <a:fillRect/>
          </a:stretch>
        </p:blipFill>
        <p:spPr>
          <a:xfrm>
            <a:off x="0" y="0"/>
            <a:ext cx="9144000" cy="6858000"/>
          </a:xfrm>
          <a:prstGeom prst="rect">
            <a:avLst/>
          </a:prstGeom>
          <a:noFill/>
          <a:ln>
            <a:noFill/>
            <a:miter lim="800000"/>
          </a:ln>
        </p:spPr>
      </p:pic>
      <p:sp>
        <p:nvSpPr>
          <p:cNvPr id="79877" name="AutoShape 5"/>
          <p:cNvSpPr/>
          <p:nvPr/>
        </p:nvSpPr>
        <p:spPr>
          <a:xfrm rot="10800000">
            <a:off x="6804025" y="3573462"/>
            <a:ext cx="1512888" cy="935038"/>
          </a:xfrm>
          <a:prstGeom prst="rightArrow">
            <a:avLst>
              <a:gd name="adj1" fmla="val 50000"/>
              <a:gd name="adj2" fmla="val 40450"/>
            </a:avLst>
          </a:prstGeom>
          <a:solidFill>
            <a:srgbClr val="FF0000"/>
          </a:solidFill>
          <a:ln cmpd="sng">
            <a:solidFill>
              <a:schemeClr val="tx1"/>
            </a:solidFill>
            <a:miter lim="800000"/>
          </a:ln>
        </p:spPr>
        <p:txBody>
          <a:bodyPr wrap="none"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endParaRPr lang="zh-CN"/>
          </a:p>
        </p:txBody>
      </p:sp>
      <p:sp>
        <p:nvSpPr>
          <p:cNvPr id="79878" name="Text Box 6"/>
          <p:cNvSpPr/>
          <p:nvPr/>
        </p:nvSpPr>
        <p:spPr>
          <a:xfrm>
            <a:off x="7164388" y="3860800"/>
            <a:ext cx="1655762" cy="336550"/>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spcBef>
                <a:spcPct val="50000"/>
              </a:spcBef>
            </a:pPr>
            <a:r>
              <a:rPr lang="zh-CN" sz="1600" b="1">
                <a:solidFill>
                  <a:schemeClr val="bg1"/>
                </a:solidFill>
              </a:rPr>
              <a:t>从这里开始</a:t>
            </a:r>
            <a:endParaRPr lang="en-US" sz="1600" b="1">
              <a:solidFill>
                <a:schemeClr val="bg1"/>
              </a:solidFill>
            </a:endParaRPr>
          </a:p>
        </p:txBody>
      </p:sp>
      <p:sp>
        <p:nvSpPr>
          <p:cNvPr id="79879" name="日期占位符 6"/>
          <p:cNvSpPr/>
          <p:nvPr/>
        </p:nvSpPr>
        <p:spPr>
          <a:xfrm>
            <a:off x="496888" y="6356350"/>
            <a:ext cx="2289175" cy="365125"/>
          </a:xfrm>
          <a:prstGeom prst="rect">
            <a:avLst/>
          </a:prstGeom>
          <a:noFill/>
          <a:ln>
            <a:noFill/>
            <a:miter lim="800000"/>
          </a:ln>
        </p:spPr>
        <p:txBody>
          <a:bodyPr/>
          <a:lstStyle/>
          <a:p>
            <a:pPr lvl="0"/>
            <a:fld id="{248E0CEA-6F12-40EA-B3CA-294D9C196F23}" type="datetime1">
              <a:rPr lang="en-US" altLang="zh-CN" sz="1400">
                <a:solidFill>
                  <a:schemeClr val="tx2"/>
                </a:solidFill>
              </a:rPr>
              <a:t>2024/4/2</a:t>
            </a:fld>
            <a:endParaRPr lang="zh-CN" sz="1400">
              <a:solidFill>
                <a:schemeClr val="tx2"/>
              </a:solidFill>
            </a:endParaRPr>
          </a:p>
        </p:txBody>
      </p:sp>
      <p:sp>
        <p:nvSpPr>
          <p:cNvPr id="79880" name="灯片编号占位符 7"/>
          <p:cNvSpPr/>
          <p:nvPr/>
        </p:nvSpPr>
        <p:spPr>
          <a:xfrm>
            <a:off x="7715250" y="6356350"/>
            <a:ext cx="642938" cy="365125"/>
          </a:xfrm>
          <a:prstGeom prst="rect">
            <a:avLst/>
          </a:prstGeom>
          <a:noFill/>
          <a:ln>
            <a:noFill/>
            <a:miter lim="800000"/>
          </a:ln>
        </p:spPr>
        <p:txBody>
          <a:bodyPr/>
          <a:lstStyle/>
          <a:p>
            <a:pPr lvl="0"/>
            <a:fld id="{8455E806-5E5C-4A9C-968F-11779D76BDBA}" type="slidenum">
              <a:rPr lang="en-US" altLang="zh-CN" sz="1400">
                <a:solidFill>
                  <a:schemeClr val="tx2"/>
                </a:solidFill>
              </a:rPr>
              <a:t>58</a:t>
            </a:fld>
            <a:endParaRPr lang="zh-CN" sz="1400">
              <a:solidFill>
                <a:schemeClr val="tx2"/>
              </a:solidFill>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工程项目类</a:t>
            </a:r>
          </a:p>
        </p:txBody>
      </p:sp>
      <p:sp>
        <p:nvSpPr>
          <p:cNvPr id="80899" name="灯片编号占位符 8"/>
          <p:cNvSpPr/>
          <p:nvPr/>
        </p:nvSpPr>
        <p:spPr>
          <a:xfrm>
            <a:off x="7715250" y="6356350"/>
            <a:ext cx="642938" cy="365125"/>
          </a:xfrm>
          <a:prstGeom prst="rect">
            <a:avLst/>
          </a:prstGeom>
          <a:noFill/>
          <a:ln>
            <a:noFill/>
            <a:miter lim="800000"/>
          </a:ln>
        </p:spPr>
        <p:txBody>
          <a:bodyPr/>
          <a:lstStyle/>
          <a:p>
            <a:pPr lvl="0"/>
            <a:fld id="{78E4523E-6E9B-4B1E-B7F6-3B50308A3D92}" type="slidenum">
              <a:rPr lang="en-US" altLang="zh-CN" sz="1400">
                <a:solidFill>
                  <a:schemeClr val="tx2"/>
                </a:solidFill>
              </a:rPr>
              <a:t>59</a:t>
            </a:fld>
            <a:endParaRPr lang="zh-CN" sz="1400">
              <a:solidFill>
                <a:schemeClr val="tx2"/>
              </a:solidFill>
            </a:endParaRPr>
          </a:p>
        </p:txBody>
      </p:sp>
      <p:sp>
        <p:nvSpPr>
          <p:cNvPr id="80900" name="内容占位符 2"/>
          <p:cNvSpPr>
            <a:spLocks noGrp="1"/>
          </p:cNvSpPr>
          <p:nvPr>
            <p:ph sz="quarter" idx="4294967295"/>
          </p:nvPr>
        </p:nvSpPr>
        <p:spPr>
          <a:xfrm>
            <a:off x="571500" y="1214438"/>
            <a:ext cx="7721600" cy="1357312"/>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273050" lvl="0" indent="-273050">
              <a:lnSpc>
                <a:spcPct val="80000"/>
              </a:lnSpc>
              <a:buFont typeface="Wingdings"/>
            </a:pPr>
            <a:r>
              <a:rPr lang="en-US" sz="2200"/>
              <a:t>五类工程项目划分</a:t>
            </a:r>
          </a:p>
          <a:p>
            <a:pPr marL="547688" lvl="1" indent="-273050">
              <a:lnSpc>
                <a:spcPct val="80000"/>
              </a:lnSpc>
              <a:buFont typeface="Wingdings"/>
            </a:pPr>
            <a:r>
              <a:rPr lang="en-US" sz="2000"/>
              <a:t>新产品开发类、数据分析类、平台开发类、基于平台开发类、升级改造类</a:t>
            </a:r>
          </a:p>
          <a:p>
            <a:pPr marL="547688" lvl="1" indent="-273050">
              <a:lnSpc>
                <a:spcPct val="80000"/>
              </a:lnSpc>
              <a:spcBef>
                <a:spcPts val="600"/>
              </a:spcBef>
              <a:buClr>
                <a:schemeClr val="accent1"/>
              </a:buClr>
              <a:buFont typeface="Wingdings"/>
            </a:pPr>
            <a:r>
              <a:rPr lang="en-US" sz="2200">
                <a:solidFill>
                  <a:schemeClr val="tx1"/>
                </a:solidFill>
              </a:rPr>
              <a:t>项目衍生关系图</a:t>
            </a:r>
          </a:p>
          <a:p>
            <a:pPr marL="547688" lvl="1" indent="-273050">
              <a:lnSpc>
                <a:spcPct val="80000"/>
              </a:lnSpc>
              <a:buNone/>
            </a:pPr>
            <a:endParaRPr lang="en-US" sz="2000"/>
          </a:p>
          <a:p>
            <a:pPr marL="547688" lvl="1" indent="-273050">
              <a:lnSpc>
                <a:spcPct val="80000"/>
              </a:lnSpc>
              <a:buFont typeface="Wingdings"/>
            </a:pPr>
            <a:endParaRPr lang="en-US" sz="2000"/>
          </a:p>
        </p:txBody>
      </p:sp>
      <p:pic>
        <p:nvPicPr>
          <p:cNvPr id="80901" name="Picture 2"/>
          <p:cNvPicPr/>
          <p:nvPr/>
        </p:nvPicPr>
        <p:blipFill>
          <a:blip r:embed="rId2"/>
          <a:stretch>
            <a:fillRect/>
          </a:stretch>
        </p:blipFill>
        <p:spPr>
          <a:xfrm>
            <a:off x="928688" y="2530475"/>
            <a:ext cx="6357938" cy="3756025"/>
          </a:xfrm>
          <a:prstGeom prst="rect">
            <a:avLst/>
          </a:prstGeom>
          <a:noFill/>
          <a:ln>
            <a:noFill/>
            <a:miter lim="800000"/>
          </a:ln>
        </p:spPr>
      </p:pic>
      <p:sp>
        <p:nvSpPr>
          <p:cNvPr id="80902" name="日期占位符 10"/>
          <p:cNvSpPr/>
          <p:nvPr/>
        </p:nvSpPr>
        <p:spPr>
          <a:xfrm>
            <a:off x="496888" y="6356350"/>
            <a:ext cx="2289175" cy="365125"/>
          </a:xfrm>
          <a:prstGeom prst="rect">
            <a:avLst/>
          </a:prstGeom>
          <a:noFill/>
          <a:ln>
            <a:noFill/>
            <a:miter lim="800000"/>
          </a:ln>
        </p:spPr>
        <p:txBody>
          <a:bodyPr/>
          <a:lstStyle/>
          <a:p>
            <a:pPr lvl="0"/>
            <a:fld id="{67B74647-E2C3-4A5C-AA5A-FA0E1DD7C5E8}" type="datetime1">
              <a:rPr lang="en-US" altLang="zh-CN" sz="1400">
                <a:solidFill>
                  <a:schemeClr val="tx2"/>
                </a:solidFill>
              </a:rPr>
              <a:t>2024/4/2</a:t>
            </a:fld>
            <a:endParaRPr lang="zh-CN" sz="14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additive="base">
                                        <p:cTn id="6" dur="1" fill="hold">
                                          <p:stCondLst>
                                            <p:cond delay="0"/>
                                          </p:stCondLst>
                                        </p:cTn>
                                        <p:tgtEl>
                                          <p:spTgt spid="80900">
                                            <p:txEl>
                                              <p:pRg st="0" end="0"/>
                                            </p:txEl>
                                          </p:spTgt>
                                        </p:tgtEl>
                                        <p:attrNameLst>
                                          <p:attrName>style.visibility</p:attrName>
                                        </p:attrNameLst>
                                      </p:cBhvr>
                                      <p:to>
                                        <p:strVal val="visible"/>
                                      </p:to>
                                    </p:set>
                                    <p:animEffect transition="in" filter="blinds(horizontal)">
                                      <p:cBhvr additive="base">
                                        <p:cTn id="7" dur="500" fill="hold"/>
                                        <p:tgtEl>
                                          <p:spTgt spid="80900">
                                            <p:txEl>
                                              <p:pRg st="0" end="0"/>
                                            </p:txEl>
                                          </p:spTgt>
                                        </p:tgtEl>
                                      </p:cBhvr>
                                    </p:animEffect>
                                  </p:childTnLst>
                                </p:cTn>
                              </p:par>
                              <p:par>
                                <p:cTn id="8" presetID="3" presetClass="entr" presetSubtype="10" fill="hold" nodeType="withEffect">
                                  <p:childTnLst>
                                    <p:set>
                                      <p:cBhvr additive="base">
                                        <p:cTn id="9" dur="1" fill="hold">
                                          <p:stCondLst>
                                            <p:cond delay="0"/>
                                          </p:stCondLst>
                                        </p:cTn>
                                        <p:tgtEl>
                                          <p:spTgt spid="80900">
                                            <p:txEl>
                                              <p:pRg st="1" end="1"/>
                                            </p:txEl>
                                          </p:spTgt>
                                        </p:tgtEl>
                                        <p:attrNameLst>
                                          <p:attrName>style.visibility</p:attrName>
                                        </p:attrNameLst>
                                      </p:cBhvr>
                                      <p:to>
                                        <p:strVal val="visible"/>
                                      </p:to>
                                    </p:set>
                                    <p:animEffect transition="in" filter="blinds(horizontal)">
                                      <p:cBhvr additive="base">
                                        <p:cTn id="10" dur="500" fill="hold"/>
                                        <p:tgtEl>
                                          <p:spTgt spid="80900">
                                            <p:txEl>
                                              <p:pRg st="1" end="1"/>
                                            </p:txEl>
                                          </p:spTgt>
                                        </p:tgtEl>
                                      </p:cBhvr>
                                    </p:animEffect>
                                  </p:childTnLst>
                                </p:cTn>
                              </p:par>
                              <p:par>
                                <p:cTn id="11" presetID="3" presetClass="entr" presetSubtype="10" fill="hold" nodeType="withEffect">
                                  <p:childTnLst>
                                    <p:set>
                                      <p:cBhvr additive="base">
                                        <p:cTn id="12" dur="1" fill="hold">
                                          <p:stCondLst>
                                            <p:cond delay="0"/>
                                          </p:stCondLst>
                                        </p:cTn>
                                        <p:tgtEl>
                                          <p:spTgt spid="80900">
                                            <p:txEl>
                                              <p:pRg st="2" end="2"/>
                                            </p:txEl>
                                          </p:spTgt>
                                        </p:tgtEl>
                                        <p:attrNameLst>
                                          <p:attrName>style.visibility</p:attrName>
                                        </p:attrNameLst>
                                      </p:cBhvr>
                                      <p:to>
                                        <p:strVal val="visible"/>
                                      </p:to>
                                    </p:set>
                                    <p:animEffect transition="in" filter="blinds(horizontal)">
                                      <p:cBhvr additive="base">
                                        <p:cTn id="13" dur="500" fill="hold"/>
                                        <p:tgtEl>
                                          <p:spTgt spid="80900">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3" presetClass="entr" presetSubtype="10" fill="hold" nodeType="clickEffect">
                                  <p:childTnLst>
                                    <p:set>
                                      <p:cBhvr additive="base">
                                        <p:cTn id="18" dur="1" fill="hold">
                                          <p:stCondLst>
                                            <p:cond delay="0"/>
                                          </p:stCondLst>
                                        </p:cTn>
                                        <p:tgtEl>
                                          <p:spTgt spid="80901"/>
                                        </p:tgtEl>
                                        <p:attrNameLst>
                                          <p:attrName>style.visibility</p:attrName>
                                        </p:attrNameLst>
                                      </p:cBhvr>
                                      <p:to>
                                        <p:strVal val="visible"/>
                                      </p:to>
                                    </p:set>
                                    <p:animEffect transition="in" filter="blinds(horizontal)">
                                      <p:cBhvr additive="base">
                                        <p:cTn id="19" dur="500" fill="hold"/>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p:nvPr/>
        </p:nvSpPr>
        <p:spPr>
          <a:xfrm>
            <a:off x="7715250" y="6356350"/>
            <a:ext cx="642938" cy="365125"/>
          </a:xfrm>
          <a:prstGeom prst="rect">
            <a:avLst/>
          </a:prstGeom>
          <a:noFill/>
          <a:ln>
            <a:noFill/>
            <a:miter lim="800000"/>
          </a:ln>
        </p:spPr>
        <p:txBody>
          <a:bodyPr/>
          <a:lstStyle/>
          <a:p>
            <a:pPr lvl="0"/>
            <a:fld id="{9663E237-2406-4BD1-BB0E-6CF8C21CF380}" type="slidenum">
              <a:rPr lang="en-US" sz="1400">
                <a:solidFill>
                  <a:schemeClr val="tx2"/>
                </a:solidFill>
              </a:rPr>
              <a:t>6</a:t>
            </a:fld>
            <a:endParaRPr lang="en-US" sz="1400">
              <a:solidFill>
                <a:schemeClr val="tx2"/>
              </a:solidFill>
            </a:endParaRPr>
          </a:p>
        </p:txBody>
      </p:sp>
      <p:sp>
        <p:nvSpPr>
          <p:cNvPr id="18435"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SEI</a:t>
            </a:r>
            <a:r>
              <a:rPr lang="zh-CN"/>
              <a:t>的过程研究工作</a:t>
            </a:r>
          </a:p>
        </p:txBody>
      </p:sp>
      <p:sp>
        <p:nvSpPr>
          <p:cNvPr id="18436" name="Rectangle 3"/>
          <p:cNvSpPr>
            <a:spLocks noGrp="1"/>
          </p:cNvSpPr>
          <p:nvPr>
            <p:ph type="body" idx="4294967295"/>
          </p:nvPr>
        </p:nvSpPr>
        <p:spPr>
          <a:xfrm>
            <a:off x="395288" y="1268412"/>
            <a:ext cx="7569200" cy="5018088"/>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822325" indent="-228600" algn="l" defTabSz="914400"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buFont typeface="Wingdings"/>
            </a:pPr>
            <a:r>
              <a:rPr lang="zh-CN" sz="2200">
                <a:latin typeface="华文新魏" pitchFamily="2" charset="-122"/>
              </a:rPr>
              <a:t>在过程工程方面主要研究的领域包括</a:t>
            </a:r>
          </a:p>
          <a:p>
            <a:pPr marL="547688" lvl="1" indent="-273050">
              <a:spcBef>
                <a:spcPct val="70000"/>
              </a:spcBef>
              <a:buFont typeface="Wingdings"/>
            </a:pPr>
            <a:r>
              <a:rPr lang="zh-CN" sz="2000">
                <a:latin typeface="华文新魏" pitchFamily="2" charset="-122"/>
              </a:rPr>
              <a:t>能力成熟度模型</a:t>
            </a:r>
            <a:r>
              <a:rPr lang="en-US" sz="2000">
                <a:latin typeface="华文新魏" pitchFamily="2" charset="-122"/>
              </a:rPr>
              <a:t>(CMM)和能力成熟度模型集成(CMMI)</a:t>
            </a:r>
          </a:p>
          <a:p>
            <a:pPr marL="547688" lvl="1" indent="-273050">
              <a:spcBef>
                <a:spcPct val="70000"/>
              </a:spcBef>
              <a:buFont typeface="Wingdings"/>
            </a:pPr>
            <a:r>
              <a:rPr lang="en-US" sz="2000">
                <a:latin typeface="华文新魏" pitchFamily="2" charset="-122"/>
              </a:rPr>
              <a:t>基于CMM/CMMI等的评估方法</a:t>
            </a:r>
          </a:p>
          <a:p>
            <a:pPr marL="822325" lvl="2" indent="-228600">
              <a:spcBef>
                <a:spcPct val="70000"/>
              </a:spcBef>
              <a:buFont typeface="Wingdings"/>
            </a:pPr>
            <a:r>
              <a:rPr lang="en-US">
                <a:latin typeface="华文新魏" pitchFamily="2" charset="-122"/>
              </a:rPr>
              <a:t>CBA-IPI：基于CMM的内部过程改进评估</a:t>
            </a:r>
          </a:p>
          <a:p>
            <a:pPr marL="822325" lvl="2" indent="-228600">
              <a:spcBef>
                <a:spcPct val="70000"/>
              </a:spcBef>
              <a:buFont typeface="Wingdings"/>
            </a:pPr>
            <a:r>
              <a:rPr lang="en-US">
                <a:latin typeface="华文新魏" pitchFamily="2" charset="-122"/>
              </a:rPr>
              <a:t>SCAMPI：过程改进的标准CMMI评估方法</a:t>
            </a:r>
          </a:p>
          <a:p>
            <a:pPr marL="547688" lvl="1" indent="-273050">
              <a:spcBef>
                <a:spcPts val="600"/>
              </a:spcBef>
              <a:buClr>
                <a:schemeClr val="accent1"/>
              </a:buClr>
              <a:buFont typeface="Wingdings"/>
            </a:pPr>
            <a:r>
              <a:rPr lang="en-US" sz="2200">
                <a:solidFill>
                  <a:schemeClr val="tx1"/>
                </a:solidFill>
                <a:latin typeface="华文新魏" pitchFamily="2" charset="-122"/>
              </a:rPr>
              <a:t>个体软件过程（PSP）</a:t>
            </a:r>
          </a:p>
          <a:p>
            <a:pPr marL="547688" lvl="1" indent="-273050">
              <a:spcBef>
                <a:spcPts val="600"/>
              </a:spcBef>
              <a:buClr>
                <a:schemeClr val="accent1"/>
              </a:buClr>
              <a:buFont typeface="Wingdings"/>
            </a:pPr>
            <a:r>
              <a:rPr lang="en-US" sz="2200">
                <a:solidFill>
                  <a:schemeClr val="tx1"/>
                </a:solidFill>
                <a:latin typeface="华文新魏" pitchFamily="2" charset="-122"/>
              </a:rPr>
              <a:t>团队软件过程（TSP）</a:t>
            </a:r>
          </a:p>
          <a:p>
            <a:pPr marL="547688" lvl="1" indent="-273050">
              <a:spcBef>
                <a:spcPts val="600"/>
              </a:spcBef>
              <a:buClr>
                <a:schemeClr val="accent1"/>
              </a:buClr>
              <a:buFont typeface="Wingdings"/>
            </a:pPr>
            <a:r>
              <a:rPr lang="en-US" sz="2200">
                <a:solidFill>
                  <a:schemeClr val="tx1"/>
                </a:solidFill>
                <a:latin typeface="华文新魏" pitchFamily="2" charset="-122"/>
              </a:rPr>
              <a:t>软件过程定义</a:t>
            </a:r>
          </a:p>
          <a:p>
            <a:pPr marL="547688" lvl="1" indent="-273050">
              <a:spcBef>
                <a:spcPts val="600"/>
              </a:spcBef>
              <a:buClr>
                <a:schemeClr val="accent1"/>
              </a:buClr>
              <a:buFont typeface="Wingdings"/>
            </a:pPr>
            <a:r>
              <a:rPr lang="en-US" sz="2200">
                <a:solidFill>
                  <a:schemeClr val="tx1"/>
                </a:solidFill>
                <a:latin typeface="华文新魏" pitchFamily="2" charset="-122"/>
              </a:rPr>
              <a:t>软件工程度量和分析</a:t>
            </a:r>
          </a:p>
          <a:p>
            <a:pPr marL="547688" lvl="1" indent="-273050">
              <a:spcBef>
                <a:spcPts val="600"/>
              </a:spcBef>
              <a:buClr>
                <a:schemeClr val="accent1"/>
              </a:buClr>
              <a:buNone/>
            </a:pPr>
            <a:r>
              <a:rPr lang="en-US" sz="2200">
                <a:solidFill>
                  <a:schemeClr val="tx1"/>
                </a:solidFill>
                <a:ea typeface="宋体" charset="-122"/>
              </a:rPr>
              <a:t>	……</a:t>
            </a:r>
          </a:p>
        </p:txBody>
      </p:sp>
      <p:sp>
        <p:nvSpPr>
          <p:cNvPr id="18437" name="日期占位符 6"/>
          <p:cNvSpPr/>
          <p:nvPr/>
        </p:nvSpPr>
        <p:spPr>
          <a:xfrm>
            <a:off x="496888" y="6356350"/>
            <a:ext cx="2289175" cy="365125"/>
          </a:xfrm>
          <a:prstGeom prst="rect">
            <a:avLst/>
          </a:prstGeom>
          <a:noFill/>
          <a:ln>
            <a:noFill/>
            <a:miter lim="800000"/>
          </a:ln>
        </p:spPr>
        <p:txBody>
          <a:bodyPr/>
          <a:lstStyle/>
          <a:p>
            <a:pPr lvl="0"/>
            <a:fld id="{5FFAFB83-6F54-4913-8CD5-AC7D04EB0B4F}"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项目生命周期阶段划分</a:t>
            </a:r>
          </a:p>
        </p:txBody>
      </p:sp>
      <p:pic>
        <p:nvPicPr>
          <p:cNvPr id="81923" name="Picture 5"/>
          <p:cNvPicPr/>
          <p:nvPr/>
        </p:nvPicPr>
        <p:blipFill>
          <a:blip r:embed="rId2"/>
          <a:stretch>
            <a:fillRect/>
          </a:stretch>
        </p:blipFill>
        <p:spPr>
          <a:xfrm>
            <a:off x="285750" y="1428750"/>
            <a:ext cx="8609012" cy="4714875"/>
          </a:xfrm>
          <a:prstGeom prst="rect">
            <a:avLst/>
          </a:prstGeom>
          <a:noFill/>
          <a:ln>
            <a:noFill/>
            <a:miter lim="800000"/>
          </a:ln>
        </p:spPr>
      </p:pic>
      <p:sp>
        <p:nvSpPr>
          <p:cNvPr id="81924" name="日期占位符 3"/>
          <p:cNvSpPr/>
          <p:nvPr/>
        </p:nvSpPr>
        <p:spPr>
          <a:xfrm>
            <a:off x="496888" y="6356350"/>
            <a:ext cx="2289175" cy="365125"/>
          </a:xfrm>
          <a:prstGeom prst="rect">
            <a:avLst/>
          </a:prstGeom>
          <a:noFill/>
          <a:ln>
            <a:noFill/>
            <a:miter lim="800000"/>
          </a:ln>
        </p:spPr>
        <p:txBody>
          <a:bodyPr/>
          <a:lstStyle/>
          <a:p>
            <a:pPr lvl="0"/>
            <a:fld id="{218862D7-6688-40A0-9B55-79796D79D174}" type="datetime1">
              <a:rPr lang="en-US" altLang="zh-CN" sz="1400">
                <a:solidFill>
                  <a:schemeClr val="tx2"/>
                </a:solidFill>
              </a:rPr>
              <a:t>2024/4/2</a:t>
            </a:fld>
            <a:endParaRPr lang="zh-CN" sz="1400">
              <a:solidFill>
                <a:schemeClr val="tx2"/>
              </a:solidFill>
            </a:endParaRPr>
          </a:p>
        </p:txBody>
      </p:sp>
      <p:sp>
        <p:nvSpPr>
          <p:cNvPr id="81925" name="灯片编号占位符 4"/>
          <p:cNvSpPr/>
          <p:nvPr/>
        </p:nvSpPr>
        <p:spPr>
          <a:xfrm>
            <a:off x="7715250" y="6356350"/>
            <a:ext cx="642938" cy="365125"/>
          </a:xfrm>
          <a:prstGeom prst="rect">
            <a:avLst/>
          </a:prstGeom>
          <a:noFill/>
          <a:ln>
            <a:noFill/>
            <a:miter lim="800000"/>
          </a:ln>
        </p:spPr>
        <p:txBody>
          <a:bodyPr/>
          <a:lstStyle/>
          <a:p>
            <a:pPr lvl="0"/>
            <a:fld id="{AFA24377-1BD9-44B5-8667-23DAF5E8FA3B}" type="slidenum">
              <a:rPr lang="en-US" altLang="zh-CN" sz="1400">
                <a:solidFill>
                  <a:schemeClr val="tx2"/>
                </a:solidFill>
              </a:rPr>
              <a:t>60</a:t>
            </a:fld>
            <a:endParaRPr lang="zh-CN" sz="14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additive="base">
                                        <p:cTn id="6" dur="1" fill="hold">
                                          <p:stCondLst>
                                            <p:cond delay="0"/>
                                          </p:stCondLst>
                                        </p:cTn>
                                        <p:tgtEl>
                                          <p:spTgt spid="81923"/>
                                        </p:tgtEl>
                                        <p:attrNameLst>
                                          <p:attrName>style.visibility</p:attrName>
                                        </p:attrNameLst>
                                      </p:cBhvr>
                                      <p:to>
                                        <p:strVal val="visible"/>
                                      </p:to>
                                    </p:set>
                                    <p:animEffect transition="in" filter="blinds(horizontal)">
                                      <p:cBhvr additive="base">
                                        <p:cTn id="7" dur="500" fill="hold"/>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p:nvPr/>
        </p:nvSpPr>
        <p:spPr>
          <a:xfrm>
            <a:off x="785812" y="1785938"/>
            <a:ext cx="5643562" cy="2857500"/>
          </a:xfrm>
          <a:prstGeom prst="rect">
            <a:avLst/>
          </a:prstGeom>
          <a:no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nSpc>
                <a:spcPct val="150000"/>
              </a:lnSpc>
              <a:spcBef>
                <a:spcPct val="20000"/>
              </a:spcBef>
              <a:buFont typeface="Wingdings"/>
              <a:buChar char="l"/>
            </a:pPr>
            <a:endParaRPr lang="zh-CN" sz="2000">
              <a:latin typeface="Arial"/>
            </a:endParaRPr>
          </a:p>
        </p:txBody>
      </p:sp>
      <p:sp>
        <p:nvSpPr>
          <p:cNvPr id="82947" name="标题 1"/>
          <p:cNvSpPr/>
          <p:nvPr/>
        </p:nvSpPr>
        <p:spPr>
          <a:xfrm>
            <a:off x="357188" y="533400"/>
            <a:ext cx="7391400" cy="685800"/>
          </a:xfrm>
          <a:prstGeom prst="rect">
            <a:avLst/>
          </a:prstGeom>
          <a:no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eaLnBrk="0" hangingPunct="0"/>
            <a:r>
              <a:rPr lang="zh-CN" sz="3200">
                <a:latin typeface="宋体"/>
                <a:ea typeface="宋体" charset="-122"/>
              </a:rPr>
              <a:t>过程领域介绍</a:t>
            </a:r>
          </a:p>
        </p:txBody>
      </p:sp>
      <p:sp>
        <p:nvSpPr>
          <p:cNvPr id="82948" name="日期占位符 58"/>
          <p:cNvSpPr/>
          <p:nvPr/>
        </p:nvSpPr>
        <p:spPr>
          <a:xfrm>
            <a:off x="496888" y="6356350"/>
            <a:ext cx="2289175" cy="365125"/>
          </a:xfrm>
          <a:prstGeom prst="rect">
            <a:avLst/>
          </a:prstGeom>
          <a:noFill/>
          <a:ln>
            <a:noFill/>
            <a:miter lim="800000"/>
          </a:ln>
        </p:spPr>
        <p:txBody>
          <a:bodyPr/>
          <a:lstStyle/>
          <a:p>
            <a:pPr lvl="0"/>
            <a:fld id="{C1F6E2BE-1F88-497C-9745-BE01883366E5}" type="datetime1">
              <a:rPr lang="en-US" altLang="zh-CN" sz="1400">
                <a:solidFill>
                  <a:schemeClr val="tx2"/>
                </a:solidFill>
              </a:rPr>
              <a:t>2024/4/2</a:t>
            </a:fld>
            <a:endParaRPr lang="zh-CN" sz="1400">
              <a:solidFill>
                <a:schemeClr val="tx2"/>
              </a:solidFill>
            </a:endParaRPr>
          </a:p>
        </p:txBody>
      </p:sp>
      <p:sp>
        <p:nvSpPr>
          <p:cNvPr id="82949" name="灯片编号占位符 59"/>
          <p:cNvSpPr/>
          <p:nvPr/>
        </p:nvSpPr>
        <p:spPr>
          <a:xfrm>
            <a:off x="7715250" y="6356350"/>
            <a:ext cx="642938" cy="365125"/>
          </a:xfrm>
          <a:prstGeom prst="rect">
            <a:avLst/>
          </a:prstGeom>
          <a:noFill/>
          <a:ln>
            <a:noFill/>
            <a:miter lim="800000"/>
          </a:ln>
        </p:spPr>
        <p:txBody>
          <a:bodyPr/>
          <a:lstStyle/>
          <a:p>
            <a:pPr lvl="0"/>
            <a:fld id="{68B33C62-CD8A-4F78-8593-A387DA7958CE}" type="slidenum">
              <a:rPr lang="en-US" altLang="zh-CN" sz="1400">
                <a:solidFill>
                  <a:schemeClr val="tx2"/>
                </a:solidFill>
              </a:rPr>
              <a:t>61</a:t>
            </a:fld>
            <a:endParaRPr lang="zh-CN" sz="1400">
              <a:solidFill>
                <a:schemeClr val="tx2"/>
              </a:solidFill>
            </a:endParaRPr>
          </a:p>
        </p:txBody>
      </p:sp>
      <p:sp>
        <p:nvSpPr>
          <p:cNvPr id="82950" name="TextBox 61"/>
          <p:cNvSpPr/>
          <p:nvPr/>
        </p:nvSpPr>
        <p:spPr>
          <a:xfrm>
            <a:off x="857250" y="1500188"/>
            <a:ext cx="6072188" cy="4062412"/>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nSpc>
                <a:spcPct val="150000"/>
              </a:lnSpc>
              <a:spcBef>
                <a:spcPct val="20000"/>
              </a:spcBef>
              <a:buFont typeface="Wingdings"/>
              <a:buChar char="l"/>
            </a:pPr>
            <a:r>
              <a:rPr lang="zh-CN" sz="2400"/>
              <a:t> 项目计划</a:t>
            </a:r>
            <a:endParaRPr lang="en-US" sz="2400"/>
          </a:p>
          <a:p>
            <a:pPr marL="0" lvl="0" indent="0">
              <a:lnSpc>
                <a:spcPct val="150000"/>
              </a:lnSpc>
              <a:spcBef>
                <a:spcPct val="20000"/>
              </a:spcBef>
              <a:buFont typeface="Wingdings"/>
              <a:buChar char="l"/>
            </a:pPr>
            <a:r>
              <a:rPr lang="zh-CN" sz="2400"/>
              <a:t> 项目监控</a:t>
            </a:r>
            <a:endParaRPr lang="en-US" sz="2400"/>
          </a:p>
          <a:p>
            <a:pPr marL="0" lvl="0" indent="0">
              <a:lnSpc>
                <a:spcPct val="150000"/>
              </a:lnSpc>
              <a:spcBef>
                <a:spcPct val="20000"/>
              </a:spcBef>
              <a:buFont typeface="Wingdings"/>
              <a:buChar char="l"/>
            </a:pPr>
            <a:r>
              <a:rPr lang="zh-CN" sz="2400"/>
              <a:t> 质量管理</a:t>
            </a:r>
            <a:endParaRPr lang="en-US" sz="2400"/>
          </a:p>
          <a:p>
            <a:pPr marL="0" lvl="0" indent="0">
              <a:lnSpc>
                <a:spcPct val="150000"/>
              </a:lnSpc>
              <a:spcBef>
                <a:spcPct val="20000"/>
              </a:spcBef>
              <a:buFont typeface="Wingdings"/>
              <a:buChar char="l"/>
            </a:pPr>
            <a:r>
              <a:rPr lang="zh-CN" sz="2400"/>
              <a:t> 配置管理</a:t>
            </a:r>
          </a:p>
          <a:p>
            <a:pPr marL="0" lvl="0" indent="0">
              <a:lnSpc>
                <a:spcPct val="150000"/>
              </a:lnSpc>
              <a:spcBef>
                <a:spcPct val="20000"/>
              </a:spcBef>
              <a:buFont typeface="Wingdings"/>
              <a:buChar char="l"/>
            </a:pPr>
            <a:r>
              <a:rPr lang="zh-CN" sz="2400"/>
              <a:t> 评审管理</a:t>
            </a:r>
          </a:p>
          <a:p>
            <a:pPr marL="0" lvl="0" indent="0">
              <a:lnSpc>
                <a:spcPct val="150000"/>
              </a:lnSpc>
              <a:spcBef>
                <a:spcPct val="20000"/>
              </a:spcBef>
              <a:buFont typeface="Wingdings"/>
              <a:buChar char="l"/>
            </a:pPr>
            <a:r>
              <a:rPr lang="zh-CN" sz="2400"/>
              <a:t> 需求管理</a:t>
            </a:r>
          </a:p>
          <a:p>
            <a:pPr marL="0" lvl="0" indent="0"/>
            <a:endParaRPr lang="zh-CN"/>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项目计划</a:t>
            </a:r>
          </a:p>
        </p:txBody>
      </p:sp>
      <p:grpSp>
        <p:nvGrpSpPr>
          <p:cNvPr id="83971" name="组合 83970"/>
          <p:cNvGrpSpPr/>
          <p:nvPr/>
        </p:nvGrpSpPr>
        <p:grpSpPr>
          <a:xfrm>
            <a:off x="549275" y="1316038"/>
            <a:ext cx="3559175" cy="744538"/>
            <a:chOff x="0" y="0"/>
            <a:chExt cx="2242" cy="469"/>
          </a:xfrm>
        </p:grpSpPr>
        <p:pic>
          <p:nvPicPr>
            <p:cNvPr id="83972" name="圆角矩形 4"/>
            <p:cNvPicPr/>
            <p:nvPr/>
          </p:nvPicPr>
          <p:blipFill>
            <a:blip r:embed="rId2"/>
            <a:stretch>
              <a:fillRect/>
            </a:stretch>
          </p:blipFill>
          <p:spPr>
            <a:xfrm>
              <a:off x="0" y="0"/>
              <a:ext cx="2242" cy="469"/>
            </a:xfrm>
            <a:prstGeom prst="rect">
              <a:avLst/>
            </a:prstGeom>
            <a:noFill/>
            <a:ln cmpd="sng">
              <a:noFill/>
              <a:miter lim="800000"/>
            </a:ln>
          </p:spPr>
        </p:pic>
        <p:sp>
          <p:nvSpPr>
            <p:cNvPr id="83973" name="矩形 83972"/>
            <p:cNvSpPr/>
            <p:nvPr/>
          </p:nvSpPr>
          <p:spPr>
            <a:xfrm>
              <a:off x="49" y="46"/>
              <a:ext cx="2146" cy="362"/>
            </a:xfrm>
            <a:prstGeom prst="rect">
              <a:avLst/>
            </a:prstGeom>
            <a:no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sz="2400"/>
                <a:t>改进方面</a:t>
              </a:r>
            </a:p>
          </p:txBody>
        </p:sp>
      </p:grpSp>
      <p:grpSp>
        <p:nvGrpSpPr>
          <p:cNvPr id="83974" name="组合 83973"/>
          <p:cNvGrpSpPr/>
          <p:nvPr/>
        </p:nvGrpSpPr>
        <p:grpSpPr>
          <a:xfrm>
            <a:off x="4343400" y="3505200"/>
            <a:ext cx="458788" cy="536575"/>
            <a:chOff x="0" y="0"/>
            <a:chExt cx="458317" cy="536145"/>
          </a:xfrm>
        </p:grpSpPr>
        <p:sp>
          <p:nvSpPr>
            <p:cNvPr id="83975" name="右箭头 7"/>
            <p:cNvSpPr/>
            <p:nvPr/>
          </p:nvSpPr>
          <p:spPr>
            <a:xfrm>
              <a:off x="0" y="0"/>
              <a:ext cx="458317" cy="536145"/>
            </a:xfrm>
            <a:prstGeom prst="rightArrow">
              <a:avLst>
                <a:gd name="adj1" fmla="val 60000"/>
                <a:gd name="adj2" fmla="val 50000"/>
              </a:avLst>
            </a:prstGeom>
            <a:gradFill rotWithShape="1">
              <a:gsLst>
                <a:gs pos="0">
                  <a:srgbClr val="E1E3EE"/>
                </a:gs>
                <a:gs pos="30000">
                  <a:srgbClr val="D4D8E8"/>
                </a:gs>
                <a:gs pos="45000">
                  <a:srgbClr val="D0D4E6"/>
                </a:gs>
                <a:gs pos="55000">
                  <a:srgbClr val="D0D4E6"/>
                </a:gs>
                <a:gs pos="73000">
                  <a:srgbClr val="D4D8E8"/>
                </a:gs>
                <a:gs pos="100000">
                  <a:srgbClr val="E1E3EE"/>
                </a:gs>
              </a:gsLst>
              <a:lin ang="900000" scaled="1"/>
            </a:gradFill>
            <a:ln>
              <a:noFill/>
              <a:miter lim="800000"/>
            </a:ln>
            <a:effectLst>
              <a:outerShdw dist="25400" dir="5400000" algn="ctr">
                <a:srgbClr val="000000">
                  <a:alpha val="39999"/>
                </a:srgbClr>
              </a:outerShdw>
            </a:effectLst>
          </p:spPr>
          <p:txBody>
            <a:bodyPr/>
            <a:lstStyle/>
            <a:p>
              <a:endParaRPr/>
            </a:p>
          </p:txBody>
        </p:sp>
        <p:sp>
          <p:nvSpPr>
            <p:cNvPr id="83976" name="右箭头 4"/>
            <p:cNvSpPr/>
            <p:nvPr/>
          </p:nvSpPr>
          <p:spPr>
            <a:xfrm>
              <a:off x="0" y="107863"/>
              <a:ext cx="320346" cy="320418"/>
            </a:xfrm>
            <a:prstGeom prst="rect">
              <a:avLst/>
            </a:prstGeom>
            <a:noFill/>
            <a:ln>
              <a:noFill/>
              <a:miter lim="800000"/>
            </a:ln>
          </p:spPr>
          <p:txBody>
            <a:bodyPr lIns="0" tIns="0" rIns="0" bIns="0"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defTabSz="1066800">
                <a:lnSpc>
                  <a:spcPct val="90000"/>
                </a:lnSpc>
                <a:spcAft>
                  <a:spcPct val="35000"/>
                </a:spcAft>
              </a:pPr>
              <a:endParaRPr lang="zh-CN"/>
            </a:p>
          </p:txBody>
        </p:sp>
      </p:grpSp>
      <p:grpSp>
        <p:nvGrpSpPr>
          <p:cNvPr id="83977" name="组合 83976"/>
          <p:cNvGrpSpPr/>
          <p:nvPr/>
        </p:nvGrpSpPr>
        <p:grpSpPr>
          <a:xfrm>
            <a:off x="500062" y="2011362"/>
            <a:ext cx="3621088" cy="4529138"/>
            <a:chOff x="0" y="0"/>
            <a:chExt cx="2281" cy="2853"/>
          </a:xfrm>
        </p:grpSpPr>
        <p:pic>
          <p:nvPicPr>
            <p:cNvPr id="83978" name="矩形 13"/>
            <p:cNvPicPr/>
            <p:nvPr/>
          </p:nvPicPr>
          <p:blipFill>
            <a:blip r:embed="rId3"/>
            <a:stretch>
              <a:fillRect/>
            </a:stretch>
          </p:blipFill>
          <p:spPr>
            <a:xfrm>
              <a:off x="0" y="0"/>
              <a:ext cx="2281" cy="2853"/>
            </a:xfrm>
            <a:prstGeom prst="rect">
              <a:avLst/>
            </a:prstGeom>
            <a:noFill/>
            <a:ln cmpd="sng">
              <a:noFill/>
              <a:miter lim="800000"/>
            </a:ln>
          </p:spPr>
        </p:pic>
        <p:sp>
          <p:nvSpPr>
            <p:cNvPr id="83979" name="矩形 83978"/>
            <p:cNvSpPr/>
            <p:nvPr/>
          </p:nvSpPr>
          <p:spPr>
            <a:xfrm>
              <a:off x="69" y="29"/>
              <a:ext cx="2168" cy="2592"/>
            </a:xfrm>
            <a:prstGeom prst="rect">
              <a:avLst/>
            </a:prstGeom>
            <a:no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342900" lvl="0" indent="-342900">
                <a:buFont typeface="Bookman Old Style" pitchFamily="2" charset="0"/>
                <a:buAutoNum type="arabicPeriod"/>
              </a:pPr>
              <a:r>
                <a:rPr lang="zh-CN"/>
                <a:t>计划类型</a:t>
              </a: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r>
                <a:rPr lang="zh-CN"/>
                <a:t>估算方面</a:t>
              </a: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r>
                <a:rPr lang="zh-CN"/>
                <a:t>工作细分</a:t>
              </a: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r>
                <a:rPr lang="zh-CN"/>
                <a:t>阶段计划</a:t>
              </a: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r>
                <a:rPr lang="zh-CN"/>
                <a:t>沟通协调</a:t>
              </a: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r>
                <a:rPr lang="zh-CN"/>
                <a:t>风险管理</a:t>
              </a:r>
              <a:endParaRPr lang="en-US"/>
            </a:p>
            <a:p>
              <a:pPr marL="342900" lvl="0" indent="-342900">
                <a:buFont typeface="Bookman Old Style" pitchFamily="2" charset="0"/>
                <a:buAutoNum type="arabicPeriod"/>
              </a:pPr>
              <a:endParaRPr lang="zh-CN"/>
            </a:p>
            <a:p>
              <a:pPr marL="342900" lvl="0" indent="-342900">
                <a:buFont typeface="Bookman Old Style" pitchFamily="2" charset="0"/>
                <a:buAutoNum type="arabicPeriod"/>
              </a:pPr>
              <a:endParaRPr lang="en-US"/>
            </a:p>
            <a:p>
              <a:pPr marL="342900" lvl="0" indent="-342900">
                <a:buAutoNum type="arabicPeriod"/>
              </a:pPr>
              <a:endParaRPr lang="zh-CN"/>
            </a:p>
          </p:txBody>
        </p:sp>
      </p:grpSp>
      <p:grpSp>
        <p:nvGrpSpPr>
          <p:cNvPr id="83980" name="组合 83979"/>
          <p:cNvGrpSpPr/>
          <p:nvPr/>
        </p:nvGrpSpPr>
        <p:grpSpPr>
          <a:xfrm>
            <a:off x="590550" y="2498725"/>
            <a:ext cx="3689350" cy="3536950"/>
            <a:chOff x="0" y="0"/>
            <a:chExt cx="2324" cy="2228"/>
          </a:xfrm>
        </p:grpSpPr>
        <p:pic>
          <p:nvPicPr>
            <p:cNvPr id="83981" name="矩形 14"/>
            <p:cNvPicPr/>
            <p:nvPr/>
          </p:nvPicPr>
          <p:blipFill>
            <a:blip r:embed="rId4"/>
            <a:stretch>
              <a:fillRect/>
            </a:stretch>
          </p:blipFill>
          <p:spPr>
            <a:xfrm>
              <a:off x="0" y="0"/>
              <a:ext cx="2324" cy="2228"/>
            </a:xfrm>
            <a:prstGeom prst="rect">
              <a:avLst/>
            </a:prstGeom>
            <a:noFill/>
            <a:ln cmpd="sng">
              <a:noFill/>
              <a:miter lim="800000"/>
            </a:ln>
          </p:spPr>
        </p:pic>
        <p:sp>
          <p:nvSpPr>
            <p:cNvPr id="83982" name="矩形 83981"/>
            <p:cNvSpPr/>
            <p:nvPr/>
          </p:nvSpPr>
          <p:spPr>
            <a:xfrm>
              <a:off x="12" y="10"/>
              <a:ext cx="2304" cy="2208"/>
            </a:xfrm>
            <a:prstGeom prst="rect">
              <a:avLst/>
            </a:prstGeom>
            <a:noFill/>
            <a:ln>
              <a:noFill/>
              <a:miter lim="800000"/>
            </a:ln>
          </p:spPr>
          <p:txBody>
            <a:bodyPr lIns="122682" tIns="122682" rIns="163576" bIns="184023"/>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228600" lvl="1" indent="-228600" defTabSz="1022350">
                <a:lnSpc>
                  <a:spcPct val="90000"/>
                </a:lnSpc>
                <a:spcAft>
                  <a:spcPct val="15000"/>
                </a:spcAft>
                <a:buChar char="•"/>
              </a:pPr>
              <a:endParaRPr lang="zh-CN" sz="2300"/>
            </a:p>
          </p:txBody>
        </p:sp>
      </p:grpSp>
      <p:grpSp>
        <p:nvGrpSpPr>
          <p:cNvPr id="83983" name="组合 83982"/>
          <p:cNvGrpSpPr/>
          <p:nvPr/>
        </p:nvGrpSpPr>
        <p:grpSpPr>
          <a:xfrm>
            <a:off x="5053012" y="1316038"/>
            <a:ext cx="3541712" cy="738188"/>
            <a:chOff x="0" y="0"/>
            <a:chExt cx="2231" cy="465"/>
          </a:xfrm>
        </p:grpSpPr>
        <p:pic>
          <p:nvPicPr>
            <p:cNvPr id="83984" name="圆角矩形 15"/>
            <p:cNvPicPr/>
            <p:nvPr/>
          </p:nvPicPr>
          <p:blipFill>
            <a:blip r:embed="rId5"/>
            <a:stretch>
              <a:fillRect/>
            </a:stretch>
          </p:blipFill>
          <p:spPr>
            <a:xfrm>
              <a:off x="0" y="0"/>
              <a:ext cx="2231" cy="465"/>
            </a:xfrm>
            <a:prstGeom prst="rect">
              <a:avLst/>
            </a:prstGeom>
            <a:noFill/>
            <a:ln cmpd="sng">
              <a:noFill/>
              <a:miter lim="800000"/>
            </a:ln>
          </p:spPr>
        </p:pic>
        <p:sp>
          <p:nvSpPr>
            <p:cNvPr id="83985" name="矩形 83984"/>
            <p:cNvSpPr/>
            <p:nvPr/>
          </p:nvSpPr>
          <p:spPr>
            <a:xfrm>
              <a:off x="44" y="46"/>
              <a:ext cx="2146" cy="362"/>
            </a:xfrm>
            <a:prstGeom prst="rect">
              <a:avLst/>
            </a:prstGeom>
            <a:no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sz="2400"/>
                <a:t>改进</a:t>
              </a:r>
            </a:p>
          </p:txBody>
        </p:sp>
      </p:grpSp>
      <p:grpSp>
        <p:nvGrpSpPr>
          <p:cNvPr id="83986" name="组合 83985"/>
          <p:cNvGrpSpPr/>
          <p:nvPr/>
        </p:nvGrpSpPr>
        <p:grpSpPr>
          <a:xfrm>
            <a:off x="4992688" y="2011362"/>
            <a:ext cx="3816350" cy="4273550"/>
            <a:chOff x="0" y="0"/>
            <a:chExt cx="2404" cy="2692"/>
          </a:xfrm>
        </p:grpSpPr>
        <p:pic>
          <p:nvPicPr>
            <p:cNvPr id="83987" name="矩形 16"/>
            <p:cNvPicPr/>
            <p:nvPr/>
          </p:nvPicPr>
          <p:blipFill>
            <a:blip r:embed="rId6"/>
            <a:stretch>
              <a:fillRect/>
            </a:stretch>
          </p:blipFill>
          <p:spPr>
            <a:xfrm>
              <a:off x="0" y="0"/>
              <a:ext cx="2404" cy="2692"/>
            </a:xfrm>
            <a:prstGeom prst="rect">
              <a:avLst/>
            </a:prstGeom>
            <a:noFill/>
            <a:ln cmpd="sng">
              <a:noFill/>
              <a:miter lim="800000"/>
            </a:ln>
          </p:spPr>
        </p:pic>
        <p:sp>
          <p:nvSpPr>
            <p:cNvPr id="83988" name="矩形 83987"/>
            <p:cNvSpPr/>
            <p:nvPr/>
          </p:nvSpPr>
          <p:spPr>
            <a:xfrm>
              <a:off x="71" y="29"/>
              <a:ext cx="2168" cy="2592"/>
            </a:xfrm>
            <a:prstGeom prst="rect">
              <a:avLst/>
            </a:prstGeom>
            <a:no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342900" lvl="0" indent="-342900">
                <a:buFont typeface="Bookman Old Style" pitchFamily="2" charset="0"/>
                <a:buAutoNum type="arabicPeriod"/>
              </a:pPr>
              <a:r>
                <a:rPr lang="zh-CN"/>
                <a:t>项目计划包括项目实施计划、</a:t>
              </a:r>
              <a:r>
                <a:rPr lang="en-US"/>
                <a:t>QA</a:t>
              </a:r>
              <a:r>
                <a:rPr lang="zh-CN"/>
                <a:t>计划、</a:t>
              </a:r>
              <a:r>
                <a:rPr lang="en-US"/>
                <a:t>CM</a:t>
              </a:r>
              <a:r>
                <a:rPr lang="zh-CN"/>
                <a:t>计划、</a:t>
              </a:r>
              <a:r>
                <a:rPr lang="en-US"/>
                <a:t>MA</a:t>
              </a:r>
              <a:r>
                <a:rPr lang="zh-CN"/>
                <a:t>计划、沟通、评审、风险等计划；</a:t>
              </a:r>
              <a:endParaRPr lang="en-US"/>
            </a:p>
            <a:p>
              <a:pPr marL="342900" lvl="0" indent="-342900">
                <a:buFont typeface="Bookman Old Style" pitchFamily="2" charset="0"/>
                <a:buAutoNum type="arabicPeriod"/>
              </a:pPr>
              <a:r>
                <a:rPr lang="zh-CN"/>
                <a:t>建立历史数据库，使用历史数据进行估算，记录估算的假设条件，提高估算准确性；</a:t>
              </a:r>
              <a:endParaRPr lang="en-US"/>
            </a:p>
            <a:p>
              <a:pPr marL="342900" lvl="0" indent="-342900">
                <a:buFont typeface="Bookman Old Style" pitchFamily="2" charset="0"/>
                <a:buAutoNum type="arabicPeriod"/>
              </a:pPr>
              <a:r>
                <a:rPr lang="zh-CN"/>
                <a:t>增加</a:t>
              </a:r>
              <a:r>
                <a:rPr lang="en-US"/>
                <a:t>PM</a:t>
              </a:r>
              <a:r>
                <a:rPr lang="zh-CN"/>
                <a:t>、</a:t>
              </a:r>
              <a:r>
                <a:rPr lang="en-US"/>
                <a:t>QA</a:t>
              </a:r>
              <a:r>
                <a:rPr lang="zh-CN"/>
                <a:t>、</a:t>
              </a:r>
              <a:r>
                <a:rPr lang="en-US"/>
                <a:t>CM</a:t>
              </a:r>
              <a:r>
                <a:rPr lang="zh-CN"/>
                <a:t>、</a:t>
              </a:r>
              <a:r>
                <a:rPr lang="en-US"/>
                <a:t>MA</a:t>
              </a:r>
              <a:r>
                <a:rPr lang="zh-CN"/>
                <a:t>等管理支持类的活动；</a:t>
              </a:r>
              <a:endParaRPr lang="en-US"/>
            </a:p>
            <a:p>
              <a:pPr marL="342900" lvl="0" indent="-342900">
                <a:buFont typeface="Bookman Old Style" pitchFamily="2" charset="0"/>
                <a:buAutoNum type="arabicPeriod"/>
              </a:pPr>
              <a:r>
                <a:rPr lang="zh-CN"/>
                <a:t>每个阶段开始先根据总体计划制定阶段进度；</a:t>
              </a:r>
              <a:endParaRPr lang="en-US"/>
            </a:p>
            <a:p>
              <a:pPr marL="342900" lvl="0" indent="-342900">
                <a:buFont typeface="Bookman Old Style" pitchFamily="2" charset="0"/>
                <a:buAutoNum type="arabicPeriod"/>
              </a:pPr>
              <a:r>
                <a:rPr lang="zh-CN"/>
                <a:t>沟通方面：制定沟通计划，形成正式承诺；</a:t>
              </a:r>
              <a:endParaRPr lang="en-US"/>
            </a:p>
            <a:p>
              <a:pPr marL="342900" lvl="0" indent="-342900">
                <a:buFont typeface="Bookman Old Style" pitchFamily="2" charset="0"/>
                <a:buAutoNum type="arabicPeriod"/>
              </a:pPr>
              <a:r>
                <a:rPr lang="zh-CN"/>
                <a:t>识别并分析项目各方面的风险，制定风险缓解；</a:t>
              </a:r>
            </a:p>
            <a:p>
              <a:pPr marL="342900" lvl="0" indent="-342900">
                <a:buFont typeface="Bookman Old Style" pitchFamily="2" charset="0"/>
                <a:buAutoNum type="arabicPeriod"/>
              </a:pPr>
              <a:endParaRPr lang="zh-CN"/>
            </a:p>
          </p:txBody>
        </p:sp>
      </p:grpSp>
      <p:grpSp>
        <p:nvGrpSpPr>
          <p:cNvPr id="83989" name="组合 83988"/>
          <p:cNvGrpSpPr/>
          <p:nvPr/>
        </p:nvGrpSpPr>
        <p:grpSpPr>
          <a:xfrm>
            <a:off x="5089525" y="2498725"/>
            <a:ext cx="3689350" cy="3536950"/>
            <a:chOff x="0" y="0"/>
            <a:chExt cx="2324" cy="2228"/>
          </a:xfrm>
        </p:grpSpPr>
        <p:pic>
          <p:nvPicPr>
            <p:cNvPr id="83990" name="矩形 17"/>
            <p:cNvPicPr/>
            <p:nvPr/>
          </p:nvPicPr>
          <p:blipFill>
            <a:blip r:embed="rId4"/>
            <a:stretch>
              <a:fillRect/>
            </a:stretch>
          </p:blipFill>
          <p:spPr>
            <a:xfrm>
              <a:off x="0" y="0"/>
              <a:ext cx="2324" cy="2228"/>
            </a:xfrm>
            <a:prstGeom prst="rect">
              <a:avLst/>
            </a:prstGeom>
            <a:noFill/>
            <a:ln cmpd="sng">
              <a:noFill/>
              <a:miter lim="800000"/>
            </a:ln>
          </p:spPr>
        </p:pic>
        <p:sp>
          <p:nvSpPr>
            <p:cNvPr id="83991" name="矩形 83990"/>
            <p:cNvSpPr/>
            <p:nvPr/>
          </p:nvSpPr>
          <p:spPr>
            <a:xfrm>
              <a:off x="10" y="10"/>
              <a:ext cx="2304" cy="2208"/>
            </a:xfrm>
            <a:prstGeom prst="rect">
              <a:avLst/>
            </a:prstGeom>
            <a:noFill/>
            <a:ln>
              <a:noFill/>
              <a:miter lim="800000"/>
            </a:ln>
          </p:spPr>
          <p:txBody>
            <a:bodyPr lIns="122682" tIns="122682" rIns="163576" bIns="184023"/>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228600" lvl="1" indent="-228600" defTabSz="1022350">
                <a:lnSpc>
                  <a:spcPct val="90000"/>
                </a:lnSpc>
                <a:spcAft>
                  <a:spcPct val="15000"/>
                </a:spcAft>
                <a:buChar char="•"/>
              </a:pPr>
              <a:endParaRPr lang="zh-CN" sz="2300"/>
            </a:p>
          </p:txBody>
        </p:sp>
      </p:grpSp>
      <p:sp>
        <p:nvSpPr>
          <p:cNvPr id="83992" name="日期占位符 11"/>
          <p:cNvSpPr/>
          <p:nvPr/>
        </p:nvSpPr>
        <p:spPr>
          <a:xfrm>
            <a:off x="496888" y="6356350"/>
            <a:ext cx="2289175" cy="365125"/>
          </a:xfrm>
          <a:prstGeom prst="rect">
            <a:avLst/>
          </a:prstGeom>
          <a:noFill/>
          <a:ln>
            <a:noFill/>
            <a:miter lim="800000"/>
          </a:ln>
        </p:spPr>
        <p:txBody>
          <a:bodyPr/>
          <a:lstStyle/>
          <a:p>
            <a:pPr lvl="0"/>
            <a:fld id="{61C634B8-0A3C-4B61-AD9C-4F3CFAF5EF13}" type="datetime1">
              <a:rPr lang="en-US" altLang="zh-CN" sz="1400">
                <a:solidFill>
                  <a:schemeClr val="tx2"/>
                </a:solidFill>
              </a:rPr>
              <a:t>2024/4/2</a:t>
            </a:fld>
            <a:endParaRPr lang="zh-CN" sz="1400">
              <a:solidFill>
                <a:schemeClr val="tx2"/>
              </a:solidFill>
            </a:endParaRPr>
          </a:p>
        </p:txBody>
      </p:sp>
      <p:sp>
        <p:nvSpPr>
          <p:cNvPr id="83993" name="灯片编号占位符 12"/>
          <p:cNvSpPr/>
          <p:nvPr/>
        </p:nvSpPr>
        <p:spPr>
          <a:xfrm>
            <a:off x="7715250" y="6356350"/>
            <a:ext cx="642938" cy="365125"/>
          </a:xfrm>
          <a:prstGeom prst="rect">
            <a:avLst/>
          </a:prstGeom>
          <a:noFill/>
          <a:ln>
            <a:noFill/>
            <a:miter lim="800000"/>
          </a:ln>
        </p:spPr>
        <p:txBody>
          <a:bodyPr/>
          <a:lstStyle/>
          <a:p>
            <a:pPr lvl="0"/>
            <a:fld id="{5F4BB19A-D75D-4A94-A52A-13F1506AE1C2}" type="slidenum">
              <a:rPr lang="en-US" altLang="zh-CN" sz="1400">
                <a:solidFill>
                  <a:schemeClr val="tx2"/>
                </a:solidFill>
              </a:rPr>
              <a:t>62</a:t>
            </a:fld>
            <a:endParaRPr lang="zh-CN" sz="1400">
              <a:solidFill>
                <a:schemeClr val="tx2"/>
              </a:solidFill>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项目计划</a:t>
            </a:r>
          </a:p>
        </p:txBody>
      </p:sp>
      <p:sp>
        <p:nvSpPr>
          <p:cNvPr id="84995" name="日期占位符 3"/>
          <p:cNvSpPr/>
          <p:nvPr/>
        </p:nvSpPr>
        <p:spPr>
          <a:xfrm>
            <a:off x="496888" y="6356350"/>
            <a:ext cx="2289175" cy="365125"/>
          </a:xfrm>
          <a:prstGeom prst="rect">
            <a:avLst/>
          </a:prstGeom>
          <a:noFill/>
          <a:ln>
            <a:noFill/>
            <a:miter lim="800000"/>
          </a:ln>
        </p:spPr>
        <p:txBody>
          <a:bodyPr/>
          <a:lstStyle/>
          <a:p>
            <a:pPr lvl="0"/>
            <a:fld id="{723E2C96-960B-4DDB-BAFF-B263CE14A6F4}" type="datetime1">
              <a:rPr lang="en-US" altLang="zh-CN" sz="1400">
                <a:solidFill>
                  <a:schemeClr val="tx2"/>
                </a:solidFill>
              </a:rPr>
              <a:t>2024/4/2</a:t>
            </a:fld>
            <a:endParaRPr lang="zh-CN" sz="1400">
              <a:solidFill>
                <a:schemeClr val="tx2"/>
              </a:solidFill>
            </a:endParaRPr>
          </a:p>
        </p:txBody>
      </p:sp>
      <p:sp>
        <p:nvSpPr>
          <p:cNvPr id="84996" name="灯片编号占位符 4"/>
          <p:cNvSpPr/>
          <p:nvPr/>
        </p:nvSpPr>
        <p:spPr>
          <a:xfrm>
            <a:off x="7715250" y="6356350"/>
            <a:ext cx="642938" cy="365125"/>
          </a:xfrm>
          <a:prstGeom prst="rect">
            <a:avLst/>
          </a:prstGeom>
          <a:noFill/>
          <a:ln>
            <a:noFill/>
            <a:miter lim="800000"/>
          </a:ln>
        </p:spPr>
        <p:txBody>
          <a:bodyPr/>
          <a:lstStyle/>
          <a:p>
            <a:pPr lvl="0"/>
            <a:fld id="{4476F7CF-DEFC-4209-9F19-139C58E00081}" type="slidenum">
              <a:rPr lang="en-US" altLang="zh-CN" sz="1400">
                <a:solidFill>
                  <a:schemeClr val="tx2"/>
                </a:solidFill>
              </a:rPr>
              <a:t>63</a:t>
            </a:fld>
            <a:endParaRPr lang="zh-CN" sz="1400">
              <a:solidFill>
                <a:schemeClr val="tx2"/>
              </a:solidFill>
            </a:endParaRPr>
          </a:p>
        </p:txBody>
      </p:sp>
      <p:pic>
        <p:nvPicPr>
          <p:cNvPr id="84997" name="Picture 1"/>
          <p:cNvPicPr/>
          <p:nvPr/>
        </p:nvPicPr>
        <p:blipFill>
          <a:blip r:embed="rId2"/>
          <a:stretch>
            <a:fillRect/>
          </a:stretch>
        </p:blipFill>
        <p:spPr>
          <a:xfrm>
            <a:off x="642938" y="1428750"/>
            <a:ext cx="7816850" cy="4643438"/>
          </a:xfrm>
          <a:prstGeom prst="rect">
            <a:avLst/>
          </a:prstGeom>
          <a:noFill/>
          <a:ln>
            <a:noFill/>
            <a:miter lim="800000"/>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项目监控</a:t>
            </a:r>
          </a:p>
        </p:txBody>
      </p:sp>
      <p:grpSp>
        <p:nvGrpSpPr>
          <p:cNvPr id="86019" name="组合 86018"/>
          <p:cNvGrpSpPr/>
          <p:nvPr/>
        </p:nvGrpSpPr>
        <p:grpSpPr>
          <a:xfrm>
            <a:off x="554038" y="1335088"/>
            <a:ext cx="3548062" cy="719138"/>
            <a:chOff x="0" y="0"/>
            <a:chExt cx="2235" cy="453"/>
          </a:xfrm>
        </p:grpSpPr>
        <p:pic>
          <p:nvPicPr>
            <p:cNvPr id="86020" name="圆角矩形 4"/>
            <p:cNvPicPr/>
            <p:nvPr/>
          </p:nvPicPr>
          <p:blipFill>
            <a:blip r:embed="rId2"/>
            <a:stretch>
              <a:fillRect/>
            </a:stretch>
          </p:blipFill>
          <p:spPr>
            <a:xfrm>
              <a:off x="0" y="0"/>
              <a:ext cx="2235" cy="453"/>
            </a:xfrm>
            <a:prstGeom prst="rect">
              <a:avLst/>
            </a:prstGeom>
            <a:noFill/>
            <a:ln cmpd="sng">
              <a:noFill/>
              <a:miter lim="800000"/>
            </a:ln>
          </p:spPr>
        </p:pic>
        <p:sp>
          <p:nvSpPr>
            <p:cNvPr id="86021" name="矩形 86020"/>
            <p:cNvSpPr/>
            <p:nvPr/>
          </p:nvSpPr>
          <p:spPr>
            <a:xfrm>
              <a:off x="46" y="34"/>
              <a:ext cx="2146" cy="362"/>
            </a:xfrm>
            <a:prstGeom prst="rect">
              <a:avLst/>
            </a:prstGeom>
            <a:no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chemeClr val="bg1"/>
                  </a:solidFill>
                </a:rPr>
                <a:t>改进方面</a:t>
              </a:r>
            </a:p>
          </p:txBody>
        </p:sp>
      </p:grpSp>
      <p:grpSp>
        <p:nvGrpSpPr>
          <p:cNvPr id="86022" name="组合 86021"/>
          <p:cNvGrpSpPr/>
          <p:nvPr/>
        </p:nvGrpSpPr>
        <p:grpSpPr>
          <a:xfrm>
            <a:off x="4343400" y="3505200"/>
            <a:ext cx="458788" cy="536575"/>
            <a:chOff x="0" y="0"/>
            <a:chExt cx="458317" cy="536145"/>
          </a:xfrm>
        </p:grpSpPr>
        <p:sp>
          <p:nvSpPr>
            <p:cNvPr id="86023" name="右箭头 7"/>
            <p:cNvSpPr/>
            <p:nvPr/>
          </p:nvSpPr>
          <p:spPr>
            <a:xfrm>
              <a:off x="0" y="0"/>
              <a:ext cx="458317" cy="536145"/>
            </a:xfrm>
            <a:prstGeom prst="rightArrow">
              <a:avLst>
                <a:gd name="adj1" fmla="val 60000"/>
                <a:gd name="adj2" fmla="val 50000"/>
              </a:avLst>
            </a:prstGeom>
            <a:gradFill rotWithShape="1">
              <a:gsLst>
                <a:gs pos="0">
                  <a:srgbClr val="E1E3EE"/>
                </a:gs>
                <a:gs pos="30000">
                  <a:srgbClr val="D4D8E8"/>
                </a:gs>
                <a:gs pos="45000">
                  <a:srgbClr val="D0D4E6"/>
                </a:gs>
                <a:gs pos="55000">
                  <a:srgbClr val="D0D4E6"/>
                </a:gs>
                <a:gs pos="73000">
                  <a:srgbClr val="D4D8E8"/>
                </a:gs>
                <a:gs pos="100000">
                  <a:srgbClr val="E1E3EE"/>
                </a:gs>
              </a:gsLst>
              <a:lin ang="900000" scaled="1"/>
            </a:gradFill>
            <a:ln>
              <a:noFill/>
              <a:miter lim="800000"/>
            </a:ln>
            <a:effectLst>
              <a:outerShdw dist="25400" dir="5400000" algn="ctr">
                <a:srgbClr val="000000">
                  <a:alpha val="39999"/>
                </a:srgbClr>
              </a:outerShdw>
            </a:effectLst>
          </p:spPr>
          <p:txBody>
            <a:bodyPr/>
            <a:lstStyle/>
            <a:p>
              <a:endParaRPr/>
            </a:p>
          </p:txBody>
        </p:sp>
        <p:sp>
          <p:nvSpPr>
            <p:cNvPr id="86024" name="右箭头 4"/>
            <p:cNvSpPr/>
            <p:nvPr/>
          </p:nvSpPr>
          <p:spPr>
            <a:xfrm>
              <a:off x="0" y="107863"/>
              <a:ext cx="320346" cy="320418"/>
            </a:xfrm>
            <a:prstGeom prst="rect">
              <a:avLst/>
            </a:prstGeom>
            <a:noFill/>
            <a:ln>
              <a:noFill/>
              <a:miter lim="800000"/>
            </a:ln>
          </p:spPr>
          <p:txBody>
            <a:bodyPr lIns="0" tIns="0" rIns="0" bIns="0"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defTabSz="1066800">
                <a:lnSpc>
                  <a:spcPct val="90000"/>
                </a:lnSpc>
                <a:spcAft>
                  <a:spcPct val="35000"/>
                </a:spcAft>
              </a:pPr>
              <a:endParaRPr lang="zh-CN"/>
            </a:p>
          </p:txBody>
        </p:sp>
      </p:grpSp>
      <p:grpSp>
        <p:nvGrpSpPr>
          <p:cNvPr id="86025" name="组合 86024"/>
          <p:cNvGrpSpPr/>
          <p:nvPr/>
        </p:nvGrpSpPr>
        <p:grpSpPr>
          <a:xfrm>
            <a:off x="500062" y="2011362"/>
            <a:ext cx="3621088" cy="4273550"/>
            <a:chOff x="0" y="0"/>
            <a:chExt cx="2281" cy="2692"/>
          </a:xfrm>
        </p:grpSpPr>
        <p:pic>
          <p:nvPicPr>
            <p:cNvPr id="86026" name="矩形 13"/>
            <p:cNvPicPr/>
            <p:nvPr/>
          </p:nvPicPr>
          <p:blipFill>
            <a:blip r:embed="rId3"/>
            <a:stretch>
              <a:fillRect/>
            </a:stretch>
          </p:blipFill>
          <p:spPr>
            <a:xfrm>
              <a:off x="0" y="0"/>
              <a:ext cx="2281" cy="2692"/>
            </a:xfrm>
            <a:prstGeom prst="rect">
              <a:avLst/>
            </a:prstGeom>
            <a:noFill/>
            <a:ln cmpd="sng">
              <a:noFill/>
              <a:miter lim="800000"/>
            </a:ln>
          </p:spPr>
        </p:pic>
        <p:sp>
          <p:nvSpPr>
            <p:cNvPr id="86027" name="矩形 86026"/>
            <p:cNvSpPr/>
            <p:nvPr/>
          </p:nvSpPr>
          <p:spPr>
            <a:xfrm>
              <a:off x="69" y="29"/>
              <a:ext cx="2168" cy="2592"/>
            </a:xfrm>
            <a:prstGeom prst="rect">
              <a:avLst/>
            </a:prstGeom>
            <a:no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342900" lvl="0" indent="-342900">
                <a:buFont typeface="Bookman Old Style" pitchFamily="2" charset="0"/>
                <a:buAutoNum type="arabicPeriod"/>
              </a:pPr>
              <a:r>
                <a:rPr lang="zh-CN"/>
                <a:t>周报方面</a:t>
              </a: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r>
                <a:rPr lang="zh-CN"/>
                <a:t>周例会方面</a:t>
              </a: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r>
                <a:rPr lang="zh-CN"/>
                <a:t>项目状态</a:t>
              </a: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r>
                <a:rPr lang="zh-CN"/>
                <a:t>项目纠偏</a:t>
              </a:r>
              <a:endParaRPr lang="en-US"/>
            </a:p>
            <a:p>
              <a:pPr marL="342900" lvl="0" indent="-342900">
                <a:buFont typeface="Bookman Old Style" pitchFamily="2" charset="0"/>
                <a:buAutoNum type="arabicPeriod"/>
              </a:pPr>
              <a:endParaRPr lang="en-US"/>
            </a:p>
            <a:p>
              <a:pPr marL="342900" lvl="0" indent="-342900">
                <a:buFont typeface="Bookman Old Style" pitchFamily="2" charset="0"/>
                <a:buAutoNum type="arabicPeriod"/>
              </a:pPr>
              <a:r>
                <a:rPr lang="zh-CN"/>
                <a:t>里程碑评审</a:t>
              </a:r>
            </a:p>
          </p:txBody>
        </p:sp>
      </p:grpSp>
      <p:grpSp>
        <p:nvGrpSpPr>
          <p:cNvPr id="86028" name="组合 86027"/>
          <p:cNvGrpSpPr/>
          <p:nvPr/>
        </p:nvGrpSpPr>
        <p:grpSpPr>
          <a:xfrm>
            <a:off x="590550" y="2498725"/>
            <a:ext cx="3689350" cy="3536950"/>
            <a:chOff x="0" y="0"/>
            <a:chExt cx="2324" cy="2228"/>
          </a:xfrm>
        </p:grpSpPr>
        <p:pic>
          <p:nvPicPr>
            <p:cNvPr id="86029" name="矩形 14"/>
            <p:cNvPicPr/>
            <p:nvPr/>
          </p:nvPicPr>
          <p:blipFill>
            <a:blip r:embed="rId4"/>
            <a:stretch>
              <a:fillRect/>
            </a:stretch>
          </p:blipFill>
          <p:spPr>
            <a:xfrm>
              <a:off x="0" y="0"/>
              <a:ext cx="2324" cy="2228"/>
            </a:xfrm>
            <a:prstGeom prst="rect">
              <a:avLst/>
            </a:prstGeom>
            <a:noFill/>
            <a:ln cmpd="sng">
              <a:noFill/>
              <a:miter lim="800000"/>
            </a:ln>
          </p:spPr>
        </p:pic>
        <p:sp>
          <p:nvSpPr>
            <p:cNvPr id="86030" name="矩形 86029"/>
            <p:cNvSpPr/>
            <p:nvPr/>
          </p:nvSpPr>
          <p:spPr>
            <a:xfrm>
              <a:off x="12" y="10"/>
              <a:ext cx="2304" cy="2208"/>
            </a:xfrm>
            <a:prstGeom prst="rect">
              <a:avLst/>
            </a:prstGeom>
            <a:noFill/>
            <a:ln>
              <a:noFill/>
              <a:miter lim="800000"/>
            </a:ln>
          </p:spPr>
          <p:txBody>
            <a:bodyPr lIns="122682" tIns="122682" rIns="163576" bIns="184023"/>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228600" lvl="1" indent="-228600" defTabSz="1022350">
                <a:lnSpc>
                  <a:spcPct val="90000"/>
                </a:lnSpc>
                <a:spcAft>
                  <a:spcPct val="15000"/>
                </a:spcAft>
                <a:buChar char="•"/>
              </a:pPr>
              <a:endParaRPr lang="zh-CN" sz="2300"/>
            </a:p>
          </p:txBody>
        </p:sp>
      </p:grpSp>
      <p:grpSp>
        <p:nvGrpSpPr>
          <p:cNvPr id="86031" name="组合 86030"/>
          <p:cNvGrpSpPr/>
          <p:nvPr/>
        </p:nvGrpSpPr>
        <p:grpSpPr>
          <a:xfrm>
            <a:off x="5053012" y="1335088"/>
            <a:ext cx="3541712" cy="719138"/>
            <a:chOff x="0" y="0"/>
            <a:chExt cx="2231" cy="453"/>
          </a:xfrm>
        </p:grpSpPr>
        <p:pic>
          <p:nvPicPr>
            <p:cNvPr id="86032" name="圆角矩形 15"/>
            <p:cNvPicPr/>
            <p:nvPr/>
          </p:nvPicPr>
          <p:blipFill>
            <a:blip r:embed="rId5"/>
            <a:stretch>
              <a:fillRect/>
            </a:stretch>
          </p:blipFill>
          <p:spPr>
            <a:xfrm>
              <a:off x="0" y="0"/>
              <a:ext cx="2231" cy="453"/>
            </a:xfrm>
            <a:prstGeom prst="rect">
              <a:avLst/>
            </a:prstGeom>
            <a:noFill/>
            <a:ln cmpd="sng">
              <a:noFill/>
              <a:miter lim="800000"/>
            </a:ln>
          </p:spPr>
        </p:pic>
        <p:sp>
          <p:nvSpPr>
            <p:cNvPr id="86033" name="矩形 86032"/>
            <p:cNvSpPr/>
            <p:nvPr/>
          </p:nvSpPr>
          <p:spPr>
            <a:xfrm>
              <a:off x="44" y="34"/>
              <a:ext cx="2146" cy="362"/>
            </a:xfrm>
            <a:prstGeom prst="rect">
              <a:avLst/>
            </a:prstGeom>
            <a:no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r>
                <a:rPr lang="zh-CN">
                  <a:solidFill>
                    <a:schemeClr val="bg1"/>
                  </a:solidFill>
                </a:rPr>
                <a:t>改进体现</a:t>
              </a:r>
            </a:p>
          </p:txBody>
        </p:sp>
      </p:grpSp>
      <p:grpSp>
        <p:nvGrpSpPr>
          <p:cNvPr id="86034" name="组合 86033"/>
          <p:cNvGrpSpPr/>
          <p:nvPr/>
        </p:nvGrpSpPr>
        <p:grpSpPr>
          <a:xfrm>
            <a:off x="4979988" y="2000250"/>
            <a:ext cx="3822700" cy="4284662"/>
            <a:chOff x="0" y="0"/>
            <a:chExt cx="2408" cy="2699"/>
          </a:xfrm>
        </p:grpSpPr>
        <p:pic>
          <p:nvPicPr>
            <p:cNvPr id="86035" name="矩形 16"/>
            <p:cNvPicPr/>
            <p:nvPr/>
          </p:nvPicPr>
          <p:blipFill>
            <a:blip r:embed="rId6"/>
            <a:stretch>
              <a:fillRect/>
            </a:stretch>
          </p:blipFill>
          <p:spPr>
            <a:xfrm>
              <a:off x="0" y="0"/>
              <a:ext cx="2408" cy="2699"/>
            </a:xfrm>
            <a:prstGeom prst="rect">
              <a:avLst/>
            </a:prstGeom>
            <a:noFill/>
            <a:ln cmpd="sng">
              <a:noFill/>
              <a:miter lim="800000"/>
            </a:ln>
          </p:spPr>
        </p:pic>
        <p:sp>
          <p:nvSpPr>
            <p:cNvPr id="86036" name="矩形 86035"/>
            <p:cNvSpPr/>
            <p:nvPr/>
          </p:nvSpPr>
          <p:spPr>
            <a:xfrm>
              <a:off x="79" y="36"/>
              <a:ext cx="2168" cy="2592"/>
            </a:xfrm>
            <a:prstGeom prst="rect">
              <a:avLst/>
            </a:prstGeom>
            <a:noFill/>
            <a:ln>
              <a:noFill/>
              <a:miter lim="800000"/>
            </a:ln>
          </p:spPr>
          <p:txBody>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342900" lvl="0" indent="-342900">
                <a:buFont typeface="Bookman Old Style" pitchFamily="2" charset="0"/>
                <a:buAutoNum type="arabicPeriod"/>
              </a:pPr>
              <a:r>
                <a:rPr lang="zh-CN" sz="2000"/>
                <a:t>项目组成员提交成员周报，项目经理提交项目周报；</a:t>
              </a:r>
              <a:endParaRPr lang="en-US" sz="2000"/>
            </a:p>
            <a:p>
              <a:pPr marL="342900" lvl="0" indent="-342900">
                <a:buFont typeface="Bookman Old Style" pitchFamily="2" charset="0"/>
                <a:buAutoNum type="arabicPeriod"/>
              </a:pPr>
              <a:r>
                <a:rPr lang="zh-CN" sz="2000"/>
                <a:t>按照项目计划召开周例会，沟通项目情况，解决问题；</a:t>
              </a:r>
              <a:endParaRPr lang="en-US" sz="2000"/>
            </a:p>
            <a:p>
              <a:pPr marL="342900" lvl="0" indent="-342900">
                <a:buFont typeface="Bookman Old Style" pitchFamily="2" charset="0"/>
                <a:buAutoNum type="arabicPeriod"/>
              </a:pPr>
              <a:r>
                <a:rPr lang="zh-CN" sz="2000"/>
                <a:t>建立基于量化的项目跟踪机制，通过收集、统计、分析度量数据提高项目的可视性；</a:t>
              </a:r>
              <a:endParaRPr lang="en-US" sz="2000"/>
            </a:p>
            <a:p>
              <a:pPr marL="342900" lvl="0" indent="-342900">
                <a:buFont typeface="Bookman Old Style" pitchFamily="2" charset="0"/>
                <a:buAutoNum type="arabicPeriod"/>
              </a:pPr>
              <a:r>
                <a:rPr lang="zh-CN" sz="2000"/>
                <a:t>项目发生偏差时，参照历史数据采取纠正措施；</a:t>
              </a:r>
              <a:endParaRPr lang="en-US" sz="2000"/>
            </a:p>
            <a:p>
              <a:pPr marL="342900" lvl="0" indent="-342900">
                <a:buFont typeface="Bookman Old Style" pitchFamily="2" charset="0"/>
                <a:buAutoNum type="arabicPeriod"/>
              </a:pPr>
              <a:r>
                <a:rPr lang="zh-CN" sz="2000"/>
                <a:t>按计划召开里程碑会议里程碑会议采用管理评审（会议）方式</a:t>
              </a:r>
              <a:r>
                <a:rPr lang="zh-CN"/>
                <a:t>；</a:t>
              </a:r>
            </a:p>
          </p:txBody>
        </p:sp>
      </p:grpSp>
      <p:grpSp>
        <p:nvGrpSpPr>
          <p:cNvPr id="86037" name="组合 86036"/>
          <p:cNvGrpSpPr/>
          <p:nvPr/>
        </p:nvGrpSpPr>
        <p:grpSpPr>
          <a:xfrm>
            <a:off x="5089525" y="2498725"/>
            <a:ext cx="3689350" cy="3536950"/>
            <a:chOff x="0" y="0"/>
            <a:chExt cx="2324" cy="2228"/>
          </a:xfrm>
        </p:grpSpPr>
        <p:pic>
          <p:nvPicPr>
            <p:cNvPr id="86038" name="矩形 17"/>
            <p:cNvPicPr/>
            <p:nvPr/>
          </p:nvPicPr>
          <p:blipFill>
            <a:blip r:embed="rId4"/>
            <a:stretch>
              <a:fillRect/>
            </a:stretch>
          </p:blipFill>
          <p:spPr>
            <a:xfrm>
              <a:off x="0" y="0"/>
              <a:ext cx="2324" cy="2228"/>
            </a:xfrm>
            <a:prstGeom prst="rect">
              <a:avLst/>
            </a:prstGeom>
            <a:noFill/>
            <a:ln cmpd="sng">
              <a:noFill/>
              <a:miter lim="800000"/>
            </a:ln>
          </p:spPr>
        </p:pic>
        <p:sp>
          <p:nvSpPr>
            <p:cNvPr id="86039" name="矩形 86038"/>
            <p:cNvSpPr/>
            <p:nvPr/>
          </p:nvSpPr>
          <p:spPr>
            <a:xfrm>
              <a:off x="10" y="10"/>
              <a:ext cx="2304" cy="2208"/>
            </a:xfrm>
            <a:prstGeom prst="rect">
              <a:avLst/>
            </a:prstGeom>
            <a:noFill/>
            <a:ln>
              <a:noFill/>
              <a:miter lim="800000"/>
            </a:ln>
          </p:spPr>
          <p:txBody>
            <a:bodyPr lIns="122682" tIns="122682" rIns="163576" bIns="184023"/>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228600" lvl="1" indent="-228600" defTabSz="1022350">
                <a:lnSpc>
                  <a:spcPct val="90000"/>
                </a:lnSpc>
                <a:spcAft>
                  <a:spcPct val="15000"/>
                </a:spcAft>
                <a:buChar char="•"/>
              </a:pPr>
              <a:endParaRPr lang="zh-CN" sz="2300"/>
            </a:p>
          </p:txBody>
        </p:sp>
      </p:grpSp>
      <p:sp>
        <p:nvSpPr>
          <p:cNvPr id="86040" name="日期占位符 11"/>
          <p:cNvSpPr/>
          <p:nvPr/>
        </p:nvSpPr>
        <p:spPr>
          <a:xfrm>
            <a:off x="496888" y="6356350"/>
            <a:ext cx="2289175" cy="365125"/>
          </a:xfrm>
          <a:prstGeom prst="rect">
            <a:avLst/>
          </a:prstGeom>
          <a:noFill/>
          <a:ln>
            <a:noFill/>
            <a:miter lim="800000"/>
          </a:ln>
        </p:spPr>
        <p:txBody>
          <a:bodyPr/>
          <a:lstStyle/>
          <a:p>
            <a:pPr lvl="0"/>
            <a:fld id="{440E499E-8208-453E-BC6B-BC4CAAD7784A}" type="datetime1">
              <a:rPr lang="en-US" altLang="zh-CN" sz="1400">
                <a:solidFill>
                  <a:schemeClr val="tx2"/>
                </a:solidFill>
              </a:rPr>
              <a:t>2024/4/2</a:t>
            </a:fld>
            <a:endParaRPr lang="zh-CN" sz="1400">
              <a:solidFill>
                <a:schemeClr val="tx2"/>
              </a:solidFill>
            </a:endParaRPr>
          </a:p>
        </p:txBody>
      </p:sp>
      <p:sp>
        <p:nvSpPr>
          <p:cNvPr id="86041" name="灯片编号占位符 12"/>
          <p:cNvSpPr/>
          <p:nvPr/>
        </p:nvSpPr>
        <p:spPr>
          <a:xfrm>
            <a:off x="7715250" y="6356350"/>
            <a:ext cx="642938" cy="365125"/>
          </a:xfrm>
          <a:prstGeom prst="rect">
            <a:avLst/>
          </a:prstGeom>
          <a:noFill/>
          <a:ln>
            <a:noFill/>
            <a:miter lim="800000"/>
          </a:ln>
        </p:spPr>
        <p:txBody>
          <a:bodyPr/>
          <a:lstStyle/>
          <a:p>
            <a:pPr lvl="0"/>
            <a:fld id="{B2E8009C-BE0C-4A7F-B1F6-B0235F9B1897}" type="slidenum">
              <a:rPr lang="en-US" altLang="zh-CN" sz="1400">
                <a:solidFill>
                  <a:schemeClr val="tx2"/>
                </a:solidFill>
              </a:rPr>
              <a:t>64</a:t>
            </a:fld>
            <a:endParaRPr lang="zh-CN" sz="1400">
              <a:solidFill>
                <a:schemeClr val="tx2"/>
              </a:solidFill>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1"/>
          <p:cNvSpPr>
            <a:spLocks noGrp="1"/>
          </p:cNvSpPr>
          <p:nvPr>
            <p:ph type="title" idx="4294967295"/>
          </p:nvPr>
        </p:nvSpPr>
        <p:spPr>
          <a:xfrm>
            <a:off x="357188" y="533400"/>
            <a:ext cx="7419975" cy="6858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质量管理</a:t>
            </a:r>
          </a:p>
        </p:txBody>
      </p:sp>
      <p:sp>
        <p:nvSpPr>
          <p:cNvPr id="87043" name="内容占位符 2"/>
          <p:cNvSpPr>
            <a:spLocks noGrp="1"/>
          </p:cNvSpPr>
          <p:nvPr>
            <p:ph idx="4294967295"/>
          </p:nvPr>
        </p:nvSpPr>
        <p:spPr>
          <a:xfrm>
            <a:off x="468312" y="1357312"/>
            <a:ext cx="8229600" cy="4525962"/>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buFont typeface="Wingdings"/>
            </a:pPr>
            <a:r>
              <a:rPr lang="en-US" sz="2400"/>
              <a:t>独立于项目组的质量保证人员</a:t>
            </a:r>
          </a:p>
          <a:p>
            <a:pPr marL="273050" lvl="0" indent="-273050">
              <a:buFont typeface="Wingdings"/>
            </a:pPr>
            <a:r>
              <a:rPr lang="en-US" sz="2400"/>
              <a:t>客观的开发过程审计</a:t>
            </a:r>
          </a:p>
          <a:p>
            <a:pPr marL="273050" lvl="0" indent="-273050">
              <a:buFont typeface="Wingdings"/>
            </a:pPr>
            <a:r>
              <a:rPr lang="en-US" sz="2400"/>
              <a:t>客观的工作产品审计</a:t>
            </a:r>
          </a:p>
          <a:p>
            <a:pPr marL="273050" lvl="0" indent="-273050">
              <a:buFont typeface="Wingdings"/>
            </a:pPr>
            <a:endParaRPr lang="en-US" sz="2400"/>
          </a:p>
        </p:txBody>
      </p:sp>
      <p:sp>
        <p:nvSpPr>
          <p:cNvPr id="87044" name="日期占位符 3"/>
          <p:cNvSpPr/>
          <p:nvPr/>
        </p:nvSpPr>
        <p:spPr>
          <a:xfrm>
            <a:off x="496888" y="6356350"/>
            <a:ext cx="2289175" cy="365125"/>
          </a:xfrm>
          <a:prstGeom prst="rect">
            <a:avLst/>
          </a:prstGeom>
          <a:noFill/>
          <a:ln>
            <a:noFill/>
            <a:miter lim="800000"/>
          </a:ln>
        </p:spPr>
        <p:txBody>
          <a:bodyPr/>
          <a:lstStyle/>
          <a:p>
            <a:pPr lvl="0"/>
            <a:fld id="{5D938E5D-BBC9-43F5-B9B1-CE0A191F3A9D}" type="datetime1">
              <a:rPr lang="en-US" altLang="zh-CN" sz="1400">
                <a:solidFill>
                  <a:schemeClr val="tx2"/>
                </a:solidFill>
              </a:rPr>
              <a:t>2024/4/2</a:t>
            </a:fld>
            <a:endParaRPr lang="zh-CN" sz="1400">
              <a:solidFill>
                <a:schemeClr val="tx2"/>
              </a:solidFill>
            </a:endParaRPr>
          </a:p>
        </p:txBody>
      </p:sp>
      <p:sp>
        <p:nvSpPr>
          <p:cNvPr id="87045" name="灯片编号占位符 4"/>
          <p:cNvSpPr/>
          <p:nvPr/>
        </p:nvSpPr>
        <p:spPr>
          <a:xfrm>
            <a:off x="7715250" y="6356350"/>
            <a:ext cx="642938" cy="365125"/>
          </a:xfrm>
          <a:prstGeom prst="rect">
            <a:avLst/>
          </a:prstGeom>
          <a:noFill/>
          <a:ln>
            <a:noFill/>
            <a:miter lim="800000"/>
          </a:ln>
        </p:spPr>
        <p:txBody>
          <a:bodyPr/>
          <a:lstStyle/>
          <a:p>
            <a:pPr lvl="0"/>
            <a:fld id="{B85E26C2-6792-42DA-B5DF-C2A1888B6A39}" type="slidenum">
              <a:rPr lang="en-US" altLang="zh-CN" sz="1400">
                <a:solidFill>
                  <a:schemeClr val="tx2"/>
                </a:solidFill>
              </a:rPr>
              <a:t>65</a:t>
            </a:fld>
            <a:endParaRPr lang="zh-CN" sz="1400">
              <a:solidFill>
                <a:schemeClr val="tx2"/>
              </a:solidFill>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1"/>
          <p:cNvSpPr>
            <a:spLocks noGrp="1"/>
          </p:cNvSpPr>
          <p:nvPr>
            <p:ph type="title" idx="4294967295"/>
          </p:nvPr>
        </p:nvSpPr>
        <p:spPr>
          <a:xfrm>
            <a:off x="366712" y="533400"/>
            <a:ext cx="7419975" cy="6858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配置管理</a:t>
            </a:r>
          </a:p>
        </p:txBody>
      </p:sp>
      <p:sp>
        <p:nvSpPr>
          <p:cNvPr id="88067" name="内容占位符 2"/>
          <p:cNvSpPr>
            <a:spLocks noGrp="1"/>
          </p:cNvSpPr>
          <p:nvPr>
            <p:ph idx="4294967295"/>
          </p:nvPr>
        </p:nvSpPr>
        <p:spPr>
          <a:xfrm>
            <a:off x="285750" y="1285875"/>
            <a:ext cx="8605838" cy="4565650"/>
          </a:xfrm>
          <a:prstGeom prst="rect">
            <a:avLst/>
          </a:prstGeom>
          <a:noFill/>
          <a:ln>
            <a:solidFill>
              <a:prstClr val="black"/>
            </a:solidFill>
            <a:miter lim="800000"/>
          </a:ln>
        </p:spPr>
        <p:txBody>
          <a:bodyPr vert="horz" wrap="square" anchor="t" anchorCtr="0"/>
          <a:lstStyle>
            <a:lvl1pPr marL="342900" indent="-342900" algn="l"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547688" lvl="1" indent="-273050">
              <a:buFont typeface="Wingdings"/>
            </a:pPr>
            <a:r>
              <a:rPr lang="en-US" sz="2000"/>
              <a:t>项目组设置项目配置管理员，协助项目经理和组织级配置管理员在实施配置管理初期制定配置管理计划，并协助完成后续配置管理相关活动</a:t>
            </a:r>
          </a:p>
          <a:p>
            <a:pPr marL="547688" lvl="1" indent="-273050">
              <a:buFont typeface="Wingdings"/>
            </a:pPr>
            <a:r>
              <a:rPr lang="en-US" sz="2000"/>
              <a:t>基线的建立和发布须通过变更权威审批：内部基线（如设计基线、代码基线、测试基线）由项目经理或测试经理控制，正式基线（如需求基线和发布基线）由配置控制委员会CCB控制。</a:t>
            </a:r>
          </a:p>
          <a:p>
            <a:pPr marL="547688" lvl="1" indent="-273050">
              <a:buFont typeface="Wingdings"/>
            </a:pPr>
            <a:r>
              <a:rPr lang="en-US" sz="2000"/>
              <a:t>进行版本和变更控制：项目组使用配置管理工具进行日常开发工作；配置项未纳入正式基线前由开发人员自由控制版本，一旦配置项被纳入正式基线后，其变更必须通过既定的变更管理流程进行，并由验证人对实施结果进行验证；配置审计人员检查正式发布基线中是否包含了所有已批准通过的变更，以确保发布基线的完整性、正确性及与配置库的一致性。</a:t>
            </a:r>
          </a:p>
          <a:p>
            <a:pPr marL="547688" lvl="1" indent="-273050">
              <a:buFont typeface="Wingdings"/>
            </a:pPr>
            <a:r>
              <a:rPr lang="en-US" sz="2000"/>
              <a:t>项目的产品构建和发布要遵循既定的统一流程：有组织级配置管理员进行统一构建，并通过产品服务信箱或服务台进行下发。</a:t>
            </a:r>
          </a:p>
        </p:txBody>
      </p:sp>
      <p:sp>
        <p:nvSpPr>
          <p:cNvPr id="88068" name="日期占位符 3"/>
          <p:cNvSpPr/>
          <p:nvPr/>
        </p:nvSpPr>
        <p:spPr>
          <a:xfrm>
            <a:off x="496888" y="6356350"/>
            <a:ext cx="2289175" cy="365125"/>
          </a:xfrm>
          <a:prstGeom prst="rect">
            <a:avLst/>
          </a:prstGeom>
          <a:noFill/>
          <a:ln>
            <a:noFill/>
            <a:miter lim="800000"/>
          </a:ln>
        </p:spPr>
        <p:txBody>
          <a:bodyPr/>
          <a:lstStyle/>
          <a:p>
            <a:pPr lvl="0"/>
            <a:fld id="{BE31B1CD-5797-4BF0-BB64-75E58C70EE12}" type="datetime1">
              <a:rPr lang="en-US" altLang="zh-CN" sz="1400">
                <a:solidFill>
                  <a:schemeClr val="tx2"/>
                </a:solidFill>
              </a:rPr>
              <a:t>2024/4/2</a:t>
            </a:fld>
            <a:endParaRPr lang="zh-CN" sz="1400">
              <a:solidFill>
                <a:schemeClr val="tx2"/>
              </a:solidFill>
            </a:endParaRPr>
          </a:p>
        </p:txBody>
      </p:sp>
      <p:sp>
        <p:nvSpPr>
          <p:cNvPr id="88069" name="灯片编号占位符 4"/>
          <p:cNvSpPr/>
          <p:nvPr/>
        </p:nvSpPr>
        <p:spPr>
          <a:xfrm>
            <a:off x="7715250" y="6356350"/>
            <a:ext cx="642938" cy="365125"/>
          </a:xfrm>
          <a:prstGeom prst="rect">
            <a:avLst/>
          </a:prstGeom>
          <a:noFill/>
          <a:ln>
            <a:noFill/>
            <a:miter lim="800000"/>
          </a:ln>
        </p:spPr>
        <p:txBody>
          <a:bodyPr/>
          <a:lstStyle/>
          <a:p>
            <a:pPr lvl="0"/>
            <a:fld id="{DAB72606-CBDA-46C7-BD49-ACCE94C9F798}" type="slidenum">
              <a:rPr lang="en-US" altLang="zh-CN" sz="1400">
                <a:solidFill>
                  <a:schemeClr val="tx2"/>
                </a:solidFill>
              </a:rPr>
              <a:t>66</a:t>
            </a:fld>
            <a:endParaRPr lang="zh-CN" sz="1400">
              <a:solidFill>
                <a:schemeClr val="tx2"/>
              </a:solidFill>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评审管理</a:t>
            </a:r>
          </a:p>
        </p:txBody>
      </p:sp>
      <p:sp>
        <p:nvSpPr>
          <p:cNvPr id="89091" name="内容占位符 2"/>
          <p:cNvSpPr>
            <a:spLocks noGrp="1"/>
          </p:cNvSpPr>
          <p:nvPr>
            <p:ph idx="4294967295"/>
          </p:nvPr>
        </p:nvSpPr>
        <p:spPr>
          <a:xfrm>
            <a:off x="457200" y="1219200"/>
            <a:ext cx="8229600" cy="4910138"/>
          </a:xfrm>
          <a:prstGeom prst="rect">
            <a:avLst/>
          </a:prstGeom>
          <a:noFill/>
          <a:ln>
            <a:solidFill>
              <a:prstClr val="black"/>
            </a:solidFill>
            <a:miter lim="800000"/>
          </a:ln>
        </p:spPr>
        <p:txBody>
          <a:bodyPr vert="horz" wrap="square" anchor="t" anchorCtr="0"/>
          <a:lstStyle>
            <a:lvl1pPr marL="342900" indent="-342900" algn="l"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358775" indent="-358775"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358775" lvl="1" indent="-358775">
              <a:spcBef>
                <a:spcPts val="600"/>
              </a:spcBef>
              <a:buClr>
                <a:schemeClr val="accent1"/>
              </a:buClr>
              <a:buFont typeface="Wingdings"/>
            </a:pPr>
            <a:r>
              <a:rPr lang="en-US"/>
              <a:t>对各类工作产品定义了所采用的评审方式、执行阶段、进入标准、评审角色、评审组织者、评审依据和可参考的相关材料</a:t>
            </a:r>
          </a:p>
          <a:p>
            <a:pPr marL="358775" lvl="1" indent="-358775">
              <a:spcBef>
                <a:spcPts val="600"/>
              </a:spcBef>
              <a:buClr>
                <a:schemeClr val="accent1"/>
              </a:buClr>
              <a:buFont typeface="Wingdings"/>
            </a:pPr>
            <a:r>
              <a:rPr lang="en-US"/>
              <a:t>六类评审方式：</a:t>
            </a:r>
          </a:p>
          <a:p>
            <a:pPr marL="358775" lvl="1" indent="-358775">
              <a:spcBef>
                <a:spcPts val="1200"/>
              </a:spcBef>
              <a:buFont typeface="Wingdings"/>
            </a:pPr>
            <a:r>
              <a:rPr lang="en-US"/>
              <a:t>管理评审：会议</a:t>
            </a:r>
          </a:p>
          <a:p>
            <a:pPr marL="358775" lvl="1" indent="-358775">
              <a:spcBef>
                <a:spcPts val="1200"/>
              </a:spcBef>
              <a:buFont typeface="Wingdings"/>
            </a:pPr>
            <a:r>
              <a:rPr lang="en-US"/>
              <a:t>管理评审：审批</a:t>
            </a:r>
          </a:p>
          <a:p>
            <a:pPr marL="358775" lvl="1" indent="-358775">
              <a:spcBef>
                <a:spcPts val="1200"/>
              </a:spcBef>
              <a:buFont typeface="Wingdings"/>
            </a:pPr>
            <a:r>
              <a:rPr lang="en-US"/>
              <a:t>正式技术评审：审查</a:t>
            </a:r>
          </a:p>
          <a:p>
            <a:pPr marL="358775" lvl="1" indent="-358775">
              <a:spcBef>
                <a:spcPts val="1200"/>
              </a:spcBef>
              <a:buFont typeface="Wingdings"/>
            </a:pPr>
            <a:r>
              <a:rPr lang="en-US"/>
              <a:t>非正式技术评审：走查</a:t>
            </a:r>
          </a:p>
          <a:p>
            <a:pPr marL="358775" lvl="1" indent="-358775">
              <a:spcBef>
                <a:spcPts val="1200"/>
              </a:spcBef>
              <a:buFont typeface="Wingdings"/>
            </a:pPr>
            <a:r>
              <a:rPr lang="en-US"/>
              <a:t>非正式技术评审：轮查</a:t>
            </a:r>
          </a:p>
          <a:p>
            <a:pPr marL="358775" lvl="1" indent="-358775">
              <a:spcBef>
                <a:spcPts val="1200"/>
              </a:spcBef>
              <a:buFont typeface="Wingdings"/>
            </a:pPr>
            <a:r>
              <a:rPr lang="en-US"/>
              <a:t>非正式技术评审： 研讨会</a:t>
            </a:r>
          </a:p>
        </p:txBody>
      </p:sp>
      <p:sp>
        <p:nvSpPr>
          <p:cNvPr id="89092" name="日期占位符 3"/>
          <p:cNvSpPr/>
          <p:nvPr/>
        </p:nvSpPr>
        <p:spPr>
          <a:xfrm>
            <a:off x="496888" y="6356350"/>
            <a:ext cx="2289175" cy="365125"/>
          </a:xfrm>
          <a:prstGeom prst="rect">
            <a:avLst/>
          </a:prstGeom>
          <a:noFill/>
          <a:ln>
            <a:noFill/>
            <a:miter lim="800000"/>
          </a:ln>
        </p:spPr>
        <p:txBody>
          <a:bodyPr/>
          <a:lstStyle/>
          <a:p>
            <a:pPr lvl="0"/>
            <a:fld id="{50AB105A-D231-4A26-9D1C-E14706F9D6AF}" type="datetime1">
              <a:rPr lang="en-US" altLang="zh-CN" sz="1400">
                <a:solidFill>
                  <a:schemeClr val="tx2"/>
                </a:solidFill>
              </a:rPr>
              <a:t>2024/4/2</a:t>
            </a:fld>
            <a:endParaRPr lang="zh-CN" sz="1400">
              <a:solidFill>
                <a:schemeClr val="tx2"/>
              </a:solidFill>
            </a:endParaRPr>
          </a:p>
        </p:txBody>
      </p:sp>
      <p:sp>
        <p:nvSpPr>
          <p:cNvPr id="89093" name="灯片编号占位符 4"/>
          <p:cNvSpPr/>
          <p:nvPr/>
        </p:nvSpPr>
        <p:spPr>
          <a:xfrm>
            <a:off x="7715250" y="6356350"/>
            <a:ext cx="642938" cy="365125"/>
          </a:xfrm>
          <a:prstGeom prst="rect">
            <a:avLst/>
          </a:prstGeom>
          <a:noFill/>
          <a:ln>
            <a:noFill/>
            <a:miter lim="800000"/>
          </a:ln>
        </p:spPr>
        <p:txBody>
          <a:bodyPr/>
          <a:lstStyle/>
          <a:p>
            <a:pPr lvl="0"/>
            <a:fld id="{CED79162-FA20-4D3B-BD35-DA8762151C47}" type="slidenum">
              <a:rPr lang="en-US" altLang="zh-CN" sz="1400">
                <a:solidFill>
                  <a:schemeClr val="tx2"/>
                </a:solidFill>
              </a:rPr>
              <a:t>67</a:t>
            </a:fld>
            <a:endParaRPr lang="zh-CN" sz="1400">
              <a:solidFill>
                <a:schemeClr val="tx2"/>
              </a:solidFill>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需求管理</a:t>
            </a:r>
          </a:p>
        </p:txBody>
      </p:sp>
      <p:sp>
        <p:nvSpPr>
          <p:cNvPr id="90115" name="内容占位符 2"/>
          <p:cNvSpPr>
            <a:spLocks noGrp="1"/>
          </p:cNvSpPr>
          <p:nvPr>
            <p:ph idx="4294967295"/>
          </p:nvPr>
        </p:nvSpPr>
        <p:spPr>
          <a:xfrm>
            <a:off x="468312" y="1500188"/>
            <a:ext cx="8229600" cy="3124200"/>
          </a:xfrm>
          <a:prstGeom prst="rect">
            <a:avLst/>
          </a:prstGeom>
          <a:noFill/>
          <a:ln>
            <a:solidFill>
              <a:prstClr val="black"/>
            </a:solidFill>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buFont typeface="Wingdings"/>
            </a:pPr>
            <a:r>
              <a:rPr lang="en-US" sz="2800"/>
              <a:t>确认需求，获得承诺</a:t>
            </a:r>
          </a:p>
          <a:p>
            <a:pPr marL="273050" lvl="0" indent="-273050">
              <a:buFont typeface="Wingdings"/>
            </a:pPr>
            <a:r>
              <a:rPr lang="en-US" sz="2800"/>
              <a:t>控制对需求基线的变更</a:t>
            </a:r>
          </a:p>
          <a:p>
            <a:pPr marL="273050" lvl="0" indent="-273050">
              <a:buFont typeface="Wingdings"/>
            </a:pPr>
            <a:r>
              <a:rPr lang="en-US" sz="2800"/>
              <a:t>跟踪需求（变更状态，实现状态）</a:t>
            </a:r>
          </a:p>
        </p:txBody>
      </p:sp>
      <p:sp>
        <p:nvSpPr>
          <p:cNvPr id="90116" name="日期占位符 3"/>
          <p:cNvSpPr/>
          <p:nvPr/>
        </p:nvSpPr>
        <p:spPr>
          <a:xfrm>
            <a:off x="496888" y="6356350"/>
            <a:ext cx="2289175" cy="365125"/>
          </a:xfrm>
          <a:prstGeom prst="rect">
            <a:avLst/>
          </a:prstGeom>
          <a:noFill/>
          <a:ln>
            <a:noFill/>
            <a:miter lim="800000"/>
          </a:ln>
        </p:spPr>
        <p:txBody>
          <a:bodyPr/>
          <a:lstStyle/>
          <a:p>
            <a:pPr lvl="0"/>
            <a:fld id="{3C3107B1-2075-4D0A-978C-748D1FB8E66C}" type="datetime1">
              <a:rPr lang="en-US" altLang="zh-CN" sz="1400">
                <a:solidFill>
                  <a:schemeClr val="tx2"/>
                </a:solidFill>
              </a:rPr>
              <a:t>2024/4/2</a:t>
            </a:fld>
            <a:endParaRPr lang="zh-CN" sz="1400">
              <a:solidFill>
                <a:schemeClr val="tx2"/>
              </a:solidFill>
            </a:endParaRPr>
          </a:p>
        </p:txBody>
      </p:sp>
      <p:sp>
        <p:nvSpPr>
          <p:cNvPr id="90117" name="灯片编号占位符 4"/>
          <p:cNvSpPr/>
          <p:nvPr/>
        </p:nvSpPr>
        <p:spPr>
          <a:xfrm>
            <a:off x="7715250" y="6356350"/>
            <a:ext cx="642938" cy="365125"/>
          </a:xfrm>
          <a:prstGeom prst="rect">
            <a:avLst/>
          </a:prstGeom>
          <a:noFill/>
          <a:ln>
            <a:noFill/>
            <a:miter lim="800000"/>
          </a:ln>
        </p:spPr>
        <p:txBody>
          <a:bodyPr/>
          <a:lstStyle/>
          <a:p>
            <a:pPr lvl="0"/>
            <a:fld id="{4704D698-C0BF-467E-B87C-A8FD9B8A538F}" type="slidenum">
              <a:rPr lang="en-US" altLang="zh-CN" sz="1400">
                <a:solidFill>
                  <a:schemeClr val="tx2"/>
                </a:solidFill>
              </a:rPr>
              <a:t>68</a:t>
            </a:fld>
            <a:endParaRPr lang="zh-CN" sz="1400">
              <a:solidFill>
                <a:schemeClr val="tx2"/>
              </a:solidFill>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p:cNvSpPr>
          <p:nvPr>
            <p:ph type="body" idx="4294967295"/>
          </p:nvPr>
        </p:nvSpPr>
        <p:spPr>
          <a:xfrm>
            <a:off x="381000" y="1219200"/>
            <a:ext cx="533400" cy="5257800"/>
          </a:xfrm>
          <a:prstGeom prst="rect">
            <a:avLst/>
          </a:prstGeom>
          <a:noFill/>
          <a:ln>
            <a:miter lim="800000"/>
          </a:ln>
        </p:spPr>
        <p:txBody>
          <a:bodyPr vert="vert"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742950" indent="-2857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90000"/>
              </a:lnSpc>
              <a:buFontTx/>
              <a:buNone/>
            </a:pPr>
            <a:r>
              <a:rPr lang="en-US" sz="2400" b="1"/>
              <a:t>度量体系—工作报告结构图</a:t>
            </a:r>
          </a:p>
        </p:txBody>
      </p:sp>
      <p:pic>
        <p:nvPicPr>
          <p:cNvPr id="91139" name="Picture 2"/>
          <p:cNvPicPr/>
          <p:nvPr/>
        </p:nvPicPr>
        <p:blipFill>
          <a:blip r:embed="rId2"/>
          <a:stretch>
            <a:fillRect/>
          </a:stretch>
        </p:blipFill>
        <p:spPr>
          <a:xfrm>
            <a:off x="1066800" y="1295400"/>
            <a:ext cx="6705600" cy="4953000"/>
          </a:xfrm>
          <a:prstGeom prst="rect">
            <a:avLst/>
          </a:prstGeom>
          <a:noFill/>
          <a:ln>
            <a:noFill/>
            <a:miter lim="800000"/>
          </a:ln>
        </p:spPr>
      </p:pic>
      <p:sp>
        <p:nvSpPr>
          <p:cNvPr id="91140" name="Rectangle 2"/>
          <p:cNvSpPr/>
          <p:nvPr/>
        </p:nvSpPr>
        <p:spPr>
          <a:xfrm>
            <a:off x="457200" y="609600"/>
            <a:ext cx="8229600" cy="515938"/>
          </a:xfrm>
          <a:prstGeom prst="rect">
            <a:avLst/>
          </a:prstGeom>
          <a:noFill/>
          <a:ln>
            <a:no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zh-CN" sz="2800">
                <a:latin typeface="宋体"/>
              </a:rPr>
              <a:t>度量管理</a:t>
            </a:r>
            <a:r>
              <a:rPr lang="en-US" sz="2800">
                <a:latin typeface="宋体"/>
              </a:rPr>
              <a:t>——</a:t>
            </a:r>
            <a:r>
              <a:rPr lang="zh-CN" sz="2800">
                <a:latin typeface="宋体"/>
              </a:rPr>
              <a:t>基于数据的管理决策支持</a:t>
            </a:r>
          </a:p>
        </p:txBody>
      </p:sp>
      <p:sp>
        <p:nvSpPr>
          <p:cNvPr id="91141" name="日期占位符 6"/>
          <p:cNvSpPr/>
          <p:nvPr/>
        </p:nvSpPr>
        <p:spPr>
          <a:xfrm>
            <a:off x="496888" y="6356350"/>
            <a:ext cx="2289175" cy="365125"/>
          </a:xfrm>
          <a:prstGeom prst="rect">
            <a:avLst/>
          </a:prstGeom>
          <a:noFill/>
          <a:ln>
            <a:noFill/>
            <a:miter lim="800000"/>
          </a:ln>
        </p:spPr>
        <p:txBody>
          <a:bodyPr/>
          <a:lstStyle/>
          <a:p>
            <a:pPr lvl="0"/>
            <a:fld id="{2FEDC7C8-2095-4EC4-BC40-0F0F35D316D1}" type="datetime1">
              <a:rPr lang="en-US" altLang="zh-CN" sz="1400">
                <a:solidFill>
                  <a:schemeClr val="tx2"/>
                </a:solidFill>
              </a:rPr>
              <a:t>2024/4/2</a:t>
            </a:fld>
            <a:endParaRPr lang="zh-CN" sz="1400">
              <a:solidFill>
                <a:schemeClr val="tx2"/>
              </a:solidFill>
            </a:endParaRPr>
          </a:p>
        </p:txBody>
      </p:sp>
      <p:sp>
        <p:nvSpPr>
          <p:cNvPr id="91142" name="灯片编号占位符 7"/>
          <p:cNvSpPr/>
          <p:nvPr/>
        </p:nvSpPr>
        <p:spPr>
          <a:xfrm>
            <a:off x="7715250" y="6356350"/>
            <a:ext cx="642938" cy="365125"/>
          </a:xfrm>
          <a:prstGeom prst="rect">
            <a:avLst/>
          </a:prstGeom>
          <a:noFill/>
          <a:ln>
            <a:noFill/>
            <a:miter lim="800000"/>
          </a:ln>
        </p:spPr>
        <p:txBody>
          <a:bodyPr/>
          <a:lstStyle/>
          <a:p>
            <a:pPr lvl="0"/>
            <a:fld id="{49920CFE-D347-4FB4-8C8A-940FDA7E73D2}" type="slidenum">
              <a:rPr lang="en-US" altLang="zh-CN" sz="1400">
                <a:solidFill>
                  <a:schemeClr val="tx2"/>
                </a:solidFill>
              </a:rPr>
              <a:t>69</a:t>
            </a:fld>
            <a:endParaRPr lang="zh-CN" sz="1400">
              <a:solidFill>
                <a:schemeClr val="tx2"/>
              </a:solidFill>
            </a:endParaRPr>
          </a:p>
        </p:txBody>
      </p:sp>
      <p:sp>
        <p:nvSpPr>
          <p:cNvPr id="91143" name="矩形 9"/>
          <p:cNvSpPr/>
          <p:nvPr/>
        </p:nvSpPr>
        <p:spPr>
          <a:xfrm>
            <a:off x="1000125" y="1214438"/>
            <a:ext cx="1285875" cy="1571625"/>
          </a:xfrm>
          <a:prstGeom prst="rect">
            <a:avLst/>
          </a:prstGeom>
          <a:solidFill>
            <a:schemeClr val="accent1">
              <a:alpha val="0"/>
            </a:schemeClr>
          </a:solidFill>
          <a:ln w="19050" cmpd="sng">
            <a:solidFill>
              <a:srgbClr val="525977"/>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zh-CN">
              <a:solidFill>
                <a:srgbClr val="FFFFFF"/>
              </a:solidFill>
            </a:endParaRPr>
          </a:p>
        </p:txBody>
      </p:sp>
      <p:sp>
        <p:nvSpPr>
          <p:cNvPr id="91144" name="矩形 10"/>
          <p:cNvSpPr/>
          <p:nvPr/>
        </p:nvSpPr>
        <p:spPr>
          <a:xfrm>
            <a:off x="1000125" y="4286250"/>
            <a:ext cx="1285875" cy="1571625"/>
          </a:xfrm>
          <a:prstGeom prst="rect">
            <a:avLst/>
          </a:prstGeom>
          <a:solidFill>
            <a:schemeClr val="accent1">
              <a:alpha val="0"/>
            </a:schemeClr>
          </a:solidFill>
          <a:ln w="19050" cmpd="sng">
            <a:solidFill>
              <a:srgbClr val="525977"/>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zh-CN">
              <a:solidFill>
                <a:srgbClr val="FFFFFF"/>
              </a:solidFill>
            </a:endParaRPr>
          </a:p>
        </p:txBody>
      </p:sp>
      <p:sp>
        <p:nvSpPr>
          <p:cNvPr id="91145" name="矩形 11"/>
          <p:cNvSpPr/>
          <p:nvPr/>
        </p:nvSpPr>
        <p:spPr>
          <a:xfrm>
            <a:off x="2500312" y="1714500"/>
            <a:ext cx="1285875" cy="3071812"/>
          </a:xfrm>
          <a:prstGeom prst="rect">
            <a:avLst/>
          </a:prstGeom>
          <a:solidFill>
            <a:schemeClr val="accent1">
              <a:alpha val="0"/>
            </a:schemeClr>
          </a:solidFill>
          <a:ln w="19050" cmpd="sng">
            <a:solidFill>
              <a:srgbClr val="525977"/>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zh-CN">
              <a:solidFill>
                <a:srgbClr val="FFFFFF"/>
              </a:solidFill>
            </a:endParaRPr>
          </a:p>
        </p:txBody>
      </p:sp>
      <p:sp>
        <p:nvSpPr>
          <p:cNvPr id="91146" name="矩形 12"/>
          <p:cNvSpPr/>
          <p:nvPr/>
        </p:nvSpPr>
        <p:spPr>
          <a:xfrm>
            <a:off x="4714875" y="1714500"/>
            <a:ext cx="1214438" cy="3643312"/>
          </a:xfrm>
          <a:prstGeom prst="rect">
            <a:avLst/>
          </a:prstGeom>
          <a:solidFill>
            <a:schemeClr val="accent1">
              <a:alpha val="0"/>
            </a:schemeClr>
          </a:solidFill>
          <a:ln w="19050" cmpd="sng">
            <a:solidFill>
              <a:srgbClr val="525977"/>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zh-CN">
              <a:solidFill>
                <a:srgbClr val="FFFFFF"/>
              </a:solidFill>
            </a:endParaRPr>
          </a:p>
        </p:txBody>
      </p:sp>
      <p:sp>
        <p:nvSpPr>
          <p:cNvPr id="91147" name="矩形 13"/>
          <p:cNvSpPr/>
          <p:nvPr/>
        </p:nvSpPr>
        <p:spPr>
          <a:xfrm>
            <a:off x="6000750" y="2786062"/>
            <a:ext cx="1214438" cy="3500438"/>
          </a:xfrm>
          <a:prstGeom prst="rect">
            <a:avLst/>
          </a:prstGeom>
          <a:solidFill>
            <a:schemeClr val="accent1">
              <a:alpha val="0"/>
            </a:schemeClr>
          </a:solidFill>
          <a:ln w="19050" cmpd="sng">
            <a:solidFill>
              <a:srgbClr val="525977"/>
            </a:solidFill>
            <a:miter lim="800000"/>
          </a:ln>
        </p:spPr>
        <p:txBody>
          <a:bodyPr anchor="ctr" anchorCtr="0"/>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lgn="ctr"/>
            <a:endParaRPr lang="zh-CN">
              <a:solidFill>
                <a:srgbClr val="FFFFFF"/>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en-US"/>
              <a:t>CMMI</a:t>
            </a:r>
            <a:r>
              <a:rPr lang="zh-CN"/>
              <a:t>过程模型</a:t>
            </a:r>
          </a:p>
        </p:txBody>
      </p:sp>
      <p:sp>
        <p:nvSpPr>
          <p:cNvPr id="20483" name="Rectangle 3"/>
          <p:cNvSpPr>
            <a:spLocks noGrp="1"/>
          </p:cNvSpPr>
          <p:nvPr>
            <p:ph type="body" idx="4294967295"/>
          </p:nvPr>
        </p:nvSpPr>
        <p:spPr>
          <a:xfrm>
            <a:off x="500062" y="1285875"/>
            <a:ext cx="7661275" cy="4714875"/>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90000"/>
              </a:lnSpc>
              <a:buFont typeface="Wingdings"/>
            </a:pPr>
            <a:r>
              <a:rPr lang="en-US" sz="2400">
                <a:solidFill>
                  <a:srgbClr val="FF0000"/>
                </a:solidFill>
              </a:rPr>
              <a:t>Capability</a:t>
            </a:r>
            <a:r>
              <a:rPr lang="en-US" sz="2400"/>
              <a:t> </a:t>
            </a:r>
            <a:r>
              <a:rPr lang="en-US" sz="2400">
                <a:solidFill>
                  <a:srgbClr val="00B050"/>
                </a:solidFill>
              </a:rPr>
              <a:t>Maturity</a:t>
            </a:r>
            <a:r>
              <a:rPr lang="en-US" sz="2400"/>
              <a:t> </a:t>
            </a:r>
            <a:r>
              <a:rPr lang="en-US" sz="2400">
                <a:solidFill>
                  <a:srgbClr val="00B0F0"/>
                </a:solidFill>
              </a:rPr>
              <a:t>Model</a:t>
            </a:r>
            <a:r>
              <a:rPr lang="en-US" sz="2400"/>
              <a:t> Integration </a:t>
            </a:r>
          </a:p>
          <a:p>
            <a:pPr marL="547688" lvl="1" indent="-273050">
              <a:lnSpc>
                <a:spcPct val="80000"/>
              </a:lnSpc>
              <a:buFont typeface="Wingdings"/>
            </a:pPr>
            <a:r>
              <a:rPr lang="en-US" sz="2400"/>
              <a:t>System engineering CMM</a:t>
            </a:r>
          </a:p>
          <a:p>
            <a:pPr marL="547688" lvl="1" indent="-273050">
              <a:lnSpc>
                <a:spcPct val="80000"/>
              </a:lnSpc>
              <a:buFont typeface="Wingdings"/>
            </a:pPr>
            <a:r>
              <a:rPr lang="en-US" sz="2400"/>
              <a:t>Software engineering CMM</a:t>
            </a:r>
          </a:p>
          <a:p>
            <a:pPr marL="547688" lvl="1" indent="-273050">
              <a:lnSpc>
                <a:spcPct val="80000"/>
              </a:lnSpc>
              <a:buFont typeface="Wingdings"/>
            </a:pPr>
            <a:r>
              <a:rPr lang="en-US" sz="2400"/>
              <a:t>Integrated Product and Process Development</a:t>
            </a:r>
          </a:p>
          <a:p>
            <a:pPr marL="547688" lvl="1" indent="-273050">
              <a:lnSpc>
                <a:spcPct val="80000"/>
              </a:lnSpc>
              <a:buFont typeface="Wingdings"/>
            </a:pPr>
            <a:r>
              <a:rPr lang="en-US" sz="2400"/>
              <a:t>Supplier Sourcing</a:t>
            </a:r>
          </a:p>
          <a:p>
            <a:pPr marL="547688" lvl="1" indent="-273050">
              <a:lnSpc>
                <a:spcPct val="90000"/>
              </a:lnSpc>
              <a:spcBef>
                <a:spcPts val="600"/>
              </a:spcBef>
              <a:buClr>
                <a:schemeClr val="accent1"/>
              </a:buClr>
              <a:buFont typeface="Wingdings"/>
            </a:pPr>
            <a:r>
              <a:rPr lang="zh-CN" sz="2400">
                <a:solidFill>
                  <a:schemeClr val="tx1"/>
                </a:solidFill>
              </a:rPr>
              <a:t>它是一个如何做好软件项目的最佳实践的集合</a:t>
            </a:r>
          </a:p>
          <a:p>
            <a:pPr marL="547688" lvl="1" indent="-273050">
              <a:lnSpc>
                <a:spcPct val="90000"/>
              </a:lnSpc>
              <a:spcBef>
                <a:spcPts val="600"/>
              </a:spcBef>
              <a:buClr>
                <a:schemeClr val="accent1"/>
              </a:buClr>
              <a:buFont typeface="Wingdings"/>
            </a:pPr>
            <a:r>
              <a:rPr lang="zh-CN" sz="2400">
                <a:solidFill>
                  <a:schemeClr val="tx1"/>
                </a:solidFill>
              </a:rPr>
              <a:t>已经在全球得到实践证明，我们不必怀疑它的先进性</a:t>
            </a:r>
          </a:p>
          <a:p>
            <a:pPr marL="273050" lvl="0" indent="-273050">
              <a:buFont typeface="Wingdings"/>
            </a:pPr>
            <a:r>
              <a:rPr lang="zh-CN">
                <a:latin typeface="华文新魏" pitchFamily="2" charset="-122"/>
              </a:rPr>
              <a:t>它只说明了</a:t>
            </a:r>
            <a:r>
              <a:rPr lang="zh-CN">
                <a:solidFill>
                  <a:srgbClr val="FF0000"/>
                </a:solidFill>
                <a:latin typeface="华文新魏" pitchFamily="2" charset="-122"/>
              </a:rPr>
              <a:t>做什么</a:t>
            </a:r>
            <a:r>
              <a:rPr lang="zh-CN">
                <a:latin typeface="华文新魏" pitchFamily="2" charset="-122"/>
              </a:rPr>
              <a:t>，未说明</a:t>
            </a:r>
            <a:r>
              <a:rPr lang="zh-CN">
                <a:solidFill>
                  <a:srgbClr val="FF0000"/>
                </a:solidFill>
                <a:latin typeface="华文新魏" pitchFamily="2" charset="-122"/>
              </a:rPr>
              <a:t>如何去做</a:t>
            </a:r>
            <a:r>
              <a:rPr lang="zh-CN">
                <a:latin typeface="华文新魏" pitchFamily="2" charset="-122"/>
              </a:rPr>
              <a:t>或由</a:t>
            </a:r>
            <a:r>
              <a:rPr lang="zh-CN">
                <a:solidFill>
                  <a:srgbClr val="FF0000"/>
                </a:solidFill>
                <a:latin typeface="华文新魏" pitchFamily="2" charset="-122"/>
              </a:rPr>
              <a:t>谁去做</a:t>
            </a:r>
          </a:p>
        </p:txBody>
      </p:sp>
      <p:sp>
        <p:nvSpPr>
          <p:cNvPr id="20484" name="灯片编号占位符 7"/>
          <p:cNvSpPr/>
          <p:nvPr/>
        </p:nvSpPr>
        <p:spPr>
          <a:xfrm>
            <a:off x="7715250" y="6356350"/>
            <a:ext cx="642938" cy="365125"/>
          </a:xfrm>
          <a:prstGeom prst="rect">
            <a:avLst/>
          </a:prstGeom>
          <a:noFill/>
          <a:ln>
            <a:noFill/>
            <a:miter lim="800000"/>
          </a:ln>
        </p:spPr>
        <p:txBody>
          <a:bodyPr/>
          <a:lstStyle/>
          <a:p>
            <a:pPr lvl="0"/>
            <a:fld id="{BB5BEA11-EF63-4945-BAB4-750087603306}" type="slidenum">
              <a:rPr lang="en-US" altLang="zh-CN" sz="1400">
                <a:solidFill>
                  <a:schemeClr val="tx2"/>
                </a:solidFill>
              </a:rPr>
              <a:t>7</a:t>
            </a:fld>
            <a:endParaRPr lang="zh-CN" sz="1400">
              <a:solidFill>
                <a:schemeClr val="tx2"/>
              </a:solidFill>
            </a:endParaRPr>
          </a:p>
        </p:txBody>
      </p:sp>
      <p:sp>
        <p:nvSpPr>
          <p:cNvPr id="20485" name="日期占位符 9"/>
          <p:cNvSpPr/>
          <p:nvPr/>
        </p:nvSpPr>
        <p:spPr>
          <a:xfrm>
            <a:off x="496888" y="6356350"/>
            <a:ext cx="2289175" cy="365125"/>
          </a:xfrm>
          <a:prstGeom prst="rect">
            <a:avLst/>
          </a:prstGeom>
          <a:noFill/>
          <a:ln>
            <a:noFill/>
            <a:miter lim="800000"/>
          </a:ln>
        </p:spPr>
        <p:txBody>
          <a:bodyPr/>
          <a:lstStyle/>
          <a:p>
            <a:pPr lvl="0"/>
            <a:fld id="{110E1B5E-7A98-46CD-ABFA-156F3CC72FB7}" type="datetime1">
              <a:rPr lang="en-US" altLang="zh-CN" sz="1400">
                <a:solidFill>
                  <a:schemeClr val="tx2"/>
                </a:solidFill>
              </a:rPr>
              <a:t>2024/4/2</a:t>
            </a:fld>
            <a:endParaRPr lang="zh-CN" sz="1400">
              <a:solidFill>
                <a:schemeClr val="tx2"/>
              </a:solidFill>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p:cNvSpPr>
            <a:spLocks noGrp="1"/>
          </p:cNvSpPr>
          <p:nvPr>
            <p:ph type="title" idx="4294967295"/>
          </p:nvPr>
        </p:nvSpPr>
        <p:spPr>
          <a:xfrm>
            <a:off x="457200" y="152400"/>
            <a:ext cx="8229600" cy="990600"/>
          </a:xfrm>
          <a:prstGeom prst="rect">
            <a:avLst/>
          </a:prstGeom>
          <a:noFill/>
          <a:ln>
            <a:solidFill>
              <a:prstClr val="black"/>
            </a:solidFill>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结束语</a:t>
            </a:r>
          </a:p>
        </p:txBody>
      </p:sp>
      <p:sp>
        <p:nvSpPr>
          <p:cNvPr id="92163" name="日期占位符 2"/>
          <p:cNvSpPr/>
          <p:nvPr/>
        </p:nvSpPr>
        <p:spPr>
          <a:xfrm>
            <a:off x="496888" y="6356350"/>
            <a:ext cx="2289175" cy="365125"/>
          </a:xfrm>
          <a:prstGeom prst="rect">
            <a:avLst/>
          </a:prstGeom>
          <a:noFill/>
          <a:ln>
            <a:noFill/>
            <a:miter lim="800000"/>
          </a:ln>
        </p:spPr>
        <p:txBody>
          <a:bodyPr/>
          <a:lstStyle/>
          <a:p>
            <a:pPr lvl="0"/>
            <a:fld id="{C581469E-D2C3-46FA-AF16-CAEFEF78276A}" type="datetime1">
              <a:rPr lang="en-US" altLang="zh-CN" sz="1400">
                <a:solidFill>
                  <a:schemeClr val="tx2"/>
                </a:solidFill>
              </a:rPr>
              <a:t>2024/4/2</a:t>
            </a:fld>
            <a:endParaRPr lang="zh-CN" sz="1400">
              <a:solidFill>
                <a:schemeClr val="tx2"/>
              </a:solidFill>
            </a:endParaRPr>
          </a:p>
        </p:txBody>
      </p:sp>
      <p:sp>
        <p:nvSpPr>
          <p:cNvPr id="92164" name="灯片编号占位符 4"/>
          <p:cNvSpPr/>
          <p:nvPr/>
        </p:nvSpPr>
        <p:spPr>
          <a:xfrm>
            <a:off x="7715250" y="6356350"/>
            <a:ext cx="642938" cy="365125"/>
          </a:xfrm>
          <a:prstGeom prst="rect">
            <a:avLst/>
          </a:prstGeom>
          <a:noFill/>
          <a:ln>
            <a:noFill/>
            <a:miter lim="800000"/>
          </a:ln>
        </p:spPr>
        <p:txBody>
          <a:bodyPr/>
          <a:lstStyle/>
          <a:p>
            <a:pPr lvl="0"/>
            <a:fld id="{383AD94C-76DE-4854-ACBA-E4DEF98C5940}" type="slidenum">
              <a:rPr lang="en-US" altLang="zh-CN" sz="1400">
                <a:solidFill>
                  <a:schemeClr val="tx2"/>
                </a:solidFill>
              </a:rPr>
              <a:t>70</a:t>
            </a:fld>
            <a:endParaRPr lang="zh-CN" sz="1400">
              <a:solidFill>
                <a:schemeClr val="tx2"/>
              </a:solidFill>
            </a:endParaRPr>
          </a:p>
        </p:txBody>
      </p:sp>
      <p:sp>
        <p:nvSpPr>
          <p:cNvPr id="92165" name="内容占位符 5"/>
          <p:cNvSpPr>
            <a:spLocks noGrp="1"/>
          </p:cNvSpPr>
          <p:nvPr>
            <p:ph sz="quarter" idx="4294967295"/>
          </p:nvPr>
        </p:nvSpPr>
        <p:spPr>
          <a:xfrm>
            <a:off x="457200" y="1219200"/>
            <a:ext cx="8229600" cy="4937125"/>
          </a:xfrm>
          <a:prstGeom prst="rect">
            <a:avLst/>
          </a:prstGeom>
          <a:noFill/>
          <a:ln>
            <a:solidFill>
              <a:prstClr val="black"/>
            </a:solidFill>
            <a:miter lim="800000"/>
          </a:ln>
        </p:spPr>
        <p:txBody>
          <a:bodyPr vert="horz" wrap="square" anchor="t" anchorCtr="0"/>
          <a:lstStyle>
            <a:lvl1pPr marL="342900" indent="-342900" algn="l" eaLnBrk="1" fontAlgn="base" hangingPunct="1">
              <a:lnSpc>
                <a:spcPct val="100000"/>
              </a:lnSpc>
              <a:spcBef>
                <a:spcPts val="600"/>
              </a:spcBef>
              <a:spcAft>
                <a:spcPct val="0"/>
              </a:spcAft>
              <a:buClr>
                <a:schemeClr val="accent1"/>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1pPr>
            <a:lvl2pPr marL="273050" indent="-273050" algn="l" eaLnBrk="1" fontAlgn="base" hangingPunct="1">
              <a:lnSpc>
                <a:spcPct val="100000"/>
              </a:lnSpc>
              <a:spcBef>
                <a:spcPts val="500"/>
              </a:spcBef>
              <a:spcAft>
                <a:spcPct val="0"/>
              </a:spcAft>
              <a:buClr>
                <a:schemeClr val="accent2"/>
              </a:buClr>
              <a:buSzPct val="76000"/>
              <a:buFont typeface="Wingdings 3" pitchFamily="2" charset="2"/>
              <a:buChar char=""/>
              <a:defRPr lang="zh-CN" altLang="en-US" sz="18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16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4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200" b="0" i="0" u="none">
                <a:solidFill>
                  <a:schemeClr val="tx1"/>
                </a:solidFill>
                <a:latin typeface="Gill Sans MT" pitchFamily="2" charset="0"/>
                <a:ea typeface="华文新魏" pitchFamily="2" charset="-122"/>
              </a:defRPr>
            </a:lvl5pPr>
          </a:lstStyle>
          <a:p>
            <a:pPr marL="273050" lvl="1" indent="-273050">
              <a:spcBef>
                <a:spcPts val="600"/>
              </a:spcBef>
              <a:buClr>
                <a:schemeClr val="accent1"/>
              </a:buClr>
              <a:buFont typeface="Wingdings"/>
            </a:pPr>
            <a:r>
              <a:rPr lang="en-US" sz="2800">
                <a:solidFill>
                  <a:schemeClr val="tx1"/>
                </a:solidFill>
              </a:rPr>
              <a:t>CMMI是什么？</a:t>
            </a:r>
            <a:r>
              <a:rPr lang="en-US" sz="2800" u="sng">
                <a:solidFill>
                  <a:schemeClr val="tx1"/>
                </a:solidFill>
              </a:rPr>
              <a:t>过程模型</a:t>
            </a:r>
          </a:p>
          <a:p>
            <a:pPr marL="273050" lvl="1" indent="-273050">
              <a:spcBef>
                <a:spcPts val="600"/>
              </a:spcBef>
              <a:buClr>
                <a:schemeClr val="accent1"/>
              </a:buClr>
              <a:buFont typeface="Wingdings"/>
            </a:pPr>
            <a:r>
              <a:rPr lang="en-US" sz="2800">
                <a:solidFill>
                  <a:schemeClr val="tx1"/>
                </a:solidFill>
              </a:rPr>
              <a:t>过程的三要素？</a:t>
            </a:r>
            <a:r>
              <a:rPr lang="en-US" sz="2800" u="sng">
                <a:solidFill>
                  <a:schemeClr val="tx1"/>
                </a:solidFill>
              </a:rPr>
              <a:t>人、工具、方法</a:t>
            </a:r>
          </a:p>
          <a:p>
            <a:pPr marL="273050" lvl="1" indent="-273050">
              <a:spcBef>
                <a:spcPts val="600"/>
              </a:spcBef>
              <a:buClr>
                <a:schemeClr val="accent1"/>
              </a:buClr>
              <a:buFont typeface="Wingdings"/>
            </a:pPr>
            <a:r>
              <a:rPr lang="en-US" sz="2800">
                <a:solidFill>
                  <a:schemeClr val="tx1"/>
                </a:solidFill>
              </a:rPr>
              <a:t>CMMI模型将企业过程成熟能力分为几个等级？</a:t>
            </a:r>
            <a:r>
              <a:rPr lang="en-US" sz="2800" u="sng">
                <a:solidFill>
                  <a:schemeClr val="tx1"/>
                </a:solidFill>
              </a:rPr>
              <a:t>5</a:t>
            </a:r>
          </a:p>
          <a:p>
            <a:pPr marL="273050" lvl="1" indent="-273050">
              <a:spcBef>
                <a:spcPts val="600"/>
              </a:spcBef>
              <a:buClr>
                <a:schemeClr val="accent1"/>
              </a:buClr>
              <a:buFont typeface="Wingdings"/>
            </a:pPr>
            <a:r>
              <a:rPr lang="en-US" sz="2800">
                <a:solidFill>
                  <a:schemeClr val="tx1"/>
                </a:solidFill>
              </a:rPr>
              <a:t>软件企业实施CMMI过程改进的关键在于将其标准开发过程 </a:t>
            </a:r>
            <a:r>
              <a:rPr lang="en-US" sz="2800" u="sng">
                <a:solidFill>
                  <a:schemeClr val="tx1"/>
                </a:solidFill>
              </a:rPr>
              <a:t>制度化</a:t>
            </a:r>
          </a:p>
          <a:p>
            <a:pPr marL="273050" lvl="1" indent="-273050">
              <a:spcBef>
                <a:spcPts val="600"/>
              </a:spcBef>
              <a:buClr>
                <a:schemeClr val="accent1"/>
              </a:buClr>
              <a:buFont typeface="Wingdings"/>
            </a:pPr>
            <a:endParaRPr lang="en-US" sz="2800" u="sng">
              <a:solidFill>
                <a:schemeClr val="tx1"/>
              </a:solidFill>
            </a:endParaRPr>
          </a:p>
          <a:p>
            <a:pPr marL="273050" lvl="1" indent="-273050">
              <a:spcBef>
                <a:spcPts val="600"/>
              </a:spcBef>
              <a:buClr>
                <a:schemeClr val="accent1"/>
              </a:buClr>
              <a:buFont typeface="Wingdings"/>
            </a:pPr>
            <a:endParaRPr lang="en-US" sz="2800" u="sng">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additive="base">
                                        <p:cTn id="6" dur="1" fill="hold">
                                          <p:stCondLst>
                                            <p:cond delay="0"/>
                                          </p:stCondLst>
                                        </p:cTn>
                                        <p:tgtEl>
                                          <p:spTgt spid="92165">
                                            <p:txEl>
                                              <p:pRg st="0" end="0"/>
                                            </p:txEl>
                                          </p:spTgt>
                                        </p:tgtEl>
                                        <p:attrNameLst>
                                          <p:attrName>style.visibility</p:attrName>
                                        </p:attrNameLst>
                                      </p:cBhvr>
                                      <p:to>
                                        <p:strVal val="visible"/>
                                      </p:to>
                                    </p:set>
                                    <p:animEffect transition="in" filter="blinds(horizontal)">
                                      <p:cBhvr additive="base">
                                        <p:cTn id="7" dur="500" fill="hold"/>
                                        <p:tgtEl>
                                          <p:spTgt spid="921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3" presetClass="entr" presetSubtype="10" fill="hold" nodeType="clickEffect">
                                  <p:childTnLst>
                                    <p:set>
                                      <p:cBhvr additive="base">
                                        <p:cTn id="12" dur="1" fill="hold">
                                          <p:stCondLst>
                                            <p:cond delay="0"/>
                                          </p:stCondLst>
                                        </p:cTn>
                                        <p:tgtEl>
                                          <p:spTgt spid="92165">
                                            <p:txEl>
                                              <p:pRg st="1" end="1"/>
                                            </p:txEl>
                                          </p:spTgt>
                                        </p:tgtEl>
                                        <p:attrNameLst>
                                          <p:attrName>style.visibility</p:attrName>
                                        </p:attrNameLst>
                                      </p:cBhvr>
                                      <p:to>
                                        <p:strVal val="visible"/>
                                      </p:to>
                                    </p:set>
                                    <p:animEffect transition="in" filter="blinds(horizontal)">
                                      <p:cBhvr additive="base">
                                        <p:cTn id="13" dur="500" fill="hold"/>
                                        <p:tgtEl>
                                          <p:spTgt spid="9216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3" presetClass="entr" presetSubtype="10" fill="hold" nodeType="clickEffect">
                                  <p:childTnLst>
                                    <p:set>
                                      <p:cBhvr additive="base">
                                        <p:cTn id="18" dur="1" fill="hold">
                                          <p:stCondLst>
                                            <p:cond delay="0"/>
                                          </p:stCondLst>
                                        </p:cTn>
                                        <p:tgtEl>
                                          <p:spTgt spid="92165">
                                            <p:txEl>
                                              <p:pRg st="2" end="2"/>
                                            </p:txEl>
                                          </p:spTgt>
                                        </p:tgtEl>
                                        <p:attrNameLst>
                                          <p:attrName>style.visibility</p:attrName>
                                        </p:attrNameLst>
                                      </p:cBhvr>
                                      <p:to>
                                        <p:strVal val="visible"/>
                                      </p:to>
                                    </p:set>
                                    <p:animEffect transition="in" filter="blinds(horizontal)">
                                      <p:cBhvr additive="base">
                                        <p:cTn id="19" dur="500" fill="hold"/>
                                        <p:tgtEl>
                                          <p:spTgt spid="9216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3" presetClass="entr" presetSubtype="10" fill="hold" nodeType="clickEffect">
                                  <p:childTnLst>
                                    <p:set>
                                      <p:cBhvr additive="base">
                                        <p:cTn id="24" dur="1" fill="hold">
                                          <p:stCondLst>
                                            <p:cond delay="0"/>
                                          </p:stCondLst>
                                        </p:cTn>
                                        <p:tgtEl>
                                          <p:spTgt spid="92165">
                                            <p:txEl>
                                              <p:pRg st="3" end="3"/>
                                            </p:txEl>
                                          </p:spTgt>
                                        </p:tgtEl>
                                        <p:attrNameLst>
                                          <p:attrName>style.visibility</p:attrName>
                                        </p:attrNameLst>
                                      </p:cBhvr>
                                      <p:to>
                                        <p:strVal val="visible"/>
                                      </p:to>
                                    </p:set>
                                    <p:animEffect transition="in" filter="blinds(horizontal)">
                                      <p:cBhvr additive="base">
                                        <p:cTn id="25" dur="500" fill="hold"/>
                                        <p:tgtEl>
                                          <p:spTgt spid="921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内容占位符 2">
            <a:extLst>
              <a:ext uri="{FF2B5EF4-FFF2-40B4-BE49-F238E27FC236}">
                <a16:creationId xmlns:a16="http://schemas.microsoft.com/office/drawing/2014/main" id="{105A31F1-8A9D-41CD-B6B3-F4BC5F72B1C0}"/>
              </a:ext>
            </a:extLst>
          </p:cNvPr>
          <p:cNvSpPr>
            <a:spLocks noGrp="1" noChangeArrowheads="1"/>
          </p:cNvSpPr>
          <p:nvPr>
            <p:ph idx="1"/>
          </p:nvPr>
        </p:nvSpPr>
        <p:spPr>
          <a:xfrm>
            <a:off x="201613" y="107950"/>
            <a:ext cx="8942387" cy="6750050"/>
          </a:xfrm>
        </p:spPr>
        <p:txBody>
          <a:bodyPr/>
          <a:lstStyle/>
          <a:p>
            <a:pPr eaLnBrk="1" latinLnBrk="1" hangingPunct="1"/>
            <a:r>
              <a:rPr lang="zh-CN" altLang="en-US" sz="100">
                <a:solidFill>
                  <a:schemeClr val="bg1"/>
                </a:solidFill>
              </a:rPr>
              <a:t>忧国忘家，捐躯济难，忠臣之志也。</a:t>
            </a:r>
            <a:r>
              <a:rPr lang="en-US" altLang="zh-CN" sz="100">
                <a:solidFill>
                  <a:schemeClr val="bg1"/>
                </a:solidFill>
              </a:rPr>
              <a:t>—</a:t>
            </a:r>
            <a:r>
              <a:rPr lang="zh-CN" altLang="en-US" sz="100">
                <a:solidFill>
                  <a:schemeClr val="bg1"/>
                </a:solidFill>
              </a:rPr>
              <a:t>三国</a:t>
            </a:r>
            <a:r>
              <a:rPr lang="en-US" altLang="zh-CN" sz="100">
                <a:solidFill>
                  <a:schemeClr val="bg1"/>
                </a:solidFill>
              </a:rPr>
              <a:t>·</a:t>
            </a:r>
            <a:r>
              <a:rPr lang="zh-CN" altLang="en-US" sz="100">
                <a:solidFill>
                  <a:schemeClr val="bg1"/>
                </a:solidFill>
              </a:rPr>
              <a:t>曹植</a:t>
            </a:r>
            <a:r>
              <a:rPr lang="en-US" altLang="zh-CN" sz="100">
                <a:solidFill>
                  <a:schemeClr val="bg1"/>
                </a:solidFill>
              </a:rPr>
              <a:t>《</a:t>
            </a:r>
            <a:r>
              <a:rPr lang="zh-CN" altLang="en-US" sz="100">
                <a:solidFill>
                  <a:schemeClr val="bg1"/>
                </a:solidFill>
              </a:rPr>
              <a:t>求自诚表</a:t>
            </a:r>
            <a:r>
              <a:rPr lang="en-US" altLang="zh-CN" sz="100">
                <a:solidFill>
                  <a:schemeClr val="bg1"/>
                </a:solidFill>
              </a:rPr>
              <a:t>》</a:t>
            </a:r>
            <a:r>
              <a:rPr lang="zh-CN" altLang="en-US" sz="100">
                <a:solidFill>
                  <a:schemeClr val="bg1"/>
                </a:solidFill>
              </a:rPr>
              <a:t>。</a:t>
            </a:r>
            <a:fld id="{8783E792-0C77-4310-9007-49D6FCB0D4D9}" type="datetime7">
              <a:rPr lang="zh-CN" altLang="en-US" sz="100" smtClean="0">
                <a:solidFill>
                  <a:schemeClr val="bg1"/>
                </a:solidFill>
              </a:rPr>
              <a:pPr eaLnBrk="1" latinLnBrk="1" hangingPunct="1"/>
              <a:t>24.4.2</a:t>
            </a:fld>
            <a:fld id="{F97726ED-815B-4236-8CB6-8497C7A9D243}" type="datetime7">
              <a:rPr lang="zh-CN" altLang="en-US" sz="100" smtClean="0">
                <a:solidFill>
                  <a:schemeClr val="bg1"/>
                </a:solidFill>
              </a:rPr>
              <a:pPr eaLnBrk="1" latinLnBrk="1" hangingPunct="1"/>
              <a:t>24.4.2</a:t>
            </a:fld>
            <a:fld id="{A022396E-918D-44E2-BD4D-CB285046C814}" type="datetime2">
              <a:rPr lang="en-US" altLang="zh-CN" sz="100" smtClean="0">
                <a:solidFill>
                  <a:schemeClr val="bg1"/>
                </a:solidFill>
              </a:rPr>
              <a:pPr eaLnBrk="1" latinLnBrk="1" hangingPunct="1"/>
              <a:t>Tuesday, April 2, 2024</a:t>
            </a:fld>
            <a:endParaRPr lang="zh-CN" altLang="en-US" sz="100">
              <a:solidFill>
                <a:schemeClr val="bg1"/>
              </a:solidFill>
            </a:endParaRPr>
          </a:p>
          <a:p>
            <a:pPr eaLnBrk="1" latinLnBrk="1" hangingPunct="1"/>
            <a:r>
              <a:rPr lang="zh-CN" altLang="en-US" sz="100">
                <a:solidFill>
                  <a:schemeClr val="bg1"/>
                </a:solidFill>
              </a:rPr>
              <a:t>墨守成规，四平八稳，优柔寡断，畏首畏尾，不是企业家的气质。。</a:t>
            </a:r>
            <a:fld id="{DAE7C1FF-57B2-4790-9979-1624DB556760}" type="datetime11">
              <a:rPr lang="zh-CN" altLang="en-US" sz="100" smtClean="0">
                <a:solidFill>
                  <a:schemeClr val="bg1"/>
                </a:solidFill>
              </a:rPr>
              <a:pPr eaLnBrk="1" latinLnBrk="1" hangingPunct="1"/>
              <a:t>09:42:47</a:t>
            </a:fld>
            <a:fld id="{4028AC10-AB97-4525-BD43-0E684F3B5B43}" type="datetime11">
              <a:rPr lang="zh-CN" altLang="en-US" sz="100" smtClean="0">
                <a:solidFill>
                  <a:schemeClr val="bg1"/>
                </a:solidFill>
              </a:rPr>
              <a:pPr eaLnBrk="1" latinLnBrk="1" hangingPunct="1"/>
              <a:t>09:42:47</a:t>
            </a:fld>
            <a:fld id="{7EE3E8DE-3727-40E3-8B7D-5A69FA8DB81B}" type="datetime10">
              <a:rPr lang="zh-CN" altLang="en-US" sz="100" smtClean="0">
                <a:solidFill>
                  <a:schemeClr val="bg1"/>
                </a:solidFill>
              </a:rPr>
              <a:pPr eaLnBrk="1" latinLnBrk="1" hangingPunct="1"/>
              <a:t>09:42</a:t>
            </a:fld>
            <a:fld id="{1E6AE1D7-96BA-430D-A91D-24D6736265D4}" type="datetime9">
              <a:rPr lang="en-US" altLang="zh-CN" sz="100" smtClean="0">
                <a:solidFill>
                  <a:schemeClr val="bg1"/>
                </a:solidFill>
              </a:rPr>
              <a:pPr eaLnBrk="1" latinLnBrk="1" hangingPunct="1"/>
              <a:t>4/2/2024 9:42:47 AM</a:t>
            </a:fld>
            <a:endParaRPr lang="zh-CN" altLang="en-US" sz="100">
              <a:solidFill>
                <a:schemeClr val="bg1"/>
              </a:solidFill>
            </a:endParaRPr>
          </a:p>
          <a:p>
            <a:pPr eaLnBrk="1" latinLnBrk="1" hangingPunct="1"/>
            <a:r>
              <a:rPr lang="zh-CN" altLang="en-US" sz="100">
                <a:solidFill>
                  <a:schemeClr val="bg1"/>
                </a:solidFill>
              </a:rPr>
              <a:t>心境，是一种情感状况，领有了好心情，也就拥有了，继而占有了年青跟健康。就拥有了对将来生活的憧憬，充斥等待，让咱们拥有一份善意情吧，由于生涯着就是荣幸和快活。。</a:t>
            </a:r>
            <a:fld id="{6CABE510-DE35-407E-AA94-CF8487A8CA32}" type="datetime7">
              <a:rPr lang="zh-CN" altLang="en-US" sz="100" smtClean="0">
                <a:solidFill>
                  <a:schemeClr val="bg1"/>
                </a:solidFill>
              </a:rPr>
              <a:pPr eaLnBrk="1" latinLnBrk="1" hangingPunct="1"/>
              <a:t>24.4.2</a:t>
            </a:fld>
            <a:fld id="{BD21B04E-5391-46DB-B8EA-3D9DF396C3E2}" type="datetime11">
              <a:rPr lang="zh-CN" altLang="en-US" sz="100" smtClean="0">
                <a:solidFill>
                  <a:schemeClr val="bg1"/>
                </a:solidFill>
              </a:rPr>
              <a:pPr eaLnBrk="1" latinLnBrk="1" hangingPunct="1"/>
              <a:t>09:42:47</a:t>
            </a:fld>
            <a:fld id="{7E3F4801-DD09-4E88-97D1-2FD627EBE772}" type="datetime10">
              <a:rPr lang="zh-CN" altLang="en-US" sz="100" smtClean="0">
                <a:solidFill>
                  <a:schemeClr val="bg1"/>
                </a:solidFill>
              </a:rPr>
              <a:pPr eaLnBrk="1" latinLnBrk="1" hangingPunct="1"/>
              <a:t>09:42</a:t>
            </a:fld>
            <a:fld id="{381CE61A-FF82-4130-B67A-F488ED1A94C0}" type="datetime7">
              <a:rPr lang="en-US" altLang="zh-CN" sz="100" smtClean="0">
                <a:solidFill>
                  <a:schemeClr val="bg1"/>
                </a:solidFill>
              </a:rPr>
              <a:pPr eaLnBrk="1" latinLnBrk="1" hangingPunct="1"/>
              <a:t>Apr-24</a:t>
            </a:fld>
            <a:fld id="{1449FCD2-B8ED-4531-8211-4D229480A47C}" type="datetime5">
              <a:rPr lang="en-US" altLang="zh-CN" sz="100" smtClean="0">
                <a:solidFill>
                  <a:schemeClr val="bg1"/>
                </a:solidFill>
              </a:rPr>
              <a:pPr eaLnBrk="1" latinLnBrk="1" hangingPunct="1"/>
              <a:t>2-Apr-24</a:t>
            </a:fld>
            <a:endParaRPr lang="zh-CN" altLang="en-US" sz="100">
              <a:solidFill>
                <a:schemeClr val="bg1"/>
              </a:solidFill>
            </a:endParaRPr>
          </a:p>
          <a:p>
            <a:pPr eaLnBrk="1" latinLnBrk="1" hangingPunct="1"/>
            <a:r>
              <a:rPr lang="zh-CN" altLang="en-US" sz="100">
                <a:solidFill>
                  <a:schemeClr val="bg1"/>
                </a:solidFill>
              </a:rPr>
              <a:t>帮别人的事做完就忘记，别人为自己做的事时时记着，哪怕这个人只有那么一次好，他也是曾经赞助过你的人。。</a:t>
            </a:r>
            <a:fld id="{81E8EEC4-D863-41E7-A5AB-09C4A216DF21}" type="datetime11">
              <a:rPr lang="zh-CN" altLang="en-US" sz="100" smtClean="0">
                <a:solidFill>
                  <a:schemeClr val="bg1"/>
                </a:solidFill>
              </a:rPr>
              <a:pPr eaLnBrk="1" latinLnBrk="1" hangingPunct="1"/>
              <a:t>09:42:47</a:t>
            </a:fld>
            <a:fld id="{5E4242E9-3149-42D8-AFB7-43DC1EEDE84A}" type="datetime11">
              <a:rPr lang="zh-CN" altLang="en-US" sz="100" smtClean="0">
                <a:solidFill>
                  <a:schemeClr val="bg1"/>
                </a:solidFill>
              </a:rPr>
              <a:pPr eaLnBrk="1" latinLnBrk="1" hangingPunct="1"/>
              <a:t>09:42:47</a:t>
            </a:fld>
            <a:fld id="{93807F73-7F97-4316-A065-E2E26890F28D}" type="datetime10">
              <a:rPr lang="zh-CN" altLang="en-US" sz="100" smtClean="0">
                <a:solidFill>
                  <a:schemeClr val="bg1"/>
                </a:solidFill>
              </a:rPr>
              <a:pPr eaLnBrk="1" latinLnBrk="1" hangingPunct="1"/>
              <a:t>09:42</a:t>
            </a:fld>
            <a:fld id="{5A5E4BB7-A289-4AD7-830A-419AA2AEA00F}" type="datetime2">
              <a:rPr lang="en-US" altLang="zh-CN" sz="100" smtClean="0">
                <a:solidFill>
                  <a:schemeClr val="bg1"/>
                </a:solidFill>
              </a:rPr>
              <a:pPr eaLnBrk="1" latinLnBrk="1" hangingPunct="1"/>
              <a:t>Tuesday, April 2, 2024</a:t>
            </a:fld>
            <a:endParaRPr lang="zh-CN" altLang="en-US" sz="100">
              <a:solidFill>
                <a:schemeClr val="bg1"/>
              </a:solidFill>
            </a:endParaRPr>
          </a:p>
          <a:p>
            <a:pPr eaLnBrk="1" latinLnBrk="1" hangingPunct="1"/>
            <a:r>
              <a:rPr lang="zh-CN" altLang="en-US" sz="100">
                <a:solidFill>
                  <a:schemeClr val="bg1"/>
                </a:solidFill>
              </a:rPr>
              <a:t>每个人都是自己命运的建筑师。。</a:t>
            </a:r>
            <a:fld id="{BF006893-7DB9-4B57-A14A-9597BD1BD07B}" type="datetime7">
              <a:rPr lang="zh-CN" altLang="en-US" sz="100" smtClean="0">
                <a:solidFill>
                  <a:schemeClr val="bg1"/>
                </a:solidFill>
              </a:rPr>
              <a:pPr eaLnBrk="1" latinLnBrk="1" hangingPunct="1"/>
              <a:t>24.4.2</a:t>
            </a:fld>
            <a:fld id="{073A99F5-F8DC-4095-AE72-6440D81639D7}" type="datetime7">
              <a:rPr lang="zh-CN" altLang="en-US" sz="100" smtClean="0">
                <a:solidFill>
                  <a:schemeClr val="bg1"/>
                </a:solidFill>
              </a:rPr>
              <a:pPr eaLnBrk="1" latinLnBrk="1" hangingPunct="1"/>
              <a:t>24.4.2</a:t>
            </a:fld>
            <a:fld id="{06E23E54-605E-475F-B996-AF7777FEE4B5}" type="datetime11">
              <a:rPr lang="zh-CN" altLang="en-US" sz="100" smtClean="0">
                <a:solidFill>
                  <a:schemeClr val="bg1"/>
                </a:solidFill>
              </a:rPr>
              <a:pPr eaLnBrk="1" latinLnBrk="1" hangingPunct="1"/>
              <a:t>09:42:47</a:t>
            </a:fld>
            <a:fld id="{ADF0B8C2-491F-4F93-81F3-BCBF04129E25}" type="datetime11">
              <a:rPr lang="zh-CN" altLang="en-US" sz="100" smtClean="0">
                <a:solidFill>
                  <a:schemeClr val="bg1"/>
                </a:solidFill>
              </a:rPr>
              <a:pPr eaLnBrk="1" latinLnBrk="1" hangingPunct="1"/>
              <a:t>09:42:47</a:t>
            </a:fld>
            <a:fld id="{9E35AE90-DEC3-402E-82E6-D6BD8E82662A}" type="datetime4">
              <a:rPr lang="en-US" altLang="zh-CN" sz="100" smtClean="0">
                <a:solidFill>
                  <a:schemeClr val="bg1"/>
                </a:solidFill>
              </a:rPr>
              <a:pPr eaLnBrk="1" latinLnBrk="1" hangingPunct="1"/>
              <a:t>April 2, 2024</a:t>
            </a:fld>
            <a:endParaRPr lang="zh-CN" altLang="en-US" sz="100">
              <a:solidFill>
                <a:schemeClr val="bg1"/>
              </a:solidFill>
            </a:endParaRPr>
          </a:p>
          <a:p>
            <a:pPr eaLnBrk="1" latinLnBrk="1" hangingPunct="1"/>
            <a:r>
              <a:rPr lang="zh-CN" altLang="en-US" sz="100">
                <a:solidFill>
                  <a:schemeClr val="bg1"/>
                </a:solidFill>
              </a:rPr>
              <a:t>沙漠里的脚印很快就消逝了。一支支奋进歌却在跋涉者的心中长久激荡。。</a:t>
            </a:r>
            <a:fld id="{522E82EE-D3EC-4099-B468-2D0E86485FB4}" type="datetime2">
              <a:rPr lang="zh-CN" altLang="en-US" sz="100" smtClean="0">
                <a:solidFill>
                  <a:schemeClr val="bg1"/>
                </a:solidFill>
              </a:rPr>
              <a:pPr eaLnBrk="1" latinLnBrk="1" hangingPunct="1"/>
              <a:t>2024年4月2日</a:t>
            </a:fld>
            <a:fld id="{69934BD8-A752-4594-ACF7-B4CD42211620}" type="datetime12">
              <a:rPr lang="zh-CN" altLang="en-US" sz="100" smtClean="0">
                <a:solidFill>
                  <a:schemeClr val="bg1"/>
                </a:solidFill>
              </a:rPr>
              <a:pPr eaLnBrk="1" latinLnBrk="1" hangingPunct="1"/>
              <a:t>上午9时42分</a:t>
            </a:fld>
            <a:fld id="{0492ECB3-2641-4B76-89BB-EE9401330777}" type="datetime7">
              <a:rPr lang="zh-CN" altLang="en-US" sz="100" smtClean="0">
                <a:solidFill>
                  <a:schemeClr val="bg1"/>
                </a:solidFill>
              </a:rPr>
              <a:pPr eaLnBrk="1" latinLnBrk="1" hangingPunct="1"/>
              <a:t>24.4.2</a:t>
            </a:fld>
            <a:fld id="{17226069-FE14-4ABE-9D1B-17BDDC422CDA}" type="datetime7">
              <a:rPr lang="zh-CN" altLang="en-US" sz="100" smtClean="0">
                <a:solidFill>
                  <a:schemeClr val="bg1"/>
                </a:solidFill>
              </a:rPr>
              <a:pPr eaLnBrk="1" latinLnBrk="1" hangingPunct="1"/>
              <a:t>24.4.2</a:t>
            </a:fld>
            <a:endParaRPr lang="zh-CN" altLang="en-US" sz="100">
              <a:solidFill>
                <a:schemeClr val="bg1"/>
              </a:solidFill>
            </a:endParaRPr>
          </a:p>
          <a:p>
            <a:pPr eaLnBrk="1" latinLnBrk="1" hangingPunct="1"/>
            <a:r>
              <a:rPr lang="zh-CN" altLang="en-US" sz="100">
                <a:solidFill>
                  <a:schemeClr val="bg1"/>
                </a:solidFill>
              </a:rPr>
              <a:t>君子务本，本立而道生。</a:t>
            </a:r>
            <a:r>
              <a:rPr lang="en-US" altLang="zh-CN" sz="100">
                <a:solidFill>
                  <a:schemeClr val="bg1"/>
                </a:solidFill>
              </a:rPr>
              <a:t>—《</a:t>
            </a:r>
            <a:r>
              <a:rPr lang="zh-CN" altLang="en-US" sz="100">
                <a:solidFill>
                  <a:schemeClr val="bg1"/>
                </a:solidFill>
              </a:rPr>
              <a:t>论语</a:t>
            </a:r>
            <a:r>
              <a:rPr lang="en-US" altLang="zh-CN" sz="100">
                <a:solidFill>
                  <a:schemeClr val="bg1"/>
                </a:solidFill>
              </a:rPr>
              <a:t>》</a:t>
            </a:r>
            <a:r>
              <a:rPr lang="zh-CN" altLang="en-US" sz="100">
                <a:solidFill>
                  <a:schemeClr val="bg1"/>
                </a:solidFill>
              </a:rPr>
              <a:t>。</a:t>
            </a:r>
            <a:fld id="{0A66B4C9-57E6-4848-936A-27FD23F090BF}" type="datetime3">
              <a:rPr lang="zh-CN" altLang="en-US" sz="100" smtClean="0">
                <a:solidFill>
                  <a:schemeClr val="bg1"/>
                </a:solidFill>
              </a:rPr>
              <a:pPr eaLnBrk="1" latinLnBrk="1" hangingPunct="1"/>
              <a:t>2024年4月2日星期二</a:t>
            </a:fld>
            <a:fld id="{F1E6F275-7BD9-4C67-B81D-FDF04B16E3B4}" type="datetime13">
              <a:rPr lang="zh-CN" altLang="en-US" sz="100" smtClean="0">
                <a:solidFill>
                  <a:schemeClr val="bg1"/>
                </a:solidFill>
              </a:rPr>
              <a:pPr eaLnBrk="1" latinLnBrk="1" hangingPunct="1"/>
              <a:t>上午9时42分47秒</a:t>
            </a:fld>
            <a:fld id="{865BFE84-E175-4A1E-83C0-D4CB13D35A87}" type="datetime11">
              <a:rPr lang="zh-CN" altLang="en-US" sz="100" smtClean="0">
                <a:solidFill>
                  <a:schemeClr val="bg1"/>
                </a:solidFill>
              </a:rPr>
              <a:pPr eaLnBrk="1" latinLnBrk="1" hangingPunct="1"/>
              <a:t>09:42:47</a:t>
            </a:fld>
            <a:fld id="{A5FBB983-CD7F-441C-A31E-8F669A736A76}" type="datetime7">
              <a:rPr lang="zh-CN" altLang="en-US" sz="100" smtClean="0">
                <a:solidFill>
                  <a:schemeClr val="bg1"/>
                </a:solidFill>
              </a:rPr>
              <a:pPr eaLnBrk="1" latinLnBrk="1" hangingPunct="1"/>
              <a:t>24.4.2</a:t>
            </a:fld>
            <a:endParaRPr lang="zh-CN" altLang="en-US" sz="100">
              <a:solidFill>
                <a:schemeClr val="bg1"/>
              </a:solidFill>
            </a:endParaRPr>
          </a:p>
          <a:p>
            <a:pPr eaLnBrk="1" latinLnBrk="1" hangingPunct="1"/>
            <a:r>
              <a:rPr lang="zh-CN" altLang="en-US" sz="100">
                <a:solidFill>
                  <a:schemeClr val="bg1"/>
                </a:solidFill>
              </a:rPr>
              <a:t>人生成功的秘诀是当好机会来临时，立刻抓住它。。</a:t>
            </a:r>
            <a:fld id="{8CD65244-57DD-468A-BE1E-196354E44620}" type="datetime6">
              <a:rPr lang="zh-CN" altLang="en-US" sz="100" smtClean="0">
                <a:solidFill>
                  <a:schemeClr val="bg1"/>
                </a:solidFill>
              </a:rPr>
              <a:pPr eaLnBrk="1" latinLnBrk="1" hangingPunct="1"/>
              <a:t>2024年4月</a:t>
            </a:fld>
            <a:fld id="{26A4ED43-7C4E-4CD8-A3CC-DCA1650ADE7A}" type="datetime12">
              <a:rPr lang="zh-CN" altLang="en-US" sz="100" smtClean="0">
                <a:solidFill>
                  <a:schemeClr val="bg1"/>
                </a:solidFill>
              </a:rPr>
              <a:pPr eaLnBrk="1" latinLnBrk="1" hangingPunct="1"/>
              <a:t>上午9时42分</a:t>
            </a:fld>
            <a:fld id="{4CB1A7BA-407A-4BC5-8051-C08A9ACF644D}" type="datetime7">
              <a:rPr lang="zh-CN" altLang="en-US" sz="100" smtClean="0">
                <a:solidFill>
                  <a:schemeClr val="bg1"/>
                </a:solidFill>
              </a:rPr>
              <a:pPr eaLnBrk="1" latinLnBrk="1" hangingPunct="1"/>
              <a:t>24.4.2</a:t>
            </a:fld>
            <a:fld id="{C1AC45A8-EA2A-449F-AE4F-34AE609809AB}" type="datetime10">
              <a:rPr lang="zh-CN" altLang="en-US" sz="100" smtClean="0">
                <a:solidFill>
                  <a:schemeClr val="bg1"/>
                </a:solidFill>
              </a:rPr>
              <a:pPr eaLnBrk="1" latinLnBrk="1" hangingPunct="1"/>
              <a:t>09:42</a:t>
            </a:fld>
            <a:fld id="{90AFA90B-9A13-4644-8514-CEDA3B6769FB}" type="datetime4">
              <a:rPr lang="en-US" altLang="zh-CN" sz="100" smtClean="0">
                <a:solidFill>
                  <a:schemeClr val="bg1"/>
                </a:solidFill>
              </a:rPr>
              <a:pPr eaLnBrk="1" latinLnBrk="1" hangingPunct="1"/>
              <a:t>April 2, 2024</a:t>
            </a:fld>
            <a:endParaRPr lang="zh-CN" altLang="en-US" sz="100">
              <a:solidFill>
                <a:schemeClr val="bg1"/>
              </a:solidFill>
            </a:endParaRPr>
          </a:p>
          <a:p>
            <a:pPr eaLnBrk="1" latinLnBrk="1" hangingPunct="1"/>
            <a:r>
              <a:rPr lang="zh-CN" altLang="en-US" sz="100">
                <a:solidFill>
                  <a:schemeClr val="bg1"/>
                </a:solidFill>
              </a:rPr>
              <a:t>所谓企业管理就是解决一连串关系密切的问题，必须有系统地予以解决，否则将会造成损失。。</a:t>
            </a:r>
            <a:fld id="{A1395B89-BEF7-4CB6-8F32-854B38DCAFCD}" type="datetime9">
              <a:rPr lang="zh-CN" altLang="en-US" sz="100" smtClean="0">
                <a:solidFill>
                  <a:schemeClr val="bg1"/>
                </a:solidFill>
              </a:rPr>
              <a:pPr eaLnBrk="1" latinLnBrk="1" hangingPunct="1"/>
              <a:t>2024年4月2日星期二9时42分47秒</a:t>
            </a:fld>
            <a:fld id="{58CDEB3A-0114-4209-A03C-F79DABEA338F}" type="datetime11">
              <a:rPr lang="zh-CN" altLang="en-US" sz="100" smtClean="0">
                <a:solidFill>
                  <a:schemeClr val="bg1"/>
                </a:solidFill>
              </a:rPr>
              <a:pPr eaLnBrk="1" latinLnBrk="1" hangingPunct="1"/>
              <a:t>09:42:47</a:t>
            </a:fld>
            <a:fld id="{8C49CA69-CFEB-4A56-AB30-E0B0F2ED4E30}" type="datetime3">
              <a:rPr lang="en-US" altLang="zh-CN" sz="100" smtClean="0">
                <a:solidFill>
                  <a:schemeClr val="bg1"/>
                </a:solidFill>
              </a:rPr>
              <a:pPr eaLnBrk="1" latinLnBrk="1" hangingPunct="1"/>
              <a:t>2 April 2024</a:t>
            </a:fld>
            <a:endParaRPr lang="zh-CN" altLang="en-US" sz="100">
              <a:solidFill>
                <a:schemeClr val="bg1"/>
              </a:solidFill>
            </a:endParaRPr>
          </a:p>
          <a:p>
            <a:pPr eaLnBrk="1" latinLnBrk="1" hangingPunct="1"/>
            <a:r>
              <a:rPr lang="zh-CN" altLang="en-US" sz="100">
                <a:solidFill>
                  <a:schemeClr val="bg1"/>
                </a:solidFill>
              </a:rPr>
              <a:t>经理人员的任务则在于知人善任，提供企业一个平衡密合的工作组织。。</a:t>
            </a:r>
            <a:fld id="{4548B6E4-2597-4D3E-9636-8D63AE805C4E}" type="datetime13">
              <a:rPr lang="zh-CN" altLang="en-US" sz="100" smtClean="0">
                <a:solidFill>
                  <a:schemeClr val="bg1"/>
                </a:solidFill>
              </a:rPr>
              <a:pPr eaLnBrk="1" latinLnBrk="1" hangingPunct="1"/>
              <a:t>上午9时42分47秒</a:t>
            </a:fld>
            <a:fld id="{199A905F-044E-4D5F-9444-1C689DBC430C}" type="datetime12">
              <a:rPr lang="zh-CN" altLang="en-US" sz="100" smtClean="0">
                <a:solidFill>
                  <a:schemeClr val="bg1"/>
                </a:solidFill>
              </a:rPr>
              <a:pPr eaLnBrk="1" latinLnBrk="1" hangingPunct="1"/>
              <a:t>上午9时42分</a:t>
            </a:fld>
            <a:fld id="{BABF6B5C-B126-469E-9DBC-B769A41B1CF9}" type="datetime11">
              <a:rPr lang="zh-CN" altLang="en-US" sz="100" smtClean="0">
                <a:solidFill>
                  <a:schemeClr val="bg1"/>
                </a:solidFill>
              </a:rPr>
              <a:pPr eaLnBrk="1" latinLnBrk="1" hangingPunct="1"/>
              <a:t>09:42:47</a:t>
            </a:fld>
            <a:fld id="{5889BAA7-AEBE-46C0-BA02-41998D26D96A}" type="datetime7">
              <a:rPr lang="zh-CN" altLang="en-US" sz="100" smtClean="0">
                <a:solidFill>
                  <a:schemeClr val="bg1"/>
                </a:solidFill>
              </a:rPr>
              <a:pPr eaLnBrk="1" latinLnBrk="1" hangingPunct="1"/>
              <a:t>24.4.2</a:t>
            </a:fld>
            <a:endParaRPr lang="zh-CN" altLang="en-US" sz="100">
              <a:solidFill>
                <a:schemeClr val="bg1"/>
              </a:solidFill>
            </a:endParaRPr>
          </a:p>
          <a:p>
            <a:pPr eaLnBrk="1" latinLnBrk="1" hangingPunct="1"/>
            <a:r>
              <a:rPr lang="zh-CN" altLang="en-US" sz="100">
                <a:solidFill>
                  <a:schemeClr val="bg1"/>
                </a:solidFill>
              </a:rPr>
              <a:t>对新的对象务必创出全新的概念。。</a:t>
            </a:r>
            <a:fld id="{957B8E0D-283D-4119-A7DD-ABA56213ED69}" type="datetime7">
              <a:rPr lang="zh-CN" altLang="en-US" sz="100" smtClean="0">
                <a:solidFill>
                  <a:schemeClr val="bg1"/>
                </a:solidFill>
              </a:rPr>
              <a:pPr eaLnBrk="1" latinLnBrk="1" hangingPunct="1"/>
              <a:t>24.4.2</a:t>
            </a:fld>
            <a:fld id="{9424167B-6954-4EC9-AD9E-8D32C98244D2}" type="datetime7">
              <a:rPr lang="zh-CN" altLang="en-US" sz="100" smtClean="0">
                <a:solidFill>
                  <a:schemeClr val="bg1"/>
                </a:solidFill>
              </a:rPr>
              <a:pPr eaLnBrk="1" latinLnBrk="1" hangingPunct="1"/>
              <a:t>24.4.2</a:t>
            </a:fld>
            <a:fld id="{40E4610B-F560-4165-81CB-0588341A0AA7}" type="datetime10">
              <a:rPr lang="zh-CN" altLang="en-US" sz="100" smtClean="0">
                <a:solidFill>
                  <a:schemeClr val="bg1"/>
                </a:solidFill>
              </a:rPr>
              <a:pPr eaLnBrk="1" latinLnBrk="1" hangingPunct="1"/>
              <a:t>09:42</a:t>
            </a:fld>
            <a:fld id="{FE5AC9F5-BAE2-47B7-81A1-41C84B344BE2}" type="datetime11">
              <a:rPr lang="zh-CN" altLang="en-US" sz="100" smtClean="0">
                <a:solidFill>
                  <a:schemeClr val="bg1"/>
                </a:solidFill>
              </a:rPr>
              <a:pPr eaLnBrk="1" latinLnBrk="1" hangingPunct="1"/>
              <a:t>09:42:47</a:t>
            </a:fld>
            <a:fld id="{B51B0AB0-4411-4652-B722-A2AC4C75074F}" type="datetime11">
              <a:rPr lang="zh-CN" altLang="en-US" sz="100" smtClean="0">
                <a:solidFill>
                  <a:schemeClr val="bg1"/>
                </a:solidFill>
              </a:rPr>
              <a:pPr eaLnBrk="1" latinLnBrk="1" hangingPunct="1"/>
              <a:t>09:42:47</a:t>
            </a:fld>
            <a:fld id="{0FC202E2-43CC-4916-A17D-DC7C1CA1CBD5}" type="datetime7">
              <a:rPr lang="en-US" altLang="zh-CN" sz="100" smtClean="0">
                <a:solidFill>
                  <a:schemeClr val="bg1"/>
                </a:solidFill>
              </a:rPr>
              <a:pPr eaLnBrk="1" latinLnBrk="1" hangingPunct="1"/>
              <a:t>Apr-24</a:t>
            </a:fld>
            <a:endParaRPr lang="zh-CN" altLang="en-US" sz="100">
              <a:solidFill>
                <a:schemeClr val="bg1"/>
              </a:solidFill>
            </a:endParaRPr>
          </a:p>
          <a:p>
            <a:pPr eaLnBrk="1" latinLnBrk="1" hangingPunct="1"/>
            <a:r>
              <a:rPr lang="zh-CN" altLang="en-US" sz="100">
                <a:solidFill>
                  <a:schemeClr val="bg1"/>
                </a:solidFill>
              </a:rPr>
              <a:t>安全工作是头等大事。。</a:t>
            </a:r>
            <a:fld id="{A54E3AFA-FE79-44B3-9B05-195DFA24FB74}" type="datetime9">
              <a:rPr lang="zh-CN" altLang="en-US" sz="100" smtClean="0">
                <a:solidFill>
                  <a:schemeClr val="bg1"/>
                </a:solidFill>
              </a:rPr>
              <a:pPr eaLnBrk="1" latinLnBrk="1" hangingPunct="1"/>
              <a:t>2024年4月2日星期二9时42分47秒</a:t>
            </a:fld>
            <a:fld id="{FB945EFA-336E-4C02-A44D-8D73F8EE1900}" type="datetime2">
              <a:rPr lang="en-US" altLang="zh-CN" sz="100" smtClean="0">
                <a:solidFill>
                  <a:schemeClr val="bg1"/>
                </a:solidFill>
              </a:rPr>
              <a:pPr eaLnBrk="1" latinLnBrk="1" hangingPunct="1"/>
              <a:t>Tuesday, April 2, 2024</a:t>
            </a:fld>
            <a:endParaRPr lang="zh-CN" altLang="en-US" sz="100">
              <a:solidFill>
                <a:schemeClr val="bg1"/>
              </a:solidFill>
            </a:endParaRPr>
          </a:p>
          <a:p>
            <a:pPr eaLnBrk="1" latinLnBrk="1" hangingPunct="1"/>
            <a:r>
              <a:rPr lang="zh-CN" altLang="en-US" sz="100">
                <a:solidFill>
                  <a:schemeClr val="bg1"/>
                </a:solidFill>
              </a:rPr>
              <a:t>位卑未敢忘忧国。陆游。</a:t>
            </a:r>
            <a:fld id="{D59FAE8B-3866-4807-84D0-5670154E7162}" type="datetime7">
              <a:rPr lang="zh-CN" altLang="en-US" sz="100" smtClean="0">
                <a:solidFill>
                  <a:schemeClr val="bg1"/>
                </a:solidFill>
              </a:rPr>
              <a:pPr eaLnBrk="1" latinLnBrk="1" hangingPunct="1"/>
              <a:t>24.4.2</a:t>
            </a:fld>
            <a:fld id="{3E28139B-6B0D-44ED-AFA5-E19EEA6ECF26}" type="datetime9">
              <a:rPr lang="zh-CN" altLang="en-US" sz="100" smtClean="0">
                <a:solidFill>
                  <a:schemeClr val="bg1"/>
                </a:solidFill>
              </a:rPr>
              <a:pPr eaLnBrk="1" latinLnBrk="1" hangingPunct="1"/>
              <a:t>2024年4月2日星期二9时42分47秒</a:t>
            </a:fld>
            <a:fld id="{65BE3235-B3F2-4327-BAB6-D6CC6B49F251}" type="datetime7">
              <a:rPr lang="zh-CN" altLang="en-US" sz="100" smtClean="0">
                <a:solidFill>
                  <a:schemeClr val="bg1"/>
                </a:solidFill>
              </a:rPr>
              <a:pPr eaLnBrk="1" latinLnBrk="1" hangingPunct="1"/>
              <a:t>24.4.2</a:t>
            </a:fld>
            <a:endParaRPr lang="zh-CN" altLang="en-US" sz="100">
              <a:solidFill>
                <a:schemeClr val="bg1"/>
              </a:solidFill>
            </a:endParaRPr>
          </a:p>
        </p:txBody>
      </p:sp>
      <p:pic>
        <p:nvPicPr>
          <p:cNvPr id="2051" name="图片 2">
            <a:extLst>
              <a:ext uri="{FF2B5EF4-FFF2-40B4-BE49-F238E27FC236}">
                <a16:creationId xmlns:a16="http://schemas.microsoft.com/office/drawing/2014/main" id="{3253E0A5-57AB-416B-A556-12FFA39702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613" y="15875"/>
            <a:ext cx="8740775"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97D8FCAB-AEB4-4815-BB97-2C977E9A20F3}"/>
              </a:ext>
            </a:extLst>
          </p:cNvPr>
          <p:cNvSpPr txBox="1"/>
          <p:nvPr/>
        </p:nvSpPr>
        <p:spPr>
          <a:xfrm>
            <a:off x="2460625" y="2711450"/>
            <a:ext cx="5195888" cy="1323975"/>
          </a:xfrm>
          <a:prstGeom prst="rect">
            <a:avLst/>
          </a:prstGeom>
          <a:noFill/>
        </p:spPr>
        <p:txBody>
          <a:bodyPr>
            <a:spAutoFit/>
          </a:bodyPr>
          <a:lstStyle>
            <a:defPPr algn="l" eaLnBrk="0" hangingPunct="0">
              <a:defRPr lang="en-US">
                <a:latin typeface="Arial"/>
                <a:ea typeface="Arial"/>
              </a:defRPr>
            </a:defPPr>
            <a:lvl1pPr marL="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1pPr>
            <a:lvl2pPr marL="4572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2pPr>
            <a:lvl3pPr marL="9144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3pPr>
            <a:lvl4pPr marL="13716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4pPr>
            <a:lvl5pPr marL="1828800" indent="0" algn="l" defTabSz="457200" rtl="0" eaLnBrk="0" fontAlgn="base" hangingPunct="0">
              <a:lnSpc>
                <a:spcPct val="100000"/>
              </a:lnSpc>
              <a:spcBef>
                <a:spcPct val="0"/>
              </a:spcBef>
              <a:spcAft>
                <a:spcPct val="0"/>
              </a:spcAft>
              <a:buClrTx/>
              <a:buSzTx/>
              <a:buFontTx/>
              <a:buNone/>
              <a:defRPr sz="1800" b="0" i="0" u="none"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stStyle>
          <a:p>
            <a:pPr eaLnBrk="1" fontAlgn="auto" hangingPunct="1">
              <a:spcBef>
                <a:spcPct val="0"/>
              </a:spcBef>
              <a:spcAft>
                <a:spcPct val="0"/>
              </a:spcAft>
              <a:defRPr/>
            </a:pPr>
            <a:r>
              <a:rPr lang="zh-CN" altLang="en-US" sz="8000" b="1" spc="450">
                <a:solidFill>
                  <a:srgbClr val="B00000"/>
                </a:solidFill>
                <a:latin typeface="仿宋" panose="02010609060101010101" pitchFamily="49" charset="-122"/>
                <a:ea typeface="仿宋" panose="02010609060101010101" pitchFamily="49" charset="-122"/>
              </a:rPr>
              <a:t>谢谢各位！</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5"/>
          <p:cNvSpPr/>
          <p:nvPr/>
        </p:nvSpPr>
        <p:spPr>
          <a:xfrm>
            <a:off x="7715250" y="6356350"/>
            <a:ext cx="642938" cy="365125"/>
          </a:xfrm>
          <a:prstGeom prst="rect">
            <a:avLst/>
          </a:prstGeom>
          <a:noFill/>
          <a:ln>
            <a:noFill/>
            <a:miter lim="800000"/>
          </a:ln>
        </p:spPr>
        <p:txBody>
          <a:bodyPr/>
          <a:lstStyle/>
          <a:p>
            <a:pPr lvl="0"/>
            <a:fld id="{97DC3BBB-E4BA-49E6-B196-E089B5ECDB87}" type="slidenum">
              <a:rPr lang="en-US" sz="1400">
                <a:solidFill>
                  <a:schemeClr val="tx2"/>
                </a:solidFill>
              </a:rPr>
              <a:t>8</a:t>
            </a:fld>
            <a:endParaRPr lang="en-US" sz="1400">
              <a:solidFill>
                <a:schemeClr val="tx2"/>
              </a:solidFill>
            </a:endParaRPr>
          </a:p>
        </p:txBody>
      </p:sp>
      <p:sp>
        <p:nvSpPr>
          <p:cNvPr id="21507"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rPr lang="zh-CN"/>
              <a:t>过程模型及过程评估有什么用？</a:t>
            </a:r>
            <a:endParaRPr lang="en-US"/>
          </a:p>
        </p:txBody>
      </p:sp>
      <p:sp>
        <p:nvSpPr>
          <p:cNvPr id="21508" name="Rectangle 3"/>
          <p:cNvSpPr>
            <a:spLocks noGrp="1"/>
          </p:cNvSpPr>
          <p:nvPr>
            <p:ph type="body" idx="4294967295"/>
          </p:nvPr>
        </p:nvSpPr>
        <p:spPr>
          <a:xfrm>
            <a:off x="466725" y="1341438"/>
            <a:ext cx="8248650" cy="3873500"/>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90000"/>
              </a:lnSpc>
              <a:buFont typeface="Wingdings"/>
            </a:pPr>
            <a:r>
              <a:rPr lang="en-US" sz="2500">
                <a:latin typeface="华文新魏" pitchFamily="2" charset="-122"/>
              </a:rPr>
              <a:t>CMM先驱者Humphrey引用的谚语:</a:t>
            </a:r>
          </a:p>
          <a:p>
            <a:pPr marL="273050" lvl="0" indent="-273050">
              <a:lnSpc>
                <a:spcPct val="90000"/>
              </a:lnSpc>
              <a:buNone/>
            </a:pPr>
            <a:r>
              <a:rPr lang="en-US" sz="2500">
                <a:latin typeface="华文新魏" pitchFamily="2" charset="-122"/>
              </a:rPr>
              <a:t>    If you don’t know where you are, a map won’t help (如果你不知道身在何处,有地图也无济于事)</a:t>
            </a:r>
          </a:p>
          <a:p>
            <a:pPr marL="273050" lvl="0" indent="-273050">
              <a:lnSpc>
                <a:spcPct val="90000"/>
              </a:lnSpc>
              <a:buFont typeface="Wingdings"/>
            </a:pPr>
            <a:r>
              <a:rPr lang="en-US" sz="2500">
                <a:latin typeface="华文新魏" pitchFamily="2" charset="-122"/>
              </a:rPr>
              <a:t>模型：地图，帮助你找到前进的目标</a:t>
            </a:r>
          </a:p>
          <a:p>
            <a:pPr marL="547688" lvl="1" indent="-273050">
              <a:lnSpc>
                <a:spcPct val="90000"/>
              </a:lnSpc>
              <a:buFont typeface="Wingdings"/>
            </a:pPr>
            <a:r>
              <a:rPr lang="en-US" sz="2000">
                <a:ea typeface="宋体" charset="-122"/>
              </a:rPr>
              <a:t>to help set process improvement objectives and priorities</a:t>
            </a:r>
          </a:p>
          <a:p>
            <a:pPr marL="547688" lvl="1" indent="-273050">
              <a:lnSpc>
                <a:spcPct val="90000"/>
              </a:lnSpc>
              <a:buFont typeface="Wingdings"/>
            </a:pPr>
            <a:r>
              <a:rPr lang="en-US" sz="2000">
                <a:ea typeface="宋体" charset="-122"/>
              </a:rPr>
              <a:t>to help ensure stable, capable, and mature processes</a:t>
            </a:r>
          </a:p>
          <a:p>
            <a:pPr marL="547688" lvl="1" indent="-273050">
              <a:lnSpc>
                <a:spcPct val="90000"/>
              </a:lnSpc>
              <a:buFont typeface="Wingdings"/>
            </a:pPr>
            <a:r>
              <a:rPr lang="en-US" sz="2000">
                <a:ea typeface="宋体" charset="-122"/>
              </a:rPr>
              <a:t>as a guide for improvement of project and organizational processes</a:t>
            </a:r>
          </a:p>
          <a:p>
            <a:pPr marL="547688" lvl="1" indent="-273050">
              <a:lnSpc>
                <a:spcPct val="90000"/>
              </a:lnSpc>
              <a:buFont typeface="Wingdings"/>
            </a:pPr>
            <a:r>
              <a:rPr lang="en-US" sz="2000">
                <a:ea typeface="宋体" charset="-122"/>
              </a:rPr>
              <a:t>with an appraisal methodology to diagnose the state of improvement efforts</a:t>
            </a:r>
            <a:endParaRPr lang="en-US" sz="2200">
              <a:latin typeface="华文新魏" pitchFamily="2" charset="-122"/>
            </a:endParaRPr>
          </a:p>
          <a:p>
            <a:pPr marL="273050" lvl="0" indent="-273050">
              <a:lnSpc>
                <a:spcPct val="90000"/>
              </a:lnSpc>
              <a:buFont typeface="Wingdings"/>
            </a:pPr>
            <a:r>
              <a:rPr lang="en-US" sz="2500">
                <a:latin typeface="华文新魏" pitchFamily="2" charset="-122"/>
              </a:rPr>
              <a:t>评估：帮助你认识所处的位置</a:t>
            </a:r>
          </a:p>
        </p:txBody>
      </p:sp>
      <p:sp>
        <p:nvSpPr>
          <p:cNvPr id="21509" name="日期占位符 7"/>
          <p:cNvSpPr/>
          <p:nvPr/>
        </p:nvSpPr>
        <p:spPr>
          <a:xfrm>
            <a:off x="496888" y="6356350"/>
            <a:ext cx="2289175" cy="365125"/>
          </a:xfrm>
          <a:prstGeom prst="rect">
            <a:avLst/>
          </a:prstGeom>
          <a:noFill/>
          <a:ln>
            <a:noFill/>
            <a:miter lim="800000"/>
          </a:ln>
        </p:spPr>
        <p:txBody>
          <a:bodyPr/>
          <a:lstStyle/>
          <a:p>
            <a:pPr lvl="0"/>
            <a:fld id="{169DFF37-9A47-4A77-A3EC-C9B72E0A5EEB}" type="datetime1">
              <a:rPr lang="en-US" altLang="zh-CN" sz="1400">
                <a:solidFill>
                  <a:schemeClr val="tx2"/>
                </a:solidFill>
              </a:rPr>
              <a:t>2024/4/2</a:t>
            </a:fld>
            <a:endParaRPr lang="zh-CN" sz="14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childTnLst>
                                    <p:set>
                                      <p:cBhvr additive="base">
                                        <p:cTn id="6" dur="1" fill="hold">
                                          <p:stCondLst>
                                            <p:cond delay="0"/>
                                          </p:stCondLst>
                                        </p:cTn>
                                        <p:tgtEl>
                                          <p:spTgt spid="21508">
                                            <p:txEl>
                                              <p:pRg st="2" end="2"/>
                                            </p:txEl>
                                          </p:spTgt>
                                        </p:tgtEl>
                                        <p:attrNameLst>
                                          <p:attrName>style.visibility</p:attrName>
                                        </p:attrNameLst>
                                      </p:cBhvr>
                                      <p:to>
                                        <p:strVal val="visible"/>
                                      </p:to>
                                    </p:set>
                                    <p:animEffect transition="in" filter="blinds(horizontal)">
                                      <p:cBhvr additive="base">
                                        <p:cTn id="7" dur="500" fill="hold"/>
                                        <p:tgtEl>
                                          <p:spTgt spid="2150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3" presetClass="entr" presetSubtype="10" fill="hold" nodeType="clickEffect">
                                  <p:childTnLst>
                                    <p:set>
                                      <p:cBhvr additive="base">
                                        <p:cTn id="12" dur="1" fill="hold">
                                          <p:stCondLst>
                                            <p:cond delay="0"/>
                                          </p:stCondLst>
                                        </p:cTn>
                                        <p:tgtEl>
                                          <p:spTgt spid="21508">
                                            <p:txEl>
                                              <p:pRg st="3" end="3"/>
                                            </p:txEl>
                                          </p:spTgt>
                                        </p:tgtEl>
                                        <p:attrNameLst>
                                          <p:attrName>style.visibility</p:attrName>
                                        </p:attrNameLst>
                                      </p:cBhvr>
                                      <p:to>
                                        <p:strVal val="visible"/>
                                      </p:to>
                                    </p:set>
                                    <p:animEffect transition="in" filter="blinds(horizontal)">
                                      <p:cBhvr additive="base">
                                        <p:cTn id="13" dur="500" fill="hold"/>
                                        <p:tgtEl>
                                          <p:spTgt spid="21508">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3" presetClass="entr" presetSubtype="10" fill="hold" nodeType="clickEffect">
                                  <p:childTnLst>
                                    <p:set>
                                      <p:cBhvr additive="base">
                                        <p:cTn id="18" dur="1" fill="hold">
                                          <p:stCondLst>
                                            <p:cond delay="0"/>
                                          </p:stCondLst>
                                        </p:cTn>
                                        <p:tgtEl>
                                          <p:spTgt spid="21508">
                                            <p:txEl>
                                              <p:pRg st="4" end="4"/>
                                            </p:txEl>
                                          </p:spTgt>
                                        </p:tgtEl>
                                        <p:attrNameLst>
                                          <p:attrName>style.visibility</p:attrName>
                                        </p:attrNameLst>
                                      </p:cBhvr>
                                      <p:to>
                                        <p:strVal val="visible"/>
                                      </p:to>
                                    </p:set>
                                    <p:animEffect transition="in" filter="blinds(horizontal)">
                                      <p:cBhvr additive="base">
                                        <p:cTn id="19" dur="500" fill="hold"/>
                                        <p:tgtEl>
                                          <p:spTgt spid="21508">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3" presetClass="entr" presetSubtype="10" fill="hold" nodeType="clickEffect">
                                  <p:childTnLst>
                                    <p:set>
                                      <p:cBhvr additive="base">
                                        <p:cTn id="24" dur="1" fill="hold">
                                          <p:stCondLst>
                                            <p:cond delay="0"/>
                                          </p:stCondLst>
                                        </p:cTn>
                                        <p:tgtEl>
                                          <p:spTgt spid="21508">
                                            <p:txEl>
                                              <p:pRg st="5" end="5"/>
                                            </p:txEl>
                                          </p:spTgt>
                                        </p:tgtEl>
                                        <p:attrNameLst>
                                          <p:attrName>style.visibility</p:attrName>
                                        </p:attrNameLst>
                                      </p:cBhvr>
                                      <p:to>
                                        <p:strVal val="visible"/>
                                      </p:to>
                                    </p:set>
                                    <p:animEffect transition="in" filter="blinds(horizontal)">
                                      <p:cBhvr additive="base">
                                        <p:cTn id="25" dur="500" fill="hold"/>
                                        <p:tgtEl>
                                          <p:spTgt spid="21508">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3" presetClass="entr" presetSubtype="10" fill="hold" nodeType="clickEffect">
                                  <p:childTnLst>
                                    <p:set>
                                      <p:cBhvr additive="base">
                                        <p:cTn id="30" dur="1" fill="hold">
                                          <p:stCondLst>
                                            <p:cond delay="0"/>
                                          </p:stCondLst>
                                        </p:cTn>
                                        <p:tgtEl>
                                          <p:spTgt spid="21508">
                                            <p:txEl>
                                              <p:pRg st="6" end="6"/>
                                            </p:txEl>
                                          </p:spTgt>
                                        </p:tgtEl>
                                        <p:attrNameLst>
                                          <p:attrName>style.visibility</p:attrName>
                                        </p:attrNameLst>
                                      </p:cBhvr>
                                      <p:to>
                                        <p:strVal val="visible"/>
                                      </p:to>
                                    </p:set>
                                    <p:animEffect transition="in" filter="blinds(horizontal)">
                                      <p:cBhvr additive="base">
                                        <p:cTn id="31" dur="500" fill="hold"/>
                                        <p:tgtEl>
                                          <p:spTgt spid="21508">
                                            <p:txEl>
                                              <p:pRg st="6" end="6"/>
                                            </p:txEl>
                                          </p:spTgt>
                                        </p:tgtEl>
                                      </p:cBhvr>
                                    </p:animEffect>
                                  </p:childTnLst>
                                </p:cTn>
                              </p:par>
                              <p:par>
                                <p:cTn id="32" presetID="3" presetClass="entr" presetSubtype="10" fill="hold" nodeType="withEffect">
                                  <p:childTnLst>
                                    <p:set>
                                      <p:cBhvr additive="base">
                                        <p:cTn id="33" dur="1" fill="hold">
                                          <p:stCondLst>
                                            <p:cond delay="0"/>
                                          </p:stCondLst>
                                        </p:cTn>
                                        <p:tgtEl>
                                          <p:spTgt spid="21508">
                                            <p:txEl>
                                              <p:pRg st="7" end="7"/>
                                            </p:txEl>
                                          </p:spTgt>
                                        </p:tgtEl>
                                        <p:attrNameLst>
                                          <p:attrName>style.visibility</p:attrName>
                                        </p:attrNameLst>
                                      </p:cBhvr>
                                      <p:to>
                                        <p:strVal val="visible"/>
                                      </p:to>
                                    </p:set>
                                    <p:animEffect transition="in" filter="blinds(horizontal)">
                                      <p:cBhvr additive="base">
                                        <p:cTn id="34" dur="500" fill="hold"/>
                                        <p:tgtEl>
                                          <p:spTgt spid="2150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p:nvPr/>
        </p:nvSpPr>
        <p:spPr>
          <a:xfrm>
            <a:off x="7715250" y="6356350"/>
            <a:ext cx="642938" cy="365125"/>
          </a:xfrm>
          <a:prstGeom prst="rect">
            <a:avLst/>
          </a:prstGeom>
          <a:noFill/>
          <a:ln>
            <a:noFill/>
            <a:miter lim="800000"/>
          </a:ln>
        </p:spPr>
        <p:txBody>
          <a:bodyPr/>
          <a:lstStyle/>
          <a:p>
            <a:pPr lvl="0"/>
            <a:fld id="{20EA8048-F3E8-48D3-92AE-716A0DBE8649}" type="slidenum">
              <a:rPr lang="en-US" sz="1400">
                <a:solidFill>
                  <a:schemeClr val="tx2"/>
                </a:solidFill>
              </a:rPr>
              <a:t>9</a:t>
            </a:fld>
            <a:endParaRPr lang="en-US" sz="1400">
              <a:solidFill>
                <a:schemeClr val="tx2"/>
              </a:solidFill>
            </a:endParaRPr>
          </a:p>
        </p:txBody>
      </p:sp>
      <p:sp>
        <p:nvSpPr>
          <p:cNvPr id="22531" name="Rectangle 2"/>
          <p:cNvSpPr>
            <a:spLocks noGrp="1"/>
          </p:cNvSpPr>
          <p:nvPr>
            <p:ph type="title" idx="4294967295"/>
          </p:nvPr>
        </p:nvSpPr>
        <p:spPr>
          <a:xfrm>
            <a:off x="457200" y="152400"/>
            <a:ext cx="8229600" cy="990600"/>
          </a:xfrm>
          <a:prstGeom prst="rect">
            <a:avLst/>
          </a:prstGeom>
          <a:noFill/>
          <a:ln>
            <a:miter lim="800000"/>
          </a:ln>
        </p:spPr>
        <p:txBody>
          <a:bodyPr vert="horz" wrap="square" anchor="b" anchorCtr="0"/>
          <a:lstStyle>
            <a:lvl1pPr marL="0" indent="0" algn="l" defTabSz="914400" eaLnBrk="1" fontAlgn="base" hangingPunct="1">
              <a:lnSpc>
                <a:spcPct val="100000"/>
              </a:lnSpc>
              <a:spcBef>
                <a:spcPct val="0"/>
              </a:spcBef>
              <a:spcAft>
                <a:spcPct val="0"/>
              </a:spcAft>
              <a:buClrTx/>
              <a:buSzTx/>
              <a:buFontTx/>
              <a:buNone/>
              <a:defRPr lang="zh-CN" altLang="en-US" sz="3200" b="0" i="0" u="none">
                <a:solidFill>
                  <a:schemeClr val="tx2"/>
                </a:solidFill>
                <a:latin typeface="Bookman Old Style" pitchFamily="2" charset="0"/>
                <a:ea typeface="宋体" charset="-122"/>
              </a:defRPr>
            </a:lvl1pPr>
          </a:lstStyle>
          <a:p>
            <a:pPr lvl="0"/>
            <a:r>
              <a:t>Three Critical Dimensions</a:t>
            </a:r>
          </a:p>
        </p:txBody>
      </p:sp>
      <p:sp>
        <p:nvSpPr>
          <p:cNvPr id="22532" name="Rectangle 3"/>
          <p:cNvSpPr>
            <a:spLocks noGrp="1"/>
          </p:cNvSpPr>
          <p:nvPr>
            <p:ph type="body" idx="4294967295"/>
          </p:nvPr>
        </p:nvSpPr>
        <p:spPr>
          <a:xfrm>
            <a:off x="177800" y="1428750"/>
            <a:ext cx="3179762" cy="4406900"/>
          </a:xfrm>
          <a:prstGeom prst="rect">
            <a:avLst/>
          </a:prstGeom>
          <a:noFill/>
          <a:ln>
            <a:miter lim="800000"/>
          </a:ln>
        </p:spPr>
        <p:txBody>
          <a:bodyPr vert="horz" wrap="square" anchor="t" anchorCtr="0"/>
          <a:lstStyle>
            <a:lvl1pPr marL="273050" indent="-273050" algn="l" defTabSz="914400" eaLnBrk="1" fontAlgn="base" hangingPunct="1">
              <a:lnSpc>
                <a:spcPct val="100000"/>
              </a:lnSpc>
              <a:spcBef>
                <a:spcPts val="600"/>
              </a:spcBef>
              <a:spcAft>
                <a:spcPct val="0"/>
              </a:spcAft>
              <a:buClr>
                <a:schemeClr val="accent1"/>
              </a:buClr>
              <a:buSzPct val="76000"/>
              <a:buFont typeface="Wingdings 3" pitchFamily="2" charset="2"/>
              <a:buChar char=""/>
              <a:defRPr lang="zh-CN" altLang="en-US" sz="2600" b="0" i="0" u="none">
                <a:solidFill>
                  <a:schemeClr val="tx1"/>
                </a:solidFill>
                <a:latin typeface="Gill Sans MT" pitchFamily="2" charset="0"/>
                <a:ea typeface="华文新魏" pitchFamily="2" charset="-122"/>
              </a:defRPr>
            </a:lvl1pPr>
            <a:lvl2pPr marL="547688" indent="-273050" algn="l" defTabSz="914400" eaLnBrk="1" fontAlgn="base" hangingPunct="1">
              <a:lnSpc>
                <a:spcPct val="100000"/>
              </a:lnSpc>
              <a:spcBef>
                <a:spcPts val="500"/>
              </a:spcBef>
              <a:spcAft>
                <a:spcPct val="0"/>
              </a:spcAft>
              <a:buClr>
                <a:schemeClr val="accent2"/>
              </a:buClr>
              <a:buSzPct val="76000"/>
              <a:buFont typeface="Wingdings 3" pitchFamily="2" charset="2"/>
              <a:buChar char=""/>
              <a:defRPr lang="zh-CN" altLang="en-US" sz="2300" b="0" i="0" u="none">
                <a:solidFill>
                  <a:schemeClr val="tx2"/>
                </a:solidFill>
                <a:latin typeface="Gill Sans MT" pitchFamily="2" charset="0"/>
                <a:ea typeface="华文新魏" pitchFamily="2" charset="-122"/>
              </a:defRPr>
            </a:lvl2pPr>
            <a:lvl3pPr marL="1143000" indent="-228600" algn="l" eaLnBrk="1" fontAlgn="base" hangingPunct="1">
              <a:lnSpc>
                <a:spcPct val="100000"/>
              </a:lnSpc>
              <a:spcBef>
                <a:spcPts val="500"/>
              </a:spcBef>
              <a:spcAft>
                <a:spcPct val="0"/>
              </a:spcAft>
              <a:buClr>
                <a:srgbClr val="BCBCBC"/>
              </a:buClr>
              <a:buSzPct val="76000"/>
              <a:buFont typeface="Wingdings 3" pitchFamily="2" charset="2"/>
              <a:buChar char=""/>
              <a:defRPr lang="zh-CN" altLang="en-US" sz="2000" b="0" i="0" u="none">
                <a:solidFill>
                  <a:schemeClr val="tx1"/>
                </a:solidFill>
                <a:latin typeface="Gill Sans MT" pitchFamily="2" charset="0"/>
                <a:ea typeface="华文新魏" pitchFamily="2" charset="-122"/>
              </a:defRPr>
            </a:lvl3pPr>
            <a:lvl4pPr marL="1600200" indent="-228600" algn="l" eaLnBrk="1" fontAlgn="base" hangingPunct="1">
              <a:lnSpc>
                <a:spcPct val="100000"/>
              </a:lnSpc>
              <a:spcBef>
                <a:spcPts val="400"/>
              </a:spcBef>
              <a:spcAft>
                <a:spcPct val="0"/>
              </a:spcAft>
              <a:buClr>
                <a:srgbClr val="8BA2B4"/>
              </a:buClr>
              <a:buSzPct val="70000"/>
              <a:buFont typeface="Wingdings"/>
              <a:buChar char=""/>
              <a:defRPr lang="zh-CN" altLang="en-US" sz="1800" b="0" i="0" u="none">
                <a:solidFill>
                  <a:schemeClr val="tx1"/>
                </a:solidFill>
                <a:latin typeface="Gill Sans MT" pitchFamily="2" charset="0"/>
                <a:ea typeface="华文新魏" pitchFamily="2" charset="-122"/>
              </a:defRPr>
            </a:lvl4pPr>
            <a:lvl5pPr marL="2057400" indent="-228600" algn="l" eaLnBrk="1" fontAlgn="base" hangingPunct="1">
              <a:lnSpc>
                <a:spcPct val="100000"/>
              </a:lnSpc>
              <a:spcBef>
                <a:spcPts val="300"/>
              </a:spcBef>
              <a:spcAft>
                <a:spcPct val="0"/>
              </a:spcAft>
              <a:buClr>
                <a:schemeClr val="accent2"/>
              </a:buClr>
              <a:buSzPct val="70000"/>
              <a:buFont typeface="Wingdings"/>
              <a:buChar char=""/>
              <a:defRPr lang="zh-CN" altLang="en-US" sz="1600" b="0" i="0" u="none">
                <a:solidFill>
                  <a:schemeClr val="tx1"/>
                </a:solidFill>
                <a:latin typeface="Gill Sans MT" pitchFamily="2" charset="0"/>
                <a:ea typeface="华文新魏" pitchFamily="2" charset="-122"/>
              </a:defRPr>
            </a:lvl5pPr>
          </a:lstStyle>
          <a:p>
            <a:pPr marL="273050" lvl="0" indent="-273050">
              <a:lnSpc>
                <a:spcPct val="80000"/>
              </a:lnSpc>
              <a:buFont typeface="Wingdings"/>
            </a:pPr>
            <a:r>
              <a:rPr lang="en-US" sz="1800">
                <a:ea typeface="宋体" charset="-122"/>
              </a:rPr>
              <a:t>SEI的研究成果</a:t>
            </a:r>
          </a:p>
          <a:p>
            <a:pPr marL="547688" lvl="1" indent="-273050">
              <a:lnSpc>
                <a:spcPct val="80000"/>
              </a:lnSpc>
              <a:buFont typeface="Wingdings"/>
            </a:pPr>
            <a:r>
              <a:rPr lang="en-US" sz="1800">
                <a:ea typeface="宋体" charset="-122"/>
              </a:rPr>
              <a:t>What holds everything together? It is the processes used in your organization. </a:t>
            </a:r>
          </a:p>
          <a:p>
            <a:pPr marL="547688" lvl="1" indent="-273050">
              <a:lnSpc>
                <a:spcPct val="80000"/>
              </a:lnSpc>
              <a:buFont typeface="Wingdings"/>
            </a:pPr>
            <a:r>
              <a:rPr lang="en-US" sz="1800">
                <a:ea typeface="宋体" charset="-122"/>
              </a:rPr>
              <a:t>Processes allow you to align the way you do business. They allow you to address scalability and provide a way to incorporate knowledge of how to do things better. </a:t>
            </a:r>
          </a:p>
          <a:p>
            <a:pPr marL="547688" lvl="1" indent="-273050">
              <a:lnSpc>
                <a:spcPct val="80000"/>
              </a:lnSpc>
              <a:buFont typeface="Wingdings"/>
            </a:pPr>
            <a:r>
              <a:rPr lang="en-US" sz="1800">
                <a:ea typeface="宋体" charset="-122"/>
              </a:rPr>
              <a:t>Processes allow you to leverage your resources and to examine business trends.</a:t>
            </a:r>
          </a:p>
          <a:p>
            <a:pPr marL="273050" lvl="0" indent="-273050">
              <a:lnSpc>
                <a:spcPct val="80000"/>
              </a:lnSpc>
            </a:pPr>
            <a:endParaRPr lang="en-US" sz="1500">
              <a:ea typeface="宋体" charset="-122"/>
            </a:endParaRPr>
          </a:p>
        </p:txBody>
      </p:sp>
      <p:pic>
        <p:nvPicPr>
          <p:cNvPr id="22533" name="Picture 4"/>
          <p:cNvPicPr/>
          <p:nvPr/>
        </p:nvPicPr>
        <p:blipFill>
          <a:blip r:embed="rId3"/>
          <a:stretch>
            <a:fillRect/>
          </a:stretch>
        </p:blipFill>
        <p:spPr>
          <a:xfrm>
            <a:off x="3241675" y="1370012"/>
            <a:ext cx="5616575" cy="4059238"/>
          </a:xfrm>
          <a:prstGeom prst="rect">
            <a:avLst/>
          </a:prstGeom>
          <a:noFill/>
          <a:ln>
            <a:noFill/>
            <a:miter lim="800000"/>
          </a:ln>
        </p:spPr>
      </p:pic>
      <p:sp>
        <p:nvSpPr>
          <p:cNvPr id="22534" name="日期占位符 7"/>
          <p:cNvSpPr/>
          <p:nvPr/>
        </p:nvSpPr>
        <p:spPr>
          <a:xfrm>
            <a:off x="496888" y="6356350"/>
            <a:ext cx="2289175" cy="365125"/>
          </a:xfrm>
          <a:prstGeom prst="rect">
            <a:avLst/>
          </a:prstGeom>
          <a:noFill/>
          <a:ln>
            <a:noFill/>
            <a:miter lim="800000"/>
          </a:ln>
        </p:spPr>
        <p:txBody>
          <a:bodyPr/>
          <a:lstStyle/>
          <a:p>
            <a:pPr lvl="0"/>
            <a:fld id="{29E2EBDD-1381-4917-88EF-4491D4EA1C7C}" type="datetime1">
              <a:rPr lang="en-US" altLang="zh-CN" sz="1400">
                <a:solidFill>
                  <a:schemeClr val="tx2"/>
                </a:solidFill>
              </a:rPr>
              <a:t>2024/4/2</a:t>
            </a:fld>
            <a:endParaRPr lang="zh-CN" sz="1400">
              <a:solidFill>
                <a:schemeClr val="tx2"/>
              </a:solidFill>
            </a:endParaRPr>
          </a:p>
        </p:txBody>
      </p:sp>
      <p:sp>
        <p:nvSpPr>
          <p:cNvPr id="22535" name="TextBox 9"/>
          <p:cNvSpPr/>
          <p:nvPr/>
        </p:nvSpPr>
        <p:spPr>
          <a:xfrm>
            <a:off x="6929438" y="2701925"/>
            <a:ext cx="1428750" cy="369888"/>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zh-CN"/>
              <a:t>步骤、方法</a:t>
            </a:r>
          </a:p>
        </p:txBody>
      </p:sp>
      <p:sp>
        <p:nvSpPr>
          <p:cNvPr id="22536" name="TextBox 10"/>
          <p:cNvSpPr/>
          <p:nvPr/>
        </p:nvSpPr>
        <p:spPr>
          <a:xfrm>
            <a:off x="7429500" y="4357688"/>
            <a:ext cx="1000125" cy="369888"/>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zh-CN"/>
              <a:t>工具</a:t>
            </a:r>
          </a:p>
        </p:txBody>
      </p:sp>
      <p:sp>
        <p:nvSpPr>
          <p:cNvPr id="22537" name="TextBox 11"/>
          <p:cNvSpPr/>
          <p:nvPr/>
        </p:nvSpPr>
        <p:spPr>
          <a:xfrm>
            <a:off x="4500562" y="5357812"/>
            <a:ext cx="857250" cy="369888"/>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zh-CN"/>
              <a:t>人</a:t>
            </a:r>
          </a:p>
        </p:txBody>
      </p:sp>
      <p:sp>
        <p:nvSpPr>
          <p:cNvPr id="22538" name="TextBox 12"/>
          <p:cNvSpPr/>
          <p:nvPr/>
        </p:nvSpPr>
        <p:spPr>
          <a:xfrm>
            <a:off x="5786438" y="3786188"/>
            <a:ext cx="714375" cy="369888"/>
          </a:xfrm>
          <a:prstGeom prst="rect">
            <a:avLst/>
          </a:prstGeom>
          <a:noFill/>
          <a:ln>
            <a:noFill/>
            <a:miter lim="800000"/>
          </a:ln>
        </p:spPr>
        <p:txBody>
          <a:bodyPr>
            <a:spAutoFit/>
          </a:bodyPr>
          <a:lstStyle>
            <a:lvl1pPr marL="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1pPr>
            <a:lvl2pPr marL="4572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2pPr>
            <a:lvl3pPr marL="9144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3pPr>
            <a:lvl4pPr marL="13716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4pPr>
            <a:lvl5pPr marL="1828800" indent="0" algn="l" defTabSz="914400" eaLnBrk="1" fontAlgn="base" hangingPunct="1">
              <a:lnSpc>
                <a:spcPct val="100000"/>
              </a:lnSpc>
              <a:spcBef>
                <a:spcPct val="0"/>
              </a:spcBef>
              <a:spcAft>
                <a:spcPct val="0"/>
              </a:spcAft>
              <a:buClrTx/>
              <a:buSzTx/>
              <a:buFontTx/>
              <a:buNone/>
              <a:defRPr lang="zh-CN" altLang="en-US" sz="1800" b="0" i="0" u="none">
                <a:solidFill>
                  <a:schemeClr val="tx1"/>
                </a:solidFill>
                <a:latin typeface="Gill Sans MT" pitchFamily="2" charset="0"/>
                <a:ea typeface="华文新魏" pitchFamily="2" charset="-122"/>
              </a:defRPr>
            </a:lvl5pPr>
          </a:lstStyle>
          <a:p>
            <a:pPr marL="0" lvl="0" indent="0"/>
            <a:r>
              <a:rPr lang="zh-CN"/>
              <a:t>过程</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6.11.28"/>
  <p:tag name="AS_TITLE" val="Aspose.Slides for .NET 4.0"/>
  <p:tag name="AS_VERSION" val="16.11.0.0"/>
</p:tagLst>
</file>

<file path=ppt/theme/theme1.xml><?xml version="1.0" encoding="utf-8"?>
<a:theme xmlns:a="http://schemas.openxmlformats.org/drawingml/2006/main" name=" overriden">
  <a:themeElements>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10.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overriden">
  <a:themeElements>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3.xml><?xml version="1.0" encoding="utf-8"?>
<a:theme xmlns:a="http://schemas.openxmlformats.org/drawingml/2006/main" name=" overriden">
  <a:themeElements>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4.xml><?xml version="1.0" encoding="utf-8"?>
<a:theme xmlns:a="http://schemas.openxmlformats.org/drawingml/2006/main" name=" overriden">
  <a:themeElements>
    <a:clrScheme name="">
      <a:dk1>
        <a:srgbClr val="FFFFFF"/>
      </a:dk1>
      <a:lt1>
        <a:srgbClr val="000000"/>
      </a:lt1>
      <a:dk2>
        <a:srgbClr val="DDE9EC"/>
      </a:dk2>
      <a:lt2>
        <a:srgbClr val="464653"/>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FFFFFF"/>
        </a:dk1>
        <a:lt1>
          <a:srgbClr val="000000"/>
        </a:lt1>
        <a:dk2>
          <a:srgbClr val="DDE9EC"/>
        </a:dk2>
        <a:lt2>
          <a:srgbClr val="464653"/>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5.xml><?xml version="1.0" encoding="utf-8"?>
<a:theme xmlns:a="http://schemas.openxmlformats.org/drawingml/2006/main" name=" overriden">
  <a:themeElements>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6.xml><?xml version="1.0" encoding="utf-8"?>
<a:theme xmlns:a="http://schemas.openxmlformats.org/drawingml/2006/main" name=" overriden">
  <a:themeElements>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7.xml><?xml version="1.0" encoding="utf-8"?>
<a:theme xmlns:a="http://schemas.openxmlformats.org/drawingml/2006/main" name=" overriden">
  <a:themeElements>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8.xml><?xml version="1.0" encoding="utf-8"?>
<a:theme xmlns:a="http://schemas.openxmlformats.org/drawingml/2006/main" name=" overriden">
  <a:themeElements>
    <a:clrScheme name="">
      <a:dk1>
        <a:srgbClr val="FFFFFF"/>
      </a:dk1>
      <a:lt1>
        <a:srgbClr val="000000"/>
      </a:lt1>
      <a:dk2>
        <a:srgbClr val="DDE9EC"/>
      </a:dk2>
      <a:lt2>
        <a:srgbClr val="464653"/>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FFFFFF"/>
        </a:dk1>
        <a:lt1>
          <a:srgbClr val="000000"/>
        </a:lt1>
        <a:dk2>
          <a:srgbClr val="DDE9EC"/>
        </a:dk2>
        <a:lt2>
          <a:srgbClr val="464653"/>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9.xml><?xml version="1.0" encoding="utf-8"?>
<a:theme xmlns:a="http://schemas.openxmlformats.org/drawingml/2006/main" name=" overriden">
  <a:themeElements>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464653"/>
        </a:dk2>
        <a:lt2>
          <a:srgbClr val="DDE9EC"/>
        </a:lt2>
        <a:accent1>
          <a:srgbClr val="727CA3"/>
        </a:accent1>
        <a:accent2>
          <a:srgbClr val="9FB8CD"/>
        </a:accent2>
        <a:accent3>
          <a:srgbClr val="9BBB59"/>
        </a:accent3>
        <a:accent4>
          <a:srgbClr val="8064A2"/>
        </a:accent4>
        <a:accent5>
          <a:srgbClr val="4BACC6"/>
        </a:accent5>
        <a:accent6>
          <a:srgbClr val="F79646"/>
        </a:accent6>
        <a:hlink>
          <a:srgbClr val="B292CA"/>
        </a:hlink>
        <a:folHlink>
          <a:srgbClr val="6B5680"/>
        </a:folHlink>
      </a:clrScheme>
    </a:extraClrScheme>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3902</Words>
  <Application>Microsoft Office PowerPoint</Application>
  <PresentationFormat>全屏显示(4:3)</PresentationFormat>
  <Paragraphs>863</Paragraphs>
  <Slides>71</Slides>
  <Notes>8</Notes>
  <HiddenSlides>0</HiddenSlides>
  <MMClips>0</MMClips>
  <ScaleCrop>false</ScaleCrop>
  <HeadingPairs>
    <vt:vector size="8" baseType="variant">
      <vt:variant>
        <vt:lpstr>已用的字体</vt:lpstr>
      </vt:variant>
      <vt:variant>
        <vt:i4>14</vt:i4>
      </vt:variant>
      <vt:variant>
        <vt:lpstr>主题</vt:lpstr>
      </vt:variant>
      <vt:variant>
        <vt:i4>10</vt:i4>
      </vt:variant>
      <vt:variant>
        <vt:lpstr>嵌入 OLE 服务器</vt:lpstr>
      </vt:variant>
      <vt:variant>
        <vt:i4>2</vt:i4>
      </vt:variant>
      <vt:variant>
        <vt:lpstr>幻灯片标题</vt:lpstr>
      </vt:variant>
      <vt:variant>
        <vt:i4>71</vt:i4>
      </vt:variant>
    </vt:vector>
  </HeadingPairs>
  <TitlesOfParts>
    <vt:vector size="97" baseType="lpstr">
      <vt:lpstr>仿宋</vt:lpstr>
      <vt:lpstr>华文细黑</vt:lpstr>
      <vt:lpstr>华文新魏</vt:lpstr>
      <vt:lpstr>宋体</vt:lpstr>
      <vt:lpstr>幼圆</vt:lpstr>
      <vt:lpstr>Arial</vt:lpstr>
      <vt:lpstr>Bookman Old Style</vt:lpstr>
      <vt:lpstr>Calibri</vt:lpstr>
      <vt:lpstr>Calibri Light</vt:lpstr>
      <vt:lpstr>Gill Sans MT</vt:lpstr>
      <vt:lpstr>Tahoma</vt:lpstr>
      <vt:lpstr>Times New Roman</vt:lpstr>
      <vt:lpstr>Wingdings</vt:lpstr>
      <vt:lpstr>Wingdings 3</vt:lpstr>
      <vt:lpstr> overriden</vt:lpstr>
      <vt:lpstr> overriden</vt:lpstr>
      <vt:lpstr> overriden</vt:lpstr>
      <vt:lpstr> overriden</vt:lpstr>
      <vt:lpstr> overriden</vt:lpstr>
      <vt:lpstr> overriden</vt:lpstr>
      <vt:lpstr> overriden</vt:lpstr>
      <vt:lpstr> overriden</vt:lpstr>
      <vt:lpstr> overriden</vt:lpstr>
      <vt:lpstr>Office 主题​​</vt:lpstr>
      <vt:lpstr>Microsoft Excel 97-2003 Worksheet</vt:lpstr>
      <vt:lpstr>Microsoft Word 97 - 2003 Document</vt:lpstr>
      <vt:lpstr>CMMI及开发中心“基于CMMI3的过程改进项目”简介</vt:lpstr>
      <vt:lpstr>简要说明</vt:lpstr>
      <vt:lpstr>内容提要</vt:lpstr>
      <vt:lpstr>CMMI简介</vt:lpstr>
      <vt:lpstr>关于CMU/SEI</vt:lpstr>
      <vt:lpstr>SEI的过程研究工作</vt:lpstr>
      <vt:lpstr>CMMI过程模型</vt:lpstr>
      <vt:lpstr>过程模型及过程评估有什么用？</vt:lpstr>
      <vt:lpstr>Three Critical Dimensions</vt:lpstr>
      <vt:lpstr>过程的定义</vt:lpstr>
      <vt:lpstr>什么是过程模型?</vt:lpstr>
      <vt:lpstr>CMMI简介</vt:lpstr>
      <vt:lpstr>PowerPoint 演示文稿</vt:lpstr>
      <vt:lpstr>CMMI简介</vt:lpstr>
      <vt:lpstr>概念解释</vt:lpstr>
      <vt:lpstr>概念解释</vt:lpstr>
      <vt:lpstr>模型结构</vt:lpstr>
      <vt:lpstr>模型表示法的比较</vt:lpstr>
      <vt:lpstr>CMMI阶段式表示法</vt:lpstr>
      <vt:lpstr>PA简述</vt:lpstr>
      <vt:lpstr>CMMI简介</vt:lpstr>
      <vt:lpstr>制度化</vt:lpstr>
      <vt:lpstr>成熟度1级-初始级</vt:lpstr>
      <vt:lpstr>性能不可预测</vt:lpstr>
      <vt:lpstr>成熟度2级-已管理级</vt:lpstr>
      <vt:lpstr>过程是“已管理的” </vt:lpstr>
      <vt:lpstr>成熟度3级-已定义级</vt:lpstr>
      <vt:lpstr>组织级标准过程</vt:lpstr>
      <vt:lpstr>按已定义的过程管理</vt:lpstr>
      <vt:lpstr>成熟度4级-量化管理级</vt:lpstr>
      <vt:lpstr>成熟度5级-持续优化级</vt:lpstr>
      <vt:lpstr>CMMI成熟度级别比较</vt:lpstr>
      <vt:lpstr>CMMI简介</vt:lpstr>
      <vt:lpstr>基于CMMI模型的改进方法——The IDEALSM Model</vt:lpstr>
      <vt:lpstr>CMMI实施后的效果</vt:lpstr>
      <vt:lpstr>过程改进的投资回报</vt:lpstr>
      <vt:lpstr>改进进度和预算的可测性</vt:lpstr>
      <vt:lpstr>提高生产率和质量</vt:lpstr>
      <vt:lpstr>CMMI、PSP和TSP三者要有机结合</vt:lpstr>
      <vt:lpstr>CMMI简介</vt:lpstr>
      <vt:lpstr>CMMI评估</vt:lpstr>
      <vt:lpstr>CMMI评估</vt:lpstr>
      <vt:lpstr>CMMI评估</vt:lpstr>
      <vt:lpstr>小结</vt:lpstr>
      <vt:lpstr>开发中心基于CMMI3的过程改进项目简介</vt:lpstr>
      <vt:lpstr>实施背景</vt:lpstr>
      <vt:lpstr>实施背景</vt:lpstr>
      <vt:lpstr>实施背景</vt:lpstr>
      <vt:lpstr>实施背景</vt:lpstr>
      <vt:lpstr>实施历程</vt:lpstr>
      <vt:lpstr>开发过程体系总体介绍</vt:lpstr>
      <vt:lpstr>PowerPoint 演示文稿</vt:lpstr>
      <vt:lpstr>开发中心CMMI3 过程体系总览</vt:lpstr>
      <vt:lpstr>PowerPoint 演示文稿</vt:lpstr>
      <vt:lpstr>过程体系文件结构介绍</vt:lpstr>
      <vt:lpstr>过程体系文件结构介绍</vt:lpstr>
      <vt:lpstr>角色职责划分</vt:lpstr>
      <vt:lpstr>过程体系介绍</vt:lpstr>
      <vt:lpstr>工程项目类</vt:lpstr>
      <vt:lpstr>项目生命周期阶段划分</vt:lpstr>
      <vt:lpstr>PowerPoint 演示文稿</vt:lpstr>
      <vt:lpstr>项目计划</vt:lpstr>
      <vt:lpstr>项目计划</vt:lpstr>
      <vt:lpstr>项目监控</vt:lpstr>
      <vt:lpstr>质量管理</vt:lpstr>
      <vt:lpstr>配置管理</vt:lpstr>
      <vt:lpstr>评审管理</vt:lpstr>
      <vt:lpstr>需求管理</vt:lpstr>
      <vt:lpstr>PowerPoint 演示文稿</vt:lpstr>
      <vt:lpstr>结束语</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基于CMMI3的数据分析类项目开发 过程体系简介</dc:title>
  <dc:creator>Chungang</dc:creator>
  <cp:lastModifiedBy>小凤 尹</cp:lastModifiedBy>
  <cp:revision>779</cp:revision>
  <cp:lastPrinted>1899-12-30T00:00:00Z</cp:lastPrinted>
  <dcterms:created xsi:type="dcterms:W3CDTF">2008-04-16T11:41:39Z</dcterms:created>
  <dcterms:modified xsi:type="dcterms:W3CDTF">2024-04-02T01:45:19Z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2052-6.5.0.1966</vt:lpwstr>
  </property>
</Properties>
</file>