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60" r:id="rId3"/>
    <p:sldId id="266" r:id="rId4"/>
    <p:sldId id="294" r:id="rId5"/>
    <p:sldId id="270" r:id="rId6"/>
    <p:sldId id="293" r:id="rId7"/>
    <p:sldId id="296" r:id="rId8"/>
    <p:sldId id="298" r:id="rId9"/>
    <p:sldId id="297" r:id="rId10"/>
    <p:sldId id="299" r:id="rId11"/>
    <p:sldId id="300" r:id="rId12"/>
    <p:sldId id="301" r:id="rId13"/>
    <p:sldId id="292" r:id="rId14"/>
    <p:sldId id="303" r:id="rId15"/>
    <p:sldId id="304" r:id="rId16"/>
    <p:sldId id="291" r:id="rId17"/>
    <p:sldId id="269" r:id="rId18"/>
    <p:sldId id="305" r:id="rId19"/>
    <p:sldId id="309" r:id="rId20"/>
    <p:sldId id="306" r:id="rId21"/>
    <p:sldId id="313" r:id="rId22"/>
    <p:sldId id="308" r:id="rId23"/>
    <p:sldId id="310" r:id="rId24"/>
    <p:sldId id="290" r:id="rId25"/>
    <p:sldId id="311" r:id="rId26"/>
    <p:sldId id="314" r:id="rId27"/>
    <p:sldId id="312" r:id="rId28"/>
    <p:sldId id="288" r:id="rId29"/>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5" userDrawn="1">
          <p15:clr>
            <a:srgbClr val="A4A3A4"/>
          </p15:clr>
        </p15:guide>
        <p15:guide id="2" pos="5125" userDrawn="1">
          <p15:clr>
            <a:srgbClr val="A4A3A4"/>
          </p15:clr>
        </p15:guide>
        <p15:guide id="3" pos="1519" userDrawn="1">
          <p15:clr>
            <a:srgbClr val="A4A3A4"/>
          </p15:clr>
        </p15:guide>
        <p15:guide id="5" orient="horz" pos="1139" userDrawn="1">
          <p15:clr>
            <a:srgbClr val="A4A3A4"/>
          </p15:clr>
        </p15:guide>
        <p15:guide id="6" orient="horz" pos="2319" userDrawn="1">
          <p15:clr>
            <a:srgbClr val="A4A3A4"/>
          </p15:clr>
        </p15:guide>
        <p15:guide id="7" orient="horz" pos="32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4AB"/>
    <a:srgbClr val="92D14F"/>
    <a:srgbClr val="666666"/>
    <a:srgbClr val="BFC0C0"/>
    <a:srgbClr val="9F9D9A"/>
    <a:srgbClr val="0A377B"/>
    <a:srgbClr val="000000"/>
    <a:srgbClr val="083F80"/>
    <a:srgbClr val="1F497D"/>
    <a:srgbClr val="9677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5" autoAdjust="0"/>
    <p:restoredTop sz="94660"/>
  </p:normalViewPr>
  <p:slideViewPr>
    <p:cSldViewPr snapToGrid="0" showGuides="1">
      <p:cViewPr varScale="1">
        <p:scale>
          <a:sx n="73" d="100"/>
          <a:sy n="73" d="100"/>
        </p:scale>
        <p:origin x="1494" y="66"/>
      </p:cViewPr>
      <p:guideLst>
        <p:guide orient="horz" pos="255"/>
        <p:guide pos="5125"/>
        <p:guide pos="1519"/>
        <p:guide orient="horz" pos="1139"/>
        <p:guide orient="horz" pos="2319"/>
        <p:guide orient="horz" pos="32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6/3/2017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231696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6/3/2017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686993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6/3/2017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1485401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6/3/2017</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1685684703"/>
      </p:ext>
    </p:extLst>
  </p:cSld>
  <p:clrMapOvr>
    <a:masterClrMapping/>
  </p:clrMapOvr>
  <p:transition>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6/3/2017</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743274740"/>
      </p:ext>
    </p:extLst>
  </p:cSld>
  <p:clrMapOvr>
    <a:masterClrMapping/>
  </p:clrMapOvr>
  <p:transition>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6/3/2017</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1352018157"/>
      </p:ext>
    </p:extLst>
  </p:cSld>
  <p:clrMapOvr>
    <a:masterClrMapping/>
  </p:clrMapOvr>
  <p:transition>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6/3/2017</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1054055196"/>
      </p:ext>
    </p:extLst>
  </p:cSld>
  <p:clrMapOvr>
    <a:masterClrMapping/>
  </p:clrMapOvr>
  <p:transition>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6/3/2017</a:t>
            </a:fld>
            <a:endParaRPr lang="zh-HK"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HK"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2837614770"/>
      </p:ext>
    </p:extLst>
  </p:cSld>
  <p:clrMapOvr>
    <a:masterClrMapping/>
  </p:clrMapOvr>
  <p:transition>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6/3/2017</a:t>
            </a:fld>
            <a:endParaRPr lang="zh-HK"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HK"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588693175"/>
      </p:ext>
    </p:extLst>
  </p:cSld>
  <p:clrMapOvr>
    <a:masterClrMapping/>
  </p:clrMapOvr>
  <p:transition>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6/3/2017</a:t>
            </a:fld>
            <a:endParaRPr lang="zh-HK"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HK"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1914104865"/>
      </p:ext>
    </p:extLst>
  </p:cSld>
  <p:clrMapOvr>
    <a:masterClrMapping/>
  </p:clrMapOvr>
  <p:transition>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6/3/2017</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969048515"/>
      </p:ext>
    </p:extLst>
  </p:cSld>
  <p:clrMapOvr>
    <a:masterClrMapping/>
  </p:clrMapOvr>
  <p:transition>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6/3/2017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2139747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6/3/2017</a:t>
            </a:fld>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702812863"/>
      </p:ext>
    </p:extLst>
  </p:cSld>
  <p:clrMapOvr>
    <a:masterClrMapping/>
  </p:clrMapOvr>
  <p:transition>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6/3/2017</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128191261"/>
      </p:ext>
    </p:extLst>
  </p:cSld>
  <p:clrMapOvr>
    <a:masterClrMapping/>
  </p:clrMapOvr>
  <p:transition>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EA18431-54C4-4585-82AD-D4BDE8FCC787}" type="datetimeFigureOut">
              <a:rPr lang="zh-HK" altLang="en-US" smtClean="0">
                <a:solidFill>
                  <a:prstClr val="black">
                    <a:tint val="75000"/>
                  </a:prstClr>
                </a:solidFill>
              </a:rPr>
              <a:pPr/>
              <a:t>6/3/2017</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35031052"/>
      </p:ext>
    </p:extLst>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6EF31D4-1AA4-45E7-8F10-C007A9A6DDB0}" type="datetimeFigureOut">
              <a:rPr lang="zh-HK" altLang="en-US" smtClean="0"/>
              <a:pPr/>
              <a:t>6/3/2017</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374490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6EF31D4-1AA4-45E7-8F10-C007A9A6DDB0}" type="datetimeFigureOut">
              <a:rPr lang="zh-HK" altLang="en-US" smtClean="0"/>
              <a:pPr/>
              <a:t>6/3/2017</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84342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6EF31D4-1AA4-45E7-8F10-C007A9A6DDB0}" type="datetimeFigureOut">
              <a:rPr lang="zh-HK" altLang="en-US" smtClean="0"/>
              <a:pPr/>
              <a:t>6/3/2017</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235426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6EF31D4-1AA4-45E7-8F10-C007A9A6DDB0}" type="datetimeFigureOut">
              <a:rPr lang="zh-HK" altLang="en-US" smtClean="0"/>
              <a:pPr/>
              <a:t>6/3/2017</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12235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F31D4-1AA4-45E7-8F10-C007A9A6DDB0}" type="datetimeFigureOut">
              <a:rPr lang="zh-HK" altLang="en-US" smtClean="0"/>
              <a:pPr/>
              <a:t>6/3/2017</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377339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6EF31D4-1AA4-45E7-8F10-C007A9A6DDB0}" type="datetimeFigureOut">
              <a:rPr lang="zh-HK" altLang="en-US" smtClean="0"/>
              <a:pPr/>
              <a:t>6/3/2017</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272800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6EF31D4-1AA4-45E7-8F10-C007A9A6DDB0}" type="datetimeFigureOut">
              <a:rPr lang="zh-HK" altLang="en-US" smtClean="0"/>
              <a:pPr/>
              <a:t>6/3/2017</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286585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F31D4-1AA4-45E7-8F10-C007A9A6DDB0}" type="datetimeFigureOut">
              <a:rPr lang="zh-HK" altLang="en-US" smtClean="0"/>
              <a:pPr/>
              <a:t>6/3/2017</a:t>
            </a:fld>
            <a:endParaRPr lang="zh-HK"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5C72C-05F9-42DA-A32C-E89F323A6F21}" type="slidenum">
              <a:rPr lang="zh-HK" altLang="en-US" smtClean="0"/>
              <a:pPr/>
              <a:t>‹#›</a:t>
            </a:fld>
            <a:endParaRPr lang="zh-HK" altLang="en-US"/>
          </a:p>
        </p:txBody>
      </p:sp>
    </p:spTree>
    <p:extLst>
      <p:ext uri="{BB962C8B-B14F-4D97-AF65-F5344CB8AC3E}">
        <p14:creationId xmlns:p14="http://schemas.microsoft.com/office/powerpoint/2010/main" val="1830749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18431-54C4-4585-82AD-D4BDE8FCC787}" type="datetimeFigureOut">
              <a:rPr lang="zh-HK" altLang="en-US" smtClean="0">
                <a:solidFill>
                  <a:prstClr val="black">
                    <a:tint val="75000"/>
                  </a:prstClr>
                </a:solidFill>
              </a:rPr>
              <a:pPr/>
              <a:t>6/3/2017</a:t>
            </a:fld>
            <a:endParaRPr lang="zh-HK"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2E714-8771-4256-B120-A1444CD7D5F3}" type="slidenum">
              <a:rPr lang="zh-HK" altLang="en-US" smtClean="0">
                <a:solidFill>
                  <a:prstClr val="black">
                    <a:tint val="75000"/>
                  </a:prstClr>
                </a:solidFill>
              </a:rPr>
              <a:pPr/>
              <a:t>‹#›</a:t>
            </a:fld>
            <a:endParaRPr lang="zh-HK" altLang="en-US">
              <a:solidFill>
                <a:prstClr val="black">
                  <a:tint val="75000"/>
                </a:prstClr>
              </a:solidFill>
            </a:endParaRPr>
          </a:p>
        </p:txBody>
      </p:sp>
    </p:spTree>
    <p:extLst>
      <p:ext uri="{BB962C8B-B14F-4D97-AF65-F5344CB8AC3E}">
        <p14:creationId xmlns:p14="http://schemas.microsoft.com/office/powerpoint/2010/main" val="34569109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46275" y="2705726"/>
            <a:ext cx="5451475" cy="1446550"/>
          </a:xfrm>
          <a:prstGeom prst="rect">
            <a:avLst/>
          </a:prstGeom>
          <a:noFill/>
        </p:spPr>
        <p:txBody>
          <a:bodyPr wrap="square" rtlCol="0">
            <a:spAutoFit/>
          </a:bodyPr>
          <a:lstStyle/>
          <a:p>
            <a:pPr algn="ctr"/>
            <a:r>
              <a:rPr lang="zh-CN" altLang="en-US" sz="7200" b="1" spc="300" dirty="0">
                <a:solidFill>
                  <a:schemeClr val="bg1"/>
                </a:solidFill>
                <a:latin typeface="微软雅黑" panose="020B0503020204020204" pitchFamily="34" charset="-122"/>
                <a:ea typeface="微软雅黑" panose="020B0503020204020204" pitchFamily="34" charset="-122"/>
              </a:rPr>
              <a:t>我们毕业啦</a:t>
            </a:r>
            <a:endParaRPr lang="en-US" altLang="zh-CN" sz="7200" b="1" spc="300" dirty="0">
              <a:solidFill>
                <a:schemeClr val="bg1"/>
              </a:solidFill>
              <a:latin typeface="微软雅黑" panose="020B0503020204020204" pitchFamily="34" charset="-122"/>
              <a:ea typeface="微软雅黑" panose="020B0503020204020204" pitchFamily="34" charset="-122"/>
            </a:endParaRPr>
          </a:p>
          <a:p>
            <a:pPr algn="ctr"/>
            <a:r>
              <a:rPr lang="zh-CN" altLang="en-US" sz="1600" b="1" spc="300" dirty="0">
                <a:solidFill>
                  <a:schemeClr val="bg1"/>
                </a:solidFill>
                <a:latin typeface="微软雅黑" panose="020B0503020204020204" pitchFamily="34" charset="-122"/>
                <a:ea typeface="微软雅黑" panose="020B0503020204020204" pitchFamily="34" charset="-122"/>
              </a:rPr>
              <a:t>其实是答辩的标题地方</a:t>
            </a:r>
            <a:endParaRPr lang="en-US" altLang="zh-CN" sz="1600" b="1" spc="3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0" y="2259000"/>
            <a:ext cx="9144000" cy="1331365"/>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61011" y="2705725"/>
            <a:ext cx="7021979" cy="584775"/>
          </a:xfrm>
          <a:prstGeom prst="rect">
            <a:avLst/>
          </a:prstGeom>
          <a:noFill/>
        </p:spPr>
        <p:txBody>
          <a:bodyPr wrap="square" rtlCol="0">
            <a:spAutoFit/>
          </a:bodyPr>
          <a:lstStyle/>
          <a:p>
            <a:r>
              <a:rPr lang="en-US" altLang="zh-CN" sz="3200" b="1" dirty="0">
                <a:solidFill>
                  <a:schemeClr val="bg1"/>
                </a:solidFill>
              </a:rPr>
              <a:t>IPD</a:t>
            </a:r>
            <a:r>
              <a:rPr lang="zh-CN" altLang="zh-CN" sz="3200" b="1" dirty="0">
                <a:solidFill>
                  <a:schemeClr val="bg1"/>
                </a:solidFill>
              </a:rPr>
              <a:t>与在</a:t>
            </a:r>
            <a:r>
              <a:rPr lang="en-US" altLang="zh-CN" sz="3200" b="1" dirty="0">
                <a:solidFill>
                  <a:schemeClr val="bg1"/>
                </a:solidFill>
              </a:rPr>
              <a:t>IT</a:t>
            </a:r>
            <a:r>
              <a:rPr lang="zh-CN" altLang="zh-CN" sz="3200" b="1" dirty="0">
                <a:solidFill>
                  <a:schemeClr val="bg1"/>
                </a:solidFill>
              </a:rPr>
              <a:t>企业项目研发管理中的</a:t>
            </a:r>
            <a:r>
              <a:rPr lang="zh-CN" altLang="zh-CN" sz="3200" b="1" dirty="0" smtClean="0">
                <a:solidFill>
                  <a:schemeClr val="bg1"/>
                </a:solidFill>
              </a:rPr>
              <a:t>应用</a:t>
            </a:r>
            <a:endParaRPr lang="zh-CN" altLang="zh-CN" sz="3200" dirty="0">
              <a:solidFill>
                <a:schemeClr val="bg1"/>
              </a:solidFill>
            </a:endParaRPr>
          </a:p>
        </p:txBody>
      </p:sp>
    </p:spTree>
    <p:extLst>
      <p:ext uri="{BB962C8B-B14F-4D97-AF65-F5344CB8AC3E}">
        <p14:creationId xmlns:p14="http://schemas.microsoft.com/office/powerpoint/2010/main" val="2605218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心圆 1"/>
          <p:cNvSpPr/>
          <p:nvPr/>
        </p:nvSpPr>
        <p:spPr>
          <a:xfrm>
            <a:off x="2594750" y="2038881"/>
            <a:ext cx="3817937" cy="3817937"/>
          </a:xfrm>
          <a:prstGeom prst="donut">
            <a:avLst>
              <a:gd name="adj" fmla="val 7621"/>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tx1"/>
              </a:solidFill>
            </a:endParaRPr>
          </a:p>
        </p:txBody>
      </p:sp>
      <p:sp>
        <p:nvSpPr>
          <p:cNvPr id="3" name="椭圆 2"/>
          <p:cNvSpPr/>
          <p:nvPr/>
        </p:nvSpPr>
        <p:spPr>
          <a:xfrm>
            <a:off x="2471295" y="2836775"/>
            <a:ext cx="760794" cy="749640"/>
          </a:xfrm>
          <a:prstGeom prst="ellipse">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latin typeface="微软雅黑" panose="020B0503020204020204" pitchFamily="34" charset="-122"/>
                <a:ea typeface="微软雅黑" panose="020B0503020204020204" pitchFamily="34" charset="-122"/>
              </a:rPr>
              <a:t>2</a:t>
            </a:r>
            <a:endParaRPr lang="zh-HK" altLang="en-US" sz="6000" b="1" dirty="0">
              <a:latin typeface="微软雅黑" panose="020B0503020204020204" pitchFamily="34" charset="-122"/>
              <a:ea typeface="微软雅黑" panose="020B0503020204020204" pitchFamily="34" charset="-122"/>
            </a:endParaRPr>
          </a:p>
        </p:txBody>
      </p:sp>
      <p:sp>
        <p:nvSpPr>
          <p:cNvPr id="6" name="椭圆 5"/>
          <p:cNvSpPr/>
          <p:nvPr/>
        </p:nvSpPr>
        <p:spPr>
          <a:xfrm>
            <a:off x="3431644" y="2875773"/>
            <a:ext cx="2144150" cy="2144152"/>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atin typeface="微软雅黑" panose="020B0503020204020204" pitchFamily="34" charset="-122"/>
                <a:ea typeface="微软雅黑" panose="020B0503020204020204" pitchFamily="34" charset="-122"/>
              </a:rPr>
              <a:t>优点</a:t>
            </a:r>
            <a:endParaRPr lang="zh-HK" altLang="en-US" sz="4000" b="1" dirty="0">
              <a:latin typeface="微软雅黑" panose="020B0503020204020204" pitchFamily="34" charset="-122"/>
              <a:ea typeface="微软雅黑" panose="020B0503020204020204" pitchFamily="34" charset="-122"/>
            </a:endParaRPr>
          </a:p>
        </p:txBody>
      </p:sp>
      <p:sp>
        <p:nvSpPr>
          <p:cNvPr id="16" name="椭圆 15"/>
          <p:cNvSpPr/>
          <p:nvPr/>
        </p:nvSpPr>
        <p:spPr>
          <a:xfrm>
            <a:off x="5651893" y="2697471"/>
            <a:ext cx="760794" cy="749640"/>
          </a:xfrm>
          <a:prstGeom prst="ellipse">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latin typeface="微软雅黑" panose="020B0503020204020204" pitchFamily="34" charset="-122"/>
                <a:ea typeface="微软雅黑" panose="020B0503020204020204" pitchFamily="34" charset="-122"/>
              </a:rPr>
              <a:t>5</a:t>
            </a:r>
            <a:endParaRPr lang="zh-HK" altLang="en-US" sz="6000" b="1" dirty="0">
              <a:latin typeface="微软雅黑" panose="020B0503020204020204" pitchFamily="34" charset="-122"/>
              <a:ea typeface="微软雅黑" panose="020B0503020204020204" pitchFamily="34" charset="-122"/>
            </a:endParaRPr>
          </a:p>
        </p:txBody>
      </p:sp>
      <p:sp>
        <p:nvSpPr>
          <p:cNvPr id="17" name="椭圆 16"/>
          <p:cNvSpPr/>
          <p:nvPr/>
        </p:nvSpPr>
        <p:spPr>
          <a:xfrm>
            <a:off x="2867588" y="4966527"/>
            <a:ext cx="760794" cy="749640"/>
          </a:xfrm>
          <a:prstGeom prst="ellipse">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latin typeface="微软雅黑" panose="020B0503020204020204" pitchFamily="34" charset="-122"/>
                <a:ea typeface="微软雅黑" panose="020B0503020204020204" pitchFamily="34" charset="-122"/>
              </a:rPr>
              <a:t>3</a:t>
            </a:r>
            <a:endParaRPr lang="zh-HK" altLang="en-US" sz="6000" b="1" dirty="0">
              <a:latin typeface="微软雅黑" panose="020B0503020204020204" pitchFamily="34" charset="-122"/>
              <a:ea typeface="微软雅黑" panose="020B0503020204020204" pitchFamily="34" charset="-122"/>
            </a:endParaRPr>
          </a:p>
        </p:txBody>
      </p:sp>
      <p:sp>
        <p:nvSpPr>
          <p:cNvPr id="18" name="椭圆 17"/>
          <p:cNvSpPr/>
          <p:nvPr/>
        </p:nvSpPr>
        <p:spPr>
          <a:xfrm>
            <a:off x="5484546" y="4786115"/>
            <a:ext cx="760794" cy="749640"/>
          </a:xfrm>
          <a:prstGeom prst="ellipse">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latin typeface="微软雅黑" panose="020B0503020204020204" pitchFamily="34" charset="-122"/>
                <a:ea typeface="微软雅黑" panose="020B0503020204020204" pitchFamily="34" charset="-122"/>
              </a:rPr>
              <a:t>4</a:t>
            </a:r>
            <a:endParaRPr lang="zh-HK" altLang="en-US" sz="6000" b="1" dirty="0">
              <a:latin typeface="微软雅黑" panose="020B0503020204020204" pitchFamily="34" charset="-122"/>
              <a:ea typeface="微软雅黑" panose="020B0503020204020204" pitchFamily="34" charset="-122"/>
            </a:endParaRPr>
          </a:p>
        </p:txBody>
      </p:sp>
      <p:sp>
        <p:nvSpPr>
          <p:cNvPr id="19" name="椭圆 18"/>
          <p:cNvSpPr/>
          <p:nvPr/>
        </p:nvSpPr>
        <p:spPr>
          <a:xfrm>
            <a:off x="4032074" y="1812792"/>
            <a:ext cx="760794" cy="749640"/>
          </a:xfrm>
          <a:prstGeom prst="ellipse">
            <a:avLst/>
          </a:prstGeom>
          <a:solidFill>
            <a:srgbClr val="92D14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latin typeface="微软雅黑" panose="020B0503020204020204" pitchFamily="34" charset="-122"/>
                <a:ea typeface="微软雅黑" panose="020B0503020204020204" pitchFamily="34" charset="-122"/>
              </a:rPr>
              <a:t>1</a:t>
            </a:r>
            <a:endParaRPr lang="zh-HK" altLang="en-US" sz="6000" b="1" dirty="0">
              <a:latin typeface="微软雅黑" panose="020B0503020204020204" pitchFamily="34" charset="-122"/>
              <a:ea typeface="微软雅黑" panose="020B0503020204020204" pitchFamily="34" charset="-122"/>
            </a:endParaRPr>
          </a:p>
        </p:txBody>
      </p:sp>
      <p:sp>
        <p:nvSpPr>
          <p:cNvPr id="20" name="TextBox 19"/>
          <p:cNvSpPr txBox="1"/>
          <p:nvPr/>
        </p:nvSpPr>
        <p:spPr>
          <a:xfrm>
            <a:off x="2867588" y="1366160"/>
            <a:ext cx="2997356" cy="400110"/>
          </a:xfrm>
          <a:prstGeom prst="rect">
            <a:avLst/>
          </a:prstGeom>
          <a:noFill/>
        </p:spPr>
        <p:txBody>
          <a:bodyPr wrap="square" rtlCol="0">
            <a:spAutoFit/>
          </a:bodyPr>
          <a:lstStyle/>
          <a:p>
            <a:r>
              <a:rPr lang="zh-CN" altLang="zh-CN" sz="2000" dirty="0"/>
              <a:t>产品研发周期显著缩短</a:t>
            </a:r>
            <a:endParaRPr lang="zh-CN" altLang="en-US" sz="2000" dirty="0"/>
          </a:p>
        </p:txBody>
      </p:sp>
      <p:sp>
        <p:nvSpPr>
          <p:cNvPr id="21" name="TextBox 20"/>
          <p:cNvSpPr txBox="1"/>
          <p:nvPr/>
        </p:nvSpPr>
        <p:spPr>
          <a:xfrm>
            <a:off x="752556" y="2932111"/>
            <a:ext cx="1718739" cy="400110"/>
          </a:xfrm>
          <a:prstGeom prst="rect">
            <a:avLst/>
          </a:prstGeom>
          <a:noFill/>
        </p:spPr>
        <p:txBody>
          <a:bodyPr wrap="square" rtlCol="0">
            <a:spAutoFit/>
          </a:bodyPr>
          <a:lstStyle/>
          <a:p>
            <a:r>
              <a:rPr lang="zh-CN" altLang="en-US" sz="2000" dirty="0" smtClean="0"/>
              <a:t>产品成本</a:t>
            </a:r>
            <a:r>
              <a:rPr lang="zh-CN" altLang="zh-CN" sz="2000" dirty="0" smtClean="0"/>
              <a:t>降低</a:t>
            </a:r>
            <a:endParaRPr lang="zh-CN" altLang="en-US" sz="2000" dirty="0"/>
          </a:p>
        </p:txBody>
      </p:sp>
      <p:sp>
        <p:nvSpPr>
          <p:cNvPr id="22" name="TextBox 21"/>
          <p:cNvSpPr txBox="1"/>
          <p:nvPr/>
        </p:nvSpPr>
        <p:spPr>
          <a:xfrm>
            <a:off x="973584" y="5672152"/>
            <a:ext cx="3530135" cy="400110"/>
          </a:xfrm>
          <a:prstGeom prst="rect">
            <a:avLst/>
          </a:prstGeom>
          <a:noFill/>
        </p:spPr>
        <p:txBody>
          <a:bodyPr wrap="square" rtlCol="0">
            <a:spAutoFit/>
          </a:bodyPr>
          <a:lstStyle/>
          <a:p>
            <a:r>
              <a:rPr lang="zh-CN" altLang="zh-CN" sz="2000" dirty="0"/>
              <a:t>产品质量普遍提高</a:t>
            </a:r>
          </a:p>
        </p:txBody>
      </p:sp>
      <p:sp>
        <p:nvSpPr>
          <p:cNvPr id="23" name="TextBox 22"/>
          <p:cNvSpPr txBox="1"/>
          <p:nvPr/>
        </p:nvSpPr>
        <p:spPr>
          <a:xfrm>
            <a:off x="2171665" y="9396657"/>
            <a:ext cx="3530135" cy="369332"/>
          </a:xfrm>
          <a:prstGeom prst="rect">
            <a:avLst/>
          </a:prstGeom>
          <a:noFill/>
        </p:spPr>
        <p:txBody>
          <a:bodyPr wrap="square" rtlCol="0">
            <a:spAutoFit/>
          </a:bodyPr>
          <a:lstStyle/>
          <a:p>
            <a:r>
              <a:rPr lang="zh-CN" altLang="zh-CN" dirty="0"/>
              <a:t>产品研发周期显著缩短</a:t>
            </a:r>
            <a:endParaRPr lang="zh-CN" altLang="en-US" dirty="0"/>
          </a:p>
        </p:txBody>
      </p:sp>
      <p:sp>
        <p:nvSpPr>
          <p:cNvPr id="24" name="TextBox 23"/>
          <p:cNvSpPr txBox="1"/>
          <p:nvPr/>
        </p:nvSpPr>
        <p:spPr>
          <a:xfrm>
            <a:off x="5533201" y="5675276"/>
            <a:ext cx="3530135" cy="707886"/>
          </a:xfrm>
          <a:prstGeom prst="rect">
            <a:avLst/>
          </a:prstGeom>
          <a:noFill/>
        </p:spPr>
        <p:txBody>
          <a:bodyPr wrap="square" rtlCol="0">
            <a:spAutoFit/>
          </a:bodyPr>
          <a:lstStyle/>
          <a:p>
            <a:r>
              <a:rPr lang="zh-CN" altLang="zh-CN" sz="2000" dirty="0"/>
              <a:t>花费在中途废止项目上的费用明显减少</a:t>
            </a:r>
            <a:endParaRPr lang="zh-CN" altLang="en-US" sz="2000" dirty="0"/>
          </a:p>
        </p:txBody>
      </p:sp>
      <p:sp>
        <p:nvSpPr>
          <p:cNvPr id="25" name="TextBox 24"/>
          <p:cNvSpPr txBox="1"/>
          <p:nvPr/>
        </p:nvSpPr>
        <p:spPr>
          <a:xfrm>
            <a:off x="6412687" y="2007102"/>
            <a:ext cx="2547928" cy="1015663"/>
          </a:xfrm>
          <a:prstGeom prst="rect">
            <a:avLst/>
          </a:prstGeom>
          <a:noFill/>
        </p:spPr>
        <p:txBody>
          <a:bodyPr wrap="square" rtlCol="0">
            <a:spAutoFit/>
          </a:bodyPr>
          <a:lstStyle/>
          <a:p>
            <a:r>
              <a:rPr lang="zh-CN" altLang="zh-CN" sz="2000" dirty="0"/>
              <a:t>研发费用占总收入的比率降低，人均产出率大幅提高</a:t>
            </a:r>
            <a:endParaRPr lang="zh-CN" altLang="en-US" sz="2000" dirty="0"/>
          </a:p>
        </p:txBody>
      </p:sp>
    </p:spTree>
    <p:extLst>
      <p:ext uri="{BB962C8B-B14F-4D97-AF65-F5344CB8AC3E}">
        <p14:creationId xmlns:p14="http://schemas.microsoft.com/office/powerpoint/2010/main" val="2811265242"/>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2047708" y="2389920"/>
            <a:ext cx="1329051" cy="1475700"/>
            <a:chOff x="564121" y="1490355"/>
            <a:chExt cx="1329051" cy="1475700"/>
          </a:xfrm>
        </p:grpSpPr>
        <p:sp>
          <p:nvSpPr>
            <p:cNvPr id="9" name="文本框 36"/>
            <p:cNvSpPr txBox="1"/>
            <p:nvPr/>
          </p:nvSpPr>
          <p:spPr>
            <a:xfrm>
              <a:off x="612617" y="1940102"/>
              <a:ext cx="1232058" cy="646331"/>
            </a:xfrm>
            <a:prstGeom prst="rect">
              <a:avLst/>
            </a:prstGeom>
            <a:noFill/>
          </p:spPr>
          <p:txBody>
            <a:bodyPr wrap="square" rtlCol="0">
              <a:spAutoFit/>
            </a:bodyPr>
            <a:lstStyle/>
            <a:p>
              <a:pPr algn="ctr"/>
              <a:r>
                <a:rPr lang="zh-CN" altLang="zh-CN" dirty="0"/>
                <a:t>提升</a:t>
              </a:r>
              <a:r>
                <a:rPr lang="zh-CN" altLang="zh-CN" dirty="0" smtClean="0"/>
                <a:t>产品</a:t>
              </a:r>
              <a:r>
                <a:rPr lang="zh-CN" altLang="en-US" dirty="0" smtClean="0"/>
                <a:t>竞争力</a:t>
              </a:r>
              <a:endParaRPr lang="zh-HK" altLang="en-US" dirty="0">
                <a:solidFill>
                  <a:srgbClr val="0174AB"/>
                </a:solidFill>
                <a:latin typeface="微软雅黑" panose="020B0503020204020204" pitchFamily="34" charset="-122"/>
                <a:ea typeface="微软雅黑" panose="020B0503020204020204" pitchFamily="34" charset="-122"/>
              </a:endParaRPr>
            </a:p>
          </p:txBody>
        </p:sp>
        <p:sp>
          <p:nvSpPr>
            <p:cNvPr id="51" name="同心圆 50"/>
            <p:cNvSpPr/>
            <p:nvPr/>
          </p:nvSpPr>
          <p:spPr>
            <a:xfrm>
              <a:off x="564121" y="1490355"/>
              <a:ext cx="1329051" cy="1475700"/>
            </a:xfrm>
            <a:prstGeom prst="donut">
              <a:avLst>
                <a:gd name="adj" fmla="val 67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3" name="组合 52"/>
          <p:cNvGrpSpPr/>
          <p:nvPr/>
        </p:nvGrpSpPr>
        <p:grpSpPr>
          <a:xfrm>
            <a:off x="208879" y="2388558"/>
            <a:ext cx="1329051" cy="1475700"/>
            <a:chOff x="564121" y="1490355"/>
            <a:chExt cx="1329051" cy="1475700"/>
          </a:xfrm>
        </p:grpSpPr>
        <p:sp>
          <p:nvSpPr>
            <p:cNvPr id="54" name="文本框 36"/>
            <p:cNvSpPr txBox="1"/>
            <p:nvPr/>
          </p:nvSpPr>
          <p:spPr>
            <a:xfrm>
              <a:off x="612617" y="1940102"/>
              <a:ext cx="1232058" cy="646331"/>
            </a:xfrm>
            <a:prstGeom prst="rect">
              <a:avLst/>
            </a:prstGeom>
            <a:noFill/>
          </p:spPr>
          <p:txBody>
            <a:bodyPr wrap="square" rtlCol="0">
              <a:spAutoFit/>
            </a:bodyPr>
            <a:lstStyle/>
            <a:p>
              <a:pPr algn="ctr"/>
              <a:r>
                <a:rPr lang="zh-CN" altLang="zh-CN" dirty="0"/>
                <a:t>提升产品成功率</a:t>
              </a:r>
              <a:endParaRPr lang="zh-HK" altLang="en-US" dirty="0">
                <a:solidFill>
                  <a:srgbClr val="0174AB"/>
                </a:solidFill>
                <a:latin typeface="微软雅黑" panose="020B0503020204020204" pitchFamily="34" charset="-122"/>
                <a:ea typeface="微软雅黑" panose="020B0503020204020204" pitchFamily="34" charset="-122"/>
              </a:endParaRPr>
            </a:p>
          </p:txBody>
        </p:sp>
        <p:sp>
          <p:nvSpPr>
            <p:cNvPr id="55" name="同心圆 54"/>
            <p:cNvSpPr/>
            <p:nvPr/>
          </p:nvSpPr>
          <p:spPr>
            <a:xfrm>
              <a:off x="564121" y="1490355"/>
              <a:ext cx="1329051" cy="1475700"/>
            </a:xfrm>
            <a:prstGeom prst="donut">
              <a:avLst>
                <a:gd name="adj" fmla="val 67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6" name="组合 55"/>
          <p:cNvGrpSpPr/>
          <p:nvPr/>
        </p:nvGrpSpPr>
        <p:grpSpPr>
          <a:xfrm>
            <a:off x="3922698" y="2424982"/>
            <a:ext cx="1329051" cy="1475700"/>
            <a:chOff x="564121" y="1490355"/>
            <a:chExt cx="1329051" cy="1475700"/>
          </a:xfrm>
        </p:grpSpPr>
        <p:sp>
          <p:nvSpPr>
            <p:cNvPr id="57" name="文本框 36"/>
            <p:cNvSpPr txBox="1"/>
            <p:nvPr/>
          </p:nvSpPr>
          <p:spPr>
            <a:xfrm>
              <a:off x="612617" y="1940102"/>
              <a:ext cx="1232058" cy="646331"/>
            </a:xfrm>
            <a:prstGeom prst="rect">
              <a:avLst/>
            </a:prstGeom>
            <a:noFill/>
          </p:spPr>
          <p:txBody>
            <a:bodyPr wrap="square" rtlCol="0">
              <a:spAutoFit/>
            </a:bodyPr>
            <a:lstStyle/>
            <a:p>
              <a:pPr algn="ctr"/>
              <a:r>
                <a:rPr lang="zh-CN" altLang="en-US" dirty="0"/>
                <a:t>适应市场需求</a:t>
              </a:r>
              <a:endParaRPr lang="zh-HK" altLang="en-US" dirty="0"/>
            </a:p>
          </p:txBody>
        </p:sp>
        <p:sp>
          <p:nvSpPr>
            <p:cNvPr id="58" name="同心圆 57"/>
            <p:cNvSpPr/>
            <p:nvPr/>
          </p:nvSpPr>
          <p:spPr>
            <a:xfrm>
              <a:off x="564121" y="1490355"/>
              <a:ext cx="1329051" cy="1475700"/>
            </a:xfrm>
            <a:prstGeom prst="donut">
              <a:avLst>
                <a:gd name="adj" fmla="val 67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9" name="组合 58"/>
          <p:cNvGrpSpPr/>
          <p:nvPr/>
        </p:nvGrpSpPr>
        <p:grpSpPr>
          <a:xfrm>
            <a:off x="7814949" y="2424982"/>
            <a:ext cx="1329051" cy="1475700"/>
            <a:chOff x="564121" y="1490355"/>
            <a:chExt cx="1329051" cy="1475700"/>
          </a:xfrm>
        </p:grpSpPr>
        <p:sp>
          <p:nvSpPr>
            <p:cNvPr id="60" name="文本框 36"/>
            <p:cNvSpPr txBox="1"/>
            <p:nvPr/>
          </p:nvSpPr>
          <p:spPr>
            <a:xfrm>
              <a:off x="612617" y="1940102"/>
              <a:ext cx="1232058" cy="646331"/>
            </a:xfrm>
            <a:prstGeom prst="rect">
              <a:avLst/>
            </a:prstGeom>
            <a:noFill/>
          </p:spPr>
          <p:txBody>
            <a:bodyPr wrap="square" rtlCol="0">
              <a:spAutoFit/>
            </a:bodyPr>
            <a:lstStyle/>
            <a:p>
              <a:pPr algn="ctr"/>
              <a:r>
                <a:rPr lang="zh-CN" altLang="en-US" dirty="0"/>
                <a:t>培养复合型人才</a:t>
              </a:r>
              <a:endParaRPr lang="zh-HK" altLang="en-US" dirty="0"/>
            </a:p>
          </p:txBody>
        </p:sp>
        <p:sp>
          <p:nvSpPr>
            <p:cNvPr id="61" name="同心圆 60"/>
            <p:cNvSpPr/>
            <p:nvPr/>
          </p:nvSpPr>
          <p:spPr>
            <a:xfrm>
              <a:off x="564121" y="1490355"/>
              <a:ext cx="1329051" cy="1475700"/>
            </a:xfrm>
            <a:prstGeom prst="donut">
              <a:avLst>
                <a:gd name="adj" fmla="val 67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2" name="组合 61"/>
          <p:cNvGrpSpPr/>
          <p:nvPr/>
        </p:nvGrpSpPr>
        <p:grpSpPr>
          <a:xfrm>
            <a:off x="5923749" y="2388558"/>
            <a:ext cx="1329051" cy="1475700"/>
            <a:chOff x="564121" y="1490355"/>
            <a:chExt cx="1329051" cy="1475700"/>
          </a:xfrm>
        </p:grpSpPr>
        <p:sp>
          <p:nvSpPr>
            <p:cNvPr id="63" name="文本框 36"/>
            <p:cNvSpPr txBox="1"/>
            <p:nvPr/>
          </p:nvSpPr>
          <p:spPr>
            <a:xfrm>
              <a:off x="612617" y="1940102"/>
              <a:ext cx="1232058" cy="646331"/>
            </a:xfrm>
            <a:prstGeom prst="rect">
              <a:avLst/>
            </a:prstGeom>
            <a:noFill/>
          </p:spPr>
          <p:txBody>
            <a:bodyPr wrap="square" rtlCol="0">
              <a:spAutoFit/>
            </a:bodyPr>
            <a:lstStyle/>
            <a:p>
              <a:pPr algn="ctr"/>
              <a:r>
                <a:rPr lang="zh-CN" altLang="en-US" dirty="0"/>
                <a:t>提升技术和平台</a:t>
              </a:r>
              <a:endParaRPr lang="zh-HK" altLang="en-US" dirty="0"/>
            </a:p>
          </p:txBody>
        </p:sp>
        <p:sp>
          <p:nvSpPr>
            <p:cNvPr id="64" name="同心圆 63"/>
            <p:cNvSpPr/>
            <p:nvPr/>
          </p:nvSpPr>
          <p:spPr>
            <a:xfrm>
              <a:off x="564121" y="1490355"/>
              <a:ext cx="1329051" cy="1475700"/>
            </a:xfrm>
            <a:prstGeom prst="donut">
              <a:avLst>
                <a:gd name="adj" fmla="val 67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9" name="组合 68"/>
          <p:cNvGrpSpPr/>
          <p:nvPr/>
        </p:nvGrpSpPr>
        <p:grpSpPr>
          <a:xfrm>
            <a:off x="1647373" y="2964356"/>
            <a:ext cx="6095145" cy="329268"/>
            <a:chOff x="1624750" y="2228205"/>
            <a:chExt cx="6095145" cy="329268"/>
          </a:xfrm>
        </p:grpSpPr>
        <p:grpSp>
          <p:nvGrpSpPr>
            <p:cNvPr id="2" name="组合 1"/>
            <p:cNvGrpSpPr/>
            <p:nvPr/>
          </p:nvGrpSpPr>
          <p:grpSpPr>
            <a:xfrm>
              <a:off x="1624750" y="2228205"/>
              <a:ext cx="4045535" cy="329268"/>
              <a:chOff x="2280306" y="2789078"/>
              <a:chExt cx="4045535" cy="329268"/>
            </a:xfrm>
          </p:grpSpPr>
          <p:sp>
            <p:nvSpPr>
              <p:cNvPr id="3" name="等腰三角形 2"/>
              <p:cNvSpPr/>
              <p:nvPr/>
            </p:nvSpPr>
            <p:spPr>
              <a:xfrm rot="5400000">
                <a:off x="2257954" y="2812792"/>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4" name="等腰三角形 3"/>
              <p:cNvSpPr/>
              <p:nvPr/>
            </p:nvSpPr>
            <p:spPr>
              <a:xfrm rot="5400000">
                <a:off x="4133275" y="2816594"/>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等腰三角形 4"/>
              <p:cNvSpPr/>
              <p:nvPr/>
            </p:nvSpPr>
            <p:spPr>
              <a:xfrm rot="5400000">
                <a:off x="6024089" y="2811430"/>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65" name="等腰三角形 64"/>
            <p:cNvSpPr/>
            <p:nvPr/>
          </p:nvSpPr>
          <p:spPr>
            <a:xfrm rot="5400000">
              <a:off x="7418143" y="2250557"/>
              <a:ext cx="324104" cy="279400"/>
            </a:xfrm>
            <a:prstGeom prst="triangle">
              <a:avLst/>
            </a:prstGeom>
            <a:solidFill>
              <a:srgbClr val="B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71" name="TextBox 70"/>
          <p:cNvSpPr txBox="1"/>
          <p:nvPr/>
        </p:nvSpPr>
        <p:spPr>
          <a:xfrm>
            <a:off x="359648" y="430306"/>
            <a:ext cx="3442447" cy="523220"/>
          </a:xfrm>
          <a:prstGeom prst="rect">
            <a:avLst/>
          </a:prstGeom>
          <a:noFill/>
        </p:spPr>
        <p:txBody>
          <a:bodyPr wrap="square" rtlCol="0">
            <a:spAutoFit/>
          </a:bodyPr>
          <a:lstStyle/>
          <a:p>
            <a:r>
              <a:rPr lang="zh-CN" altLang="zh-CN" sz="2800" b="1" dirty="0" smtClean="0"/>
              <a:t>对</a:t>
            </a:r>
            <a:r>
              <a:rPr lang="zh-CN" altLang="zh-CN" sz="2800" b="1" dirty="0"/>
              <a:t>企业的价值</a:t>
            </a:r>
            <a:endParaRPr lang="zh-CN" altLang="en-US" sz="2800" dirty="0"/>
          </a:p>
        </p:txBody>
      </p:sp>
    </p:spTree>
    <p:extLst>
      <p:ext uri="{BB962C8B-B14F-4D97-AF65-F5344CB8AC3E}">
        <p14:creationId xmlns:p14="http://schemas.microsoft.com/office/powerpoint/2010/main" val="2418300504"/>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1559719" y="2568507"/>
            <a:ext cx="7301893" cy="1720986"/>
            <a:chOff x="1184275" y="2717410"/>
            <a:chExt cx="730189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5298468" cy="1200329"/>
            </a:xfrm>
            <a:prstGeom prst="rect">
              <a:avLst/>
            </a:prstGeom>
            <a:noFill/>
          </p:spPr>
          <p:txBody>
            <a:bodyPr wrap="square" rtlCol="0">
              <a:spAutoFit/>
            </a:bodyPr>
            <a:lstStyle/>
            <a:p>
              <a:r>
                <a:rPr lang="en-US" altLang="zh-CN" sz="7200" b="1" spc="300" dirty="0" smtClean="0">
                  <a:solidFill>
                    <a:schemeClr val="bg1"/>
                  </a:solidFill>
                  <a:latin typeface="微软雅黑" panose="020B0503020204020204" pitchFamily="34" charset="-122"/>
                  <a:ea typeface="微软雅黑" panose="020B0503020204020204" pitchFamily="34" charset="-122"/>
                </a:rPr>
                <a:t>3 </a:t>
              </a:r>
              <a:r>
                <a:rPr lang="zh-CN" altLang="en-US" sz="7200" b="1" spc="300" dirty="0" smtClean="0">
                  <a:solidFill>
                    <a:schemeClr val="bg1"/>
                  </a:solidFill>
                  <a:latin typeface="微软雅黑" panose="020B0503020204020204" pitchFamily="34" charset="-122"/>
                  <a:ea typeface="微软雅黑" panose="020B0503020204020204" pitchFamily="34" charset="-122"/>
                </a:rPr>
                <a:t>应用分析</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880832192"/>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26186" y="1534125"/>
            <a:ext cx="7678114" cy="3430170"/>
            <a:chOff x="273786" y="1381725"/>
            <a:chExt cx="7678114" cy="3430170"/>
          </a:xfrm>
        </p:grpSpPr>
        <p:sp>
          <p:nvSpPr>
            <p:cNvPr id="13" name="Text Box 6"/>
            <p:cNvSpPr txBox="1">
              <a:spLocks noChangeArrowheads="1"/>
            </p:cNvSpPr>
            <p:nvPr/>
          </p:nvSpPr>
          <p:spPr bwMode="auto">
            <a:xfrm>
              <a:off x="1098662" y="1381725"/>
              <a:ext cx="6853238" cy="3430170"/>
            </a:xfrm>
            <a:prstGeom prst="rect">
              <a:avLst/>
            </a:prstGeom>
            <a:noFill/>
            <a:ln w="9525" algn="ctr">
              <a:solidFill>
                <a:srgbClr val="0174AB"/>
              </a:solidFill>
              <a:miter lim="800000"/>
              <a:headEnd/>
              <a:tailEnd/>
            </a:ln>
          </p:spPr>
          <p:txBody>
            <a:bodyPr>
              <a:spAutoFit/>
            </a:bodyPr>
            <a:lstStyle/>
            <a:p>
              <a:pPr marL="342900" indent="-342900">
                <a:lnSpc>
                  <a:spcPct val="125000"/>
                </a:lnSpc>
                <a:spcBef>
                  <a:spcPct val="20000"/>
                </a:spcBef>
                <a:buAutoNum type="arabicPlain"/>
              </a:pPr>
              <a:r>
                <a:rPr lang="zh-CN" altLang="zh-CN" dirty="0" smtClean="0"/>
                <a:t>跨</a:t>
              </a:r>
              <a:r>
                <a:rPr lang="zh-CN" altLang="zh-CN" dirty="0"/>
                <a:t>部门团队，包括进行管理的产品评审委员会及具体执行开发过程的产品开发</a:t>
              </a:r>
              <a:r>
                <a:rPr lang="zh-CN" altLang="zh-CN" dirty="0" smtClean="0"/>
                <a:t>团队</a:t>
              </a:r>
              <a:r>
                <a:rPr kumimoji="0" lang="zh-CN" altLang="en-US" sz="1800" dirty="0" smtClean="0">
                  <a:latin typeface="宋体" pitchFamily="2" charset="-122"/>
                </a:rPr>
                <a:t>基于</a:t>
              </a:r>
              <a:r>
                <a:rPr kumimoji="0" lang="zh-CN" altLang="en-US" sz="1800" dirty="0">
                  <a:latin typeface="宋体" pitchFamily="2" charset="-122"/>
                </a:rPr>
                <a:t>有效的</a:t>
              </a:r>
              <a:r>
                <a:rPr kumimoji="0" lang="zh-CN" altLang="en-US" sz="1800" dirty="0" smtClean="0">
                  <a:latin typeface="宋体" pitchFamily="2" charset="-122"/>
                </a:rPr>
                <a:t>假设</a:t>
              </a:r>
              <a:endParaRPr kumimoji="0" lang="en-US" altLang="zh-CN" sz="1800" dirty="0" smtClean="0">
                <a:latin typeface="宋体" pitchFamily="2" charset="-122"/>
              </a:endParaRPr>
            </a:p>
            <a:p>
              <a:pPr marL="342900" indent="-342900">
                <a:lnSpc>
                  <a:spcPct val="125000"/>
                </a:lnSpc>
                <a:spcBef>
                  <a:spcPct val="20000"/>
                </a:spcBef>
                <a:buAutoNum type="arabicPlain" startAt="2"/>
              </a:pPr>
              <a:r>
                <a:rPr lang="zh-CN" altLang="zh-CN" dirty="0" smtClean="0"/>
                <a:t>结构化</a:t>
              </a:r>
              <a:r>
                <a:rPr lang="zh-CN" altLang="zh-CN" dirty="0"/>
                <a:t>的流程。</a:t>
              </a:r>
              <a:r>
                <a:rPr lang="en-US" altLang="zh-CN" dirty="0"/>
                <a:t>IPD</a:t>
              </a:r>
              <a:r>
                <a:rPr lang="zh-CN" altLang="zh-CN" dirty="0"/>
                <a:t>流程分为</a:t>
              </a:r>
              <a:r>
                <a:rPr lang="en-US" altLang="zh-CN" dirty="0"/>
                <a:t>6</a:t>
              </a:r>
              <a:r>
                <a:rPr lang="zh-CN" altLang="zh-CN" dirty="0"/>
                <a:t>个阶段及</a:t>
              </a:r>
              <a:r>
                <a:rPr lang="en-US" altLang="zh-CN" dirty="0"/>
                <a:t>4</a:t>
              </a:r>
              <a:r>
                <a:rPr lang="zh-CN" altLang="zh-CN" dirty="0"/>
                <a:t>个主要决策评审点（</a:t>
              </a:r>
              <a:r>
                <a:rPr lang="en-US" altLang="zh-CN" dirty="0"/>
                <a:t>DCP</a:t>
              </a:r>
              <a:r>
                <a:rPr lang="zh-CN" altLang="zh-CN" dirty="0"/>
                <a:t>），这些阶段和决策评审点由跨部门团队进行计划和</a:t>
              </a:r>
              <a:r>
                <a:rPr lang="zh-CN" altLang="zh-CN" dirty="0" smtClean="0"/>
                <a:t>管理</a:t>
              </a:r>
              <a:r>
                <a:rPr lang="zh-CN" altLang="en-US" dirty="0" smtClean="0"/>
                <a:t>。</a:t>
              </a:r>
              <a:endParaRPr lang="en-US" altLang="zh-CN" dirty="0" smtClean="0"/>
            </a:p>
            <a:p>
              <a:pPr marL="342900" indent="-342900">
                <a:lnSpc>
                  <a:spcPct val="125000"/>
                </a:lnSpc>
                <a:spcBef>
                  <a:spcPct val="20000"/>
                </a:spcBef>
                <a:buAutoNum type="arabicPlain" startAt="2"/>
              </a:pPr>
              <a:r>
                <a:rPr lang="zh-CN" altLang="en-US" dirty="0" smtClean="0"/>
                <a:t>一</a:t>
              </a:r>
              <a:r>
                <a:rPr lang="zh-CN" altLang="zh-CN" dirty="0" smtClean="0"/>
                <a:t>流</a:t>
              </a:r>
              <a:r>
                <a:rPr lang="zh-CN" altLang="zh-CN" dirty="0"/>
                <a:t>的子流程，包括计划与控制、阶段决策、技术评审、以用户为中心的</a:t>
              </a:r>
              <a:r>
                <a:rPr lang="zh-CN" altLang="zh-CN" dirty="0" smtClean="0"/>
                <a:t>设计等。</a:t>
              </a:r>
              <a:endParaRPr lang="en-US" altLang="zh-CN" dirty="0" smtClean="0"/>
            </a:p>
            <a:p>
              <a:pPr marL="342900" indent="-342900">
                <a:lnSpc>
                  <a:spcPct val="125000"/>
                </a:lnSpc>
                <a:spcBef>
                  <a:spcPct val="20000"/>
                </a:spcBef>
                <a:buAutoNum type="arabicPlain" startAt="2"/>
              </a:pPr>
              <a:r>
                <a:rPr lang="en-US" altLang="zh-CN" dirty="0"/>
                <a:t>IPD</a:t>
              </a:r>
              <a:r>
                <a:rPr lang="zh-CN" altLang="zh-CN" dirty="0"/>
                <a:t>工具：包括业务及技术上的</a:t>
              </a:r>
              <a:r>
                <a:rPr lang="zh-CN" altLang="zh-CN" dirty="0" smtClean="0"/>
                <a:t>共</a:t>
              </a:r>
              <a:r>
                <a:rPr lang="zh-CN" altLang="en-US" dirty="0" smtClean="0"/>
                <a:t>生</a:t>
              </a:r>
              <a:r>
                <a:rPr lang="zh-CN" altLang="zh-CN" dirty="0" smtClean="0"/>
                <a:t>工具</a:t>
              </a:r>
              <a:endParaRPr lang="en-US" altLang="zh-CN" dirty="0" smtClean="0"/>
            </a:p>
            <a:p>
              <a:pPr marL="342900" indent="-342900">
                <a:lnSpc>
                  <a:spcPct val="125000"/>
                </a:lnSpc>
                <a:spcBef>
                  <a:spcPct val="20000"/>
                </a:spcBef>
                <a:buAutoNum type="arabicPlain" startAt="2"/>
              </a:pPr>
              <a:r>
                <a:rPr lang="zh-CN" altLang="zh-CN" dirty="0"/>
                <a:t>考评：包括团队和</a:t>
              </a:r>
              <a:r>
                <a:rPr lang="zh-CN" altLang="zh-CN" dirty="0" smtClean="0"/>
                <a:t>个人</a:t>
              </a:r>
              <a:r>
                <a:rPr lang="en-US" altLang="zh-CN" dirty="0" smtClean="0"/>
                <a:t> </a:t>
              </a:r>
              <a:r>
                <a:rPr lang="zh-CN" altLang="en-US" dirty="0" smtClean="0"/>
                <a:t>绩效考核</a:t>
              </a:r>
              <a:r>
                <a:rPr lang="zh-CN" altLang="zh-CN" dirty="0" smtClean="0"/>
                <a:t>两</a:t>
              </a:r>
              <a:r>
                <a:rPr lang="zh-CN" altLang="zh-CN" dirty="0"/>
                <a:t>个方面</a:t>
              </a:r>
              <a:r>
                <a:rPr lang="zh-CN" altLang="zh-CN" dirty="0" smtClean="0"/>
                <a:t>：基于</a:t>
              </a:r>
              <a:r>
                <a:rPr lang="zh-CN" altLang="zh-CN" dirty="0"/>
                <a:t>产品开发团队（</a:t>
              </a:r>
              <a:r>
                <a:rPr lang="en-US" altLang="zh-CN" dirty="0"/>
                <a:t>PDT</a:t>
              </a:r>
              <a:r>
                <a:rPr lang="zh-CN" altLang="zh-CN" dirty="0"/>
                <a:t>）的</a:t>
              </a:r>
              <a:r>
                <a:rPr lang="zh-CN" altLang="zh-CN" dirty="0" smtClean="0"/>
                <a:t>指标</a:t>
              </a:r>
              <a:r>
                <a:rPr lang="zh-CN" altLang="en-US" dirty="0" smtClean="0"/>
                <a:t>和</a:t>
              </a:r>
              <a:r>
                <a:rPr lang="zh-CN" altLang="zh-CN" dirty="0" smtClean="0"/>
                <a:t>基于</a:t>
              </a:r>
              <a:r>
                <a:rPr lang="zh-CN" altLang="zh-CN" dirty="0"/>
                <a:t>个人的</a:t>
              </a:r>
              <a:r>
                <a:rPr lang="zh-CN" altLang="zh-CN" dirty="0" smtClean="0"/>
                <a:t>指标。</a:t>
              </a:r>
              <a:endParaRPr kumimoji="0" lang="zh-CN" altLang="en-US" sz="1800" dirty="0">
                <a:latin typeface="宋体" pitchFamily="2" charset="-122"/>
              </a:endParaRPr>
            </a:p>
          </p:txBody>
        </p:sp>
        <p:grpSp>
          <p:nvGrpSpPr>
            <p:cNvPr id="14" name="组合 13"/>
            <p:cNvGrpSpPr/>
            <p:nvPr/>
          </p:nvGrpSpPr>
          <p:grpSpPr>
            <a:xfrm>
              <a:off x="273786" y="1534235"/>
              <a:ext cx="824876" cy="2851612"/>
              <a:chOff x="684212" y="1151463"/>
              <a:chExt cx="824876" cy="2851612"/>
            </a:xfrm>
          </p:grpSpPr>
          <p:sp>
            <p:nvSpPr>
              <p:cNvPr id="15" name="Rectangle 5"/>
              <p:cNvSpPr>
                <a:spLocks noChangeArrowheads="1"/>
              </p:cNvSpPr>
              <p:nvPr/>
            </p:nvSpPr>
            <p:spPr bwMode="auto">
              <a:xfrm>
                <a:off x="684212" y="1151463"/>
                <a:ext cx="708025" cy="2851612"/>
              </a:xfrm>
              <a:prstGeom prst="rect">
                <a:avLst/>
              </a:prstGeom>
              <a:solidFill>
                <a:schemeClr val="accent1">
                  <a:lumMod val="40000"/>
                  <a:lumOff val="60000"/>
                </a:schemeClr>
              </a:solidFill>
              <a:ln w="9525" algn="ctr">
                <a:noFill/>
                <a:miter lim="800000"/>
                <a:headEnd/>
                <a:tailEnd/>
              </a:ln>
              <a:effectLst>
                <a:outerShdw dist="35921" dir="2700000" algn="ctr" rotWithShape="0">
                  <a:schemeClr val="bg2">
                    <a:alpha val="50000"/>
                  </a:schemeClr>
                </a:outerShdw>
              </a:effectLst>
            </p:spPr>
            <p:txBody>
              <a:bodyPr wrap="none" anchor="ctr"/>
              <a:lstStyle/>
              <a:p>
                <a:pPr marL="342900" indent="-342900" algn="ctr" eaLnBrk="0" hangingPunct="0">
                  <a:spcAft>
                    <a:spcPct val="30000"/>
                  </a:spcAft>
                  <a:buClr>
                    <a:schemeClr val="tx1"/>
                  </a:buClr>
                  <a:buSzPct val="60000"/>
                  <a:buFont typeface="Wingdings" pitchFamily="2" charset="2"/>
                  <a:buNone/>
                  <a:defRPr/>
                </a:pPr>
                <a:endParaRPr kumimoji="0" lang="zh-CN" altLang="en-US" sz="2000" dirty="0">
                  <a:ln>
                    <a:solidFill>
                      <a:srgbClr val="00B0F0"/>
                    </a:solidFill>
                  </a:ln>
                  <a:solidFill>
                    <a:srgbClr val="00B0F0"/>
                  </a:solidFill>
                  <a:latin typeface="宋体" pitchFamily="2" charset="-122"/>
                </a:endParaRPr>
              </a:p>
            </p:txBody>
          </p:sp>
          <p:sp>
            <p:nvSpPr>
              <p:cNvPr id="16" name="TextBox 15"/>
              <p:cNvSpPr txBox="1"/>
              <p:nvPr/>
            </p:nvSpPr>
            <p:spPr>
              <a:xfrm>
                <a:off x="801062" y="1265141"/>
                <a:ext cx="708026" cy="2677656"/>
              </a:xfrm>
              <a:prstGeom prst="rect">
                <a:avLst/>
              </a:prstGeom>
              <a:noFill/>
            </p:spPr>
            <p:txBody>
              <a:bodyPr wrap="square" rtlCol="0">
                <a:spAutoFit/>
              </a:bodyPr>
              <a:lstStyle/>
              <a:p>
                <a:r>
                  <a:rPr lang="zh-CN" altLang="zh-CN" sz="2400" b="1" dirty="0"/>
                  <a:t>构建的关键要素</a:t>
                </a:r>
                <a:endParaRPr lang="zh-CN" altLang="en-US" sz="2400" dirty="0"/>
              </a:p>
            </p:txBody>
          </p:sp>
        </p:grpSp>
      </p:grpSp>
      <p:sp>
        <p:nvSpPr>
          <p:cNvPr id="17" name="矩形 16"/>
          <p:cNvSpPr/>
          <p:nvPr/>
        </p:nvSpPr>
        <p:spPr>
          <a:xfrm>
            <a:off x="7570381" y="-474162"/>
            <a:ext cx="4572000" cy="400110"/>
          </a:xfrm>
          <a:prstGeom prst="rect">
            <a:avLst/>
          </a:prstGeom>
        </p:spPr>
        <p:txBody>
          <a:bodyPr>
            <a:spAutoFit/>
          </a:bodyPr>
          <a:lstStyle/>
          <a:p>
            <a:r>
              <a:rPr lang="en-US" altLang="zh-CN" sz="2000" dirty="0"/>
              <a:t>(1</a:t>
            </a:r>
            <a:r>
              <a:rPr lang="en-US" altLang="zh-CN" sz="2000" dirty="0" smtClean="0"/>
              <a:t>) (2)</a:t>
            </a:r>
            <a:r>
              <a:rPr lang="zh-CN" altLang="zh-CN" sz="2000" dirty="0" smtClean="0"/>
              <a:t> </a:t>
            </a:r>
            <a:r>
              <a:rPr lang="en-US" altLang="zh-CN" sz="2000" dirty="0"/>
              <a:t> (3</a:t>
            </a:r>
            <a:r>
              <a:rPr lang="en-US" altLang="zh-CN" sz="2000" dirty="0" smtClean="0"/>
              <a:t>)</a:t>
            </a:r>
            <a:r>
              <a:rPr lang="zh-CN" altLang="zh-CN" sz="2000" dirty="0" smtClean="0"/>
              <a:t> </a:t>
            </a:r>
            <a:r>
              <a:rPr lang="en-US" altLang="zh-CN" sz="2000" dirty="0"/>
              <a:t> (4</a:t>
            </a:r>
            <a:r>
              <a:rPr lang="en-US" altLang="zh-CN" sz="2000" dirty="0" smtClean="0"/>
              <a:t>)</a:t>
            </a:r>
            <a:r>
              <a:rPr lang="zh-CN" altLang="zh-CN" sz="2000" dirty="0" smtClean="0"/>
              <a:t> </a:t>
            </a:r>
            <a:r>
              <a:rPr lang="en-US" altLang="zh-CN" sz="2000" dirty="0"/>
              <a:t> (5</a:t>
            </a:r>
            <a:r>
              <a:rPr lang="en-US" altLang="zh-CN" sz="2000" dirty="0" smtClean="0"/>
              <a:t>)</a:t>
            </a:r>
            <a:endParaRPr lang="zh-CN" altLang="zh-CN" sz="2000" dirty="0"/>
          </a:p>
        </p:txBody>
      </p:sp>
      <p:grpSp>
        <p:nvGrpSpPr>
          <p:cNvPr id="23" name="组合 22"/>
          <p:cNvGrpSpPr/>
          <p:nvPr/>
        </p:nvGrpSpPr>
        <p:grpSpPr>
          <a:xfrm>
            <a:off x="11780" y="97061"/>
            <a:ext cx="2716308" cy="557154"/>
            <a:chOff x="-1" y="783322"/>
            <a:chExt cx="2716308" cy="557154"/>
          </a:xfrm>
        </p:grpSpPr>
        <p:sp>
          <p:nvSpPr>
            <p:cNvPr id="24" name="矩形 23"/>
            <p:cNvSpPr/>
            <p:nvPr/>
          </p:nvSpPr>
          <p:spPr>
            <a:xfrm>
              <a:off x="25227" y="783322"/>
              <a:ext cx="269108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5" name="TextBox 24"/>
            <p:cNvSpPr txBox="1"/>
            <p:nvPr/>
          </p:nvSpPr>
          <p:spPr>
            <a:xfrm>
              <a:off x="-1" y="783322"/>
              <a:ext cx="2339789" cy="523220"/>
            </a:xfrm>
            <a:prstGeom prst="rect">
              <a:avLst/>
            </a:prstGeom>
            <a:noFill/>
          </p:spPr>
          <p:txBody>
            <a:bodyPr wrap="square" rtlCol="0">
              <a:spAutoFit/>
            </a:bodyPr>
            <a:lstStyle/>
            <a:p>
              <a:r>
                <a:rPr lang="en-US" altLang="zh-CN" sz="2800" b="1" dirty="0" smtClean="0">
                  <a:solidFill>
                    <a:schemeClr val="bg1"/>
                  </a:solidFill>
                </a:rPr>
                <a:t>3    </a:t>
              </a:r>
              <a:r>
                <a:rPr lang="zh-CN" altLang="en-US" sz="2800" b="1" dirty="0" smtClean="0">
                  <a:solidFill>
                    <a:schemeClr val="bg1"/>
                  </a:solidFill>
                </a:rPr>
                <a:t>应用分析</a:t>
              </a:r>
              <a:endParaRPr lang="zh-CN" altLang="en-US" dirty="0"/>
            </a:p>
          </p:txBody>
        </p:sp>
      </p:grpSp>
    </p:spTree>
    <p:extLst>
      <p:ext uri="{BB962C8B-B14F-4D97-AF65-F5344CB8AC3E}">
        <p14:creationId xmlns:p14="http://schemas.microsoft.com/office/powerpoint/2010/main" val="4237663581"/>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0766" y="1347592"/>
            <a:ext cx="7763175" cy="4678204"/>
            <a:chOff x="188725" y="1880817"/>
            <a:chExt cx="7763175" cy="2134735"/>
          </a:xfrm>
        </p:grpSpPr>
        <p:sp>
          <p:nvSpPr>
            <p:cNvPr id="3" name="Text Box 6"/>
            <p:cNvSpPr txBox="1">
              <a:spLocks noChangeArrowheads="1"/>
            </p:cNvSpPr>
            <p:nvPr/>
          </p:nvSpPr>
          <p:spPr bwMode="auto">
            <a:xfrm>
              <a:off x="1098662" y="1880817"/>
              <a:ext cx="6853238" cy="2134735"/>
            </a:xfrm>
            <a:prstGeom prst="rect">
              <a:avLst/>
            </a:prstGeom>
            <a:noFill/>
            <a:ln w="9525" algn="ctr">
              <a:solidFill>
                <a:srgbClr val="0174AB"/>
              </a:solidFill>
              <a:miter lim="800000"/>
              <a:headEnd/>
              <a:tailEnd/>
            </a:ln>
          </p:spPr>
          <p:txBody>
            <a:bodyPr>
              <a:spAutoFit/>
            </a:bodyPr>
            <a:lstStyle/>
            <a:p>
              <a:pPr marL="342900" indent="-342900">
                <a:buAutoNum type="arabicPlain"/>
              </a:pPr>
              <a:r>
                <a:rPr lang="zh-CN" altLang="zh-CN" dirty="0" smtClean="0"/>
                <a:t>基于</a:t>
              </a:r>
              <a:r>
                <a:rPr lang="zh-CN" altLang="zh-CN" dirty="0"/>
                <a:t>市场的</a:t>
              </a:r>
              <a:r>
                <a:rPr lang="zh-CN" altLang="zh-CN" dirty="0" smtClean="0"/>
                <a:t>开发</a:t>
              </a:r>
              <a:r>
                <a:rPr lang="zh-CN" altLang="en-US" dirty="0"/>
                <a:t>。</a:t>
              </a:r>
              <a:r>
                <a:rPr lang="en-US" altLang="zh-CN" dirty="0" smtClean="0"/>
                <a:t>IPD</a:t>
              </a:r>
              <a:r>
                <a:rPr lang="zh-CN" altLang="zh-CN" dirty="0"/>
                <a:t>强调产品创新一定是基于市场需求和竞争分析的</a:t>
              </a:r>
              <a:r>
                <a:rPr lang="zh-CN" altLang="zh-CN" dirty="0" smtClean="0"/>
                <a:t>创新</a:t>
              </a:r>
              <a:endParaRPr lang="en-US" altLang="zh-CN" dirty="0" smtClean="0"/>
            </a:p>
            <a:p>
              <a:endParaRPr lang="zh-CN" altLang="en-US" dirty="0"/>
            </a:p>
            <a:p>
              <a:pPr marL="342900" indent="-342900">
                <a:buAutoNum type="arabicPlain" startAt="2"/>
              </a:pPr>
              <a:r>
                <a:rPr lang="zh-CN" altLang="zh-CN" dirty="0" smtClean="0"/>
                <a:t>跨</a:t>
              </a:r>
              <a:r>
                <a:rPr lang="zh-CN" altLang="zh-CN" dirty="0"/>
                <a:t>部门、跨系统的</a:t>
              </a:r>
              <a:r>
                <a:rPr lang="zh-CN" altLang="zh-CN" dirty="0" smtClean="0"/>
                <a:t>协同</a:t>
              </a:r>
              <a:r>
                <a:rPr lang="zh-CN" altLang="en-US" dirty="0"/>
                <a:t>。</a:t>
              </a:r>
              <a:r>
                <a:rPr lang="zh-CN" altLang="zh-CN" dirty="0" smtClean="0"/>
                <a:t>产品</a:t>
              </a:r>
              <a:r>
                <a:rPr lang="zh-CN" altLang="zh-CN" dirty="0"/>
                <a:t>开发与项目管理是一个跨部门的流程，必须有一个跨部门的小组对最终结果负责，协同各项活动，确保沟通、协调和决策的</a:t>
              </a:r>
              <a:r>
                <a:rPr lang="zh-CN" altLang="zh-CN" dirty="0" smtClean="0"/>
                <a:t>高效</a:t>
              </a:r>
              <a:endParaRPr lang="en-US" altLang="zh-CN" dirty="0" smtClean="0"/>
            </a:p>
            <a:p>
              <a:endParaRPr lang="en-US" altLang="zh-CN" dirty="0" smtClean="0"/>
            </a:p>
            <a:p>
              <a:pPr marL="342900" indent="-342900">
                <a:buAutoNum type="arabicPlain" startAt="3"/>
              </a:pPr>
              <a:r>
                <a:rPr lang="zh-CN" altLang="zh-CN" dirty="0" smtClean="0"/>
                <a:t>质量管理</a:t>
              </a:r>
              <a:r>
                <a:rPr lang="zh-CN" altLang="zh-CN" dirty="0"/>
                <a:t>贯穿产品开发的整个</a:t>
              </a:r>
              <a:r>
                <a:rPr lang="zh-CN" altLang="zh-CN" dirty="0" smtClean="0"/>
                <a:t>过程</a:t>
              </a:r>
              <a:r>
                <a:rPr lang="zh-CN" altLang="en-US" dirty="0" smtClean="0"/>
                <a:t>。</a:t>
              </a:r>
              <a:r>
                <a:rPr lang="zh-CN" altLang="zh-CN" dirty="0"/>
                <a:t>质量不仅仅是制造过程中的事，产品开发和项目管理的过程也就是追求全面产品质量的</a:t>
              </a:r>
              <a:r>
                <a:rPr lang="zh-CN" altLang="zh-CN" dirty="0" smtClean="0"/>
                <a:t>过程</a:t>
              </a:r>
              <a:endParaRPr lang="en-US" altLang="zh-CN" dirty="0" smtClean="0"/>
            </a:p>
            <a:p>
              <a:endParaRPr lang="en-US" altLang="zh-CN" dirty="0"/>
            </a:p>
            <a:p>
              <a:pPr marL="342900" indent="-342900">
                <a:buAutoNum type="arabicPlain" startAt="4"/>
              </a:pPr>
              <a:r>
                <a:rPr lang="zh-CN" altLang="zh-CN" dirty="0" smtClean="0"/>
                <a:t>同步</a:t>
              </a:r>
              <a:r>
                <a:rPr lang="zh-CN" altLang="zh-CN" dirty="0"/>
                <a:t>开发</a:t>
              </a:r>
              <a:r>
                <a:rPr lang="zh-CN" altLang="zh-CN" dirty="0" smtClean="0"/>
                <a:t>模式</a:t>
              </a:r>
              <a:r>
                <a:rPr lang="zh-CN" altLang="en-US" dirty="0" smtClean="0"/>
                <a:t>。</a:t>
              </a:r>
              <a:r>
                <a:rPr lang="zh-CN" altLang="zh-CN" dirty="0"/>
                <a:t>将产品开发按照最终产品、平台、子系统和技术分解为不同层次的任务，并行开发所有层次的任务</a:t>
              </a:r>
              <a:r>
                <a:rPr lang="zh-CN" altLang="zh-CN" dirty="0" smtClean="0"/>
                <a:t>。</a:t>
              </a:r>
              <a:endParaRPr lang="en-US" altLang="zh-CN" dirty="0" smtClean="0"/>
            </a:p>
            <a:p>
              <a:endParaRPr lang="en-US" altLang="zh-CN" dirty="0" smtClean="0"/>
            </a:p>
            <a:p>
              <a:r>
                <a:rPr lang="en-US" altLang="zh-CN" dirty="0" smtClean="0"/>
                <a:t>5   </a:t>
              </a:r>
              <a:r>
                <a:rPr lang="zh-CN" altLang="zh-CN" dirty="0" smtClean="0"/>
                <a:t>在非结构化和过于结构化当中找到平衡</a:t>
              </a:r>
              <a:r>
                <a:rPr lang="zh-CN" altLang="en-US" dirty="0" smtClean="0"/>
                <a:t>。</a:t>
              </a:r>
              <a:r>
                <a:rPr lang="zh-CN" altLang="zh-CN" dirty="0" smtClean="0"/>
                <a:t>产品</a:t>
              </a:r>
              <a:r>
                <a:rPr lang="zh-CN" altLang="zh-CN" dirty="0"/>
                <a:t>开发流程是有限度的创新，基于</a:t>
              </a:r>
              <a:r>
                <a:rPr lang="en-US" altLang="zh-CN" dirty="0"/>
                <a:t>IPD</a:t>
              </a:r>
              <a:r>
                <a:rPr lang="zh-CN" altLang="zh-CN" dirty="0"/>
                <a:t>流程的项目管理也应该是有限度的结构化。</a:t>
              </a:r>
              <a:endParaRPr lang="zh-CN" altLang="en-US" dirty="0"/>
            </a:p>
            <a:p>
              <a:endParaRPr lang="zh-CN" altLang="zh-CN" sz="1000" dirty="0"/>
            </a:p>
          </p:txBody>
        </p:sp>
        <p:grpSp>
          <p:nvGrpSpPr>
            <p:cNvPr id="4" name="组合 3"/>
            <p:cNvGrpSpPr/>
            <p:nvPr/>
          </p:nvGrpSpPr>
          <p:grpSpPr>
            <a:xfrm>
              <a:off x="188725" y="2312884"/>
              <a:ext cx="708025" cy="1213654"/>
              <a:chOff x="599151" y="1930112"/>
              <a:chExt cx="708025" cy="1213654"/>
            </a:xfrm>
          </p:grpSpPr>
          <p:sp>
            <p:nvSpPr>
              <p:cNvPr id="5" name="Rectangle 5"/>
              <p:cNvSpPr>
                <a:spLocks noChangeArrowheads="1"/>
              </p:cNvSpPr>
              <p:nvPr/>
            </p:nvSpPr>
            <p:spPr bwMode="auto">
              <a:xfrm>
                <a:off x="599151" y="1930112"/>
                <a:ext cx="708025" cy="1213654"/>
              </a:xfrm>
              <a:prstGeom prst="rect">
                <a:avLst/>
              </a:prstGeom>
              <a:solidFill>
                <a:schemeClr val="accent1">
                  <a:lumMod val="40000"/>
                  <a:lumOff val="60000"/>
                </a:schemeClr>
              </a:solidFill>
              <a:ln w="9525" algn="ctr">
                <a:noFill/>
                <a:miter lim="800000"/>
                <a:headEnd/>
                <a:tailEnd/>
              </a:ln>
              <a:effectLst>
                <a:outerShdw dist="35921" dir="2700000" algn="ctr" rotWithShape="0">
                  <a:schemeClr val="bg2">
                    <a:alpha val="50000"/>
                  </a:schemeClr>
                </a:outerShdw>
              </a:effectLst>
            </p:spPr>
            <p:txBody>
              <a:bodyPr wrap="none" anchor="ctr"/>
              <a:lstStyle/>
              <a:p>
                <a:pPr marL="342900" indent="-342900" algn="ctr" eaLnBrk="0" hangingPunct="0">
                  <a:spcAft>
                    <a:spcPct val="30000"/>
                  </a:spcAft>
                  <a:buClr>
                    <a:schemeClr val="tx1"/>
                  </a:buClr>
                  <a:buSzPct val="60000"/>
                  <a:buFont typeface="Wingdings" pitchFamily="2" charset="2"/>
                  <a:buNone/>
                  <a:defRPr/>
                </a:pPr>
                <a:endParaRPr kumimoji="0" lang="zh-CN" altLang="en-US" sz="2000" dirty="0">
                  <a:ln>
                    <a:solidFill>
                      <a:srgbClr val="00B0F0"/>
                    </a:solidFill>
                  </a:ln>
                  <a:solidFill>
                    <a:srgbClr val="00B0F0"/>
                  </a:solidFill>
                  <a:latin typeface="宋体" pitchFamily="2" charset="-122"/>
                </a:endParaRPr>
              </a:p>
            </p:txBody>
          </p:sp>
          <p:sp>
            <p:nvSpPr>
              <p:cNvPr id="6" name="TextBox 5"/>
              <p:cNvSpPr txBox="1"/>
              <p:nvPr/>
            </p:nvSpPr>
            <p:spPr>
              <a:xfrm>
                <a:off x="692288" y="2248467"/>
                <a:ext cx="459861" cy="631994"/>
              </a:xfrm>
              <a:prstGeom prst="rect">
                <a:avLst/>
              </a:prstGeom>
              <a:noFill/>
            </p:spPr>
            <p:txBody>
              <a:bodyPr wrap="square" rtlCol="0">
                <a:spAutoFit/>
              </a:bodyPr>
              <a:lstStyle/>
              <a:p>
                <a:r>
                  <a:rPr lang="zh-CN" altLang="en-US" sz="2800" b="1" dirty="0" smtClean="0"/>
                  <a:t>注意点</a:t>
                </a:r>
                <a:endParaRPr lang="zh-CN" altLang="en-US" sz="2800" b="1" dirty="0"/>
              </a:p>
            </p:txBody>
          </p:sp>
        </p:grpSp>
      </p:grpSp>
    </p:spTree>
    <p:extLst>
      <p:ext uri="{BB962C8B-B14F-4D97-AF65-F5344CB8AC3E}">
        <p14:creationId xmlns:p14="http://schemas.microsoft.com/office/powerpoint/2010/main" val="827218901"/>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1559719" y="2568507"/>
            <a:ext cx="7106609" cy="1720986"/>
            <a:chOff x="1184275" y="2717410"/>
            <a:chExt cx="7106609"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5103184" cy="1200329"/>
            </a:xfrm>
            <a:prstGeom prst="rect">
              <a:avLst/>
            </a:prstGeom>
            <a:noFill/>
          </p:spPr>
          <p:txBody>
            <a:bodyPr wrap="square" rtlCol="0">
              <a:spAutoFit/>
            </a:bodyPr>
            <a:lstStyle/>
            <a:p>
              <a:r>
                <a:rPr lang="en-US" altLang="zh-CN" sz="7200" b="1" spc="300" dirty="0" smtClean="0">
                  <a:solidFill>
                    <a:schemeClr val="bg1"/>
                  </a:solidFill>
                  <a:latin typeface="微软雅黑" panose="020B0503020204020204" pitchFamily="34" charset="-122"/>
                  <a:ea typeface="微软雅黑" panose="020B0503020204020204" pitchFamily="34" charset="-122"/>
                </a:rPr>
                <a:t>4 </a:t>
              </a:r>
              <a:r>
                <a:rPr lang="zh-CN" altLang="en-US" sz="7200" b="1" spc="300" dirty="0" smtClean="0">
                  <a:solidFill>
                    <a:schemeClr val="bg1"/>
                  </a:solidFill>
                  <a:latin typeface="微软雅黑" panose="020B0503020204020204" pitchFamily="34" charset="-122"/>
                  <a:ea typeface="微软雅黑" panose="020B0503020204020204" pitchFamily="34" charset="-122"/>
                </a:rPr>
                <a:t>华为</a:t>
              </a:r>
              <a:r>
                <a:rPr lang="en-US" altLang="zh-CN" sz="7200" b="1" spc="300" dirty="0" smtClean="0">
                  <a:solidFill>
                    <a:schemeClr val="bg1"/>
                  </a:solidFill>
                  <a:latin typeface="微软雅黑" panose="020B0503020204020204" pitchFamily="34" charset="-122"/>
                  <a:ea typeface="微软雅黑" panose="020B0503020204020204" pitchFamily="34" charset="-122"/>
                </a:rPr>
                <a:t>IPD	</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90903937"/>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5804050" y="4889954"/>
            <a:ext cx="3066996" cy="130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17706" y="4976163"/>
            <a:ext cx="2225243" cy="1207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950424" y="1835803"/>
            <a:ext cx="2825086" cy="1207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17705" y="1835803"/>
            <a:ext cx="2225243" cy="1207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479850" y="436381"/>
            <a:ext cx="5060097" cy="769441"/>
          </a:xfrm>
          <a:prstGeom prst="rect">
            <a:avLst/>
          </a:prstGeom>
        </p:spPr>
        <p:txBody>
          <a:bodyPr wrap="square">
            <a:spAutoFit/>
          </a:bodyPr>
          <a:lstStyle/>
          <a:p>
            <a:pPr lvl="0" algn="ctr"/>
            <a:r>
              <a:rPr lang="zh-CN" altLang="zh-CN" sz="2400" b="1" dirty="0" smtClean="0"/>
              <a:t>背景</a:t>
            </a:r>
            <a:endParaRPr lang="en-US" altLang="zh-CN" sz="2400" b="1" dirty="0" smtClean="0"/>
          </a:p>
          <a:p>
            <a:pPr lvl="0" algn="just"/>
            <a:r>
              <a:rPr lang="zh-CN" altLang="en-US" sz="2000" b="1" dirty="0" smtClean="0">
                <a:sym typeface="Wingdings" panose="05000000000000000000" pitchFamily="2" charset="2"/>
              </a:rPr>
              <a:t>              （</a:t>
            </a:r>
            <a:r>
              <a:rPr lang="zh-CN" altLang="zh-CN" sz="2000" b="1" dirty="0" smtClean="0"/>
              <a:t>为什么</a:t>
            </a:r>
            <a:r>
              <a:rPr lang="zh-CN" altLang="zh-CN" sz="2000" b="1" dirty="0"/>
              <a:t>要向</a:t>
            </a:r>
            <a:r>
              <a:rPr lang="en-US" altLang="zh-CN" sz="2000" b="1" dirty="0"/>
              <a:t>IBM</a:t>
            </a:r>
            <a:r>
              <a:rPr lang="zh-CN" altLang="zh-CN" sz="2000" b="1" dirty="0"/>
              <a:t>学习</a:t>
            </a:r>
            <a:r>
              <a:rPr lang="en-US" altLang="zh-CN" sz="2000" b="1" dirty="0"/>
              <a:t>IPD</a:t>
            </a:r>
            <a:r>
              <a:rPr lang="zh-CN" altLang="zh-CN" sz="2000" b="1" dirty="0" smtClean="0"/>
              <a:t>方法</a:t>
            </a:r>
            <a:r>
              <a:rPr lang="zh-CN" altLang="en-US" sz="2000" b="1" dirty="0" smtClean="0"/>
              <a:t>）</a:t>
            </a:r>
            <a:endParaRPr lang="zh-HK" altLang="zh-HK" sz="2000" dirty="0">
              <a:solidFill>
                <a:srgbClr val="92D14F"/>
              </a:solidFill>
              <a:latin typeface="微软雅黑" panose="020B0503020204020204" pitchFamily="34" charset="-122"/>
              <a:ea typeface="微软雅黑" panose="020B0503020204020204" pitchFamily="34" charset="-122"/>
            </a:endParaRPr>
          </a:p>
        </p:txBody>
      </p:sp>
      <p:sp>
        <p:nvSpPr>
          <p:cNvPr id="3" name="矩形 2"/>
          <p:cNvSpPr/>
          <p:nvPr/>
        </p:nvSpPr>
        <p:spPr>
          <a:xfrm>
            <a:off x="5950424" y="1897397"/>
            <a:ext cx="2920622" cy="923330"/>
          </a:xfrm>
          <a:prstGeom prst="rect">
            <a:avLst/>
          </a:prstGeom>
        </p:spPr>
        <p:txBody>
          <a:bodyPr wrap="square">
            <a:spAutoFit/>
          </a:bodyPr>
          <a:lstStyle/>
          <a:p>
            <a:r>
              <a:rPr lang="en-US" altLang="zh-CN" dirty="0" smtClean="0"/>
              <a:t>2   IBM</a:t>
            </a:r>
            <a:r>
              <a:rPr lang="zh-CN" altLang="zh-CN" dirty="0" smtClean="0"/>
              <a:t>公司</a:t>
            </a:r>
            <a:r>
              <a:rPr lang="zh-CN" altLang="zh-CN" dirty="0"/>
              <a:t>系统地解决了存在的主要研发与创新管理问题，并总结出了</a:t>
            </a:r>
            <a:r>
              <a:rPr lang="en-US" altLang="zh-CN" dirty="0"/>
              <a:t>IPD</a:t>
            </a:r>
            <a:r>
              <a:rPr lang="zh-CN" altLang="zh-CN" dirty="0"/>
              <a:t>方法</a:t>
            </a:r>
            <a:endParaRPr lang="zh-CN" altLang="en-US" dirty="0"/>
          </a:p>
        </p:txBody>
      </p:sp>
      <p:sp>
        <p:nvSpPr>
          <p:cNvPr id="4" name="矩形 3"/>
          <p:cNvSpPr/>
          <p:nvPr/>
        </p:nvSpPr>
        <p:spPr>
          <a:xfrm>
            <a:off x="223599" y="4972108"/>
            <a:ext cx="2225243" cy="1200329"/>
          </a:xfrm>
          <a:prstGeom prst="rect">
            <a:avLst/>
          </a:prstGeom>
        </p:spPr>
        <p:txBody>
          <a:bodyPr wrap="square">
            <a:spAutoFit/>
          </a:bodyPr>
          <a:lstStyle/>
          <a:p>
            <a:r>
              <a:rPr lang="en-US" altLang="zh-CN" dirty="0" smtClean="0"/>
              <a:t>3   IBM</a:t>
            </a:r>
            <a:r>
              <a:rPr lang="zh-CN" altLang="zh-CN" dirty="0"/>
              <a:t>是持续成功创新的国际大企业，学习</a:t>
            </a:r>
            <a:r>
              <a:rPr lang="en-US" altLang="zh-CN" dirty="0"/>
              <a:t>IBM</a:t>
            </a:r>
            <a:r>
              <a:rPr lang="zh-CN" altLang="zh-CN" dirty="0"/>
              <a:t>才能成为</a:t>
            </a:r>
            <a:r>
              <a:rPr lang="en-US" altLang="zh-CN" dirty="0"/>
              <a:t>IBM</a:t>
            </a:r>
            <a:r>
              <a:rPr lang="zh-CN" altLang="zh-CN" dirty="0"/>
              <a:t>，才能超越</a:t>
            </a:r>
            <a:r>
              <a:rPr lang="en-US" altLang="zh-CN" dirty="0"/>
              <a:t>IBM</a:t>
            </a:r>
            <a:endParaRPr lang="zh-CN" altLang="en-US" dirty="0"/>
          </a:p>
        </p:txBody>
      </p:sp>
      <p:sp>
        <p:nvSpPr>
          <p:cNvPr id="5" name="矩形 4"/>
          <p:cNvSpPr/>
          <p:nvPr/>
        </p:nvSpPr>
        <p:spPr>
          <a:xfrm>
            <a:off x="5804050" y="4994281"/>
            <a:ext cx="3066996" cy="1200329"/>
          </a:xfrm>
          <a:prstGeom prst="rect">
            <a:avLst/>
          </a:prstGeom>
        </p:spPr>
        <p:txBody>
          <a:bodyPr wrap="square">
            <a:spAutoFit/>
          </a:bodyPr>
          <a:lstStyle/>
          <a:p>
            <a:r>
              <a:rPr lang="en-US" altLang="zh-CN" dirty="0" smtClean="0"/>
              <a:t>4   </a:t>
            </a:r>
            <a:r>
              <a:rPr lang="zh-CN" altLang="zh-CN" dirty="0" smtClean="0"/>
              <a:t>华</a:t>
            </a:r>
            <a:r>
              <a:rPr lang="zh-CN" altLang="zh-CN" dirty="0"/>
              <a:t>为公司做的是长线产品，需要系统、规范、有效和高效的研发与创新管理体系才能保证企业持续成功创新。</a:t>
            </a:r>
            <a:endParaRPr lang="zh-CN" altLang="zh-CN" dirty="0">
              <a:effectLst/>
            </a:endParaRPr>
          </a:p>
        </p:txBody>
      </p:sp>
      <p:sp>
        <p:nvSpPr>
          <p:cNvPr id="6" name="矩形 5"/>
          <p:cNvSpPr/>
          <p:nvPr/>
        </p:nvSpPr>
        <p:spPr>
          <a:xfrm>
            <a:off x="217706" y="1939845"/>
            <a:ext cx="2225243" cy="923330"/>
          </a:xfrm>
          <a:prstGeom prst="rect">
            <a:avLst/>
          </a:prstGeom>
        </p:spPr>
        <p:txBody>
          <a:bodyPr wrap="square">
            <a:spAutoFit/>
          </a:bodyPr>
          <a:lstStyle/>
          <a:p>
            <a:r>
              <a:rPr lang="en-US" altLang="zh-CN" dirty="0" smtClean="0"/>
              <a:t>1    </a:t>
            </a:r>
            <a:r>
              <a:rPr lang="zh-CN" altLang="zh-CN" dirty="0" smtClean="0"/>
              <a:t>遇到</a:t>
            </a:r>
            <a:r>
              <a:rPr lang="zh-CN" altLang="zh-CN" dirty="0"/>
              <a:t>了</a:t>
            </a:r>
            <a:r>
              <a:rPr lang="en-US" altLang="zh-CN" dirty="0"/>
              <a:t>IBM</a:t>
            </a:r>
            <a:r>
              <a:rPr lang="zh-CN" altLang="zh-CN" dirty="0"/>
              <a:t>公司当年遇到的非常类似的研发管理问题</a:t>
            </a:r>
            <a:endParaRPr lang="zh-CN" altLang="en-US" dirty="0"/>
          </a:p>
        </p:txBody>
      </p:sp>
      <p:pic>
        <p:nvPicPr>
          <p:cNvPr id="3074" name="Picture 2" descr="C:\Users\曹渴望\Desktop\it与企业管理\华为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101" y="2781342"/>
            <a:ext cx="3411940" cy="2190766"/>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组合 29"/>
          <p:cNvGrpSpPr/>
          <p:nvPr/>
        </p:nvGrpSpPr>
        <p:grpSpPr>
          <a:xfrm>
            <a:off x="11780" y="97061"/>
            <a:ext cx="2716308" cy="800219"/>
            <a:chOff x="-1" y="783322"/>
            <a:chExt cx="2716308" cy="800219"/>
          </a:xfrm>
        </p:grpSpPr>
        <p:sp>
          <p:nvSpPr>
            <p:cNvPr id="31" name="矩形 30"/>
            <p:cNvSpPr/>
            <p:nvPr/>
          </p:nvSpPr>
          <p:spPr>
            <a:xfrm>
              <a:off x="25227" y="783322"/>
              <a:ext cx="269108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2" name="TextBox 31"/>
            <p:cNvSpPr txBox="1"/>
            <p:nvPr/>
          </p:nvSpPr>
          <p:spPr>
            <a:xfrm>
              <a:off x="-1" y="783322"/>
              <a:ext cx="2339789" cy="800219"/>
            </a:xfrm>
            <a:prstGeom prst="rect">
              <a:avLst/>
            </a:prstGeom>
            <a:noFill/>
          </p:spPr>
          <p:txBody>
            <a:bodyPr wrap="square" rtlCol="0">
              <a:spAutoFit/>
            </a:bodyPr>
            <a:lstStyle/>
            <a:p>
              <a:r>
                <a:rPr lang="en-US" altLang="zh-CN" sz="2800" b="1" dirty="0" smtClean="0">
                  <a:solidFill>
                    <a:schemeClr val="bg1"/>
                  </a:solidFill>
                </a:rPr>
                <a:t>4    </a:t>
              </a:r>
              <a:r>
                <a:rPr lang="zh-CN" altLang="en-US" sz="2800" b="1" dirty="0" smtClean="0">
                  <a:solidFill>
                    <a:schemeClr val="bg1"/>
                  </a:solidFill>
                </a:rPr>
                <a:t>华为</a:t>
              </a:r>
              <a:r>
                <a:rPr lang="en-US" altLang="zh-CN" sz="2800" b="1" dirty="0" smtClean="0">
                  <a:solidFill>
                    <a:schemeClr val="bg1"/>
                  </a:solidFill>
                </a:rPr>
                <a:t>IPD</a:t>
              </a:r>
              <a:endParaRPr lang="zh-HK" altLang="en-US" sz="2800" b="1" spc="300" dirty="0">
                <a:solidFill>
                  <a:schemeClr val="bg1"/>
                </a:solidFill>
                <a:latin typeface="微软雅黑" panose="020B0503020204020204" pitchFamily="34" charset="-122"/>
                <a:ea typeface="微软雅黑" panose="020B0503020204020204" pitchFamily="34" charset="-122"/>
              </a:endParaRPr>
            </a:p>
            <a:p>
              <a:endParaRPr lang="zh-CN" altLang="en-US" dirty="0"/>
            </a:p>
          </p:txBody>
        </p:sp>
      </p:grpSp>
    </p:spTree>
    <p:extLst>
      <p:ext uri="{BB962C8B-B14F-4D97-AF65-F5344CB8AC3E}">
        <p14:creationId xmlns:p14="http://schemas.microsoft.com/office/powerpoint/2010/main" val="696182159"/>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471" y="85667"/>
            <a:ext cx="2140330" cy="523220"/>
          </a:xfrm>
          <a:prstGeom prst="rect">
            <a:avLst/>
          </a:prstGeom>
          <a:noFill/>
        </p:spPr>
        <p:txBody>
          <a:bodyPr wrap="none" rtlCol="0" anchor="ctr">
            <a:spAutoFit/>
          </a:bodyPr>
          <a:lstStyle/>
          <a:p>
            <a:r>
              <a:rPr lang="en-US" altLang="zh-CN" sz="2800" b="1" dirty="0"/>
              <a:t>IPD</a:t>
            </a:r>
            <a:r>
              <a:rPr lang="zh-CN" altLang="zh-CN" sz="2800" b="1" dirty="0"/>
              <a:t>实施过程</a:t>
            </a:r>
            <a:endParaRPr lang="zh-CN" altLang="en-US" sz="2800" dirty="0" smtClean="0">
              <a:solidFill>
                <a:srgbClr val="53D2FF"/>
              </a:solidFill>
              <a:effectLst>
                <a:outerShdw blurRad="266700" algn="tl" rotWithShape="0">
                  <a:schemeClr val="tx2">
                    <a:lumMod val="40000"/>
                    <a:lumOff val="60000"/>
                    <a:alpha val="55000"/>
                  </a:schemeClr>
                </a:outerShdw>
              </a:effectLst>
              <a:latin typeface="Pirulen" pitchFamily="2" charset="0"/>
              <a:ea typeface="微软雅黑" pitchFamily="34" charset="-122"/>
            </a:endParaRPr>
          </a:p>
        </p:txBody>
      </p:sp>
      <p:sp>
        <p:nvSpPr>
          <p:cNvPr id="3" name="TextBox 2"/>
          <p:cNvSpPr txBox="1"/>
          <p:nvPr/>
        </p:nvSpPr>
        <p:spPr>
          <a:xfrm>
            <a:off x="18720" y="4479159"/>
            <a:ext cx="1526514" cy="452432"/>
          </a:xfrm>
          <a:prstGeom prst="rect">
            <a:avLst/>
          </a:prstGeom>
          <a:noFill/>
        </p:spPr>
        <p:txBody>
          <a:bodyPr wrap="square" rtlCol="0">
            <a:spAutoFit/>
          </a:bodyPr>
          <a:lstStyle/>
          <a:p>
            <a:pPr algn="ctr">
              <a:lnSpc>
                <a:spcPct val="130000"/>
              </a:lnSpc>
            </a:pPr>
            <a:r>
              <a:rPr lang="en-US" altLang="zh-CN" dirty="0" smtClean="0"/>
              <a:t>1</a:t>
            </a:r>
            <a:r>
              <a:rPr lang="zh-CN" altLang="en-US" dirty="0" smtClean="0"/>
              <a:t>、</a:t>
            </a:r>
            <a:r>
              <a:rPr lang="en-US" altLang="zh-CN" dirty="0" smtClean="0"/>
              <a:t> </a:t>
            </a:r>
            <a:r>
              <a:rPr lang="zh-CN" altLang="zh-CN" dirty="0" smtClean="0"/>
              <a:t>系统诊断</a:t>
            </a:r>
            <a:endParaRPr lang="zh-CN" altLang="en-US" dirty="0">
              <a:solidFill>
                <a:schemeClr val="bg1"/>
              </a:solidFill>
              <a:latin typeface="微软雅黑" pitchFamily="34" charset="-122"/>
              <a:ea typeface="微软雅黑" pitchFamily="34" charset="-122"/>
            </a:endParaRPr>
          </a:p>
        </p:txBody>
      </p:sp>
      <p:grpSp>
        <p:nvGrpSpPr>
          <p:cNvPr id="8" name="组合 7"/>
          <p:cNvGrpSpPr/>
          <p:nvPr/>
        </p:nvGrpSpPr>
        <p:grpSpPr>
          <a:xfrm>
            <a:off x="428695" y="608887"/>
            <a:ext cx="8266078" cy="4966820"/>
            <a:chOff x="2613164" y="1215368"/>
            <a:chExt cx="8266078" cy="4966820"/>
          </a:xfrm>
        </p:grpSpPr>
        <p:sp>
          <p:nvSpPr>
            <p:cNvPr id="9" name="矩形 8"/>
            <p:cNvSpPr/>
            <p:nvPr/>
          </p:nvSpPr>
          <p:spPr>
            <a:xfrm>
              <a:off x="4872703" y="3949939"/>
              <a:ext cx="658800" cy="2232249"/>
            </a:xfrm>
            <a:prstGeom prst="rect">
              <a:avLst/>
            </a:prstGeom>
            <a:solidFill>
              <a:srgbClr val="53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438278" y="3942196"/>
              <a:ext cx="2278915" cy="648072"/>
            </a:xfrm>
            <a:prstGeom prst="rect">
              <a:avLst/>
            </a:prstGeom>
            <a:solidFill>
              <a:srgbClr val="53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387793" y="2327259"/>
              <a:ext cx="2278915" cy="648072"/>
            </a:xfrm>
            <a:prstGeom prst="rect">
              <a:avLst/>
            </a:prstGeom>
            <a:solidFill>
              <a:srgbClr val="53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6"/>
            <p:cNvSpPr>
              <a:spLocks/>
            </p:cNvSpPr>
            <p:nvPr/>
          </p:nvSpPr>
          <p:spPr bwMode="auto">
            <a:xfrm rot="2700000">
              <a:off x="9640037" y="996709"/>
              <a:ext cx="1020546" cy="1457864"/>
            </a:xfrm>
            <a:custGeom>
              <a:avLst/>
              <a:gdLst/>
              <a:ahLst/>
              <a:cxnLst/>
              <a:rect l="l" t="t" r="r" b="b"/>
              <a:pathLst>
                <a:path w="978413" h="1457864">
                  <a:moveTo>
                    <a:pt x="0" y="322664"/>
                  </a:moveTo>
                  <a:lnTo>
                    <a:pt x="233020" y="166322"/>
                  </a:lnTo>
                  <a:lnTo>
                    <a:pt x="466041" y="0"/>
                  </a:lnTo>
                  <a:lnTo>
                    <a:pt x="695779" y="166322"/>
                  </a:lnTo>
                  <a:lnTo>
                    <a:pt x="928800" y="322664"/>
                  </a:lnTo>
                  <a:lnTo>
                    <a:pt x="797521" y="322664"/>
                  </a:lnTo>
                  <a:lnTo>
                    <a:pt x="797521" y="558464"/>
                  </a:lnTo>
                  <a:lnTo>
                    <a:pt x="797569" y="558464"/>
                  </a:lnTo>
                  <a:lnTo>
                    <a:pt x="797569" y="811178"/>
                  </a:lnTo>
                  <a:lnTo>
                    <a:pt x="978413" y="992022"/>
                  </a:lnTo>
                  <a:lnTo>
                    <a:pt x="512571" y="1457864"/>
                  </a:lnTo>
                  <a:lnTo>
                    <a:pt x="140917" y="1086210"/>
                  </a:lnTo>
                  <a:lnTo>
                    <a:pt x="143065" y="1084062"/>
                  </a:lnTo>
                  <a:lnTo>
                    <a:pt x="138769" y="1084062"/>
                  </a:lnTo>
                  <a:lnTo>
                    <a:pt x="138769" y="581922"/>
                  </a:lnTo>
                  <a:lnTo>
                    <a:pt x="137843" y="581922"/>
                  </a:lnTo>
                  <a:lnTo>
                    <a:pt x="137843" y="322664"/>
                  </a:lnTo>
                  <a:close/>
                </a:path>
              </a:pathLst>
            </a:custGeom>
            <a:solidFill>
              <a:srgbClr val="53D2FF"/>
            </a:solidFill>
            <a:ln>
              <a:noFill/>
            </a:ln>
            <a:effectLst>
              <a:outerShdw blurRad="254000" algn="ctr" rotWithShape="0">
                <a:srgbClr val="53D2FF">
                  <a:alpha val="80000"/>
                </a:srgbClr>
              </a:outerShdw>
            </a:effectLst>
          </p:spPr>
          <p:txBody>
            <a:bodyPr vert="horz" wrap="square" lIns="91440" tIns="45720" rIns="91440" bIns="45720" numCol="1" anchor="t" anchorCtr="0" compatLnSpc="1">
              <a:prstTxWarp prst="textNoShape">
                <a:avLst/>
              </a:prstTxWarp>
            </a:bodyPr>
            <a:lstStyle/>
            <a:p>
              <a:endParaRPr lang="zh-CN" altLang="en-US"/>
            </a:p>
          </p:txBody>
        </p:sp>
        <p:sp>
          <p:nvSpPr>
            <p:cNvPr id="13" name="矩形 12"/>
            <p:cNvSpPr/>
            <p:nvPr/>
          </p:nvSpPr>
          <p:spPr>
            <a:xfrm>
              <a:off x="2613164" y="5534116"/>
              <a:ext cx="2896214" cy="648072"/>
            </a:xfrm>
            <a:prstGeom prst="rect">
              <a:avLst/>
            </a:prstGeom>
            <a:solidFill>
              <a:srgbClr val="53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latin typeface="微软雅黑" pitchFamily="34" charset="-122"/>
                <a:ea typeface="微软雅黑" pitchFamily="34" charset="-122"/>
              </a:endParaRPr>
            </a:p>
          </p:txBody>
        </p:sp>
        <p:sp>
          <p:nvSpPr>
            <p:cNvPr id="14" name="矩形 13"/>
            <p:cNvSpPr/>
            <p:nvPr/>
          </p:nvSpPr>
          <p:spPr>
            <a:xfrm>
              <a:off x="7387793" y="2358019"/>
              <a:ext cx="658800" cy="2232249"/>
            </a:xfrm>
            <a:prstGeom prst="rect">
              <a:avLst/>
            </a:prstGeom>
            <a:solidFill>
              <a:srgbClr val="53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9666708" y="2109891"/>
              <a:ext cx="658800" cy="865440"/>
            </a:xfrm>
            <a:prstGeom prst="rect">
              <a:avLst/>
            </a:prstGeom>
            <a:solidFill>
              <a:srgbClr val="53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402234" y="3003874"/>
            <a:ext cx="2286000" cy="923330"/>
          </a:xfrm>
          <a:prstGeom prst="rect">
            <a:avLst/>
          </a:prstGeom>
        </p:spPr>
        <p:txBody>
          <a:bodyPr wrap="square">
            <a:spAutoFit/>
          </a:bodyPr>
          <a:lstStyle/>
          <a:p>
            <a:r>
              <a:rPr lang="en-US" altLang="zh-CN" dirty="0" smtClean="0"/>
              <a:t>2</a:t>
            </a:r>
            <a:r>
              <a:rPr lang="zh-CN" altLang="en-US" dirty="0" smtClean="0"/>
              <a:t>、</a:t>
            </a:r>
            <a:r>
              <a:rPr lang="en-US" altLang="zh-CN" dirty="0" smtClean="0"/>
              <a:t> </a:t>
            </a:r>
            <a:r>
              <a:rPr lang="zh-CN" altLang="zh-CN" dirty="0" smtClean="0"/>
              <a:t>采用</a:t>
            </a:r>
            <a:r>
              <a:rPr lang="en-US" altLang="zh-CN" dirty="0"/>
              <a:t>“</a:t>
            </a:r>
            <a:r>
              <a:rPr lang="zh-CN" altLang="zh-CN" dirty="0"/>
              <a:t>先僵化，后优化，再固化</a:t>
            </a:r>
            <a:r>
              <a:rPr lang="en-US" altLang="zh-CN" dirty="0"/>
              <a:t>”</a:t>
            </a:r>
            <a:r>
              <a:rPr lang="zh-CN" altLang="zh-CN" dirty="0"/>
              <a:t>的方法学习</a:t>
            </a:r>
            <a:r>
              <a:rPr lang="en-US" altLang="zh-CN" dirty="0"/>
              <a:t>IPD</a:t>
            </a:r>
            <a:endParaRPr lang="zh-CN" altLang="en-US" dirty="0"/>
          </a:p>
        </p:txBody>
      </p:sp>
      <p:sp>
        <p:nvSpPr>
          <p:cNvPr id="18" name="矩形 17"/>
          <p:cNvSpPr/>
          <p:nvPr/>
        </p:nvSpPr>
        <p:spPr>
          <a:xfrm>
            <a:off x="3017635" y="2334718"/>
            <a:ext cx="2221406" cy="646331"/>
          </a:xfrm>
          <a:prstGeom prst="rect">
            <a:avLst/>
          </a:prstGeom>
        </p:spPr>
        <p:txBody>
          <a:bodyPr wrap="square">
            <a:spAutoFit/>
          </a:bodyPr>
          <a:lstStyle/>
          <a:p>
            <a:r>
              <a:rPr lang="en-US" altLang="zh-CN" dirty="0" smtClean="0"/>
              <a:t>3 </a:t>
            </a:r>
            <a:r>
              <a:rPr lang="zh-CN" altLang="en-US" dirty="0" smtClean="0"/>
              <a:t>、</a:t>
            </a:r>
            <a:r>
              <a:rPr lang="en-US" altLang="zh-CN" dirty="0" smtClean="0"/>
              <a:t> </a:t>
            </a:r>
            <a:r>
              <a:rPr lang="zh-CN" altLang="zh-CN" dirty="0" smtClean="0"/>
              <a:t>组建</a:t>
            </a:r>
            <a:r>
              <a:rPr lang="zh-CN" altLang="zh-CN" dirty="0"/>
              <a:t>一支强势团队学习和导入</a:t>
            </a:r>
            <a:r>
              <a:rPr lang="en-US" altLang="zh-CN" dirty="0"/>
              <a:t>IPD</a:t>
            </a:r>
            <a:endParaRPr lang="zh-CN" altLang="en-US" dirty="0"/>
          </a:p>
        </p:txBody>
      </p:sp>
      <p:sp>
        <p:nvSpPr>
          <p:cNvPr id="19" name="矩形 18"/>
          <p:cNvSpPr/>
          <p:nvPr/>
        </p:nvSpPr>
        <p:spPr>
          <a:xfrm>
            <a:off x="3511801" y="1284612"/>
            <a:ext cx="2803973" cy="369332"/>
          </a:xfrm>
          <a:prstGeom prst="rect">
            <a:avLst/>
          </a:prstGeom>
        </p:spPr>
        <p:txBody>
          <a:bodyPr wrap="none">
            <a:spAutoFit/>
          </a:bodyPr>
          <a:lstStyle/>
          <a:p>
            <a:r>
              <a:rPr lang="en-US" altLang="zh-CN" dirty="0" smtClean="0"/>
              <a:t>4  </a:t>
            </a:r>
            <a:r>
              <a:rPr lang="zh-CN" altLang="en-US" dirty="0" smtClean="0"/>
              <a:t>、</a:t>
            </a:r>
            <a:r>
              <a:rPr lang="zh-CN" altLang="zh-CN" dirty="0" smtClean="0"/>
              <a:t>导</a:t>
            </a:r>
            <a:r>
              <a:rPr lang="zh-CN" altLang="zh-CN" dirty="0"/>
              <a:t>入试点项目运行</a:t>
            </a:r>
            <a:r>
              <a:rPr lang="en-US" altLang="zh-CN" dirty="0"/>
              <a:t>IPD</a:t>
            </a:r>
            <a:endParaRPr lang="zh-CN" altLang="en-US" dirty="0"/>
          </a:p>
        </p:txBody>
      </p:sp>
      <p:sp>
        <p:nvSpPr>
          <p:cNvPr id="20" name="矩形 19"/>
          <p:cNvSpPr/>
          <p:nvPr/>
        </p:nvSpPr>
        <p:spPr>
          <a:xfrm>
            <a:off x="5601596" y="708061"/>
            <a:ext cx="1880643" cy="369332"/>
          </a:xfrm>
          <a:prstGeom prst="rect">
            <a:avLst/>
          </a:prstGeom>
        </p:spPr>
        <p:txBody>
          <a:bodyPr wrap="none">
            <a:spAutoFit/>
          </a:bodyPr>
          <a:lstStyle/>
          <a:p>
            <a:r>
              <a:rPr lang="en-US" altLang="zh-CN" dirty="0" smtClean="0"/>
              <a:t>5  </a:t>
            </a:r>
            <a:r>
              <a:rPr lang="zh-CN" altLang="en-US" dirty="0" smtClean="0"/>
              <a:t>、</a:t>
            </a:r>
            <a:r>
              <a:rPr lang="zh-CN" altLang="zh-CN" dirty="0" smtClean="0"/>
              <a:t>持续</a:t>
            </a:r>
            <a:r>
              <a:rPr lang="zh-CN" altLang="zh-CN" dirty="0"/>
              <a:t>优化</a:t>
            </a:r>
            <a:r>
              <a:rPr lang="en-US" altLang="zh-CN" dirty="0"/>
              <a:t>IPD</a:t>
            </a:r>
            <a:endParaRPr lang="zh-CN" altLang="en-US" dirty="0"/>
          </a:p>
        </p:txBody>
      </p:sp>
      <p:sp>
        <p:nvSpPr>
          <p:cNvPr id="21" name="矩形 20"/>
          <p:cNvSpPr/>
          <p:nvPr/>
        </p:nvSpPr>
        <p:spPr>
          <a:xfrm>
            <a:off x="3397028" y="3983787"/>
            <a:ext cx="5891506" cy="2862322"/>
          </a:xfrm>
          <a:prstGeom prst="rect">
            <a:avLst/>
          </a:prstGeom>
        </p:spPr>
        <p:txBody>
          <a:bodyPr wrap="square">
            <a:spAutoFit/>
          </a:bodyPr>
          <a:lstStyle/>
          <a:p>
            <a:r>
              <a:rPr lang="en-US" altLang="zh-CN" dirty="0" smtClean="0"/>
              <a:t>1  </a:t>
            </a:r>
            <a:r>
              <a:rPr lang="zh-CN" altLang="zh-CN" dirty="0" smtClean="0"/>
              <a:t>华</a:t>
            </a:r>
            <a:r>
              <a:rPr lang="zh-CN" altLang="zh-CN" dirty="0"/>
              <a:t>为研发管理管理问题，包括：</a:t>
            </a:r>
          </a:p>
          <a:p>
            <a:r>
              <a:rPr lang="en-US" altLang="zh-CN" dirty="0"/>
              <a:t>a) </a:t>
            </a:r>
            <a:r>
              <a:rPr lang="zh-CN" altLang="zh-CN" dirty="0"/>
              <a:t>缺乏准确、前瞻的客户需求关注，反复做无用功，浪费资源，造成高成本；</a:t>
            </a:r>
          </a:p>
          <a:p>
            <a:r>
              <a:rPr lang="en-US" altLang="zh-CN" dirty="0"/>
              <a:t>b) </a:t>
            </a:r>
            <a:r>
              <a:rPr lang="zh-CN" altLang="zh-CN" dirty="0"/>
              <a:t>没有跨部门的结构化流程，各部门都有自己的流程，但部门流程之间是靠人工衔接，运作过程割裂；</a:t>
            </a:r>
          </a:p>
          <a:p>
            <a:r>
              <a:rPr lang="en-US" altLang="zh-CN" dirty="0"/>
              <a:t>c) </a:t>
            </a:r>
            <a:r>
              <a:rPr lang="zh-CN" altLang="zh-CN" dirty="0"/>
              <a:t>组织上存在本位主义，部门墙，各自为政，造成内耗；</a:t>
            </a:r>
          </a:p>
          <a:p>
            <a:r>
              <a:rPr lang="en-US" altLang="zh-CN" dirty="0"/>
              <a:t>d) </a:t>
            </a:r>
            <a:r>
              <a:rPr lang="zh-CN" altLang="zh-CN" dirty="0"/>
              <a:t>专业技能不足，作业不规范，依赖英雄，这些英雄的成功难以复制；</a:t>
            </a:r>
          </a:p>
          <a:p>
            <a:r>
              <a:rPr lang="en-US" altLang="zh-CN" dirty="0"/>
              <a:t>e) </a:t>
            </a:r>
            <a:r>
              <a:rPr lang="zh-CN" altLang="zh-CN" dirty="0"/>
              <a:t>项目计划无效，项目实施混乱，无变更控制，版本泛滥；</a:t>
            </a:r>
            <a:endParaRPr lang="zh-CN" altLang="zh-CN" dirty="0">
              <a:effectLst/>
            </a:endParaRPr>
          </a:p>
        </p:txBody>
      </p:sp>
      <p:sp>
        <p:nvSpPr>
          <p:cNvPr id="22" name="矩形 21"/>
          <p:cNvSpPr/>
          <p:nvPr/>
        </p:nvSpPr>
        <p:spPr>
          <a:xfrm>
            <a:off x="3511801" y="4188971"/>
            <a:ext cx="4572000" cy="1477328"/>
          </a:xfrm>
          <a:prstGeom prst="rect">
            <a:avLst/>
          </a:prstGeom>
        </p:spPr>
        <p:txBody>
          <a:bodyPr>
            <a:spAutoFit/>
          </a:bodyPr>
          <a:lstStyle/>
          <a:p>
            <a:r>
              <a:rPr lang="en-US" altLang="zh-CN" dirty="0" smtClean="0"/>
              <a:t>2  </a:t>
            </a:r>
            <a:r>
              <a:rPr lang="zh-CN" altLang="zh-CN" dirty="0" smtClean="0"/>
              <a:t>面对</a:t>
            </a:r>
            <a:r>
              <a:rPr lang="zh-CN" altLang="zh-CN" dirty="0"/>
              <a:t>研发和市场部门的排斥抵触，</a:t>
            </a:r>
            <a:r>
              <a:rPr lang="en-US" altLang="zh-CN" dirty="0"/>
              <a:t>1999</a:t>
            </a:r>
            <a:r>
              <a:rPr lang="zh-CN" altLang="zh-CN" dirty="0"/>
              <a:t>年</a:t>
            </a:r>
            <a:r>
              <a:rPr lang="en-US" altLang="zh-CN" dirty="0"/>
              <a:t>11</a:t>
            </a:r>
            <a:r>
              <a:rPr lang="zh-CN" altLang="zh-CN" dirty="0"/>
              <a:t>月</a:t>
            </a:r>
            <a:r>
              <a:rPr lang="en-US" altLang="zh-CN" dirty="0"/>
              <a:t>16</a:t>
            </a:r>
            <a:r>
              <a:rPr lang="zh-CN" altLang="zh-CN" dirty="0"/>
              <a:t>日，在</a:t>
            </a:r>
            <a:r>
              <a:rPr lang="en-US" altLang="zh-CN" dirty="0"/>
              <a:t>IPD</a:t>
            </a:r>
            <a:r>
              <a:rPr lang="zh-CN" altLang="zh-CN" dirty="0"/>
              <a:t>第一阶段总结汇报会上，任正非提出</a:t>
            </a:r>
            <a:r>
              <a:rPr lang="en-US" altLang="zh-CN" dirty="0"/>
              <a:t>“</a:t>
            </a:r>
            <a:r>
              <a:rPr lang="zh-CN" altLang="zh-CN" dirty="0"/>
              <a:t>先僵化，后优化，再固化</a:t>
            </a:r>
            <a:r>
              <a:rPr lang="en-US" altLang="zh-CN" dirty="0"/>
              <a:t>”</a:t>
            </a:r>
            <a:r>
              <a:rPr lang="zh-CN" altLang="zh-CN" dirty="0"/>
              <a:t>的变革方针，</a:t>
            </a:r>
            <a:r>
              <a:rPr lang="en-US" altLang="zh-CN" dirty="0"/>
              <a:t>5</a:t>
            </a:r>
            <a:r>
              <a:rPr lang="zh-CN" altLang="zh-CN" dirty="0"/>
              <a:t>年内不许任何改良，</a:t>
            </a:r>
            <a:r>
              <a:rPr lang="en-US" altLang="zh-CN" dirty="0"/>
              <a:t>5</a:t>
            </a:r>
            <a:r>
              <a:rPr lang="zh-CN" altLang="zh-CN" dirty="0"/>
              <a:t>年之后局部改动，</a:t>
            </a:r>
            <a:r>
              <a:rPr lang="en-US" altLang="zh-CN" dirty="0"/>
              <a:t>10</a:t>
            </a:r>
            <a:r>
              <a:rPr lang="zh-CN" altLang="zh-CN" dirty="0"/>
              <a:t>年以后才能结构性改动。</a:t>
            </a:r>
            <a:endParaRPr lang="zh-CN" altLang="en-US" dirty="0"/>
          </a:p>
        </p:txBody>
      </p:sp>
      <p:sp>
        <p:nvSpPr>
          <p:cNvPr id="23" name="矩形 22"/>
          <p:cNvSpPr/>
          <p:nvPr/>
        </p:nvSpPr>
        <p:spPr>
          <a:xfrm>
            <a:off x="3511801" y="4105210"/>
            <a:ext cx="4572000" cy="1200329"/>
          </a:xfrm>
          <a:prstGeom prst="rect">
            <a:avLst/>
          </a:prstGeom>
        </p:spPr>
        <p:txBody>
          <a:bodyPr>
            <a:spAutoFit/>
          </a:bodyPr>
          <a:lstStyle/>
          <a:p>
            <a:pPr marL="342900" indent="-342900">
              <a:buAutoNum type="arabicPlain" startAt="3"/>
            </a:pPr>
            <a:r>
              <a:rPr lang="zh-CN" altLang="zh-CN" dirty="0" smtClean="0"/>
              <a:t>挑选</a:t>
            </a:r>
            <a:r>
              <a:rPr lang="zh-CN" altLang="zh-CN" dirty="0"/>
              <a:t>沉得下心、责任心强的员工参加</a:t>
            </a:r>
            <a:r>
              <a:rPr lang="en-US" altLang="zh-CN" dirty="0"/>
              <a:t>IPD</a:t>
            </a:r>
            <a:r>
              <a:rPr lang="zh-CN" altLang="zh-CN" dirty="0"/>
              <a:t>团队，一定要踏踏实实、认认真真地</a:t>
            </a:r>
            <a:r>
              <a:rPr lang="zh-CN" altLang="zh-CN" dirty="0" smtClean="0"/>
              <a:t>学习</a:t>
            </a:r>
            <a:r>
              <a:rPr lang="zh-CN" altLang="en-US" dirty="0"/>
              <a:t>；</a:t>
            </a:r>
            <a:r>
              <a:rPr lang="en-US" altLang="zh-CN" dirty="0" smtClean="0"/>
              <a:t>IPD</a:t>
            </a:r>
            <a:r>
              <a:rPr lang="zh-CN" altLang="zh-CN" dirty="0"/>
              <a:t>是全流程的行为，各个部门都要走到</a:t>
            </a:r>
            <a:r>
              <a:rPr lang="en-US" altLang="zh-CN" dirty="0"/>
              <a:t>IPD</a:t>
            </a:r>
            <a:r>
              <a:rPr lang="zh-CN" altLang="zh-CN" dirty="0"/>
              <a:t>里来</a:t>
            </a:r>
            <a:endParaRPr lang="zh-CN" altLang="en-US" dirty="0"/>
          </a:p>
        </p:txBody>
      </p:sp>
      <p:sp>
        <p:nvSpPr>
          <p:cNvPr id="24" name="矩形 23"/>
          <p:cNvSpPr/>
          <p:nvPr/>
        </p:nvSpPr>
        <p:spPr>
          <a:xfrm>
            <a:off x="3511801" y="4151377"/>
            <a:ext cx="4572000" cy="2308324"/>
          </a:xfrm>
          <a:prstGeom prst="rect">
            <a:avLst/>
          </a:prstGeom>
        </p:spPr>
        <p:txBody>
          <a:bodyPr>
            <a:spAutoFit/>
          </a:bodyPr>
          <a:lstStyle/>
          <a:p>
            <a:r>
              <a:rPr lang="en-US" altLang="zh-CN" dirty="0" smtClean="0"/>
              <a:t>4      2000</a:t>
            </a:r>
            <a:r>
              <a:rPr lang="zh-CN" altLang="zh-CN" dirty="0"/>
              <a:t>年</a:t>
            </a:r>
            <a:r>
              <a:rPr lang="en-US" altLang="zh-CN" dirty="0"/>
              <a:t>5</a:t>
            </a:r>
            <a:r>
              <a:rPr lang="zh-CN" altLang="zh-CN" dirty="0"/>
              <a:t>月</a:t>
            </a:r>
            <a:r>
              <a:rPr lang="en-US" altLang="zh-CN" dirty="0"/>
              <a:t>17</a:t>
            </a:r>
            <a:r>
              <a:rPr lang="zh-CN" altLang="zh-CN" dirty="0"/>
              <a:t>日，华为无线业务部大容量移动交换机</a:t>
            </a:r>
            <a:r>
              <a:rPr lang="en-US" altLang="zh-CN" dirty="0"/>
              <a:t>VMSC6.0</a:t>
            </a:r>
            <a:r>
              <a:rPr lang="zh-CN" altLang="zh-CN" dirty="0"/>
              <a:t>产品作为</a:t>
            </a:r>
            <a:r>
              <a:rPr lang="en-US" altLang="zh-CN" dirty="0"/>
              <a:t>IPD</a:t>
            </a:r>
            <a:r>
              <a:rPr lang="zh-CN" altLang="zh-CN" dirty="0"/>
              <a:t>第一个试点，在</a:t>
            </a:r>
            <a:r>
              <a:rPr lang="en-US" altLang="zh-CN" dirty="0"/>
              <a:t>IBM</a:t>
            </a:r>
            <a:r>
              <a:rPr lang="zh-CN" altLang="zh-CN" dirty="0"/>
              <a:t>顾问指导下经历了</a:t>
            </a:r>
            <a:r>
              <a:rPr lang="en-US" altLang="zh-CN" dirty="0"/>
              <a:t>10</a:t>
            </a:r>
            <a:r>
              <a:rPr lang="zh-CN" altLang="zh-CN" dirty="0"/>
              <a:t>个月的研发周期，整个流程完成了首次试运行。经过在</a:t>
            </a:r>
            <a:r>
              <a:rPr lang="en-US" altLang="zh-CN" dirty="0"/>
              <a:t>3</a:t>
            </a:r>
            <a:r>
              <a:rPr lang="zh-CN" altLang="zh-CN" dirty="0"/>
              <a:t>个产品历时一年的试点，</a:t>
            </a:r>
            <a:r>
              <a:rPr lang="en-US" altLang="zh-CN" dirty="0"/>
              <a:t>IPD</a:t>
            </a:r>
            <a:r>
              <a:rPr lang="zh-CN" altLang="zh-CN" dirty="0"/>
              <a:t>流程在华为取得了比较好的效果，产品研发的总周期降低了</a:t>
            </a:r>
            <a:r>
              <a:rPr lang="en-US" altLang="zh-CN" dirty="0"/>
              <a:t>50%</a:t>
            </a:r>
            <a:r>
              <a:rPr lang="zh-CN" altLang="zh-CN" dirty="0"/>
              <a:t>左右。</a:t>
            </a:r>
            <a:r>
              <a:rPr lang="en-US" altLang="zh-CN" dirty="0"/>
              <a:t>2002</a:t>
            </a:r>
            <a:r>
              <a:rPr lang="zh-CN" altLang="zh-CN" dirty="0"/>
              <a:t>年，所有新启动的项目都按照</a:t>
            </a:r>
            <a:r>
              <a:rPr lang="en-US" altLang="zh-CN" dirty="0"/>
              <a:t>IPD</a:t>
            </a:r>
            <a:r>
              <a:rPr lang="zh-CN" altLang="zh-CN" dirty="0"/>
              <a:t>流程来运作。</a:t>
            </a:r>
            <a:endParaRPr lang="zh-CN" altLang="zh-CN" dirty="0">
              <a:effectLst/>
            </a:endParaRPr>
          </a:p>
        </p:txBody>
      </p:sp>
    </p:spTree>
    <p:extLst>
      <p:ext uri="{BB962C8B-B14F-4D97-AF65-F5344CB8AC3E}">
        <p14:creationId xmlns:p14="http://schemas.microsoft.com/office/powerpoint/2010/main" val="196386574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2"/>
                                        </p:tgtEl>
                                      </p:cBhvr>
                                    </p:animEffect>
                                    <p:set>
                                      <p:cBhvr>
                                        <p:cTn id="41" dur="1" fill="hold">
                                          <p:stCondLst>
                                            <p:cond delay="499"/>
                                          </p:stCondLst>
                                        </p:cTn>
                                        <p:tgtEl>
                                          <p:spTgt spid="2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23"/>
                                        </p:tgtEl>
                                      </p:cBhvr>
                                    </p:animEffect>
                                    <p:set>
                                      <p:cBhvr>
                                        <p:cTn id="56" dur="1" fill="hold">
                                          <p:stCondLst>
                                            <p:cond delay="499"/>
                                          </p:stCondLst>
                                        </p:cTn>
                                        <p:tgtEl>
                                          <p:spTgt spid="2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 grpId="0"/>
      <p:bldP spid="18" grpId="0"/>
      <p:bldP spid="19" grpId="0"/>
      <p:bldP spid="20" grpId="0"/>
      <p:bldP spid="21" grpId="0"/>
      <p:bldP spid="21" grpId="1"/>
      <p:bldP spid="22" grpId="0"/>
      <p:bldP spid="22" grpId="1"/>
      <p:bldP spid="23" grpId="0"/>
      <p:bldP spid="23" grpId="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image97.360doc.com/DownloadImg/2016/05/2416/72499581_2"/>
          <p:cNvPicPr/>
          <p:nvPr/>
        </p:nvPicPr>
        <p:blipFill>
          <a:blip r:embed="rId2">
            <a:extLst>
              <a:ext uri="{28A0092B-C50C-407E-A947-70E740481C1C}">
                <a14:useLocalDpi xmlns:a14="http://schemas.microsoft.com/office/drawing/2010/main" val="0"/>
              </a:ext>
            </a:extLst>
          </a:blip>
          <a:srcRect/>
          <a:stretch>
            <a:fillRect/>
          </a:stretch>
        </p:blipFill>
        <p:spPr bwMode="auto">
          <a:xfrm>
            <a:off x="689212" y="286603"/>
            <a:ext cx="7765576" cy="5459104"/>
          </a:xfrm>
          <a:prstGeom prst="rect">
            <a:avLst/>
          </a:prstGeom>
          <a:noFill/>
          <a:ln>
            <a:noFill/>
          </a:ln>
        </p:spPr>
      </p:pic>
      <p:sp>
        <p:nvSpPr>
          <p:cNvPr id="3" name="矩形 2"/>
          <p:cNvSpPr/>
          <p:nvPr/>
        </p:nvSpPr>
        <p:spPr>
          <a:xfrm>
            <a:off x="2551856" y="6001181"/>
            <a:ext cx="2811988" cy="369332"/>
          </a:xfrm>
          <a:prstGeom prst="rect">
            <a:avLst/>
          </a:prstGeom>
        </p:spPr>
        <p:txBody>
          <a:bodyPr wrap="none">
            <a:spAutoFit/>
          </a:bodyPr>
          <a:lstStyle/>
          <a:p>
            <a:r>
              <a:rPr lang="zh-CN" altLang="zh-CN" dirty="0"/>
              <a:t>华为</a:t>
            </a:r>
            <a:r>
              <a:rPr lang="en-US" altLang="zh-CN" dirty="0"/>
              <a:t>IPD</a:t>
            </a:r>
            <a:r>
              <a:rPr lang="zh-CN" altLang="zh-CN" dirty="0"/>
              <a:t>体系持续优化历程</a:t>
            </a:r>
            <a:endParaRPr lang="zh-CN" altLang="en-US" dirty="0"/>
          </a:p>
        </p:txBody>
      </p:sp>
    </p:spTree>
    <p:extLst>
      <p:ext uri="{BB962C8B-B14F-4D97-AF65-F5344CB8AC3E}">
        <p14:creationId xmlns:p14="http://schemas.microsoft.com/office/powerpoint/2010/main" val="464038409"/>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a:off x="598488" y="1466850"/>
            <a:ext cx="1587" cy="10874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 name="Freeform 4"/>
          <p:cNvSpPr>
            <a:spLocks/>
          </p:cNvSpPr>
          <p:nvPr/>
        </p:nvSpPr>
        <p:spPr bwMode="auto">
          <a:xfrm>
            <a:off x="598488" y="1470025"/>
            <a:ext cx="71437" cy="98425"/>
          </a:xfrm>
          <a:custGeom>
            <a:avLst/>
            <a:gdLst>
              <a:gd name="T0" fmla="*/ 0 w 147"/>
              <a:gd name="T1" fmla="*/ 0 h 185"/>
              <a:gd name="T2" fmla="*/ 147 w 147"/>
              <a:gd name="T3" fmla="*/ 185 h 185"/>
              <a:gd name="T4" fmla="*/ 0 w 147"/>
              <a:gd name="T5" fmla="*/ 185 h 185"/>
              <a:gd name="T6" fmla="*/ 0 w 147"/>
              <a:gd name="T7" fmla="*/ 0 h 185"/>
              <a:gd name="T8" fmla="*/ 0 60000 65536"/>
              <a:gd name="T9" fmla="*/ 0 60000 65536"/>
              <a:gd name="T10" fmla="*/ 0 60000 65536"/>
              <a:gd name="T11" fmla="*/ 0 60000 65536"/>
              <a:gd name="T12" fmla="*/ 0 w 147"/>
              <a:gd name="T13" fmla="*/ 0 h 185"/>
              <a:gd name="T14" fmla="*/ 147 w 147"/>
              <a:gd name="T15" fmla="*/ 185 h 185"/>
            </a:gdLst>
            <a:ahLst/>
            <a:cxnLst>
              <a:cxn ang="T8">
                <a:pos x="T0" y="T1"/>
              </a:cxn>
              <a:cxn ang="T9">
                <a:pos x="T2" y="T3"/>
              </a:cxn>
              <a:cxn ang="T10">
                <a:pos x="T4" y="T5"/>
              </a:cxn>
              <a:cxn ang="T11">
                <a:pos x="T6" y="T7"/>
              </a:cxn>
            </a:cxnLst>
            <a:rect l="T12" t="T13" r="T14" b="T15"/>
            <a:pathLst>
              <a:path w="147" h="185">
                <a:moveTo>
                  <a:pt x="0" y="0"/>
                </a:moveTo>
                <a:lnTo>
                  <a:pt x="147" y="185"/>
                </a:lnTo>
                <a:lnTo>
                  <a:pt x="0" y="185"/>
                </a:lnTo>
                <a:lnTo>
                  <a:pt x="0" y="0"/>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4" name="Freeform 5"/>
          <p:cNvSpPr>
            <a:spLocks/>
          </p:cNvSpPr>
          <p:nvPr/>
        </p:nvSpPr>
        <p:spPr bwMode="auto">
          <a:xfrm>
            <a:off x="530225" y="1471613"/>
            <a:ext cx="68263" cy="98425"/>
          </a:xfrm>
          <a:custGeom>
            <a:avLst/>
            <a:gdLst>
              <a:gd name="T0" fmla="*/ 140 w 140"/>
              <a:gd name="T1" fmla="*/ 0 h 187"/>
              <a:gd name="T2" fmla="*/ 0 w 140"/>
              <a:gd name="T3" fmla="*/ 187 h 187"/>
              <a:gd name="T4" fmla="*/ 140 w 140"/>
              <a:gd name="T5" fmla="*/ 187 h 187"/>
              <a:gd name="T6" fmla="*/ 140 w 140"/>
              <a:gd name="T7" fmla="*/ 0 h 187"/>
              <a:gd name="T8" fmla="*/ 0 60000 65536"/>
              <a:gd name="T9" fmla="*/ 0 60000 65536"/>
              <a:gd name="T10" fmla="*/ 0 60000 65536"/>
              <a:gd name="T11" fmla="*/ 0 60000 65536"/>
              <a:gd name="T12" fmla="*/ 0 w 140"/>
              <a:gd name="T13" fmla="*/ 0 h 187"/>
              <a:gd name="T14" fmla="*/ 140 w 140"/>
              <a:gd name="T15" fmla="*/ 187 h 187"/>
            </a:gdLst>
            <a:ahLst/>
            <a:cxnLst>
              <a:cxn ang="T8">
                <a:pos x="T0" y="T1"/>
              </a:cxn>
              <a:cxn ang="T9">
                <a:pos x="T2" y="T3"/>
              </a:cxn>
              <a:cxn ang="T10">
                <a:pos x="T4" y="T5"/>
              </a:cxn>
              <a:cxn ang="T11">
                <a:pos x="T6" y="T7"/>
              </a:cxn>
            </a:cxnLst>
            <a:rect l="T12" t="T13" r="T14" b="T15"/>
            <a:pathLst>
              <a:path w="140" h="187">
                <a:moveTo>
                  <a:pt x="140" y="0"/>
                </a:moveTo>
                <a:lnTo>
                  <a:pt x="0" y="187"/>
                </a:lnTo>
                <a:lnTo>
                  <a:pt x="140" y="187"/>
                </a:lnTo>
                <a:lnTo>
                  <a:pt x="140" y="0"/>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5" name="Freeform 6"/>
          <p:cNvSpPr>
            <a:spLocks/>
          </p:cNvSpPr>
          <p:nvPr/>
        </p:nvSpPr>
        <p:spPr bwMode="auto">
          <a:xfrm>
            <a:off x="598488" y="2462213"/>
            <a:ext cx="71437" cy="95250"/>
          </a:xfrm>
          <a:custGeom>
            <a:avLst/>
            <a:gdLst>
              <a:gd name="T0" fmla="*/ 0 w 147"/>
              <a:gd name="T1" fmla="*/ 182 h 182"/>
              <a:gd name="T2" fmla="*/ 147 w 147"/>
              <a:gd name="T3" fmla="*/ 0 h 182"/>
              <a:gd name="T4" fmla="*/ 0 w 147"/>
              <a:gd name="T5" fmla="*/ 0 h 182"/>
              <a:gd name="T6" fmla="*/ 0 w 147"/>
              <a:gd name="T7" fmla="*/ 182 h 182"/>
              <a:gd name="T8" fmla="*/ 0 60000 65536"/>
              <a:gd name="T9" fmla="*/ 0 60000 65536"/>
              <a:gd name="T10" fmla="*/ 0 60000 65536"/>
              <a:gd name="T11" fmla="*/ 0 60000 65536"/>
              <a:gd name="T12" fmla="*/ 0 w 147"/>
              <a:gd name="T13" fmla="*/ 0 h 182"/>
              <a:gd name="T14" fmla="*/ 147 w 147"/>
              <a:gd name="T15" fmla="*/ 182 h 182"/>
            </a:gdLst>
            <a:ahLst/>
            <a:cxnLst>
              <a:cxn ang="T8">
                <a:pos x="T0" y="T1"/>
              </a:cxn>
              <a:cxn ang="T9">
                <a:pos x="T2" y="T3"/>
              </a:cxn>
              <a:cxn ang="T10">
                <a:pos x="T4" y="T5"/>
              </a:cxn>
              <a:cxn ang="T11">
                <a:pos x="T6" y="T7"/>
              </a:cxn>
            </a:cxnLst>
            <a:rect l="T12" t="T13" r="T14" b="T15"/>
            <a:pathLst>
              <a:path w="147" h="182">
                <a:moveTo>
                  <a:pt x="0" y="182"/>
                </a:moveTo>
                <a:lnTo>
                  <a:pt x="147" y="0"/>
                </a:lnTo>
                <a:lnTo>
                  <a:pt x="0" y="0"/>
                </a:lnTo>
                <a:lnTo>
                  <a:pt x="0" y="182"/>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6" name="Freeform 7"/>
          <p:cNvSpPr>
            <a:spLocks/>
          </p:cNvSpPr>
          <p:nvPr/>
        </p:nvSpPr>
        <p:spPr bwMode="auto">
          <a:xfrm>
            <a:off x="530225" y="2462213"/>
            <a:ext cx="68263" cy="95250"/>
          </a:xfrm>
          <a:custGeom>
            <a:avLst/>
            <a:gdLst>
              <a:gd name="T0" fmla="*/ 140 w 140"/>
              <a:gd name="T1" fmla="*/ 182 h 182"/>
              <a:gd name="T2" fmla="*/ 0 w 140"/>
              <a:gd name="T3" fmla="*/ 0 h 182"/>
              <a:gd name="T4" fmla="*/ 140 w 140"/>
              <a:gd name="T5" fmla="*/ 0 h 182"/>
              <a:gd name="T6" fmla="*/ 140 w 140"/>
              <a:gd name="T7" fmla="*/ 182 h 182"/>
              <a:gd name="T8" fmla="*/ 0 60000 65536"/>
              <a:gd name="T9" fmla="*/ 0 60000 65536"/>
              <a:gd name="T10" fmla="*/ 0 60000 65536"/>
              <a:gd name="T11" fmla="*/ 0 60000 65536"/>
              <a:gd name="T12" fmla="*/ 0 w 140"/>
              <a:gd name="T13" fmla="*/ 0 h 182"/>
              <a:gd name="T14" fmla="*/ 140 w 140"/>
              <a:gd name="T15" fmla="*/ 182 h 182"/>
            </a:gdLst>
            <a:ahLst/>
            <a:cxnLst>
              <a:cxn ang="T8">
                <a:pos x="T0" y="T1"/>
              </a:cxn>
              <a:cxn ang="T9">
                <a:pos x="T2" y="T3"/>
              </a:cxn>
              <a:cxn ang="T10">
                <a:pos x="T4" y="T5"/>
              </a:cxn>
              <a:cxn ang="T11">
                <a:pos x="T6" y="T7"/>
              </a:cxn>
            </a:cxnLst>
            <a:rect l="T12" t="T13" r="T14" b="T15"/>
            <a:pathLst>
              <a:path w="140" h="182">
                <a:moveTo>
                  <a:pt x="140" y="182"/>
                </a:moveTo>
                <a:lnTo>
                  <a:pt x="0" y="0"/>
                </a:lnTo>
                <a:lnTo>
                  <a:pt x="140" y="0"/>
                </a:lnTo>
                <a:lnTo>
                  <a:pt x="140" y="182"/>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7" name="Rectangle 8"/>
          <p:cNvSpPr>
            <a:spLocks noChangeArrowheads="1"/>
          </p:cNvSpPr>
          <p:nvPr/>
        </p:nvSpPr>
        <p:spPr bwMode="auto">
          <a:xfrm>
            <a:off x="974725" y="1668463"/>
            <a:ext cx="7381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r" eaLnBrk="1" hangingPunct="1"/>
            <a:r>
              <a:rPr kumimoji="1" lang="zh-CN" altLang="en-US" sz="2100">
                <a:solidFill>
                  <a:srgbClr val="000000"/>
                </a:solidFill>
                <a:latin typeface="宋体" pitchFamily="2" charset="-122"/>
              </a:rPr>
              <a:t>项目级</a:t>
            </a:r>
            <a:endParaRPr kumimoji="1" lang="zh-CN" altLang="en-US" sz="2400" b="1">
              <a:solidFill>
                <a:schemeClr val="tx1"/>
              </a:solidFill>
              <a:latin typeface="Times New Roman" pitchFamily="18" charset="0"/>
            </a:endParaRPr>
          </a:p>
        </p:txBody>
      </p:sp>
      <p:sp>
        <p:nvSpPr>
          <p:cNvPr id="8" name="Line 9"/>
          <p:cNvSpPr>
            <a:spLocks noChangeShapeType="1"/>
          </p:cNvSpPr>
          <p:nvPr/>
        </p:nvSpPr>
        <p:spPr bwMode="auto">
          <a:xfrm>
            <a:off x="596900" y="3001963"/>
            <a:ext cx="1588" cy="5476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Freeform 10"/>
          <p:cNvSpPr>
            <a:spLocks/>
          </p:cNvSpPr>
          <p:nvPr/>
        </p:nvSpPr>
        <p:spPr bwMode="auto">
          <a:xfrm>
            <a:off x="596900" y="3001963"/>
            <a:ext cx="73025" cy="96837"/>
          </a:xfrm>
          <a:custGeom>
            <a:avLst/>
            <a:gdLst>
              <a:gd name="T0" fmla="*/ 0 w 150"/>
              <a:gd name="T1" fmla="*/ 0 h 183"/>
              <a:gd name="T2" fmla="*/ 150 w 150"/>
              <a:gd name="T3" fmla="*/ 183 h 183"/>
              <a:gd name="T4" fmla="*/ 0 w 150"/>
              <a:gd name="T5" fmla="*/ 183 h 183"/>
              <a:gd name="T6" fmla="*/ 0 w 150"/>
              <a:gd name="T7" fmla="*/ 0 h 183"/>
              <a:gd name="T8" fmla="*/ 0 60000 65536"/>
              <a:gd name="T9" fmla="*/ 0 60000 65536"/>
              <a:gd name="T10" fmla="*/ 0 60000 65536"/>
              <a:gd name="T11" fmla="*/ 0 60000 65536"/>
              <a:gd name="T12" fmla="*/ 0 w 150"/>
              <a:gd name="T13" fmla="*/ 0 h 183"/>
              <a:gd name="T14" fmla="*/ 150 w 150"/>
              <a:gd name="T15" fmla="*/ 183 h 183"/>
            </a:gdLst>
            <a:ahLst/>
            <a:cxnLst>
              <a:cxn ang="T8">
                <a:pos x="T0" y="T1"/>
              </a:cxn>
              <a:cxn ang="T9">
                <a:pos x="T2" y="T3"/>
              </a:cxn>
              <a:cxn ang="T10">
                <a:pos x="T4" y="T5"/>
              </a:cxn>
              <a:cxn ang="T11">
                <a:pos x="T6" y="T7"/>
              </a:cxn>
            </a:cxnLst>
            <a:rect l="T12" t="T13" r="T14" b="T15"/>
            <a:pathLst>
              <a:path w="150" h="183">
                <a:moveTo>
                  <a:pt x="0" y="0"/>
                </a:moveTo>
                <a:lnTo>
                  <a:pt x="150" y="183"/>
                </a:lnTo>
                <a:lnTo>
                  <a:pt x="0" y="183"/>
                </a:lnTo>
                <a:lnTo>
                  <a:pt x="0" y="0"/>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10" name="Freeform 11"/>
          <p:cNvSpPr>
            <a:spLocks/>
          </p:cNvSpPr>
          <p:nvPr/>
        </p:nvSpPr>
        <p:spPr bwMode="auto">
          <a:xfrm>
            <a:off x="528638" y="3001963"/>
            <a:ext cx="68262" cy="96837"/>
          </a:xfrm>
          <a:custGeom>
            <a:avLst/>
            <a:gdLst>
              <a:gd name="T0" fmla="*/ 139 w 139"/>
              <a:gd name="T1" fmla="*/ 0 h 183"/>
              <a:gd name="T2" fmla="*/ 0 w 139"/>
              <a:gd name="T3" fmla="*/ 183 h 183"/>
              <a:gd name="T4" fmla="*/ 139 w 139"/>
              <a:gd name="T5" fmla="*/ 183 h 183"/>
              <a:gd name="T6" fmla="*/ 139 w 139"/>
              <a:gd name="T7" fmla="*/ 0 h 183"/>
              <a:gd name="T8" fmla="*/ 0 60000 65536"/>
              <a:gd name="T9" fmla="*/ 0 60000 65536"/>
              <a:gd name="T10" fmla="*/ 0 60000 65536"/>
              <a:gd name="T11" fmla="*/ 0 60000 65536"/>
              <a:gd name="T12" fmla="*/ 0 w 139"/>
              <a:gd name="T13" fmla="*/ 0 h 183"/>
              <a:gd name="T14" fmla="*/ 139 w 139"/>
              <a:gd name="T15" fmla="*/ 183 h 183"/>
            </a:gdLst>
            <a:ahLst/>
            <a:cxnLst>
              <a:cxn ang="T8">
                <a:pos x="T0" y="T1"/>
              </a:cxn>
              <a:cxn ang="T9">
                <a:pos x="T2" y="T3"/>
              </a:cxn>
              <a:cxn ang="T10">
                <a:pos x="T4" y="T5"/>
              </a:cxn>
              <a:cxn ang="T11">
                <a:pos x="T6" y="T7"/>
              </a:cxn>
            </a:cxnLst>
            <a:rect l="T12" t="T13" r="T14" b="T15"/>
            <a:pathLst>
              <a:path w="139" h="183">
                <a:moveTo>
                  <a:pt x="139" y="0"/>
                </a:moveTo>
                <a:lnTo>
                  <a:pt x="0" y="183"/>
                </a:lnTo>
                <a:lnTo>
                  <a:pt x="139" y="183"/>
                </a:lnTo>
                <a:lnTo>
                  <a:pt x="139" y="0"/>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11" name="Freeform 12"/>
          <p:cNvSpPr>
            <a:spLocks/>
          </p:cNvSpPr>
          <p:nvPr/>
        </p:nvSpPr>
        <p:spPr bwMode="auto">
          <a:xfrm>
            <a:off x="596900" y="3452813"/>
            <a:ext cx="73025" cy="96837"/>
          </a:xfrm>
          <a:custGeom>
            <a:avLst/>
            <a:gdLst>
              <a:gd name="T0" fmla="*/ 0 w 150"/>
              <a:gd name="T1" fmla="*/ 183 h 183"/>
              <a:gd name="T2" fmla="*/ 150 w 150"/>
              <a:gd name="T3" fmla="*/ 0 h 183"/>
              <a:gd name="T4" fmla="*/ 0 w 150"/>
              <a:gd name="T5" fmla="*/ 0 h 183"/>
              <a:gd name="T6" fmla="*/ 0 w 150"/>
              <a:gd name="T7" fmla="*/ 183 h 183"/>
              <a:gd name="T8" fmla="*/ 0 60000 65536"/>
              <a:gd name="T9" fmla="*/ 0 60000 65536"/>
              <a:gd name="T10" fmla="*/ 0 60000 65536"/>
              <a:gd name="T11" fmla="*/ 0 60000 65536"/>
              <a:gd name="T12" fmla="*/ 0 w 150"/>
              <a:gd name="T13" fmla="*/ 0 h 183"/>
              <a:gd name="T14" fmla="*/ 150 w 150"/>
              <a:gd name="T15" fmla="*/ 183 h 183"/>
            </a:gdLst>
            <a:ahLst/>
            <a:cxnLst>
              <a:cxn ang="T8">
                <a:pos x="T0" y="T1"/>
              </a:cxn>
              <a:cxn ang="T9">
                <a:pos x="T2" y="T3"/>
              </a:cxn>
              <a:cxn ang="T10">
                <a:pos x="T4" y="T5"/>
              </a:cxn>
              <a:cxn ang="T11">
                <a:pos x="T6" y="T7"/>
              </a:cxn>
            </a:cxnLst>
            <a:rect l="T12" t="T13" r="T14" b="T15"/>
            <a:pathLst>
              <a:path w="150" h="183">
                <a:moveTo>
                  <a:pt x="0" y="183"/>
                </a:moveTo>
                <a:lnTo>
                  <a:pt x="150" y="0"/>
                </a:lnTo>
                <a:lnTo>
                  <a:pt x="0" y="0"/>
                </a:lnTo>
                <a:lnTo>
                  <a:pt x="0" y="183"/>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12" name="Freeform 13"/>
          <p:cNvSpPr>
            <a:spLocks/>
          </p:cNvSpPr>
          <p:nvPr/>
        </p:nvSpPr>
        <p:spPr bwMode="auto">
          <a:xfrm>
            <a:off x="528638" y="3452813"/>
            <a:ext cx="68262" cy="96837"/>
          </a:xfrm>
          <a:custGeom>
            <a:avLst/>
            <a:gdLst>
              <a:gd name="T0" fmla="*/ 139 w 139"/>
              <a:gd name="T1" fmla="*/ 183 h 183"/>
              <a:gd name="T2" fmla="*/ 0 w 139"/>
              <a:gd name="T3" fmla="*/ 0 h 183"/>
              <a:gd name="T4" fmla="*/ 139 w 139"/>
              <a:gd name="T5" fmla="*/ 0 h 183"/>
              <a:gd name="T6" fmla="*/ 139 w 139"/>
              <a:gd name="T7" fmla="*/ 183 h 183"/>
              <a:gd name="T8" fmla="*/ 0 60000 65536"/>
              <a:gd name="T9" fmla="*/ 0 60000 65536"/>
              <a:gd name="T10" fmla="*/ 0 60000 65536"/>
              <a:gd name="T11" fmla="*/ 0 60000 65536"/>
              <a:gd name="T12" fmla="*/ 0 w 139"/>
              <a:gd name="T13" fmla="*/ 0 h 183"/>
              <a:gd name="T14" fmla="*/ 139 w 139"/>
              <a:gd name="T15" fmla="*/ 183 h 183"/>
            </a:gdLst>
            <a:ahLst/>
            <a:cxnLst>
              <a:cxn ang="T8">
                <a:pos x="T0" y="T1"/>
              </a:cxn>
              <a:cxn ang="T9">
                <a:pos x="T2" y="T3"/>
              </a:cxn>
              <a:cxn ang="T10">
                <a:pos x="T4" y="T5"/>
              </a:cxn>
              <a:cxn ang="T11">
                <a:pos x="T6" y="T7"/>
              </a:cxn>
            </a:cxnLst>
            <a:rect l="T12" t="T13" r="T14" b="T15"/>
            <a:pathLst>
              <a:path w="139" h="183">
                <a:moveTo>
                  <a:pt x="139" y="183"/>
                </a:moveTo>
                <a:lnTo>
                  <a:pt x="0" y="0"/>
                </a:lnTo>
                <a:lnTo>
                  <a:pt x="139" y="0"/>
                </a:lnTo>
                <a:lnTo>
                  <a:pt x="139" y="183"/>
                </a:lnTo>
                <a:close/>
              </a:path>
            </a:pathLst>
          </a:custGeom>
          <a:solidFill>
            <a:srgbClr val="000000"/>
          </a:solidFill>
          <a:ln w="0">
            <a:solidFill>
              <a:srgbClr val="000000"/>
            </a:solidFill>
            <a:prstDash val="solid"/>
            <a:round/>
            <a:headEnd/>
            <a:tailEnd/>
          </a:ln>
        </p:spPr>
        <p:txBody>
          <a:bodyPr/>
          <a:lstStyle/>
          <a:p>
            <a:endParaRPr lang="zh-CN" altLang="en-US"/>
          </a:p>
        </p:txBody>
      </p:sp>
      <p:sp>
        <p:nvSpPr>
          <p:cNvPr id="13" name="Rectangle 14"/>
          <p:cNvSpPr>
            <a:spLocks noChangeArrowheads="1"/>
          </p:cNvSpPr>
          <p:nvPr/>
        </p:nvSpPr>
        <p:spPr bwMode="auto">
          <a:xfrm>
            <a:off x="908050" y="2989263"/>
            <a:ext cx="7397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r" eaLnBrk="1" hangingPunct="1"/>
            <a:r>
              <a:rPr kumimoji="1" lang="zh-CN" altLang="en-US" sz="2100">
                <a:solidFill>
                  <a:srgbClr val="000000"/>
                </a:solidFill>
                <a:latin typeface="宋体" pitchFamily="2" charset="-122"/>
              </a:rPr>
              <a:t>功能级</a:t>
            </a:r>
            <a:endParaRPr kumimoji="1" lang="zh-CN" altLang="en-US" sz="2400" b="1">
              <a:solidFill>
                <a:schemeClr val="tx1"/>
              </a:solidFill>
              <a:latin typeface="Times New Roman" pitchFamily="18" charset="0"/>
            </a:endParaRPr>
          </a:p>
        </p:txBody>
      </p:sp>
      <p:sp>
        <p:nvSpPr>
          <p:cNvPr id="14" name="Rectangle 15"/>
          <p:cNvSpPr>
            <a:spLocks noChangeArrowheads="1"/>
          </p:cNvSpPr>
          <p:nvPr/>
        </p:nvSpPr>
        <p:spPr bwMode="auto">
          <a:xfrm>
            <a:off x="827088" y="3284538"/>
            <a:ext cx="1019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r" eaLnBrk="1" hangingPunct="1"/>
            <a:r>
              <a:rPr kumimoji="1" lang="zh-CN" altLang="en-US" sz="2100">
                <a:solidFill>
                  <a:srgbClr val="000000"/>
                </a:solidFill>
                <a:latin typeface="宋体" pitchFamily="2" charset="-122"/>
              </a:rPr>
              <a:t>过程管</a:t>
            </a:r>
            <a:r>
              <a:rPr kumimoji="1" lang="zh-CN" altLang="en-US" sz="2400">
                <a:solidFill>
                  <a:srgbClr val="000000"/>
                </a:solidFill>
                <a:latin typeface="Times New Roman" pitchFamily="18" charset="0"/>
              </a:rPr>
              <a:t>理</a:t>
            </a:r>
          </a:p>
        </p:txBody>
      </p:sp>
      <p:sp>
        <p:nvSpPr>
          <p:cNvPr id="15" name="Rectangle 16"/>
          <p:cNvSpPr>
            <a:spLocks noChangeArrowheads="1"/>
          </p:cNvSpPr>
          <p:nvPr/>
        </p:nvSpPr>
        <p:spPr bwMode="auto">
          <a:xfrm>
            <a:off x="517525" y="4799013"/>
            <a:ext cx="8145463"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eaLnBrk="1" hangingPunct="1">
              <a:lnSpc>
                <a:spcPct val="110000"/>
              </a:lnSpc>
            </a:pPr>
            <a:r>
              <a:rPr kumimoji="1" lang="en-US" altLang="zh-CN" sz="2400" dirty="0">
                <a:solidFill>
                  <a:srgbClr val="000000"/>
                </a:solidFill>
                <a:latin typeface="宋体" pitchFamily="2" charset="-122"/>
              </a:rPr>
              <a:t>    IPD</a:t>
            </a:r>
            <a:r>
              <a:rPr kumimoji="1" lang="zh-CN" altLang="en-US" sz="2400" dirty="0">
                <a:solidFill>
                  <a:srgbClr val="000000"/>
                </a:solidFill>
                <a:latin typeface="宋体" pitchFamily="2" charset="-122"/>
              </a:rPr>
              <a:t>主流程及阶段流程是项目级的流程，它需要功能</a:t>
            </a:r>
            <a:r>
              <a:rPr kumimoji="1" lang="zh-CN" altLang="en-US" sz="2400" dirty="0">
                <a:solidFill>
                  <a:srgbClr val="000000"/>
                </a:solidFill>
                <a:latin typeface="Times New Roman" pitchFamily="18" charset="0"/>
              </a:rPr>
              <a:t>级的过程管理流程</a:t>
            </a:r>
            <a:r>
              <a:rPr kumimoji="1" lang="en-US" altLang="zh-CN" sz="2400" dirty="0">
                <a:solidFill>
                  <a:srgbClr val="000000"/>
                </a:solidFill>
                <a:latin typeface="Times New Roman" pitchFamily="18" charset="0"/>
              </a:rPr>
              <a:t>(</a:t>
            </a:r>
            <a:r>
              <a:rPr kumimoji="1" lang="zh-CN" altLang="en-US" sz="2400" dirty="0">
                <a:solidFill>
                  <a:srgbClr val="000000"/>
                </a:solidFill>
                <a:latin typeface="Times New Roman" pitchFamily="18" charset="0"/>
              </a:rPr>
              <a:t>子流程</a:t>
            </a:r>
            <a:r>
              <a:rPr kumimoji="1" lang="en-US" altLang="zh-CN" sz="2400" dirty="0">
                <a:solidFill>
                  <a:srgbClr val="000000"/>
                </a:solidFill>
                <a:latin typeface="Times New Roman" pitchFamily="18" charset="0"/>
              </a:rPr>
              <a:t>)</a:t>
            </a:r>
            <a:r>
              <a:rPr kumimoji="1" lang="zh-CN" altLang="en-US" sz="2400" dirty="0">
                <a:solidFill>
                  <a:srgbClr val="000000"/>
                </a:solidFill>
                <a:latin typeface="Times New Roman" pitchFamily="18" charset="0"/>
              </a:rPr>
              <a:t>进行支撑</a:t>
            </a:r>
          </a:p>
        </p:txBody>
      </p:sp>
      <p:sp>
        <p:nvSpPr>
          <p:cNvPr id="16" name="Line 17"/>
          <p:cNvSpPr>
            <a:spLocks noChangeShapeType="1"/>
          </p:cNvSpPr>
          <p:nvPr/>
        </p:nvSpPr>
        <p:spPr bwMode="auto">
          <a:xfrm>
            <a:off x="3627438" y="1417638"/>
            <a:ext cx="1587" cy="8810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 name="Line 18"/>
          <p:cNvSpPr>
            <a:spLocks noChangeShapeType="1"/>
          </p:cNvSpPr>
          <p:nvPr/>
        </p:nvSpPr>
        <p:spPr bwMode="auto">
          <a:xfrm>
            <a:off x="6221413" y="1498600"/>
            <a:ext cx="1587" cy="7064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 name="Freeform 19"/>
          <p:cNvSpPr>
            <a:spLocks/>
          </p:cNvSpPr>
          <p:nvPr/>
        </p:nvSpPr>
        <p:spPr bwMode="auto">
          <a:xfrm>
            <a:off x="2452688" y="2217738"/>
            <a:ext cx="5359400" cy="200025"/>
          </a:xfrm>
          <a:custGeom>
            <a:avLst/>
            <a:gdLst>
              <a:gd name="T0" fmla="*/ 10969 w 10969"/>
              <a:gd name="T1" fmla="*/ 0 h 377"/>
              <a:gd name="T2" fmla="*/ 4305 w 10969"/>
              <a:gd name="T3" fmla="*/ 0 h 377"/>
              <a:gd name="T4" fmla="*/ 0 w 10969"/>
              <a:gd name="T5" fmla="*/ 377 h 377"/>
              <a:gd name="T6" fmla="*/ 0 60000 65536"/>
              <a:gd name="T7" fmla="*/ 0 60000 65536"/>
              <a:gd name="T8" fmla="*/ 0 60000 65536"/>
              <a:gd name="T9" fmla="*/ 0 w 10969"/>
              <a:gd name="T10" fmla="*/ 0 h 377"/>
              <a:gd name="T11" fmla="*/ 10969 w 10969"/>
              <a:gd name="T12" fmla="*/ 377 h 377"/>
            </a:gdLst>
            <a:ahLst/>
            <a:cxnLst>
              <a:cxn ang="T6">
                <a:pos x="T0" y="T1"/>
              </a:cxn>
              <a:cxn ang="T7">
                <a:pos x="T2" y="T3"/>
              </a:cxn>
              <a:cxn ang="T8">
                <a:pos x="T4" y="T5"/>
              </a:cxn>
            </a:cxnLst>
            <a:rect l="T9" t="T10" r="T11" b="T12"/>
            <a:pathLst>
              <a:path w="10969" h="377">
                <a:moveTo>
                  <a:pt x="10969" y="0"/>
                </a:moveTo>
                <a:lnTo>
                  <a:pt x="4305" y="0"/>
                </a:lnTo>
                <a:lnTo>
                  <a:pt x="0" y="377"/>
                </a:lnTo>
              </a:path>
            </a:pathLst>
          </a:custGeom>
          <a:noFill/>
          <a:ln w="9525">
            <a:solidFill>
              <a:srgbClr val="0051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 name="Freeform 20"/>
          <p:cNvSpPr>
            <a:spLocks/>
          </p:cNvSpPr>
          <p:nvPr/>
        </p:nvSpPr>
        <p:spPr bwMode="auto">
          <a:xfrm>
            <a:off x="7664450" y="2176463"/>
            <a:ext cx="165100" cy="82550"/>
          </a:xfrm>
          <a:custGeom>
            <a:avLst/>
            <a:gdLst>
              <a:gd name="T0" fmla="*/ 0 w 338"/>
              <a:gd name="T1" fmla="*/ 0 h 157"/>
              <a:gd name="T2" fmla="*/ 338 w 338"/>
              <a:gd name="T3" fmla="*/ 78 h 157"/>
              <a:gd name="T4" fmla="*/ 0 w 338"/>
              <a:gd name="T5" fmla="*/ 157 h 157"/>
              <a:gd name="T6" fmla="*/ 0 w 338"/>
              <a:gd name="T7" fmla="*/ 0 h 157"/>
              <a:gd name="T8" fmla="*/ 0 60000 65536"/>
              <a:gd name="T9" fmla="*/ 0 60000 65536"/>
              <a:gd name="T10" fmla="*/ 0 60000 65536"/>
              <a:gd name="T11" fmla="*/ 0 60000 65536"/>
              <a:gd name="T12" fmla="*/ 0 w 338"/>
              <a:gd name="T13" fmla="*/ 0 h 157"/>
              <a:gd name="T14" fmla="*/ 338 w 338"/>
              <a:gd name="T15" fmla="*/ 157 h 157"/>
            </a:gdLst>
            <a:ahLst/>
            <a:cxnLst>
              <a:cxn ang="T8">
                <a:pos x="T0" y="T1"/>
              </a:cxn>
              <a:cxn ang="T9">
                <a:pos x="T2" y="T3"/>
              </a:cxn>
              <a:cxn ang="T10">
                <a:pos x="T4" y="T5"/>
              </a:cxn>
              <a:cxn ang="T11">
                <a:pos x="T6" y="T7"/>
              </a:cxn>
            </a:cxnLst>
            <a:rect l="T12" t="T13" r="T14" b="T15"/>
            <a:pathLst>
              <a:path w="338" h="157">
                <a:moveTo>
                  <a:pt x="0" y="0"/>
                </a:moveTo>
                <a:lnTo>
                  <a:pt x="338" y="78"/>
                </a:lnTo>
                <a:lnTo>
                  <a:pt x="0" y="157"/>
                </a:lnTo>
                <a:lnTo>
                  <a:pt x="0" y="0"/>
                </a:lnTo>
                <a:close/>
              </a:path>
            </a:pathLst>
          </a:custGeom>
          <a:solidFill>
            <a:srgbClr val="005100"/>
          </a:solidFill>
          <a:ln w="9525">
            <a:solidFill>
              <a:srgbClr val="005100"/>
            </a:solidFill>
            <a:prstDash val="solid"/>
            <a:round/>
            <a:headEnd/>
            <a:tailEnd/>
          </a:ln>
        </p:spPr>
        <p:txBody>
          <a:bodyPr/>
          <a:lstStyle/>
          <a:p>
            <a:endParaRPr lang="zh-CN" altLang="en-US"/>
          </a:p>
        </p:txBody>
      </p:sp>
      <p:sp>
        <p:nvSpPr>
          <p:cNvPr id="20" name="Freeform 21"/>
          <p:cNvSpPr>
            <a:spLocks/>
          </p:cNvSpPr>
          <p:nvPr/>
        </p:nvSpPr>
        <p:spPr bwMode="auto">
          <a:xfrm>
            <a:off x="2432050" y="1298575"/>
            <a:ext cx="5380038" cy="201613"/>
          </a:xfrm>
          <a:custGeom>
            <a:avLst/>
            <a:gdLst>
              <a:gd name="T0" fmla="*/ 11011 w 11011"/>
              <a:gd name="T1" fmla="*/ 381 h 381"/>
              <a:gd name="T2" fmla="*/ 4347 w 11011"/>
              <a:gd name="T3" fmla="*/ 381 h 381"/>
              <a:gd name="T4" fmla="*/ 0 w 11011"/>
              <a:gd name="T5" fmla="*/ 0 h 381"/>
              <a:gd name="T6" fmla="*/ 0 60000 65536"/>
              <a:gd name="T7" fmla="*/ 0 60000 65536"/>
              <a:gd name="T8" fmla="*/ 0 60000 65536"/>
              <a:gd name="T9" fmla="*/ 0 w 11011"/>
              <a:gd name="T10" fmla="*/ 0 h 381"/>
              <a:gd name="T11" fmla="*/ 11011 w 11011"/>
              <a:gd name="T12" fmla="*/ 381 h 381"/>
            </a:gdLst>
            <a:ahLst/>
            <a:cxnLst>
              <a:cxn ang="T6">
                <a:pos x="T0" y="T1"/>
              </a:cxn>
              <a:cxn ang="T7">
                <a:pos x="T2" y="T3"/>
              </a:cxn>
              <a:cxn ang="T8">
                <a:pos x="T4" y="T5"/>
              </a:cxn>
            </a:cxnLst>
            <a:rect l="T9" t="T10" r="T11" b="T12"/>
            <a:pathLst>
              <a:path w="11011" h="381">
                <a:moveTo>
                  <a:pt x="11011" y="381"/>
                </a:moveTo>
                <a:lnTo>
                  <a:pt x="4347" y="381"/>
                </a:lnTo>
                <a:lnTo>
                  <a:pt x="0" y="0"/>
                </a:lnTo>
              </a:path>
            </a:pathLst>
          </a:custGeom>
          <a:noFill/>
          <a:ln w="9525">
            <a:solidFill>
              <a:srgbClr val="0051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 name="Freeform 22"/>
          <p:cNvSpPr>
            <a:spLocks/>
          </p:cNvSpPr>
          <p:nvPr/>
        </p:nvSpPr>
        <p:spPr bwMode="auto">
          <a:xfrm>
            <a:off x="7664450" y="1458913"/>
            <a:ext cx="165100" cy="82550"/>
          </a:xfrm>
          <a:custGeom>
            <a:avLst/>
            <a:gdLst>
              <a:gd name="T0" fmla="*/ 0 w 338"/>
              <a:gd name="T1" fmla="*/ 0 h 157"/>
              <a:gd name="T2" fmla="*/ 338 w 338"/>
              <a:gd name="T3" fmla="*/ 79 h 157"/>
              <a:gd name="T4" fmla="*/ 0 w 338"/>
              <a:gd name="T5" fmla="*/ 157 h 157"/>
              <a:gd name="T6" fmla="*/ 0 w 338"/>
              <a:gd name="T7" fmla="*/ 0 h 157"/>
              <a:gd name="T8" fmla="*/ 0 60000 65536"/>
              <a:gd name="T9" fmla="*/ 0 60000 65536"/>
              <a:gd name="T10" fmla="*/ 0 60000 65536"/>
              <a:gd name="T11" fmla="*/ 0 60000 65536"/>
              <a:gd name="T12" fmla="*/ 0 w 338"/>
              <a:gd name="T13" fmla="*/ 0 h 157"/>
              <a:gd name="T14" fmla="*/ 338 w 338"/>
              <a:gd name="T15" fmla="*/ 157 h 157"/>
            </a:gdLst>
            <a:ahLst/>
            <a:cxnLst>
              <a:cxn ang="T8">
                <a:pos x="T0" y="T1"/>
              </a:cxn>
              <a:cxn ang="T9">
                <a:pos x="T2" y="T3"/>
              </a:cxn>
              <a:cxn ang="T10">
                <a:pos x="T4" y="T5"/>
              </a:cxn>
              <a:cxn ang="T11">
                <a:pos x="T6" y="T7"/>
              </a:cxn>
            </a:cxnLst>
            <a:rect l="T12" t="T13" r="T14" b="T15"/>
            <a:pathLst>
              <a:path w="338" h="157">
                <a:moveTo>
                  <a:pt x="0" y="0"/>
                </a:moveTo>
                <a:lnTo>
                  <a:pt x="338" y="79"/>
                </a:lnTo>
                <a:lnTo>
                  <a:pt x="0" y="157"/>
                </a:lnTo>
                <a:lnTo>
                  <a:pt x="0" y="0"/>
                </a:lnTo>
                <a:close/>
              </a:path>
            </a:pathLst>
          </a:custGeom>
          <a:solidFill>
            <a:srgbClr val="005100"/>
          </a:solidFill>
          <a:ln w="9525">
            <a:solidFill>
              <a:srgbClr val="005100"/>
            </a:solidFill>
            <a:prstDash val="solid"/>
            <a:round/>
            <a:headEnd/>
            <a:tailEnd/>
          </a:ln>
        </p:spPr>
        <p:txBody>
          <a:bodyPr/>
          <a:lstStyle/>
          <a:p>
            <a:endParaRPr lang="zh-CN" altLang="en-US"/>
          </a:p>
        </p:txBody>
      </p:sp>
      <p:sp>
        <p:nvSpPr>
          <p:cNvPr id="22" name="Rectangle 23"/>
          <p:cNvSpPr>
            <a:spLocks noChangeArrowheads="1"/>
          </p:cNvSpPr>
          <p:nvPr/>
        </p:nvSpPr>
        <p:spPr bwMode="auto">
          <a:xfrm>
            <a:off x="7140575" y="1735138"/>
            <a:ext cx="944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b="1">
                <a:solidFill>
                  <a:srgbClr val="000000"/>
                </a:solidFill>
                <a:latin typeface="宋体" pitchFamily="2" charset="-122"/>
              </a:rPr>
              <a:t>生命周期</a:t>
            </a:r>
            <a:endParaRPr lang="zh-CN" altLang="en-US" sz="1600">
              <a:solidFill>
                <a:schemeClr val="tx1"/>
              </a:solidFill>
              <a:latin typeface="宋体" pitchFamily="2" charset="-122"/>
            </a:endParaRPr>
          </a:p>
        </p:txBody>
      </p:sp>
      <p:sp>
        <p:nvSpPr>
          <p:cNvPr id="23" name="Line 24"/>
          <p:cNvSpPr>
            <a:spLocks noChangeShapeType="1"/>
          </p:cNvSpPr>
          <p:nvPr/>
        </p:nvSpPr>
        <p:spPr bwMode="auto">
          <a:xfrm>
            <a:off x="4530725" y="1498600"/>
            <a:ext cx="1588" cy="706438"/>
          </a:xfrm>
          <a:prstGeom prst="line">
            <a:avLst/>
          </a:prstGeom>
          <a:noFill/>
          <a:ln w="9525">
            <a:solidFill>
              <a:srgbClr val="0051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 name="Line 25"/>
          <p:cNvSpPr>
            <a:spLocks noChangeShapeType="1"/>
          </p:cNvSpPr>
          <p:nvPr/>
        </p:nvSpPr>
        <p:spPr bwMode="auto">
          <a:xfrm>
            <a:off x="3627438" y="1417638"/>
            <a:ext cx="1587" cy="881062"/>
          </a:xfrm>
          <a:prstGeom prst="line">
            <a:avLst/>
          </a:prstGeom>
          <a:noFill/>
          <a:ln w="9525">
            <a:solidFill>
              <a:srgbClr val="0051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Line 26"/>
          <p:cNvSpPr>
            <a:spLocks noChangeShapeType="1"/>
          </p:cNvSpPr>
          <p:nvPr/>
        </p:nvSpPr>
        <p:spPr bwMode="auto">
          <a:xfrm>
            <a:off x="5375275" y="1498600"/>
            <a:ext cx="0" cy="706438"/>
          </a:xfrm>
          <a:prstGeom prst="line">
            <a:avLst/>
          </a:prstGeom>
          <a:noFill/>
          <a:ln w="9525">
            <a:solidFill>
              <a:srgbClr val="0051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 name="Line 27"/>
          <p:cNvSpPr>
            <a:spLocks noChangeShapeType="1"/>
          </p:cNvSpPr>
          <p:nvPr/>
        </p:nvSpPr>
        <p:spPr bwMode="auto">
          <a:xfrm>
            <a:off x="6221413" y="1498600"/>
            <a:ext cx="1587" cy="706438"/>
          </a:xfrm>
          <a:prstGeom prst="line">
            <a:avLst/>
          </a:prstGeom>
          <a:noFill/>
          <a:ln w="9525">
            <a:solidFill>
              <a:srgbClr val="0051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 name="Line 28"/>
          <p:cNvSpPr>
            <a:spLocks noChangeShapeType="1"/>
          </p:cNvSpPr>
          <p:nvPr/>
        </p:nvSpPr>
        <p:spPr bwMode="auto">
          <a:xfrm>
            <a:off x="7037388" y="1498600"/>
            <a:ext cx="1587" cy="706438"/>
          </a:xfrm>
          <a:prstGeom prst="line">
            <a:avLst/>
          </a:prstGeom>
          <a:noFill/>
          <a:ln w="9525">
            <a:solidFill>
              <a:srgbClr val="0051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 name="Rectangle 29"/>
          <p:cNvSpPr>
            <a:spLocks noChangeArrowheads="1"/>
          </p:cNvSpPr>
          <p:nvPr/>
        </p:nvSpPr>
        <p:spPr bwMode="auto">
          <a:xfrm>
            <a:off x="2822575" y="1716088"/>
            <a:ext cx="471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b="1">
                <a:solidFill>
                  <a:srgbClr val="000000"/>
                </a:solidFill>
                <a:latin typeface="宋体" pitchFamily="2" charset="-122"/>
              </a:rPr>
              <a:t>概念</a:t>
            </a:r>
            <a:endParaRPr lang="zh-CN" altLang="en-US" sz="1600">
              <a:solidFill>
                <a:schemeClr val="tx1"/>
              </a:solidFill>
              <a:latin typeface="宋体" pitchFamily="2" charset="-122"/>
            </a:endParaRPr>
          </a:p>
        </p:txBody>
      </p:sp>
      <p:sp>
        <p:nvSpPr>
          <p:cNvPr id="29" name="Rectangle 30"/>
          <p:cNvSpPr>
            <a:spLocks noChangeArrowheads="1"/>
          </p:cNvSpPr>
          <p:nvPr/>
        </p:nvSpPr>
        <p:spPr bwMode="auto">
          <a:xfrm>
            <a:off x="3865563" y="1716088"/>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b="1">
                <a:solidFill>
                  <a:srgbClr val="000000"/>
                </a:solidFill>
                <a:latin typeface="宋体" pitchFamily="2" charset="-122"/>
              </a:rPr>
              <a:t>计划</a:t>
            </a:r>
            <a:endParaRPr lang="zh-CN" altLang="en-US" sz="1600">
              <a:solidFill>
                <a:schemeClr val="tx1"/>
              </a:solidFill>
              <a:latin typeface="宋体" pitchFamily="2" charset="-122"/>
            </a:endParaRPr>
          </a:p>
        </p:txBody>
      </p:sp>
      <p:sp>
        <p:nvSpPr>
          <p:cNvPr id="30" name="Rectangle 31"/>
          <p:cNvSpPr>
            <a:spLocks noChangeArrowheads="1"/>
          </p:cNvSpPr>
          <p:nvPr/>
        </p:nvSpPr>
        <p:spPr bwMode="auto">
          <a:xfrm>
            <a:off x="4741863" y="1716088"/>
            <a:ext cx="471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b="1">
                <a:solidFill>
                  <a:srgbClr val="000000"/>
                </a:solidFill>
                <a:latin typeface="宋体" pitchFamily="2" charset="-122"/>
              </a:rPr>
              <a:t>开发</a:t>
            </a:r>
            <a:endParaRPr lang="zh-CN" altLang="en-US" sz="1600">
              <a:solidFill>
                <a:schemeClr val="tx1"/>
              </a:solidFill>
              <a:latin typeface="宋体" pitchFamily="2" charset="-122"/>
            </a:endParaRPr>
          </a:p>
        </p:txBody>
      </p:sp>
      <p:sp>
        <p:nvSpPr>
          <p:cNvPr id="31" name="Rectangle 32"/>
          <p:cNvSpPr>
            <a:spLocks noChangeArrowheads="1"/>
          </p:cNvSpPr>
          <p:nvPr/>
        </p:nvSpPr>
        <p:spPr bwMode="auto">
          <a:xfrm>
            <a:off x="5588000" y="1716088"/>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b="1">
                <a:solidFill>
                  <a:srgbClr val="000000"/>
                </a:solidFill>
                <a:latin typeface="宋体" pitchFamily="2" charset="-122"/>
              </a:rPr>
              <a:t>验证</a:t>
            </a:r>
            <a:endParaRPr lang="zh-CN" altLang="en-US" sz="1600">
              <a:solidFill>
                <a:schemeClr val="tx1"/>
              </a:solidFill>
              <a:latin typeface="宋体" pitchFamily="2" charset="-122"/>
            </a:endParaRPr>
          </a:p>
        </p:txBody>
      </p:sp>
      <p:sp>
        <p:nvSpPr>
          <p:cNvPr id="32" name="Rectangle 33"/>
          <p:cNvSpPr>
            <a:spLocks noChangeArrowheads="1"/>
          </p:cNvSpPr>
          <p:nvPr/>
        </p:nvSpPr>
        <p:spPr bwMode="auto">
          <a:xfrm>
            <a:off x="6426200" y="1716088"/>
            <a:ext cx="473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b="1">
                <a:solidFill>
                  <a:srgbClr val="000000"/>
                </a:solidFill>
                <a:latin typeface="宋体" pitchFamily="2" charset="-122"/>
              </a:rPr>
              <a:t>发布</a:t>
            </a:r>
            <a:endParaRPr lang="zh-CN" altLang="en-US" sz="1600">
              <a:solidFill>
                <a:schemeClr val="tx1"/>
              </a:solidFill>
              <a:latin typeface="宋体" pitchFamily="2" charset="-122"/>
            </a:endParaRPr>
          </a:p>
        </p:txBody>
      </p:sp>
      <p:sp>
        <p:nvSpPr>
          <p:cNvPr id="33" name="Rectangle 34"/>
          <p:cNvSpPr>
            <a:spLocks noChangeArrowheads="1"/>
          </p:cNvSpPr>
          <p:nvPr/>
        </p:nvSpPr>
        <p:spPr bwMode="auto">
          <a:xfrm>
            <a:off x="2530475" y="3371850"/>
            <a:ext cx="4699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a:solidFill>
                  <a:srgbClr val="000000"/>
                </a:solidFill>
                <a:latin typeface="宋体" pitchFamily="2" charset="-122"/>
              </a:rPr>
              <a:t>配置</a:t>
            </a:r>
            <a:endParaRPr lang="zh-CN" altLang="en-US" sz="1600">
              <a:solidFill>
                <a:schemeClr val="tx1"/>
              </a:solidFill>
              <a:latin typeface="宋体" pitchFamily="2" charset="-122"/>
            </a:endParaRPr>
          </a:p>
        </p:txBody>
      </p:sp>
      <p:sp>
        <p:nvSpPr>
          <p:cNvPr id="34" name="Rectangle 35"/>
          <p:cNvSpPr>
            <a:spLocks noChangeArrowheads="1"/>
          </p:cNvSpPr>
          <p:nvPr/>
        </p:nvSpPr>
        <p:spPr bwMode="auto">
          <a:xfrm>
            <a:off x="2530475" y="3665538"/>
            <a:ext cx="469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a:solidFill>
                  <a:srgbClr val="000000"/>
                </a:solidFill>
                <a:latin typeface="宋体" pitchFamily="2" charset="-122"/>
              </a:rPr>
              <a:t>管理</a:t>
            </a:r>
            <a:endParaRPr lang="zh-CN" altLang="en-US" sz="1600">
              <a:solidFill>
                <a:schemeClr val="tx1"/>
              </a:solidFill>
              <a:latin typeface="宋体" pitchFamily="2" charset="-122"/>
            </a:endParaRPr>
          </a:p>
        </p:txBody>
      </p:sp>
      <p:sp>
        <p:nvSpPr>
          <p:cNvPr id="35" name="Rectangle 36"/>
          <p:cNvSpPr>
            <a:spLocks noChangeArrowheads="1"/>
          </p:cNvSpPr>
          <p:nvPr/>
        </p:nvSpPr>
        <p:spPr bwMode="auto">
          <a:xfrm>
            <a:off x="2530475" y="3956050"/>
            <a:ext cx="469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a:solidFill>
                  <a:srgbClr val="000000"/>
                </a:solidFill>
                <a:latin typeface="宋体" pitchFamily="2" charset="-122"/>
              </a:rPr>
              <a:t>流程</a:t>
            </a:r>
            <a:endParaRPr lang="zh-CN" altLang="en-US" sz="1600">
              <a:solidFill>
                <a:schemeClr val="tx1"/>
              </a:solidFill>
              <a:latin typeface="宋体" pitchFamily="2" charset="-122"/>
            </a:endParaRPr>
          </a:p>
        </p:txBody>
      </p:sp>
      <p:sp>
        <p:nvSpPr>
          <p:cNvPr id="36" name="Line 37"/>
          <p:cNvSpPr>
            <a:spLocks noChangeShapeType="1"/>
          </p:cNvSpPr>
          <p:nvPr/>
        </p:nvSpPr>
        <p:spPr bwMode="auto">
          <a:xfrm>
            <a:off x="2701925" y="3079750"/>
            <a:ext cx="4437063"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 name="Line 38"/>
          <p:cNvSpPr>
            <a:spLocks noChangeShapeType="1"/>
          </p:cNvSpPr>
          <p:nvPr/>
        </p:nvSpPr>
        <p:spPr bwMode="auto">
          <a:xfrm>
            <a:off x="7138988" y="3079750"/>
            <a:ext cx="1587" cy="180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 name="Line 39"/>
          <p:cNvSpPr>
            <a:spLocks noChangeShapeType="1"/>
          </p:cNvSpPr>
          <p:nvPr/>
        </p:nvSpPr>
        <p:spPr bwMode="auto">
          <a:xfrm>
            <a:off x="3721100" y="3082925"/>
            <a:ext cx="1588" cy="180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Line 40"/>
          <p:cNvSpPr>
            <a:spLocks noChangeShapeType="1"/>
          </p:cNvSpPr>
          <p:nvPr/>
        </p:nvSpPr>
        <p:spPr bwMode="auto">
          <a:xfrm>
            <a:off x="2695575" y="3084513"/>
            <a:ext cx="1588" cy="168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 name="Rectangle 41"/>
          <p:cNvSpPr>
            <a:spLocks noChangeArrowheads="1"/>
          </p:cNvSpPr>
          <p:nvPr/>
        </p:nvSpPr>
        <p:spPr bwMode="auto">
          <a:xfrm>
            <a:off x="7054850" y="3409950"/>
            <a:ext cx="7397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en-US" altLang="zh-CN" sz="2100">
                <a:solidFill>
                  <a:srgbClr val="000000"/>
                </a:solidFill>
                <a:latin typeface="宋体" pitchFamily="2" charset="-122"/>
              </a:rPr>
              <a:t>......</a:t>
            </a:r>
            <a:endParaRPr lang="en-US" altLang="zh-CN" sz="1600">
              <a:solidFill>
                <a:schemeClr val="tx1"/>
              </a:solidFill>
              <a:latin typeface="宋体" pitchFamily="2" charset="-122"/>
            </a:endParaRPr>
          </a:p>
        </p:txBody>
      </p:sp>
      <p:sp>
        <p:nvSpPr>
          <p:cNvPr id="41" name="Freeform 42"/>
          <p:cNvSpPr>
            <a:spLocks/>
          </p:cNvSpPr>
          <p:nvPr/>
        </p:nvSpPr>
        <p:spPr bwMode="auto">
          <a:xfrm>
            <a:off x="4562475" y="2662238"/>
            <a:ext cx="506413" cy="34925"/>
          </a:xfrm>
          <a:custGeom>
            <a:avLst/>
            <a:gdLst>
              <a:gd name="T0" fmla="*/ 0 w 1036"/>
              <a:gd name="T1" fmla="*/ 2 h 64"/>
              <a:gd name="T2" fmla="*/ 959 w 1036"/>
              <a:gd name="T3" fmla="*/ 0 h 64"/>
              <a:gd name="T4" fmla="*/ 1036 w 1036"/>
              <a:gd name="T5" fmla="*/ 64 h 64"/>
              <a:gd name="T6" fmla="*/ 75 w 1036"/>
              <a:gd name="T7" fmla="*/ 64 h 64"/>
              <a:gd name="T8" fmla="*/ 0 w 1036"/>
              <a:gd name="T9" fmla="*/ 2 h 64"/>
              <a:gd name="T10" fmla="*/ 0 60000 65536"/>
              <a:gd name="T11" fmla="*/ 0 60000 65536"/>
              <a:gd name="T12" fmla="*/ 0 60000 65536"/>
              <a:gd name="T13" fmla="*/ 0 60000 65536"/>
              <a:gd name="T14" fmla="*/ 0 60000 65536"/>
              <a:gd name="T15" fmla="*/ 0 w 1036"/>
              <a:gd name="T16" fmla="*/ 0 h 64"/>
              <a:gd name="T17" fmla="*/ 1036 w 1036"/>
              <a:gd name="T18" fmla="*/ 64 h 64"/>
            </a:gdLst>
            <a:ahLst/>
            <a:cxnLst>
              <a:cxn ang="T10">
                <a:pos x="T0" y="T1"/>
              </a:cxn>
              <a:cxn ang="T11">
                <a:pos x="T2" y="T3"/>
              </a:cxn>
              <a:cxn ang="T12">
                <a:pos x="T4" y="T5"/>
              </a:cxn>
              <a:cxn ang="T13">
                <a:pos x="T6" y="T7"/>
              </a:cxn>
              <a:cxn ang="T14">
                <a:pos x="T8" y="T9"/>
              </a:cxn>
            </a:cxnLst>
            <a:rect l="T15" t="T16" r="T17" b="T18"/>
            <a:pathLst>
              <a:path w="1036" h="64">
                <a:moveTo>
                  <a:pt x="0" y="2"/>
                </a:moveTo>
                <a:lnTo>
                  <a:pt x="959" y="0"/>
                </a:lnTo>
                <a:lnTo>
                  <a:pt x="1036" y="64"/>
                </a:lnTo>
                <a:lnTo>
                  <a:pt x="75" y="64"/>
                </a:lnTo>
                <a:lnTo>
                  <a:pt x="0" y="2"/>
                </a:lnTo>
                <a:close/>
              </a:path>
            </a:pathLst>
          </a:custGeom>
          <a:solidFill>
            <a:srgbClr val="FFFFFF"/>
          </a:solidFill>
          <a:ln w="9525">
            <a:solidFill>
              <a:srgbClr val="000000"/>
            </a:solidFill>
            <a:prstDash val="solid"/>
            <a:round/>
            <a:headEnd/>
            <a:tailEnd/>
          </a:ln>
        </p:spPr>
        <p:txBody>
          <a:bodyPr/>
          <a:lstStyle/>
          <a:p>
            <a:endParaRPr lang="zh-CN" altLang="en-US"/>
          </a:p>
        </p:txBody>
      </p:sp>
      <p:sp>
        <p:nvSpPr>
          <p:cNvPr id="42" name="Freeform 43"/>
          <p:cNvSpPr>
            <a:spLocks/>
          </p:cNvSpPr>
          <p:nvPr/>
        </p:nvSpPr>
        <p:spPr bwMode="auto">
          <a:xfrm>
            <a:off x="4919663" y="2655888"/>
            <a:ext cx="46037" cy="365125"/>
          </a:xfrm>
          <a:custGeom>
            <a:avLst/>
            <a:gdLst>
              <a:gd name="T0" fmla="*/ 0 w 93"/>
              <a:gd name="T1" fmla="*/ 0 h 691"/>
              <a:gd name="T2" fmla="*/ 93 w 93"/>
              <a:gd name="T3" fmla="*/ 80 h 691"/>
              <a:gd name="T4" fmla="*/ 93 w 93"/>
              <a:gd name="T5" fmla="*/ 691 h 691"/>
              <a:gd name="T6" fmla="*/ 17 w 93"/>
              <a:gd name="T7" fmla="*/ 626 h 691"/>
              <a:gd name="T8" fmla="*/ 0 w 93"/>
              <a:gd name="T9" fmla="*/ 0 h 691"/>
              <a:gd name="T10" fmla="*/ 0 60000 65536"/>
              <a:gd name="T11" fmla="*/ 0 60000 65536"/>
              <a:gd name="T12" fmla="*/ 0 60000 65536"/>
              <a:gd name="T13" fmla="*/ 0 60000 65536"/>
              <a:gd name="T14" fmla="*/ 0 60000 65536"/>
              <a:gd name="T15" fmla="*/ 0 w 93"/>
              <a:gd name="T16" fmla="*/ 0 h 691"/>
              <a:gd name="T17" fmla="*/ 93 w 93"/>
              <a:gd name="T18" fmla="*/ 691 h 691"/>
            </a:gdLst>
            <a:ahLst/>
            <a:cxnLst>
              <a:cxn ang="T10">
                <a:pos x="T0" y="T1"/>
              </a:cxn>
              <a:cxn ang="T11">
                <a:pos x="T2" y="T3"/>
              </a:cxn>
              <a:cxn ang="T12">
                <a:pos x="T4" y="T5"/>
              </a:cxn>
              <a:cxn ang="T13">
                <a:pos x="T6" y="T7"/>
              </a:cxn>
              <a:cxn ang="T14">
                <a:pos x="T8" y="T9"/>
              </a:cxn>
            </a:cxnLst>
            <a:rect l="T15" t="T16" r="T17" b="T18"/>
            <a:pathLst>
              <a:path w="93" h="691">
                <a:moveTo>
                  <a:pt x="0" y="0"/>
                </a:moveTo>
                <a:lnTo>
                  <a:pt x="93" y="80"/>
                </a:lnTo>
                <a:lnTo>
                  <a:pt x="93" y="691"/>
                </a:lnTo>
                <a:lnTo>
                  <a:pt x="17" y="626"/>
                </a:lnTo>
                <a:lnTo>
                  <a:pt x="0" y="0"/>
                </a:lnTo>
                <a:close/>
              </a:path>
            </a:pathLst>
          </a:custGeom>
          <a:solidFill>
            <a:srgbClr val="E0C5B5"/>
          </a:solidFill>
          <a:ln w="9525">
            <a:solidFill>
              <a:srgbClr val="000000"/>
            </a:solidFill>
            <a:prstDash val="solid"/>
            <a:round/>
            <a:headEnd/>
            <a:tailEnd/>
          </a:ln>
        </p:spPr>
        <p:txBody>
          <a:bodyPr/>
          <a:lstStyle/>
          <a:p>
            <a:endParaRPr lang="zh-CN" altLang="en-US"/>
          </a:p>
        </p:txBody>
      </p:sp>
      <p:sp>
        <p:nvSpPr>
          <p:cNvPr id="43" name="Freeform 44"/>
          <p:cNvSpPr>
            <a:spLocks/>
          </p:cNvSpPr>
          <p:nvPr/>
        </p:nvSpPr>
        <p:spPr bwMode="auto">
          <a:xfrm>
            <a:off x="4668838" y="2989263"/>
            <a:ext cx="296862" cy="31750"/>
          </a:xfrm>
          <a:custGeom>
            <a:avLst/>
            <a:gdLst>
              <a:gd name="T0" fmla="*/ 606 w 606"/>
              <a:gd name="T1" fmla="*/ 61 h 61"/>
              <a:gd name="T2" fmla="*/ 73 w 606"/>
              <a:gd name="T3" fmla="*/ 61 h 61"/>
              <a:gd name="T4" fmla="*/ 0 w 606"/>
              <a:gd name="T5" fmla="*/ 0 h 61"/>
              <a:gd name="T6" fmla="*/ 534 w 606"/>
              <a:gd name="T7" fmla="*/ 0 h 61"/>
              <a:gd name="T8" fmla="*/ 606 w 606"/>
              <a:gd name="T9" fmla="*/ 61 h 61"/>
              <a:gd name="T10" fmla="*/ 0 60000 65536"/>
              <a:gd name="T11" fmla="*/ 0 60000 65536"/>
              <a:gd name="T12" fmla="*/ 0 60000 65536"/>
              <a:gd name="T13" fmla="*/ 0 60000 65536"/>
              <a:gd name="T14" fmla="*/ 0 60000 65536"/>
              <a:gd name="T15" fmla="*/ 0 w 606"/>
              <a:gd name="T16" fmla="*/ 0 h 61"/>
              <a:gd name="T17" fmla="*/ 606 w 606"/>
              <a:gd name="T18" fmla="*/ 61 h 61"/>
            </a:gdLst>
            <a:ahLst/>
            <a:cxnLst>
              <a:cxn ang="T10">
                <a:pos x="T0" y="T1"/>
              </a:cxn>
              <a:cxn ang="T11">
                <a:pos x="T2" y="T3"/>
              </a:cxn>
              <a:cxn ang="T12">
                <a:pos x="T4" y="T5"/>
              </a:cxn>
              <a:cxn ang="T13">
                <a:pos x="T6" y="T7"/>
              </a:cxn>
              <a:cxn ang="T14">
                <a:pos x="T8" y="T9"/>
              </a:cxn>
            </a:cxnLst>
            <a:rect l="T15" t="T16" r="T17" b="T18"/>
            <a:pathLst>
              <a:path w="606" h="61">
                <a:moveTo>
                  <a:pt x="606" y="61"/>
                </a:moveTo>
                <a:lnTo>
                  <a:pt x="73" y="61"/>
                </a:lnTo>
                <a:lnTo>
                  <a:pt x="0" y="0"/>
                </a:lnTo>
                <a:lnTo>
                  <a:pt x="534" y="0"/>
                </a:lnTo>
                <a:lnTo>
                  <a:pt x="606" y="61"/>
                </a:lnTo>
                <a:close/>
              </a:path>
            </a:pathLst>
          </a:custGeom>
          <a:solidFill>
            <a:srgbClr val="FFFFFF"/>
          </a:solidFill>
          <a:ln w="9525">
            <a:solidFill>
              <a:srgbClr val="000000"/>
            </a:solidFill>
            <a:prstDash val="solid"/>
            <a:round/>
            <a:headEnd/>
            <a:tailEnd/>
          </a:ln>
        </p:spPr>
        <p:txBody>
          <a:bodyPr/>
          <a:lstStyle/>
          <a:p>
            <a:endParaRPr lang="zh-CN" altLang="en-US"/>
          </a:p>
        </p:txBody>
      </p:sp>
      <p:sp>
        <p:nvSpPr>
          <p:cNvPr id="44" name="Freeform 45"/>
          <p:cNvSpPr>
            <a:spLocks/>
          </p:cNvSpPr>
          <p:nvPr/>
        </p:nvSpPr>
        <p:spPr bwMode="auto">
          <a:xfrm>
            <a:off x="4560888" y="2449513"/>
            <a:ext cx="469900" cy="539750"/>
          </a:xfrm>
          <a:custGeom>
            <a:avLst/>
            <a:gdLst>
              <a:gd name="T0" fmla="*/ 963 w 963"/>
              <a:gd name="T1" fmla="*/ 403 h 1018"/>
              <a:gd name="T2" fmla="*/ 751 w 963"/>
              <a:gd name="T3" fmla="*/ 403 h 1018"/>
              <a:gd name="T4" fmla="*/ 751 w 963"/>
              <a:gd name="T5" fmla="*/ 1018 h 1018"/>
              <a:gd name="T6" fmla="*/ 217 w 963"/>
              <a:gd name="T7" fmla="*/ 1018 h 1018"/>
              <a:gd name="T8" fmla="*/ 217 w 963"/>
              <a:gd name="T9" fmla="*/ 403 h 1018"/>
              <a:gd name="T10" fmla="*/ 0 w 963"/>
              <a:gd name="T11" fmla="*/ 403 h 1018"/>
              <a:gd name="T12" fmla="*/ 481 w 963"/>
              <a:gd name="T13" fmla="*/ 0 h 1018"/>
              <a:gd name="T14" fmla="*/ 963 w 963"/>
              <a:gd name="T15" fmla="*/ 403 h 1018"/>
              <a:gd name="T16" fmla="*/ 0 60000 65536"/>
              <a:gd name="T17" fmla="*/ 0 60000 65536"/>
              <a:gd name="T18" fmla="*/ 0 60000 65536"/>
              <a:gd name="T19" fmla="*/ 0 60000 65536"/>
              <a:gd name="T20" fmla="*/ 0 60000 65536"/>
              <a:gd name="T21" fmla="*/ 0 60000 65536"/>
              <a:gd name="T22" fmla="*/ 0 60000 65536"/>
              <a:gd name="T23" fmla="*/ 0 60000 65536"/>
              <a:gd name="T24" fmla="*/ 0 w 963"/>
              <a:gd name="T25" fmla="*/ 0 h 1018"/>
              <a:gd name="T26" fmla="*/ 963 w 963"/>
              <a:gd name="T27" fmla="*/ 1018 h 10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3" h="1018">
                <a:moveTo>
                  <a:pt x="963" y="403"/>
                </a:moveTo>
                <a:lnTo>
                  <a:pt x="751" y="403"/>
                </a:lnTo>
                <a:lnTo>
                  <a:pt x="751" y="1018"/>
                </a:lnTo>
                <a:lnTo>
                  <a:pt x="217" y="1018"/>
                </a:lnTo>
                <a:lnTo>
                  <a:pt x="217" y="403"/>
                </a:lnTo>
                <a:lnTo>
                  <a:pt x="0" y="403"/>
                </a:lnTo>
                <a:lnTo>
                  <a:pt x="481" y="0"/>
                </a:lnTo>
                <a:lnTo>
                  <a:pt x="963" y="403"/>
                </a:lnTo>
                <a:close/>
              </a:path>
            </a:pathLst>
          </a:custGeom>
          <a:solidFill>
            <a:srgbClr val="FFFFFF"/>
          </a:solidFill>
          <a:ln w="9525">
            <a:solidFill>
              <a:srgbClr val="000000"/>
            </a:solidFill>
            <a:prstDash val="solid"/>
            <a:round/>
            <a:headEnd/>
            <a:tailEnd/>
          </a:ln>
        </p:spPr>
        <p:txBody>
          <a:bodyPr/>
          <a:lstStyle/>
          <a:p>
            <a:endParaRPr lang="zh-CN" altLang="en-US"/>
          </a:p>
        </p:txBody>
      </p:sp>
      <p:sp>
        <p:nvSpPr>
          <p:cNvPr id="45" name="Rectangle 46"/>
          <p:cNvSpPr>
            <a:spLocks noChangeArrowheads="1"/>
          </p:cNvSpPr>
          <p:nvPr/>
        </p:nvSpPr>
        <p:spPr bwMode="auto">
          <a:xfrm>
            <a:off x="5265738" y="2657475"/>
            <a:ext cx="109696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700">
                <a:solidFill>
                  <a:srgbClr val="000000"/>
                </a:solidFill>
                <a:latin typeface="宋体" pitchFamily="2" charset="-122"/>
              </a:rPr>
              <a:t>支撑</a:t>
            </a:r>
            <a:r>
              <a:rPr lang="en-US" altLang="zh-CN" sz="1700">
                <a:solidFill>
                  <a:srgbClr val="000000"/>
                </a:solidFill>
                <a:latin typeface="宋体" pitchFamily="2" charset="-122"/>
              </a:rPr>
              <a:t>IPD</a:t>
            </a:r>
            <a:r>
              <a:rPr lang="zh-CN" altLang="en-US" sz="1700">
                <a:solidFill>
                  <a:srgbClr val="000000"/>
                </a:solidFill>
                <a:latin typeface="宋体" pitchFamily="2" charset="-122"/>
              </a:rPr>
              <a:t>流程</a:t>
            </a:r>
            <a:endParaRPr lang="zh-CN" altLang="en-US" sz="1600">
              <a:solidFill>
                <a:schemeClr val="tx1"/>
              </a:solidFill>
              <a:latin typeface="宋体" pitchFamily="2" charset="-122"/>
            </a:endParaRPr>
          </a:p>
        </p:txBody>
      </p:sp>
      <p:sp>
        <p:nvSpPr>
          <p:cNvPr id="46" name="Rectangle 47"/>
          <p:cNvSpPr>
            <a:spLocks noChangeArrowheads="1"/>
          </p:cNvSpPr>
          <p:nvPr/>
        </p:nvSpPr>
        <p:spPr bwMode="auto">
          <a:xfrm>
            <a:off x="2411413" y="3273425"/>
            <a:ext cx="633412" cy="1138238"/>
          </a:xfrm>
          <a:prstGeom prst="rect">
            <a:avLst/>
          </a:prstGeom>
          <a:noFill/>
          <a:ln w="9525">
            <a:solidFill>
              <a:srgbClr val="40009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eaLnBrk="1" hangingPunct="1"/>
            <a:endParaRPr lang="zh-CN" altLang="en-US"/>
          </a:p>
        </p:txBody>
      </p:sp>
      <p:sp>
        <p:nvSpPr>
          <p:cNvPr id="47" name="Rectangle 48"/>
          <p:cNvSpPr>
            <a:spLocks noChangeArrowheads="1"/>
          </p:cNvSpPr>
          <p:nvPr/>
        </p:nvSpPr>
        <p:spPr bwMode="auto">
          <a:xfrm>
            <a:off x="6416675" y="3297238"/>
            <a:ext cx="4683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a:solidFill>
                  <a:srgbClr val="000000"/>
                </a:solidFill>
                <a:latin typeface="宋体" pitchFamily="2" charset="-122"/>
              </a:rPr>
              <a:t>内部</a:t>
            </a:r>
            <a:endParaRPr lang="zh-CN" altLang="en-US" sz="1600">
              <a:solidFill>
                <a:schemeClr val="tx1"/>
              </a:solidFill>
              <a:latin typeface="宋体" pitchFamily="2" charset="-122"/>
            </a:endParaRPr>
          </a:p>
        </p:txBody>
      </p:sp>
      <p:sp>
        <p:nvSpPr>
          <p:cNvPr id="48" name="Rectangle 49"/>
          <p:cNvSpPr>
            <a:spLocks noChangeArrowheads="1"/>
          </p:cNvSpPr>
          <p:nvPr/>
        </p:nvSpPr>
        <p:spPr bwMode="auto">
          <a:xfrm>
            <a:off x="6416675" y="3589338"/>
            <a:ext cx="468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a:solidFill>
                  <a:srgbClr val="000000"/>
                </a:solidFill>
                <a:latin typeface="宋体" pitchFamily="2" charset="-122"/>
              </a:rPr>
              <a:t>问题</a:t>
            </a:r>
            <a:endParaRPr lang="zh-CN" altLang="en-US" sz="1600">
              <a:solidFill>
                <a:schemeClr val="tx1"/>
              </a:solidFill>
              <a:latin typeface="宋体" pitchFamily="2" charset="-122"/>
            </a:endParaRPr>
          </a:p>
        </p:txBody>
      </p:sp>
      <p:sp>
        <p:nvSpPr>
          <p:cNvPr id="49" name="Rectangle 50"/>
          <p:cNvSpPr>
            <a:spLocks noChangeArrowheads="1"/>
          </p:cNvSpPr>
          <p:nvPr/>
        </p:nvSpPr>
        <p:spPr bwMode="auto">
          <a:xfrm>
            <a:off x="6416675" y="3879850"/>
            <a:ext cx="468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a:solidFill>
                  <a:srgbClr val="000000"/>
                </a:solidFill>
                <a:latin typeface="宋体" pitchFamily="2" charset="-122"/>
              </a:rPr>
              <a:t>报告</a:t>
            </a:r>
            <a:endParaRPr lang="zh-CN" altLang="en-US" sz="1600">
              <a:solidFill>
                <a:schemeClr val="tx1"/>
              </a:solidFill>
              <a:latin typeface="宋体" pitchFamily="2" charset="-122"/>
            </a:endParaRPr>
          </a:p>
        </p:txBody>
      </p:sp>
      <p:sp>
        <p:nvSpPr>
          <p:cNvPr id="50" name="Rectangle 51"/>
          <p:cNvSpPr>
            <a:spLocks noChangeArrowheads="1"/>
          </p:cNvSpPr>
          <p:nvPr/>
        </p:nvSpPr>
        <p:spPr bwMode="auto">
          <a:xfrm>
            <a:off x="6416675" y="4171950"/>
            <a:ext cx="468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a:solidFill>
                  <a:srgbClr val="000000"/>
                </a:solidFill>
                <a:latin typeface="宋体" pitchFamily="2" charset="-122"/>
              </a:rPr>
              <a:t>流程</a:t>
            </a:r>
            <a:endParaRPr lang="zh-CN" altLang="en-US" sz="1600">
              <a:solidFill>
                <a:schemeClr val="tx1"/>
              </a:solidFill>
              <a:latin typeface="宋体" pitchFamily="2" charset="-122"/>
            </a:endParaRPr>
          </a:p>
        </p:txBody>
      </p:sp>
      <p:sp>
        <p:nvSpPr>
          <p:cNvPr id="51" name="Line 52"/>
          <p:cNvSpPr>
            <a:spLocks noChangeShapeType="1"/>
          </p:cNvSpPr>
          <p:nvPr/>
        </p:nvSpPr>
        <p:spPr bwMode="auto">
          <a:xfrm>
            <a:off x="6540500" y="3095625"/>
            <a:ext cx="1588" cy="16986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 name="Rectangle 53"/>
          <p:cNvSpPr>
            <a:spLocks noChangeArrowheads="1"/>
          </p:cNvSpPr>
          <p:nvPr/>
        </p:nvSpPr>
        <p:spPr bwMode="auto">
          <a:xfrm>
            <a:off x="6272213" y="3292475"/>
            <a:ext cx="649287" cy="1228725"/>
          </a:xfrm>
          <a:prstGeom prst="rect">
            <a:avLst/>
          </a:prstGeom>
          <a:noFill/>
          <a:ln w="9525">
            <a:solidFill>
              <a:srgbClr val="40009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eaLnBrk="1" hangingPunct="1"/>
            <a:endParaRPr lang="zh-CN" altLang="en-US"/>
          </a:p>
        </p:txBody>
      </p:sp>
      <p:sp>
        <p:nvSpPr>
          <p:cNvPr id="53" name="Rectangle 54"/>
          <p:cNvSpPr>
            <a:spLocks noChangeArrowheads="1"/>
          </p:cNvSpPr>
          <p:nvPr/>
        </p:nvSpPr>
        <p:spPr bwMode="auto">
          <a:xfrm>
            <a:off x="3529013" y="3360738"/>
            <a:ext cx="4699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a:solidFill>
                  <a:srgbClr val="000000"/>
                </a:solidFill>
                <a:latin typeface="宋体" pitchFamily="2" charset="-122"/>
              </a:rPr>
              <a:t>需求</a:t>
            </a:r>
            <a:endParaRPr lang="zh-CN" altLang="en-US" sz="1600">
              <a:solidFill>
                <a:schemeClr val="tx1"/>
              </a:solidFill>
              <a:latin typeface="宋体" pitchFamily="2" charset="-122"/>
            </a:endParaRPr>
          </a:p>
        </p:txBody>
      </p:sp>
      <p:sp>
        <p:nvSpPr>
          <p:cNvPr id="54" name="Rectangle 55"/>
          <p:cNvSpPr>
            <a:spLocks noChangeArrowheads="1"/>
          </p:cNvSpPr>
          <p:nvPr/>
        </p:nvSpPr>
        <p:spPr bwMode="auto">
          <a:xfrm>
            <a:off x="3529013" y="3652838"/>
            <a:ext cx="469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a:solidFill>
                  <a:srgbClr val="000000"/>
                </a:solidFill>
                <a:latin typeface="宋体" pitchFamily="2" charset="-122"/>
              </a:rPr>
              <a:t>管理</a:t>
            </a:r>
            <a:endParaRPr lang="zh-CN" altLang="en-US" sz="1600">
              <a:solidFill>
                <a:schemeClr val="tx1"/>
              </a:solidFill>
              <a:latin typeface="宋体" pitchFamily="2" charset="-122"/>
            </a:endParaRPr>
          </a:p>
        </p:txBody>
      </p:sp>
      <p:sp>
        <p:nvSpPr>
          <p:cNvPr id="55" name="Rectangle 56"/>
          <p:cNvSpPr>
            <a:spLocks noChangeArrowheads="1"/>
          </p:cNvSpPr>
          <p:nvPr/>
        </p:nvSpPr>
        <p:spPr bwMode="auto">
          <a:xfrm>
            <a:off x="3529013" y="3943350"/>
            <a:ext cx="469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a:solidFill>
                  <a:srgbClr val="000000"/>
                </a:solidFill>
                <a:latin typeface="宋体" pitchFamily="2" charset="-122"/>
              </a:rPr>
              <a:t>流程</a:t>
            </a:r>
            <a:endParaRPr lang="zh-CN" altLang="en-US" sz="1600">
              <a:solidFill>
                <a:schemeClr val="tx1"/>
              </a:solidFill>
              <a:latin typeface="宋体" pitchFamily="2" charset="-122"/>
            </a:endParaRPr>
          </a:p>
        </p:txBody>
      </p:sp>
      <p:sp>
        <p:nvSpPr>
          <p:cNvPr id="56" name="Rectangle 57"/>
          <p:cNvSpPr>
            <a:spLocks noChangeArrowheads="1"/>
          </p:cNvSpPr>
          <p:nvPr/>
        </p:nvSpPr>
        <p:spPr bwMode="auto">
          <a:xfrm>
            <a:off x="3422650" y="3279775"/>
            <a:ext cx="679450" cy="1176338"/>
          </a:xfrm>
          <a:prstGeom prst="rect">
            <a:avLst/>
          </a:prstGeom>
          <a:noFill/>
          <a:ln w="9525">
            <a:solidFill>
              <a:srgbClr val="40009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eaLnBrk="1" hangingPunct="1"/>
            <a:endParaRPr lang="zh-CN" altLang="en-US"/>
          </a:p>
        </p:txBody>
      </p:sp>
      <p:sp>
        <p:nvSpPr>
          <p:cNvPr id="57" name="Line 58"/>
          <p:cNvSpPr>
            <a:spLocks noChangeShapeType="1"/>
          </p:cNvSpPr>
          <p:nvPr/>
        </p:nvSpPr>
        <p:spPr bwMode="auto">
          <a:xfrm>
            <a:off x="5635625" y="3098800"/>
            <a:ext cx="1588" cy="1793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 name="Rectangle 59"/>
          <p:cNvSpPr>
            <a:spLocks noChangeArrowheads="1"/>
          </p:cNvSpPr>
          <p:nvPr/>
        </p:nvSpPr>
        <p:spPr bwMode="auto">
          <a:xfrm>
            <a:off x="5451475" y="3351213"/>
            <a:ext cx="4699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a:solidFill>
                  <a:srgbClr val="000000"/>
                </a:solidFill>
                <a:latin typeface="宋体" pitchFamily="2" charset="-122"/>
              </a:rPr>
              <a:t>技术</a:t>
            </a:r>
            <a:endParaRPr lang="zh-CN" altLang="en-US" sz="1600">
              <a:solidFill>
                <a:schemeClr val="tx1"/>
              </a:solidFill>
              <a:latin typeface="宋体" pitchFamily="2" charset="-122"/>
            </a:endParaRPr>
          </a:p>
        </p:txBody>
      </p:sp>
      <p:sp>
        <p:nvSpPr>
          <p:cNvPr id="59" name="Rectangle 60"/>
          <p:cNvSpPr>
            <a:spLocks noChangeArrowheads="1"/>
          </p:cNvSpPr>
          <p:nvPr/>
        </p:nvSpPr>
        <p:spPr bwMode="auto">
          <a:xfrm>
            <a:off x="5451475" y="3633788"/>
            <a:ext cx="469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a:solidFill>
                  <a:srgbClr val="000000"/>
                </a:solidFill>
                <a:latin typeface="宋体" pitchFamily="2" charset="-122"/>
              </a:rPr>
              <a:t>评审</a:t>
            </a:r>
            <a:endParaRPr lang="zh-CN" altLang="en-US" sz="1600">
              <a:solidFill>
                <a:schemeClr val="tx1"/>
              </a:solidFill>
              <a:latin typeface="宋体" pitchFamily="2" charset="-122"/>
            </a:endParaRPr>
          </a:p>
        </p:txBody>
      </p:sp>
      <p:sp>
        <p:nvSpPr>
          <p:cNvPr id="60" name="Rectangle 61"/>
          <p:cNvSpPr>
            <a:spLocks noChangeArrowheads="1"/>
          </p:cNvSpPr>
          <p:nvPr/>
        </p:nvSpPr>
        <p:spPr bwMode="auto">
          <a:xfrm>
            <a:off x="5451475" y="3924300"/>
            <a:ext cx="469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a:solidFill>
                  <a:srgbClr val="000000"/>
                </a:solidFill>
                <a:latin typeface="宋体" pitchFamily="2" charset="-122"/>
              </a:rPr>
              <a:t>流程</a:t>
            </a:r>
            <a:endParaRPr lang="zh-CN" altLang="en-US" sz="1600">
              <a:solidFill>
                <a:schemeClr val="tx1"/>
              </a:solidFill>
              <a:latin typeface="宋体" pitchFamily="2" charset="-122"/>
            </a:endParaRPr>
          </a:p>
        </p:txBody>
      </p:sp>
      <p:sp>
        <p:nvSpPr>
          <p:cNvPr id="61" name="Rectangle 62"/>
          <p:cNvSpPr>
            <a:spLocks noChangeArrowheads="1"/>
          </p:cNvSpPr>
          <p:nvPr/>
        </p:nvSpPr>
        <p:spPr bwMode="auto">
          <a:xfrm>
            <a:off x="5337175" y="3290888"/>
            <a:ext cx="681038" cy="1130300"/>
          </a:xfrm>
          <a:prstGeom prst="rect">
            <a:avLst/>
          </a:prstGeom>
          <a:noFill/>
          <a:ln w="9525">
            <a:solidFill>
              <a:srgbClr val="40009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eaLnBrk="1" hangingPunct="1"/>
            <a:endParaRPr lang="zh-CN" altLang="en-US"/>
          </a:p>
        </p:txBody>
      </p:sp>
      <p:sp>
        <p:nvSpPr>
          <p:cNvPr id="62" name="Line 63"/>
          <p:cNvSpPr>
            <a:spLocks noChangeShapeType="1"/>
          </p:cNvSpPr>
          <p:nvPr/>
        </p:nvSpPr>
        <p:spPr bwMode="auto">
          <a:xfrm>
            <a:off x="4716463" y="3081338"/>
            <a:ext cx="1587" cy="1809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 name="Rectangle 64"/>
          <p:cNvSpPr>
            <a:spLocks noChangeArrowheads="1"/>
          </p:cNvSpPr>
          <p:nvPr/>
        </p:nvSpPr>
        <p:spPr bwMode="auto">
          <a:xfrm>
            <a:off x="4529138" y="3379788"/>
            <a:ext cx="4683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a:solidFill>
                  <a:srgbClr val="000000"/>
                </a:solidFill>
                <a:latin typeface="宋体" pitchFamily="2" charset="-122"/>
              </a:rPr>
              <a:t>项目</a:t>
            </a:r>
            <a:endParaRPr lang="zh-CN" altLang="en-US" sz="1600">
              <a:solidFill>
                <a:schemeClr val="tx1"/>
              </a:solidFill>
              <a:latin typeface="宋体" pitchFamily="2" charset="-122"/>
            </a:endParaRPr>
          </a:p>
        </p:txBody>
      </p:sp>
      <p:sp>
        <p:nvSpPr>
          <p:cNvPr id="64" name="Rectangle 65"/>
          <p:cNvSpPr>
            <a:spLocks noChangeArrowheads="1"/>
          </p:cNvSpPr>
          <p:nvPr/>
        </p:nvSpPr>
        <p:spPr bwMode="auto">
          <a:xfrm>
            <a:off x="4529138" y="3671888"/>
            <a:ext cx="468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a:solidFill>
                  <a:srgbClr val="000000"/>
                </a:solidFill>
                <a:latin typeface="宋体" pitchFamily="2" charset="-122"/>
              </a:rPr>
              <a:t>管理</a:t>
            </a:r>
            <a:endParaRPr lang="zh-CN" altLang="en-US" sz="1600">
              <a:solidFill>
                <a:schemeClr val="tx1"/>
              </a:solidFill>
              <a:latin typeface="宋体" pitchFamily="2" charset="-122"/>
            </a:endParaRPr>
          </a:p>
        </p:txBody>
      </p:sp>
      <p:sp>
        <p:nvSpPr>
          <p:cNvPr id="65" name="Rectangle 66"/>
          <p:cNvSpPr>
            <a:spLocks noChangeArrowheads="1"/>
          </p:cNvSpPr>
          <p:nvPr/>
        </p:nvSpPr>
        <p:spPr bwMode="auto">
          <a:xfrm>
            <a:off x="4529138" y="3962400"/>
            <a:ext cx="4683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2000">
                <a:solidFill>
                  <a:srgbClr val="000000"/>
                </a:solidFill>
                <a:latin typeface="宋体" pitchFamily="2" charset="-122"/>
              </a:rPr>
              <a:t>流程</a:t>
            </a:r>
            <a:endParaRPr lang="zh-CN" altLang="en-US" sz="1600">
              <a:solidFill>
                <a:schemeClr val="tx1"/>
              </a:solidFill>
              <a:latin typeface="宋体" pitchFamily="2" charset="-122"/>
            </a:endParaRPr>
          </a:p>
        </p:txBody>
      </p:sp>
      <p:sp>
        <p:nvSpPr>
          <p:cNvPr id="66" name="Rectangle 67"/>
          <p:cNvSpPr>
            <a:spLocks noChangeArrowheads="1"/>
          </p:cNvSpPr>
          <p:nvPr/>
        </p:nvSpPr>
        <p:spPr bwMode="auto">
          <a:xfrm>
            <a:off x="4418013" y="3276600"/>
            <a:ext cx="679450" cy="1174750"/>
          </a:xfrm>
          <a:prstGeom prst="rect">
            <a:avLst/>
          </a:prstGeom>
          <a:noFill/>
          <a:ln w="9525">
            <a:solidFill>
              <a:srgbClr val="400097"/>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eaLnBrk="1" hangingPunct="1"/>
            <a:endParaRPr lang="zh-CN" altLang="en-US"/>
          </a:p>
        </p:txBody>
      </p:sp>
    </p:spTree>
    <p:extLst>
      <p:ext uri="{BB962C8B-B14F-4D97-AF65-F5344CB8AC3E}">
        <p14:creationId xmlns:p14="http://schemas.microsoft.com/office/powerpoint/2010/main" val="844101269"/>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12048767" y="1551265"/>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632653" y="1735931"/>
            <a:ext cx="0" cy="3386138"/>
          </a:xfrm>
          <a:prstGeom prst="line">
            <a:avLst/>
          </a:prstGeom>
          <a:ln>
            <a:solidFill>
              <a:srgbClr val="0174AB"/>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5661212" y="1370331"/>
            <a:ext cx="2568387" cy="523220"/>
          </a:xfrm>
          <a:prstGeom prst="rect">
            <a:avLst/>
          </a:prstGeom>
          <a:noFill/>
        </p:spPr>
        <p:txBody>
          <a:bodyPr wrap="square" rtlCol="0">
            <a:spAutoFit/>
          </a:bodyPr>
          <a:lstStyle/>
          <a:p>
            <a:r>
              <a:rPr lang="en-US" altLang="zh-CN" sz="2800" dirty="0" smtClean="0"/>
              <a:t>1 </a:t>
            </a:r>
            <a:r>
              <a:rPr lang="zh-CN" altLang="zh-CN" sz="2800" dirty="0" smtClean="0"/>
              <a:t>背景</a:t>
            </a:r>
            <a:r>
              <a:rPr lang="zh-CN" altLang="zh-CN" sz="2800" dirty="0"/>
              <a:t>分析</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674241" y="2101638"/>
            <a:ext cx="2878088" cy="523220"/>
          </a:xfrm>
          <a:prstGeom prst="rect">
            <a:avLst/>
          </a:prstGeom>
          <a:noFill/>
        </p:spPr>
        <p:txBody>
          <a:bodyPr wrap="square" rtlCol="0">
            <a:spAutoFit/>
          </a:bodyPr>
          <a:lstStyle/>
          <a:p>
            <a:r>
              <a:rPr lang="en-US" altLang="zh-CN" sz="2800" dirty="0" smtClean="0"/>
              <a:t>2  IPD</a:t>
            </a:r>
            <a:r>
              <a:rPr lang="zh-CN" altLang="en-US" sz="2800" dirty="0"/>
              <a:t>简介</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674241" y="2798071"/>
            <a:ext cx="2716724" cy="523220"/>
          </a:xfrm>
          <a:prstGeom prst="rect">
            <a:avLst/>
          </a:prstGeom>
          <a:noFill/>
        </p:spPr>
        <p:txBody>
          <a:bodyPr wrap="square" rtlCol="0">
            <a:spAutoFit/>
          </a:bodyPr>
          <a:lstStyle/>
          <a:p>
            <a:r>
              <a:rPr lang="en-US" altLang="zh-CN" sz="2800" dirty="0" smtClean="0"/>
              <a:t>3  </a:t>
            </a:r>
            <a:r>
              <a:rPr lang="zh-CN" altLang="zh-CN" sz="2800" dirty="0" smtClean="0"/>
              <a:t>应用</a:t>
            </a:r>
            <a:r>
              <a:rPr lang="zh-CN" altLang="zh-CN" sz="2800" dirty="0"/>
              <a:t>分析</a:t>
            </a:r>
            <a:endParaRPr lang="zh-HK" altLang="en-US" sz="2800" b="1" spc="300" dirty="0">
              <a:solidFill>
                <a:srgbClr val="92D14F"/>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661212" y="3529175"/>
            <a:ext cx="3482787" cy="523220"/>
          </a:xfrm>
          <a:prstGeom prst="rect">
            <a:avLst/>
          </a:prstGeom>
          <a:noFill/>
        </p:spPr>
        <p:txBody>
          <a:bodyPr wrap="square" rtlCol="0">
            <a:spAutoFit/>
          </a:bodyPr>
          <a:lstStyle/>
          <a:p>
            <a:r>
              <a:rPr lang="en-US" altLang="zh-CN" sz="2800" dirty="0" smtClean="0"/>
              <a:t>4  </a:t>
            </a:r>
            <a:r>
              <a:rPr lang="zh-CN" altLang="zh-CN" sz="2800" dirty="0" smtClean="0"/>
              <a:t>华为</a:t>
            </a:r>
            <a:r>
              <a:rPr lang="en-US" altLang="zh-CN" sz="2800" dirty="0" smtClean="0"/>
              <a:t>IPD</a:t>
            </a:r>
            <a:r>
              <a:rPr lang="zh-CN" altLang="zh-CN" sz="2800" dirty="0"/>
              <a:t>体系</a:t>
            </a:r>
            <a:r>
              <a:rPr lang="zh-CN" altLang="zh-CN" sz="2800" dirty="0" smtClean="0"/>
              <a:t>建设</a:t>
            </a:r>
            <a:endParaRPr lang="zh-HK" altLang="en-US" sz="2800" b="1" spc="300" dirty="0">
              <a:solidFill>
                <a:srgbClr val="92D14F"/>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661213" y="4233144"/>
            <a:ext cx="2891116" cy="523220"/>
          </a:xfrm>
          <a:prstGeom prst="rect">
            <a:avLst/>
          </a:prstGeom>
          <a:noFill/>
        </p:spPr>
        <p:txBody>
          <a:bodyPr wrap="square" rtlCol="0">
            <a:spAutoFit/>
          </a:bodyPr>
          <a:lstStyle/>
          <a:p>
            <a:r>
              <a:rPr lang="en-US" altLang="zh-CN" sz="2800" dirty="0" smtClean="0"/>
              <a:t>5  </a:t>
            </a:r>
            <a:r>
              <a:rPr lang="zh-CN" altLang="zh-CN" sz="2800" dirty="0" smtClean="0"/>
              <a:t>总结</a:t>
            </a:r>
            <a:r>
              <a:rPr lang="zh-CN" altLang="zh-CN" sz="2800" dirty="0"/>
              <a:t>与启示</a:t>
            </a:r>
            <a:endParaRPr lang="zh-HK" altLang="en-US" sz="2800" b="1" spc="300" dirty="0">
              <a:solidFill>
                <a:srgbClr val="666666"/>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635920" y="2197034"/>
            <a:ext cx="1947861" cy="1940713"/>
            <a:chOff x="1709739" y="2636838"/>
            <a:chExt cx="1590160" cy="1584325"/>
          </a:xfrm>
          <a:effectLst/>
        </p:grpSpPr>
        <p:sp>
          <p:nvSpPr>
            <p:cNvPr id="9" name="Freeform 6"/>
            <p:cNvSpPr>
              <a:spLocks/>
            </p:cNvSpPr>
            <p:nvPr/>
          </p:nvSpPr>
          <p:spPr bwMode="auto">
            <a:xfrm>
              <a:off x="1709739" y="2636838"/>
              <a:ext cx="1468102" cy="1467130"/>
            </a:xfrm>
            <a:custGeom>
              <a:avLst/>
              <a:gdLst>
                <a:gd name="T0" fmla="*/ 691 w 1276"/>
                <a:gd name="T1" fmla="*/ 1168 h 1274"/>
                <a:gd name="T2" fmla="*/ 662 w 1276"/>
                <a:gd name="T3" fmla="*/ 1267 h 1274"/>
                <a:gd name="T4" fmla="*/ 654 w 1276"/>
                <a:gd name="T5" fmla="*/ 1273 h 1274"/>
                <a:gd name="T6" fmla="*/ 643 w 1276"/>
                <a:gd name="T7" fmla="*/ 1274 h 1274"/>
                <a:gd name="T8" fmla="*/ 172 w 1276"/>
                <a:gd name="T9" fmla="*/ 1274 h 1274"/>
                <a:gd name="T10" fmla="*/ 81 w 1276"/>
                <a:gd name="T11" fmla="*/ 1253 h 1274"/>
                <a:gd name="T12" fmla="*/ 1 w 1276"/>
                <a:gd name="T13" fmla="*/ 1113 h 1274"/>
                <a:gd name="T14" fmla="*/ 0 w 1276"/>
                <a:gd name="T15" fmla="*/ 892 h 1274"/>
                <a:gd name="T16" fmla="*/ 0 w 1276"/>
                <a:gd name="T17" fmla="*/ 170 h 1274"/>
                <a:gd name="T18" fmla="*/ 170 w 1276"/>
                <a:gd name="T19" fmla="*/ 0 h 1274"/>
                <a:gd name="T20" fmla="*/ 1110 w 1276"/>
                <a:gd name="T21" fmla="*/ 0 h 1274"/>
                <a:gd name="T22" fmla="*/ 1273 w 1276"/>
                <a:gd name="T23" fmla="*/ 131 h 1274"/>
                <a:gd name="T24" fmla="*/ 1276 w 1276"/>
                <a:gd name="T25" fmla="*/ 168 h 1274"/>
                <a:gd name="T26" fmla="*/ 1276 w 1276"/>
                <a:gd name="T27" fmla="*/ 629 h 1274"/>
                <a:gd name="T28" fmla="*/ 1275 w 1276"/>
                <a:gd name="T29" fmla="*/ 645 h 1274"/>
                <a:gd name="T30" fmla="*/ 1171 w 1276"/>
                <a:gd name="T31" fmla="*/ 659 h 1274"/>
                <a:gd name="T32" fmla="*/ 1171 w 1276"/>
                <a:gd name="T33" fmla="*/ 214 h 1274"/>
                <a:gd name="T34" fmla="*/ 106 w 1276"/>
                <a:gd name="T35" fmla="*/ 214 h 1274"/>
                <a:gd name="T36" fmla="*/ 106 w 1276"/>
                <a:gd name="T37" fmla="*/ 230 h 1274"/>
                <a:gd name="T38" fmla="*/ 105 w 1276"/>
                <a:gd name="T39" fmla="*/ 1102 h 1274"/>
                <a:gd name="T40" fmla="*/ 171 w 1276"/>
                <a:gd name="T41" fmla="*/ 1168 h 1274"/>
                <a:gd name="T42" fmla="*/ 671 w 1276"/>
                <a:gd name="T43" fmla="*/ 1168 h 1274"/>
                <a:gd name="T44" fmla="*/ 691 w 1276"/>
                <a:gd name="T45" fmla="*/ 1168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6" h="1274">
                  <a:moveTo>
                    <a:pt x="691" y="1168"/>
                  </a:moveTo>
                  <a:cubicBezTo>
                    <a:pt x="681" y="1203"/>
                    <a:pt x="672" y="1235"/>
                    <a:pt x="662" y="1267"/>
                  </a:cubicBezTo>
                  <a:cubicBezTo>
                    <a:pt x="661" y="1270"/>
                    <a:pt x="657" y="1272"/>
                    <a:pt x="654" y="1273"/>
                  </a:cubicBezTo>
                  <a:cubicBezTo>
                    <a:pt x="651" y="1274"/>
                    <a:pt x="647" y="1274"/>
                    <a:pt x="643" y="1274"/>
                  </a:cubicBezTo>
                  <a:cubicBezTo>
                    <a:pt x="486" y="1274"/>
                    <a:pt x="329" y="1273"/>
                    <a:pt x="172" y="1274"/>
                  </a:cubicBezTo>
                  <a:cubicBezTo>
                    <a:pt x="140" y="1274"/>
                    <a:pt x="109" y="1269"/>
                    <a:pt x="81" y="1253"/>
                  </a:cubicBezTo>
                  <a:cubicBezTo>
                    <a:pt x="29" y="1221"/>
                    <a:pt x="1" y="1174"/>
                    <a:pt x="1" y="1113"/>
                  </a:cubicBezTo>
                  <a:cubicBezTo>
                    <a:pt x="0" y="1039"/>
                    <a:pt x="0" y="966"/>
                    <a:pt x="0" y="892"/>
                  </a:cubicBezTo>
                  <a:cubicBezTo>
                    <a:pt x="0" y="651"/>
                    <a:pt x="0" y="411"/>
                    <a:pt x="0" y="170"/>
                  </a:cubicBezTo>
                  <a:cubicBezTo>
                    <a:pt x="0" y="68"/>
                    <a:pt x="68" y="0"/>
                    <a:pt x="170" y="0"/>
                  </a:cubicBezTo>
                  <a:cubicBezTo>
                    <a:pt x="483" y="0"/>
                    <a:pt x="797" y="0"/>
                    <a:pt x="1110" y="0"/>
                  </a:cubicBezTo>
                  <a:cubicBezTo>
                    <a:pt x="1194" y="0"/>
                    <a:pt x="1258" y="51"/>
                    <a:pt x="1273" y="131"/>
                  </a:cubicBezTo>
                  <a:cubicBezTo>
                    <a:pt x="1276" y="143"/>
                    <a:pt x="1276" y="156"/>
                    <a:pt x="1276" y="168"/>
                  </a:cubicBezTo>
                  <a:cubicBezTo>
                    <a:pt x="1276" y="322"/>
                    <a:pt x="1276" y="475"/>
                    <a:pt x="1276" y="629"/>
                  </a:cubicBezTo>
                  <a:cubicBezTo>
                    <a:pt x="1276" y="634"/>
                    <a:pt x="1276" y="638"/>
                    <a:pt x="1275" y="645"/>
                  </a:cubicBezTo>
                  <a:cubicBezTo>
                    <a:pt x="1239" y="640"/>
                    <a:pt x="1205" y="643"/>
                    <a:pt x="1171" y="659"/>
                  </a:cubicBezTo>
                  <a:cubicBezTo>
                    <a:pt x="1171" y="509"/>
                    <a:pt x="1171" y="362"/>
                    <a:pt x="1171" y="214"/>
                  </a:cubicBezTo>
                  <a:cubicBezTo>
                    <a:pt x="816" y="214"/>
                    <a:pt x="462" y="214"/>
                    <a:pt x="106" y="214"/>
                  </a:cubicBezTo>
                  <a:cubicBezTo>
                    <a:pt x="106" y="219"/>
                    <a:pt x="106" y="224"/>
                    <a:pt x="106" y="230"/>
                  </a:cubicBezTo>
                  <a:cubicBezTo>
                    <a:pt x="106" y="521"/>
                    <a:pt x="106" y="812"/>
                    <a:pt x="105" y="1102"/>
                  </a:cubicBezTo>
                  <a:cubicBezTo>
                    <a:pt x="105" y="1141"/>
                    <a:pt x="125" y="1169"/>
                    <a:pt x="171" y="1168"/>
                  </a:cubicBezTo>
                  <a:cubicBezTo>
                    <a:pt x="338" y="1167"/>
                    <a:pt x="504" y="1168"/>
                    <a:pt x="671" y="1168"/>
                  </a:cubicBezTo>
                  <a:cubicBezTo>
                    <a:pt x="677" y="1168"/>
                    <a:pt x="683" y="1168"/>
                    <a:pt x="691" y="1168"/>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0" name="Freeform 7"/>
            <p:cNvSpPr>
              <a:spLocks noEditPoints="1"/>
            </p:cNvSpPr>
            <p:nvPr/>
          </p:nvSpPr>
          <p:spPr bwMode="auto">
            <a:xfrm>
              <a:off x="2571440" y="3653665"/>
              <a:ext cx="569443" cy="567498"/>
            </a:xfrm>
            <a:custGeom>
              <a:avLst/>
              <a:gdLst>
                <a:gd name="T0" fmla="*/ 328 w 495"/>
                <a:gd name="T1" fmla="*/ 1 h 493"/>
                <a:gd name="T2" fmla="*/ 495 w 495"/>
                <a:gd name="T3" fmla="*/ 167 h 493"/>
                <a:gd name="T4" fmla="*/ 427 w 495"/>
                <a:gd name="T5" fmla="*/ 236 h 493"/>
                <a:gd name="T6" fmla="*/ 240 w 495"/>
                <a:gd name="T7" fmla="*/ 421 h 493"/>
                <a:gd name="T8" fmla="*/ 216 w 495"/>
                <a:gd name="T9" fmla="*/ 436 h 493"/>
                <a:gd name="T10" fmla="*/ 40 w 495"/>
                <a:gd name="T11" fmla="*/ 488 h 493"/>
                <a:gd name="T12" fmla="*/ 9 w 495"/>
                <a:gd name="T13" fmla="*/ 484 h 493"/>
                <a:gd name="T14" fmla="*/ 6 w 495"/>
                <a:gd name="T15" fmla="*/ 454 h 493"/>
                <a:gd name="T16" fmla="*/ 58 w 495"/>
                <a:gd name="T17" fmla="*/ 276 h 493"/>
                <a:gd name="T18" fmla="*/ 67 w 495"/>
                <a:gd name="T19" fmla="*/ 259 h 493"/>
                <a:gd name="T20" fmla="*/ 327 w 495"/>
                <a:gd name="T21" fmla="*/ 1 h 493"/>
                <a:gd name="T22" fmla="*/ 328 w 495"/>
                <a:gd name="T23" fmla="*/ 1 h 493"/>
                <a:gd name="T24" fmla="*/ 102 w 495"/>
                <a:gd name="T25" fmla="*/ 292 h 493"/>
                <a:gd name="T26" fmla="*/ 72 w 495"/>
                <a:gd name="T27" fmla="*/ 396 h 493"/>
                <a:gd name="T28" fmla="*/ 74 w 495"/>
                <a:gd name="T29" fmla="*/ 405 h 493"/>
                <a:gd name="T30" fmla="*/ 113 w 495"/>
                <a:gd name="T31" fmla="*/ 418 h 493"/>
                <a:gd name="T32" fmla="*/ 148 w 495"/>
                <a:gd name="T33" fmla="*/ 408 h 493"/>
                <a:gd name="T34" fmla="*/ 200 w 495"/>
                <a:gd name="T35" fmla="*/ 393 h 493"/>
                <a:gd name="T36" fmla="*/ 185 w 495"/>
                <a:gd name="T37" fmla="*/ 316 h 493"/>
                <a:gd name="T38" fmla="*/ 178 w 495"/>
                <a:gd name="T39" fmla="*/ 308 h 493"/>
                <a:gd name="T40" fmla="*/ 102 w 495"/>
                <a:gd name="T41" fmla="*/ 2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5" h="493">
                  <a:moveTo>
                    <a:pt x="328" y="1"/>
                  </a:moveTo>
                  <a:cubicBezTo>
                    <a:pt x="384" y="56"/>
                    <a:pt x="439" y="112"/>
                    <a:pt x="495" y="167"/>
                  </a:cubicBezTo>
                  <a:cubicBezTo>
                    <a:pt x="473" y="190"/>
                    <a:pt x="450" y="213"/>
                    <a:pt x="427" y="236"/>
                  </a:cubicBezTo>
                  <a:cubicBezTo>
                    <a:pt x="365" y="298"/>
                    <a:pt x="303" y="360"/>
                    <a:pt x="240" y="421"/>
                  </a:cubicBezTo>
                  <a:cubicBezTo>
                    <a:pt x="233" y="428"/>
                    <a:pt x="225" y="433"/>
                    <a:pt x="216" y="436"/>
                  </a:cubicBezTo>
                  <a:cubicBezTo>
                    <a:pt x="157" y="454"/>
                    <a:pt x="98" y="471"/>
                    <a:pt x="40" y="488"/>
                  </a:cubicBezTo>
                  <a:cubicBezTo>
                    <a:pt x="28" y="492"/>
                    <a:pt x="18" y="493"/>
                    <a:pt x="9" y="484"/>
                  </a:cubicBezTo>
                  <a:cubicBezTo>
                    <a:pt x="0" y="475"/>
                    <a:pt x="3" y="464"/>
                    <a:pt x="6" y="454"/>
                  </a:cubicBezTo>
                  <a:cubicBezTo>
                    <a:pt x="23" y="395"/>
                    <a:pt x="40" y="335"/>
                    <a:pt x="58" y="276"/>
                  </a:cubicBezTo>
                  <a:cubicBezTo>
                    <a:pt x="60" y="270"/>
                    <a:pt x="63" y="264"/>
                    <a:pt x="67" y="259"/>
                  </a:cubicBezTo>
                  <a:cubicBezTo>
                    <a:pt x="154" y="173"/>
                    <a:pt x="240" y="87"/>
                    <a:pt x="327" y="1"/>
                  </a:cubicBezTo>
                  <a:cubicBezTo>
                    <a:pt x="328" y="1"/>
                    <a:pt x="329" y="0"/>
                    <a:pt x="328" y="1"/>
                  </a:cubicBezTo>
                  <a:close/>
                  <a:moveTo>
                    <a:pt x="102" y="292"/>
                  </a:moveTo>
                  <a:cubicBezTo>
                    <a:pt x="91" y="327"/>
                    <a:pt x="81" y="362"/>
                    <a:pt x="72" y="396"/>
                  </a:cubicBezTo>
                  <a:cubicBezTo>
                    <a:pt x="71" y="399"/>
                    <a:pt x="72" y="403"/>
                    <a:pt x="74" y="405"/>
                  </a:cubicBezTo>
                  <a:cubicBezTo>
                    <a:pt x="87" y="423"/>
                    <a:pt x="92" y="425"/>
                    <a:pt x="113" y="418"/>
                  </a:cubicBezTo>
                  <a:cubicBezTo>
                    <a:pt x="125" y="415"/>
                    <a:pt x="136" y="411"/>
                    <a:pt x="148" y="408"/>
                  </a:cubicBezTo>
                  <a:cubicBezTo>
                    <a:pt x="165" y="403"/>
                    <a:pt x="182" y="398"/>
                    <a:pt x="200" y="393"/>
                  </a:cubicBezTo>
                  <a:cubicBezTo>
                    <a:pt x="195" y="365"/>
                    <a:pt x="190" y="341"/>
                    <a:pt x="185" y="316"/>
                  </a:cubicBezTo>
                  <a:cubicBezTo>
                    <a:pt x="185" y="313"/>
                    <a:pt x="181" y="309"/>
                    <a:pt x="178" y="308"/>
                  </a:cubicBezTo>
                  <a:cubicBezTo>
                    <a:pt x="153" y="302"/>
                    <a:pt x="128" y="297"/>
                    <a:pt x="102" y="292"/>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1" name="Freeform 8"/>
            <p:cNvSpPr>
              <a:spLocks/>
            </p:cNvSpPr>
            <p:nvPr/>
          </p:nvSpPr>
          <p:spPr bwMode="auto">
            <a:xfrm>
              <a:off x="2262162" y="3371619"/>
              <a:ext cx="608346" cy="119627"/>
            </a:xfrm>
            <a:custGeom>
              <a:avLst/>
              <a:gdLst>
                <a:gd name="T0" fmla="*/ 0 w 529"/>
                <a:gd name="T1" fmla="*/ 104 h 104"/>
                <a:gd name="T2" fmla="*/ 0 w 529"/>
                <a:gd name="T3" fmla="*/ 0 h 104"/>
                <a:gd name="T4" fmla="*/ 529 w 529"/>
                <a:gd name="T5" fmla="*/ 0 h 104"/>
                <a:gd name="T6" fmla="*/ 529 w 529"/>
                <a:gd name="T7" fmla="*/ 104 h 104"/>
                <a:gd name="T8" fmla="*/ 0 w 529"/>
                <a:gd name="T9" fmla="*/ 104 h 104"/>
              </a:gdLst>
              <a:ahLst/>
              <a:cxnLst>
                <a:cxn ang="0">
                  <a:pos x="T0" y="T1"/>
                </a:cxn>
                <a:cxn ang="0">
                  <a:pos x="T2" y="T3"/>
                </a:cxn>
                <a:cxn ang="0">
                  <a:pos x="T4" y="T5"/>
                </a:cxn>
                <a:cxn ang="0">
                  <a:pos x="T6" y="T7"/>
                </a:cxn>
                <a:cxn ang="0">
                  <a:pos x="T8" y="T9"/>
                </a:cxn>
              </a:cxnLst>
              <a:rect l="0" t="0" r="r" b="b"/>
              <a:pathLst>
                <a:path w="529" h="104">
                  <a:moveTo>
                    <a:pt x="0" y="104"/>
                  </a:moveTo>
                  <a:cubicBezTo>
                    <a:pt x="0" y="69"/>
                    <a:pt x="0" y="35"/>
                    <a:pt x="0" y="0"/>
                  </a:cubicBezTo>
                  <a:cubicBezTo>
                    <a:pt x="177" y="0"/>
                    <a:pt x="352" y="0"/>
                    <a:pt x="529" y="0"/>
                  </a:cubicBezTo>
                  <a:cubicBezTo>
                    <a:pt x="529" y="35"/>
                    <a:pt x="529" y="69"/>
                    <a:pt x="529" y="104"/>
                  </a:cubicBezTo>
                  <a:cubicBezTo>
                    <a:pt x="353" y="104"/>
                    <a:pt x="177" y="104"/>
                    <a:pt x="0" y="104"/>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2" name="Freeform 9"/>
            <p:cNvSpPr>
              <a:spLocks/>
            </p:cNvSpPr>
            <p:nvPr/>
          </p:nvSpPr>
          <p:spPr bwMode="auto">
            <a:xfrm>
              <a:off x="2263134" y="3127502"/>
              <a:ext cx="607373" cy="119627"/>
            </a:xfrm>
            <a:custGeom>
              <a:avLst/>
              <a:gdLst>
                <a:gd name="T0" fmla="*/ 528 w 528"/>
                <a:gd name="T1" fmla="*/ 0 h 104"/>
                <a:gd name="T2" fmla="*/ 528 w 528"/>
                <a:gd name="T3" fmla="*/ 104 h 104"/>
                <a:gd name="T4" fmla="*/ 0 w 528"/>
                <a:gd name="T5" fmla="*/ 104 h 104"/>
                <a:gd name="T6" fmla="*/ 0 w 528"/>
                <a:gd name="T7" fmla="*/ 0 h 104"/>
                <a:gd name="T8" fmla="*/ 528 w 528"/>
                <a:gd name="T9" fmla="*/ 0 h 104"/>
              </a:gdLst>
              <a:ahLst/>
              <a:cxnLst>
                <a:cxn ang="0">
                  <a:pos x="T0" y="T1"/>
                </a:cxn>
                <a:cxn ang="0">
                  <a:pos x="T2" y="T3"/>
                </a:cxn>
                <a:cxn ang="0">
                  <a:pos x="T4" y="T5"/>
                </a:cxn>
                <a:cxn ang="0">
                  <a:pos x="T6" y="T7"/>
                </a:cxn>
                <a:cxn ang="0">
                  <a:pos x="T8" y="T9"/>
                </a:cxn>
              </a:cxnLst>
              <a:rect l="0" t="0" r="r" b="b"/>
              <a:pathLst>
                <a:path w="528" h="104">
                  <a:moveTo>
                    <a:pt x="528" y="0"/>
                  </a:moveTo>
                  <a:cubicBezTo>
                    <a:pt x="528" y="35"/>
                    <a:pt x="528" y="69"/>
                    <a:pt x="528" y="104"/>
                  </a:cubicBezTo>
                  <a:cubicBezTo>
                    <a:pt x="352" y="104"/>
                    <a:pt x="177" y="104"/>
                    <a:pt x="0" y="104"/>
                  </a:cubicBezTo>
                  <a:cubicBezTo>
                    <a:pt x="0" y="70"/>
                    <a:pt x="0" y="36"/>
                    <a:pt x="0" y="0"/>
                  </a:cubicBezTo>
                  <a:cubicBezTo>
                    <a:pt x="176" y="0"/>
                    <a:pt x="352" y="0"/>
                    <a:pt x="528" y="0"/>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3" name="Freeform 10"/>
            <p:cNvSpPr>
              <a:spLocks/>
            </p:cNvSpPr>
            <p:nvPr/>
          </p:nvSpPr>
          <p:spPr bwMode="auto">
            <a:xfrm>
              <a:off x="2263134" y="3615735"/>
              <a:ext cx="549991" cy="120599"/>
            </a:xfrm>
            <a:custGeom>
              <a:avLst/>
              <a:gdLst>
                <a:gd name="T0" fmla="*/ 0 w 478"/>
                <a:gd name="T1" fmla="*/ 0 h 105"/>
                <a:gd name="T2" fmla="*/ 478 w 478"/>
                <a:gd name="T3" fmla="*/ 0 h 105"/>
                <a:gd name="T4" fmla="*/ 472 w 478"/>
                <a:gd name="T5" fmla="*/ 8 h 105"/>
                <a:gd name="T6" fmla="*/ 383 w 478"/>
                <a:gd name="T7" fmla="*/ 97 h 105"/>
                <a:gd name="T8" fmla="*/ 366 w 478"/>
                <a:gd name="T9" fmla="*/ 104 h 105"/>
                <a:gd name="T10" fmla="*/ 8 w 478"/>
                <a:gd name="T11" fmla="*/ 105 h 105"/>
                <a:gd name="T12" fmla="*/ 0 w 478"/>
                <a:gd name="T13" fmla="*/ 104 h 105"/>
                <a:gd name="T14" fmla="*/ 0 w 478"/>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8" h="105">
                  <a:moveTo>
                    <a:pt x="0" y="0"/>
                  </a:moveTo>
                  <a:cubicBezTo>
                    <a:pt x="159" y="0"/>
                    <a:pt x="318" y="0"/>
                    <a:pt x="478" y="0"/>
                  </a:cubicBezTo>
                  <a:cubicBezTo>
                    <a:pt x="476" y="3"/>
                    <a:pt x="474" y="6"/>
                    <a:pt x="472" y="8"/>
                  </a:cubicBezTo>
                  <a:cubicBezTo>
                    <a:pt x="443" y="38"/>
                    <a:pt x="413" y="68"/>
                    <a:pt x="383" y="97"/>
                  </a:cubicBezTo>
                  <a:cubicBezTo>
                    <a:pt x="379" y="101"/>
                    <a:pt x="372" y="104"/>
                    <a:pt x="366" y="104"/>
                  </a:cubicBezTo>
                  <a:cubicBezTo>
                    <a:pt x="247" y="105"/>
                    <a:pt x="127" y="105"/>
                    <a:pt x="8" y="105"/>
                  </a:cubicBezTo>
                  <a:cubicBezTo>
                    <a:pt x="6" y="105"/>
                    <a:pt x="3" y="104"/>
                    <a:pt x="0" y="104"/>
                  </a:cubicBezTo>
                  <a:cubicBezTo>
                    <a:pt x="0" y="69"/>
                    <a:pt x="0" y="35"/>
                    <a:pt x="0" y="0"/>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4" name="Freeform 11"/>
            <p:cNvSpPr>
              <a:spLocks/>
            </p:cNvSpPr>
            <p:nvPr/>
          </p:nvSpPr>
          <p:spPr bwMode="auto">
            <a:xfrm>
              <a:off x="3016880" y="3492218"/>
              <a:ext cx="283019" cy="281074"/>
            </a:xfrm>
            <a:custGeom>
              <a:avLst/>
              <a:gdLst>
                <a:gd name="T0" fmla="*/ 0 w 246"/>
                <a:gd name="T1" fmla="*/ 87 h 244"/>
                <a:gd name="T2" fmla="*/ 66 w 246"/>
                <a:gd name="T3" fmla="*/ 20 h 244"/>
                <a:gd name="T4" fmla="*/ 139 w 246"/>
                <a:gd name="T5" fmla="*/ 20 h 244"/>
                <a:gd name="T6" fmla="*/ 225 w 246"/>
                <a:gd name="T7" fmla="*/ 106 h 244"/>
                <a:gd name="T8" fmla="*/ 227 w 246"/>
                <a:gd name="T9" fmla="*/ 178 h 244"/>
                <a:gd name="T10" fmla="*/ 159 w 246"/>
                <a:gd name="T11" fmla="*/ 244 h 244"/>
                <a:gd name="T12" fmla="*/ 0 w 246"/>
                <a:gd name="T13" fmla="*/ 87 h 244"/>
              </a:gdLst>
              <a:ahLst/>
              <a:cxnLst>
                <a:cxn ang="0">
                  <a:pos x="T0" y="T1"/>
                </a:cxn>
                <a:cxn ang="0">
                  <a:pos x="T2" y="T3"/>
                </a:cxn>
                <a:cxn ang="0">
                  <a:pos x="T4" y="T5"/>
                </a:cxn>
                <a:cxn ang="0">
                  <a:pos x="T6" y="T7"/>
                </a:cxn>
                <a:cxn ang="0">
                  <a:pos x="T8" y="T9"/>
                </a:cxn>
                <a:cxn ang="0">
                  <a:pos x="T10" y="T11"/>
                </a:cxn>
                <a:cxn ang="0">
                  <a:pos x="T12" y="T13"/>
                </a:cxn>
              </a:cxnLst>
              <a:rect l="0" t="0" r="r" b="b"/>
              <a:pathLst>
                <a:path w="246" h="244">
                  <a:moveTo>
                    <a:pt x="0" y="87"/>
                  </a:moveTo>
                  <a:cubicBezTo>
                    <a:pt x="22" y="64"/>
                    <a:pt x="43" y="41"/>
                    <a:pt x="66" y="20"/>
                  </a:cubicBezTo>
                  <a:cubicBezTo>
                    <a:pt x="87" y="1"/>
                    <a:pt x="118" y="0"/>
                    <a:pt x="139" y="20"/>
                  </a:cubicBezTo>
                  <a:cubicBezTo>
                    <a:pt x="169" y="48"/>
                    <a:pt x="198" y="76"/>
                    <a:pt x="225" y="106"/>
                  </a:cubicBezTo>
                  <a:cubicBezTo>
                    <a:pt x="245" y="127"/>
                    <a:pt x="246" y="158"/>
                    <a:pt x="227" y="178"/>
                  </a:cubicBezTo>
                  <a:cubicBezTo>
                    <a:pt x="205" y="202"/>
                    <a:pt x="181" y="223"/>
                    <a:pt x="159" y="244"/>
                  </a:cubicBezTo>
                  <a:cubicBezTo>
                    <a:pt x="107" y="193"/>
                    <a:pt x="54" y="140"/>
                    <a:pt x="0" y="87"/>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5" name="Freeform 12"/>
            <p:cNvSpPr>
              <a:spLocks/>
            </p:cNvSpPr>
            <p:nvPr/>
          </p:nvSpPr>
          <p:spPr bwMode="auto">
            <a:xfrm>
              <a:off x="2017073" y="3372591"/>
              <a:ext cx="119627" cy="117682"/>
            </a:xfrm>
            <a:custGeom>
              <a:avLst/>
              <a:gdLst>
                <a:gd name="T0" fmla="*/ 0 w 104"/>
                <a:gd name="T1" fmla="*/ 102 h 102"/>
                <a:gd name="T2" fmla="*/ 0 w 104"/>
                <a:gd name="T3" fmla="*/ 0 h 102"/>
                <a:gd name="T4" fmla="*/ 104 w 104"/>
                <a:gd name="T5" fmla="*/ 0 h 102"/>
                <a:gd name="T6" fmla="*/ 104 w 104"/>
                <a:gd name="T7" fmla="*/ 102 h 102"/>
                <a:gd name="T8" fmla="*/ 0 w 104"/>
                <a:gd name="T9" fmla="*/ 102 h 102"/>
              </a:gdLst>
              <a:ahLst/>
              <a:cxnLst>
                <a:cxn ang="0">
                  <a:pos x="T0" y="T1"/>
                </a:cxn>
                <a:cxn ang="0">
                  <a:pos x="T2" y="T3"/>
                </a:cxn>
                <a:cxn ang="0">
                  <a:pos x="T4" y="T5"/>
                </a:cxn>
                <a:cxn ang="0">
                  <a:pos x="T6" y="T7"/>
                </a:cxn>
                <a:cxn ang="0">
                  <a:pos x="T8" y="T9"/>
                </a:cxn>
              </a:cxnLst>
              <a:rect l="0" t="0" r="r" b="b"/>
              <a:pathLst>
                <a:path w="104" h="102">
                  <a:moveTo>
                    <a:pt x="0" y="102"/>
                  </a:moveTo>
                  <a:cubicBezTo>
                    <a:pt x="0" y="68"/>
                    <a:pt x="0" y="34"/>
                    <a:pt x="0" y="0"/>
                  </a:cubicBezTo>
                  <a:cubicBezTo>
                    <a:pt x="35" y="0"/>
                    <a:pt x="69" y="0"/>
                    <a:pt x="104" y="0"/>
                  </a:cubicBezTo>
                  <a:cubicBezTo>
                    <a:pt x="104" y="34"/>
                    <a:pt x="104" y="67"/>
                    <a:pt x="104" y="102"/>
                  </a:cubicBezTo>
                  <a:cubicBezTo>
                    <a:pt x="70" y="102"/>
                    <a:pt x="36" y="102"/>
                    <a:pt x="0" y="102"/>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6" name="Freeform 13"/>
            <p:cNvSpPr>
              <a:spLocks/>
            </p:cNvSpPr>
            <p:nvPr/>
          </p:nvSpPr>
          <p:spPr bwMode="auto">
            <a:xfrm>
              <a:off x="2018045" y="3128475"/>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4" y="103"/>
                    <a:pt x="0" y="103"/>
                  </a:cubicBezTo>
                  <a:cubicBezTo>
                    <a:pt x="0" y="68"/>
                    <a:pt x="0" y="35"/>
                    <a:pt x="0" y="0"/>
                  </a:cubicBezTo>
                  <a:cubicBezTo>
                    <a:pt x="34" y="0"/>
                    <a:pt x="68" y="0"/>
                    <a:pt x="103" y="0"/>
                  </a:cubicBezTo>
                  <a:cubicBezTo>
                    <a:pt x="103" y="34"/>
                    <a:pt x="103" y="68"/>
                    <a:pt x="103" y="103"/>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sp>
          <p:nvSpPr>
            <p:cNvPr id="17" name="Freeform 14"/>
            <p:cNvSpPr>
              <a:spLocks/>
            </p:cNvSpPr>
            <p:nvPr/>
          </p:nvSpPr>
          <p:spPr bwMode="auto">
            <a:xfrm>
              <a:off x="2018045" y="3616708"/>
              <a:ext cx="118654" cy="118654"/>
            </a:xfrm>
            <a:custGeom>
              <a:avLst/>
              <a:gdLst>
                <a:gd name="T0" fmla="*/ 103 w 103"/>
                <a:gd name="T1" fmla="*/ 103 h 103"/>
                <a:gd name="T2" fmla="*/ 0 w 103"/>
                <a:gd name="T3" fmla="*/ 103 h 103"/>
                <a:gd name="T4" fmla="*/ 0 w 103"/>
                <a:gd name="T5" fmla="*/ 0 h 103"/>
                <a:gd name="T6" fmla="*/ 103 w 103"/>
                <a:gd name="T7" fmla="*/ 0 h 103"/>
                <a:gd name="T8" fmla="*/ 103 w 103"/>
                <a:gd name="T9" fmla="*/ 103 h 103"/>
              </a:gdLst>
              <a:ahLst/>
              <a:cxnLst>
                <a:cxn ang="0">
                  <a:pos x="T0" y="T1"/>
                </a:cxn>
                <a:cxn ang="0">
                  <a:pos x="T2" y="T3"/>
                </a:cxn>
                <a:cxn ang="0">
                  <a:pos x="T4" y="T5"/>
                </a:cxn>
                <a:cxn ang="0">
                  <a:pos x="T6" y="T7"/>
                </a:cxn>
                <a:cxn ang="0">
                  <a:pos x="T8" y="T9"/>
                </a:cxn>
              </a:cxnLst>
              <a:rect l="0" t="0" r="r" b="b"/>
              <a:pathLst>
                <a:path w="103" h="103">
                  <a:moveTo>
                    <a:pt x="103" y="103"/>
                  </a:moveTo>
                  <a:cubicBezTo>
                    <a:pt x="68" y="103"/>
                    <a:pt x="35" y="103"/>
                    <a:pt x="0" y="103"/>
                  </a:cubicBezTo>
                  <a:cubicBezTo>
                    <a:pt x="0" y="68"/>
                    <a:pt x="0" y="35"/>
                    <a:pt x="0" y="0"/>
                  </a:cubicBezTo>
                  <a:cubicBezTo>
                    <a:pt x="34" y="0"/>
                    <a:pt x="68" y="0"/>
                    <a:pt x="103" y="0"/>
                  </a:cubicBezTo>
                  <a:cubicBezTo>
                    <a:pt x="103" y="33"/>
                    <a:pt x="103" y="67"/>
                    <a:pt x="103" y="103"/>
                  </a:cubicBezTo>
                  <a:close/>
                </a:path>
              </a:pathLst>
            </a:custGeom>
            <a:solidFill>
              <a:srgbClr val="017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b="1"/>
            </a:p>
          </p:txBody>
        </p:sp>
      </p:grpSp>
      <p:sp>
        <p:nvSpPr>
          <p:cNvPr id="35" name="文本框 34"/>
          <p:cNvSpPr txBox="1"/>
          <p:nvPr/>
        </p:nvSpPr>
        <p:spPr>
          <a:xfrm>
            <a:off x="1281113" y="4137747"/>
            <a:ext cx="2657475" cy="523220"/>
          </a:xfrm>
          <a:prstGeom prst="rect">
            <a:avLst/>
          </a:prstGeom>
          <a:noFill/>
        </p:spPr>
        <p:txBody>
          <a:bodyPr wrap="square" rtlCol="0">
            <a:spAutoFit/>
          </a:bodyPr>
          <a:lstStyle/>
          <a:p>
            <a:pPr algn="ctr"/>
            <a:r>
              <a:rPr lang="zh-CN" altLang="en-US" sz="2800" b="1" spc="300" dirty="0" smtClean="0">
                <a:solidFill>
                  <a:srgbClr val="0174AB"/>
                </a:solidFill>
                <a:latin typeface="微软雅黑" panose="020B0503020204020204" pitchFamily="34" charset="-122"/>
                <a:ea typeface="微软雅黑" panose="020B0503020204020204" pitchFamily="34" charset="-122"/>
              </a:rPr>
              <a:t>目 录</a:t>
            </a:r>
            <a:endParaRPr lang="zh-HK" altLang="en-US" sz="2800" b="1" spc="300" dirty="0">
              <a:solidFill>
                <a:srgbClr val="0174AB"/>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5829150"/>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833841" y="1454150"/>
            <a:ext cx="71628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eaLnBrk="1" hangingPunct="1">
              <a:lnSpc>
                <a:spcPct val="60000"/>
              </a:lnSpc>
              <a:spcBef>
                <a:spcPct val="50000"/>
              </a:spcBef>
            </a:pPr>
            <a:endParaRPr kumimoji="1" lang="zh-CN" altLang="zh-CN" sz="1400">
              <a:solidFill>
                <a:schemeClr val="tx1"/>
              </a:solidFill>
              <a:latin typeface="宋体" pitchFamily="2" charset="-122"/>
            </a:endParaRPr>
          </a:p>
        </p:txBody>
      </p:sp>
      <p:sp>
        <p:nvSpPr>
          <p:cNvPr id="4" name="Text Box 6"/>
          <p:cNvSpPr txBox="1">
            <a:spLocks noChangeArrowheads="1"/>
          </p:cNvSpPr>
          <p:nvPr/>
        </p:nvSpPr>
        <p:spPr bwMode="auto">
          <a:xfrm>
            <a:off x="3883428" y="1565275"/>
            <a:ext cx="4351338" cy="346075"/>
          </a:xfrm>
          <a:prstGeom prst="rect">
            <a:avLst/>
          </a:prstGeom>
          <a:solidFill>
            <a:srgbClr val="EAEAEA"/>
          </a:solidFill>
          <a:ln w="9525">
            <a:solidFill>
              <a:schemeClr val="tx1"/>
            </a:solidFill>
            <a:miter lim="800000"/>
            <a:headEnd/>
            <a:tailEnd/>
          </a:ln>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spcBef>
                <a:spcPct val="50000"/>
              </a:spcBef>
            </a:pPr>
            <a:r>
              <a:rPr lang="zh-CN" altLang="en-US" sz="1600">
                <a:solidFill>
                  <a:schemeClr val="tx1"/>
                </a:solidFill>
              </a:rPr>
              <a:t>产品决策评审</a:t>
            </a:r>
          </a:p>
        </p:txBody>
      </p:sp>
      <p:sp>
        <p:nvSpPr>
          <p:cNvPr id="5" name="Text Box 7"/>
          <p:cNvSpPr txBox="1">
            <a:spLocks noChangeArrowheads="1"/>
          </p:cNvSpPr>
          <p:nvPr/>
        </p:nvSpPr>
        <p:spPr bwMode="auto">
          <a:xfrm>
            <a:off x="294091" y="2278062"/>
            <a:ext cx="11303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lnSpc>
                <a:spcPct val="110000"/>
              </a:lnSpc>
              <a:spcBef>
                <a:spcPct val="50000"/>
              </a:spcBef>
            </a:pPr>
            <a:r>
              <a:rPr lang="zh-CN" altLang="en-US" sz="1600">
                <a:solidFill>
                  <a:schemeClr val="tx1"/>
                </a:solidFill>
              </a:rPr>
              <a:t>产品规划、产品开发、生命周管理</a:t>
            </a:r>
          </a:p>
        </p:txBody>
      </p:sp>
      <p:sp>
        <p:nvSpPr>
          <p:cNvPr id="6" name="Text Box 8"/>
          <p:cNvSpPr txBox="1">
            <a:spLocks noChangeArrowheads="1"/>
          </p:cNvSpPr>
          <p:nvPr/>
        </p:nvSpPr>
        <p:spPr bwMode="auto">
          <a:xfrm>
            <a:off x="1489478" y="2444750"/>
            <a:ext cx="1662113" cy="590550"/>
          </a:xfrm>
          <a:prstGeom prst="rect">
            <a:avLst/>
          </a:prstGeom>
          <a:solidFill>
            <a:srgbClr val="EAEAEA"/>
          </a:solidFill>
          <a:ln w="9525">
            <a:solidFill>
              <a:schemeClr val="tx1"/>
            </a:solidFill>
            <a:miter lim="800000"/>
            <a:headEnd/>
            <a:tailEnd/>
          </a:ln>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spcBef>
                <a:spcPct val="50000"/>
              </a:spcBef>
            </a:pPr>
            <a:r>
              <a:rPr lang="zh-CN" altLang="en-US" sz="1600">
                <a:solidFill>
                  <a:schemeClr val="tx1"/>
                </a:solidFill>
              </a:rPr>
              <a:t>市场管理及产品规划 （</a:t>
            </a:r>
            <a:r>
              <a:rPr lang="en-US" altLang="zh-CN" sz="1600">
                <a:solidFill>
                  <a:schemeClr val="tx1"/>
                </a:solidFill>
              </a:rPr>
              <a:t>MM</a:t>
            </a:r>
            <a:r>
              <a:rPr lang="zh-CN" altLang="en-US" sz="1600">
                <a:solidFill>
                  <a:schemeClr val="tx1"/>
                </a:solidFill>
              </a:rPr>
              <a:t>）</a:t>
            </a:r>
          </a:p>
        </p:txBody>
      </p:sp>
      <p:sp>
        <p:nvSpPr>
          <p:cNvPr id="7" name="Text Box 9"/>
          <p:cNvSpPr txBox="1">
            <a:spLocks noChangeArrowheads="1"/>
          </p:cNvSpPr>
          <p:nvPr/>
        </p:nvSpPr>
        <p:spPr bwMode="auto">
          <a:xfrm>
            <a:off x="2621366" y="3665537"/>
            <a:ext cx="4719637" cy="346075"/>
          </a:xfrm>
          <a:prstGeom prst="rect">
            <a:avLst/>
          </a:prstGeom>
          <a:solidFill>
            <a:srgbClr val="EAEAEA"/>
          </a:solidFill>
          <a:ln w="9525">
            <a:solidFill>
              <a:schemeClr val="tx1"/>
            </a:solidFill>
            <a:miter lim="800000"/>
            <a:headEnd/>
            <a:tailEnd/>
          </a:ln>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spcBef>
                <a:spcPct val="50000"/>
              </a:spcBef>
            </a:pPr>
            <a:r>
              <a:rPr lang="zh-CN" altLang="en-US" sz="1600">
                <a:solidFill>
                  <a:schemeClr val="tx1"/>
                </a:solidFill>
              </a:rPr>
              <a:t>平台及技术开发</a:t>
            </a:r>
          </a:p>
        </p:txBody>
      </p:sp>
      <p:sp>
        <p:nvSpPr>
          <p:cNvPr id="8" name="Line 10"/>
          <p:cNvSpPr>
            <a:spLocks noChangeShapeType="1"/>
          </p:cNvSpPr>
          <p:nvPr/>
        </p:nvSpPr>
        <p:spPr bwMode="auto">
          <a:xfrm>
            <a:off x="4016778" y="1987550"/>
            <a:ext cx="0" cy="381000"/>
          </a:xfrm>
          <a:prstGeom prst="line">
            <a:avLst/>
          </a:prstGeom>
          <a:noFill/>
          <a:ln w="9525">
            <a:solidFill>
              <a:schemeClr val="tx2"/>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 name="Line 11"/>
          <p:cNvSpPr>
            <a:spLocks noChangeShapeType="1"/>
          </p:cNvSpPr>
          <p:nvPr/>
        </p:nvSpPr>
        <p:spPr bwMode="auto">
          <a:xfrm>
            <a:off x="4748616" y="1987550"/>
            <a:ext cx="0" cy="457200"/>
          </a:xfrm>
          <a:prstGeom prst="line">
            <a:avLst/>
          </a:prstGeom>
          <a:noFill/>
          <a:ln w="9525">
            <a:solidFill>
              <a:schemeClr val="tx2"/>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 name="Line 12"/>
          <p:cNvSpPr>
            <a:spLocks noChangeShapeType="1"/>
          </p:cNvSpPr>
          <p:nvPr/>
        </p:nvSpPr>
        <p:spPr bwMode="auto">
          <a:xfrm>
            <a:off x="6542491" y="1987550"/>
            <a:ext cx="0" cy="457200"/>
          </a:xfrm>
          <a:prstGeom prst="line">
            <a:avLst/>
          </a:prstGeom>
          <a:noFill/>
          <a:ln w="9525">
            <a:solidFill>
              <a:schemeClr val="tx2"/>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1" name="Line 13"/>
          <p:cNvSpPr>
            <a:spLocks noChangeShapeType="1"/>
          </p:cNvSpPr>
          <p:nvPr/>
        </p:nvSpPr>
        <p:spPr bwMode="auto">
          <a:xfrm>
            <a:off x="2819803" y="3032125"/>
            <a:ext cx="3175" cy="561975"/>
          </a:xfrm>
          <a:prstGeom prst="line">
            <a:avLst/>
          </a:prstGeom>
          <a:noFill/>
          <a:ln w="9525">
            <a:solidFill>
              <a:schemeClr val="tx2"/>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 name="Rectangle 14"/>
          <p:cNvSpPr>
            <a:spLocks noChangeArrowheads="1"/>
          </p:cNvSpPr>
          <p:nvPr/>
        </p:nvSpPr>
        <p:spPr bwMode="auto">
          <a:xfrm>
            <a:off x="4945466" y="2943225"/>
            <a:ext cx="2085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400">
                <a:solidFill>
                  <a:schemeClr val="tx1"/>
                </a:solidFill>
              </a:rPr>
              <a:t>集成产品开发流程（</a:t>
            </a:r>
            <a:r>
              <a:rPr lang="en-US" altLang="zh-CN" sz="1400">
                <a:solidFill>
                  <a:schemeClr val="tx1"/>
                </a:solidFill>
              </a:rPr>
              <a:t>IPD</a:t>
            </a:r>
            <a:r>
              <a:rPr lang="zh-CN" altLang="en-US" sz="1400">
                <a:solidFill>
                  <a:schemeClr val="tx1"/>
                </a:solidFill>
              </a:rPr>
              <a:t>）</a:t>
            </a:r>
          </a:p>
        </p:txBody>
      </p:sp>
      <p:sp>
        <p:nvSpPr>
          <p:cNvPr id="13" name="AutoShape 15"/>
          <p:cNvSpPr>
            <a:spLocks noChangeArrowheads="1"/>
          </p:cNvSpPr>
          <p:nvPr/>
        </p:nvSpPr>
        <p:spPr bwMode="auto">
          <a:xfrm rot="16200000">
            <a:off x="2142735" y="4333080"/>
            <a:ext cx="889000" cy="595313"/>
          </a:xfrm>
          <a:prstGeom prst="homePlate">
            <a:avLst>
              <a:gd name="adj" fmla="val 37333"/>
            </a:avLst>
          </a:prstGeom>
          <a:solidFill>
            <a:srgbClr val="EAEAEA"/>
          </a:solidFill>
          <a:ln w="9525">
            <a:solidFill>
              <a:schemeClr val="tx1"/>
            </a:solidFill>
            <a:miter lim="800000"/>
            <a:headEnd/>
            <a:tailEnd/>
          </a:ln>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eaLnBrk="1" hangingPunct="1"/>
            <a:endParaRPr lang="zh-CN" altLang="en-US"/>
          </a:p>
        </p:txBody>
      </p:sp>
      <p:sp>
        <p:nvSpPr>
          <p:cNvPr id="14" name="Text Box 16"/>
          <p:cNvSpPr txBox="1">
            <a:spLocks noChangeArrowheads="1"/>
          </p:cNvSpPr>
          <p:nvPr/>
        </p:nvSpPr>
        <p:spPr bwMode="auto">
          <a:xfrm rot="30148">
            <a:off x="2280053" y="4329112"/>
            <a:ext cx="6715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600">
                <a:solidFill>
                  <a:schemeClr val="tx1"/>
                </a:solidFill>
              </a:rPr>
              <a:t>项目管理</a:t>
            </a:r>
          </a:p>
        </p:txBody>
      </p:sp>
      <p:sp>
        <p:nvSpPr>
          <p:cNvPr id="15" name="Text Box 17"/>
          <p:cNvSpPr txBox="1">
            <a:spLocks noChangeArrowheads="1"/>
          </p:cNvSpPr>
          <p:nvPr/>
        </p:nvSpPr>
        <p:spPr bwMode="auto">
          <a:xfrm>
            <a:off x="7006041" y="4473575"/>
            <a:ext cx="663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400">
                <a:solidFill>
                  <a:schemeClr val="tx1"/>
                </a:solidFill>
              </a:rPr>
              <a:t>。。。</a:t>
            </a:r>
          </a:p>
        </p:txBody>
      </p:sp>
      <p:sp>
        <p:nvSpPr>
          <p:cNvPr id="16" name="Line 18"/>
          <p:cNvSpPr>
            <a:spLocks noChangeShapeType="1"/>
          </p:cNvSpPr>
          <p:nvPr/>
        </p:nvSpPr>
        <p:spPr bwMode="auto">
          <a:xfrm>
            <a:off x="1887941" y="1952625"/>
            <a:ext cx="0" cy="381000"/>
          </a:xfrm>
          <a:prstGeom prst="line">
            <a:avLst/>
          </a:prstGeom>
          <a:noFill/>
          <a:ln w="9525">
            <a:solidFill>
              <a:schemeClr val="tx2"/>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7" name="Line 19"/>
          <p:cNvSpPr>
            <a:spLocks noChangeShapeType="1"/>
          </p:cNvSpPr>
          <p:nvPr/>
        </p:nvSpPr>
        <p:spPr bwMode="auto">
          <a:xfrm>
            <a:off x="2619778" y="1952625"/>
            <a:ext cx="0" cy="381000"/>
          </a:xfrm>
          <a:prstGeom prst="line">
            <a:avLst/>
          </a:prstGeom>
          <a:noFill/>
          <a:ln w="9525">
            <a:solidFill>
              <a:schemeClr val="tx2"/>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 name="Freeform 20"/>
          <p:cNvSpPr>
            <a:spLocks/>
          </p:cNvSpPr>
          <p:nvPr/>
        </p:nvSpPr>
        <p:spPr bwMode="auto">
          <a:xfrm>
            <a:off x="3416703" y="2384425"/>
            <a:ext cx="3721100" cy="727075"/>
          </a:xfrm>
          <a:custGeom>
            <a:avLst/>
            <a:gdLst>
              <a:gd name="T0" fmla="*/ 0 w 13254"/>
              <a:gd name="T1" fmla="*/ 0 h 1648"/>
              <a:gd name="T2" fmla="*/ 5121 w 13254"/>
              <a:gd name="T3" fmla="*/ 442 h 1648"/>
              <a:gd name="T4" fmla="*/ 13254 w 13254"/>
              <a:gd name="T5" fmla="*/ 442 h 1648"/>
              <a:gd name="T6" fmla="*/ 13254 w 13254"/>
              <a:gd name="T7" fmla="*/ 1217 h 1648"/>
              <a:gd name="T8" fmla="*/ 5177 w 13254"/>
              <a:gd name="T9" fmla="*/ 1217 h 1648"/>
              <a:gd name="T10" fmla="*/ 0 w 13254"/>
              <a:gd name="T11" fmla="*/ 1648 h 1648"/>
              <a:gd name="T12" fmla="*/ 0 w 13254"/>
              <a:gd name="T13" fmla="*/ 0 h 1648"/>
              <a:gd name="T14" fmla="*/ 0 60000 65536"/>
              <a:gd name="T15" fmla="*/ 0 60000 65536"/>
              <a:gd name="T16" fmla="*/ 0 60000 65536"/>
              <a:gd name="T17" fmla="*/ 0 60000 65536"/>
              <a:gd name="T18" fmla="*/ 0 60000 65536"/>
              <a:gd name="T19" fmla="*/ 0 60000 65536"/>
              <a:gd name="T20" fmla="*/ 0 60000 65536"/>
              <a:gd name="T21" fmla="*/ 0 w 13254"/>
              <a:gd name="T22" fmla="*/ 0 h 1648"/>
              <a:gd name="T23" fmla="*/ 13254 w 13254"/>
              <a:gd name="T24" fmla="*/ 1648 h 1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254" h="1648">
                <a:moveTo>
                  <a:pt x="0" y="0"/>
                </a:moveTo>
                <a:lnTo>
                  <a:pt x="5121" y="442"/>
                </a:lnTo>
                <a:lnTo>
                  <a:pt x="13254" y="442"/>
                </a:lnTo>
                <a:lnTo>
                  <a:pt x="13254" y="1217"/>
                </a:lnTo>
                <a:lnTo>
                  <a:pt x="5177" y="1217"/>
                </a:lnTo>
                <a:lnTo>
                  <a:pt x="0" y="1648"/>
                </a:lnTo>
                <a:lnTo>
                  <a:pt x="0" y="0"/>
                </a:lnTo>
                <a:close/>
              </a:path>
            </a:pathLst>
          </a:custGeom>
          <a:solidFill>
            <a:srgbClr val="EAEAEA"/>
          </a:solidFill>
          <a:ln w="7938">
            <a:solidFill>
              <a:schemeClr val="tx1"/>
            </a:solidFill>
            <a:prstDash val="solid"/>
            <a:round/>
            <a:headEnd/>
            <a:tailEnd/>
          </a:ln>
        </p:spPr>
        <p:txBody>
          <a:bodyPr/>
          <a:lstStyle/>
          <a:p>
            <a:endParaRPr lang="zh-CN" altLang="en-US"/>
          </a:p>
        </p:txBody>
      </p:sp>
      <p:sp>
        <p:nvSpPr>
          <p:cNvPr id="19" name="Rectangle 21"/>
          <p:cNvSpPr>
            <a:spLocks noChangeArrowheads="1"/>
          </p:cNvSpPr>
          <p:nvPr/>
        </p:nvSpPr>
        <p:spPr bwMode="auto">
          <a:xfrm>
            <a:off x="6675841" y="2600325"/>
            <a:ext cx="374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600">
                <a:solidFill>
                  <a:srgbClr val="000000"/>
                </a:solidFill>
                <a:latin typeface="华文细黑" pitchFamily="2" charset="-122"/>
                <a:ea typeface="华文细黑" pitchFamily="2" charset="-122"/>
              </a:rPr>
              <a:t>发布</a:t>
            </a:r>
            <a:endParaRPr lang="zh-CN" altLang="en-US" sz="2000">
              <a:solidFill>
                <a:schemeClr val="tx1"/>
              </a:solidFill>
              <a:latin typeface="华文细黑" pitchFamily="2" charset="-122"/>
              <a:ea typeface="华文细黑" pitchFamily="2" charset="-122"/>
            </a:endParaRPr>
          </a:p>
        </p:txBody>
      </p:sp>
      <p:sp>
        <p:nvSpPr>
          <p:cNvPr id="20" name="Rectangle 22"/>
          <p:cNvSpPr>
            <a:spLocks noChangeArrowheads="1"/>
          </p:cNvSpPr>
          <p:nvPr/>
        </p:nvSpPr>
        <p:spPr bwMode="auto">
          <a:xfrm>
            <a:off x="6026553" y="2600325"/>
            <a:ext cx="374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600">
                <a:solidFill>
                  <a:srgbClr val="000000"/>
                </a:solidFill>
                <a:latin typeface="华文细黑" pitchFamily="2" charset="-122"/>
                <a:ea typeface="华文细黑" pitchFamily="2" charset="-122"/>
              </a:rPr>
              <a:t>验证</a:t>
            </a:r>
            <a:endParaRPr lang="zh-CN" altLang="en-US" sz="2000">
              <a:solidFill>
                <a:schemeClr val="tx1"/>
              </a:solidFill>
              <a:latin typeface="华文细黑" pitchFamily="2" charset="-122"/>
              <a:ea typeface="华文细黑" pitchFamily="2" charset="-122"/>
            </a:endParaRPr>
          </a:p>
        </p:txBody>
      </p:sp>
      <p:sp>
        <p:nvSpPr>
          <p:cNvPr id="21" name="Rectangle 23"/>
          <p:cNvSpPr>
            <a:spLocks noChangeArrowheads="1"/>
          </p:cNvSpPr>
          <p:nvPr/>
        </p:nvSpPr>
        <p:spPr bwMode="auto">
          <a:xfrm>
            <a:off x="5102628" y="2600325"/>
            <a:ext cx="374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600">
                <a:solidFill>
                  <a:srgbClr val="000000"/>
                </a:solidFill>
                <a:latin typeface="华文细黑" pitchFamily="2" charset="-122"/>
                <a:ea typeface="华文细黑" pitchFamily="2" charset="-122"/>
              </a:rPr>
              <a:t>开发</a:t>
            </a:r>
            <a:endParaRPr lang="zh-CN" altLang="en-US" sz="2000">
              <a:solidFill>
                <a:schemeClr val="tx1"/>
              </a:solidFill>
              <a:latin typeface="华文细黑" pitchFamily="2" charset="-122"/>
              <a:ea typeface="华文细黑" pitchFamily="2" charset="-122"/>
            </a:endParaRPr>
          </a:p>
        </p:txBody>
      </p:sp>
      <p:sp>
        <p:nvSpPr>
          <p:cNvPr id="22" name="Rectangle 24"/>
          <p:cNvSpPr>
            <a:spLocks noChangeArrowheads="1"/>
          </p:cNvSpPr>
          <p:nvPr/>
        </p:nvSpPr>
        <p:spPr bwMode="auto">
          <a:xfrm>
            <a:off x="4112028" y="2600325"/>
            <a:ext cx="374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600">
                <a:solidFill>
                  <a:srgbClr val="000000"/>
                </a:solidFill>
                <a:latin typeface="华文细黑" pitchFamily="2" charset="-122"/>
                <a:ea typeface="华文细黑" pitchFamily="2" charset="-122"/>
              </a:rPr>
              <a:t>计划</a:t>
            </a:r>
            <a:endParaRPr lang="zh-CN" altLang="en-US" sz="2000">
              <a:solidFill>
                <a:schemeClr val="tx1"/>
              </a:solidFill>
              <a:latin typeface="华文细黑" pitchFamily="2" charset="-122"/>
              <a:ea typeface="华文细黑" pitchFamily="2" charset="-122"/>
            </a:endParaRPr>
          </a:p>
        </p:txBody>
      </p:sp>
      <p:sp>
        <p:nvSpPr>
          <p:cNvPr id="23" name="Rectangle 25"/>
          <p:cNvSpPr>
            <a:spLocks noChangeArrowheads="1"/>
          </p:cNvSpPr>
          <p:nvPr/>
        </p:nvSpPr>
        <p:spPr bwMode="auto">
          <a:xfrm>
            <a:off x="3499253" y="2600325"/>
            <a:ext cx="3746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600">
                <a:solidFill>
                  <a:srgbClr val="000000"/>
                </a:solidFill>
                <a:latin typeface="华文细黑" pitchFamily="2" charset="-122"/>
                <a:ea typeface="华文细黑" pitchFamily="2" charset="-122"/>
              </a:rPr>
              <a:t>概念</a:t>
            </a:r>
            <a:endParaRPr lang="zh-CN" altLang="en-US" sz="2000">
              <a:solidFill>
                <a:schemeClr val="tx1"/>
              </a:solidFill>
              <a:latin typeface="华文细黑" pitchFamily="2" charset="-122"/>
              <a:ea typeface="华文细黑" pitchFamily="2" charset="-122"/>
            </a:endParaRPr>
          </a:p>
        </p:txBody>
      </p:sp>
      <p:sp>
        <p:nvSpPr>
          <p:cNvPr id="24" name="Line 26"/>
          <p:cNvSpPr>
            <a:spLocks noChangeShapeType="1"/>
          </p:cNvSpPr>
          <p:nvPr/>
        </p:nvSpPr>
        <p:spPr bwMode="auto">
          <a:xfrm flipV="1">
            <a:off x="4774016" y="2574925"/>
            <a:ext cx="0" cy="377825"/>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Line 27"/>
          <p:cNvSpPr>
            <a:spLocks noChangeShapeType="1"/>
          </p:cNvSpPr>
          <p:nvPr/>
        </p:nvSpPr>
        <p:spPr bwMode="auto">
          <a:xfrm>
            <a:off x="3985028" y="2471737"/>
            <a:ext cx="0" cy="581025"/>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 name="Line 28"/>
          <p:cNvSpPr>
            <a:spLocks noChangeShapeType="1"/>
          </p:cNvSpPr>
          <p:nvPr/>
        </p:nvSpPr>
        <p:spPr bwMode="auto">
          <a:xfrm flipV="1">
            <a:off x="5831291" y="2574925"/>
            <a:ext cx="3175" cy="349250"/>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 name="Line 29"/>
          <p:cNvSpPr>
            <a:spLocks noChangeShapeType="1"/>
          </p:cNvSpPr>
          <p:nvPr/>
        </p:nvSpPr>
        <p:spPr bwMode="auto">
          <a:xfrm>
            <a:off x="6525028" y="2590800"/>
            <a:ext cx="0" cy="334962"/>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 name="Text Box 30"/>
          <p:cNvSpPr txBox="1">
            <a:spLocks noChangeArrowheads="1"/>
          </p:cNvSpPr>
          <p:nvPr/>
        </p:nvSpPr>
        <p:spPr bwMode="auto">
          <a:xfrm>
            <a:off x="7341003" y="2455862"/>
            <a:ext cx="996950" cy="590550"/>
          </a:xfrm>
          <a:prstGeom prst="rect">
            <a:avLst/>
          </a:prstGeom>
          <a:solidFill>
            <a:srgbClr val="EAEAEA"/>
          </a:solidFill>
          <a:ln w="9525">
            <a:solidFill>
              <a:schemeClr val="tx1"/>
            </a:solidFill>
            <a:miter lim="800000"/>
            <a:headEnd/>
            <a:tailEnd/>
          </a:ln>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spcBef>
                <a:spcPct val="50000"/>
              </a:spcBef>
            </a:pPr>
            <a:r>
              <a:rPr lang="zh-CN" altLang="en-US" sz="1600">
                <a:solidFill>
                  <a:schemeClr val="tx1"/>
                </a:solidFill>
              </a:rPr>
              <a:t>生命周期管理</a:t>
            </a:r>
          </a:p>
        </p:txBody>
      </p:sp>
      <p:sp>
        <p:nvSpPr>
          <p:cNvPr id="29" name="Line 31"/>
          <p:cNvSpPr>
            <a:spLocks noChangeShapeType="1"/>
          </p:cNvSpPr>
          <p:nvPr/>
        </p:nvSpPr>
        <p:spPr bwMode="auto">
          <a:xfrm>
            <a:off x="7804553" y="1952625"/>
            <a:ext cx="1588" cy="503237"/>
          </a:xfrm>
          <a:prstGeom prst="line">
            <a:avLst/>
          </a:prstGeom>
          <a:noFill/>
          <a:ln w="9525">
            <a:solidFill>
              <a:schemeClr val="tx2"/>
            </a:solidFill>
            <a:round/>
            <a:headEnd type="stealth" w="lg" len="lg"/>
            <a:tailEnd type="stealth" w="lg" len="lg"/>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 name="Line 32"/>
          <p:cNvSpPr>
            <a:spLocks noChangeShapeType="1"/>
          </p:cNvSpPr>
          <p:nvPr/>
        </p:nvSpPr>
        <p:spPr bwMode="auto">
          <a:xfrm>
            <a:off x="3750078" y="3175000"/>
            <a:ext cx="0" cy="490537"/>
          </a:xfrm>
          <a:prstGeom prst="line">
            <a:avLst/>
          </a:prstGeom>
          <a:noFill/>
          <a:ln w="1905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 name="Line 33"/>
          <p:cNvSpPr>
            <a:spLocks noChangeShapeType="1"/>
          </p:cNvSpPr>
          <p:nvPr/>
        </p:nvSpPr>
        <p:spPr bwMode="auto">
          <a:xfrm>
            <a:off x="3151591" y="2743200"/>
            <a:ext cx="26511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zh-CN" altLang="en-US"/>
          </a:p>
        </p:txBody>
      </p:sp>
      <p:sp>
        <p:nvSpPr>
          <p:cNvPr id="32" name="Line 34"/>
          <p:cNvSpPr>
            <a:spLocks noChangeShapeType="1"/>
          </p:cNvSpPr>
          <p:nvPr/>
        </p:nvSpPr>
        <p:spPr bwMode="auto">
          <a:xfrm>
            <a:off x="7139391" y="2743200"/>
            <a:ext cx="200025"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3" name="Line 35"/>
          <p:cNvSpPr>
            <a:spLocks noChangeShapeType="1"/>
          </p:cNvSpPr>
          <p:nvPr/>
        </p:nvSpPr>
        <p:spPr bwMode="auto">
          <a:xfrm>
            <a:off x="4547003" y="3175000"/>
            <a:ext cx="0" cy="490537"/>
          </a:xfrm>
          <a:prstGeom prst="line">
            <a:avLst/>
          </a:prstGeom>
          <a:noFill/>
          <a:ln w="1905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4" name="Line 36"/>
          <p:cNvSpPr>
            <a:spLocks noChangeShapeType="1"/>
          </p:cNvSpPr>
          <p:nvPr/>
        </p:nvSpPr>
        <p:spPr bwMode="auto">
          <a:xfrm>
            <a:off x="5343928" y="3190875"/>
            <a:ext cx="0" cy="490537"/>
          </a:xfrm>
          <a:prstGeom prst="line">
            <a:avLst/>
          </a:prstGeom>
          <a:noFill/>
          <a:ln w="1905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 name="Line 37"/>
          <p:cNvSpPr>
            <a:spLocks noChangeShapeType="1"/>
          </p:cNvSpPr>
          <p:nvPr/>
        </p:nvSpPr>
        <p:spPr bwMode="auto">
          <a:xfrm>
            <a:off x="6142441" y="3175000"/>
            <a:ext cx="0" cy="490537"/>
          </a:xfrm>
          <a:prstGeom prst="line">
            <a:avLst/>
          </a:prstGeom>
          <a:noFill/>
          <a:ln w="1905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 name="AutoShape 38"/>
          <p:cNvSpPr>
            <a:spLocks noChangeArrowheads="1"/>
          </p:cNvSpPr>
          <p:nvPr/>
        </p:nvSpPr>
        <p:spPr bwMode="auto">
          <a:xfrm rot="16200000">
            <a:off x="2941247" y="4333081"/>
            <a:ext cx="889000" cy="595312"/>
          </a:xfrm>
          <a:prstGeom prst="homePlate">
            <a:avLst>
              <a:gd name="adj" fmla="val 37333"/>
            </a:avLst>
          </a:prstGeom>
          <a:solidFill>
            <a:srgbClr val="EAEAEA"/>
          </a:solidFill>
          <a:ln w="9525">
            <a:solidFill>
              <a:schemeClr val="tx1"/>
            </a:solidFill>
            <a:miter lim="800000"/>
            <a:headEnd/>
            <a:tailEnd/>
          </a:ln>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eaLnBrk="1" hangingPunct="1"/>
            <a:endParaRPr lang="zh-CN" altLang="en-US"/>
          </a:p>
        </p:txBody>
      </p:sp>
      <p:sp>
        <p:nvSpPr>
          <p:cNvPr id="37" name="Text Box 39"/>
          <p:cNvSpPr txBox="1">
            <a:spLocks noChangeArrowheads="1"/>
          </p:cNvSpPr>
          <p:nvPr/>
        </p:nvSpPr>
        <p:spPr bwMode="auto">
          <a:xfrm rot="30148">
            <a:off x="3078566" y="4329112"/>
            <a:ext cx="6715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600">
                <a:solidFill>
                  <a:schemeClr val="tx1"/>
                </a:solidFill>
              </a:rPr>
              <a:t>需求管理</a:t>
            </a:r>
          </a:p>
        </p:txBody>
      </p:sp>
      <p:sp>
        <p:nvSpPr>
          <p:cNvPr id="38" name="AutoShape 40"/>
          <p:cNvSpPr>
            <a:spLocks noChangeArrowheads="1"/>
          </p:cNvSpPr>
          <p:nvPr/>
        </p:nvSpPr>
        <p:spPr bwMode="auto">
          <a:xfrm rot="16200000">
            <a:off x="3738966" y="4333874"/>
            <a:ext cx="889000" cy="593725"/>
          </a:xfrm>
          <a:prstGeom prst="homePlate">
            <a:avLst>
              <a:gd name="adj" fmla="val 37433"/>
            </a:avLst>
          </a:prstGeom>
          <a:solidFill>
            <a:srgbClr val="EAEAEA"/>
          </a:solidFill>
          <a:ln w="9525">
            <a:solidFill>
              <a:schemeClr val="tx1"/>
            </a:solidFill>
            <a:miter lim="800000"/>
            <a:headEnd/>
            <a:tailEnd/>
          </a:ln>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eaLnBrk="1" hangingPunct="1"/>
            <a:endParaRPr lang="zh-CN" altLang="en-US"/>
          </a:p>
        </p:txBody>
      </p:sp>
      <p:sp>
        <p:nvSpPr>
          <p:cNvPr id="39" name="Text Box 41"/>
          <p:cNvSpPr txBox="1">
            <a:spLocks noChangeArrowheads="1"/>
          </p:cNvSpPr>
          <p:nvPr/>
        </p:nvSpPr>
        <p:spPr bwMode="auto">
          <a:xfrm rot="30148">
            <a:off x="3875491" y="4329112"/>
            <a:ext cx="6715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600">
                <a:solidFill>
                  <a:schemeClr val="tx1"/>
                </a:solidFill>
              </a:rPr>
              <a:t>技术评审</a:t>
            </a:r>
          </a:p>
        </p:txBody>
      </p:sp>
      <p:sp>
        <p:nvSpPr>
          <p:cNvPr id="40" name="AutoShape 42"/>
          <p:cNvSpPr>
            <a:spLocks noChangeArrowheads="1"/>
          </p:cNvSpPr>
          <p:nvPr/>
        </p:nvSpPr>
        <p:spPr bwMode="auto">
          <a:xfrm rot="16200000">
            <a:off x="4536685" y="4333080"/>
            <a:ext cx="889000" cy="595313"/>
          </a:xfrm>
          <a:prstGeom prst="homePlate">
            <a:avLst>
              <a:gd name="adj" fmla="val 37333"/>
            </a:avLst>
          </a:prstGeom>
          <a:solidFill>
            <a:srgbClr val="EAEAEA"/>
          </a:solidFill>
          <a:ln w="9525">
            <a:solidFill>
              <a:schemeClr val="tx1"/>
            </a:solidFill>
            <a:miter lim="800000"/>
            <a:headEnd/>
            <a:tailEnd/>
          </a:ln>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eaLnBrk="1" hangingPunct="1"/>
            <a:endParaRPr lang="zh-CN" altLang="en-US"/>
          </a:p>
        </p:txBody>
      </p:sp>
      <p:sp>
        <p:nvSpPr>
          <p:cNvPr id="41" name="Text Box 43"/>
          <p:cNvSpPr txBox="1">
            <a:spLocks noChangeArrowheads="1"/>
          </p:cNvSpPr>
          <p:nvPr/>
        </p:nvSpPr>
        <p:spPr bwMode="auto">
          <a:xfrm rot="30148">
            <a:off x="4672416" y="4329112"/>
            <a:ext cx="6715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600">
                <a:solidFill>
                  <a:schemeClr val="tx1"/>
                </a:solidFill>
              </a:rPr>
              <a:t>配置管理</a:t>
            </a:r>
          </a:p>
        </p:txBody>
      </p:sp>
      <p:sp>
        <p:nvSpPr>
          <p:cNvPr id="42" name="AutoShape 44"/>
          <p:cNvSpPr>
            <a:spLocks noChangeArrowheads="1"/>
          </p:cNvSpPr>
          <p:nvPr/>
        </p:nvSpPr>
        <p:spPr bwMode="auto">
          <a:xfrm rot="16200000">
            <a:off x="5335197" y="4333081"/>
            <a:ext cx="889000" cy="595312"/>
          </a:xfrm>
          <a:prstGeom prst="homePlate">
            <a:avLst>
              <a:gd name="adj" fmla="val 37333"/>
            </a:avLst>
          </a:prstGeom>
          <a:solidFill>
            <a:srgbClr val="EAEAEA"/>
          </a:solidFill>
          <a:ln w="9525">
            <a:solidFill>
              <a:schemeClr val="tx1"/>
            </a:solidFill>
            <a:miter lim="800000"/>
            <a:headEnd/>
            <a:tailEnd/>
          </a:ln>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eaLnBrk="1" hangingPunct="1"/>
            <a:endParaRPr lang="zh-CN" altLang="en-US"/>
          </a:p>
        </p:txBody>
      </p:sp>
      <p:sp>
        <p:nvSpPr>
          <p:cNvPr id="43" name="Text Box 45"/>
          <p:cNvSpPr txBox="1">
            <a:spLocks noChangeArrowheads="1"/>
          </p:cNvSpPr>
          <p:nvPr/>
        </p:nvSpPr>
        <p:spPr bwMode="auto">
          <a:xfrm rot="30148">
            <a:off x="5472516" y="4324350"/>
            <a:ext cx="669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600">
                <a:solidFill>
                  <a:schemeClr val="tx1"/>
                </a:solidFill>
              </a:rPr>
              <a:t>硬件开发</a:t>
            </a:r>
          </a:p>
        </p:txBody>
      </p:sp>
      <p:sp>
        <p:nvSpPr>
          <p:cNvPr id="44" name="AutoShape 46"/>
          <p:cNvSpPr>
            <a:spLocks noChangeArrowheads="1"/>
          </p:cNvSpPr>
          <p:nvPr/>
        </p:nvSpPr>
        <p:spPr bwMode="auto">
          <a:xfrm rot="16200000">
            <a:off x="6132122" y="4333081"/>
            <a:ext cx="889000" cy="595312"/>
          </a:xfrm>
          <a:prstGeom prst="homePlate">
            <a:avLst>
              <a:gd name="adj" fmla="val 37333"/>
            </a:avLst>
          </a:prstGeom>
          <a:solidFill>
            <a:srgbClr val="EAEAEA"/>
          </a:solidFill>
          <a:ln w="9525">
            <a:solidFill>
              <a:schemeClr val="tx1"/>
            </a:solidFill>
            <a:miter lim="800000"/>
            <a:headEnd/>
            <a:tailEnd/>
          </a:ln>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eaLnBrk="1" hangingPunct="1"/>
            <a:endParaRPr lang="zh-CN" altLang="en-US"/>
          </a:p>
        </p:txBody>
      </p:sp>
      <p:sp>
        <p:nvSpPr>
          <p:cNvPr id="45" name="Text Box 47"/>
          <p:cNvSpPr txBox="1">
            <a:spLocks noChangeArrowheads="1"/>
          </p:cNvSpPr>
          <p:nvPr/>
        </p:nvSpPr>
        <p:spPr bwMode="auto">
          <a:xfrm rot="30148">
            <a:off x="6269441" y="4329112"/>
            <a:ext cx="6715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600">
                <a:solidFill>
                  <a:schemeClr val="tx1"/>
                </a:solidFill>
              </a:rPr>
              <a:t>软件开发</a:t>
            </a:r>
          </a:p>
        </p:txBody>
      </p:sp>
      <p:sp>
        <p:nvSpPr>
          <p:cNvPr id="46" name="AutoShape 48"/>
          <p:cNvSpPr>
            <a:spLocks noChangeArrowheads="1"/>
          </p:cNvSpPr>
          <p:nvPr/>
        </p:nvSpPr>
        <p:spPr bwMode="auto">
          <a:xfrm rot="16200000">
            <a:off x="7395772" y="4333081"/>
            <a:ext cx="889000" cy="595312"/>
          </a:xfrm>
          <a:prstGeom prst="homePlate">
            <a:avLst>
              <a:gd name="adj" fmla="val 37333"/>
            </a:avLst>
          </a:prstGeom>
          <a:solidFill>
            <a:srgbClr val="EAEAEA"/>
          </a:solidFill>
          <a:ln w="9525">
            <a:solidFill>
              <a:schemeClr val="tx1"/>
            </a:solidFill>
            <a:miter lim="800000"/>
            <a:headEnd/>
            <a:tailEnd/>
          </a:ln>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eaLnBrk="1" hangingPunct="1"/>
            <a:endParaRPr lang="zh-CN" altLang="en-US"/>
          </a:p>
        </p:txBody>
      </p:sp>
      <p:sp>
        <p:nvSpPr>
          <p:cNvPr id="47" name="Text Box 49"/>
          <p:cNvSpPr txBox="1">
            <a:spLocks noChangeArrowheads="1"/>
          </p:cNvSpPr>
          <p:nvPr/>
        </p:nvSpPr>
        <p:spPr bwMode="auto">
          <a:xfrm rot="30148">
            <a:off x="7533091" y="4329112"/>
            <a:ext cx="669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600">
                <a:solidFill>
                  <a:schemeClr val="tx1"/>
                </a:solidFill>
              </a:rPr>
              <a:t>绩效管理</a:t>
            </a:r>
          </a:p>
        </p:txBody>
      </p:sp>
      <p:sp>
        <p:nvSpPr>
          <p:cNvPr id="48" name="Text Box 50"/>
          <p:cNvSpPr txBox="1">
            <a:spLocks noChangeArrowheads="1"/>
          </p:cNvSpPr>
          <p:nvPr/>
        </p:nvSpPr>
        <p:spPr bwMode="auto">
          <a:xfrm>
            <a:off x="1489478" y="1581150"/>
            <a:ext cx="1862138" cy="369887"/>
          </a:xfrm>
          <a:prstGeom prst="rect">
            <a:avLst/>
          </a:prstGeom>
          <a:solidFill>
            <a:srgbClr val="EAEAEA"/>
          </a:solidFill>
          <a:ln w="9525">
            <a:solidFill>
              <a:schemeClr val="tx1"/>
            </a:solidFill>
            <a:miter lim="800000"/>
            <a:headEnd/>
            <a:tailEnd/>
          </a:ln>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lnSpc>
                <a:spcPct val="110000"/>
              </a:lnSpc>
              <a:spcBef>
                <a:spcPct val="50000"/>
              </a:spcBef>
            </a:pPr>
            <a:r>
              <a:rPr lang="zh-CN" altLang="en-US" sz="1600">
                <a:solidFill>
                  <a:schemeClr val="tx1"/>
                </a:solidFill>
              </a:rPr>
              <a:t>产品战略</a:t>
            </a:r>
          </a:p>
        </p:txBody>
      </p:sp>
      <p:sp>
        <p:nvSpPr>
          <p:cNvPr id="49" name="Rectangle 51"/>
          <p:cNvSpPr>
            <a:spLocks noChangeArrowheads="1"/>
          </p:cNvSpPr>
          <p:nvPr/>
        </p:nvSpPr>
        <p:spPr bwMode="auto">
          <a:xfrm>
            <a:off x="227416" y="1374775"/>
            <a:ext cx="1131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800">
                <a:solidFill>
                  <a:schemeClr val="tx1"/>
                </a:solidFill>
                <a:latin typeface="Times New Roman" pitchFamily="18" charset="0"/>
              </a:rPr>
              <a:t>产品战略及决策</a:t>
            </a:r>
          </a:p>
        </p:txBody>
      </p:sp>
      <p:sp>
        <p:nvSpPr>
          <p:cNvPr id="50" name="Rectangle 52"/>
          <p:cNvSpPr>
            <a:spLocks noChangeArrowheads="1"/>
          </p:cNvSpPr>
          <p:nvPr/>
        </p:nvSpPr>
        <p:spPr bwMode="auto">
          <a:xfrm>
            <a:off x="198841" y="3608387"/>
            <a:ext cx="1225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800">
                <a:solidFill>
                  <a:schemeClr val="tx1"/>
                </a:solidFill>
                <a:latin typeface="Times New Roman" pitchFamily="18" charset="0"/>
              </a:rPr>
              <a:t>平台及技术</a:t>
            </a:r>
          </a:p>
          <a:p>
            <a:pPr algn="ctr" eaLnBrk="1" hangingPunct="1"/>
            <a:r>
              <a:rPr lang="zh-CN" altLang="en-US" sz="1800">
                <a:solidFill>
                  <a:schemeClr val="tx1"/>
                </a:solidFill>
                <a:latin typeface="Times New Roman" pitchFamily="18" charset="0"/>
              </a:rPr>
              <a:t>研发</a:t>
            </a:r>
          </a:p>
        </p:txBody>
      </p:sp>
      <p:sp>
        <p:nvSpPr>
          <p:cNvPr id="51" name="Rectangle 53"/>
          <p:cNvSpPr>
            <a:spLocks noChangeArrowheads="1"/>
          </p:cNvSpPr>
          <p:nvPr/>
        </p:nvSpPr>
        <p:spPr bwMode="auto">
          <a:xfrm>
            <a:off x="386166" y="4473575"/>
            <a:ext cx="803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gn="ctr" eaLnBrk="1" hangingPunct="1"/>
            <a:r>
              <a:rPr lang="zh-CN" altLang="en-US" sz="1800">
                <a:solidFill>
                  <a:schemeClr val="tx1"/>
                </a:solidFill>
                <a:latin typeface="Times New Roman" pitchFamily="18" charset="0"/>
              </a:rPr>
              <a:t>支撑</a:t>
            </a:r>
          </a:p>
          <a:p>
            <a:pPr algn="ctr" eaLnBrk="1" hangingPunct="1"/>
            <a:r>
              <a:rPr lang="zh-CN" altLang="en-US" sz="1800">
                <a:solidFill>
                  <a:schemeClr val="tx1"/>
                </a:solidFill>
                <a:latin typeface="Times New Roman" pitchFamily="18" charset="0"/>
              </a:rPr>
              <a:t>子流程</a:t>
            </a:r>
          </a:p>
        </p:txBody>
      </p:sp>
    </p:spTree>
    <p:extLst>
      <p:ext uri="{BB962C8B-B14F-4D97-AF65-F5344CB8AC3E}">
        <p14:creationId xmlns:p14="http://schemas.microsoft.com/office/powerpoint/2010/main" val="520337845"/>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82575" y="1003300"/>
            <a:ext cx="8610600" cy="5257800"/>
          </a:xfrm>
          <a:prstGeom prst="rect">
            <a:avLst/>
          </a:prstGeom>
          <a:solidFill>
            <a:schemeClr val="bg1"/>
          </a:solidFill>
          <a:ln w="9525">
            <a:solidFill>
              <a:schemeClr val="tx1"/>
            </a:solidFill>
            <a:prstDash val="sysDot"/>
            <a:miter lim="800000"/>
            <a:headEnd/>
            <a:tailEnd/>
          </a:ln>
        </p:spPr>
        <p:txBody>
          <a:bodyPr wrap="none" anchor="ctr"/>
          <a:lstStyle/>
          <a:p>
            <a:pPr algn="ctr"/>
            <a:endParaRPr lang="zh-CN" altLang="en-US"/>
          </a:p>
        </p:txBody>
      </p:sp>
      <p:sp>
        <p:nvSpPr>
          <p:cNvPr id="3" name="AutoShape 4"/>
          <p:cNvSpPr>
            <a:spLocks noChangeArrowheads="1"/>
          </p:cNvSpPr>
          <p:nvPr/>
        </p:nvSpPr>
        <p:spPr bwMode="auto">
          <a:xfrm>
            <a:off x="3038475" y="1806574"/>
            <a:ext cx="142875" cy="173038"/>
          </a:xfrm>
          <a:prstGeom prst="downArrow">
            <a:avLst>
              <a:gd name="adj1" fmla="val 50000"/>
              <a:gd name="adj2" fmla="val 30278"/>
            </a:avLst>
          </a:prstGeom>
          <a:gradFill rotWithShape="0">
            <a:gsLst>
              <a:gs pos="0">
                <a:schemeClr val="hlink"/>
              </a:gs>
              <a:gs pos="50000">
                <a:srgbClr val="FFFFFF"/>
              </a:gs>
              <a:gs pos="100000">
                <a:schemeClr val="hlink"/>
              </a:gs>
            </a:gsLst>
            <a:lin ang="5400000" scaled="1"/>
          </a:gradFill>
          <a:ln w="9525">
            <a:noFill/>
            <a:miter lim="800000"/>
            <a:headEnd/>
            <a:tailEnd/>
          </a:ln>
          <a:effectLst/>
        </p:spPr>
        <p:txBody>
          <a:bodyPr wrap="none" anchor="ctr"/>
          <a:lstStyle/>
          <a:p>
            <a:pPr algn="ctr">
              <a:defRPr/>
            </a:pPr>
            <a:endParaRPr lang="zh-CN" altLang="en-US"/>
          </a:p>
        </p:txBody>
      </p:sp>
      <p:sp>
        <p:nvSpPr>
          <p:cNvPr id="4" name="AutoShape 5"/>
          <p:cNvSpPr>
            <a:spLocks noChangeArrowheads="1"/>
          </p:cNvSpPr>
          <p:nvPr/>
        </p:nvSpPr>
        <p:spPr bwMode="auto">
          <a:xfrm>
            <a:off x="6391275" y="1812924"/>
            <a:ext cx="142875" cy="173038"/>
          </a:xfrm>
          <a:prstGeom prst="downArrow">
            <a:avLst>
              <a:gd name="adj1" fmla="val 50000"/>
              <a:gd name="adj2" fmla="val 30278"/>
            </a:avLst>
          </a:prstGeom>
          <a:gradFill rotWithShape="0">
            <a:gsLst>
              <a:gs pos="0">
                <a:schemeClr val="hlink"/>
              </a:gs>
              <a:gs pos="50000">
                <a:srgbClr val="FFFFFF"/>
              </a:gs>
              <a:gs pos="100000">
                <a:schemeClr val="hlink"/>
              </a:gs>
            </a:gsLst>
            <a:lin ang="5400000" scaled="1"/>
          </a:gradFill>
          <a:ln w="9525">
            <a:noFill/>
            <a:miter lim="800000"/>
            <a:headEnd/>
            <a:tailEnd/>
          </a:ln>
          <a:effectLst/>
        </p:spPr>
        <p:txBody>
          <a:bodyPr wrap="none" anchor="ctr"/>
          <a:lstStyle/>
          <a:p>
            <a:pPr algn="ctr">
              <a:defRPr/>
            </a:pPr>
            <a:endParaRPr lang="zh-CN" altLang="en-US"/>
          </a:p>
        </p:txBody>
      </p:sp>
      <p:sp>
        <p:nvSpPr>
          <p:cNvPr id="5" name="Rectangle 6"/>
          <p:cNvSpPr>
            <a:spLocks noChangeArrowheads="1"/>
          </p:cNvSpPr>
          <p:nvPr/>
        </p:nvSpPr>
        <p:spPr bwMode="auto">
          <a:xfrm>
            <a:off x="539750" y="5756275"/>
            <a:ext cx="1152525" cy="431800"/>
          </a:xfrm>
          <a:prstGeom prst="rect">
            <a:avLst/>
          </a:prstGeom>
          <a:solidFill>
            <a:srgbClr val="0066FF"/>
          </a:solidFill>
          <a:ln w="9525">
            <a:noFill/>
            <a:miter lim="800000"/>
            <a:headEnd/>
            <a:tailEnd/>
          </a:ln>
        </p:spPr>
        <p:txBody>
          <a:bodyPr wrap="none" anchor="ctr"/>
          <a:lstStyle/>
          <a:p>
            <a:pPr algn="ctr" fontAlgn="ctr">
              <a:lnSpc>
                <a:spcPct val="190000"/>
              </a:lnSpc>
              <a:spcBef>
                <a:spcPct val="20000"/>
              </a:spcBef>
            </a:pPr>
            <a:endParaRPr lang="zh-CN" altLang="zh-CN" sz="1800"/>
          </a:p>
        </p:txBody>
      </p:sp>
      <p:sp>
        <p:nvSpPr>
          <p:cNvPr id="6" name="AutoShape 7"/>
          <p:cNvSpPr>
            <a:spLocks noChangeArrowheads="1"/>
          </p:cNvSpPr>
          <p:nvPr/>
        </p:nvSpPr>
        <p:spPr bwMode="auto">
          <a:xfrm>
            <a:off x="5019675" y="1650999"/>
            <a:ext cx="69850" cy="1704975"/>
          </a:xfrm>
          <a:prstGeom prst="downArrow">
            <a:avLst>
              <a:gd name="adj1" fmla="val 50000"/>
              <a:gd name="adj2" fmla="val 610227"/>
            </a:avLst>
          </a:prstGeom>
          <a:gradFill rotWithShape="0">
            <a:gsLst>
              <a:gs pos="0">
                <a:schemeClr val="hlink"/>
              </a:gs>
              <a:gs pos="50000">
                <a:srgbClr val="FFFFFF"/>
              </a:gs>
              <a:gs pos="100000">
                <a:schemeClr val="hlink"/>
              </a:gs>
            </a:gsLst>
            <a:lin ang="5400000" scaled="1"/>
          </a:gradFill>
          <a:ln w="9525">
            <a:noFill/>
            <a:miter lim="800000"/>
            <a:headEnd/>
            <a:tailEnd/>
          </a:ln>
          <a:effectLst/>
        </p:spPr>
        <p:txBody>
          <a:bodyPr wrap="none" anchor="ctr"/>
          <a:lstStyle/>
          <a:p>
            <a:pPr algn="ctr">
              <a:defRPr/>
            </a:pPr>
            <a:endParaRPr lang="zh-CN" altLang="en-US"/>
          </a:p>
        </p:txBody>
      </p:sp>
      <p:sp>
        <p:nvSpPr>
          <p:cNvPr id="7" name="AutoShape 8"/>
          <p:cNvSpPr>
            <a:spLocks noChangeArrowheads="1"/>
          </p:cNvSpPr>
          <p:nvPr/>
        </p:nvSpPr>
        <p:spPr bwMode="auto">
          <a:xfrm>
            <a:off x="4410075" y="1650999"/>
            <a:ext cx="69850" cy="1704975"/>
          </a:xfrm>
          <a:prstGeom prst="downArrow">
            <a:avLst>
              <a:gd name="adj1" fmla="val 50000"/>
              <a:gd name="adj2" fmla="val 610227"/>
            </a:avLst>
          </a:prstGeom>
          <a:gradFill rotWithShape="0">
            <a:gsLst>
              <a:gs pos="0">
                <a:schemeClr val="hlink"/>
              </a:gs>
              <a:gs pos="50000">
                <a:srgbClr val="FFFFFF"/>
              </a:gs>
              <a:gs pos="100000">
                <a:schemeClr val="hlink"/>
              </a:gs>
            </a:gsLst>
            <a:lin ang="5400000" scaled="1"/>
          </a:gradFill>
          <a:ln w="9525">
            <a:noFill/>
            <a:miter lim="800000"/>
            <a:headEnd/>
            <a:tailEnd/>
          </a:ln>
          <a:effectLst/>
        </p:spPr>
        <p:txBody>
          <a:bodyPr wrap="none" anchor="ctr"/>
          <a:lstStyle/>
          <a:p>
            <a:pPr algn="ctr">
              <a:defRPr/>
            </a:pPr>
            <a:endParaRPr lang="zh-CN" altLang="en-US"/>
          </a:p>
        </p:txBody>
      </p:sp>
      <p:sp>
        <p:nvSpPr>
          <p:cNvPr id="8" name="AutoShape 9"/>
          <p:cNvSpPr>
            <a:spLocks noChangeArrowheads="1"/>
          </p:cNvSpPr>
          <p:nvPr/>
        </p:nvSpPr>
        <p:spPr bwMode="auto">
          <a:xfrm>
            <a:off x="4867275" y="1650999"/>
            <a:ext cx="142875" cy="3276600"/>
          </a:xfrm>
          <a:prstGeom prst="downArrow">
            <a:avLst>
              <a:gd name="adj1" fmla="val 50000"/>
              <a:gd name="adj2" fmla="val 573333"/>
            </a:avLst>
          </a:prstGeom>
          <a:gradFill rotWithShape="0">
            <a:gsLst>
              <a:gs pos="0">
                <a:schemeClr val="hlink"/>
              </a:gs>
              <a:gs pos="50000">
                <a:srgbClr val="FFFFFF"/>
              </a:gs>
              <a:gs pos="100000">
                <a:schemeClr val="hlink"/>
              </a:gs>
            </a:gsLst>
            <a:lin ang="5400000" scaled="1"/>
          </a:gradFill>
          <a:ln w="9525">
            <a:noFill/>
            <a:miter lim="800000"/>
            <a:headEnd/>
            <a:tailEnd/>
          </a:ln>
          <a:effectLst/>
        </p:spPr>
        <p:txBody>
          <a:bodyPr wrap="none" anchor="ctr"/>
          <a:lstStyle/>
          <a:p>
            <a:pPr algn="ctr">
              <a:defRPr/>
            </a:pPr>
            <a:endParaRPr lang="zh-CN" altLang="en-US"/>
          </a:p>
        </p:txBody>
      </p:sp>
      <p:sp>
        <p:nvSpPr>
          <p:cNvPr id="9" name="Rectangle 10"/>
          <p:cNvSpPr>
            <a:spLocks noChangeArrowheads="1"/>
          </p:cNvSpPr>
          <p:nvPr/>
        </p:nvSpPr>
        <p:spPr bwMode="auto">
          <a:xfrm>
            <a:off x="1819275" y="3357562"/>
            <a:ext cx="2505075" cy="404812"/>
          </a:xfrm>
          <a:prstGeom prst="rect">
            <a:avLst/>
          </a:prstGeom>
          <a:solidFill>
            <a:srgbClr val="0066FF"/>
          </a:solidFill>
          <a:ln w="9525">
            <a:noFill/>
            <a:miter lim="800000"/>
            <a:headEnd/>
            <a:tailEnd/>
          </a:ln>
        </p:spPr>
        <p:txBody>
          <a:bodyPr wrap="none" anchor="ctr"/>
          <a:lstStyle/>
          <a:p>
            <a:pPr algn="ctr" fontAlgn="ctr">
              <a:lnSpc>
                <a:spcPct val="190000"/>
              </a:lnSpc>
              <a:spcBef>
                <a:spcPct val="20000"/>
              </a:spcBef>
            </a:pPr>
            <a:endParaRPr lang="zh-CN" altLang="zh-CN" sz="1800"/>
          </a:p>
        </p:txBody>
      </p:sp>
      <p:sp>
        <p:nvSpPr>
          <p:cNvPr id="10" name="Rectangle 11"/>
          <p:cNvSpPr>
            <a:spLocks noChangeArrowheads="1"/>
          </p:cNvSpPr>
          <p:nvPr/>
        </p:nvSpPr>
        <p:spPr bwMode="auto">
          <a:xfrm>
            <a:off x="5100638" y="1954212"/>
            <a:ext cx="2427287" cy="404812"/>
          </a:xfrm>
          <a:prstGeom prst="rect">
            <a:avLst/>
          </a:prstGeom>
          <a:solidFill>
            <a:srgbClr val="0066FF"/>
          </a:solidFill>
          <a:ln w="9525">
            <a:noFill/>
            <a:miter lim="800000"/>
            <a:headEnd/>
            <a:tailEnd/>
          </a:ln>
        </p:spPr>
        <p:txBody>
          <a:bodyPr wrap="none" anchor="ctr"/>
          <a:lstStyle/>
          <a:p>
            <a:pPr algn="ctr" fontAlgn="ctr">
              <a:lnSpc>
                <a:spcPct val="190000"/>
              </a:lnSpc>
              <a:spcBef>
                <a:spcPct val="20000"/>
              </a:spcBef>
            </a:pPr>
            <a:endParaRPr lang="zh-CN" altLang="zh-CN" sz="1800"/>
          </a:p>
        </p:txBody>
      </p:sp>
      <p:sp>
        <p:nvSpPr>
          <p:cNvPr id="11" name="Rectangle 12"/>
          <p:cNvSpPr>
            <a:spLocks noChangeArrowheads="1"/>
          </p:cNvSpPr>
          <p:nvPr/>
        </p:nvSpPr>
        <p:spPr bwMode="auto">
          <a:xfrm>
            <a:off x="5172075" y="3357562"/>
            <a:ext cx="2355850" cy="404812"/>
          </a:xfrm>
          <a:prstGeom prst="rect">
            <a:avLst/>
          </a:prstGeom>
          <a:solidFill>
            <a:srgbClr val="0066FF"/>
          </a:solidFill>
          <a:ln w="9525">
            <a:noFill/>
            <a:miter lim="800000"/>
            <a:headEnd/>
            <a:tailEnd/>
          </a:ln>
        </p:spPr>
        <p:txBody>
          <a:bodyPr wrap="none" anchor="ctr"/>
          <a:lstStyle/>
          <a:p>
            <a:pPr algn="ctr" fontAlgn="ctr">
              <a:lnSpc>
                <a:spcPct val="190000"/>
              </a:lnSpc>
              <a:spcBef>
                <a:spcPct val="20000"/>
              </a:spcBef>
            </a:pPr>
            <a:endParaRPr lang="zh-CN" altLang="zh-CN" sz="1800"/>
          </a:p>
        </p:txBody>
      </p:sp>
      <p:sp>
        <p:nvSpPr>
          <p:cNvPr id="12" name="Rectangle 13"/>
          <p:cNvSpPr>
            <a:spLocks noChangeArrowheads="1"/>
          </p:cNvSpPr>
          <p:nvPr/>
        </p:nvSpPr>
        <p:spPr bwMode="auto">
          <a:xfrm>
            <a:off x="1971675" y="2435224"/>
            <a:ext cx="1003300" cy="404813"/>
          </a:xfrm>
          <a:prstGeom prst="rect">
            <a:avLst/>
          </a:prstGeom>
          <a:solidFill>
            <a:srgbClr val="FFFF66"/>
          </a:solidFill>
          <a:ln w="9525" algn="ctr">
            <a:noFill/>
            <a:miter lim="800000"/>
            <a:headEnd/>
            <a:tailEnd/>
          </a:ln>
        </p:spPr>
        <p:txBody>
          <a:bodyPr wrap="none" anchor="ctr"/>
          <a:lstStyle/>
          <a:p>
            <a:pPr algn="ctr" fontAlgn="ctr">
              <a:lnSpc>
                <a:spcPct val="90000"/>
              </a:lnSpc>
              <a:spcBef>
                <a:spcPct val="20000"/>
              </a:spcBef>
            </a:pPr>
            <a:r>
              <a:rPr lang="zh-CN" altLang="en-US" sz="1400"/>
              <a:t>市场收集</a:t>
            </a:r>
          </a:p>
          <a:p>
            <a:pPr algn="ctr" fontAlgn="ctr">
              <a:lnSpc>
                <a:spcPct val="90000"/>
              </a:lnSpc>
              <a:spcBef>
                <a:spcPct val="20000"/>
              </a:spcBef>
            </a:pPr>
            <a:r>
              <a:rPr lang="zh-CN" altLang="en-US" sz="1400"/>
              <a:t>与分析</a:t>
            </a:r>
          </a:p>
        </p:txBody>
      </p:sp>
      <p:sp>
        <p:nvSpPr>
          <p:cNvPr id="13" name="Rectangle 14"/>
          <p:cNvSpPr>
            <a:spLocks noChangeArrowheads="1"/>
          </p:cNvSpPr>
          <p:nvPr/>
        </p:nvSpPr>
        <p:spPr bwMode="auto">
          <a:xfrm>
            <a:off x="3062288" y="2435224"/>
            <a:ext cx="1003300" cy="404813"/>
          </a:xfrm>
          <a:prstGeom prst="rect">
            <a:avLst/>
          </a:prstGeom>
          <a:solidFill>
            <a:srgbClr val="FFFF66"/>
          </a:solidFill>
          <a:ln w="9525" algn="ctr">
            <a:noFill/>
            <a:miter lim="800000"/>
            <a:headEnd/>
            <a:tailEnd/>
          </a:ln>
        </p:spPr>
        <p:txBody>
          <a:bodyPr wrap="none" anchor="ctr"/>
          <a:lstStyle/>
          <a:p>
            <a:pPr algn="ctr" fontAlgn="ctr">
              <a:lnSpc>
                <a:spcPct val="90000"/>
              </a:lnSpc>
              <a:spcBef>
                <a:spcPct val="20000"/>
              </a:spcBef>
            </a:pPr>
            <a:r>
              <a:rPr lang="zh-CN" altLang="en-US" sz="1400"/>
              <a:t>产品策略</a:t>
            </a:r>
          </a:p>
          <a:p>
            <a:pPr algn="ctr" fontAlgn="ctr">
              <a:lnSpc>
                <a:spcPct val="90000"/>
              </a:lnSpc>
              <a:spcBef>
                <a:spcPct val="20000"/>
              </a:spcBef>
            </a:pPr>
            <a:r>
              <a:rPr lang="zh-CN" altLang="en-US" sz="1400"/>
              <a:t>及业务计划</a:t>
            </a:r>
          </a:p>
        </p:txBody>
      </p:sp>
      <p:sp>
        <p:nvSpPr>
          <p:cNvPr id="14" name="Rectangle 15"/>
          <p:cNvSpPr>
            <a:spLocks noChangeArrowheads="1"/>
          </p:cNvSpPr>
          <p:nvPr/>
        </p:nvSpPr>
        <p:spPr bwMode="auto">
          <a:xfrm>
            <a:off x="1971675" y="2892424"/>
            <a:ext cx="1003300" cy="404813"/>
          </a:xfrm>
          <a:prstGeom prst="rect">
            <a:avLst/>
          </a:prstGeom>
          <a:solidFill>
            <a:schemeClr val="folHlink"/>
          </a:solidFill>
          <a:ln w="9525" algn="ctr">
            <a:noFill/>
            <a:miter lim="800000"/>
            <a:headEnd/>
            <a:tailEnd/>
          </a:ln>
        </p:spPr>
        <p:txBody>
          <a:bodyPr wrap="none" anchor="ctr"/>
          <a:lstStyle/>
          <a:p>
            <a:pPr algn="ctr" fontAlgn="ctr">
              <a:lnSpc>
                <a:spcPct val="90000"/>
              </a:lnSpc>
              <a:spcBef>
                <a:spcPct val="20000"/>
              </a:spcBef>
            </a:pPr>
            <a:r>
              <a:rPr lang="zh-CN" altLang="en-US" sz="1400"/>
              <a:t>路标规划</a:t>
            </a:r>
          </a:p>
        </p:txBody>
      </p:sp>
      <p:sp>
        <p:nvSpPr>
          <p:cNvPr id="15" name="Rectangle 16"/>
          <p:cNvSpPr>
            <a:spLocks noChangeArrowheads="1"/>
          </p:cNvSpPr>
          <p:nvPr/>
        </p:nvSpPr>
        <p:spPr bwMode="auto">
          <a:xfrm>
            <a:off x="3062288" y="2892424"/>
            <a:ext cx="1003300" cy="404813"/>
          </a:xfrm>
          <a:prstGeom prst="rect">
            <a:avLst/>
          </a:prstGeom>
          <a:solidFill>
            <a:srgbClr val="FFCCFF"/>
          </a:solidFill>
          <a:ln w="9525" algn="ctr">
            <a:noFill/>
            <a:miter lim="800000"/>
            <a:headEnd/>
            <a:tailEnd/>
          </a:ln>
        </p:spPr>
        <p:txBody>
          <a:bodyPr wrap="none" anchor="ctr"/>
          <a:lstStyle/>
          <a:p>
            <a:pPr algn="ctr" fontAlgn="ctr">
              <a:lnSpc>
                <a:spcPct val="90000"/>
              </a:lnSpc>
              <a:spcBef>
                <a:spcPct val="20000"/>
              </a:spcBef>
            </a:pPr>
            <a:r>
              <a:rPr lang="zh-CN" altLang="en-US" sz="1400"/>
              <a:t>产品推广</a:t>
            </a:r>
          </a:p>
        </p:txBody>
      </p:sp>
      <p:sp>
        <p:nvSpPr>
          <p:cNvPr id="16" name="AutoShape 17"/>
          <p:cNvSpPr>
            <a:spLocks noChangeArrowheads="1"/>
          </p:cNvSpPr>
          <p:nvPr/>
        </p:nvSpPr>
        <p:spPr bwMode="auto">
          <a:xfrm>
            <a:off x="1743075" y="2389187"/>
            <a:ext cx="142875" cy="874712"/>
          </a:xfrm>
          <a:prstGeom prst="downArrow">
            <a:avLst>
              <a:gd name="adj1" fmla="val 50000"/>
              <a:gd name="adj2" fmla="val 153055"/>
            </a:avLst>
          </a:prstGeom>
          <a:solidFill>
            <a:schemeClr val="bg1"/>
          </a:solidFill>
          <a:ln w="9525">
            <a:solidFill>
              <a:srgbClr val="FFCC00"/>
            </a:solidFill>
            <a:miter lim="800000"/>
            <a:headEnd/>
            <a:tailEnd/>
          </a:ln>
        </p:spPr>
        <p:txBody>
          <a:bodyPr wrap="none" anchor="ctr"/>
          <a:lstStyle/>
          <a:p>
            <a:pPr algn="ctr" fontAlgn="ctr">
              <a:lnSpc>
                <a:spcPct val="190000"/>
              </a:lnSpc>
              <a:spcBef>
                <a:spcPct val="20000"/>
              </a:spcBef>
            </a:pPr>
            <a:endParaRPr lang="zh-CN" altLang="zh-CN" sz="1000"/>
          </a:p>
        </p:txBody>
      </p:sp>
      <p:sp>
        <p:nvSpPr>
          <p:cNvPr id="17" name="AutoShape 18"/>
          <p:cNvSpPr>
            <a:spLocks noChangeArrowheads="1"/>
          </p:cNvSpPr>
          <p:nvPr/>
        </p:nvSpPr>
        <p:spPr bwMode="auto">
          <a:xfrm>
            <a:off x="4257675" y="2389187"/>
            <a:ext cx="142875" cy="874712"/>
          </a:xfrm>
          <a:prstGeom prst="upArrow">
            <a:avLst>
              <a:gd name="adj1" fmla="val 50000"/>
              <a:gd name="adj2" fmla="val 153055"/>
            </a:avLst>
          </a:prstGeom>
          <a:solidFill>
            <a:schemeClr val="bg1"/>
          </a:solidFill>
          <a:ln w="9525">
            <a:solidFill>
              <a:srgbClr val="FFCC00"/>
            </a:solidFill>
            <a:miter lim="800000"/>
            <a:headEnd/>
            <a:tailEnd/>
          </a:ln>
        </p:spPr>
        <p:txBody>
          <a:bodyPr wrap="none" anchor="ctr"/>
          <a:lstStyle/>
          <a:p>
            <a:pPr algn="ctr" fontAlgn="ctr">
              <a:lnSpc>
                <a:spcPct val="190000"/>
              </a:lnSpc>
              <a:spcBef>
                <a:spcPct val="20000"/>
              </a:spcBef>
            </a:pPr>
            <a:endParaRPr lang="zh-CN" altLang="zh-CN" sz="1000"/>
          </a:p>
        </p:txBody>
      </p:sp>
      <p:sp>
        <p:nvSpPr>
          <p:cNvPr id="18" name="Rectangle 19"/>
          <p:cNvSpPr>
            <a:spLocks noChangeArrowheads="1"/>
          </p:cNvSpPr>
          <p:nvPr/>
        </p:nvSpPr>
        <p:spPr bwMode="auto">
          <a:xfrm>
            <a:off x="1763713" y="5191124"/>
            <a:ext cx="5708650" cy="366713"/>
          </a:xfrm>
          <a:prstGeom prst="rect">
            <a:avLst/>
          </a:prstGeom>
          <a:solidFill>
            <a:srgbClr val="0066FF"/>
          </a:solidFill>
          <a:ln w="9525">
            <a:noFill/>
            <a:miter lim="800000"/>
            <a:headEnd/>
            <a:tailEnd/>
          </a:ln>
        </p:spPr>
        <p:txBody>
          <a:bodyPr wrap="none" anchor="ctr"/>
          <a:lstStyle/>
          <a:p>
            <a:pPr algn="ctr" fontAlgn="ctr">
              <a:lnSpc>
                <a:spcPct val="190000"/>
              </a:lnSpc>
              <a:spcBef>
                <a:spcPct val="20000"/>
              </a:spcBef>
            </a:pPr>
            <a:endParaRPr lang="zh-CN" altLang="zh-CN" sz="1800"/>
          </a:p>
        </p:txBody>
      </p:sp>
      <p:sp>
        <p:nvSpPr>
          <p:cNvPr id="19" name="Rectangle 20"/>
          <p:cNvSpPr>
            <a:spLocks noChangeArrowheads="1"/>
          </p:cNvSpPr>
          <p:nvPr/>
        </p:nvSpPr>
        <p:spPr bwMode="auto">
          <a:xfrm>
            <a:off x="1622425" y="6199187"/>
            <a:ext cx="6084888" cy="336550"/>
          </a:xfrm>
          <a:prstGeom prst="rect">
            <a:avLst/>
          </a:prstGeom>
          <a:solidFill>
            <a:srgbClr val="33CCCC"/>
          </a:solidFill>
          <a:ln w="9525">
            <a:noFill/>
            <a:miter lim="800000"/>
            <a:headEnd/>
            <a:tailEnd/>
          </a:ln>
        </p:spPr>
        <p:txBody>
          <a:bodyPr wrap="none" anchor="ctr"/>
          <a:lstStyle/>
          <a:p>
            <a:pPr algn="ctr" fontAlgn="ctr">
              <a:lnSpc>
                <a:spcPct val="190000"/>
              </a:lnSpc>
              <a:spcBef>
                <a:spcPct val="20000"/>
              </a:spcBef>
            </a:pPr>
            <a:endParaRPr lang="zh-CN" altLang="zh-CN" sz="1600"/>
          </a:p>
        </p:txBody>
      </p:sp>
      <p:sp>
        <p:nvSpPr>
          <p:cNvPr id="20" name="AutoShape 21"/>
          <p:cNvSpPr>
            <a:spLocks noChangeArrowheads="1"/>
          </p:cNvSpPr>
          <p:nvPr/>
        </p:nvSpPr>
        <p:spPr bwMode="auto">
          <a:xfrm>
            <a:off x="5095875" y="2338387"/>
            <a:ext cx="142875" cy="874712"/>
          </a:xfrm>
          <a:prstGeom prst="downArrow">
            <a:avLst>
              <a:gd name="adj1" fmla="val 50000"/>
              <a:gd name="adj2" fmla="val 153055"/>
            </a:avLst>
          </a:prstGeom>
          <a:solidFill>
            <a:schemeClr val="bg1"/>
          </a:solidFill>
          <a:ln w="9525">
            <a:solidFill>
              <a:srgbClr val="FFCC00"/>
            </a:solidFill>
            <a:miter lim="800000"/>
            <a:headEnd/>
            <a:tailEnd/>
          </a:ln>
        </p:spPr>
        <p:txBody>
          <a:bodyPr wrap="none" anchor="ctr"/>
          <a:lstStyle/>
          <a:p>
            <a:pPr algn="ctr" fontAlgn="ctr">
              <a:lnSpc>
                <a:spcPct val="190000"/>
              </a:lnSpc>
              <a:spcBef>
                <a:spcPct val="20000"/>
              </a:spcBef>
            </a:pPr>
            <a:endParaRPr lang="zh-CN" altLang="zh-CN" sz="1000"/>
          </a:p>
        </p:txBody>
      </p:sp>
      <p:sp>
        <p:nvSpPr>
          <p:cNvPr id="21" name="AutoShape 22"/>
          <p:cNvSpPr>
            <a:spLocks noChangeArrowheads="1"/>
          </p:cNvSpPr>
          <p:nvPr/>
        </p:nvSpPr>
        <p:spPr bwMode="auto">
          <a:xfrm>
            <a:off x="7454900" y="2389187"/>
            <a:ext cx="142875" cy="874712"/>
          </a:xfrm>
          <a:prstGeom prst="upArrow">
            <a:avLst>
              <a:gd name="adj1" fmla="val 50000"/>
              <a:gd name="adj2" fmla="val 153055"/>
            </a:avLst>
          </a:prstGeom>
          <a:solidFill>
            <a:schemeClr val="bg1"/>
          </a:solidFill>
          <a:ln w="9525">
            <a:solidFill>
              <a:srgbClr val="FFCC00"/>
            </a:solidFill>
            <a:miter lim="800000"/>
            <a:headEnd/>
            <a:tailEnd/>
          </a:ln>
        </p:spPr>
        <p:txBody>
          <a:bodyPr wrap="none" anchor="ctr"/>
          <a:lstStyle/>
          <a:p>
            <a:pPr algn="ctr" fontAlgn="ctr">
              <a:lnSpc>
                <a:spcPct val="190000"/>
              </a:lnSpc>
              <a:spcBef>
                <a:spcPct val="20000"/>
              </a:spcBef>
            </a:pPr>
            <a:endParaRPr lang="zh-CN" altLang="zh-CN" sz="1000"/>
          </a:p>
        </p:txBody>
      </p:sp>
      <p:sp>
        <p:nvSpPr>
          <p:cNvPr id="22" name="Text Box 23"/>
          <p:cNvSpPr txBox="1">
            <a:spLocks noChangeArrowheads="1"/>
          </p:cNvSpPr>
          <p:nvPr/>
        </p:nvSpPr>
        <p:spPr bwMode="auto">
          <a:xfrm>
            <a:off x="5581650" y="1951037"/>
            <a:ext cx="1555750" cy="366712"/>
          </a:xfrm>
          <a:prstGeom prst="rect">
            <a:avLst/>
          </a:prstGeom>
          <a:noFill/>
          <a:ln w="9525" algn="ctr">
            <a:noFill/>
            <a:miter lim="800000"/>
            <a:headEnd/>
            <a:tailEnd/>
          </a:ln>
        </p:spPr>
        <p:txBody>
          <a:bodyPr wrap="none">
            <a:spAutoFit/>
          </a:bodyPr>
          <a:lstStyle/>
          <a:p>
            <a:pPr algn="ctr" fontAlgn="ctr">
              <a:spcBef>
                <a:spcPct val="20000"/>
              </a:spcBef>
            </a:pPr>
            <a:r>
              <a:rPr lang="zh-CN" altLang="en-US" sz="1800"/>
              <a:t>销售管理流程</a:t>
            </a:r>
          </a:p>
        </p:txBody>
      </p:sp>
      <p:sp>
        <p:nvSpPr>
          <p:cNvPr id="23" name="Text Box 24"/>
          <p:cNvSpPr txBox="1">
            <a:spLocks noChangeArrowheads="1"/>
          </p:cNvSpPr>
          <p:nvPr/>
        </p:nvSpPr>
        <p:spPr bwMode="auto">
          <a:xfrm>
            <a:off x="2157413" y="3402012"/>
            <a:ext cx="1809750" cy="336550"/>
          </a:xfrm>
          <a:prstGeom prst="rect">
            <a:avLst/>
          </a:prstGeom>
          <a:noFill/>
          <a:ln w="9525" algn="ctr">
            <a:noFill/>
            <a:miter lim="800000"/>
            <a:headEnd/>
            <a:tailEnd/>
          </a:ln>
        </p:spPr>
        <p:txBody>
          <a:bodyPr wrap="none">
            <a:spAutoFit/>
          </a:bodyPr>
          <a:lstStyle/>
          <a:p>
            <a:pPr algn="ctr" fontAlgn="ctr">
              <a:spcBef>
                <a:spcPct val="20000"/>
              </a:spcBef>
            </a:pPr>
            <a:r>
              <a:rPr lang="zh-CN" altLang="en-US" sz="1600"/>
              <a:t>定制项目管理流程</a:t>
            </a:r>
          </a:p>
        </p:txBody>
      </p:sp>
      <p:sp>
        <p:nvSpPr>
          <p:cNvPr id="24" name="Text Box 25"/>
          <p:cNvSpPr txBox="1">
            <a:spLocks noChangeArrowheads="1"/>
          </p:cNvSpPr>
          <p:nvPr/>
        </p:nvSpPr>
        <p:spPr bwMode="auto">
          <a:xfrm>
            <a:off x="5461000" y="3384549"/>
            <a:ext cx="2012950" cy="366713"/>
          </a:xfrm>
          <a:prstGeom prst="rect">
            <a:avLst/>
          </a:prstGeom>
          <a:noFill/>
          <a:ln w="9525" algn="ctr">
            <a:noFill/>
            <a:miter lim="800000"/>
            <a:headEnd/>
            <a:tailEnd/>
          </a:ln>
        </p:spPr>
        <p:txBody>
          <a:bodyPr wrap="none">
            <a:spAutoFit/>
          </a:bodyPr>
          <a:lstStyle/>
          <a:p>
            <a:pPr algn="ctr" fontAlgn="ctr">
              <a:spcBef>
                <a:spcPct val="20000"/>
              </a:spcBef>
            </a:pPr>
            <a:r>
              <a:rPr lang="zh-CN" altLang="en-US" sz="1800"/>
              <a:t>产品开发管理流程</a:t>
            </a:r>
          </a:p>
        </p:txBody>
      </p:sp>
      <p:sp>
        <p:nvSpPr>
          <p:cNvPr id="25" name="Text Box 26"/>
          <p:cNvSpPr txBox="1">
            <a:spLocks noChangeArrowheads="1"/>
          </p:cNvSpPr>
          <p:nvPr/>
        </p:nvSpPr>
        <p:spPr bwMode="auto">
          <a:xfrm>
            <a:off x="2879725" y="5187949"/>
            <a:ext cx="3492500" cy="339725"/>
          </a:xfrm>
          <a:prstGeom prst="rect">
            <a:avLst/>
          </a:prstGeom>
          <a:noFill/>
          <a:ln w="9525">
            <a:noFill/>
            <a:miter lim="800000"/>
            <a:headEnd/>
            <a:tailEnd/>
          </a:ln>
        </p:spPr>
        <p:txBody>
          <a:bodyPr>
            <a:spAutoFit/>
          </a:bodyPr>
          <a:lstStyle/>
          <a:p>
            <a:pPr algn="ctr" fontAlgn="ctr">
              <a:lnSpc>
                <a:spcPct val="90000"/>
              </a:lnSpc>
              <a:spcBef>
                <a:spcPct val="20000"/>
              </a:spcBef>
            </a:pPr>
            <a:r>
              <a:rPr lang="zh-CN" altLang="en-US" sz="1800"/>
              <a:t>供应链管理流程</a:t>
            </a:r>
            <a:r>
              <a:rPr lang="en-US" altLang="zh-CN" sz="1800"/>
              <a:t>/</a:t>
            </a:r>
            <a:r>
              <a:rPr lang="zh-CN" altLang="en-US" sz="1800"/>
              <a:t>运营管理流程</a:t>
            </a:r>
          </a:p>
        </p:txBody>
      </p:sp>
      <p:sp>
        <p:nvSpPr>
          <p:cNvPr id="26" name="Rectangle 27"/>
          <p:cNvSpPr>
            <a:spLocks noChangeArrowheads="1"/>
          </p:cNvSpPr>
          <p:nvPr/>
        </p:nvSpPr>
        <p:spPr bwMode="auto">
          <a:xfrm>
            <a:off x="1763713" y="1473199"/>
            <a:ext cx="5761037" cy="404813"/>
          </a:xfrm>
          <a:prstGeom prst="rect">
            <a:avLst/>
          </a:prstGeom>
          <a:solidFill>
            <a:srgbClr val="0066FF"/>
          </a:solidFill>
          <a:ln w="9525" algn="ctr">
            <a:noFill/>
            <a:miter lim="800000"/>
            <a:headEnd/>
            <a:tailEnd/>
          </a:ln>
        </p:spPr>
        <p:txBody>
          <a:bodyPr wrap="none" anchor="ctr"/>
          <a:lstStyle/>
          <a:p>
            <a:pPr algn="ctr" fontAlgn="ctr">
              <a:lnSpc>
                <a:spcPct val="190000"/>
              </a:lnSpc>
              <a:spcBef>
                <a:spcPct val="20000"/>
              </a:spcBef>
            </a:pPr>
            <a:endParaRPr lang="zh-CN" altLang="zh-CN" sz="1800"/>
          </a:p>
        </p:txBody>
      </p:sp>
      <p:sp>
        <p:nvSpPr>
          <p:cNvPr id="27" name="Text Box 28"/>
          <p:cNvSpPr txBox="1">
            <a:spLocks noChangeArrowheads="1"/>
          </p:cNvSpPr>
          <p:nvPr/>
        </p:nvSpPr>
        <p:spPr bwMode="auto">
          <a:xfrm>
            <a:off x="3267075" y="1233487"/>
            <a:ext cx="2698750" cy="614362"/>
          </a:xfrm>
          <a:prstGeom prst="rect">
            <a:avLst/>
          </a:prstGeom>
          <a:noFill/>
          <a:ln w="9525">
            <a:noFill/>
            <a:miter lim="800000"/>
            <a:headEnd/>
            <a:tailEnd/>
          </a:ln>
        </p:spPr>
        <p:txBody>
          <a:bodyPr wrap="none">
            <a:spAutoFit/>
          </a:bodyPr>
          <a:lstStyle/>
          <a:p>
            <a:pPr algn="ctr" fontAlgn="ctr">
              <a:lnSpc>
                <a:spcPct val="190000"/>
              </a:lnSpc>
              <a:spcBef>
                <a:spcPct val="20000"/>
              </a:spcBef>
            </a:pPr>
            <a:r>
              <a:rPr lang="zh-CN" altLang="en-US" sz="1800"/>
              <a:t>经营管理及业务计划流程</a:t>
            </a:r>
          </a:p>
        </p:txBody>
      </p:sp>
      <p:sp>
        <p:nvSpPr>
          <p:cNvPr id="28" name="Text Box 29"/>
          <p:cNvSpPr txBox="1">
            <a:spLocks noChangeArrowheads="1"/>
          </p:cNvSpPr>
          <p:nvPr/>
        </p:nvSpPr>
        <p:spPr bwMode="auto">
          <a:xfrm>
            <a:off x="4495800" y="6270624"/>
            <a:ext cx="590550" cy="263525"/>
          </a:xfrm>
          <a:prstGeom prst="rect">
            <a:avLst/>
          </a:prstGeom>
          <a:noFill/>
          <a:ln w="9525">
            <a:noFill/>
            <a:miter lim="800000"/>
            <a:headEnd/>
            <a:tailEnd/>
          </a:ln>
        </p:spPr>
        <p:txBody>
          <a:bodyPr wrap="none">
            <a:spAutoFit/>
          </a:bodyPr>
          <a:lstStyle/>
          <a:p>
            <a:pPr algn="ctr" fontAlgn="ctr">
              <a:lnSpc>
                <a:spcPct val="70000"/>
              </a:lnSpc>
              <a:spcBef>
                <a:spcPct val="20000"/>
              </a:spcBef>
            </a:pPr>
            <a:r>
              <a:rPr lang="zh-CN" altLang="en-US" sz="1600"/>
              <a:t>客户</a:t>
            </a:r>
          </a:p>
        </p:txBody>
      </p:sp>
      <p:sp>
        <p:nvSpPr>
          <p:cNvPr id="29" name="AutoShape 30"/>
          <p:cNvSpPr>
            <a:spLocks noChangeArrowheads="1"/>
          </p:cNvSpPr>
          <p:nvPr/>
        </p:nvSpPr>
        <p:spPr bwMode="auto">
          <a:xfrm>
            <a:off x="4284663" y="3462337"/>
            <a:ext cx="1074737" cy="215900"/>
          </a:xfrm>
          <a:prstGeom prst="leftRightArrow">
            <a:avLst>
              <a:gd name="adj1" fmla="val 50000"/>
              <a:gd name="adj2" fmla="val 99559"/>
            </a:avLst>
          </a:prstGeom>
          <a:solidFill>
            <a:schemeClr val="hlink"/>
          </a:solidFill>
          <a:ln w="9525">
            <a:solidFill>
              <a:srgbClr val="FFCC00"/>
            </a:solidFill>
            <a:miter lim="800000"/>
            <a:headEnd/>
            <a:tailEnd/>
          </a:ln>
        </p:spPr>
        <p:txBody>
          <a:bodyPr wrap="none" anchor="ctr"/>
          <a:lstStyle/>
          <a:p>
            <a:pPr algn="ctr"/>
            <a:endParaRPr lang="zh-CN" altLang="en-US"/>
          </a:p>
        </p:txBody>
      </p:sp>
      <p:sp>
        <p:nvSpPr>
          <p:cNvPr id="30" name="Rectangle 31"/>
          <p:cNvSpPr>
            <a:spLocks noChangeArrowheads="1"/>
          </p:cNvSpPr>
          <p:nvPr/>
        </p:nvSpPr>
        <p:spPr bwMode="auto">
          <a:xfrm>
            <a:off x="1747838" y="1954212"/>
            <a:ext cx="2570162" cy="404812"/>
          </a:xfrm>
          <a:prstGeom prst="rect">
            <a:avLst/>
          </a:prstGeom>
          <a:solidFill>
            <a:srgbClr val="0066FF"/>
          </a:solidFill>
          <a:ln w="9525">
            <a:noFill/>
            <a:miter lim="800000"/>
            <a:headEnd/>
            <a:tailEnd/>
          </a:ln>
        </p:spPr>
        <p:txBody>
          <a:bodyPr wrap="none" anchor="ctr"/>
          <a:lstStyle/>
          <a:p>
            <a:pPr algn="ctr" fontAlgn="ctr">
              <a:lnSpc>
                <a:spcPct val="190000"/>
              </a:lnSpc>
              <a:spcBef>
                <a:spcPct val="20000"/>
              </a:spcBef>
            </a:pPr>
            <a:endParaRPr lang="zh-CN" altLang="zh-CN" sz="1800"/>
          </a:p>
        </p:txBody>
      </p:sp>
      <p:sp>
        <p:nvSpPr>
          <p:cNvPr id="31" name="Text Box 32"/>
          <p:cNvSpPr txBox="1">
            <a:spLocks noChangeArrowheads="1"/>
          </p:cNvSpPr>
          <p:nvPr/>
        </p:nvSpPr>
        <p:spPr bwMode="auto">
          <a:xfrm>
            <a:off x="2228850" y="1957387"/>
            <a:ext cx="1555750" cy="366712"/>
          </a:xfrm>
          <a:prstGeom prst="rect">
            <a:avLst/>
          </a:prstGeom>
          <a:noFill/>
          <a:ln w="9525">
            <a:noFill/>
            <a:miter lim="800000"/>
            <a:headEnd/>
            <a:tailEnd/>
          </a:ln>
        </p:spPr>
        <p:txBody>
          <a:bodyPr wrap="none">
            <a:spAutoFit/>
          </a:bodyPr>
          <a:lstStyle/>
          <a:p>
            <a:pPr algn="ctr" fontAlgn="ctr">
              <a:spcBef>
                <a:spcPct val="20000"/>
              </a:spcBef>
            </a:pPr>
            <a:r>
              <a:rPr lang="zh-CN" altLang="en-US" sz="1800"/>
              <a:t>市场管理流程</a:t>
            </a:r>
          </a:p>
        </p:txBody>
      </p:sp>
      <p:sp>
        <p:nvSpPr>
          <p:cNvPr id="32" name="Rectangle 33"/>
          <p:cNvSpPr>
            <a:spLocks noChangeArrowheads="1"/>
          </p:cNvSpPr>
          <p:nvPr/>
        </p:nvSpPr>
        <p:spPr bwMode="auto">
          <a:xfrm>
            <a:off x="1911350" y="3841749"/>
            <a:ext cx="303213" cy="842963"/>
          </a:xfrm>
          <a:prstGeom prst="rect">
            <a:avLst/>
          </a:prstGeom>
          <a:solidFill>
            <a:schemeClr val="accent1"/>
          </a:solidFill>
          <a:ln w="9525">
            <a:noFill/>
            <a:miter lim="800000"/>
            <a:headEnd/>
            <a:tailEnd/>
          </a:ln>
        </p:spPr>
        <p:txBody>
          <a:bodyPr wrap="none" anchor="ctr"/>
          <a:lstStyle/>
          <a:p>
            <a:pPr algn="ctr" fontAlgn="ctr">
              <a:lnSpc>
                <a:spcPct val="80000"/>
              </a:lnSpc>
              <a:spcBef>
                <a:spcPct val="20000"/>
              </a:spcBef>
            </a:pPr>
            <a:r>
              <a:rPr lang="zh-CN" altLang="en-US" sz="1400"/>
              <a:t>项</a:t>
            </a:r>
          </a:p>
          <a:p>
            <a:pPr algn="ctr" fontAlgn="ctr">
              <a:lnSpc>
                <a:spcPct val="80000"/>
              </a:lnSpc>
              <a:spcBef>
                <a:spcPct val="20000"/>
              </a:spcBef>
            </a:pPr>
            <a:r>
              <a:rPr lang="zh-CN" altLang="en-US" sz="1400"/>
              <a:t>目</a:t>
            </a:r>
          </a:p>
          <a:p>
            <a:pPr algn="ctr" fontAlgn="ctr">
              <a:lnSpc>
                <a:spcPct val="80000"/>
              </a:lnSpc>
              <a:spcBef>
                <a:spcPct val="20000"/>
              </a:spcBef>
            </a:pPr>
            <a:r>
              <a:rPr lang="zh-CN" altLang="en-US" sz="1400"/>
              <a:t>论</a:t>
            </a:r>
          </a:p>
          <a:p>
            <a:pPr algn="ctr" fontAlgn="ctr">
              <a:lnSpc>
                <a:spcPct val="80000"/>
              </a:lnSpc>
              <a:spcBef>
                <a:spcPct val="20000"/>
              </a:spcBef>
            </a:pPr>
            <a:r>
              <a:rPr lang="zh-CN" altLang="en-US" sz="1400"/>
              <a:t>证</a:t>
            </a:r>
          </a:p>
        </p:txBody>
      </p:sp>
      <p:sp>
        <p:nvSpPr>
          <p:cNvPr id="33" name="Rectangle 34"/>
          <p:cNvSpPr>
            <a:spLocks noChangeArrowheads="1"/>
          </p:cNvSpPr>
          <p:nvPr/>
        </p:nvSpPr>
        <p:spPr bwMode="auto">
          <a:xfrm>
            <a:off x="2320925" y="3841749"/>
            <a:ext cx="303213" cy="842963"/>
          </a:xfrm>
          <a:prstGeom prst="rect">
            <a:avLst/>
          </a:prstGeom>
          <a:solidFill>
            <a:schemeClr val="accent1"/>
          </a:solidFill>
          <a:ln w="9525">
            <a:noFill/>
            <a:miter lim="800000"/>
            <a:headEnd/>
            <a:tailEnd/>
          </a:ln>
        </p:spPr>
        <p:txBody>
          <a:bodyPr wrap="none" anchor="ctr"/>
          <a:lstStyle/>
          <a:p>
            <a:pPr algn="ctr" fontAlgn="ctr">
              <a:lnSpc>
                <a:spcPct val="80000"/>
              </a:lnSpc>
              <a:spcBef>
                <a:spcPct val="20000"/>
              </a:spcBef>
            </a:pPr>
            <a:r>
              <a:rPr lang="zh-CN" altLang="en-US" sz="1400"/>
              <a:t>商</a:t>
            </a:r>
          </a:p>
          <a:p>
            <a:pPr algn="ctr" fontAlgn="ctr">
              <a:lnSpc>
                <a:spcPct val="80000"/>
              </a:lnSpc>
              <a:spcBef>
                <a:spcPct val="20000"/>
              </a:spcBef>
            </a:pPr>
            <a:r>
              <a:rPr lang="zh-CN" altLang="en-US" sz="1400"/>
              <a:t>务</a:t>
            </a:r>
          </a:p>
          <a:p>
            <a:pPr algn="ctr" fontAlgn="ctr">
              <a:lnSpc>
                <a:spcPct val="80000"/>
              </a:lnSpc>
              <a:spcBef>
                <a:spcPct val="20000"/>
              </a:spcBef>
            </a:pPr>
            <a:r>
              <a:rPr lang="zh-CN" altLang="en-US" sz="1400"/>
              <a:t>交</a:t>
            </a:r>
          </a:p>
          <a:p>
            <a:pPr algn="ctr" fontAlgn="ctr">
              <a:lnSpc>
                <a:spcPct val="80000"/>
              </a:lnSpc>
              <a:spcBef>
                <a:spcPct val="20000"/>
              </a:spcBef>
            </a:pPr>
            <a:r>
              <a:rPr lang="zh-CN" altLang="en-US" sz="1400"/>
              <a:t>流</a:t>
            </a:r>
          </a:p>
        </p:txBody>
      </p:sp>
      <p:sp>
        <p:nvSpPr>
          <p:cNvPr id="34" name="Rectangle 35"/>
          <p:cNvSpPr>
            <a:spLocks noChangeArrowheads="1"/>
          </p:cNvSpPr>
          <p:nvPr/>
        </p:nvSpPr>
        <p:spPr bwMode="auto">
          <a:xfrm>
            <a:off x="2732088" y="3841749"/>
            <a:ext cx="303212" cy="842963"/>
          </a:xfrm>
          <a:prstGeom prst="rect">
            <a:avLst/>
          </a:prstGeom>
          <a:solidFill>
            <a:schemeClr val="accent1"/>
          </a:solidFill>
          <a:ln w="9525">
            <a:noFill/>
            <a:miter lim="800000"/>
            <a:headEnd/>
            <a:tailEnd/>
          </a:ln>
        </p:spPr>
        <p:txBody>
          <a:bodyPr wrap="none" anchor="ctr"/>
          <a:lstStyle/>
          <a:p>
            <a:pPr algn="ctr" fontAlgn="ctr">
              <a:lnSpc>
                <a:spcPct val="80000"/>
              </a:lnSpc>
              <a:spcBef>
                <a:spcPct val="20000"/>
              </a:spcBef>
            </a:pPr>
            <a:r>
              <a:rPr lang="zh-CN" altLang="en-US" sz="1400"/>
              <a:t>计</a:t>
            </a:r>
          </a:p>
          <a:p>
            <a:pPr algn="ctr" fontAlgn="ctr">
              <a:lnSpc>
                <a:spcPct val="80000"/>
              </a:lnSpc>
              <a:spcBef>
                <a:spcPct val="20000"/>
              </a:spcBef>
            </a:pPr>
            <a:r>
              <a:rPr lang="zh-CN" altLang="en-US" sz="1400"/>
              <a:t>划</a:t>
            </a:r>
          </a:p>
          <a:p>
            <a:pPr algn="ctr" fontAlgn="ctr">
              <a:lnSpc>
                <a:spcPct val="80000"/>
              </a:lnSpc>
              <a:spcBef>
                <a:spcPct val="20000"/>
              </a:spcBef>
            </a:pPr>
            <a:r>
              <a:rPr lang="zh-CN" altLang="en-US" sz="1400"/>
              <a:t>及</a:t>
            </a:r>
          </a:p>
          <a:p>
            <a:pPr algn="ctr" fontAlgn="ctr">
              <a:lnSpc>
                <a:spcPct val="80000"/>
              </a:lnSpc>
              <a:spcBef>
                <a:spcPct val="20000"/>
              </a:spcBef>
            </a:pPr>
            <a:r>
              <a:rPr lang="zh-CN" altLang="en-US" sz="1400"/>
              <a:t>合同</a:t>
            </a:r>
          </a:p>
        </p:txBody>
      </p:sp>
      <p:sp>
        <p:nvSpPr>
          <p:cNvPr id="35" name="Rectangle 36"/>
          <p:cNvSpPr>
            <a:spLocks noChangeArrowheads="1"/>
          </p:cNvSpPr>
          <p:nvPr/>
        </p:nvSpPr>
        <p:spPr bwMode="auto">
          <a:xfrm>
            <a:off x="3141663" y="3841749"/>
            <a:ext cx="303212" cy="842963"/>
          </a:xfrm>
          <a:prstGeom prst="rect">
            <a:avLst/>
          </a:prstGeom>
          <a:solidFill>
            <a:schemeClr val="accent1"/>
          </a:solidFill>
          <a:ln w="9525">
            <a:noFill/>
            <a:miter lim="800000"/>
            <a:headEnd/>
            <a:tailEnd/>
          </a:ln>
        </p:spPr>
        <p:txBody>
          <a:bodyPr wrap="none" anchor="ctr"/>
          <a:lstStyle/>
          <a:p>
            <a:pPr algn="ctr" fontAlgn="ctr">
              <a:lnSpc>
                <a:spcPct val="80000"/>
              </a:lnSpc>
              <a:spcBef>
                <a:spcPct val="20000"/>
              </a:spcBef>
            </a:pPr>
            <a:r>
              <a:rPr lang="zh-CN" altLang="en-US" sz="1400"/>
              <a:t>开</a:t>
            </a:r>
          </a:p>
          <a:p>
            <a:pPr algn="ctr" fontAlgn="ctr">
              <a:lnSpc>
                <a:spcPct val="80000"/>
              </a:lnSpc>
              <a:spcBef>
                <a:spcPct val="20000"/>
              </a:spcBef>
            </a:pPr>
            <a:r>
              <a:rPr lang="zh-CN" altLang="en-US" sz="1400"/>
              <a:t>发</a:t>
            </a:r>
          </a:p>
        </p:txBody>
      </p:sp>
      <p:sp>
        <p:nvSpPr>
          <p:cNvPr id="36" name="Rectangle 37"/>
          <p:cNvSpPr>
            <a:spLocks noChangeArrowheads="1"/>
          </p:cNvSpPr>
          <p:nvPr/>
        </p:nvSpPr>
        <p:spPr bwMode="auto">
          <a:xfrm>
            <a:off x="3552825" y="3841749"/>
            <a:ext cx="303213" cy="842963"/>
          </a:xfrm>
          <a:prstGeom prst="rect">
            <a:avLst/>
          </a:prstGeom>
          <a:solidFill>
            <a:schemeClr val="accent1"/>
          </a:solidFill>
          <a:ln w="9525">
            <a:noFill/>
            <a:miter lim="800000"/>
            <a:headEnd/>
            <a:tailEnd/>
          </a:ln>
        </p:spPr>
        <p:txBody>
          <a:bodyPr wrap="none" anchor="ctr"/>
          <a:lstStyle/>
          <a:p>
            <a:pPr algn="ctr" fontAlgn="ctr">
              <a:lnSpc>
                <a:spcPct val="80000"/>
              </a:lnSpc>
              <a:spcBef>
                <a:spcPct val="20000"/>
              </a:spcBef>
            </a:pPr>
            <a:r>
              <a:rPr lang="zh-CN" altLang="en-US" sz="1400"/>
              <a:t>验</a:t>
            </a:r>
          </a:p>
          <a:p>
            <a:pPr algn="ctr" fontAlgn="ctr">
              <a:lnSpc>
                <a:spcPct val="80000"/>
              </a:lnSpc>
              <a:spcBef>
                <a:spcPct val="20000"/>
              </a:spcBef>
            </a:pPr>
            <a:r>
              <a:rPr lang="zh-CN" altLang="en-US" sz="1400"/>
              <a:t> 证</a:t>
            </a:r>
          </a:p>
        </p:txBody>
      </p:sp>
      <p:sp>
        <p:nvSpPr>
          <p:cNvPr id="37" name="AutoShape 38"/>
          <p:cNvSpPr>
            <a:spLocks noChangeArrowheads="1"/>
          </p:cNvSpPr>
          <p:nvPr/>
        </p:nvSpPr>
        <p:spPr bwMode="auto">
          <a:xfrm>
            <a:off x="5095875" y="3784599"/>
            <a:ext cx="142875" cy="874713"/>
          </a:xfrm>
          <a:prstGeom prst="upArrow">
            <a:avLst>
              <a:gd name="adj1" fmla="val 50000"/>
              <a:gd name="adj2" fmla="val 153056"/>
            </a:avLst>
          </a:prstGeom>
          <a:solidFill>
            <a:schemeClr val="bg1"/>
          </a:solidFill>
          <a:ln w="9525">
            <a:solidFill>
              <a:srgbClr val="FFCC00"/>
            </a:solidFill>
            <a:miter lim="800000"/>
            <a:headEnd/>
            <a:tailEnd/>
          </a:ln>
        </p:spPr>
        <p:txBody>
          <a:bodyPr wrap="none" anchor="ctr"/>
          <a:lstStyle/>
          <a:p>
            <a:pPr algn="ctr" fontAlgn="ctr">
              <a:lnSpc>
                <a:spcPct val="190000"/>
              </a:lnSpc>
              <a:spcBef>
                <a:spcPct val="20000"/>
              </a:spcBef>
            </a:pPr>
            <a:endParaRPr lang="zh-CN" altLang="zh-CN" sz="1000"/>
          </a:p>
        </p:txBody>
      </p:sp>
      <p:sp>
        <p:nvSpPr>
          <p:cNvPr id="38" name="AutoShape 39"/>
          <p:cNvSpPr>
            <a:spLocks noChangeArrowheads="1"/>
          </p:cNvSpPr>
          <p:nvPr/>
        </p:nvSpPr>
        <p:spPr bwMode="auto">
          <a:xfrm>
            <a:off x="7454900" y="3840162"/>
            <a:ext cx="142875" cy="874712"/>
          </a:xfrm>
          <a:prstGeom prst="downArrow">
            <a:avLst>
              <a:gd name="adj1" fmla="val 50000"/>
              <a:gd name="adj2" fmla="val 153055"/>
            </a:avLst>
          </a:prstGeom>
          <a:solidFill>
            <a:schemeClr val="bg1"/>
          </a:solidFill>
          <a:ln w="9525">
            <a:solidFill>
              <a:srgbClr val="FFCC00"/>
            </a:solidFill>
            <a:miter lim="800000"/>
            <a:headEnd/>
            <a:tailEnd/>
          </a:ln>
        </p:spPr>
        <p:txBody>
          <a:bodyPr wrap="none" anchor="ctr"/>
          <a:lstStyle/>
          <a:p>
            <a:pPr algn="ctr" fontAlgn="ctr">
              <a:lnSpc>
                <a:spcPct val="190000"/>
              </a:lnSpc>
              <a:spcBef>
                <a:spcPct val="20000"/>
              </a:spcBef>
            </a:pPr>
            <a:endParaRPr lang="zh-CN" altLang="zh-CN" sz="1000"/>
          </a:p>
        </p:txBody>
      </p:sp>
      <p:sp>
        <p:nvSpPr>
          <p:cNvPr id="39" name="Rectangle 40"/>
          <p:cNvSpPr>
            <a:spLocks noChangeArrowheads="1"/>
          </p:cNvSpPr>
          <p:nvPr/>
        </p:nvSpPr>
        <p:spPr bwMode="auto">
          <a:xfrm>
            <a:off x="395288" y="1076325"/>
            <a:ext cx="415925" cy="5111750"/>
          </a:xfrm>
          <a:prstGeom prst="rect">
            <a:avLst/>
          </a:prstGeom>
          <a:solidFill>
            <a:srgbClr val="0066FF"/>
          </a:solidFill>
          <a:ln w="9525">
            <a:noFill/>
            <a:miter lim="800000"/>
            <a:headEnd/>
            <a:tailEnd/>
          </a:ln>
        </p:spPr>
        <p:txBody>
          <a:bodyPr wrap="none" anchor="ctr"/>
          <a:lstStyle/>
          <a:p>
            <a:pPr algn="ctr" fontAlgn="ctr">
              <a:lnSpc>
                <a:spcPct val="190000"/>
              </a:lnSpc>
              <a:spcBef>
                <a:spcPct val="20000"/>
              </a:spcBef>
            </a:pPr>
            <a:r>
              <a:rPr lang="zh-CN" altLang="en-US" sz="1800"/>
              <a:t>运</a:t>
            </a:r>
          </a:p>
          <a:p>
            <a:pPr algn="ctr" fontAlgn="ctr">
              <a:lnSpc>
                <a:spcPct val="190000"/>
              </a:lnSpc>
              <a:spcBef>
                <a:spcPct val="20000"/>
              </a:spcBef>
            </a:pPr>
            <a:r>
              <a:rPr lang="zh-CN" altLang="en-US" sz="1800"/>
              <a:t>营</a:t>
            </a:r>
          </a:p>
          <a:p>
            <a:pPr algn="ctr" fontAlgn="ctr">
              <a:lnSpc>
                <a:spcPct val="190000"/>
              </a:lnSpc>
              <a:spcBef>
                <a:spcPct val="20000"/>
              </a:spcBef>
            </a:pPr>
            <a:r>
              <a:rPr lang="zh-CN" altLang="en-US" sz="1800"/>
              <a:t>管</a:t>
            </a:r>
          </a:p>
          <a:p>
            <a:pPr algn="ctr" fontAlgn="ctr">
              <a:lnSpc>
                <a:spcPct val="190000"/>
              </a:lnSpc>
              <a:spcBef>
                <a:spcPct val="20000"/>
              </a:spcBef>
            </a:pPr>
            <a:r>
              <a:rPr lang="zh-CN" altLang="en-US" sz="1800"/>
              <a:t>理</a:t>
            </a:r>
          </a:p>
          <a:p>
            <a:pPr algn="ctr" fontAlgn="ctr">
              <a:lnSpc>
                <a:spcPct val="190000"/>
              </a:lnSpc>
              <a:spcBef>
                <a:spcPct val="20000"/>
              </a:spcBef>
            </a:pPr>
            <a:r>
              <a:rPr lang="zh-CN" altLang="en-US" sz="1800"/>
              <a:t>流</a:t>
            </a:r>
          </a:p>
          <a:p>
            <a:pPr algn="ctr" fontAlgn="ctr">
              <a:lnSpc>
                <a:spcPct val="190000"/>
              </a:lnSpc>
              <a:spcBef>
                <a:spcPct val="20000"/>
              </a:spcBef>
            </a:pPr>
            <a:r>
              <a:rPr lang="zh-CN" altLang="en-US" sz="1800"/>
              <a:t>程</a:t>
            </a:r>
          </a:p>
        </p:txBody>
      </p:sp>
      <p:sp>
        <p:nvSpPr>
          <p:cNvPr id="40" name="Rectangle 41"/>
          <p:cNvSpPr>
            <a:spLocks noChangeArrowheads="1"/>
          </p:cNvSpPr>
          <p:nvPr/>
        </p:nvSpPr>
        <p:spPr bwMode="auto">
          <a:xfrm>
            <a:off x="8461375" y="947737"/>
            <a:ext cx="358775" cy="5110162"/>
          </a:xfrm>
          <a:prstGeom prst="rect">
            <a:avLst/>
          </a:prstGeom>
          <a:solidFill>
            <a:srgbClr val="0066FF"/>
          </a:solidFill>
          <a:ln w="9525">
            <a:noFill/>
            <a:miter lim="800000"/>
            <a:headEnd/>
            <a:tailEnd/>
          </a:ln>
        </p:spPr>
        <p:txBody>
          <a:bodyPr wrap="none" anchor="ctr"/>
          <a:lstStyle/>
          <a:p>
            <a:pPr algn="ctr" fontAlgn="ctr">
              <a:lnSpc>
                <a:spcPct val="190000"/>
              </a:lnSpc>
              <a:spcBef>
                <a:spcPct val="20000"/>
              </a:spcBef>
            </a:pPr>
            <a:r>
              <a:rPr lang="zh-CN" altLang="en-US" sz="1800"/>
              <a:t>人</a:t>
            </a:r>
          </a:p>
          <a:p>
            <a:pPr algn="ctr" fontAlgn="ctr">
              <a:lnSpc>
                <a:spcPct val="150000"/>
              </a:lnSpc>
              <a:spcBef>
                <a:spcPct val="20000"/>
              </a:spcBef>
            </a:pPr>
            <a:r>
              <a:rPr lang="zh-CN" altLang="en-US" sz="1800"/>
              <a:t>力</a:t>
            </a:r>
          </a:p>
          <a:p>
            <a:pPr algn="ctr" fontAlgn="ctr">
              <a:lnSpc>
                <a:spcPct val="150000"/>
              </a:lnSpc>
              <a:spcBef>
                <a:spcPct val="20000"/>
              </a:spcBef>
            </a:pPr>
            <a:r>
              <a:rPr lang="zh-CN" altLang="en-US" sz="1800"/>
              <a:t>资</a:t>
            </a:r>
          </a:p>
          <a:p>
            <a:pPr algn="ctr" fontAlgn="ctr">
              <a:lnSpc>
                <a:spcPct val="150000"/>
              </a:lnSpc>
              <a:spcBef>
                <a:spcPct val="20000"/>
              </a:spcBef>
            </a:pPr>
            <a:r>
              <a:rPr lang="zh-CN" altLang="en-US" sz="1800"/>
              <a:t>源</a:t>
            </a:r>
          </a:p>
          <a:p>
            <a:pPr algn="ctr" fontAlgn="ctr">
              <a:lnSpc>
                <a:spcPct val="150000"/>
              </a:lnSpc>
              <a:spcBef>
                <a:spcPct val="20000"/>
              </a:spcBef>
            </a:pPr>
            <a:r>
              <a:rPr lang="zh-CN" altLang="en-US" sz="1800"/>
              <a:t>管</a:t>
            </a:r>
          </a:p>
          <a:p>
            <a:pPr algn="ctr" fontAlgn="ctr">
              <a:lnSpc>
                <a:spcPct val="150000"/>
              </a:lnSpc>
              <a:spcBef>
                <a:spcPct val="20000"/>
              </a:spcBef>
            </a:pPr>
            <a:r>
              <a:rPr lang="zh-CN" altLang="en-US" sz="1800"/>
              <a:t>理</a:t>
            </a:r>
          </a:p>
          <a:p>
            <a:pPr algn="ctr" fontAlgn="ctr">
              <a:lnSpc>
                <a:spcPct val="150000"/>
              </a:lnSpc>
              <a:spcBef>
                <a:spcPct val="20000"/>
              </a:spcBef>
            </a:pPr>
            <a:r>
              <a:rPr lang="zh-CN" altLang="en-US" sz="1800"/>
              <a:t>流</a:t>
            </a:r>
          </a:p>
          <a:p>
            <a:pPr algn="ctr" fontAlgn="ctr">
              <a:lnSpc>
                <a:spcPct val="150000"/>
              </a:lnSpc>
              <a:spcBef>
                <a:spcPct val="20000"/>
              </a:spcBef>
            </a:pPr>
            <a:r>
              <a:rPr lang="zh-CN" altLang="en-US" sz="1800"/>
              <a:t>程</a:t>
            </a:r>
          </a:p>
        </p:txBody>
      </p:sp>
      <p:sp>
        <p:nvSpPr>
          <p:cNvPr id="41" name="Rectangle 42"/>
          <p:cNvSpPr>
            <a:spLocks noChangeArrowheads="1"/>
          </p:cNvSpPr>
          <p:nvPr/>
        </p:nvSpPr>
        <p:spPr bwMode="auto">
          <a:xfrm>
            <a:off x="539750" y="1076325"/>
            <a:ext cx="8139113" cy="433388"/>
          </a:xfrm>
          <a:prstGeom prst="rect">
            <a:avLst/>
          </a:prstGeom>
          <a:solidFill>
            <a:srgbClr val="0066FF"/>
          </a:solidFill>
          <a:ln w="9525">
            <a:noFill/>
            <a:miter lim="800000"/>
            <a:headEnd/>
            <a:tailEnd/>
          </a:ln>
        </p:spPr>
        <p:txBody>
          <a:bodyPr wrap="none" anchor="ctr"/>
          <a:lstStyle/>
          <a:p>
            <a:pPr algn="ctr" fontAlgn="ctr">
              <a:lnSpc>
                <a:spcPct val="190000"/>
              </a:lnSpc>
              <a:spcBef>
                <a:spcPct val="20000"/>
              </a:spcBef>
            </a:pPr>
            <a:endParaRPr lang="zh-CN" altLang="zh-CN" sz="1800"/>
          </a:p>
        </p:txBody>
      </p:sp>
      <p:sp>
        <p:nvSpPr>
          <p:cNvPr id="42" name="Rectangle 43" descr="蓝色砂纸"/>
          <p:cNvSpPr>
            <a:spLocks noChangeArrowheads="1"/>
          </p:cNvSpPr>
          <p:nvPr/>
        </p:nvSpPr>
        <p:spPr bwMode="auto">
          <a:xfrm>
            <a:off x="904875" y="2574924"/>
            <a:ext cx="785813" cy="795338"/>
          </a:xfrm>
          <a:prstGeom prst="rect">
            <a:avLst/>
          </a:prstGeom>
          <a:blipFill dpi="0" rotWithShape="0">
            <a:blip r:embed="rId2"/>
            <a:srcRect/>
            <a:tile tx="0" ty="0" sx="100000" sy="100000" flip="none" algn="tl"/>
          </a:blipFill>
          <a:ln w="9525">
            <a:noFill/>
            <a:miter lim="800000"/>
            <a:headEnd/>
            <a:tailEnd/>
          </a:ln>
        </p:spPr>
        <p:txBody>
          <a:bodyPr wrap="none" anchor="ctr"/>
          <a:lstStyle/>
          <a:p>
            <a:pPr algn="ctr" fontAlgn="ctr">
              <a:lnSpc>
                <a:spcPct val="120000"/>
              </a:lnSpc>
              <a:spcBef>
                <a:spcPct val="20000"/>
              </a:spcBef>
            </a:pPr>
            <a:r>
              <a:rPr lang="zh-CN" altLang="en-US" sz="1600"/>
              <a:t>质量</a:t>
            </a:r>
          </a:p>
          <a:p>
            <a:pPr algn="ctr" fontAlgn="ctr">
              <a:lnSpc>
                <a:spcPct val="120000"/>
              </a:lnSpc>
              <a:spcBef>
                <a:spcPct val="20000"/>
              </a:spcBef>
            </a:pPr>
            <a:r>
              <a:rPr lang="zh-CN" altLang="en-US" sz="1600"/>
              <a:t>管理</a:t>
            </a:r>
          </a:p>
        </p:txBody>
      </p:sp>
      <p:sp>
        <p:nvSpPr>
          <p:cNvPr id="43" name="Rectangle 44" descr="蓝色砂纸"/>
          <p:cNvSpPr>
            <a:spLocks noChangeArrowheads="1"/>
          </p:cNvSpPr>
          <p:nvPr/>
        </p:nvSpPr>
        <p:spPr bwMode="auto">
          <a:xfrm>
            <a:off x="904875" y="3602037"/>
            <a:ext cx="785813" cy="798512"/>
          </a:xfrm>
          <a:prstGeom prst="rect">
            <a:avLst/>
          </a:prstGeom>
          <a:blipFill dpi="0" rotWithShape="0">
            <a:blip r:embed="rId2"/>
            <a:srcRect/>
            <a:tile tx="0" ty="0" sx="100000" sy="100000" flip="none" algn="tl"/>
          </a:blipFill>
          <a:ln w="9525" algn="ctr">
            <a:noFill/>
            <a:miter lim="800000"/>
            <a:headEnd/>
            <a:tailEnd/>
          </a:ln>
        </p:spPr>
        <p:txBody>
          <a:bodyPr wrap="none" anchor="ctr"/>
          <a:lstStyle/>
          <a:p>
            <a:pPr algn="ctr" fontAlgn="ctr">
              <a:lnSpc>
                <a:spcPct val="120000"/>
              </a:lnSpc>
              <a:spcBef>
                <a:spcPct val="20000"/>
              </a:spcBef>
            </a:pPr>
            <a:r>
              <a:rPr lang="zh-CN" altLang="en-US" sz="1600"/>
              <a:t>财务</a:t>
            </a:r>
          </a:p>
          <a:p>
            <a:pPr algn="ctr" fontAlgn="ctr">
              <a:lnSpc>
                <a:spcPct val="120000"/>
              </a:lnSpc>
              <a:spcBef>
                <a:spcPct val="20000"/>
              </a:spcBef>
            </a:pPr>
            <a:r>
              <a:rPr lang="zh-CN" altLang="en-US" sz="1600"/>
              <a:t>管理</a:t>
            </a:r>
          </a:p>
        </p:txBody>
      </p:sp>
      <p:sp>
        <p:nvSpPr>
          <p:cNvPr id="44" name="Rectangle 45" descr="蓝色砂纸"/>
          <p:cNvSpPr>
            <a:spLocks noChangeArrowheads="1"/>
          </p:cNvSpPr>
          <p:nvPr/>
        </p:nvSpPr>
        <p:spPr bwMode="auto">
          <a:xfrm>
            <a:off x="904875" y="4632324"/>
            <a:ext cx="785813" cy="774700"/>
          </a:xfrm>
          <a:prstGeom prst="rect">
            <a:avLst/>
          </a:prstGeom>
          <a:blipFill dpi="0" rotWithShape="0">
            <a:blip r:embed="rId2"/>
            <a:srcRect/>
            <a:tile tx="0" ty="0" sx="100000" sy="100000" flip="none" algn="tl"/>
          </a:blipFill>
          <a:ln w="9525" algn="ctr">
            <a:noFill/>
            <a:miter lim="800000"/>
            <a:headEnd/>
            <a:tailEnd/>
          </a:ln>
        </p:spPr>
        <p:txBody>
          <a:bodyPr wrap="none" anchor="ctr"/>
          <a:lstStyle/>
          <a:p>
            <a:pPr algn="ctr" fontAlgn="ctr">
              <a:lnSpc>
                <a:spcPct val="120000"/>
              </a:lnSpc>
              <a:spcBef>
                <a:spcPct val="20000"/>
              </a:spcBef>
            </a:pPr>
            <a:r>
              <a:rPr lang="zh-CN" altLang="en-US" sz="1600"/>
              <a:t>行政</a:t>
            </a:r>
          </a:p>
          <a:p>
            <a:pPr algn="ctr" fontAlgn="ctr">
              <a:lnSpc>
                <a:spcPct val="120000"/>
              </a:lnSpc>
              <a:spcBef>
                <a:spcPct val="20000"/>
              </a:spcBef>
            </a:pPr>
            <a:r>
              <a:rPr lang="zh-CN" altLang="en-US" sz="1600"/>
              <a:t>管理</a:t>
            </a:r>
          </a:p>
        </p:txBody>
      </p:sp>
      <p:sp>
        <p:nvSpPr>
          <p:cNvPr id="45" name="Rectangle 46" descr="蓝色砂纸"/>
          <p:cNvSpPr>
            <a:spLocks noChangeArrowheads="1"/>
          </p:cNvSpPr>
          <p:nvPr/>
        </p:nvSpPr>
        <p:spPr bwMode="auto">
          <a:xfrm>
            <a:off x="7667625" y="1519237"/>
            <a:ext cx="715963" cy="647700"/>
          </a:xfrm>
          <a:prstGeom prst="rect">
            <a:avLst/>
          </a:prstGeom>
          <a:blipFill dpi="0" rotWithShape="0">
            <a:blip r:embed="rId2"/>
            <a:srcRect/>
            <a:tile tx="0" ty="0" sx="100000" sy="100000" flip="none" algn="tl"/>
          </a:blipFill>
          <a:ln w="9525">
            <a:noFill/>
            <a:miter lim="800000"/>
            <a:headEnd/>
            <a:tailEnd/>
          </a:ln>
        </p:spPr>
        <p:txBody>
          <a:bodyPr wrap="none" anchor="ctr"/>
          <a:lstStyle/>
          <a:p>
            <a:pPr algn="ctr" fontAlgn="ctr">
              <a:spcBef>
                <a:spcPct val="20000"/>
              </a:spcBef>
            </a:pPr>
            <a:r>
              <a:rPr lang="zh-CN" altLang="en-US" sz="1600"/>
              <a:t>招聘</a:t>
            </a:r>
          </a:p>
          <a:p>
            <a:pPr algn="ctr" fontAlgn="ctr">
              <a:spcBef>
                <a:spcPct val="20000"/>
              </a:spcBef>
            </a:pPr>
            <a:r>
              <a:rPr lang="zh-CN" altLang="en-US" sz="1600"/>
              <a:t>管理</a:t>
            </a:r>
          </a:p>
        </p:txBody>
      </p:sp>
      <p:sp>
        <p:nvSpPr>
          <p:cNvPr id="46" name="Rectangle 47" descr="蓝色砂纸"/>
          <p:cNvSpPr>
            <a:spLocks noChangeArrowheads="1"/>
          </p:cNvSpPr>
          <p:nvPr/>
        </p:nvSpPr>
        <p:spPr bwMode="auto">
          <a:xfrm>
            <a:off x="7667625" y="2365374"/>
            <a:ext cx="715963" cy="600075"/>
          </a:xfrm>
          <a:prstGeom prst="rect">
            <a:avLst/>
          </a:prstGeom>
          <a:blipFill dpi="0" rotWithShape="0">
            <a:blip r:embed="rId2"/>
            <a:srcRect/>
            <a:tile tx="0" ty="0" sx="100000" sy="100000" flip="none" algn="tl"/>
          </a:blipFill>
          <a:ln w="9525">
            <a:noFill/>
            <a:miter lim="800000"/>
            <a:headEnd/>
            <a:tailEnd/>
          </a:ln>
        </p:spPr>
        <p:txBody>
          <a:bodyPr wrap="none" anchor="ctr"/>
          <a:lstStyle/>
          <a:p>
            <a:pPr algn="ctr" fontAlgn="ctr">
              <a:lnSpc>
                <a:spcPct val="90000"/>
              </a:lnSpc>
              <a:spcBef>
                <a:spcPct val="20000"/>
              </a:spcBef>
            </a:pPr>
            <a:r>
              <a:rPr lang="zh-CN" altLang="en-US" sz="1600"/>
              <a:t>培训</a:t>
            </a:r>
          </a:p>
          <a:p>
            <a:pPr algn="ctr" fontAlgn="ctr">
              <a:lnSpc>
                <a:spcPct val="90000"/>
              </a:lnSpc>
              <a:spcBef>
                <a:spcPct val="20000"/>
              </a:spcBef>
            </a:pPr>
            <a:r>
              <a:rPr lang="zh-CN" altLang="en-US" sz="1600"/>
              <a:t>管理</a:t>
            </a:r>
          </a:p>
        </p:txBody>
      </p:sp>
      <p:sp>
        <p:nvSpPr>
          <p:cNvPr id="47" name="Rectangle 48" descr="蓝色砂纸"/>
          <p:cNvSpPr>
            <a:spLocks noChangeArrowheads="1"/>
          </p:cNvSpPr>
          <p:nvPr/>
        </p:nvSpPr>
        <p:spPr bwMode="auto">
          <a:xfrm>
            <a:off x="7667625" y="3163887"/>
            <a:ext cx="715963" cy="661987"/>
          </a:xfrm>
          <a:prstGeom prst="rect">
            <a:avLst/>
          </a:prstGeom>
          <a:blipFill dpi="0" rotWithShape="0">
            <a:blip r:embed="rId2"/>
            <a:srcRect/>
            <a:tile tx="0" ty="0" sx="100000" sy="100000" flip="none" algn="tl"/>
          </a:blipFill>
          <a:ln w="9525" algn="ctr">
            <a:noFill/>
            <a:miter lim="800000"/>
            <a:headEnd/>
            <a:tailEnd/>
          </a:ln>
        </p:spPr>
        <p:txBody>
          <a:bodyPr wrap="none" anchor="ctr"/>
          <a:lstStyle/>
          <a:p>
            <a:pPr algn="ctr" fontAlgn="ctr">
              <a:lnSpc>
                <a:spcPct val="90000"/>
              </a:lnSpc>
              <a:spcBef>
                <a:spcPct val="20000"/>
              </a:spcBef>
            </a:pPr>
            <a:r>
              <a:rPr lang="zh-CN" altLang="en-US" sz="1600"/>
              <a:t>绩效</a:t>
            </a:r>
          </a:p>
          <a:p>
            <a:pPr algn="ctr" fontAlgn="ctr">
              <a:lnSpc>
                <a:spcPct val="90000"/>
              </a:lnSpc>
              <a:spcBef>
                <a:spcPct val="20000"/>
              </a:spcBef>
            </a:pPr>
            <a:r>
              <a:rPr lang="zh-CN" altLang="en-US" sz="1600"/>
              <a:t>管理</a:t>
            </a:r>
          </a:p>
        </p:txBody>
      </p:sp>
      <p:sp>
        <p:nvSpPr>
          <p:cNvPr id="48" name="Rectangle 49"/>
          <p:cNvSpPr>
            <a:spLocks noChangeArrowheads="1"/>
          </p:cNvSpPr>
          <p:nvPr/>
        </p:nvSpPr>
        <p:spPr bwMode="auto">
          <a:xfrm>
            <a:off x="1798638" y="5603874"/>
            <a:ext cx="5653087" cy="450850"/>
          </a:xfrm>
          <a:prstGeom prst="rect">
            <a:avLst/>
          </a:prstGeom>
          <a:solidFill>
            <a:schemeClr val="bg1"/>
          </a:solidFill>
          <a:ln w="9525">
            <a:solidFill>
              <a:schemeClr val="tx1"/>
            </a:solidFill>
            <a:miter lim="800000"/>
            <a:headEnd/>
            <a:tailEnd/>
          </a:ln>
        </p:spPr>
        <p:txBody>
          <a:bodyPr wrap="none" anchor="ctr"/>
          <a:lstStyle/>
          <a:p>
            <a:pPr algn="ctr"/>
            <a:endParaRPr lang="zh-CN" altLang="en-US"/>
          </a:p>
        </p:txBody>
      </p:sp>
      <p:sp>
        <p:nvSpPr>
          <p:cNvPr id="49" name="Rectangle 50"/>
          <p:cNvSpPr>
            <a:spLocks noChangeArrowheads="1"/>
          </p:cNvSpPr>
          <p:nvPr/>
        </p:nvSpPr>
        <p:spPr bwMode="auto">
          <a:xfrm>
            <a:off x="1835150" y="5622924"/>
            <a:ext cx="1168400" cy="365125"/>
          </a:xfrm>
          <a:prstGeom prst="rect">
            <a:avLst/>
          </a:prstGeom>
          <a:solidFill>
            <a:schemeClr val="accent1"/>
          </a:solidFill>
          <a:ln w="9525" algn="ctr">
            <a:noFill/>
            <a:miter lim="800000"/>
            <a:headEnd/>
            <a:tailEnd/>
          </a:ln>
        </p:spPr>
        <p:txBody>
          <a:bodyPr wrap="none" anchor="ctr"/>
          <a:lstStyle/>
          <a:p>
            <a:pPr algn="ctr" fontAlgn="ctr">
              <a:lnSpc>
                <a:spcPct val="90000"/>
              </a:lnSpc>
              <a:spcBef>
                <a:spcPct val="20000"/>
              </a:spcBef>
            </a:pPr>
            <a:r>
              <a:rPr lang="zh-CN" altLang="en-US" sz="1400"/>
              <a:t>供应商管理</a:t>
            </a:r>
          </a:p>
        </p:txBody>
      </p:sp>
      <p:sp>
        <p:nvSpPr>
          <p:cNvPr id="50" name="Rectangle 51"/>
          <p:cNvSpPr>
            <a:spLocks noChangeArrowheads="1"/>
          </p:cNvSpPr>
          <p:nvPr/>
        </p:nvSpPr>
        <p:spPr bwMode="auto">
          <a:xfrm>
            <a:off x="3059113" y="5622924"/>
            <a:ext cx="966787" cy="365125"/>
          </a:xfrm>
          <a:prstGeom prst="rect">
            <a:avLst/>
          </a:prstGeom>
          <a:solidFill>
            <a:schemeClr val="accent1"/>
          </a:solidFill>
          <a:ln w="9525" algn="ctr">
            <a:noFill/>
            <a:miter lim="800000"/>
            <a:headEnd/>
            <a:tailEnd/>
          </a:ln>
        </p:spPr>
        <p:txBody>
          <a:bodyPr wrap="none" anchor="ctr"/>
          <a:lstStyle/>
          <a:p>
            <a:pPr algn="ctr" fontAlgn="ctr">
              <a:lnSpc>
                <a:spcPct val="90000"/>
              </a:lnSpc>
              <a:spcBef>
                <a:spcPct val="20000"/>
              </a:spcBef>
            </a:pPr>
            <a:r>
              <a:rPr lang="zh-CN" altLang="en-US" sz="1400"/>
              <a:t>采购管理</a:t>
            </a:r>
          </a:p>
        </p:txBody>
      </p:sp>
      <p:sp>
        <p:nvSpPr>
          <p:cNvPr id="51" name="Rectangle 52"/>
          <p:cNvSpPr>
            <a:spLocks noChangeArrowheads="1"/>
          </p:cNvSpPr>
          <p:nvPr/>
        </p:nvSpPr>
        <p:spPr bwMode="auto">
          <a:xfrm>
            <a:off x="4067175" y="5622924"/>
            <a:ext cx="1041400" cy="365125"/>
          </a:xfrm>
          <a:prstGeom prst="rect">
            <a:avLst/>
          </a:prstGeom>
          <a:solidFill>
            <a:schemeClr val="accent1"/>
          </a:solidFill>
          <a:ln w="9525" algn="ctr">
            <a:noFill/>
            <a:miter lim="800000"/>
            <a:headEnd/>
            <a:tailEnd/>
          </a:ln>
        </p:spPr>
        <p:txBody>
          <a:bodyPr wrap="none" anchor="ctr"/>
          <a:lstStyle/>
          <a:p>
            <a:pPr algn="ctr" fontAlgn="ctr">
              <a:lnSpc>
                <a:spcPct val="90000"/>
              </a:lnSpc>
              <a:spcBef>
                <a:spcPct val="20000"/>
              </a:spcBef>
            </a:pPr>
            <a:r>
              <a:rPr lang="zh-CN" altLang="en-US" sz="1400"/>
              <a:t>生产管理</a:t>
            </a:r>
          </a:p>
        </p:txBody>
      </p:sp>
      <p:sp>
        <p:nvSpPr>
          <p:cNvPr id="52" name="Rectangle 53"/>
          <p:cNvSpPr>
            <a:spLocks noChangeArrowheads="1"/>
          </p:cNvSpPr>
          <p:nvPr/>
        </p:nvSpPr>
        <p:spPr bwMode="auto">
          <a:xfrm>
            <a:off x="5148263" y="5622924"/>
            <a:ext cx="1116012" cy="365125"/>
          </a:xfrm>
          <a:prstGeom prst="rect">
            <a:avLst/>
          </a:prstGeom>
          <a:solidFill>
            <a:schemeClr val="accent1"/>
          </a:solidFill>
          <a:ln w="9525" algn="ctr">
            <a:noFill/>
            <a:miter lim="800000"/>
            <a:headEnd/>
            <a:tailEnd/>
          </a:ln>
        </p:spPr>
        <p:txBody>
          <a:bodyPr wrap="none" anchor="ctr"/>
          <a:lstStyle/>
          <a:p>
            <a:pPr algn="ctr" fontAlgn="ctr">
              <a:lnSpc>
                <a:spcPct val="90000"/>
              </a:lnSpc>
              <a:spcBef>
                <a:spcPct val="20000"/>
              </a:spcBef>
            </a:pPr>
            <a:r>
              <a:rPr lang="zh-CN" altLang="en-US" sz="1400"/>
              <a:t>配送管理</a:t>
            </a:r>
          </a:p>
        </p:txBody>
      </p:sp>
      <p:sp>
        <p:nvSpPr>
          <p:cNvPr id="53" name="Rectangle 54" descr="蓝色砂纸"/>
          <p:cNvSpPr>
            <a:spLocks noChangeArrowheads="1"/>
          </p:cNvSpPr>
          <p:nvPr/>
        </p:nvSpPr>
        <p:spPr bwMode="auto">
          <a:xfrm>
            <a:off x="7639050" y="4024312"/>
            <a:ext cx="715963" cy="606425"/>
          </a:xfrm>
          <a:prstGeom prst="rect">
            <a:avLst/>
          </a:prstGeom>
          <a:blipFill dpi="0" rotWithShape="0">
            <a:blip r:embed="rId2"/>
            <a:srcRect/>
            <a:tile tx="0" ty="0" sx="100000" sy="100000" flip="none" algn="tl"/>
          </a:blipFill>
          <a:ln w="9525" algn="ctr">
            <a:noFill/>
            <a:miter lim="800000"/>
            <a:headEnd/>
            <a:tailEnd/>
          </a:ln>
        </p:spPr>
        <p:txBody>
          <a:bodyPr wrap="none" anchor="ctr"/>
          <a:lstStyle/>
          <a:p>
            <a:pPr algn="ctr" fontAlgn="ctr">
              <a:lnSpc>
                <a:spcPct val="90000"/>
              </a:lnSpc>
              <a:spcBef>
                <a:spcPct val="20000"/>
              </a:spcBef>
            </a:pPr>
            <a:r>
              <a:rPr lang="zh-CN" altLang="en-US" sz="1600"/>
              <a:t>任职</a:t>
            </a:r>
          </a:p>
          <a:p>
            <a:pPr algn="ctr" fontAlgn="ctr">
              <a:lnSpc>
                <a:spcPct val="90000"/>
              </a:lnSpc>
              <a:spcBef>
                <a:spcPct val="20000"/>
              </a:spcBef>
            </a:pPr>
            <a:r>
              <a:rPr lang="zh-CN" altLang="en-US" sz="1600"/>
              <a:t>资格</a:t>
            </a:r>
          </a:p>
        </p:txBody>
      </p:sp>
      <p:sp>
        <p:nvSpPr>
          <p:cNvPr id="54" name="Rectangle 55" descr="蓝色砂纸"/>
          <p:cNvSpPr>
            <a:spLocks noChangeArrowheads="1"/>
          </p:cNvSpPr>
          <p:nvPr/>
        </p:nvSpPr>
        <p:spPr bwMode="auto">
          <a:xfrm>
            <a:off x="7667625" y="4830762"/>
            <a:ext cx="715963" cy="661987"/>
          </a:xfrm>
          <a:prstGeom prst="rect">
            <a:avLst/>
          </a:prstGeom>
          <a:blipFill dpi="0" rotWithShape="0">
            <a:blip r:embed="rId2"/>
            <a:srcRect/>
            <a:tile tx="0" ty="0" sx="100000" sy="100000" flip="none" algn="tl"/>
          </a:blipFill>
          <a:ln w="9525" algn="ctr">
            <a:noFill/>
            <a:miter lim="800000"/>
            <a:headEnd/>
            <a:tailEnd/>
          </a:ln>
        </p:spPr>
        <p:txBody>
          <a:bodyPr wrap="none" anchor="ctr"/>
          <a:lstStyle/>
          <a:p>
            <a:pPr algn="ctr" fontAlgn="ctr">
              <a:spcBef>
                <a:spcPct val="20000"/>
              </a:spcBef>
            </a:pPr>
            <a:r>
              <a:rPr lang="zh-CN" altLang="en-US" sz="1600"/>
              <a:t>薪酬</a:t>
            </a:r>
          </a:p>
          <a:p>
            <a:pPr algn="ctr" fontAlgn="ctr">
              <a:spcBef>
                <a:spcPct val="20000"/>
              </a:spcBef>
            </a:pPr>
            <a:r>
              <a:rPr lang="zh-CN" altLang="en-US" sz="1600"/>
              <a:t>管理</a:t>
            </a:r>
          </a:p>
        </p:txBody>
      </p:sp>
      <p:sp>
        <p:nvSpPr>
          <p:cNvPr id="55" name="Rectangle 56"/>
          <p:cNvSpPr>
            <a:spLocks noChangeArrowheads="1"/>
          </p:cNvSpPr>
          <p:nvPr/>
        </p:nvSpPr>
        <p:spPr bwMode="auto">
          <a:xfrm>
            <a:off x="3963988" y="3841749"/>
            <a:ext cx="303212" cy="842963"/>
          </a:xfrm>
          <a:prstGeom prst="rect">
            <a:avLst/>
          </a:prstGeom>
          <a:solidFill>
            <a:schemeClr val="accent1"/>
          </a:solidFill>
          <a:ln w="9525">
            <a:noFill/>
            <a:miter lim="800000"/>
            <a:headEnd/>
            <a:tailEnd/>
          </a:ln>
        </p:spPr>
        <p:txBody>
          <a:bodyPr wrap="none" anchor="ctr"/>
          <a:lstStyle/>
          <a:p>
            <a:pPr algn="ctr" fontAlgn="ctr">
              <a:lnSpc>
                <a:spcPct val="80000"/>
              </a:lnSpc>
              <a:spcBef>
                <a:spcPct val="20000"/>
              </a:spcBef>
            </a:pPr>
            <a:r>
              <a:rPr lang="zh-CN" altLang="en-US" sz="1400"/>
              <a:t>售</a:t>
            </a:r>
          </a:p>
          <a:p>
            <a:pPr algn="ctr" fontAlgn="ctr">
              <a:lnSpc>
                <a:spcPct val="80000"/>
              </a:lnSpc>
              <a:spcBef>
                <a:spcPct val="20000"/>
              </a:spcBef>
            </a:pPr>
            <a:r>
              <a:rPr lang="zh-CN" altLang="en-US" sz="1400"/>
              <a:t>后</a:t>
            </a:r>
          </a:p>
          <a:p>
            <a:pPr algn="ctr" fontAlgn="ctr">
              <a:lnSpc>
                <a:spcPct val="80000"/>
              </a:lnSpc>
              <a:spcBef>
                <a:spcPct val="20000"/>
              </a:spcBef>
            </a:pPr>
            <a:r>
              <a:rPr lang="zh-CN" altLang="en-US" sz="1400"/>
              <a:t>服</a:t>
            </a:r>
          </a:p>
          <a:p>
            <a:pPr algn="ctr" fontAlgn="ctr">
              <a:lnSpc>
                <a:spcPct val="80000"/>
              </a:lnSpc>
              <a:spcBef>
                <a:spcPct val="20000"/>
              </a:spcBef>
            </a:pPr>
            <a:r>
              <a:rPr lang="zh-CN" altLang="en-US" sz="1400"/>
              <a:t>务</a:t>
            </a:r>
          </a:p>
        </p:txBody>
      </p:sp>
      <p:sp>
        <p:nvSpPr>
          <p:cNvPr id="56" name="Rectangle 57"/>
          <p:cNvSpPr>
            <a:spLocks noChangeArrowheads="1"/>
          </p:cNvSpPr>
          <p:nvPr/>
        </p:nvSpPr>
        <p:spPr bwMode="auto">
          <a:xfrm>
            <a:off x="1622425" y="942974"/>
            <a:ext cx="5976938" cy="404813"/>
          </a:xfrm>
          <a:prstGeom prst="rect">
            <a:avLst/>
          </a:prstGeom>
          <a:solidFill>
            <a:srgbClr val="339966"/>
          </a:solidFill>
          <a:ln w="9525" algn="ctr">
            <a:noFill/>
            <a:miter lim="800000"/>
            <a:headEnd/>
            <a:tailEnd/>
          </a:ln>
        </p:spPr>
        <p:txBody>
          <a:bodyPr wrap="none" anchor="ctr"/>
          <a:lstStyle/>
          <a:p>
            <a:pPr algn="ctr" fontAlgn="ctr">
              <a:lnSpc>
                <a:spcPct val="190000"/>
              </a:lnSpc>
              <a:spcBef>
                <a:spcPct val="20000"/>
              </a:spcBef>
            </a:pPr>
            <a:endParaRPr lang="zh-CN" altLang="zh-CN" sz="1800">
              <a:solidFill>
                <a:srgbClr val="99FF99"/>
              </a:solidFill>
            </a:endParaRPr>
          </a:p>
        </p:txBody>
      </p:sp>
      <p:sp>
        <p:nvSpPr>
          <p:cNvPr id="57" name="Text Box 58"/>
          <p:cNvSpPr txBox="1">
            <a:spLocks noChangeArrowheads="1"/>
          </p:cNvSpPr>
          <p:nvPr/>
        </p:nvSpPr>
        <p:spPr bwMode="auto">
          <a:xfrm>
            <a:off x="3727450" y="1063624"/>
            <a:ext cx="1555750" cy="311150"/>
          </a:xfrm>
          <a:prstGeom prst="rect">
            <a:avLst/>
          </a:prstGeom>
          <a:noFill/>
          <a:ln w="9525">
            <a:noFill/>
            <a:miter lim="800000"/>
            <a:headEnd/>
            <a:tailEnd/>
          </a:ln>
        </p:spPr>
        <p:txBody>
          <a:bodyPr wrap="none">
            <a:spAutoFit/>
          </a:bodyPr>
          <a:lstStyle/>
          <a:p>
            <a:pPr algn="ctr" fontAlgn="ctr">
              <a:lnSpc>
                <a:spcPct val="80000"/>
              </a:lnSpc>
              <a:spcBef>
                <a:spcPct val="20000"/>
              </a:spcBef>
            </a:pPr>
            <a:r>
              <a:rPr lang="zh-CN" altLang="en-US" sz="1800"/>
              <a:t>战略规划流程</a:t>
            </a:r>
          </a:p>
        </p:txBody>
      </p:sp>
      <p:sp>
        <p:nvSpPr>
          <p:cNvPr id="58" name="Rectangle 59" descr="蓝色砂纸"/>
          <p:cNvSpPr>
            <a:spLocks noChangeArrowheads="1"/>
          </p:cNvSpPr>
          <p:nvPr/>
        </p:nvSpPr>
        <p:spPr bwMode="auto">
          <a:xfrm>
            <a:off x="906463" y="1500187"/>
            <a:ext cx="785812" cy="844550"/>
          </a:xfrm>
          <a:prstGeom prst="rect">
            <a:avLst/>
          </a:prstGeom>
          <a:blipFill dpi="0" rotWithShape="0">
            <a:blip r:embed="rId2"/>
            <a:srcRect/>
            <a:tile tx="0" ty="0" sx="100000" sy="100000" flip="none" algn="tl"/>
          </a:blipFill>
          <a:ln w="9525" algn="ctr">
            <a:noFill/>
            <a:miter lim="800000"/>
            <a:headEnd/>
            <a:tailEnd/>
          </a:ln>
        </p:spPr>
        <p:txBody>
          <a:bodyPr wrap="none" anchor="ctr"/>
          <a:lstStyle/>
          <a:p>
            <a:pPr algn="ctr" fontAlgn="ctr">
              <a:lnSpc>
                <a:spcPct val="120000"/>
              </a:lnSpc>
              <a:spcBef>
                <a:spcPct val="20000"/>
              </a:spcBef>
            </a:pPr>
            <a:r>
              <a:rPr lang="zh-CN" altLang="en-US" sz="1600"/>
              <a:t>项目</a:t>
            </a:r>
          </a:p>
          <a:p>
            <a:pPr algn="ctr" fontAlgn="ctr">
              <a:lnSpc>
                <a:spcPct val="120000"/>
              </a:lnSpc>
              <a:spcBef>
                <a:spcPct val="20000"/>
              </a:spcBef>
            </a:pPr>
            <a:r>
              <a:rPr lang="zh-CN" altLang="en-US" sz="1600"/>
              <a:t>管理</a:t>
            </a:r>
          </a:p>
        </p:txBody>
      </p:sp>
      <p:sp>
        <p:nvSpPr>
          <p:cNvPr id="59" name="Rectangle 60"/>
          <p:cNvSpPr>
            <a:spLocks noChangeArrowheads="1"/>
          </p:cNvSpPr>
          <p:nvPr/>
        </p:nvSpPr>
        <p:spPr bwMode="auto">
          <a:xfrm>
            <a:off x="1795463" y="4759324"/>
            <a:ext cx="5653087" cy="366713"/>
          </a:xfrm>
          <a:prstGeom prst="rect">
            <a:avLst/>
          </a:prstGeom>
          <a:solidFill>
            <a:srgbClr val="0066FF"/>
          </a:solidFill>
          <a:ln w="9525">
            <a:noFill/>
            <a:miter lim="800000"/>
            <a:headEnd/>
            <a:tailEnd/>
          </a:ln>
        </p:spPr>
        <p:txBody>
          <a:bodyPr wrap="none" anchor="ctr"/>
          <a:lstStyle/>
          <a:p>
            <a:pPr algn="ctr" fontAlgn="ctr">
              <a:lnSpc>
                <a:spcPct val="190000"/>
              </a:lnSpc>
              <a:spcBef>
                <a:spcPct val="20000"/>
              </a:spcBef>
            </a:pPr>
            <a:endParaRPr lang="zh-CN" altLang="zh-CN" sz="1800"/>
          </a:p>
        </p:txBody>
      </p:sp>
      <p:sp>
        <p:nvSpPr>
          <p:cNvPr id="60" name="Rectangle 61"/>
          <p:cNvSpPr>
            <a:spLocks noChangeArrowheads="1"/>
          </p:cNvSpPr>
          <p:nvPr/>
        </p:nvSpPr>
        <p:spPr bwMode="auto">
          <a:xfrm>
            <a:off x="5284788" y="2430462"/>
            <a:ext cx="1003300" cy="404812"/>
          </a:xfrm>
          <a:prstGeom prst="rect">
            <a:avLst/>
          </a:prstGeom>
          <a:solidFill>
            <a:schemeClr val="accent1"/>
          </a:solidFill>
          <a:ln w="9525" algn="ctr">
            <a:noFill/>
            <a:miter lim="800000"/>
            <a:headEnd/>
            <a:tailEnd/>
          </a:ln>
        </p:spPr>
        <p:txBody>
          <a:bodyPr wrap="none" anchor="ctr"/>
          <a:lstStyle/>
          <a:p>
            <a:pPr algn="ctr" fontAlgn="ctr">
              <a:lnSpc>
                <a:spcPct val="90000"/>
              </a:lnSpc>
              <a:spcBef>
                <a:spcPct val="20000"/>
              </a:spcBef>
            </a:pPr>
            <a:r>
              <a:rPr lang="zh-CN" altLang="en-US" sz="1400"/>
              <a:t>区域规划</a:t>
            </a:r>
          </a:p>
        </p:txBody>
      </p:sp>
      <p:sp>
        <p:nvSpPr>
          <p:cNvPr id="61" name="Rectangle 62"/>
          <p:cNvSpPr>
            <a:spLocks noChangeArrowheads="1"/>
          </p:cNvSpPr>
          <p:nvPr/>
        </p:nvSpPr>
        <p:spPr bwMode="auto">
          <a:xfrm>
            <a:off x="6375400" y="2430462"/>
            <a:ext cx="1003300" cy="404812"/>
          </a:xfrm>
          <a:prstGeom prst="rect">
            <a:avLst/>
          </a:prstGeom>
          <a:solidFill>
            <a:schemeClr val="accent1"/>
          </a:solidFill>
          <a:ln w="9525" algn="ctr">
            <a:noFill/>
            <a:miter lim="800000"/>
            <a:headEnd/>
            <a:tailEnd/>
          </a:ln>
        </p:spPr>
        <p:txBody>
          <a:bodyPr wrap="none" anchor="ctr"/>
          <a:lstStyle/>
          <a:p>
            <a:pPr algn="ctr" fontAlgn="ctr">
              <a:lnSpc>
                <a:spcPct val="90000"/>
              </a:lnSpc>
              <a:spcBef>
                <a:spcPct val="20000"/>
              </a:spcBef>
            </a:pPr>
            <a:r>
              <a:rPr lang="zh-CN" altLang="en-US" sz="1400"/>
              <a:t>客户关系</a:t>
            </a:r>
          </a:p>
        </p:txBody>
      </p:sp>
      <p:sp>
        <p:nvSpPr>
          <p:cNvPr id="62" name="Rectangle 63"/>
          <p:cNvSpPr>
            <a:spLocks noChangeArrowheads="1"/>
          </p:cNvSpPr>
          <p:nvPr/>
        </p:nvSpPr>
        <p:spPr bwMode="auto">
          <a:xfrm>
            <a:off x="5284788" y="2887662"/>
            <a:ext cx="1003300" cy="404812"/>
          </a:xfrm>
          <a:prstGeom prst="rect">
            <a:avLst/>
          </a:prstGeom>
          <a:solidFill>
            <a:schemeClr val="accent1"/>
          </a:solidFill>
          <a:ln w="9525" algn="ctr">
            <a:noFill/>
            <a:miter lim="800000"/>
            <a:headEnd/>
            <a:tailEnd/>
          </a:ln>
        </p:spPr>
        <p:txBody>
          <a:bodyPr wrap="none" anchor="ctr"/>
          <a:lstStyle/>
          <a:p>
            <a:pPr algn="ctr" fontAlgn="ctr">
              <a:lnSpc>
                <a:spcPct val="90000"/>
              </a:lnSpc>
              <a:spcBef>
                <a:spcPct val="20000"/>
              </a:spcBef>
            </a:pPr>
            <a:r>
              <a:rPr lang="zh-CN" altLang="en-US" sz="1400"/>
              <a:t>渠道管理</a:t>
            </a:r>
          </a:p>
        </p:txBody>
      </p:sp>
      <p:sp>
        <p:nvSpPr>
          <p:cNvPr id="63" name="Rectangle 64"/>
          <p:cNvSpPr>
            <a:spLocks noChangeArrowheads="1"/>
          </p:cNvSpPr>
          <p:nvPr/>
        </p:nvSpPr>
        <p:spPr bwMode="auto">
          <a:xfrm>
            <a:off x="6375400" y="2887662"/>
            <a:ext cx="1003300" cy="404812"/>
          </a:xfrm>
          <a:prstGeom prst="rect">
            <a:avLst/>
          </a:prstGeom>
          <a:solidFill>
            <a:schemeClr val="accent1"/>
          </a:solidFill>
          <a:ln w="9525" algn="ctr">
            <a:noFill/>
            <a:miter lim="800000"/>
            <a:headEnd/>
            <a:tailEnd/>
          </a:ln>
        </p:spPr>
        <p:txBody>
          <a:bodyPr wrap="none" anchor="ctr"/>
          <a:lstStyle/>
          <a:p>
            <a:pPr algn="ctr" fontAlgn="ctr">
              <a:lnSpc>
                <a:spcPct val="90000"/>
              </a:lnSpc>
              <a:spcBef>
                <a:spcPct val="20000"/>
              </a:spcBef>
            </a:pPr>
            <a:r>
              <a:rPr lang="zh-CN" altLang="en-US" sz="1400"/>
              <a:t>营销项目管理</a:t>
            </a:r>
          </a:p>
        </p:txBody>
      </p:sp>
      <p:sp>
        <p:nvSpPr>
          <p:cNvPr id="64" name="AutoShape 65"/>
          <p:cNvSpPr>
            <a:spLocks noChangeArrowheads="1"/>
          </p:cNvSpPr>
          <p:nvPr/>
        </p:nvSpPr>
        <p:spPr bwMode="auto">
          <a:xfrm>
            <a:off x="1695450" y="3751262"/>
            <a:ext cx="142875" cy="874712"/>
          </a:xfrm>
          <a:prstGeom prst="upArrow">
            <a:avLst>
              <a:gd name="adj1" fmla="val 50000"/>
              <a:gd name="adj2" fmla="val 153055"/>
            </a:avLst>
          </a:prstGeom>
          <a:solidFill>
            <a:schemeClr val="bg1"/>
          </a:solidFill>
          <a:ln w="9525">
            <a:solidFill>
              <a:srgbClr val="FFCC00"/>
            </a:solidFill>
            <a:miter lim="800000"/>
            <a:headEnd/>
            <a:tailEnd/>
          </a:ln>
        </p:spPr>
        <p:txBody>
          <a:bodyPr wrap="none" anchor="ctr"/>
          <a:lstStyle/>
          <a:p>
            <a:pPr algn="ctr" fontAlgn="ctr">
              <a:lnSpc>
                <a:spcPct val="190000"/>
              </a:lnSpc>
              <a:spcBef>
                <a:spcPct val="20000"/>
              </a:spcBef>
            </a:pPr>
            <a:endParaRPr lang="zh-CN" altLang="zh-CN" sz="1000"/>
          </a:p>
        </p:txBody>
      </p:sp>
      <p:sp>
        <p:nvSpPr>
          <p:cNvPr id="65" name="AutoShape 66"/>
          <p:cNvSpPr>
            <a:spLocks noChangeArrowheads="1"/>
          </p:cNvSpPr>
          <p:nvPr/>
        </p:nvSpPr>
        <p:spPr bwMode="auto">
          <a:xfrm>
            <a:off x="4287838" y="3806824"/>
            <a:ext cx="142875" cy="874713"/>
          </a:xfrm>
          <a:prstGeom prst="downArrow">
            <a:avLst>
              <a:gd name="adj1" fmla="val 50000"/>
              <a:gd name="adj2" fmla="val 153056"/>
            </a:avLst>
          </a:prstGeom>
          <a:solidFill>
            <a:schemeClr val="bg1"/>
          </a:solidFill>
          <a:ln w="9525">
            <a:solidFill>
              <a:srgbClr val="FFCC00"/>
            </a:solidFill>
            <a:miter lim="800000"/>
            <a:headEnd/>
            <a:tailEnd/>
          </a:ln>
        </p:spPr>
        <p:txBody>
          <a:bodyPr wrap="none" anchor="ctr"/>
          <a:lstStyle/>
          <a:p>
            <a:pPr algn="ctr" fontAlgn="ctr">
              <a:lnSpc>
                <a:spcPct val="190000"/>
              </a:lnSpc>
              <a:spcBef>
                <a:spcPct val="20000"/>
              </a:spcBef>
            </a:pPr>
            <a:endParaRPr lang="zh-CN" altLang="zh-CN" sz="1000"/>
          </a:p>
        </p:txBody>
      </p:sp>
      <p:sp>
        <p:nvSpPr>
          <p:cNvPr id="66" name="AutoShape 67"/>
          <p:cNvSpPr>
            <a:spLocks noChangeArrowheads="1"/>
          </p:cNvSpPr>
          <p:nvPr/>
        </p:nvSpPr>
        <p:spPr bwMode="auto">
          <a:xfrm>
            <a:off x="4070350" y="2030412"/>
            <a:ext cx="1289050" cy="233362"/>
          </a:xfrm>
          <a:prstGeom prst="leftRightArrow">
            <a:avLst>
              <a:gd name="adj1" fmla="val 50000"/>
              <a:gd name="adj2" fmla="val 110476"/>
            </a:avLst>
          </a:prstGeom>
          <a:solidFill>
            <a:schemeClr val="hlink"/>
          </a:solidFill>
          <a:ln w="9525">
            <a:solidFill>
              <a:srgbClr val="FFCC00"/>
            </a:solidFill>
            <a:miter lim="800000"/>
            <a:headEnd/>
            <a:tailEnd/>
          </a:ln>
        </p:spPr>
        <p:txBody>
          <a:bodyPr wrap="none" anchor="ctr"/>
          <a:lstStyle/>
          <a:p>
            <a:pPr algn="ctr"/>
            <a:endParaRPr lang="zh-CN" altLang="en-US"/>
          </a:p>
        </p:txBody>
      </p:sp>
      <p:sp>
        <p:nvSpPr>
          <p:cNvPr id="67" name="Rectangle 68"/>
          <p:cNvSpPr>
            <a:spLocks noChangeArrowheads="1"/>
          </p:cNvSpPr>
          <p:nvPr/>
        </p:nvSpPr>
        <p:spPr bwMode="auto">
          <a:xfrm>
            <a:off x="6300788" y="5622924"/>
            <a:ext cx="1116012" cy="365125"/>
          </a:xfrm>
          <a:prstGeom prst="rect">
            <a:avLst/>
          </a:prstGeom>
          <a:solidFill>
            <a:schemeClr val="accent1"/>
          </a:solidFill>
          <a:ln w="9525" algn="ctr">
            <a:noFill/>
            <a:miter lim="800000"/>
            <a:headEnd/>
            <a:tailEnd/>
          </a:ln>
        </p:spPr>
        <p:txBody>
          <a:bodyPr wrap="none" anchor="ctr"/>
          <a:lstStyle/>
          <a:p>
            <a:pPr algn="ctr" fontAlgn="ctr">
              <a:lnSpc>
                <a:spcPct val="90000"/>
              </a:lnSpc>
              <a:spcBef>
                <a:spcPct val="20000"/>
              </a:spcBef>
            </a:pPr>
            <a:r>
              <a:rPr lang="zh-CN" altLang="en-US" sz="1400"/>
              <a:t>库存管理</a:t>
            </a:r>
          </a:p>
        </p:txBody>
      </p:sp>
      <p:sp>
        <p:nvSpPr>
          <p:cNvPr id="68" name="Rectangle 69"/>
          <p:cNvSpPr>
            <a:spLocks noChangeArrowheads="1"/>
          </p:cNvSpPr>
          <p:nvPr/>
        </p:nvSpPr>
        <p:spPr bwMode="auto">
          <a:xfrm>
            <a:off x="7524750" y="5622924"/>
            <a:ext cx="1152525" cy="431800"/>
          </a:xfrm>
          <a:prstGeom prst="rect">
            <a:avLst/>
          </a:prstGeom>
          <a:solidFill>
            <a:srgbClr val="0066FF"/>
          </a:solidFill>
          <a:ln w="9525">
            <a:noFill/>
            <a:miter lim="800000"/>
            <a:headEnd/>
            <a:tailEnd/>
          </a:ln>
        </p:spPr>
        <p:txBody>
          <a:bodyPr wrap="none" anchor="ctr"/>
          <a:lstStyle/>
          <a:p>
            <a:pPr algn="ctr" fontAlgn="ctr">
              <a:lnSpc>
                <a:spcPct val="190000"/>
              </a:lnSpc>
              <a:spcBef>
                <a:spcPct val="20000"/>
              </a:spcBef>
            </a:pPr>
            <a:endParaRPr lang="zh-CN" altLang="zh-CN" sz="1800"/>
          </a:p>
        </p:txBody>
      </p:sp>
      <p:sp>
        <p:nvSpPr>
          <p:cNvPr id="69" name="AutoShape 70"/>
          <p:cNvSpPr>
            <a:spLocks noChangeArrowheads="1"/>
          </p:cNvSpPr>
          <p:nvPr/>
        </p:nvSpPr>
        <p:spPr bwMode="auto">
          <a:xfrm>
            <a:off x="6156325" y="5983287"/>
            <a:ext cx="287338" cy="319087"/>
          </a:xfrm>
          <a:prstGeom prst="upDownArrow">
            <a:avLst>
              <a:gd name="adj1" fmla="val 50000"/>
              <a:gd name="adj2" fmla="val 22210"/>
            </a:avLst>
          </a:prstGeom>
          <a:solidFill>
            <a:schemeClr val="accent1"/>
          </a:solidFill>
          <a:ln w="9525" algn="ctr">
            <a:solidFill>
              <a:schemeClr val="accent2"/>
            </a:solidFill>
            <a:miter lim="800000"/>
            <a:headEnd/>
            <a:tailEnd/>
          </a:ln>
        </p:spPr>
        <p:txBody>
          <a:bodyPr wrap="none" anchor="ctr"/>
          <a:lstStyle/>
          <a:p>
            <a:pPr algn="ctr"/>
            <a:endParaRPr lang="zh-CN" altLang="en-US"/>
          </a:p>
        </p:txBody>
      </p:sp>
      <p:sp>
        <p:nvSpPr>
          <p:cNvPr id="70" name="AutoShape 71"/>
          <p:cNvSpPr>
            <a:spLocks noChangeArrowheads="1"/>
          </p:cNvSpPr>
          <p:nvPr/>
        </p:nvSpPr>
        <p:spPr bwMode="auto">
          <a:xfrm>
            <a:off x="2843213" y="5983287"/>
            <a:ext cx="287337" cy="319087"/>
          </a:xfrm>
          <a:prstGeom prst="upDownArrow">
            <a:avLst>
              <a:gd name="adj1" fmla="val 50000"/>
              <a:gd name="adj2" fmla="val 22210"/>
            </a:avLst>
          </a:prstGeom>
          <a:solidFill>
            <a:schemeClr val="accent1"/>
          </a:solidFill>
          <a:ln w="9525" algn="ctr">
            <a:solidFill>
              <a:schemeClr val="accent2"/>
            </a:solidFill>
            <a:miter lim="800000"/>
            <a:headEnd/>
            <a:tailEnd/>
          </a:ln>
        </p:spPr>
        <p:txBody>
          <a:bodyPr wrap="none" anchor="ctr"/>
          <a:lstStyle/>
          <a:p>
            <a:pPr algn="ctr"/>
            <a:endParaRPr lang="zh-CN" altLang="en-US"/>
          </a:p>
        </p:txBody>
      </p:sp>
      <p:sp>
        <p:nvSpPr>
          <p:cNvPr id="71" name="Rectangle 72"/>
          <p:cNvSpPr>
            <a:spLocks noChangeArrowheads="1"/>
          </p:cNvSpPr>
          <p:nvPr/>
        </p:nvSpPr>
        <p:spPr bwMode="auto">
          <a:xfrm>
            <a:off x="1582738" y="461962"/>
            <a:ext cx="6084887" cy="336550"/>
          </a:xfrm>
          <a:prstGeom prst="rect">
            <a:avLst/>
          </a:prstGeom>
          <a:solidFill>
            <a:srgbClr val="33CCCC"/>
          </a:solidFill>
          <a:ln w="9525">
            <a:noFill/>
            <a:miter lim="800000"/>
            <a:headEnd/>
            <a:tailEnd/>
          </a:ln>
        </p:spPr>
        <p:txBody>
          <a:bodyPr wrap="none" anchor="ctr"/>
          <a:lstStyle/>
          <a:p>
            <a:pPr algn="ctr" fontAlgn="ctr">
              <a:lnSpc>
                <a:spcPct val="190000"/>
              </a:lnSpc>
              <a:spcBef>
                <a:spcPct val="20000"/>
              </a:spcBef>
            </a:pPr>
            <a:endParaRPr lang="zh-CN" altLang="zh-CN" sz="1600"/>
          </a:p>
        </p:txBody>
      </p:sp>
      <p:sp>
        <p:nvSpPr>
          <p:cNvPr id="72" name="Text Box 73"/>
          <p:cNvSpPr txBox="1">
            <a:spLocks noChangeArrowheads="1"/>
          </p:cNvSpPr>
          <p:nvPr/>
        </p:nvSpPr>
        <p:spPr bwMode="auto">
          <a:xfrm>
            <a:off x="4456113" y="533399"/>
            <a:ext cx="590550" cy="263525"/>
          </a:xfrm>
          <a:prstGeom prst="rect">
            <a:avLst/>
          </a:prstGeom>
          <a:noFill/>
          <a:ln w="9525">
            <a:noFill/>
            <a:miter lim="800000"/>
            <a:headEnd/>
            <a:tailEnd/>
          </a:ln>
        </p:spPr>
        <p:txBody>
          <a:bodyPr wrap="none">
            <a:spAutoFit/>
          </a:bodyPr>
          <a:lstStyle/>
          <a:p>
            <a:pPr algn="ctr" fontAlgn="ctr">
              <a:lnSpc>
                <a:spcPct val="70000"/>
              </a:lnSpc>
              <a:spcBef>
                <a:spcPct val="20000"/>
              </a:spcBef>
            </a:pPr>
            <a:r>
              <a:rPr lang="zh-CN" altLang="en-US" sz="1600"/>
              <a:t>客户</a:t>
            </a:r>
          </a:p>
        </p:txBody>
      </p:sp>
      <p:sp>
        <p:nvSpPr>
          <p:cNvPr id="73" name="AutoShape 74"/>
          <p:cNvSpPr>
            <a:spLocks noChangeArrowheads="1"/>
          </p:cNvSpPr>
          <p:nvPr/>
        </p:nvSpPr>
        <p:spPr bwMode="auto">
          <a:xfrm>
            <a:off x="6156325" y="582612"/>
            <a:ext cx="287338" cy="319087"/>
          </a:xfrm>
          <a:prstGeom prst="upDownArrow">
            <a:avLst>
              <a:gd name="adj1" fmla="val 50000"/>
              <a:gd name="adj2" fmla="val 22210"/>
            </a:avLst>
          </a:prstGeom>
          <a:solidFill>
            <a:schemeClr val="accent1"/>
          </a:solidFill>
          <a:ln w="9525" algn="ctr">
            <a:solidFill>
              <a:schemeClr val="accent2"/>
            </a:solidFill>
            <a:miter lim="800000"/>
            <a:headEnd/>
            <a:tailEnd/>
          </a:ln>
        </p:spPr>
        <p:txBody>
          <a:bodyPr wrap="none" anchor="ctr"/>
          <a:lstStyle/>
          <a:p>
            <a:pPr algn="ctr"/>
            <a:endParaRPr lang="zh-CN" altLang="en-US"/>
          </a:p>
        </p:txBody>
      </p:sp>
      <p:sp>
        <p:nvSpPr>
          <p:cNvPr id="74" name="AutoShape 75"/>
          <p:cNvSpPr>
            <a:spLocks noChangeArrowheads="1"/>
          </p:cNvSpPr>
          <p:nvPr/>
        </p:nvSpPr>
        <p:spPr bwMode="auto">
          <a:xfrm>
            <a:off x="2843213" y="582612"/>
            <a:ext cx="287337" cy="319087"/>
          </a:xfrm>
          <a:prstGeom prst="upDownArrow">
            <a:avLst>
              <a:gd name="adj1" fmla="val 50000"/>
              <a:gd name="adj2" fmla="val 22210"/>
            </a:avLst>
          </a:prstGeom>
          <a:solidFill>
            <a:schemeClr val="accent1"/>
          </a:solidFill>
          <a:ln w="9525" algn="ctr">
            <a:solidFill>
              <a:schemeClr val="accent2"/>
            </a:solidFill>
            <a:miter lim="800000"/>
            <a:headEnd/>
            <a:tailEnd/>
          </a:ln>
        </p:spPr>
        <p:txBody>
          <a:bodyPr wrap="none" anchor="ctr"/>
          <a:lstStyle/>
          <a:p>
            <a:pPr algn="ctr"/>
            <a:endParaRPr lang="zh-CN" altLang="en-US"/>
          </a:p>
        </p:txBody>
      </p:sp>
      <p:sp>
        <p:nvSpPr>
          <p:cNvPr id="75" name="Rectangle 76"/>
          <p:cNvSpPr>
            <a:spLocks noChangeArrowheads="1"/>
          </p:cNvSpPr>
          <p:nvPr/>
        </p:nvSpPr>
        <p:spPr bwMode="auto">
          <a:xfrm>
            <a:off x="5276850" y="3800474"/>
            <a:ext cx="303213" cy="842963"/>
          </a:xfrm>
          <a:prstGeom prst="rect">
            <a:avLst/>
          </a:prstGeom>
          <a:solidFill>
            <a:schemeClr val="accent1"/>
          </a:solidFill>
          <a:ln w="9525">
            <a:noFill/>
            <a:miter lim="800000"/>
            <a:headEnd/>
            <a:tailEnd/>
          </a:ln>
        </p:spPr>
        <p:txBody>
          <a:bodyPr wrap="none" anchor="ctr"/>
          <a:lstStyle/>
          <a:p>
            <a:pPr algn="ctr" fontAlgn="ctr">
              <a:lnSpc>
                <a:spcPct val="90000"/>
              </a:lnSpc>
              <a:spcBef>
                <a:spcPct val="20000"/>
              </a:spcBef>
            </a:pPr>
            <a:r>
              <a:rPr lang="zh-CN" altLang="en-US" sz="1400"/>
              <a:t>概</a:t>
            </a:r>
          </a:p>
          <a:p>
            <a:pPr algn="ctr" fontAlgn="ctr">
              <a:lnSpc>
                <a:spcPct val="90000"/>
              </a:lnSpc>
              <a:spcBef>
                <a:spcPct val="20000"/>
              </a:spcBef>
            </a:pPr>
            <a:r>
              <a:rPr lang="zh-CN" altLang="en-US" sz="1400"/>
              <a:t>念</a:t>
            </a:r>
          </a:p>
        </p:txBody>
      </p:sp>
      <p:sp>
        <p:nvSpPr>
          <p:cNvPr id="76" name="Rectangle 77"/>
          <p:cNvSpPr>
            <a:spLocks noChangeArrowheads="1"/>
          </p:cNvSpPr>
          <p:nvPr/>
        </p:nvSpPr>
        <p:spPr bwMode="auto">
          <a:xfrm>
            <a:off x="5638800" y="3800474"/>
            <a:ext cx="303213" cy="842963"/>
          </a:xfrm>
          <a:prstGeom prst="rect">
            <a:avLst/>
          </a:prstGeom>
          <a:solidFill>
            <a:schemeClr val="accent1"/>
          </a:solidFill>
          <a:ln w="9525">
            <a:noFill/>
            <a:miter lim="800000"/>
            <a:headEnd/>
            <a:tailEnd/>
          </a:ln>
        </p:spPr>
        <p:txBody>
          <a:bodyPr wrap="none" anchor="ctr"/>
          <a:lstStyle/>
          <a:p>
            <a:pPr algn="ctr" fontAlgn="ctr">
              <a:lnSpc>
                <a:spcPct val="90000"/>
              </a:lnSpc>
              <a:spcBef>
                <a:spcPct val="20000"/>
              </a:spcBef>
            </a:pPr>
            <a:r>
              <a:rPr lang="zh-CN" altLang="en-US" sz="1400"/>
              <a:t>计</a:t>
            </a:r>
          </a:p>
          <a:p>
            <a:pPr algn="ctr" fontAlgn="ctr">
              <a:lnSpc>
                <a:spcPct val="90000"/>
              </a:lnSpc>
              <a:spcBef>
                <a:spcPct val="20000"/>
              </a:spcBef>
            </a:pPr>
            <a:r>
              <a:rPr lang="zh-CN" altLang="en-US" sz="1400"/>
              <a:t>划</a:t>
            </a:r>
          </a:p>
        </p:txBody>
      </p:sp>
      <p:sp>
        <p:nvSpPr>
          <p:cNvPr id="77" name="Rectangle 78"/>
          <p:cNvSpPr>
            <a:spLocks noChangeArrowheads="1"/>
          </p:cNvSpPr>
          <p:nvPr/>
        </p:nvSpPr>
        <p:spPr bwMode="auto">
          <a:xfrm>
            <a:off x="6002338" y="3800474"/>
            <a:ext cx="303212" cy="842963"/>
          </a:xfrm>
          <a:prstGeom prst="rect">
            <a:avLst/>
          </a:prstGeom>
          <a:solidFill>
            <a:schemeClr val="accent1"/>
          </a:solidFill>
          <a:ln w="9525">
            <a:noFill/>
            <a:miter lim="800000"/>
            <a:headEnd/>
            <a:tailEnd/>
          </a:ln>
        </p:spPr>
        <p:txBody>
          <a:bodyPr wrap="none" anchor="ctr"/>
          <a:lstStyle/>
          <a:p>
            <a:pPr algn="ctr" fontAlgn="ctr">
              <a:lnSpc>
                <a:spcPct val="90000"/>
              </a:lnSpc>
              <a:spcBef>
                <a:spcPct val="20000"/>
              </a:spcBef>
            </a:pPr>
            <a:r>
              <a:rPr lang="zh-CN" altLang="en-US" sz="1400"/>
              <a:t>开</a:t>
            </a:r>
          </a:p>
          <a:p>
            <a:pPr algn="ctr" fontAlgn="ctr">
              <a:lnSpc>
                <a:spcPct val="90000"/>
              </a:lnSpc>
              <a:spcBef>
                <a:spcPct val="20000"/>
              </a:spcBef>
            </a:pPr>
            <a:r>
              <a:rPr lang="zh-CN" altLang="en-US" sz="1400"/>
              <a:t>发</a:t>
            </a:r>
          </a:p>
        </p:txBody>
      </p:sp>
      <p:sp>
        <p:nvSpPr>
          <p:cNvPr id="78" name="Rectangle 79"/>
          <p:cNvSpPr>
            <a:spLocks noChangeArrowheads="1"/>
          </p:cNvSpPr>
          <p:nvPr/>
        </p:nvSpPr>
        <p:spPr bwMode="auto">
          <a:xfrm>
            <a:off x="6365875" y="3800474"/>
            <a:ext cx="303213" cy="842963"/>
          </a:xfrm>
          <a:prstGeom prst="rect">
            <a:avLst/>
          </a:prstGeom>
          <a:solidFill>
            <a:schemeClr val="accent1"/>
          </a:solidFill>
          <a:ln w="9525">
            <a:noFill/>
            <a:miter lim="800000"/>
            <a:headEnd/>
            <a:tailEnd/>
          </a:ln>
        </p:spPr>
        <p:txBody>
          <a:bodyPr wrap="none" anchor="ctr"/>
          <a:lstStyle/>
          <a:p>
            <a:pPr algn="ctr" fontAlgn="ctr">
              <a:lnSpc>
                <a:spcPct val="90000"/>
              </a:lnSpc>
              <a:spcBef>
                <a:spcPct val="20000"/>
              </a:spcBef>
            </a:pPr>
            <a:r>
              <a:rPr lang="zh-CN" altLang="en-US" sz="1400"/>
              <a:t>验</a:t>
            </a:r>
          </a:p>
          <a:p>
            <a:pPr algn="ctr" fontAlgn="ctr">
              <a:lnSpc>
                <a:spcPct val="90000"/>
              </a:lnSpc>
              <a:spcBef>
                <a:spcPct val="20000"/>
              </a:spcBef>
            </a:pPr>
            <a:r>
              <a:rPr lang="zh-CN" altLang="en-US" sz="1400"/>
              <a:t>证</a:t>
            </a:r>
          </a:p>
        </p:txBody>
      </p:sp>
      <p:sp>
        <p:nvSpPr>
          <p:cNvPr id="79" name="Rectangle 80"/>
          <p:cNvSpPr>
            <a:spLocks noChangeArrowheads="1"/>
          </p:cNvSpPr>
          <p:nvPr/>
        </p:nvSpPr>
        <p:spPr bwMode="auto">
          <a:xfrm>
            <a:off x="6729413" y="3800474"/>
            <a:ext cx="303212" cy="842963"/>
          </a:xfrm>
          <a:prstGeom prst="rect">
            <a:avLst/>
          </a:prstGeom>
          <a:solidFill>
            <a:schemeClr val="accent1"/>
          </a:solidFill>
          <a:ln w="9525">
            <a:noFill/>
            <a:miter lim="800000"/>
            <a:headEnd/>
            <a:tailEnd/>
          </a:ln>
        </p:spPr>
        <p:txBody>
          <a:bodyPr wrap="none" anchor="ctr"/>
          <a:lstStyle/>
          <a:p>
            <a:pPr algn="ctr" fontAlgn="ctr">
              <a:lnSpc>
                <a:spcPct val="90000"/>
              </a:lnSpc>
              <a:spcBef>
                <a:spcPct val="20000"/>
              </a:spcBef>
            </a:pPr>
            <a:r>
              <a:rPr lang="zh-CN" altLang="en-US" sz="1400"/>
              <a:t>发</a:t>
            </a:r>
          </a:p>
          <a:p>
            <a:pPr algn="ctr" fontAlgn="ctr">
              <a:lnSpc>
                <a:spcPct val="90000"/>
              </a:lnSpc>
              <a:spcBef>
                <a:spcPct val="20000"/>
              </a:spcBef>
            </a:pPr>
            <a:r>
              <a:rPr lang="zh-CN" altLang="en-US" sz="1400"/>
              <a:t>布</a:t>
            </a:r>
          </a:p>
        </p:txBody>
      </p:sp>
      <p:sp>
        <p:nvSpPr>
          <p:cNvPr id="80" name="Rectangle 81"/>
          <p:cNvSpPr>
            <a:spLocks noChangeArrowheads="1"/>
          </p:cNvSpPr>
          <p:nvPr/>
        </p:nvSpPr>
        <p:spPr bwMode="auto">
          <a:xfrm>
            <a:off x="7092950" y="3800474"/>
            <a:ext cx="303213" cy="842963"/>
          </a:xfrm>
          <a:prstGeom prst="rect">
            <a:avLst/>
          </a:prstGeom>
          <a:solidFill>
            <a:schemeClr val="accent1"/>
          </a:solidFill>
          <a:ln w="9525">
            <a:noFill/>
            <a:miter lim="800000"/>
            <a:headEnd/>
            <a:tailEnd/>
          </a:ln>
        </p:spPr>
        <p:txBody>
          <a:bodyPr wrap="none" anchor="ctr"/>
          <a:lstStyle/>
          <a:p>
            <a:pPr algn="ctr" fontAlgn="ctr">
              <a:lnSpc>
                <a:spcPct val="90000"/>
              </a:lnSpc>
              <a:spcBef>
                <a:spcPct val="20000"/>
              </a:spcBef>
            </a:pPr>
            <a:r>
              <a:rPr lang="zh-CN" altLang="en-US" sz="1400"/>
              <a:t>生命</a:t>
            </a:r>
          </a:p>
          <a:p>
            <a:pPr algn="ctr" fontAlgn="ctr">
              <a:lnSpc>
                <a:spcPct val="90000"/>
              </a:lnSpc>
              <a:spcBef>
                <a:spcPct val="20000"/>
              </a:spcBef>
            </a:pPr>
            <a:r>
              <a:rPr lang="zh-CN" altLang="en-US" sz="1400"/>
              <a:t>周期</a:t>
            </a:r>
          </a:p>
          <a:p>
            <a:pPr algn="ctr" fontAlgn="ctr">
              <a:lnSpc>
                <a:spcPct val="90000"/>
              </a:lnSpc>
              <a:spcBef>
                <a:spcPct val="20000"/>
              </a:spcBef>
            </a:pPr>
            <a:r>
              <a:rPr lang="zh-CN" altLang="en-US" sz="1400"/>
              <a:t>管理</a:t>
            </a:r>
          </a:p>
        </p:txBody>
      </p:sp>
      <p:sp>
        <p:nvSpPr>
          <p:cNvPr id="81" name="Text Box 82"/>
          <p:cNvSpPr txBox="1">
            <a:spLocks noChangeArrowheads="1"/>
          </p:cNvSpPr>
          <p:nvPr/>
        </p:nvSpPr>
        <p:spPr bwMode="auto">
          <a:xfrm>
            <a:off x="2700338" y="4756149"/>
            <a:ext cx="4070350" cy="339725"/>
          </a:xfrm>
          <a:prstGeom prst="rect">
            <a:avLst/>
          </a:prstGeom>
          <a:noFill/>
          <a:ln w="9525">
            <a:noFill/>
            <a:miter lim="800000"/>
            <a:headEnd/>
            <a:tailEnd/>
          </a:ln>
        </p:spPr>
        <p:txBody>
          <a:bodyPr wrap="none">
            <a:spAutoFit/>
          </a:bodyPr>
          <a:lstStyle/>
          <a:p>
            <a:pPr algn="ctr" fontAlgn="ctr">
              <a:lnSpc>
                <a:spcPct val="90000"/>
              </a:lnSpc>
              <a:spcBef>
                <a:spcPct val="20000"/>
              </a:spcBef>
            </a:pPr>
            <a:r>
              <a:rPr lang="zh-CN" altLang="en-US" sz="1800"/>
              <a:t>技术开发及管理流程（含预研及平台）</a:t>
            </a:r>
          </a:p>
        </p:txBody>
      </p:sp>
    </p:spTree>
    <p:extLst>
      <p:ext uri="{BB962C8B-B14F-4D97-AF65-F5344CB8AC3E}">
        <p14:creationId xmlns:p14="http://schemas.microsoft.com/office/powerpoint/2010/main" val="2821179580"/>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09600" y="1349991"/>
            <a:ext cx="7945438" cy="6851106"/>
          </a:xfrm>
          <a:prstGeom prst="rect">
            <a:avLst/>
          </a:prstGeom>
          <a:noFill/>
          <a:ln w="9525">
            <a:noFill/>
            <a:miter lim="800000"/>
            <a:headEnd/>
            <a:tailEnd/>
          </a:ln>
        </p:spPr>
        <p:txBody>
          <a:bodyPr>
            <a:spAutoFit/>
          </a:bodyPr>
          <a:lstStyle/>
          <a:p>
            <a:pPr marL="633412" lvl="1">
              <a:lnSpc>
                <a:spcPct val="150000"/>
              </a:lnSpc>
              <a:spcBef>
                <a:spcPct val="50000"/>
              </a:spcBef>
            </a:pPr>
            <a:r>
              <a:rPr kumimoji="0" lang="en-US" altLang="zh-CN" sz="2400" dirty="0" smtClean="0">
                <a:latin typeface="+mj-ea"/>
                <a:ea typeface="+mj-ea"/>
              </a:rPr>
              <a:t>1 </a:t>
            </a:r>
            <a:r>
              <a:rPr kumimoji="0" lang="zh-CN" altLang="en-US" sz="2400" dirty="0" smtClean="0">
                <a:latin typeface="+mj-ea"/>
                <a:ea typeface="+mj-ea"/>
              </a:rPr>
              <a:t>产品</a:t>
            </a:r>
            <a:r>
              <a:rPr kumimoji="0" lang="zh-CN" altLang="en-US" sz="2400" dirty="0">
                <a:latin typeface="+mj-ea"/>
                <a:ea typeface="+mj-ea"/>
              </a:rPr>
              <a:t>投入市场时间缩短</a:t>
            </a:r>
            <a:r>
              <a:rPr kumimoji="0" lang="en-US" altLang="zh-CN" sz="2400" dirty="0">
                <a:latin typeface="+mj-ea"/>
                <a:ea typeface="+mj-ea"/>
              </a:rPr>
              <a:t>40</a:t>
            </a:r>
            <a:r>
              <a:rPr kumimoji="0" lang="zh-CN" altLang="en-US" sz="2400" dirty="0">
                <a:latin typeface="+mj-ea"/>
                <a:ea typeface="+mj-ea"/>
              </a:rPr>
              <a:t>％～</a:t>
            </a:r>
            <a:r>
              <a:rPr kumimoji="0" lang="en-US" altLang="zh-CN" sz="2400" dirty="0">
                <a:latin typeface="+mj-ea"/>
                <a:ea typeface="+mj-ea"/>
              </a:rPr>
              <a:t>60</a:t>
            </a:r>
            <a:r>
              <a:rPr kumimoji="0" lang="zh-CN" altLang="en-US" sz="2400" dirty="0">
                <a:latin typeface="+mj-ea"/>
                <a:ea typeface="+mj-ea"/>
              </a:rPr>
              <a:t>％；</a:t>
            </a:r>
          </a:p>
          <a:p>
            <a:pPr marL="633412" lvl="1">
              <a:lnSpc>
                <a:spcPct val="150000"/>
              </a:lnSpc>
              <a:spcBef>
                <a:spcPct val="50000"/>
              </a:spcBef>
            </a:pPr>
            <a:r>
              <a:rPr kumimoji="0" lang="en-US" altLang="zh-CN" sz="2400" dirty="0" smtClean="0">
                <a:latin typeface="+mj-ea"/>
                <a:ea typeface="+mj-ea"/>
              </a:rPr>
              <a:t>2 </a:t>
            </a:r>
            <a:r>
              <a:rPr kumimoji="0" lang="zh-CN" altLang="en-US" sz="2400" dirty="0" smtClean="0">
                <a:latin typeface="+mj-ea"/>
                <a:ea typeface="+mj-ea"/>
              </a:rPr>
              <a:t>产品</a:t>
            </a:r>
            <a:r>
              <a:rPr kumimoji="0" lang="zh-CN" altLang="en-US" sz="2400" dirty="0">
                <a:latin typeface="+mj-ea"/>
                <a:ea typeface="+mj-ea"/>
              </a:rPr>
              <a:t>开发浪费减少</a:t>
            </a:r>
            <a:r>
              <a:rPr kumimoji="0" lang="en-US" altLang="zh-CN" sz="2400" dirty="0">
                <a:latin typeface="+mj-ea"/>
                <a:ea typeface="+mj-ea"/>
              </a:rPr>
              <a:t>50</a:t>
            </a:r>
            <a:r>
              <a:rPr kumimoji="0" lang="zh-CN" altLang="en-US" sz="2400" dirty="0">
                <a:latin typeface="+mj-ea"/>
                <a:ea typeface="+mj-ea"/>
              </a:rPr>
              <a:t>％～</a:t>
            </a:r>
            <a:r>
              <a:rPr kumimoji="0" lang="en-US" altLang="zh-CN" sz="2400" dirty="0">
                <a:latin typeface="+mj-ea"/>
                <a:ea typeface="+mj-ea"/>
              </a:rPr>
              <a:t>80</a:t>
            </a:r>
            <a:r>
              <a:rPr kumimoji="0" lang="zh-CN" altLang="en-US" sz="2400" dirty="0">
                <a:latin typeface="+mj-ea"/>
                <a:ea typeface="+mj-ea"/>
              </a:rPr>
              <a:t>％；</a:t>
            </a:r>
          </a:p>
          <a:p>
            <a:pPr marL="633412" lvl="1">
              <a:lnSpc>
                <a:spcPct val="150000"/>
              </a:lnSpc>
              <a:spcBef>
                <a:spcPct val="50000"/>
              </a:spcBef>
            </a:pPr>
            <a:r>
              <a:rPr kumimoji="0" lang="en-US" altLang="zh-CN" sz="2400" dirty="0" smtClean="0">
                <a:latin typeface="+mj-ea"/>
                <a:ea typeface="+mj-ea"/>
              </a:rPr>
              <a:t>3 </a:t>
            </a:r>
            <a:r>
              <a:rPr kumimoji="0" lang="zh-CN" altLang="en-US" sz="2400" dirty="0" smtClean="0">
                <a:latin typeface="+mj-ea"/>
                <a:ea typeface="+mj-ea"/>
              </a:rPr>
              <a:t>产品</a:t>
            </a:r>
            <a:r>
              <a:rPr kumimoji="0" lang="zh-CN" altLang="en-US" sz="2400" dirty="0">
                <a:latin typeface="+mj-ea"/>
                <a:ea typeface="+mj-ea"/>
              </a:rPr>
              <a:t>开发生产力提高</a:t>
            </a:r>
            <a:r>
              <a:rPr kumimoji="0" lang="en-US" altLang="zh-CN" sz="2400" dirty="0">
                <a:latin typeface="+mj-ea"/>
                <a:ea typeface="+mj-ea"/>
              </a:rPr>
              <a:t>25</a:t>
            </a:r>
            <a:r>
              <a:rPr kumimoji="0" lang="zh-CN" altLang="en-US" sz="2400" dirty="0">
                <a:latin typeface="+mj-ea"/>
                <a:ea typeface="+mj-ea"/>
              </a:rPr>
              <a:t>％～</a:t>
            </a:r>
            <a:r>
              <a:rPr kumimoji="0" lang="en-US" altLang="zh-CN" sz="2400" dirty="0">
                <a:latin typeface="+mj-ea"/>
                <a:ea typeface="+mj-ea"/>
              </a:rPr>
              <a:t>30</a:t>
            </a:r>
            <a:r>
              <a:rPr kumimoji="0" lang="zh-CN" altLang="en-US" sz="2400" dirty="0">
                <a:latin typeface="+mj-ea"/>
                <a:ea typeface="+mj-ea"/>
              </a:rPr>
              <a:t>％；</a:t>
            </a:r>
          </a:p>
          <a:p>
            <a:pPr marL="633412" lvl="1">
              <a:lnSpc>
                <a:spcPct val="150000"/>
              </a:lnSpc>
              <a:spcBef>
                <a:spcPct val="50000"/>
              </a:spcBef>
            </a:pPr>
            <a:r>
              <a:rPr kumimoji="0" lang="en-US" altLang="zh-CN" sz="2400" dirty="0" smtClean="0">
                <a:latin typeface="+mj-ea"/>
                <a:ea typeface="+mj-ea"/>
              </a:rPr>
              <a:t>4 </a:t>
            </a:r>
            <a:r>
              <a:rPr kumimoji="0" lang="zh-CN" altLang="en-US" sz="2400" dirty="0" smtClean="0">
                <a:latin typeface="+mj-ea"/>
                <a:ea typeface="+mj-ea"/>
              </a:rPr>
              <a:t>新产品</a:t>
            </a:r>
            <a:r>
              <a:rPr kumimoji="0" lang="zh-CN" altLang="en-US" sz="2400" dirty="0">
                <a:latin typeface="+mj-ea"/>
                <a:ea typeface="+mj-ea"/>
              </a:rPr>
              <a:t>收益（占全部收益的百分比）增加</a:t>
            </a:r>
            <a:r>
              <a:rPr kumimoji="0" lang="en-US" altLang="zh-CN" sz="2400" dirty="0">
                <a:latin typeface="+mj-ea"/>
                <a:ea typeface="+mj-ea"/>
              </a:rPr>
              <a:t>100</a:t>
            </a:r>
            <a:r>
              <a:rPr kumimoji="0" lang="zh-CN" altLang="en-US" sz="2400" dirty="0" smtClean="0">
                <a:latin typeface="+mj-ea"/>
                <a:ea typeface="+mj-ea"/>
              </a:rPr>
              <a:t>％</a:t>
            </a:r>
            <a:endParaRPr kumimoji="0" lang="en-US" altLang="zh-CN" sz="2400" dirty="0" smtClean="0">
              <a:latin typeface="+mj-ea"/>
              <a:ea typeface="+mj-ea"/>
            </a:endParaRPr>
          </a:p>
          <a:p>
            <a:pPr lvl="1">
              <a:lnSpc>
                <a:spcPct val="120000"/>
              </a:lnSpc>
              <a:spcBef>
                <a:spcPct val="50000"/>
              </a:spcBef>
            </a:pPr>
            <a:r>
              <a:rPr lang="zh-CN" altLang="en-US" sz="2400" dirty="0" smtClean="0">
                <a:latin typeface="宋体" pitchFamily="2" charset="-122"/>
              </a:rPr>
              <a:t> </a:t>
            </a:r>
            <a:r>
              <a:rPr lang="en-US" altLang="zh-CN" sz="2400" dirty="0" smtClean="0">
                <a:latin typeface="宋体" pitchFamily="2" charset="-122"/>
              </a:rPr>
              <a:t>5 </a:t>
            </a:r>
            <a:r>
              <a:rPr lang="zh-CN" altLang="en-US" sz="2400" dirty="0" smtClean="0">
                <a:latin typeface="宋体" pitchFamily="2" charset="-122"/>
              </a:rPr>
              <a:t>构建</a:t>
            </a:r>
            <a:r>
              <a:rPr lang="zh-CN" altLang="en-US" sz="2400" dirty="0">
                <a:latin typeface="宋体" pitchFamily="2" charset="-122"/>
              </a:rPr>
              <a:t>市场导向的、团队化、流程化运行机制；</a:t>
            </a:r>
          </a:p>
          <a:p>
            <a:pPr lvl="1">
              <a:lnSpc>
                <a:spcPct val="120000"/>
              </a:lnSpc>
              <a:spcBef>
                <a:spcPct val="50000"/>
              </a:spcBef>
            </a:pPr>
            <a:r>
              <a:rPr lang="zh-CN" altLang="en-US" sz="2400" dirty="0" smtClean="0">
                <a:latin typeface="宋体" pitchFamily="2" charset="-122"/>
              </a:rPr>
              <a:t> </a:t>
            </a:r>
            <a:r>
              <a:rPr lang="en-US" altLang="zh-CN" sz="2400" dirty="0" smtClean="0">
                <a:latin typeface="宋体" pitchFamily="2" charset="-122"/>
              </a:rPr>
              <a:t>6 </a:t>
            </a:r>
            <a:r>
              <a:rPr lang="zh-CN" altLang="en-US" sz="2400" dirty="0" smtClean="0">
                <a:latin typeface="宋体" pitchFamily="2" charset="-122"/>
              </a:rPr>
              <a:t>打造</a:t>
            </a:r>
            <a:r>
              <a:rPr lang="zh-CN" altLang="en-US" sz="2400" dirty="0">
                <a:latin typeface="宋体" pitchFamily="2" charset="-122"/>
              </a:rPr>
              <a:t>一支职业化的、一流的研发人才队伍；</a:t>
            </a:r>
          </a:p>
          <a:p>
            <a:pPr lvl="1">
              <a:lnSpc>
                <a:spcPct val="120000"/>
              </a:lnSpc>
              <a:spcBef>
                <a:spcPct val="50000"/>
              </a:spcBef>
            </a:pPr>
            <a:r>
              <a:rPr lang="zh-CN" altLang="en-US" sz="2400" dirty="0" smtClean="0">
                <a:latin typeface="宋体" pitchFamily="2" charset="-122"/>
              </a:rPr>
              <a:t> </a:t>
            </a:r>
            <a:r>
              <a:rPr lang="en-US" altLang="zh-CN" sz="2400" dirty="0" smtClean="0">
                <a:latin typeface="宋体" pitchFamily="2" charset="-122"/>
              </a:rPr>
              <a:t>7 </a:t>
            </a:r>
            <a:r>
              <a:rPr lang="zh-CN" altLang="en-US" sz="2400" dirty="0" smtClean="0">
                <a:latin typeface="宋体" pitchFamily="2" charset="-122"/>
              </a:rPr>
              <a:t>建立</a:t>
            </a:r>
            <a:r>
              <a:rPr lang="zh-CN" altLang="en-US" sz="2400" dirty="0">
                <a:latin typeface="宋体" pitchFamily="2" charset="-122"/>
              </a:rPr>
              <a:t>一个强大的产品平台</a:t>
            </a:r>
            <a:r>
              <a:rPr lang="en-US" altLang="zh-CN" sz="2400" dirty="0">
                <a:latin typeface="宋体" pitchFamily="2" charset="-122"/>
              </a:rPr>
              <a:t>/</a:t>
            </a:r>
            <a:r>
              <a:rPr lang="zh-CN" altLang="en-US" sz="2400" dirty="0">
                <a:latin typeface="宋体" pitchFamily="2" charset="-122"/>
              </a:rPr>
              <a:t>技术平台</a:t>
            </a:r>
            <a:r>
              <a:rPr lang="zh-CN" altLang="en-US" sz="2400" dirty="0" smtClean="0">
                <a:latin typeface="宋体" pitchFamily="2" charset="-122"/>
              </a:rPr>
              <a:t>；</a:t>
            </a:r>
            <a:endParaRPr lang="en-US" altLang="zh-CN" sz="2400" dirty="0" smtClean="0">
              <a:latin typeface="宋体" pitchFamily="2" charset="-122"/>
            </a:endParaRPr>
          </a:p>
          <a:p>
            <a:pPr lvl="1">
              <a:lnSpc>
                <a:spcPct val="120000"/>
              </a:lnSpc>
              <a:spcBef>
                <a:spcPct val="50000"/>
              </a:spcBef>
            </a:pPr>
            <a:r>
              <a:rPr lang="zh-CN" altLang="en-US" sz="2400" dirty="0" smtClean="0">
                <a:latin typeface="宋体" pitchFamily="2" charset="-122"/>
              </a:rPr>
              <a:t>       </a:t>
            </a:r>
            <a:r>
              <a:rPr lang="en-US" altLang="zh-CN" sz="2400" dirty="0" smtClean="0">
                <a:latin typeface="宋体" pitchFamily="2" charset="-122"/>
              </a:rPr>
              <a:t>………</a:t>
            </a:r>
            <a:endParaRPr lang="zh-CN" altLang="en-US" sz="2400" dirty="0">
              <a:latin typeface="宋体" pitchFamily="2" charset="-122"/>
            </a:endParaRPr>
          </a:p>
          <a:p>
            <a:pPr marL="633412" lvl="1">
              <a:lnSpc>
                <a:spcPct val="150000"/>
              </a:lnSpc>
              <a:spcBef>
                <a:spcPct val="50000"/>
              </a:spcBef>
            </a:pPr>
            <a:r>
              <a:rPr kumimoji="0" lang="zh-CN" altLang="en-US" sz="2400" dirty="0" smtClean="0">
                <a:latin typeface="+mj-ea"/>
                <a:ea typeface="+mj-ea"/>
              </a:rPr>
              <a:t> </a:t>
            </a:r>
            <a:endParaRPr kumimoji="0" lang="zh-CN" altLang="en-US" sz="2400" dirty="0">
              <a:latin typeface="+mj-ea"/>
              <a:ea typeface="+mj-ea"/>
            </a:endParaRPr>
          </a:p>
          <a:p>
            <a:pPr>
              <a:lnSpc>
                <a:spcPct val="150000"/>
              </a:lnSpc>
              <a:spcBef>
                <a:spcPct val="50000"/>
              </a:spcBef>
            </a:pPr>
            <a:r>
              <a:rPr kumimoji="0" lang="zh-CN" altLang="en-US" sz="2400" dirty="0">
                <a:solidFill>
                  <a:srgbClr val="000099"/>
                </a:solidFill>
                <a:latin typeface="黑体" pitchFamily="2" charset="-122"/>
                <a:ea typeface="黑体" pitchFamily="2" charset="-122"/>
              </a:rPr>
              <a:t>                 </a:t>
            </a:r>
          </a:p>
        </p:txBody>
      </p:sp>
      <p:sp>
        <p:nvSpPr>
          <p:cNvPr id="3" name="矩形 2"/>
          <p:cNvSpPr/>
          <p:nvPr/>
        </p:nvSpPr>
        <p:spPr>
          <a:xfrm>
            <a:off x="2535497" y="336168"/>
            <a:ext cx="3583032" cy="523220"/>
          </a:xfrm>
          <a:prstGeom prst="rect">
            <a:avLst/>
          </a:prstGeom>
        </p:spPr>
        <p:txBody>
          <a:bodyPr wrap="none">
            <a:spAutoFit/>
          </a:bodyPr>
          <a:lstStyle/>
          <a:p>
            <a:r>
              <a:rPr lang="en-US" altLang="zh-CN" sz="2800" b="1" dirty="0"/>
              <a:t>IPD</a:t>
            </a:r>
            <a:r>
              <a:rPr lang="zh-CN" altLang="zh-CN" sz="2800" b="1" dirty="0"/>
              <a:t>给华为带来的价值</a:t>
            </a:r>
            <a:endParaRPr lang="zh-CN" altLang="en-US" sz="2800" dirty="0"/>
          </a:p>
        </p:txBody>
      </p:sp>
    </p:spTree>
    <p:extLst>
      <p:ext uri="{BB962C8B-B14F-4D97-AF65-F5344CB8AC3E}">
        <p14:creationId xmlns:p14="http://schemas.microsoft.com/office/powerpoint/2010/main" val="3170014428"/>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559719" y="2568507"/>
            <a:ext cx="7024723" cy="1720986"/>
            <a:chOff x="2408238" y="2568507"/>
            <a:chExt cx="7024723" cy="1720986"/>
          </a:xfrm>
        </p:grpSpPr>
        <p:grpSp>
          <p:nvGrpSpPr>
            <p:cNvPr id="14" name="组合 13"/>
            <p:cNvGrpSpPr/>
            <p:nvPr/>
          </p:nvGrpSpPr>
          <p:grpSpPr>
            <a:xfrm>
              <a:off x="2408238" y="2568507"/>
              <a:ext cx="7024723" cy="1720986"/>
              <a:chOff x="1184275" y="2717410"/>
              <a:chExt cx="7024723"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5021298" cy="1200329"/>
              </a:xfrm>
              <a:prstGeom prst="rect">
                <a:avLst/>
              </a:prstGeom>
              <a:noFill/>
            </p:spPr>
            <p:txBody>
              <a:bodyPr wrap="square" rtlCol="0">
                <a:spAutoFit/>
              </a:bodyPr>
              <a:lstStyle/>
              <a:p>
                <a:r>
                  <a:rPr lang="en-US" altLang="zh-CN" sz="7200" b="1" spc="300" dirty="0" smtClean="0">
                    <a:solidFill>
                      <a:schemeClr val="bg1"/>
                    </a:solidFill>
                    <a:latin typeface="微软雅黑" panose="020B0503020204020204" pitchFamily="34" charset="-122"/>
                    <a:ea typeface="微软雅黑" panose="020B0503020204020204" pitchFamily="34" charset="-122"/>
                  </a:rPr>
                  <a:t>5 </a:t>
                </a:r>
                <a:r>
                  <a:rPr lang="zh-CN" altLang="en-US" sz="7200" b="1" spc="300" dirty="0" smtClean="0">
                    <a:solidFill>
                      <a:schemeClr val="bg1"/>
                    </a:solidFill>
                    <a:latin typeface="微软雅黑" panose="020B0503020204020204" pitchFamily="34" charset="-122"/>
                    <a:ea typeface="微软雅黑" panose="020B0503020204020204" pitchFamily="34" charset="-122"/>
                  </a:rPr>
                  <a:t>总结启示</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4475163" y="3816912"/>
              <a:ext cx="3856037" cy="369332"/>
            </a:xfrm>
            <a:prstGeom prst="rect">
              <a:avLst/>
            </a:prstGeom>
          </p:spPr>
          <p:txBody>
            <a:bodyPr wrap="square">
              <a:spAutoFit/>
            </a:bodyPr>
            <a:lstStyle/>
            <a:p>
              <a:r>
                <a:rPr lang="en-US" altLang="zh-HK" sz="900" dirty="0">
                  <a:solidFill>
                    <a:schemeClr val="bg1"/>
                  </a:solidFill>
                  <a:latin typeface="微软雅黑" panose="020B0503020204020204" pitchFamily="34" charset="-122"/>
                  <a:ea typeface="微软雅黑" panose="020B0503020204020204" pitchFamily="34" charset="-122"/>
                </a:rPr>
                <a:t>It was the best of times, it was the worst of times; it was the age of wisdom, it was the age of foolishness.</a:t>
              </a:r>
              <a:r>
                <a:rPr lang="zh-HK" altLang="zh-HK" sz="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endParaRPr lang="zh-HK" altLang="en-US" sz="900" dirty="0">
                <a:solidFill>
                  <a:schemeClr val="bg1"/>
                </a:solidFill>
              </a:endParaRPr>
            </a:p>
          </p:txBody>
        </p:sp>
      </p:grpSp>
    </p:spTree>
    <p:extLst>
      <p:ext uri="{BB962C8B-B14F-4D97-AF65-F5344CB8AC3E}">
        <p14:creationId xmlns:p14="http://schemas.microsoft.com/office/powerpoint/2010/main" val="3345686746"/>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302069" y="1148606"/>
            <a:ext cx="5148646"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 Box 6"/>
          <p:cNvSpPr txBox="1">
            <a:spLocks noChangeArrowheads="1"/>
          </p:cNvSpPr>
          <p:nvPr/>
        </p:nvSpPr>
        <p:spPr bwMode="auto">
          <a:xfrm>
            <a:off x="3400196" y="1500227"/>
            <a:ext cx="5050519"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dirty="0"/>
              <a:t>1  </a:t>
            </a:r>
            <a:r>
              <a:rPr lang="zh-CN" altLang="en-US" dirty="0" smtClean="0"/>
              <a:t>结合</a:t>
            </a:r>
            <a:r>
              <a:rPr lang="zh-CN" altLang="zh-CN" dirty="0" smtClean="0"/>
              <a:t>需要</a:t>
            </a:r>
            <a:r>
              <a:rPr lang="zh-CN" altLang="en-US" dirty="0" smtClean="0"/>
              <a:t>，</a:t>
            </a:r>
            <a:r>
              <a:rPr lang="zh-CN" altLang="zh-CN" dirty="0" smtClean="0"/>
              <a:t>整体</a:t>
            </a:r>
            <a:r>
              <a:rPr lang="zh-CN" altLang="zh-CN" dirty="0"/>
              <a:t>规划、分步实施</a:t>
            </a:r>
            <a:r>
              <a:rPr lang="zh-CN" altLang="en-US" dirty="0"/>
              <a:t>：</a:t>
            </a:r>
            <a:r>
              <a:rPr lang="en-US" altLang="zh-CN" dirty="0"/>
              <a:t>IPD</a:t>
            </a:r>
            <a:r>
              <a:rPr lang="zh-CN" altLang="zh-CN" dirty="0"/>
              <a:t>的</a:t>
            </a:r>
            <a:r>
              <a:rPr lang="en-US" altLang="zh-CN" dirty="0"/>
              <a:t>7</a:t>
            </a:r>
            <a:r>
              <a:rPr lang="zh-CN" altLang="zh-CN" dirty="0"/>
              <a:t>个要素相互关联，又彼此独立的，企业可根据自己</a:t>
            </a:r>
            <a:r>
              <a:rPr lang="zh-CN" altLang="en-US" dirty="0"/>
              <a:t>实际</a:t>
            </a:r>
            <a:r>
              <a:rPr lang="zh-CN" altLang="zh-CN" dirty="0"/>
              <a:t>分步实施，建议优先实施：结构化流程、项目管理、</a:t>
            </a:r>
            <a:r>
              <a:rPr lang="zh-CN" altLang="en-US" dirty="0"/>
              <a:t>异步开发</a:t>
            </a:r>
            <a:r>
              <a:rPr lang="zh-CN" altLang="zh-CN" dirty="0"/>
              <a:t>与公共基础模块</a:t>
            </a:r>
            <a:r>
              <a:rPr lang="en-US" altLang="zh-CN" dirty="0"/>
              <a:t>3</a:t>
            </a:r>
            <a:r>
              <a:rPr lang="zh-CN" altLang="zh-CN" dirty="0"/>
              <a:t>个方面。</a:t>
            </a:r>
          </a:p>
          <a:p>
            <a:pPr eaLnBrk="0" hangingPunct="0">
              <a:lnSpc>
                <a:spcPct val="150000"/>
              </a:lnSpc>
            </a:pPr>
            <a:endParaRPr lang="en-US" altLang="zh-CN" dirty="0">
              <a:latin typeface="微软雅黑" panose="020B0503020204020204" pitchFamily="34" charset="-122"/>
              <a:ea typeface="微软雅黑" panose="020B0503020204020204" pitchFamily="34" charset="-122"/>
            </a:endParaRPr>
          </a:p>
        </p:txBody>
      </p:sp>
      <p:sp>
        <p:nvSpPr>
          <p:cNvPr id="5" name="AutoShape 8"/>
          <p:cNvSpPr>
            <a:spLocks noChangeAspect="1" noChangeArrowheads="1" noTextEdit="1"/>
          </p:cNvSpPr>
          <p:nvPr/>
        </p:nvSpPr>
        <p:spPr bwMode="gray">
          <a:xfrm flipH="1">
            <a:off x="4041991" y="390983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 name="圆角矩形 6"/>
          <p:cNvSpPr/>
          <p:nvPr/>
        </p:nvSpPr>
        <p:spPr>
          <a:xfrm>
            <a:off x="3400196" y="3766772"/>
            <a:ext cx="5342949" cy="1962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 Box 19"/>
          <p:cNvSpPr txBox="1">
            <a:spLocks noChangeArrowheads="1"/>
          </p:cNvSpPr>
          <p:nvPr/>
        </p:nvSpPr>
        <p:spPr bwMode="auto">
          <a:xfrm>
            <a:off x="3623424" y="4103968"/>
            <a:ext cx="482729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dirty="0" smtClean="0"/>
              <a:t>2   IPD</a:t>
            </a:r>
            <a:r>
              <a:rPr lang="zh-CN" altLang="zh-CN" dirty="0"/>
              <a:t>实施要借助信息化</a:t>
            </a:r>
            <a:r>
              <a:rPr lang="zh-CN" altLang="zh-CN" dirty="0" smtClean="0"/>
              <a:t>工具</a:t>
            </a:r>
            <a:r>
              <a:rPr lang="zh-CN" altLang="en-US" dirty="0" smtClean="0"/>
              <a:t>：</a:t>
            </a:r>
            <a:r>
              <a:rPr lang="zh-CN" altLang="zh-CN" dirty="0"/>
              <a:t>要制定一系列流程、制度、方法、模板，尤其跨</a:t>
            </a:r>
            <a:r>
              <a:rPr lang="zh-CN" altLang="zh-CN" dirty="0" smtClean="0"/>
              <a:t>部门</a:t>
            </a:r>
            <a:r>
              <a:rPr lang="zh-CN" altLang="en-US" dirty="0" smtClean="0"/>
              <a:t>项目</a:t>
            </a:r>
            <a:r>
              <a:rPr lang="zh-CN" altLang="zh-CN" dirty="0" smtClean="0"/>
              <a:t>、</a:t>
            </a:r>
            <a:r>
              <a:rPr lang="zh-CN" altLang="zh-CN" dirty="0"/>
              <a:t>分层分级</a:t>
            </a:r>
            <a:r>
              <a:rPr lang="zh-CN" altLang="zh-CN" dirty="0" smtClean="0"/>
              <a:t>的</a:t>
            </a:r>
            <a:r>
              <a:rPr lang="zh-CN" altLang="en-US" dirty="0" smtClean="0"/>
              <a:t>计划管理</a:t>
            </a:r>
            <a:r>
              <a:rPr lang="zh-CN" altLang="zh-CN" dirty="0" smtClean="0"/>
              <a:t>、</a:t>
            </a:r>
            <a:r>
              <a:rPr lang="zh-CN" altLang="zh-CN" dirty="0"/>
              <a:t>衡量指标的落地执行都需要借助</a:t>
            </a:r>
            <a:r>
              <a:rPr lang="en-US" altLang="zh-CN" dirty="0"/>
              <a:t>IT</a:t>
            </a:r>
            <a:r>
              <a:rPr lang="zh-CN" altLang="zh-CN" dirty="0"/>
              <a:t>化</a:t>
            </a:r>
            <a:r>
              <a:rPr lang="zh-CN" altLang="zh-CN" dirty="0" smtClean="0"/>
              <a:t>手段</a:t>
            </a:r>
            <a:r>
              <a:rPr lang="zh-CN" altLang="en-US" dirty="0" smtClean="0"/>
              <a:t>与工具。</a:t>
            </a:r>
            <a:endParaRPr lang="zh-CN" altLang="en-US" dirty="0"/>
          </a:p>
        </p:txBody>
      </p:sp>
      <p:grpSp>
        <p:nvGrpSpPr>
          <p:cNvPr id="9" name="组合 8"/>
          <p:cNvGrpSpPr/>
          <p:nvPr/>
        </p:nvGrpSpPr>
        <p:grpSpPr>
          <a:xfrm>
            <a:off x="134482" y="2547835"/>
            <a:ext cx="1755364" cy="1906855"/>
            <a:chOff x="633599" y="2117080"/>
            <a:chExt cx="2824376" cy="2842344"/>
          </a:xfrm>
        </p:grpSpPr>
        <p:sp>
          <p:nvSpPr>
            <p:cNvPr id="10" name="Text Box 18"/>
            <p:cNvSpPr txBox="1">
              <a:spLocks noChangeArrowheads="1"/>
            </p:cNvSpPr>
            <p:nvPr/>
          </p:nvSpPr>
          <p:spPr bwMode="auto">
            <a:xfrm>
              <a:off x="906802" y="3245864"/>
              <a:ext cx="2277973" cy="68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400" b="1" dirty="0" smtClean="0">
                  <a:latin typeface="微软雅黑" panose="020B0503020204020204" pitchFamily="34" charset="-122"/>
                  <a:ea typeface="微软雅黑" panose="020B0503020204020204" pitchFamily="34" charset="-122"/>
                </a:rPr>
                <a:t>经验总结</a:t>
              </a:r>
              <a:endParaRPr lang="en-US" altLang="zh-CN" sz="2400" b="1" dirty="0">
                <a:latin typeface="微软雅黑" panose="020B0503020204020204" pitchFamily="34" charset="-122"/>
                <a:ea typeface="微软雅黑" panose="020B0503020204020204" pitchFamily="34" charset="-122"/>
              </a:endParaRPr>
            </a:p>
          </p:txBody>
        </p:sp>
        <p:sp>
          <p:nvSpPr>
            <p:cNvPr id="11" name="Freeform 7"/>
            <p:cNvSpPr>
              <a:spLocks noEditPoints="1"/>
            </p:cNvSpPr>
            <p:nvPr/>
          </p:nvSpPr>
          <p:spPr bwMode="auto">
            <a:xfrm>
              <a:off x="633599" y="2117080"/>
              <a:ext cx="2824376" cy="2842344"/>
            </a:xfrm>
            <a:custGeom>
              <a:avLst/>
              <a:gdLst>
                <a:gd name="T0" fmla="*/ 174 w 348"/>
                <a:gd name="T1" fmla="*/ 349 h 349"/>
                <a:gd name="T2" fmla="*/ 0 w 348"/>
                <a:gd name="T3" fmla="*/ 175 h 349"/>
                <a:gd name="T4" fmla="*/ 174 w 348"/>
                <a:gd name="T5" fmla="*/ 0 h 349"/>
                <a:gd name="T6" fmla="*/ 348 w 348"/>
                <a:gd name="T7" fmla="*/ 175 h 349"/>
                <a:gd name="T8" fmla="*/ 174 w 348"/>
                <a:gd name="T9" fmla="*/ 349 h 349"/>
                <a:gd name="T10" fmla="*/ 174 w 348"/>
                <a:gd name="T11" fmla="*/ 10 h 349"/>
                <a:gd name="T12" fmla="*/ 9 w 348"/>
                <a:gd name="T13" fmla="*/ 175 h 349"/>
                <a:gd name="T14" fmla="*/ 174 w 348"/>
                <a:gd name="T15" fmla="*/ 339 h 349"/>
                <a:gd name="T16" fmla="*/ 339 w 348"/>
                <a:gd name="T17" fmla="*/ 175 h 349"/>
                <a:gd name="T18" fmla="*/ 174 w 348"/>
                <a:gd name="T19"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349">
                  <a:moveTo>
                    <a:pt x="174" y="349"/>
                  </a:moveTo>
                  <a:cubicBezTo>
                    <a:pt x="78" y="349"/>
                    <a:pt x="0" y="270"/>
                    <a:pt x="0" y="175"/>
                  </a:cubicBezTo>
                  <a:cubicBezTo>
                    <a:pt x="0" y="79"/>
                    <a:pt x="78" y="0"/>
                    <a:pt x="174" y="0"/>
                  </a:cubicBezTo>
                  <a:cubicBezTo>
                    <a:pt x="270" y="0"/>
                    <a:pt x="348" y="79"/>
                    <a:pt x="348" y="175"/>
                  </a:cubicBezTo>
                  <a:cubicBezTo>
                    <a:pt x="348" y="270"/>
                    <a:pt x="270" y="349"/>
                    <a:pt x="174" y="349"/>
                  </a:cubicBezTo>
                  <a:close/>
                  <a:moveTo>
                    <a:pt x="174" y="10"/>
                  </a:moveTo>
                  <a:cubicBezTo>
                    <a:pt x="83" y="10"/>
                    <a:pt x="9" y="84"/>
                    <a:pt x="9" y="175"/>
                  </a:cubicBezTo>
                  <a:cubicBezTo>
                    <a:pt x="9" y="265"/>
                    <a:pt x="83" y="339"/>
                    <a:pt x="174" y="339"/>
                  </a:cubicBezTo>
                  <a:cubicBezTo>
                    <a:pt x="265" y="339"/>
                    <a:pt x="339" y="265"/>
                    <a:pt x="339" y="175"/>
                  </a:cubicBezTo>
                  <a:cubicBezTo>
                    <a:pt x="339" y="84"/>
                    <a:pt x="265" y="10"/>
                    <a:pt x="174" y="10"/>
                  </a:cubicBezTo>
                  <a:close/>
                </a:path>
              </a:pathLst>
            </a:custGeom>
            <a:solidFill>
              <a:srgbClr val="53D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cxnSp>
        <p:nvCxnSpPr>
          <p:cNvPr id="12" name="直接连接符 11"/>
          <p:cNvCxnSpPr/>
          <p:nvPr/>
        </p:nvCxnSpPr>
        <p:spPr>
          <a:xfrm flipV="1">
            <a:off x="1610949" y="2120714"/>
            <a:ext cx="354243" cy="63183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965192" y="2120714"/>
            <a:ext cx="1336877"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719309" y="4111042"/>
            <a:ext cx="422334" cy="34364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141643" y="4454691"/>
            <a:ext cx="1214426"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1780" y="97061"/>
            <a:ext cx="2716308" cy="557154"/>
            <a:chOff x="-1" y="783322"/>
            <a:chExt cx="2716308" cy="557154"/>
          </a:xfrm>
        </p:grpSpPr>
        <p:sp>
          <p:nvSpPr>
            <p:cNvPr id="18" name="矩形 17"/>
            <p:cNvSpPr/>
            <p:nvPr/>
          </p:nvSpPr>
          <p:spPr>
            <a:xfrm>
              <a:off x="25227" y="783322"/>
              <a:ext cx="269108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TextBox 18"/>
            <p:cNvSpPr txBox="1"/>
            <p:nvPr/>
          </p:nvSpPr>
          <p:spPr>
            <a:xfrm>
              <a:off x="-1" y="783322"/>
              <a:ext cx="2339789" cy="523220"/>
            </a:xfrm>
            <a:prstGeom prst="rect">
              <a:avLst/>
            </a:prstGeom>
            <a:noFill/>
          </p:spPr>
          <p:txBody>
            <a:bodyPr wrap="square" rtlCol="0">
              <a:spAutoFit/>
            </a:bodyPr>
            <a:lstStyle/>
            <a:p>
              <a:r>
                <a:rPr lang="en-US" altLang="zh-CN" sz="2800" b="1" dirty="0" smtClean="0">
                  <a:solidFill>
                    <a:schemeClr val="bg1"/>
                  </a:solidFill>
                </a:rPr>
                <a:t>5    </a:t>
              </a:r>
              <a:r>
                <a:rPr lang="zh-CN" altLang="en-US" sz="2800" b="1" dirty="0" smtClean="0">
                  <a:solidFill>
                    <a:schemeClr val="bg1"/>
                  </a:solidFill>
                </a:rPr>
                <a:t>总结启示</a:t>
              </a:r>
              <a:endParaRPr lang="zh-CN" altLang="en-US" dirty="0"/>
            </a:p>
          </p:txBody>
        </p:sp>
      </p:grpSp>
    </p:spTree>
    <p:extLst>
      <p:ext uri="{BB962C8B-B14F-4D97-AF65-F5344CB8AC3E}">
        <p14:creationId xmlns:p14="http://schemas.microsoft.com/office/powerpoint/2010/main" val="1225912825"/>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09600" y="1219200"/>
            <a:ext cx="7545388" cy="337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eaLnBrk="1" fontAlgn="t" hangingPunct="1">
              <a:lnSpc>
                <a:spcPct val="150000"/>
              </a:lnSpc>
              <a:buFont typeface="Wingdings" pitchFamily="2" charset="2"/>
              <a:buChar char="ü"/>
            </a:pPr>
            <a:r>
              <a:rPr kumimoji="1" lang="en-US" altLang="zh-CN" sz="2400" b="1" dirty="0">
                <a:solidFill>
                  <a:schemeClr val="tx1"/>
                </a:solidFill>
                <a:latin typeface="Times New Roman" pitchFamily="18" charset="0"/>
              </a:rPr>
              <a:t> </a:t>
            </a:r>
            <a:r>
              <a:rPr kumimoji="1" lang="zh-CN" altLang="en-US" sz="2400" b="1" dirty="0">
                <a:solidFill>
                  <a:schemeClr val="tx1"/>
                </a:solidFill>
                <a:latin typeface="Times New Roman" pitchFamily="18" charset="0"/>
              </a:rPr>
              <a:t>一把手认识到位和亲自推动</a:t>
            </a:r>
          </a:p>
          <a:p>
            <a:pPr eaLnBrk="1" fontAlgn="t" hangingPunct="1">
              <a:lnSpc>
                <a:spcPct val="150000"/>
              </a:lnSpc>
              <a:buFont typeface="Wingdings" pitchFamily="2" charset="2"/>
              <a:buChar char="ü"/>
            </a:pPr>
            <a:r>
              <a:rPr kumimoji="1" lang="zh-CN" altLang="en-US" sz="2400" b="1" dirty="0">
                <a:solidFill>
                  <a:schemeClr val="tx1"/>
                </a:solidFill>
                <a:latin typeface="Times New Roman" pitchFamily="18" charset="0"/>
              </a:rPr>
              <a:t>  总体规划，分步实施的策略</a:t>
            </a:r>
          </a:p>
          <a:p>
            <a:pPr eaLnBrk="1" fontAlgn="t" hangingPunct="1">
              <a:lnSpc>
                <a:spcPct val="150000"/>
              </a:lnSpc>
              <a:buFont typeface="Wingdings" pitchFamily="2" charset="2"/>
              <a:buChar char="ü"/>
            </a:pPr>
            <a:r>
              <a:rPr kumimoji="1" lang="zh-CN" altLang="en-US" sz="2400" b="1" dirty="0">
                <a:solidFill>
                  <a:schemeClr val="tx1"/>
                </a:solidFill>
                <a:latin typeface="Times New Roman" pitchFamily="18" charset="0"/>
              </a:rPr>
              <a:t>  解决方案的系统性、针对性、可操作性</a:t>
            </a:r>
          </a:p>
          <a:p>
            <a:pPr eaLnBrk="1" fontAlgn="t" hangingPunct="1">
              <a:lnSpc>
                <a:spcPct val="150000"/>
              </a:lnSpc>
              <a:buFont typeface="Wingdings" pitchFamily="2" charset="2"/>
              <a:buChar char="ü"/>
            </a:pPr>
            <a:r>
              <a:rPr kumimoji="1" lang="zh-CN" altLang="en-US" sz="2400" b="1" dirty="0">
                <a:solidFill>
                  <a:schemeClr val="tx1"/>
                </a:solidFill>
                <a:latin typeface="Times New Roman" pitchFamily="18" charset="0"/>
              </a:rPr>
              <a:t> 严密的项目管理</a:t>
            </a:r>
          </a:p>
          <a:p>
            <a:pPr eaLnBrk="1" fontAlgn="t" hangingPunct="1">
              <a:lnSpc>
                <a:spcPct val="150000"/>
              </a:lnSpc>
              <a:buFont typeface="Wingdings" pitchFamily="2" charset="2"/>
              <a:buChar char="ü"/>
            </a:pPr>
            <a:r>
              <a:rPr kumimoji="1" lang="zh-CN" altLang="en-US" sz="2400" b="1" dirty="0">
                <a:solidFill>
                  <a:schemeClr val="tx1"/>
                </a:solidFill>
                <a:latin typeface="Times New Roman" pitchFamily="18" charset="0"/>
              </a:rPr>
              <a:t> 有效的变革管理</a:t>
            </a:r>
          </a:p>
          <a:p>
            <a:pPr eaLnBrk="1" fontAlgn="t" hangingPunct="1">
              <a:lnSpc>
                <a:spcPct val="150000"/>
              </a:lnSpc>
              <a:buFont typeface="Wingdings" pitchFamily="2" charset="2"/>
              <a:buChar char="ü"/>
            </a:pPr>
            <a:r>
              <a:rPr kumimoji="1" lang="zh-CN" altLang="en-US" sz="2400" b="1" dirty="0">
                <a:solidFill>
                  <a:schemeClr val="tx1"/>
                </a:solidFill>
                <a:latin typeface="Times New Roman" pitchFamily="18" charset="0"/>
              </a:rPr>
              <a:t> 从职能型文化向团队型、流程型文化转变</a:t>
            </a:r>
          </a:p>
        </p:txBody>
      </p:sp>
      <p:sp>
        <p:nvSpPr>
          <p:cNvPr id="3" name="Rectangle 2"/>
          <p:cNvSpPr>
            <a:spLocks noChangeArrowheads="1"/>
          </p:cNvSpPr>
          <p:nvPr/>
        </p:nvSpPr>
        <p:spPr bwMode="auto">
          <a:xfrm>
            <a:off x="384175" y="440532"/>
            <a:ext cx="73929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a:lnSpc>
                <a:spcPct val="120000"/>
              </a:lnSpc>
            </a:pPr>
            <a:r>
              <a:rPr kumimoji="1" lang="en-US" altLang="zh-CN" sz="2800" b="1" dirty="0">
                <a:solidFill>
                  <a:schemeClr val="tx1"/>
                </a:solidFill>
                <a:latin typeface="宋体" pitchFamily="2" charset="-122"/>
              </a:rPr>
              <a:t>IPD</a:t>
            </a:r>
            <a:r>
              <a:rPr kumimoji="1" lang="zh-CN" altLang="en-US" sz="2800" b="1" dirty="0">
                <a:solidFill>
                  <a:schemeClr val="tx1"/>
                </a:solidFill>
                <a:latin typeface="宋体" pitchFamily="2" charset="-122"/>
              </a:rPr>
              <a:t>实施的关键成功因素</a:t>
            </a:r>
          </a:p>
        </p:txBody>
      </p:sp>
    </p:spTree>
    <p:extLst>
      <p:ext uri="{BB962C8B-B14F-4D97-AF65-F5344CB8AC3E}">
        <p14:creationId xmlns:p14="http://schemas.microsoft.com/office/powerpoint/2010/main" val="1563960830"/>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椭圆 26"/>
          <p:cNvSpPr/>
          <p:nvPr/>
        </p:nvSpPr>
        <p:spPr>
          <a:xfrm>
            <a:off x="-1501254" y="2508677"/>
            <a:ext cx="2565780" cy="25538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514347" y="1354479"/>
            <a:ext cx="778478" cy="736260"/>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latin typeface="微软雅黑" panose="020B0503020204020204" pitchFamily="34" charset="-122"/>
                <a:ea typeface="微软雅黑" panose="020B0503020204020204" pitchFamily="34" charset="-122"/>
              </a:rPr>
              <a:t>1</a:t>
            </a:r>
            <a:endParaRPr lang="zh-HK" altLang="en-US" sz="3600" b="1" dirty="0">
              <a:latin typeface="微软雅黑" panose="020B0503020204020204" pitchFamily="34" charset="-122"/>
              <a:ea typeface="微软雅黑" panose="020B0503020204020204" pitchFamily="34" charset="-122"/>
            </a:endParaRPr>
          </a:p>
        </p:txBody>
      </p:sp>
      <p:cxnSp>
        <p:nvCxnSpPr>
          <p:cNvPr id="29" name="直接连接符 28"/>
          <p:cNvCxnSpPr/>
          <p:nvPr/>
        </p:nvCxnSpPr>
        <p:spPr>
          <a:xfrm flipV="1">
            <a:off x="530249" y="2000809"/>
            <a:ext cx="812800" cy="572529"/>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886502" y="1354478"/>
            <a:ext cx="4572000" cy="646331"/>
          </a:xfrm>
          <a:prstGeom prst="rect">
            <a:avLst/>
          </a:prstGeom>
        </p:spPr>
        <p:txBody>
          <a:bodyPr>
            <a:spAutoFit/>
          </a:bodyPr>
          <a:lstStyle/>
          <a:p>
            <a:r>
              <a:rPr lang="zh-CN" altLang="zh-CN" dirty="0"/>
              <a:t>研发与创新管理体系是科技企业需要优先规范的管理体系</a:t>
            </a:r>
            <a:endParaRPr lang="zh-CN" altLang="en-US" dirty="0"/>
          </a:p>
        </p:txBody>
      </p:sp>
      <p:sp>
        <p:nvSpPr>
          <p:cNvPr id="31" name="矩形 30"/>
          <p:cNvSpPr/>
          <p:nvPr/>
        </p:nvSpPr>
        <p:spPr>
          <a:xfrm>
            <a:off x="3036627" y="2552105"/>
            <a:ext cx="4572000" cy="646331"/>
          </a:xfrm>
          <a:prstGeom prst="rect">
            <a:avLst/>
          </a:prstGeom>
        </p:spPr>
        <p:txBody>
          <a:bodyPr>
            <a:spAutoFit/>
          </a:bodyPr>
          <a:lstStyle/>
          <a:p>
            <a:r>
              <a:rPr lang="zh-CN" altLang="zh-CN" dirty="0"/>
              <a:t>要循序渐进地学习和建设研发与创新管理体系</a:t>
            </a:r>
            <a:endParaRPr lang="zh-CN" altLang="en-US" dirty="0"/>
          </a:p>
        </p:txBody>
      </p:sp>
      <p:sp>
        <p:nvSpPr>
          <p:cNvPr id="32" name="矩形 31"/>
          <p:cNvSpPr/>
          <p:nvPr/>
        </p:nvSpPr>
        <p:spPr>
          <a:xfrm>
            <a:off x="3036627" y="3697287"/>
            <a:ext cx="4572000" cy="646331"/>
          </a:xfrm>
          <a:prstGeom prst="rect">
            <a:avLst/>
          </a:prstGeom>
        </p:spPr>
        <p:txBody>
          <a:bodyPr>
            <a:spAutoFit/>
          </a:bodyPr>
          <a:lstStyle/>
          <a:p>
            <a:r>
              <a:rPr lang="zh-CN" altLang="zh-CN" dirty="0"/>
              <a:t>要认识到建立和优化研发与创新管理体系是一个艰苦的、复杂的、长期的过程</a:t>
            </a:r>
            <a:endParaRPr lang="zh-CN" altLang="en-US" dirty="0"/>
          </a:p>
        </p:txBody>
      </p:sp>
      <p:sp>
        <p:nvSpPr>
          <p:cNvPr id="33" name="矩形 32"/>
          <p:cNvSpPr/>
          <p:nvPr/>
        </p:nvSpPr>
        <p:spPr>
          <a:xfrm>
            <a:off x="3036627" y="5284083"/>
            <a:ext cx="4572000" cy="1200329"/>
          </a:xfrm>
          <a:prstGeom prst="rect">
            <a:avLst/>
          </a:prstGeom>
        </p:spPr>
        <p:txBody>
          <a:bodyPr>
            <a:spAutoFit/>
          </a:bodyPr>
          <a:lstStyle/>
          <a:p>
            <a:r>
              <a:rPr lang="zh-CN" altLang="zh-CN" dirty="0"/>
              <a:t>在创新之路上做到“四少一多”：“少犯不必要的错误、少走不必要的弯路、少交不必要的学费、少冒不必要的风险，多开发精品创新产品</a:t>
            </a:r>
            <a:endParaRPr lang="zh-CN" altLang="en-US" dirty="0"/>
          </a:p>
        </p:txBody>
      </p:sp>
      <p:sp>
        <p:nvSpPr>
          <p:cNvPr id="34" name="TextBox 33"/>
          <p:cNvSpPr txBox="1"/>
          <p:nvPr/>
        </p:nvSpPr>
        <p:spPr>
          <a:xfrm>
            <a:off x="81886" y="3198436"/>
            <a:ext cx="982639" cy="1015663"/>
          </a:xfrm>
          <a:prstGeom prst="rect">
            <a:avLst/>
          </a:prstGeom>
          <a:noFill/>
        </p:spPr>
        <p:txBody>
          <a:bodyPr wrap="square" rtlCol="0">
            <a:spAutoFit/>
          </a:bodyPr>
          <a:lstStyle/>
          <a:p>
            <a:r>
              <a:rPr lang="zh-CN" altLang="en-US" sz="2000" b="1" dirty="0" smtClean="0"/>
              <a:t>对中小企业的启示</a:t>
            </a:r>
            <a:endParaRPr lang="zh-CN" altLang="en-US" sz="2000" b="1" dirty="0"/>
          </a:p>
        </p:txBody>
      </p:sp>
      <p:cxnSp>
        <p:nvCxnSpPr>
          <p:cNvPr id="36" name="直接连接符 35"/>
          <p:cNvCxnSpPr/>
          <p:nvPr/>
        </p:nvCxnSpPr>
        <p:spPr>
          <a:xfrm flipV="1">
            <a:off x="1024816" y="2769038"/>
            <a:ext cx="949776" cy="286266"/>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186302" y="3918942"/>
            <a:ext cx="788289" cy="62826"/>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936649" y="4745226"/>
            <a:ext cx="812800" cy="313899"/>
          </a:xfrm>
          <a:prstGeom prst="line">
            <a:avLst/>
          </a:prstGeom>
          <a:ln w="28575">
            <a:solidFill>
              <a:srgbClr val="0174AB"/>
            </a:solidFil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2138688" y="2400908"/>
            <a:ext cx="778478" cy="736260"/>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latin typeface="微软雅黑" panose="020B0503020204020204" pitchFamily="34" charset="-122"/>
                <a:ea typeface="微软雅黑" panose="020B0503020204020204" pitchFamily="34" charset="-122"/>
              </a:rPr>
              <a:t>2</a:t>
            </a:r>
            <a:endParaRPr lang="zh-HK" altLang="en-US" sz="3600" b="1" dirty="0">
              <a:latin typeface="微软雅黑" panose="020B0503020204020204" pitchFamily="34" charset="-122"/>
              <a:ea typeface="微软雅黑" panose="020B0503020204020204" pitchFamily="34" charset="-122"/>
            </a:endParaRPr>
          </a:p>
        </p:txBody>
      </p:sp>
      <p:sp>
        <p:nvSpPr>
          <p:cNvPr id="41" name="椭圆 40"/>
          <p:cNvSpPr/>
          <p:nvPr/>
        </p:nvSpPr>
        <p:spPr>
          <a:xfrm>
            <a:off x="2128131" y="3633283"/>
            <a:ext cx="778478" cy="736260"/>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latin typeface="微软雅黑" panose="020B0503020204020204" pitchFamily="34" charset="-122"/>
                <a:ea typeface="微软雅黑" panose="020B0503020204020204" pitchFamily="34" charset="-122"/>
              </a:rPr>
              <a:t>3</a:t>
            </a:r>
            <a:endParaRPr lang="zh-HK" altLang="en-US" sz="3600" b="1" dirty="0">
              <a:latin typeface="微软雅黑" panose="020B0503020204020204" pitchFamily="34" charset="-122"/>
              <a:ea typeface="微软雅黑" panose="020B0503020204020204" pitchFamily="34" charset="-122"/>
            </a:endParaRPr>
          </a:p>
        </p:txBody>
      </p:sp>
      <p:sp>
        <p:nvSpPr>
          <p:cNvPr id="42" name="椭圆 41"/>
          <p:cNvSpPr/>
          <p:nvPr/>
        </p:nvSpPr>
        <p:spPr>
          <a:xfrm>
            <a:off x="1766944" y="4958246"/>
            <a:ext cx="778478" cy="736260"/>
          </a:xfrm>
          <a:prstGeom prst="ellipse">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latin typeface="微软雅黑" panose="020B0503020204020204" pitchFamily="34" charset="-122"/>
                <a:ea typeface="微软雅黑" panose="020B0503020204020204" pitchFamily="34" charset="-122"/>
              </a:rPr>
              <a:t>4</a:t>
            </a:r>
            <a:endParaRPr lang="zh-HK" altLang="en-US" sz="36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89290238"/>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24100" y="3744658"/>
            <a:ext cx="4495800" cy="938213"/>
          </a:xfrm>
          <a:prstGeom prst="rect">
            <a:avLst/>
          </a:prstGeom>
          <a:solidFill>
            <a:srgbClr val="0174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spc="300" dirty="0" smtClean="0">
                <a:latin typeface="微软雅黑" panose="020B0503020204020204" pitchFamily="34" charset="-122"/>
                <a:ea typeface="微软雅黑" panose="020B0503020204020204" pitchFamily="34" charset="-122"/>
              </a:rPr>
              <a:t>THANKS</a:t>
            </a:r>
            <a:endParaRPr lang="zh-HK" altLang="en-US" sz="6600" b="1" spc="300" dirty="0">
              <a:latin typeface="微软雅黑" panose="020B0503020204020204" pitchFamily="34" charset="-122"/>
              <a:ea typeface="微软雅黑" panose="020B0503020204020204" pitchFamily="34" charset="-122"/>
            </a:endParaRPr>
          </a:p>
        </p:txBody>
      </p:sp>
      <p:grpSp>
        <p:nvGrpSpPr>
          <p:cNvPr id="7" name="Group 4"/>
          <p:cNvGrpSpPr>
            <a:grpSpLocks noChangeAspect="1"/>
          </p:cNvGrpSpPr>
          <p:nvPr/>
        </p:nvGrpSpPr>
        <p:grpSpPr bwMode="auto">
          <a:xfrm>
            <a:off x="3648075" y="1637910"/>
            <a:ext cx="1847850" cy="1720986"/>
            <a:chOff x="1164" y="687"/>
            <a:chExt cx="3219" cy="2998"/>
          </a:xfrm>
          <a:solidFill>
            <a:srgbClr val="0174AB"/>
          </a:solidFill>
        </p:grpSpPr>
        <p:sp>
          <p:nvSpPr>
            <p:cNvPr id="10"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1"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Tree>
    <p:extLst>
      <p:ext uri="{BB962C8B-B14F-4D97-AF65-F5344CB8AC3E}">
        <p14:creationId xmlns:p14="http://schemas.microsoft.com/office/powerpoint/2010/main" val="1782846310"/>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1559719" y="2568507"/>
            <a:ext cx="7369127" cy="1720986"/>
            <a:chOff x="1184275" y="2717410"/>
            <a:chExt cx="7369127"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699" y="2847430"/>
              <a:ext cx="5365703" cy="1200329"/>
            </a:xfrm>
            <a:prstGeom prst="rect">
              <a:avLst/>
            </a:prstGeom>
            <a:noFill/>
          </p:spPr>
          <p:txBody>
            <a:bodyPr wrap="square" rtlCol="0">
              <a:spAutoFit/>
            </a:bodyPr>
            <a:lstStyle/>
            <a:p>
              <a:r>
                <a:rPr lang="en-US" altLang="zh-CN" sz="7200" b="1" spc="300" dirty="0" smtClean="0">
                  <a:solidFill>
                    <a:schemeClr val="bg1"/>
                  </a:solidFill>
                  <a:latin typeface="微软雅黑" panose="020B0503020204020204" pitchFamily="34" charset="-122"/>
                  <a:ea typeface="微软雅黑" panose="020B0503020204020204" pitchFamily="34" charset="-122"/>
                </a:rPr>
                <a:t>1 </a:t>
              </a:r>
              <a:r>
                <a:rPr lang="zh-CN" altLang="en-US" sz="7200" b="1" spc="300" dirty="0" smtClean="0">
                  <a:solidFill>
                    <a:schemeClr val="bg1"/>
                  </a:solidFill>
                  <a:latin typeface="微软雅黑" panose="020B0503020204020204" pitchFamily="34" charset="-122"/>
                  <a:ea typeface="微软雅黑" panose="020B0503020204020204" pitchFamily="34" charset="-122"/>
                </a:rPr>
                <a:t>背景分析</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218175742"/>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0800" y="97061"/>
            <a:ext cx="1183407" cy="35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34" name="直接连接符 33"/>
          <p:cNvCxnSpPr/>
          <p:nvPr/>
        </p:nvCxnSpPr>
        <p:spPr>
          <a:xfrm>
            <a:off x="6698717" y="93911"/>
            <a:ext cx="0" cy="36303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116106" y="1281471"/>
            <a:ext cx="6067419" cy="2554545"/>
          </a:xfrm>
          <a:prstGeom prst="rect">
            <a:avLst/>
          </a:prstGeom>
        </p:spPr>
        <p:txBody>
          <a:bodyPr wrap="square">
            <a:spAutoFit/>
          </a:bodyPr>
          <a:lstStyle/>
          <a:p>
            <a:pPr lvl="0" algn="just"/>
            <a:r>
              <a:rPr lang="en-US" altLang="zh-CN" sz="2000" dirty="0" smtClean="0"/>
              <a:t>21</a:t>
            </a:r>
            <a:r>
              <a:rPr lang="zh-CN" altLang="en-US" sz="2000" dirty="0" smtClean="0"/>
              <a:t>世纪以来，</a:t>
            </a:r>
            <a:r>
              <a:rPr lang="zh-CN" altLang="zh-CN" sz="2000" dirty="0" smtClean="0"/>
              <a:t>企业</a:t>
            </a:r>
            <a:r>
              <a:rPr lang="zh-CN" altLang="zh-CN" sz="2000" dirty="0"/>
              <a:t>在产品开发中逐渐面对越来越多的</a:t>
            </a:r>
            <a:r>
              <a:rPr lang="zh-CN" altLang="zh-CN" sz="2000" dirty="0" smtClean="0"/>
              <a:t>挑战：</a:t>
            </a:r>
            <a:r>
              <a:rPr lang="en-US" altLang="zh-CN" sz="2000" dirty="0" smtClean="0"/>
              <a:t>1  </a:t>
            </a:r>
            <a:r>
              <a:rPr lang="zh-CN" altLang="zh-CN" sz="2000" dirty="0" smtClean="0"/>
              <a:t>公司</a:t>
            </a:r>
            <a:r>
              <a:rPr lang="zh-CN" altLang="zh-CN" sz="2000" dirty="0"/>
              <a:t>普遍增长乏力</a:t>
            </a:r>
            <a:r>
              <a:rPr lang="zh-CN" altLang="zh-CN" sz="2000" dirty="0" smtClean="0"/>
              <a:t>；</a:t>
            </a:r>
            <a:endParaRPr lang="en-US" altLang="zh-CN" sz="2000" dirty="0" smtClean="0"/>
          </a:p>
          <a:p>
            <a:pPr algn="just"/>
            <a:r>
              <a:rPr lang="zh-CN" altLang="en-US" sz="2000" dirty="0" smtClean="0"/>
              <a:t>              </a:t>
            </a:r>
            <a:r>
              <a:rPr lang="en-US" altLang="zh-CN" sz="2000" dirty="0" smtClean="0"/>
              <a:t>2  </a:t>
            </a:r>
            <a:r>
              <a:rPr lang="zh-CN" altLang="en-US" sz="2000" dirty="0" smtClean="0"/>
              <a:t>产品竞争</a:t>
            </a:r>
            <a:r>
              <a:rPr lang="zh-CN" altLang="en-US" sz="2000" dirty="0"/>
              <a:t>压力</a:t>
            </a:r>
            <a:r>
              <a:rPr lang="zh-CN" altLang="en-US" sz="2000" dirty="0" smtClean="0"/>
              <a:t>增大</a:t>
            </a:r>
            <a:r>
              <a:rPr lang="zh-CN" altLang="zh-CN" sz="2000" dirty="0"/>
              <a:t>；</a:t>
            </a:r>
            <a:endParaRPr lang="en-US" altLang="zh-CN" sz="2000" dirty="0"/>
          </a:p>
          <a:p>
            <a:pPr lvl="0" algn="just"/>
            <a:r>
              <a:rPr lang="en-US" altLang="zh-CN" sz="2000" dirty="0"/>
              <a:t> </a:t>
            </a:r>
            <a:r>
              <a:rPr lang="en-US" altLang="zh-CN" sz="2000" dirty="0" smtClean="0"/>
              <a:t>             3 </a:t>
            </a:r>
            <a:r>
              <a:rPr lang="zh-CN" altLang="en-US" sz="2000" dirty="0" smtClean="0"/>
              <a:t>极其</a:t>
            </a:r>
            <a:r>
              <a:rPr lang="zh-CN" altLang="zh-CN" sz="2000" dirty="0" smtClean="0"/>
              <a:t>关注</a:t>
            </a:r>
            <a:r>
              <a:rPr lang="zh-CN" altLang="en-US" sz="2000" dirty="0" smtClean="0"/>
              <a:t>产品</a:t>
            </a:r>
            <a:r>
              <a:rPr lang="zh-CN" altLang="zh-CN" sz="2000" dirty="0" smtClean="0"/>
              <a:t>成本和</a:t>
            </a:r>
            <a:r>
              <a:rPr lang="zh-CN" altLang="en-US" sz="2000" dirty="0" smtClean="0"/>
              <a:t>创新</a:t>
            </a:r>
            <a:r>
              <a:rPr lang="zh-CN" altLang="zh-CN" sz="2000" dirty="0" smtClean="0"/>
              <a:t>，</a:t>
            </a:r>
            <a:r>
              <a:rPr lang="zh-CN" altLang="zh-CN" sz="2000" dirty="0"/>
              <a:t>以增强盈利能力</a:t>
            </a:r>
            <a:r>
              <a:rPr lang="zh-CN" altLang="zh-CN" sz="2000" dirty="0" smtClean="0"/>
              <a:t>；</a:t>
            </a:r>
            <a:r>
              <a:rPr lang="en-US" altLang="zh-CN" sz="2000" dirty="0" smtClean="0"/>
              <a:t> </a:t>
            </a:r>
          </a:p>
          <a:p>
            <a:pPr lvl="0" algn="just"/>
            <a:r>
              <a:rPr lang="en-US" altLang="zh-CN" sz="2000" dirty="0"/>
              <a:t> </a:t>
            </a:r>
            <a:r>
              <a:rPr lang="en-US" altLang="zh-CN" sz="2000" dirty="0" smtClean="0"/>
              <a:t>            </a:t>
            </a:r>
            <a:r>
              <a:rPr lang="zh-CN" altLang="zh-CN" sz="2000" dirty="0" smtClean="0"/>
              <a:t>更</a:t>
            </a:r>
            <a:r>
              <a:rPr lang="zh-CN" altLang="zh-CN" sz="2000" dirty="0"/>
              <a:t>频繁地使用改型产品以满足不同地区细分市场的需求，因此产品研发作为企业发展战略的重要构成，项目管理的有效性已经成为高技术企业的成功要素之一。</a:t>
            </a:r>
            <a:endParaRPr lang="zh-HK" altLang="zh-HK" sz="2000" dirty="0">
              <a:solidFill>
                <a:srgbClr val="666666"/>
              </a:solidFill>
              <a:latin typeface="微软雅黑" panose="020B0503020204020204" pitchFamily="34" charset="-122"/>
              <a:ea typeface="微软雅黑" panose="020B0503020204020204" pitchFamily="34" charset="-122"/>
            </a:endParaRPr>
          </a:p>
        </p:txBody>
      </p:sp>
      <p:sp>
        <p:nvSpPr>
          <p:cNvPr id="20" name="矩形 19"/>
          <p:cNvSpPr/>
          <p:nvPr/>
        </p:nvSpPr>
        <p:spPr>
          <a:xfrm>
            <a:off x="833718" y="4090744"/>
            <a:ext cx="6341782" cy="1631216"/>
          </a:xfrm>
          <a:prstGeom prst="rect">
            <a:avLst/>
          </a:prstGeom>
        </p:spPr>
        <p:txBody>
          <a:bodyPr wrap="square">
            <a:spAutoFit/>
          </a:bodyPr>
          <a:lstStyle/>
          <a:p>
            <a:pPr lvl="0" algn="just"/>
            <a:r>
              <a:rPr lang="en-US" altLang="zh-CN" sz="2000" dirty="0" smtClean="0"/>
              <a:t>      </a:t>
            </a:r>
            <a:r>
              <a:rPr lang="zh-CN" altLang="zh-CN" sz="2000" dirty="0" smtClean="0"/>
              <a:t>面对</a:t>
            </a:r>
            <a:r>
              <a:rPr lang="zh-CN" altLang="zh-CN" sz="2000" dirty="0"/>
              <a:t>产品开发中的各种问题与挑战，为了提高新产品开发的效率，提高企业效益，世界级高技术企业近年来纷纷投巨资于研发管理。在这种趋势下，面向流程的跨职能集成产品开发</a:t>
            </a:r>
            <a:r>
              <a:rPr lang="en-US" altLang="zh-CN" sz="2000" dirty="0"/>
              <a:t>(Integrated Product Development</a:t>
            </a:r>
            <a:r>
              <a:rPr lang="zh-CN" altLang="zh-CN" sz="2000" dirty="0"/>
              <a:t>，</a:t>
            </a:r>
            <a:r>
              <a:rPr lang="en-US" altLang="zh-CN" sz="2000" dirty="0"/>
              <a:t>IPD)</a:t>
            </a:r>
            <a:r>
              <a:rPr lang="zh-CN" altLang="zh-CN" sz="2000" dirty="0"/>
              <a:t>管理体系</a:t>
            </a:r>
            <a:r>
              <a:rPr lang="zh-CN" altLang="zh-CN" sz="2000" dirty="0" smtClean="0"/>
              <a:t>应运而生</a:t>
            </a:r>
            <a:r>
              <a:rPr lang="zh-CN" altLang="en-US" sz="1100" dirty="0" smtClean="0"/>
              <a:t>。</a:t>
            </a:r>
            <a:endParaRPr lang="zh-HK" altLang="zh-HK" sz="1100" dirty="0">
              <a:solidFill>
                <a:srgbClr val="666666"/>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49152" y="1061899"/>
            <a:ext cx="719931" cy="2215991"/>
          </a:xfrm>
          <a:prstGeom prst="rect">
            <a:avLst/>
          </a:prstGeom>
          <a:noFill/>
        </p:spPr>
        <p:txBody>
          <a:bodyPr wrap="square" rtlCol="0">
            <a:spAutoFit/>
          </a:bodyPr>
          <a:lstStyle/>
          <a:p>
            <a:r>
              <a:rPr lang="en-US" altLang="zh-HK" sz="13800" dirty="0" smtClean="0">
                <a:solidFill>
                  <a:srgbClr val="92D14F"/>
                </a:solidFill>
                <a:latin typeface="Adobe 仿宋 Std R" panose="02020400000000000000" pitchFamily="18" charset="-122"/>
                <a:ea typeface="Adobe 仿宋 Std R" panose="02020400000000000000" pitchFamily="18" charset="-122"/>
              </a:rPr>
              <a:t>“</a:t>
            </a:r>
            <a:endParaRPr lang="zh-HK" altLang="en-US" sz="13800" dirty="0">
              <a:solidFill>
                <a:srgbClr val="92D14F"/>
              </a:solidFill>
              <a:latin typeface="Adobe 仿宋 Std R" panose="02020400000000000000" pitchFamily="18" charset="-122"/>
              <a:ea typeface="Adobe 仿宋 Std R" panose="02020400000000000000" pitchFamily="18" charset="-122"/>
            </a:endParaRPr>
          </a:p>
        </p:txBody>
      </p:sp>
      <p:sp>
        <p:nvSpPr>
          <p:cNvPr id="23" name="文本框 22"/>
          <p:cNvSpPr txBox="1"/>
          <p:nvPr/>
        </p:nvSpPr>
        <p:spPr>
          <a:xfrm>
            <a:off x="7660568" y="4613964"/>
            <a:ext cx="1439862" cy="2215991"/>
          </a:xfrm>
          <a:prstGeom prst="rect">
            <a:avLst/>
          </a:prstGeom>
          <a:noFill/>
        </p:spPr>
        <p:txBody>
          <a:bodyPr wrap="square" rtlCol="0">
            <a:spAutoFit/>
          </a:bodyPr>
          <a:lstStyle/>
          <a:p>
            <a:r>
              <a:rPr lang="en-US" altLang="zh-HK" sz="13800" dirty="0" smtClean="0">
                <a:solidFill>
                  <a:srgbClr val="92D14F"/>
                </a:solidFill>
                <a:latin typeface="Adobe 仿宋 Std R" panose="02020400000000000000" pitchFamily="18" charset="-122"/>
                <a:ea typeface="Adobe 仿宋 Std R" panose="02020400000000000000" pitchFamily="18" charset="-122"/>
              </a:rPr>
              <a:t>”</a:t>
            </a:r>
            <a:endParaRPr lang="zh-HK" altLang="en-US" sz="13800" dirty="0">
              <a:solidFill>
                <a:srgbClr val="92D14F"/>
              </a:solidFill>
              <a:latin typeface="Adobe 仿宋 Std R" panose="02020400000000000000" pitchFamily="18" charset="-122"/>
              <a:ea typeface="Adobe 仿宋 Std R" panose="02020400000000000000" pitchFamily="18" charset="-122"/>
            </a:endParaRPr>
          </a:p>
        </p:txBody>
      </p:sp>
      <p:grpSp>
        <p:nvGrpSpPr>
          <p:cNvPr id="4" name="组合 3"/>
          <p:cNvGrpSpPr/>
          <p:nvPr/>
        </p:nvGrpSpPr>
        <p:grpSpPr>
          <a:xfrm>
            <a:off x="11780" y="97061"/>
            <a:ext cx="2716308" cy="800219"/>
            <a:chOff x="-1" y="783322"/>
            <a:chExt cx="2716308" cy="800219"/>
          </a:xfrm>
        </p:grpSpPr>
        <p:sp>
          <p:nvSpPr>
            <p:cNvPr id="22" name="矩形 21"/>
            <p:cNvSpPr/>
            <p:nvPr/>
          </p:nvSpPr>
          <p:spPr>
            <a:xfrm>
              <a:off x="25227" y="783322"/>
              <a:ext cx="269108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2" name="TextBox 1"/>
            <p:cNvSpPr txBox="1"/>
            <p:nvPr/>
          </p:nvSpPr>
          <p:spPr>
            <a:xfrm>
              <a:off x="-1" y="783322"/>
              <a:ext cx="2339789" cy="800219"/>
            </a:xfrm>
            <a:prstGeom prst="rect">
              <a:avLst/>
            </a:prstGeom>
            <a:noFill/>
          </p:spPr>
          <p:txBody>
            <a:bodyPr wrap="square" rtlCol="0">
              <a:spAutoFit/>
            </a:bodyPr>
            <a:lstStyle/>
            <a:p>
              <a:r>
                <a:rPr lang="en-US" altLang="zh-CN" sz="2800" b="1" dirty="0">
                  <a:solidFill>
                    <a:schemeClr val="bg1"/>
                  </a:solidFill>
                </a:rPr>
                <a:t>1    </a:t>
              </a:r>
              <a:r>
                <a:rPr lang="zh-CN" altLang="zh-CN" sz="2800" b="1" dirty="0">
                  <a:solidFill>
                    <a:schemeClr val="bg1"/>
                  </a:solidFill>
                </a:rPr>
                <a:t>背景分析</a:t>
              </a:r>
              <a:endParaRPr lang="zh-HK" altLang="en-US" sz="2800" b="1" spc="300" dirty="0">
                <a:solidFill>
                  <a:schemeClr val="bg1"/>
                </a:solidFill>
                <a:latin typeface="微软雅黑" panose="020B0503020204020204" pitchFamily="34" charset="-122"/>
                <a:ea typeface="微软雅黑" panose="020B0503020204020204" pitchFamily="34" charset="-122"/>
              </a:endParaRPr>
            </a:p>
            <a:p>
              <a:endParaRPr lang="zh-CN" altLang="en-US" dirty="0"/>
            </a:p>
          </p:txBody>
        </p:sp>
      </p:grpSp>
    </p:spTree>
    <p:extLst>
      <p:ext uri="{BB962C8B-B14F-4D97-AF65-F5344CB8AC3E}">
        <p14:creationId xmlns:p14="http://schemas.microsoft.com/office/powerpoint/2010/main" val="2886239700"/>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1559719" y="2568507"/>
            <a:ext cx="7584281" cy="1720986"/>
            <a:chOff x="1184275" y="2717410"/>
            <a:chExt cx="7584281" cy="1720986"/>
          </a:xfrm>
        </p:grpSpPr>
        <p:grpSp>
          <p:nvGrpSpPr>
            <p:cNvPr id="10" name="Group 4"/>
            <p:cNvGrpSpPr>
              <a:grpSpLocks noChangeAspect="1"/>
            </p:cNvGrpSpPr>
            <p:nvPr/>
          </p:nvGrpSpPr>
          <p:grpSpPr bwMode="auto">
            <a:xfrm>
              <a:off x="1184275" y="2717410"/>
              <a:ext cx="1847850" cy="1720986"/>
              <a:chOff x="1164" y="687"/>
              <a:chExt cx="3219" cy="2998"/>
            </a:xfrm>
            <a:solidFill>
              <a:schemeClr val="bg1"/>
            </a:solidFill>
            <a:effectLst>
              <a:outerShdw blurRad="50800" dist="38100" dir="2700000" algn="tl" rotWithShape="0">
                <a:prstClr val="black">
                  <a:alpha val="40000"/>
                </a:prstClr>
              </a:outerShdw>
            </a:effectLst>
          </p:grpSpPr>
          <p:sp>
            <p:nvSpPr>
              <p:cNvPr id="11" name="Freeform 6"/>
              <p:cNvSpPr>
                <a:spLocks/>
              </p:cNvSpPr>
              <p:nvPr/>
            </p:nvSpPr>
            <p:spPr bwMode="auto">
              <a:xfrm>
                <a:off x="1164" y="687"/>
                <a:ext cx="3219" cy="2998"/>
              </a:xfrm>
              <a:custGeom>
                <a:avLst/>
                <a:gdLst>
                  <a:gd name="T0" fmla="*/ 96 w 1360"/>
                  <a:gd name="T1" fmla="*/ 404 h 1266"/>
                  <a:gd name="T2" fmla="*/ 96 w 1360"/>
                  <a:gd name="T3" fmla="*/ 527 h 1266"/>
                  <a:gd name="T4" fmla="*/ 105 w 1360"/>
                  <a:gd name="T5" fmla="*/ 537 h 1266"/>
                  <a:gd name="T6" fmla="*/ 123 w 1360"/>
                  <a:gd name="T7" fmla="*/ 616 h 1266"/>
                  <a:gd name="T8" fmla="*/ 119 w 1360"/>
                  <a:gd name="T9" fmla="*/ 629 h 1266"/>
                  <a:gd name="T10" fmla="*/ 147 w 1360"/>
                  <a:gd name="T11" fmla="*/ 940 h 1266"/>
                  <a:gd name="T12" fmla="*/ 169 w 1360"/>
                  <a:gd name="T13" fmla="*/ 1194 h 1266"/>
                  <a:gd name="T14" fmla="*/ 175 w 1360"/>
                  <a:gd name="T15" fmla="*/ 1266 h 1266"/>
                  <a:gd name="T16" fmla="*/ 0 w 1360"/>
                  <a:gd name="T17" fmla="*/ 1266 h 1266"/>
                  <a:gd name="T18" fmla="*/ 6 w 1360"/>
                  <a:gd name="T19" fmla="*/ 1197 h 1266"/>
                  <a:gd name="T20" fmla="*/ 38 w 1360"/>
                  <a:gd name="T21" fmla="*/ 811 h 1266"/>
                  <a:gd name="T22" fmla="*/ 54 w 1360"/>
                  <a:gd name="T23" fmla="*/ 629 h 1266"/>
                  <a:gd name="T24" fmla="*/ 50 w 1360"/>
                  <a:gd name="T25" fmla="*/ 613 h 1266"/>
                  <a:gd name="T26" fmla="*/ 71 w 1360"/>
                  <a:gd name="T27" fmla="*/ 537 h 1266"/>
                  <a:gd name="T28" fmla="*/ 79 w 1360"/>
                  <a:gd name="T29" fmla="*/ 525 h 1266"/>
                  <a:gd name="T30" fmla="*/ 79 w 1360"/>
                  <a:gd name="T31" fmla="*/ 407 h 1266"/>
                  <a:gd name="T32" fmla="*/ 70 w 1360"/>
                  <a:gd name="T33" fmla="*/ 392 h 1266"/>
                  <a:gd name="T34" fmla="*/ 31 w 1360"/>
                  <a:gd name="T35" fmla="*/ 374 h 1266"/>
                  <a:gd name="T36" fmla="*/ 44 w 1360"/>
                  <a:gd name="T37" fmla="*/ 366 h 1266"/>
                  <a:gd name="T38" fmla="*/ 624 w 1360"/>
                  <a:gd name="T39" fmla="*/ 44 h 1266"/>
                  <a:gd name="T40" fmla="*/ 692 w 1360"/>
                  <a:gd name="T41" fmla="*/ 5 h 1266"/>
                  <a:gd name="T42" fmla="*/ 718 w 1360"/>
                  <a:gd name="T43" fmla="*/ 5 h 1266"/>
                  <a:gd name="T44" fmla="*/ 1255 w 1360"/>
                  <a:gd name="T45" fmla="*/ 275 h 1266"/>
                  <a:gd name="T46" fmla="*/ 1360 w 1360"/>
                  <a:gd name="T47" fmla="*/ 328 h 1266"/>
                  <a:gd name="T48" fmla="*/ 1302 w 1360"/>
                  <a:gd name="T49" fmla="*/ 360 h 1266"/>
                  <a:gd name="T50" fmla="*/ 723 w 1360"/>
                  <a:gd name="T51" fmla="*/ 666 h 1266"/>
                  <a:gd name="T52" fmla="*/ 688 w 1360"/>
                  <a:gd name="T53" fmla="*/ 668 h 1266"/>
                  <a:gd name="T54" fmla="*/ 112 w 1360"/>
                  <a:gd name="T55" fmla="*/ 411 h 1266"/>
                  <a:gd name="T56" fmla="*/ 96 w 1360"/>
                  <a:gd name="T57" fmla="*/ 404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0" h="1266">
                    <a:moveTo>
                      <a:pt x="96" y="404"/>
                    </a:moveTo>
                    <a:cubicBezTo>
                      <a:pt x="96" y="447"/>
                      <a:pt x="96" y="487"/>
                      <a:pt x="96" y="527"/>
                    </a:cubicBezTo>
                    <a:cubicBezTo>
                      <a:pt x="96" y="531"/>
                      <a:pt x="101" y="535"/>
                      <a:pt x="105" y="537"/>
                    </a:cubicBezTo>
                    <a:cubicBezTo>
                      <a:pt x="136" y="555"/>
                      <a:pt x="144" y="585"/>
                      <a:pt x="123" y="616"/>
                    </a:cubicBezTo>
                    <a:cubicBezTo>
                      <a:pt x="121" y="620"/>
                      <a:pt x="119" y="625"/>
                      <a:pt x="119" y="629"/>
                    </a:cubicBezTo>
                    <a:cubicBezTo>
                      <a:pt x="128" y="733"/>
                      <a:pt x="138" y="836"/>
                      <a:pt x="147" y="940"/>
                    </a:cubicBezTo>
                    <a:cubicBezTo>
                      <a:pt x="154" y="1024"/>
                      <a:pt x="162" y="1109"/>
                      <a:pt x="169" y="1194"/>
                    </a:cubicBezTo>
                    <a:cubicBezTo>
                      <a:pt x="171" y="1217"/>
                      <a:pt x="173" y="1239"/>
                      <a:pt x="175" y="1266"/>
                    </a:cubicBezTo>
                    <a:cubicBezTo>
                      <a:pt x="117" y="1266"/>
                      <a:pt x="60" y="1266"/>
                      <a:pt x="0" y="1266"/>
                    </a:cubicBezTo>
                    <a:cubicBezTo>
                      <a:pt x="2" y="1244"/>
                      <a:pt x="4" y="1220"/>
                      <a:pt x="6" y="1197"/>
                    </a:cubicBezTo>
                    <a:cubicBezTo>
                      <a:pt x="16" y="1068"/>
                      <a:pt x="27" y="940"/>
                      <a:pt x="38" y="811"/>
                    </a:cubicBezTo>
                    <a:cubicBezTo>
                      <a:pt x="43" y="750"/>
                      <a:pt x="49" y="690"/>
                      <a:pt x="54" y="629"/>
                    </a:cubicBezTo>
                    <a:cubicBezTo>
                      <a:pt x="54" y="624"/>
                      <a:pt x="52" y="617"/>
                      <a:pt x="50" y="613"/>
                    </a:cubicBezTo>
                    <a:cubicBezTo>
                      <a:pt x="32" y="583"/>
                      <a:pt x="40" y="553"/>
                      <a:pt x="71" y="537"/>
                    </a:cubicBezTo>
                    <a:cubicBezTo>
                      <a:pt x="75" y="535"/>
                      <a:pt x="79" y="529"/>
                      <a:pt x="79" y="525"/>
                    </a:cubicBezTo>
                    <a:cubicBezTo>
                      <a:pt x="79" y="486"/>
                      <a:pt x="80" y="446"/>
                      <a:pt x="79" y="407"/>
                    </a:cubicBezTo>
                    <a:cubicBezTo>
                      <a:pt x="79" y="402"/>
                      <a:pt x="74" y="395"/>
                      <a:pt x="70" y="392"/>
                    </a:cubicBezTo>
                    <a:cubicBezTo>
                      <a:pt x="58" y="386"/>
                      <a:pt x="45" y="381"/>
                      <a:pt x="31" y="374"/>
                    </a:cubicBezTo>
                    <a:cubicBezTo>
                      <a:pt x="36" y="371"/>
                      <a:pt x="40" y="368"/>
                      <a:pt x="44" y="366"/>
                    </a:cubicBezTo>
                    <a:cubicBezTo>
                      <a:pt x="237" y="259"/>
                      <a:pt x="431" y="151"/>
                      <a:pt x="624" y="44"/>
                    </a:cubicBezTo>
                    <a:cubicBezTo>
                      <a:pt x="647" y="31"/>
                      <a:pt x="670" y="19"/>
                      <a:pt x="692" y="5"/>
                    </a:cubicBezTo>
                    <a:cubicBezTo>
                      <a:pt x="702" y="0"/>
                      <a:pt x="709" y="1"/>
                      <a:pt x="718" y="5"/>
                    </a:cubicBezTo>
                    <a:cubicBezTo>
                      <a:pt x="897" y="96"/>
                      <a:pt x="1076" y="185"/>
                      <a:pt x="1255" y="275"/>
                    </a:cubicBezTo>
                    <a:cubicBezTo>
                      <a:pt x="1289" y="293"/>
                      <a:pt x="1324" y="310"/>
                      <a:pt x="1360" y="328"/>
                    </a:cubicBezTo>
                    <a:cubicBezTo>
                      <a:pt x="1339" y="340"/>
                      <a:pt x="1320" y="350"/>
                      <a:pt x="1302" y="360"/>
                    </a:cubicBezTo>
                    <a:cubicBezTo>
                      <a:pt x="1109" y="462"/>
                      <a:pt x="916" y="564"/>
                      <a:pt x="723" y="666"/>
                    </a:cubicBezTo>
                    <a:cubicBezTo>
                      <a:pt x="711" y="672"/>
                      <a:pt x="701" y="674"/>
                      <a:pt x="688" y="668"/>
                    </a:cubicBezTo>
                    <a:cubicBezTo>
                      <a:pt x="496" y="582"/>
                      <a:pt x="304" y="496"/>
                      <a:pt x="112" y="411"/>
                    </a:cubicBezTo>
                    <a:cubicBezTo>
                      <a:pt x="108" y="409"/>
                      <a:pt x="103" y="407"/>
                      <a:pt x="96" y="4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sp>
            <p:nvSpPr>
              <p:cNvPr id="12" name="Freeform 7"/>
              <p:cNvSpPr>
                <a:spLocks/>
              </p:cNvSpPr>
              <p:nvPr/>
            </p:nvSpPr>
            <p:spPr bwMode="auto">
              <a:xfrm>
                <a:off x="1829" y="1959"/>
                <a:ext cx="2000" cy="947"/>
              </a:xfrm>
              <a:custGeom>
                <a:avLst/>
                <a:gdLst>
                  <a:gd name="T0" fmla="*/ 0 w 845"/>
                  <a:gd name="T1" fmla="*/ 147 h 400"/>
                  <a:gd name="T2" fmla="*/ 78 w 845"/>
                  <a:gd name="T3" fmla="*/ 32 h 400"/>
                  <a:gd name="T4" fmla="*/ 96 w 845"/>
                  <a:gd name="T5" fmla="*/ 28 h 400"/>
                  <a:gd name="T6" fmla="*/ 262 w 845"/>
                  <a:gd name="T7" fmla="*/ 101 h 400"/>
                  <a:gd name="T8" fmla="*/ 417 w 845"/>
                  <a:gd name="T9" fmla="*/ 170 h 400"/>
                  <a:gd name="T10" fmla="*/ 434 w 845"/>
                  <a:gd name="T11" fmla="*/ 167 h 400"/>
                  <a:gd name="T12" fmla="*/ 724 w 845"/>
                  <a:gd name="T13" fmla="*/ 13 h 400"/>
                  <a:gd name="T14" fmla="*/ 749 w 845"/>
                  <a:gd name="T15" fmla="*/ 0 h 400"/>
                  <a:gd name="T16" fmla="*/ 845 w 845"/>
                  <a:gd name="T17" fmla="*/ 143 h 400"/>
                  <a:gd name="T18" fmla="*/ 743 w 845"/>
                  <a:gd name="T19" fmla="*/ 207 h 400"/>
                  <a:gd name="T20" fmla="*/ 448 w 845"/>
                  <a:gd name="T21" fmla="*/ 393 h 400"/>
                  <a:gd name="T22" fmla="*/ 421 w 845"/>
                  <a:gd name="T23" fmla="*/ 394 h 400"/>
                  <a:gd name="T24" fmla="*/ 8 w 845"/>
                  <a:gd name="T25" fmla="*/ 153 h 400"/>
                  <a:gd name="T26" fmla="*/ 0 w 845"/>
                  <a:gd name="T27" fmla="*/ 14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5" h="400">
                    <a:moveTo>
                      <a:pt x="0" y="147"/>
                    </a:moveTo>
                    <a:cubicBezTo>
                      <a:pt x="27" y="108"/>
                      <a:pt x="53" y="70"/>
                      <a:pt x="78" y="32"/>
                    </a:cubicBezTo>
                    <a:cubicBezTo>
                      <a:pt x="84" y="24"/>
                      <a:pt x="89" y="25"/>
                      <a:pt x="96" y="28"/>
                    </a:cubicBezTo>
                    <a:cubicBezTo>
                      <a:pt x="151" y="53"/>
                      <a:pt x="206" y="77"/>
                      <a:pt x="262" y="101"/>
                    </a:cubicBezTo>
                    <a:cubicBezTo>
                      <a:pt x="313" y="124"/>
                      <a:pt x="365" y="147"/>
                      <a:pt x="417" y="170"/>
                    </a:cubicBezTo>
                    <a:cubicBezTo>
                      <a:pt x="421" y="172"/>
                      <a:pt x="429" y="170"/>
                      <a:pt x="434" y="167"/>
                    </a:cubicBezTo>
                    <a:cubicBezTo>
                      <a:pt x="531" y="116"/>
                      <a:pt x="627" y="65"/>
                      <a:pt x="724" y="13"/>
                    </a:cubicBezTo>
                    <a:cubicBezTo>
                      <a:pt x="732" y="9"/>
                      <a:pt x="740" y="5"/>
                      <a:pt x="749" y="0"/>
                    </a:cubicBezTo>
                    <a:cubicBezTo>
                      <a:pt x="781" y="48"/>
                      <a:pt x="813" y="95"/>
                      <a:pt x="845" y="143"/>
                    </a:cubicBezTo>
                    <a:cubicBezTo>
                      <a:pt x="811" y="165"/>
                      <a:pt x="777" y="186"/>
                      <a:pt x="743" y="207"/>
                    </a:cubicBezTo>
                    <a:cubicBezTo>
                      <a:pt x="645" y="269"/>
                      <a:pt x="546" y="331"/>
                      <a:pt x="448" y="393"/>
                    </a:cubicBezTo>
                    <a:cubicBezTo>
                      <a:pt x="438" y="399"/>
                      <a:pt x="431" y="400"/>
                      <a:pt x="421" y="394"/>
                    </a:cubicBezTo>
                    <a:cubicBezTo>
                      <a:pt x="284" y="313"/>
                      <a:pt x="146" y="233"/>
                      <a:pt x="8" y="153"/>
                    </a:cubicBezTo>
                    <a:cubicBezTo>
                      <a:pt x="6" y="151"/>
                      <a:pt x="3" y="149"/>
                      <a:pt x="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HK" altLang="en-US"/>
              </a:p>
            </p:txBody>
          </p:sp>
        </p:grpSp>
        <p:sp>
          <p:nvSpPr>
            <p:cNvPr id="13" name="文本框 12"/>
            <p:cNvSpPr txBox="1"/>
            <p:nvPr/>
          </p:nvSpPr>
          <p:spPr>
            <a:xfrm>
              <a:off x="3187700" y="2847430"/>
              <a:ext cx="5580856" cy="1200329"/>
            </a:xfrm>
            <a:prstGeom prst="rect">
              <a:avLst/>
            </a:prstGeom>
            <a:noFill/>
          </p:spPr>
          <p:txBody>
            <a:bodyPr wrap="square" rtlCol="0">
              <a:spAutoFit/>
            </a:bodyPr>
            <a:lstStyle/>
            <a:p>
              <a:r>
                <a:rPr lang="en-US" altLang="zh-CN" sz="7200" b="1" spc="300" dirty="0" smtClean="0">
                  <a:solidFill>
                    <a:schemeClr val="bg1"/>
                  </a:solidFill>
                  <a:latin typeface="微软雅黑" panose="020B0503020204020204" pitchFamily="34" charset="-122"/>
                  <a:ea typeface="微软雅黑" panose="020B0503020204020204" pitchFamily="34" charset="-122"/>
                </a:rPr>
                <a:t>2 IPD</a:t>
              </a:r>
              <a:r>
                <a:rPr lang="zh-CN" altLang="en-US" sz="7200" b="1" spc="300" dirty="0" smtClean="0">
                  <a:solidFill>
                    <a:schemeClr val="bg1"/>
                  </a:solidFill>
                  <a:latin typeface="微软雅黑" panose="020B0503020204020204" pitchFamily="34" charset="-122"/>
                  <a:ea typeface="微软雅黑" panose="020B0503020204020204" pitchFamily="34" charset="-122"/>
                </a:rPr>
                <a:t>简介</a:t>
              </a:r>
              <a:endParaRPr lang="zh-HK" altLang="en-US" sz="7200" b="1" spc="3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17575107"/>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846149" y="782916"/>
            <a:ext cx="702688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bg1"/>
                </a:solidFill>
                <a:latin typeface="Arial" pitchFamily="34" charset="0"/>
                <a:ea typeface="宋体" pitchFamily="2" charset="-122"/>
              </a:defRPr>
            </a:lvl1pPr>
            <a:lvl2pPr marL="742950" indent="-285750" eaLnBrk="0" hangingPunct="0">
              <a:defRPr sz="3600">
                <a:solidFill>
                  <a:schemeClr val="bg1"/>
                </a:solidFill>
                <a:latin typeface="Arial" pitchFamily="34" charset="0"/>
                <a:ea typeface="宋体" pitchFamily="2" charset="-122"/>
              </a:defRPr>
            </a:lvl2pPr>
            <a:lvl3pPr marL="1143000" indent="-228600" eaLnBrk="0" hangingPunct="0">
              <a:defRPr sz="3600">
                <a:solidFill>
                  <a:schemeClr val="bg1"/>
                </a:solidFill>
                <a:latin typeface="Arial" pitchFamily="34" charset="0"/>
                <a:ea typeface="宋体" pitchFamily="2" charset="-122"/>
              </a:defRPr>
            </a:lvl3pPr>
            <a:lvl4pPr marL="1600200" indent="-228600" eaLnBrk="0" hangingPunct="0">
              <a:defRPr sz="3600">
                <a:solidFill>
                  <a:schemeClr val="bg1"/>
                </a:solidFill>
                <a:latin typeface="Arial" pitchFamily="34" charset="0"/>
                <a:ea typeface="宋体" pitchFamily="2" charset="-122"/>
              </a:defRPr>
            </a:lvl4pPr>
            <a:lvl5pPr marL="2057400" indent="-228600" eaLnBrk="0" hangingPunct="0">
              <a:defRPr sz="3600">
                <a:solidFill>
                  <a:schemeClr val="bg1"/>
                </a:solidFill>
                <a:latin typeface="Arial" pitchFamily="34" charset="0"/>
                <a:ea typeface="宋体" pitchFamily="2" charset="-122"/>
              </a:defRPr>
            </a:lvl5pPr>
            <a:lvl6pPr marL="2514600" indent="-228600" eaLnBrk="0" fontAlgn="base" hangingPunct="0">
              <a:spcBef>
                <a:spcPct val="0"/>
              </a:spcBef>
              <a:spcAft>
                <a:spcPct val="0"/>
              </a:spcAft>
              <a:defRPr sz="3600">
                <a:solidFill>
                  <a:schemeClr val="bg1"/>
                </a:solidFill>
                <a:latin typeface="Arial" pitchFamily="34" charset="0"/>
                <a:ea typeface="宋体" pitchFamily="2" charset="-122"/>
              </a:defRPr>
            </a:lvl6pPr>
            <a:lvl7pPr marL="2971800" indent="-228600" eaLnBrk="0" fontAlgn="base" hangingPunct="0">
              <a:spcBef>
                <a:spcPct val="0"/>
              </a:spcBef>
              <a:spcAft>
                <a:spcPct val="0"/>
              </a:spcAft>
              <a:defRPr sz="3600">
                <a:solidFill>
                  <a:schemeClr val="bg1"/>
                </a:solidFill>
                <a:latin typeface="Arial" pitchFamily="34" charset="0"/>
                <a:ea typeface="宋体" pitchFamily="2" charset="-122"/>
              </a:defRPr>
            </a:lvl7pPr>
            <a:lvl8pPr marL="3429000" indent="-228600" eaLnBrk="0" fontAlgn="base" hangingPunct="0">
              <a:spcBef>
                <a:spcPct val="0"/>
              </a:spcBef>
              <a:spcAft>
                <a:spcPct val="0"/>
              </a:spcAft>
              <a:defRPr sz="3600">
                <a:solidFill>
                  <a:schemeClr val="bg1"/>
                </a:solidFill>
                <a:latin typeface="Arial" pitchFamily="34" charset="0"/>
                <a:ea typeface="宋体" pitchFamily="2" charset="-122"/>
              </a:defRPr>
            </a:lvl8pPr>
            <a:lvl9pPr marL="3886200" indent="-228600" eaLnBrk="0" fontAlgn="base" hangingPunct="0">
              <a:spcBef>
                <a:spcPct val="0"/>
              </a:spcBef>
              <a:spcAft>
                <a:spcPct val="0"/>
              </a:spcAft>
              <a:defRPr sz="3600">
                <a:solidFill>
                  <a:schemeClr val="bg1"/>
                </a:solidFill>
                <a:latin typeface="Arial" pitchFamily="34" charset="0"/>
                <a:ea typeface="宋体" pitchFamily="2" charset="-122"/>
              </a:defRPr>
            </a:lvl9pPr>
          </a:lstStyle>
          <a:p>
            <a:pPr eaLnBrk="1" hangingPunct="1">
              <a:lnSpc>
                <a:spcPct val="120000"/>
              </a:lnSpc>
              <a:spcBef>
                <a:spcPct val="30000"/>
              </a:spcBef>
            </a:pPr>
            <a:r>
              <a:rPr lang="en-US" altLang="zh-CN" sz="2000" b="1" dirty="0">
                <a:solidFill>
                  <a:schemeClr val="tx1"/>
                </a:solidFill>
                <a:latin typeface="宋体" pitchFamily="2" charset="-122"/>
              </a:rPr>
              <a:t>IPD</a:t>
            </a:r>
            <a:r>
              <a:rPr lang="en-US" altLang="zh-CN" sz="2000" b="1" dirty="0">
                <a:solidFill>
                  <a:schemeClr val="tx1"/>
                </a:solidFill>
                <a:latin typeface="华文细黑" pitchFamily="2" charset="-122"/>
              </a:rPr>
              <a:t>——</a:t>
            </a:r>
            <a:r>
              <a:rPr lang="en-US" altLang="zh-CN" sz="2000" b="1" dirty="0">
                <a:solidFill>
                  <a:schemeClr val="tx1"/>
                </a:solidFill>
                <a:latin typeface="宋体" pitchFamily="2" charset="-122"/>
              </a:rPr>
              <a:t>Integrated Product Development</a:t>
            </a:r>
          </a:p>
          <a:p>
            <a:pPr eaLnBrk="1" hangingPunct="1">
              <a:lnSpc>
                <a:spcPct val="120000"/>
              </a:lnSpc>
              <a:spcBef>
                <a:spcPct val="30000"/>
              </a:spcBef>
            </a:pPr>
            <a:r>
              <a:rPr lang="en-US" altLang="zh-CN" sz="2000" b="1" dirty="0">
                <a:solidFill>
                  <a:schemeClr val="tx1"/>
                </a:solidFill>
                <a:latin typeface="宋体" pitchFamily="2" charset="-122"/>
              </a:rPr>
              <a:t>       </a:t>
            </a:r>
            <a:r>
              <a:rPr lang="zh-CN" altLang="en-US" sz="2000" b="1" dirty="0">
                <a:solidFill>
                  <a:schemeClr val="tx1"/>
                </a:solidFill>
                <a:latin typeface="宋体" pitchFamily="2" charset="-122"/>
              </a:rPr>
              <a:t>集成产品开发</a:t>
            </a:r>
          </a:p>
          <a:p>
            <a:pPr eaLnBrk="1" hangingPunct="1">
              <a:lnSpc>
                <a:spcPct val="120000"/>
              </a:lnSpc>
              <a:spcBef>
                <a:spcPct val="30000"/>
              </a:spcBef>
            </a:pPr>
            <a:r>
              <a:rPr lang="zh-CN" altLang="en-US" sz="2000" b="1" dirty="0">
                <a:solidFill>
                  <a:schemeClr val="tx1"/>
                </a:solidFill>
                <a:latin typeface="宋体" pitchFamily="2" charset="-122"/>
              </a:rPr>
              <a:t>       是一套</a:t>
            </a:r>
            <a:r>
              <a:rPr lang="zh-CN" altLang="en-US" sz="2000" b="1" dirty="0">
                <a:solidFill>
                  <a:srgbClr val="FF0000"/>
                </a:solidFill>
                <a:latin typeface="宋体" pitchFamily="2" charset="-122"/>
              </a:rPr>
              <a:t>先进的、成熟的</a:t>
            </a:r>
            <a:r>
              <a:rPr lang="zh-CN" altLang="en-US" sz="2000" b="1" dirty="0">
                <a:solidFill>
                  <a:schemeClr val="tx1"/>
                </a:solidFill>
                <a:latin typeface="宋体" pitchFamily="2" charset="-122"/>
              </a:rPr>
              <a:t>研发管理</a:t>
            </a:r>
            <a:r>
              <a:rPr lang="zh-CN" altLang="en-US" sz="2000" b="1" dirty="0">
                <a:solidFill>
                  <a:srgbClr val="FF0000"/>
                </a:solidFill>
                <a:latin typeface="宋体" pitchFamily="2" charset="-122"/>
              </a:rPr>
              <a:t>思想、模式和方法</a:t>
            </a:r>
            <a:r>
              <a:rPr lang="zh-CN" altLang="en-US" sz="2000" b="1" dirty="0">
                <a:solidFill>
                  <a:schemeClr val="tx1"/>
                </a:solidFill>
                <a:latin typeface="宋体" pitchFamily="2" charset="-122"/>
              </a:rPr>
              <a:t>。</a:t>
            </a:r>
          </a:p>
        </p:txBody>
      </p:sp>
      <p:sp>
        <p:nvSpPr>
          <p:cNvPr id="5" name="文本框 35"/>
          <p:cNvSpPr txBox="1"/>
          <p:nvPr/>
        </p:nvSpPr>
        <p:spPr>
          <a:xfrm>
            <a:off x="712693" y="2664781"/>
            <a:ext cx="858585"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smtClean="0">
                <a:solidFill>
                  <a:srgbClr val="0174AB"/>
                </a:solidFill>
                <a:latin typeface="微软雅黑" panose="020B0503020204020204" pitchFamily="34" charset="-122"/>
                <a:ea typeface="微软雅黑" panose="020B0503020204020204" pitchFamily="34" charset="-122"/>
              </a:rPr>
              <a:t>1</a:t>
            </a:r>
            <a:endParaRPr lang="zh-HK" altLang="en-US" sz="8000" b="1" dirty="0">
              <a:solidFill>
                <a:srgbClr val="0174AB"/>
              </a:solidFill>
              <a:latin typeface="微软雅黑" panose="020B0503020204020204" pitchFamily="34" charset="-122"/>
              <a:ea typeface="微软雅黑" panose="020B0503020204020204" pitchFamily="34" charset="-122"/>
            </a:endParaRPr>
          </a:p>
        </p:txBody>
      </p:sp>
      <p:sp>
        <p:nvSpPr>
          <p:cNvPr id="6" name="矩形 5"/>
          <p:cNvSpPr/>
          <p:nvPr/>
        </p:nvSpPr>
        <p:spPr>
          <a:xfrm>
            <a:off x="1815353" y="2784611"/>
            <a:ext cx="7062741" cy="812530"/>
          </a:xfrm>
          <a:prstGeom prst="rect">
            <a:avLst/>
          </a:prstGeom>
        </p:spPr>
        <p:txBody>
          <a:bodyPr wrap="square">
            <a:spAutoFit/>
          </a:bodyPr>
          <a:lstStyle/>
          <a:p>
            <a:pPr>
              <a:lnSpc>
                <a:spcPct val="130000"/>
              </a:lnSpc>
              <a:spcBef>
                <a:spcPct val="50000"/>
              </a:spcBef>
            </a:pPr>
            <a:r>
              <a:rPr lang="en-US" altLang="zh-CN" dirty="0">
                <a:latin typeface="黑体" pitchFamily="2" charset="-122"/>
                <a:ea typeface="黑体" pitchFamily="2" charset="-122"/>
              </a:rPr>
              <a:t>IPD</a:t>
            </a:r>
            <a:r>
              <a:rPr lang="zh-CN" altLang="en-US" dirty="0">
                <a:latin typeface="黑体" pitchFamily="2" charset="-122"/>
                <a:ea typeface="黑体" pitchFamily="2" charset="-122"/>
              </a:rPr>
              <a:t>（集成产品开发）的思想来源于美国</a:t>
            </a:r>
            <a:r>
              <a:rPr lang="en-US" altLang="zh-CN" dirty="0">
                <a:latin typeface="黑体" pitchFamily="2" charset="-122"/>
                <a:ea typeface="黑体" pitchFamily="2" charset="-122"/>
              </a:rPr>
              <a:t>PRTM</a:t>
            </a:r>
            <a:r>
              <a:rPr lang="zh-CN" altLang="en-US" dirty="0">
                <a:latin typeface="黑体" pitchFamily="2" charset="-122"/>
                <a:ea typeface="黑体" pitchFamily="2" charset="-122"/>
              </a:rPr>
              <a:t>公司的</a:t>
            </a:r>
            <a:r>
              <a:rPr lang="en-US" altLang="zh-CN" dirty="0">
                <a:latin typeface="黑体" pitchFamily="2" charset="-122"/>
                <a:ea typeface="黑体" pitchFamily="2" charset="-122"/>
              </a:rPr>
              <a:t>PACE</a:t>
            </a:r>
            <a:r>
              <a:rPr lang="zh-CN" altLang="en-US" dirty="0">
                <a:latin typeface="黑体" pitchFamily="2" charset="-122"/>
                <a:ea typeface="黑体" pitchFamily="2" charset="-122"/>
              </a:rPr>
              <a:t>理论，在这套理论中详细描述了业界最佳的产品开发模式所包含的各个方面。</a:t>
            </a:r>
          </a:p>
        </p:txBody>
      </p:sp>
      <p:sp>
        <p:nvSpPr>
          <p:cNvPr id="7" name="矩形 6"/>
          <p:cNvSpPr/>
          <p:nvPr/>
        </p:nvSpPr>
        <p:spPr>
          <a:xfrm>
            <a:off x="1815354" y="4068650"/>
            <a:ext cx="7062740" cy="812530"/>
          </a:xfrm>
          <a:prstGeom prst="rect">
            <a:avLst/>
          </a:prstGeom>
        </p:spPr>
        <p:txBody>
          <a:bodyPr wrap="square">
            <a:spAutoFit/>
          </a:bodyPr>
          <a:lstStyle/>
          <a:p>
            <a:pPr>
              <a:lnSpc>
                <a:spcPct val="130000"/>
              </a:lnSpc>
              <a:spcBef>
                <a:spcPct val="50000"/>
              </a:spcBef>
            </a:pPr>
            <a:r>
              <a:rPr lang="zh-CN" altLang="en-US" dirty="0">
                <a:latin typeface="黑体" pitchFamily="2" charset="-122"/>
                <a:ea typeface="黑体" pitchFamily="2" charset="-122"/>
              </a:rPr>
              <a:t>经过</a:t>
            </a:r>
            <a:r>
              <a:rPr lang="en-US" altLang="zh-CN" dirty="0">
                <a:latin typeface="黑体" pitchFamily="2" charset="-122"/>
                <a:ea typeface="黑体" pitchFamily="2" charset="-122"/>
              </a:rPr>
              <a:t>IBM</a:t>
            </a:r>
            <a:r>
              <a:rPr lang="zh-CN" altLang="en-US" dirty="0">
                <a:latin typeface="黑体" pitchFamily="2" charset="-122"/>
                <a:ea typeface="黑体" pitchFamily="2" charset="-122"/>
              </a:rPr>
              <a:t>公司的实践，</a:t>
            </a:r>
            <a:r>
              <a:rPr lang="en-US" altLang="zh-CN" dirty="0">
                <a:latin typeface="黑体" pitchFamily="2" charset="-122"/>
                <a:ea typeface="黑体" pitchFamily="2" charset="-122"/>
              </a:rPr>
              <a:t>IPD</a:t>
            </a:r>
            <a:r>
              <a:rPr lang="zh-CN" altLang="en-US" dirty="0">
                <a:latin typeface="黑体" pitchFamily="2" charset="-122"/>
                <a:ea typeface="黑体" pitchFamily="2" charset="-122"/>
              </a:rPr>
              <a:t>已经成为一套包含企业产品开发的思想、模式、工具的系统工程。</a:t>
            </a:r>
          </a:p>
        </p:txBody>
      </p:sp>
      <p:sp>
        <p:nvSpPr>
          <p:cNvPr id="8" name="文本框 36"/>
          <p:cNvSpPr txBox="1"/>
          <p:nvPr/>
        </p:nvSpPr>
        <p:spPr>
          <a:xfrm>
            <a:off x="927339" y="4009558"/>
            <a:ext cx="429291"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a:solidFill>
                  <a:srgbClr val="92D14F"/>
                </a:solidFill>
                <a:latin typeface="微软雅黑" panose="020B0503020204020204" pitchFamily="34" charset="-122"/>
                <a:ea typeface="微软雅黑" panose="020B0503020204020204" pitchFamily="34" charset="-122"/>
              </a:rPr>
              <a:t>2</a:t>
            </a:r>
            <a:endParaRPr lang="zh-HK" altLang="en-US" sz="8000" b="1" dirty="0">
              <a:solidFill>
                <a:srgbClr val="92D14F"/>
              </a:solidFill>
              <a:latin typeface="微软雅黑" panose="020B0503020204020204" pitchFamily="34" charset="-122"/>
              <a:ea typeface="微软雅黑" panose="020B0503020204020204" pitchFamily="34" charset="-122"/>
            </a:endParaRPr>
          </a:p>
        </p:txBody>
      </p:sp>
      <p:sp>
        <p:nvSpPr>
          <p:cNvPr id="9" name="矩形 8"/>
          <p:cNvSpPr/>
          <p:nvPr/>
        </p:nvSpPr>
        <p:spPr>
          <a:xfrm>
            <a:off x="1815353" y="5300079"/>
            <a:ext cx="6858001" cy="812530"/>
          </a:xfrm>
          <a:prstGeom prst="rect">
            <a:avLst/>
          </a:prstGeom>
        </p:spPr>
        <p:txBody>
          <a:bodyPr wrap="square">
            <a:spAutoFit/>
          </a:bodyPr>
          <a:lstStyle/>
          <a:p>
            <a:pPr>
              <a:lnSpc>
                <a:spcPct val="130000"/>
              </a:lnSpc>
            </a:pPr>
            <a:r>
              <a:rPr lang="en-US" altLang="zh-CN" dirty="0">
                <a:latin typeface="黑体" pitchFamily="2" charset="-122"/>
                <a:ea typeface="黑体" pitchFamily="2" charset="-122"/>
              </a:rPr>
              <a:t>IPD</a:t>
            </a:r>
            <a:r>
              <a:rPr lang="zh-CN" altLang="en-US" dirty="0">
                <a:latin typeface="黑体" pitchFamily="2" charset="-122"/>
                <a:ea typeface="黑体" pitchFamily="2" charset="-122"/>
              </a:rPr>
              <a:t>强调以市场需求作为产品开发的驱动力，将产品开发作为一项投资来管理。</a:t>
            </a:r>
          </a:p>
        </p:txBody>
      </p:sp>
      <p:sp>
        <p:nvSpPr>
          <p:cNvPr id="10" name="文本框 37"/>
          <p:cNvSpPr txBox="1"/>
          <p:nvPr/>
        </p:nvSpPr>
        <p:spPr>
          <a:xfrm>
            <a:off x="712693" y="5272259"/>
            <a:ext cx="858585" cy="1323439"/>
          </a:xfrm>
          <a:prstGeom prst="rect">
            <a:avLst/>
          </a:prstGeom>
          <a:noFill/>
          <a:effectLst>
            <a:outerShdw blurRad="50800" dist="38100" dir="10800000" algn="r" rotWithShape="0">
              <a:prstClr val="black">
                <a:alpha val="40000"/>
              </a:prstClr>
            </a:outerShdw>
          </a:effectLst>
        </p:spPr>
        <p:txBody>
          <a:bodyPr wrap="square" rtlCol="0">
            <a:spAutoFit/>
          </a:bodyPr>
          <a:lstStyle/>
          <a:p>
            <a:pPr algn="ctr"/>
            <a:r>
              <a:rPr lang="en-US" altLang="zh-CN" sz="8000" b="1" dirty="0" smtClean="0">
                <a:solidFill>
                  <a:srgbClr val="0174AB"/>
                </a:solidFill>
                <a:latin typeface="微软雅黑" panose="020B0503020204020204" pitchFamily="34" charset="-122"/>
                <a:ea typeface="微软雅黑" panose="020B0503020204020204" pitchFamily="34" charset="-122"/>
              </a:rPr>
              <a:t>3</a:t>
            </a:r>
            <a:endParaRPr lang="zh-HK" altLang="en-US" sz="8000" b="1" dirty="0">
              <a:solidFill>
                <a:srgbClr val="0174AB"/>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1780" y="97061"/>
            <a:ext cx="2716308" cy="800219"/>
            <a:chOff x="-1" y="783322"/>
            <a:chExt cx="2716308" cy="800219"/>
          </a:xfrm>
        </p:grpSpPr>
        <p:sp>
          <p:nvSpPr>
            <p:cNvPr id="12" name="矩形 11"/>
            <p:cNvSpPr/>
            <p:nvPr/>
          </p:nvSpPr>
          <p:spPr>
            <a:xfrm>
              <a:off x="25227" y="783322"/>
              <a:ext cx="2691080" cy="557154"/>
            </a:xfrm>
            <a:prstGeom prst="rect">
              <a:avLst/>
            </a:prstGeom>
            <a:solidFill>
              <a:srgbClr val="0174A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TextBox 12"/>
            <p:cNvSpPr txBox="1"/>
            <p:nvPr/>
          </p:nvSpPr>
          <p:spPr>
            <a:xfrm>
              <a:off x="-1" y="783322"/>
              <a:ext cx="2339789" cy="800219"/>
            </a:xfrm>
            <a:prstGeom prst="rect">
              <a:avLst/>
            </a:prstGeom>
            <a:noFill/>
          </p:spPr>
          <p:txBody>
            <a:bodyPr wrap="square" rtlCol="0">
              <a:spAutoFit/>
            </a:bodyPr>
            <a:lstStyle/>
            <a:p>
              <a:r>
                <a:rPr lang="en-US" altLang="zh-CN" sz="2800" b="1" dirty="0" smtClean="0">
                  <a:solidFill>
                    <a:schemeClr val="bg1"/>
                  </a:solidFill>
                </a:rPr>
                <a:t>2    IPD</a:t>
              </a:r>
              <a:r>
                <a:rPr lang="zh-CN" altLang="en-US" sz="2800" b="1" dirty="0" smtClean="0">
                  <a:solidFill>
                    <a:schemeClr val="bg1"/>
                  </a:solidFill>
                </a:rPr>
                <a:t>简介</a:t>
              </a:r>
              <a:endParaRPr lang="zh-HK" altLang="en-US" sz="2800" b="1" spc="300" dirty="0">
                <a:solidFill>
                  <a:schemeClr val="bg1"/>
                </a:solidFill>
                <a:latin typeface="微软雅黑" panose="020B0503020204020204" pitchFamily="34" charset="-122"/>
                <a:ea typeface="微软雅黑" panose="020B0503020204020204" pitchFamily="34" charset="-122"/>
              </a:endParaRPr>
            </a:p>
            <a:p>
              <a:endParaRPr lang="zh-CN" altLang="en-US" dirty="0"/>
            </a:p>
          </p:txBody>
        </p:sp>
      </p:grpSp>
    </p:spTree>
    <p:extLst>
      <p:ext uri="{BB962C8B-B14F-4D97-AF65-F5344CB8AC3E}">
        <p14:creationId xmlns:p14="http://schemas.microsoft.com/office/powerpoint/2010/main" val="1760904088"/>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5153"/>
            <a:ext cx="9144000" cy="6548718"/>
          </a:xfrm>
          <a:prstGeom prst="rect">
            <a:avLst/>
          </a:prstGeom>
        </p:spPr>
      </p:pic>
    </p:spTree>
    <p:extLst>
      <p:ext uri="{BB962C8B-B14F-4D97-AF65-F5344CB8AC3E}">
        <p14:creationId xmlns:p14="http://schemas.microsoft.com/office/powerpoint/2010/main" val="3594002207"/>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00400" y="1524000"/>
            <a:ext cx="2057400" cy="1676400"/>
          </a:xfrm>
          <a:prstGeom prst="rect">
            <a:avLst/>
          </a:prstGeom>
          <a:solidFill>
            <a:srgbClr val="FFCCFF"/>
          </a:solidFill>
          <a:ln w="9525">
            <a:solidFill>
              <a:schemeClr val="accent2"/>
            </a:solidFill>
            <a:miter lim="800000"/>
            <a:headEnd/>
            <a:tailEnd/>
          </a:ln>
        </p:spPr>
        <p:txBody>
          <a:bodyPr wrap="none" anchor="ctr"/>
          <a:lstStyle/>
          <a:p>
            <a:pPr algn="ctr"/>
            <a:endParaRPr lang="zh-CN" altLang="en-US"/>
          </a:p>
        </p:txBody>
      </p:sp>
      <p:sp>
        <p:nvSpPr>
          <p:cNvPr id="3" name="Rectangle 5"/>
          <p:cNvSpPr>
            <a:spLocks noChangeArrowheads="1"/>
          </p:cNvSpPr>
          <p:nvPr/>
        </p:nvSpPr>
        <p:spPr bwMode="auto">
          <a:xfrm>
            <a:off x="7261225" y="5680075"/>
            <a:ext cx="76200" cy="182563"/>
          </a:xfrm>
          <a:prstGeom prst="rect">
            <a:avLst/>
          </a:prstGeom>
          <a:noFill/>
          <a:ln w="9525">
            <a:noFill/>
            <a:miter lim="800000"/>
            <a:headEnd/>
            <a:tailEnd/>
          </a:ln>
        </p:spPr>
        <p:txBody>
          <a:bodyPr wrap="none" lIns="0" tIns="0" rIns="0" bIns="0">
            <a:spAutoFit/>
          </a:bodyPr>
          <a:lstStyle/>
          <a:p>
            <a:pPr algn="ctr"/>
            <a:r>
              <a:rPr kumimoji="0" lang="en-US" altLang="zh-CN" sz="1200">
                <a:solidFill>
                  <a:srgbClr val="000000"/>
                </a:solidFill>
                <a:latin typeface="宋体" pitchFamily="2" charset="-122"/>
              </a:rPr>
              <a:t> </a:t>
            </a:r>
            <a:endParaRPr kumimoji="0" lang="en-US" altLang="zh-CN" sz="2000">
              <a:latin typeface="宋体" pitchFamily="2" charset="-122"/>
            </a:endParaRPr>
          </a:p>
        </p:txBody>
      </p:sp>
      <p:sp>
        <p:nvSpPr>
          <p:cNvPr id="4" name="Text Box 6"/>
          <p:cNvSpPr txBox="1">
            <a:spLocks noChangeArrowheads="1"/>
          </p:cNvSpPr>
          <p:nvPr/>
        </p:nvSpPr>
        <p:spPr bwMode="auto">
          <a:xfrm>
            <a:off x="3429000" y="2743200"/>
            <a:ext cx="1600200" cy="346075"/>
          </a:xfrm>
          <a:prstGeom prst="rect">
            <a:avLst/>
          </a:prstGeom>
          <a:solidFill>
            <a:schemeClr val="bg1"/>
          </a:solidFill>
          <a:ln w="9525">
            <a:solidFill>
              <a:schemeClr val="accent2"/>
            </a:solidFill>
            <a:miter lim="800000"/>
            <a:headEnd/>
            <a:tailEnd/>
          </a:ln>
        </p:spPr>
        <p:txBody>
          <a:bodyPr>
            <a:spAutoFit/>
          </a:bodyPr>
          <a:lstStyle/>
          <a:p>
            <a:pPr algn="ctr">
              <a:spcBef>
                <a:spcPct val="50000"/>
              </a:spcBef>
            </a:pPr>
            <a:r>
              <a:rPr kumimoji="0" lang="zh-CN" altLang="en-US" sz="1600">
                <a:latin typeface="宋体" pitchFamily="2" charset="-122"/>
              </a:rPr>
              <a:t>跨部门团队</a:t>
            </a:r>
          </a:p>
        </p:txBody>
      </p:sp>
      <p:sp>
        <p:nvSpPr>
          <p:cNvPr id="5" name="Text Box 7"/>
          <p:cNvSpPr txBox="1">
            <a:spLocks noChangeArrowheads="1"/>
          </p:cNvSpPr>
          <p:nvPr/>
        </p:nvSpPr>
        <p:spPr bwMode="auto">
          <a:xfrm>
            <a:off x="3429000" y="2168525"/>
            <a:ext cx="1600200" cy="346075"/>
          </a:xfrm>
          <a:prstGeom prst="rect">
            <a:avLst/>
          </a:prstGeom>
          <a:solidFill>
            <a:schemeClr val="bg1"/>
          </a:solidFill>
          <a:ln w="9525">
            <a:solidFill>
              <a:schemeClr val="accent2"/>
            </a:solidFill>
            <a:miter lim="800000"/>
            <a:headEnd/>
            <a:tailEnd/>
          </a:ln>
        </p:spPr>
        <p:txBody>
          <a:bodyPr>
            <a:spAutoFit/>
          </a:bodyPr>
          <a:lstStyle/>
          <a:p>
            <a:pPr algn="ctr">
              <a:spcBef>
                <a:spcPct val="50000"/>
              </a:spcBef>
            </a:pPr>
            <a:r>
              <a:rPr kumimoji="0" lang="zh-CN" altLang="en-US" sz="1600">
                <a:latin typeface="宋体" pitchFamily="2" charset="-122"/>
              </a:rPr>
              <a:t>结构化流程</a:t>
            </a:r>
          </a:p>
        </p:txBody>
      </p:sp>
      <p:sp>
        <p:nvSpPr>
          <p:cNvPr id="6" name="Rectangle 8"/>
          <p:cNvSpPr>
            <a:spLocks noChangeArrowheads="1"/>
          </p:cNvSpPr>
          <p:nvPr/>
        </p:nvSpPr>
        <p:spPr bwMode="auto">
          <a:xfrm>
            <a:off x="762000" y="3733800"/>
            <a:ext cx="2057400" cy="1295400"/>
          </a:xfrm>
          <a:prstGeom prst="rect">
            <a:avLst/>
          </a:prstGeom>
          <a:solidFill>
            <a:srgbClr val="FFCCFF"/>
          </a:solidFill>
          <a:ln w="9525">
            <a:solidFill>
              <a:schemeClr val="accent2"/>
            </a:solidFill>
            <a:miter lim="800000"/>
            <a:headEnd/>
            <a:tailEnd/>
          </a:ln>
        </p:spPr>
        <p:txBody>
          <a:bodyPr wrap="none" anchor="ctr"/>
          <a:lstStyle/>
          <a:p>
            <a:pPr algn="ctr"/>
            <a:endParaRPr lang="zh-CN" altLang="en-US"/>
          </a:p>
        </p:txBody>
      </p:sp>
      <p:sp>
        <p:nvSpPr>
          <p:cNvPr id="7" name="Text Box 9"/>
          <p:cNvSpPr txBox="1">
            <a:spLocks noChangeArrowheads="1"/>
          </p:cNvSpPr>
          <p:nvPr/>
        </p:nvSpPr>
        <p:spPr bwMode="auto">
          <a:xfrm>
            <a:off x="990600" y="3962400"/>
            <a:ext cx="1600200" cy="330200"/>
          </a:xfrm>
          <a:prstGeom prst="rect">
            <a:avLst/>
          </a:prstGeom>
          <a:solidFill>
            <a:schemeClr val="bg1"/>
          </a:solidFill>
          <a:ln w="9525">
            <a:solidFill>
              <a:schemeClr val="accent2"/>
            </a:solidFill>
            <a:miter lim="800000"/>
            <a:headEnd/>
            <a:tailEnd/>
          </a:ln>
        </p:spPr>
        <p:txBody>
          <a:bodyPr>
            <a:spAutoFit/>
          </a:bodyPr>
          <a:lstStyle/>
          <a:p>
            <a:pPr algn="ctr">
              <a:spcBef>
                <a:spcPct val="50000"/>
              </a:spcBef>
            </a:pPr>
            <a:r>
              <a:rPr kumimoji="0" lang="zh-CN" altLang="en-US" sz="1500" dirty="0">
                <a:latin typeface="宋体" pitchFamily="2" charset="-122"/>
              </a:rPr>
              <a:t>基于市场的创新</a:t>
            </a:r>
          </a:p>
        </p:txBody>
      </p:sp>
      <p:sp>
        <p:nvSpPr>
          <p:cNvPr id="8" name="Text Box 10"/>
          <p:cNvSpPr txBox="1">
            <a:spLocks noChangeArrowheads="1"/>
          </p:cNvSpPr>
          <p:nvPr/>
        </p:nvSpPr>
        <p:spPr bwMode="auto">
          <a:xfrm>
            <a:off x="990600" y="4454525"/>
            <a:ext cx="1600200" cy="346075"/>
          </a:xfrm>
          <a:prstGeom prst="rect">
            <a:avLst/>
          </a:prstGeom>
          <a:solidFill>
            <a:schemeClr val="bg1"/>
          </a:solidFill>
          <a:ln w="9525">
            <a:solidFill>
              <a:schemeClr val="accent2"/>
            </a:solidFill>
            <a:miter lim="800000"/>
            <a:headEnd/>
            <a:tailEnd/>
          </a:ln>
        </p:spPr>
        <p:txBody>
          <a:bodyPr>
            <a:spAutoFit/>
          </a:bodyPr>
          <a:lstStyle/>
          <a:p>
            <a:pPr algn="ctr">
              <a:spcBef>
                <a:spcPct val="50000"/>
              </a:spcBef>
            </a:pPr>
            <a:r>
              <a:rPr kumimoji="0" lang="zh-CN" altLang="en-US" sz="1600">
                <a:latin typeface="宋体" pitchFamily="2" charset="-122"/>
              </a:rPr>
              <a:t>优化投资组合</a:t>
            </a:r>
          </a:p>
        </p:txBody>
      </p:sp>
      <p:sp>
        <p:nvSpPr>
          <p:cNvPr id="9" name="Rectangle 11"/>
          <p:cNvSpPr>
            <a:spLocks noChangeArrowheads="1"/>
          </p:cNvSpPr>
          <p:nvPr/>
        </p:nvSpPr>
        <p:spPr bwMode="auto">
          <a:xfrm>
            <a:off x="5562600" y="3733800"/>
            <a:ext cx="2057400" cy="1295400"/>
          </a:xfrm>
          <a:prstGeom prst="rect">
            <a:avLst/>
          </a:prstGeom>
          <a:solidFill>
            <a:srgbClr val="FFCCFF"/>
          </a:solidFill>
          <a:ln w="9525">
            <a:solidFill>
              <a:schemeClr val="accent2"/>
            </a:solidFill>
            <a:miter lim="800000"/>
            <a:headEnd/>
            <a:tailEnd/>
          </a:ln>
        </p:spPr>
        <p:txBody>
          <a:bodyPr wrap="none" anchor="ctr"/>
          <a:lstStyle/>
          <a:p>
            <a:pPr algn="ctr"/>
            <a:endParaRPr lang="zh-CN" altLang="en-US"/>
          </a:p>
        </p:txBody>
      </p:sp>
      <p:sp>
        <p:nvSpPr>
          <p:cNvPr id="10" name="Text Box 12"/>
          <p:cNvSpPr txBox="1">
            <a:spLocks noChangeArrowheads="1"/>
          </p:cNvSpPr>
          <p:nvPr/>
        </p:nvSpPr>
        <p:spPr bwMode="auto">
          <a:xfrm>
            <a:off x="5791200" y="3962400"/>
            <a:ext cx="1600200" cy="346075"/>
          </a:xfrm>
          <a:prstGeom prst="rect">
            <a:avLst/>
          </a:prstGeom>
          <a:solidFill>
            <a:schemeClr val="bg1"/>
          </a:solidFill>
          <a:ln w="9525">
            <a:solidFill>
              <a:schemeClr val="accent2"/>
            </a:solidFill>
            <a:miter lim="800000"/>
            <a:headEnd/>
            <a:tailEnd/>
          </a:ln>
        </p:spPr>
        <p:txBody>
          <a:bodyPr>
            <a:spAutoFit/>
          </a:bodyPr>
          <a:lstStyle/>
          <a:p>
            <a:pPr algn="ctr">
              <a:spcBef>
                <a:spcPct val="50000"/>
              </a:spcBef>
            </a:pPr>
            <a:r>
              <a:rPr kumimoji="0" lang="zh-CN" altLang="en-US" sz="1600">
                <a:latin typeface="宋体" pitchFamily="2" charset="-122"/>
              </a:rPr>
              <a:t>异步开发</a:t>
            </a:r>
          </a:p>
        </p:txBody>
      </p:sp>
      <p:sp>
        <p:nvSpPr>
          <p:cNvPr id="11" name="Text Box 13"/>
          <p:cNvSpPr txBox="1">
            <a:spLocks noChangeArrowheads="1"/>
          </p:cNvSpPr>
          <p:nvPr/>
        </p:nvSpPr>
        <p:spPr bwMode="auto">
          <a:xfrm>
            <a:off x="5791200" y="4454525"/>
            <a:ext cx="1600200" cy="346075"/>
          </a:xfrm>
          <a:prstGeom prst="rect">
            <a:avLst/>
          </a:prstGeom>
          <a:solidFill>
            <a:schemeClr val="bg1"/>
          </a:solidFill>
          <a:ln w="9525">
            <a:solidFill>
              <a:schemeClr val="accent2"/>
            </a:solidFill>
            <a:miter lim="800000"/>
            <a:headEnd/>
            <a:tailEnd/>
          </a:ln>
        </p:spPr>
        <p:txBody>
          <a:bodyPr>
            <a:spAutoFit/>
          </a:bodyPr>
          <a:lstStyle/>
          <a:p>
            <a:pPr algn="ctr">
              <a:spcBef>
                <a:spcPct val="50000"/>
              </a:spcBef>
            </a:pPr>
            <a:r>
              <a:rPr kumimoji="0" lang="zh-CN" altLang="en-US" sz="1600">
                <a:latin typeface="宋体" pitchFamily="2" charset="-122"/>
              </a:rPr>
              <a:t>公共基础模块</a:t>
            </a:r>
          </a:p>
        </p:txBody>
      </p:sp>
      <p:sp>
        <p:nvSpPr>
          <p:cNvPr id="12" name="Oval 14"/>
          <p:cNvSpPr>
            <a:spLocks noChangeArrowheads="1"/>
          </p:cNvSpPr>
          <p:nvPr/>
        </p:nvSpPr>
        <p:spPr bwMode="auto">
          <a:xfrm>
            <a:off x="3581400" y="3810000"/>
            <a:ext cx="1143000" cy="1066800"/>
          </a:xfrm>
          <a:prstGeom prst="ellipse">
            <a:avLst/>
          </a:prstGeom>
          <a:solidFill>
            <a:schemeClr val="accent1"/>
          </a:solidFill>
          <a:ln w="9525">
            <a:solidFill>
              <a:schemeClr val="accent2"/>
            </a:solidFill>
            <a:round/>
            <a:headEnd/>
            <a:tailEnd/>
          </a:ln>
        </p:spPr>
        <p:txBody>
          <a:bodyPr wrap="none" anchor="ctr"/>
          <a:lstStyle/>
          <a:p>
            <a:pPr algn="ctr"/>
            <a:endParaRPr lang="zh-CN" altLang="en-US"/>
          </a:p>
        </p:txBody>
      </p:sp>
      <p:sp>
        <p:nvSpPr>
          <p:cNvPr id="13" name="Text Box 15"/>
          <p:cNvSpPr txBox="1">
            <a:spLocks noChangeArrowheads="1"/>
          </p:cNvSpPr>
          <p:nvPr/>
        </p:nvSpPr>
        <p:spPr bwMode="auto">
          <a:xfrm>
            <a:off x="3581400" y="4114800"/>
            <a:ext cx="1066800" cy="396875"/>
          </a:xfrm>
          <a:prstGeom prst="rect">
            <a:avLst/>
          </a:prstGeom>
          <a:noFill/>
          <a:ln w="9525">
            <a:noFill/>
            <a:miter lim="800000"/>
            <a:headEnd/>
            <a:tailEnd/>
          </a:ln>
        </p:spPr>
        <p:txBody>
          <a:bodyPr>
            <a:spAutoFit/>
          </a:bodyPr>
          <a:lstStyle/>
          <a:p>
            <a:pPr algn="ctr">
              <a:spcBef>
                <a:spcPct val="50000"/>
              </a:spcBef>
            </a:pPr>
            <a:r>
              <a:rPr kumimoji="0" lang="en-US" altLang="zh-CN" sz="2000" b="1">
                <a:latin typeface="黑体" pitchFamily="2" charset="-122"/>
                <a:ea typeface="黑体" pitchFamily="2" charset="-122"/>
              </a:rPr>
              <a:t> </a:t>
            </a:r>
            <a:r>
              <a:rPr kumimoji="0" lang="zh-CN" altLang="en-US" sz="2000" b="1">
                <a:latin typeface="黑体" pitchFamily="2" charset="-122"/>
                <a:ea typeface="黑体" pitchFamily="2" charset="-122"/>
              </a:rPr>
              <a:t>产品</a:t>
            </a:r>
          </a:p>
        </p:txBody>
      </p:sp>
      <p:sp>
        <p:nvSpPr>
          <p:cNvPr id="14" name="AutoShape 16"/>
          <p:cNvSpPr>
            <a:spLocks noChangeArrowheads="1"/>
          </p:cNvSpPr>
          <p:nvPr/>
        </p:nvSpPr>
        <p:spPr bwMode="auto">
          <a:xfrm>
            <a:off x="2895600" y="4114800"/>
            <a:ext cx="609600" cy="457200"/>
          </a:xfrm>
          <a:prstGeom prst="rightArrow">
            <a:avLst>
              <a:gd name="adj1" fmla="val 50000"/>
              <a:gd name="adj2" fmla="val 33333"/>
            </a:avLst>
          </a:prstGeom>
          <a:solidFill>
            <a:srgbClr val="FFFF00"/>
          </a:solidFill>
          <a:ln w="9525">
            <a:solidFill>
              <a:schemeClr val="accent2"/>
            </a:solidFill>
            <a:miter lim="800000"/>
            <a:headEnd/>
            <a:tailEnd/>
          </a:ln>
        </p:spPr>
        <p:txBody>
          <a:bodyPr wrap="none" anchor="ctr"/>
          <a:lstStyle/>
          <a:p>
            <a:pPr algn="ctr"/>
            <a:endParaRPr lang="zh-CN" altLang="en-US"/>
          </a:p>
        </p:txBody>
      </p:sp>
      <p:sp>
        <p:nvSpPr>
          <p:cNvPr id="15" name="AutoShape 17"/>
          <p:cNvSpPr>
            <a:spLocks noChangeArrowheads="1"/>
          </p:cNvSpPr>
          <p:nvPr/>
        </p:nvSpPr>
        <p:spPr bwMode="auto">
          <a:xfrm>
            <a:off x="4800600" y="4114800"/>
            <a:ext cx="685800" cy="457200"/>
          </a:xfrm>
          <a:prstGeom prst="leftArrow">
            <a:avLst>
              <a:gd name="adj1" fmla="val 50000"/>
              <a:gd name="adj2" fmla="val 37500"/>
            </a:avLst>
          </a:prstGeom>
          <a:solidFill>
            <a:srgbClr val="FFFF00"/>
          </a:solidFill>
          <a:ln w="9525">
            <a:solidFill>
              <a:schemeClr val="accent2"/>
            </a:solidFill>
            <a:miter lim="800000"/>
            <a:headEnd/>
            <a:tailEnd/>
          </a:ln>
        </p:spPr>
        <p:txBody>
          <a:bodyPr wrap="none" anchor="ctr"/>
          <a:lstStyle/>
          <a:p>
            <a:pPr algn="ctr"/>
            <a:endParaRPr lang="zh-CN" altLang="en-US"/>
          </a:p>
        </p:txBody>
      </p:sp>
      <p:sp>
        <p:nvSpPr>
          <p:cNvPr id="16" name="AutoShape 18"/>
          <p:cNvSpPr>
            <a:spLocks noChangeArrowheads="1"/>
          </p:cNvSpPr>
          <p:nvPr/>
        </p:nvSpPr>
        <p:spPr bwMode="auto">
          <a:xfrm>
            <a:off x="3962400" y="3276600"/>
            <a:ext cx="457200" cy="457200"/>
          </a:xfrm>
          <a:prstGeom prst="downArrow">
            <a:avLst>
              <a:gd name="adj1" fmla="val 50000"/>
              <a:gd name="adj2" fmla="val 25000"/>
            </a:avLst>
          </a:prstGeom>
          <a:solidFill>
            <a:srgbClr val="FFFF00"/>
          </a:solidFill>
          <a:ln w="9525">
            <a:solidFill>
              <a:schemeClr val="accent2"/>
            </a:solidFill>
            <a:miter lim="800000"/>
            <a:headEnd/>
            <a:tailEnd/>
          </a:ln>
        </p:spPr>
        <p:txBody>
          <a:bodyPr wrap="none" anchor="ctr"/>
          <a:lstStyle/>
          <a:p>
            <a:pPr algn="ctr"/>
            <a:endParaRPr lang="zh-CN" altLang="en-US"/>
          </a:p>
        </p:txBody>
      </p:sp>
      <p:sp>
        <p:nvSpPr>
          <p:cNvPr id="17" name="Text Box 19"/>
          <p:cNvSpPr txBox="1">
            <a:spLocks noChangeArrowheads="1"/>
          </p:cNvSpPr>
          <p:nvPr/>
        </p:nvSpPr>
        <p:spPr bwMode="auto">
          <a:xfrm>
            <a:off x="3581400" y="1066800"/>
            <a:ext cx="1371600" cy="396875"/>
          </a:xfrm>
          <a:prstGeom prst="rect">
            <a:avLst/>
          </a:prstGeom>
          <a:noFill/>
          <a:ln w="9525">
            <a:noFill/>
            <a:miter lim="800000"/>
            <a:headEnd/>
            <a:tailEnd/>
          </a:ln>
        </p:spPr>
        <p:txBody>
          <a:bodyPr>
            <a:spAutoFit/>
          </a:bodyPr>
          <a:lstStyle/>
          <a:p>
            <a:pPr algn="ctr">
              <a:spcBef>
                <a:spcPct val="50000"/>
              </a:spcBef>
            </a:pPr>
            <a:r>
              <a:rPr kumimoji="0" lang="zh-CN" altLang="en-US" sz="2000" b="1">
                <a:latin typeface="宋体" pitchFamily="2" charset="-122"/>
              </a:rPr>
              <a:t>流程重组</a:t>
            </a:r>
          </a:p>
        </p:txBody>
      </p:sp>
      <p:sp>
        <p:nvSpPr>
          <p:cNvPr id="18" name="Text Box 20"/>
          <p:cNvSpPr txBox="1">
            <a:spLocks noChangeArrowheads="1"/>
          </p:cNvSpPr>
          <p:nvPr/>
        </p:nvSpPr>
        <p:spPr bwMode="auto">
          <a:xfrm>
            <a:off x="1066800" y="5181600"/>
            <a:ext cx="1371600" cy="396875"/>
          </a:xfrm>
          <a:prstGeom prst="rect">
            <a:avLst/>
          </a:prstGeom>
          <a:noFill/>
          <a:ln w="9525">
            <a:noFill/>
            <a:miter lim="800000"/>
            <a:headEnd/>
            <a:tailEnd/>
          </a:ln>
        </p:spPr>
        <p:txBody>
          <a:bodyPr>
            <a:spAutoFit/>
          </a:bodyPr>
          <a:lstStyle/>
          <a:p>
            <a:pPr algn="ctr">
              <a:spcBef>
                <a:spcPct val="50000"/>
              </a:spcBef>
            </a:pPr>
            <a:r>
              <a:rPr kumimoji="0" lang="zh-CN" altLang="en-US" sz="2000" b="1" dirty="0">
                <a:latin typeface="宋体" pitchFamily="2" charset="-122"/>
              </a:rPr>
              <a:t>市场管理</a:t>
            </a:r>
          </a:p>
        </p:txBody>
      </p:sp>
      <p:sp>
        <p:nvSpPr>
          <p:cNvPr id="19" name="Text Box 21"/>
          <p:cNvSpPr txBox="1">
            <a:spLocks noChangeArrowheads="1"/>
          </p:cNvSpPr>
          <p:nvPr/>
        </p:nvSpPr>
        <p:spPr bwMode="auto">
          <a:xfrm>
            <a:off x="5943600" y="5105400"/>
            <a:ext cx="1371600" cy="396875"/>
          </a:xfrm>
          <a:prstGeom prst="rect">
            <a:avLst/>
          </a:prstGeom>
          <a:noFill/>
          <a:ln w="9525">
            <a:noFill/>
            <a:miter lim="800000"/>
            <a:headEnd/>
            <a:tailEnd/>
          </a:ln>
        </p:spPr>
        <p:txBody>
          <a:bodyPr>
            <a:spAutoFit/>
          </a:bodyPr>
          <a:lstStyle/>
          <a:p>
            <a:pPr algn="ctr">
              <a:spcBef>
                <a:spcPct val="50000"/>
              </a:spcBef>
            </a:pPr>
            <a:r>
              <a:rPr kumimoji="0" lang="zh-CN" altLang="en-US" sz="2000" b="1">
                <a:latin typeface="宋体" pitchFamily="2" charset="-122"/>
              </a:rPr>
              <a:t>产品重组</a:t>
            </a:r>
          </a:p>
        </p:txBody>
      </p:sp>
      <p:sp>
        <p:nvSpPr>
          <p:cNvPr id="20" name="Text Box 22"/>
          <p:cNvSpPr txBox="1">
            <a:spLocks noChangeArrowheads="1"/>
          </p:cNvSpPr>
          <p:nvPr/>
        </p:nvSpPr>
        <p:spPr bwMode="auto">
          <a:xfrm>
            <a:off x="3429000" y="1676400"/>
            <a:ext cx="1600200" cy="330200"/>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kumimoji="0" lang="zh-CN" altLang="en-US" sz="1500" dirty="0">
                <a:latin typeface="Arial" charset="0"/>
              </a:rPr>
              <a:t>项目和管道管理</a:t>
            </a:r>
          </a:p>
        </p:txBody>
      </p:sp>
      <p:sp>
        <p:nvSpPr>
          <p:cNvPr id="21" name="Rectangle 4"/>
          <p:cNvSpPr>
            <a:spLocks noChangeArrowheads="1"/>
          </p:cNvSpPr>
          <p:nvPr/>
        </p:nvSpPr>
        <p:spPr bwMode="auto">
          <a:xfrm>
            <a:off x="617538" y="163513"/>
            <a:ext cx="2582862" cy="457200"/>
          </a:xfrm>
          <a:prstGeom prst="rect">
            <a:avLst/>
          </a:prstGeom>
          <a:noFill/>
          <a:ln w="9525" algn="ctr">
            <a:noFill/>
            <a:miter lim="800000"/>
            <a:headEnd/>
            <a:tailEnd/>
          </a:ln>
        </p:spPr>
        <p:txBody>
          <a:bodyPr anchor="ctr"/>
          <a:lstStyle/>
          <a:p>
            <a:r>
              <a:rPr lang="en-US" altLang="zh-CN" sz="2400" b="1" dirty="0">
                <a:solidFill>
                  <a:schemeClr val="accent2"/>
                </a:solidFill>
                <a:latin typeface="Arial" charset="0"/>
                <a:ea typeface="黑体" pitchFamily="2" charset="-122"/>
              </a:rPr>
              <a:t>IPD</a:t>
            </a:r>
            <a:r>
              <a:rPr lang="zh-CN" altLang="en-US" sz="2400" b="1" dirty="0">
                <a:solidFill>
                  <a:schemeClr val="accent2"/>
                </a:solidFill>
                <a:latin typeface="Arial" charset="0"/>
                <a:ea typeface="黑体" pitchFamily="2" charset="-122"/>
              </a:rPr>
              <a:t>包括三个重组</a:t>
            </a:r>
          </a:p>
        </p:txBody>
      </p:sp>
    </p:spTree>
    <p:extLst>
      <p:ext uri="{BB962C8B-B14F-4D97-AF65-F5344CB8AC3E}">
        <p14:creationId xmlns:p14="http://schemas.microsoft.com/office/powerpoint/2010/main" val="3753441748"/>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p:spPr>
      </p:pic>
      <p:sp>
        <p:nvSpPr>
          <p:cNvPr id="2" name="TextBox 1"/>
          <p:cNvSpPr txBox="1"/>
          <p:nvPr/>
        </p:nvSpPr>
        <p:spPr>
          <a:xfrm>
            <a:off x="1492624" y="2864224"/>
            <a:ext cx="1869141" cy="369332"/>
          </a:xfrm>
          <a:prstGeom prst="rect">
            <a:avLst/>
          </a:prstGeom>
          <a:noFill/>
        </p:spPr>
        <p:txBody>
          <a:bodyPr wrap="square" rtlCol="0">
            <a:spAutoFit/>
          </a:bodyPr>
          <a:lstStyle/>
          <a:p>
            <a:endParaRPr lang="zh-CN" altLang="en-US" dirty="0"/>
          </a:p>
        </p:txBody>
      </p:sp>
    </p:spTree>
    <p:extLst>
      <p:ext uri="{BB962C8B-B14F-4D97-AF65-F5344CB8AC3E}">
        <p14:creationId xmlns:p14="http://schemas.microsoft.com/office/powerpoint/2010/main" val="1689802568"/>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1806</Words>
  <Application>Microsoft Office PowerPoint</Application>
  <PresentationFormat>全屏显示(4:3)</PresentationFormat>
  <Paragraphs>280</Paragraphs>
  <Slides>27</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27</vt:i4>
      </vt:variant>
    </vt:vector>
  </HeadingPairs>
  <TitlesOfParts>
    <vt:vector size="41" baseType="lpstr">
      <vt:lpstr>Adobe 仿宋 Std R</vt:lpstr>
      <vt:lpstr>Pirulen</vt:lpstr>
      <vt:lpstr>新細明體</vt:lpstr>
      <vt:lpstr>黑体</vt:lpstr>
      <vt:lpstr>华文细黑</vt:lpstr>
      <vt:lpstr>宋体</vt:lpstr>
      <vt:lpstr>微软雅黑</vt:lpstr>
      <vt:lpstr>Arial</vt:lpstr>
      <vt:lpstr>Calibri</vt:lpstr>
      <vt:lpstr>Calibri Light</vt:lpstr>
      <vt:lpstr>Times New Roman</vt:lpstr>
      <vt:lpstr>Wingdings</vt:lpstr>
      <vt:lpstr>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kewang</cp:lastModifiedBy>
  <cp:revision>125</cp:revision>
  <dcterms:created xsi:type="dcterms:W3CDTF">2015-02-19T23:46:49Z</dcterms:created>
  <dcterms:modified xsi:type="dcterms:W3CDTF">2017-03-06T11:36:39Z</dcterms:modified>
</cp:coreProperties>
</file>