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50" r:id="rId3"/>
    <p:sldId id="403" r:id="rId4"/>
    <p:sldId id="393" r:id="rId5"/>
    <p:sldId id="376" r:id="rId6"/>
    <p:sldId id="367" r:id="rId7"/>
    <p:sldId id="419" r:id="rId8"/>
    <p:sldId id="369" r:id="rId9"/>
    <p:sldId id="384" r:id="rId10"/>
    <p:sldId id="392" r:id="rId11"/>
    <p:sldId id="378" r:id="rId12"/>
    <p:sldId id="383" r:id="rId13"/>
    <p:sldId id="377" r:id="rId14"/>
    <p:sldId id="385" r:id="rId15"/>
    <p:sldId id="37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37"/>
    <a:srgbClr val="FF6B2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3498" autoAdjust="0"/>
  </p:normalViewPr>
  <p:slideViewPr>
    <p:cSldViewPr>
      <p:cViewPr varScale="1">
        <p:scale>
          <a:sx n="79" d="100"/>
          <a:sy n="79" d="100"/>
        </p:scale>
        <p:origin x="13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538CF-8DA3-405E-979C-27A04B35A31C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E94D-DF47-4D38-943F-ACA5A0101B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根据时间，先确定</a:t>
            </a:r>
            <a:r>
              <a:rPr lang="en-US" altLang="zh-CN" dirty="0"/>
              <a:t>PPT</a:t>
            </a:r>
            <a:r>
              <a:rPr lang="zh-CN" altLang="en-US" dirty="0"/>
              <a:t>框架（在此基础上更细节的框架）、页数。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组织概述：参考以前的两页</a:t>
            </a:r>
            <a:r>
              <a:rPr lang="en-US" altLang="zh-CN" dirty="0"/>
              <a:t>PPT.</a:t>
            </a:r>
          </a:p>
          <a:p>
            <a:r>
              <a:rPr lang="zh-CN" altLang="en-US" dirty="0"/>
              <a:t>要选择重点突出的结果，好且重点。</a:t>
            </a:r>
            <a:endParaRPr lang="en-US" altLang="zh-CN" dirty="0"/>
          </a:p>
          <a:p>
            <a:r>
              <a:rPr lang="zh-CN" altLang="en-US" b="1" dirty="0"/>
              <a:t>管理方面</a:t>
            </a:r>
            <a:r>
              <a:rPr lang="zh-CN" altLang="en-US" dirty="0"/>
              <a:t>：从研发战略开始讲。（一页</a:t>
            </a:r>
            <a:r>
              <a:rPr lang="en-US" altLang="zh-CN" dirty="0"/>
              <a:t>PPT</a:t>
            </a:r>
            <a:r>
              <a:rPr lang="zh-CN" altLang="en-US" dirty="0"/>
              <a:t>）流程整体变更，组织变革，人员增加，人员文化（思维模式）。基础设施：信息化工具，质量工具（</a:t>
            </a:r>
            <a:r>
              <a:rPr lang="en-US" altLang="zh-CN" dirty="0"/>
              <a:t>QFD</a:t>
            </a:r>
            <a:r>
              <a:rPr lang="zh-CN" altLang="en-US" dirty="0"/>
              <a:t>深入，</a:t>
            </a:r>
            <a:r>
              <a:rPr lang="en-US" altLang="zh-CN" dirty="0"/>
              <a:t>DFMEA</a:t>
            </a:r>
            <a:r>
              <a:rPr lang="zh-CN" altLang="en-US" dirty="0"/>
              <a:t>的全面应用，</a:t>
            </a:r>
            <a:r>
              <a:rPr lang="en-US" altLang="zh-CN" dirty="0"/>
              <a:t>TRIZ</a:t>
            </a:r>
            <a:r>
              <a:rPr lang="zh-CN" altLang="en-US" dirty="0"/>
              <a:t>和</a:t>
            </a:r>
            <a:r>
              <a:rPr lang="en-US" altLang="zh-CN" dirty="0"/>
              <a:t>DOE</a:t>
            </a:r>
            <a:r>
              <a:rPr lang="zh-CN" altLang="en-US" dirty="0"/>
              <a:t>的引入建设。）</a:t>
            </a:r>
            <a:endParaRPr lang="en-US" altLang="zh-CN" dirty="0"/>
          </a:p>
          <a:p>
            <a:r>
              <a:rPr lang="zh-CN" altLang="en-US" b="1" dirty="0"/>
              <a:t>技术突破方面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关键绩效结果中讲什么？是否跟以前有变化</a:t>
            </a:r>
            <a:r>
              <a:rPr lang="en-US" altLang="zh-CN" dirty="0"/>
              <a:t>:</a:t>
            </a:r>
            <a:r>
              <a:rPr lang="zh-CN" altLang="en-US" dirty="0"/>
              <a:t>从准则中选取重点来讲。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（改进与创新）不超过</a:t>
            </a:r>
            <a:r>
              <a:rPr lang="en-US" altLang="zh-CN" dirty="0"/>
              <a:t>55</a:t>
            </a:r>
            <a:r>
              <a:rPr lang="zh-CN" altLang="en-US" dirty="0"/>
              <a:t>页。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管理特色（</a:t>
            </a:r>
            <a:r>
              <a:rPr lang="en-US" altLang="zh-CN" dirty="0"/>
              <a:t>IPD</a:t>
            </a:r>
            <a:r>
              <a:rPr lang="zh-CN" altLang="en-US" dirty="0"/>
              <a:t>和</a:t>
            </a:r>
            <a:r>
              <a:rPr lang="en-US" altLang="zh-CN" dirty="0"/>
              <a:t>ITD</a:t>
            </a:r>
            <a:r>
              <a:rPr lang="zh-CN" altLang="en-US" dirty="0"/>
              <a:t>融合的研发体系）不超过</a:t>
            </a:r>
            <a:r>
              <a:rPr lang="en-US" altLang="zh-CN" dirty="0"/>
              <a:t>15</a:t>
            </a:r>
            <a:r>
              <a:rPr lang="zh-CN" altLang="en-US" dirty="0"/>
              <a:t>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流程：</a:t>
            </a:r>
            <a:r>
              <a:rPr lang="en-US" altLang="zh-CN" dirty="0"/>
              <a:t>ITD</a:t>
            </a:r>
            <a:r>
              <a:rPr lang="zh-CN" altLang="en-US" dirty="0"/>
              <a:t>和</a:t>
            </a:r>
            <a:r>
              <a:rPr lang="en-US" altLang="zh-CN" dirty="0"/>
              <a:t>IPD</a:t>
            </a:r>
            <a:r>
              <a:rPr lang="zh-CN" altLang="en-US" dirty="0"/>
              <a:t>两大体系（创新的点）：整体框图的创新。</a:t>
            </a:r>
            <a:endParaRPr lang="en-US" altLang="zh-CN" dirty="0"/>
          </a:p>
          <a:p>
            <a:r>
              <a:rPr lang="zh-CN" altLang="en-US" dirty="0"/>
              <a:t>人员与组织架构建设：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94D-DF47-4D38-943F-ACA5A0101BA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/>
          </p:cNvSpPr>
          <p:nvPr/>
        </p:nvSpPr>
        <p:spPr bwMode="auto">
          <a:xfrm>
            <a:off x="357188" y="3141663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3600" b="0" dirty="0">
                <a:latin typeface="微软雅黑" pitchFamily="34" charset="-122"/>
                <a:ea typeface="微软雅黑" pitchFamily="34" charset="-122"/>
              </a:rPr>
              <a:t>IPD</a:t>
            </a:r>
            <a:r>
              <a:rPr lang="zh-CN" altLang="en-US" sz="3600" b="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3600" b="0" dirty="0">
                <a:latin typeface="微软雅黑" pitchFamily="34" charset="-122"/>
                <a:ea typeface="微软雅黑" pitchFamily="34" charset="-122"/>
              </a:rPr>
              <a:t>ITD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交融的研发流程</a:t>
            </a:r>
            <a:endParaRPr lang="en-US" altLang="zh-CN" sz="3600" b="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</a:pPr>
            <a:r>
              <a:rPr lang="en-US" altLang="zh-CN" sz="2400" b="0" dirty="0">
                <a:latin typeface="微软雅黑" pitchFamily="34" charset="-122"/>
                <a:ea typeface="微软雅黑" pitchFamily="34" charset="-122"/>
              </a:rPr>
              <a:t>Integrated Product &amp; T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echnology </a:t>
            </a:r>
            <a:r>
              <a:rPr lang="en-US" altLang="zh-CN" sz="2400" b="0" dirty="0">
                <a:latin typeface="微软雅黑" pitchFamily="34" charset="-122"/>
                <a:ea typeface="微软雅黑" pitchFamily="34" charset="-122"/>
              </a:rPr>
              <a:t>Development</a:t>
            </a:r>
            <a:endParaRPr lang="zh-CN" altLang="en-US" sz="3600" b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2085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560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创意发生及预研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流程</a:t>
            </a:r>
            <a:endParaRPr lang="en-US" altLang="zh-CN" sz="28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文本占位符 3"/>
          <p:cNvSpPr>
            <a:spLocks/>
          </p:cNvSpPr>
          <p:nvPr/>
        </p:nvSpPr>
        <p:spPr bwMode="auto">
          <a:xfrm>
            <a:off x="468000" y="908720"/>
            <a:ext cx="1728192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案例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67544" y="4293096"/>
            <a:ext cx="7200800" cy="2160240"/>
            <a:chOff x="539552" y="1340768"/>
            <a:chExt cx="7200800" cy="2160240"/>
          </a:xfrm>
        </p:grpSpPr>
        <p:grpSp>
          <p:nvGrpSpPr>
            <p:cNvPr id="2" name="组合 14"/>
            <p:cNvGrpSpPr/>
            <p:nvPr/>
          </p:nvGrpSpPr>
          <p:grpSpPr>
            <a:xfrm>
              <a:off x="611560" y="1664803"/>
              <a:ext cx="7128792" cy="1836205"/>
              <a:chOff x="3709722" y="4667650"/>
              <a:chExt cx="6233749" cy="2124235"/>
            </a:xfrm>
          </p:grpSpPr>
          <p:pic>
            <p:nvPicPr>
              <p:cNvPr id="406532" name="Picture 4" descr="C:\工作文件夹\学习资料\2014年国家质量奖--复评\参考\mmexport140983758310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0000" contrast="40000"/>
              </a:blip>
              <a:srcRect/>
              <a:stretch>
                <a:fillRect/>
              </a:stretch>
            </p:blipFill>
            <p:spPr bwMode="auto">
              <a:xfrm>
                <a:off x="3709722" y="4689141"/>
                <a:ext cx="3312368" cy="206084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406536" name="Picture 8" descr="C:\工作文件夹\学习资料\2014年国家质量奖--复评\参考\IMG_2975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92280" y="4667650"/>
                <a:ext cx="1320146" cy="212423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406537" name="Picture 9" descr="C:\工作文件夹\学习资料\2014年国家质量奖--复评\参考\IMG_297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32440" y="4667650"/>
                <a:ext cx="1411031" cy="208823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</p:pic>
        </p:grpSp>
        <p:sp>
          <p:nvSpPr>
            <p:cNvPr id="14" name="矩形 13"/>
            <p:cNvSpPr/>
            <p:nvPr/>
          </p:nvSpPr>
          <p:spPr>
            <a:xfrm>
              <a:off x="539552" y="1340768"/>
              <a:ext cx="43222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水槽洗碗机创新工作坊、微信渠道调研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8000" y="1331476"/>
            <a:ext cx="4322298" cy="2745596"/>
            <a:chOff x="468000" y="3635732"/>
            <a:chExt cx="4322298" cy="2745596"/>
          </a:xfrm>
        </p:grpSpPr>
        <p:pic>
          <p:nvPicPr>
            <p:cNvPr id="41779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1818" t="23250" r="22247" b="15719"/>
            <a:stretch>
              <a:fillRect/>
            </a:stretch>
          </p:blipFill>
          <p:spPr bwMode="auto">
            <a:xfrm>
              <a:off x="611560" y="4005064"/>
              <a:ext cx="318112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矩形 44"/>
            <p:cNvSpPr/>
            <p:nvPr/>
          </p:nvSpPr>
          <p:spPr>
            <a:xfrm>
              <a:off x="468000" y="3635732"/>
              <a:ext cx="43222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   灶具创新工作坊</a:t>
              </a:r>
            </a:p>
          </p:txBody>
        </p:sp>
      </p:grpSp>
      <p:pic>
        <p:nvPicPr>
          <p:cNvPr id="47" name="Picture 4" descr="C:\Users\dugy\Desktop\畅想灶\A--G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700808"/>
            <a:ext cx="3744416" cy="234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 descr="C:\Users\dugy\Desktop\畅想灶\A--GGGGGGGG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700808"/>
            <a:ext cx="3744416" cy="23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95288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开发（</a:t>
            </a: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ITD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）流程</a:t>
            </a: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-1</a:t>
            </a:r>
          </a:p>
        </p:txBody>
      </p:sp>
      <p:sp>
        <p:nvSpPr>
          <p:cNvPr id="33" name="文本占位符 3"/>
          <p:cNvSpPr>
            <a:spLocks/>
          </p:cNvSpPr>
          <p:nvPr/>
        </p:nvSpPr>
        <p:spPr bwMode="auto">
          <a:xfrm>
            <a:off x="467544" y="907200"/>
            <a:ext cx="7920880" cy="259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主要作用：按时间点落实技术规划，指导每个技术开发小组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IDT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进行具体技术的研究、转换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流程主体：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27584" y="2348880"/>
            <a:ext cx="7920880" cy="2875583"/>
            <a:chOff x="827584" y="2348880"/>
            <a:chExt cx="7920880" cy="2875583"/>
          </a:xfrm>
        </p:grpSpPr>
        <p:sp>
          <p:nvSpPr>
            <p:cNvPr id="32" name="文本占位符 3"/>
            <p:cNvSpPr>
              <a:spLocks/>
            </p:cNvSpPr>
            <p:nvPr/>
          </p:nvSpPr>
          <p:spPr bwMode="auto">
            <a:xfrm>
              <a:off x="827584" y="2348880"/>
              <a:ext cx="7920880" cy="6480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四个阶段（概念阶段、计划阶段、开发阶段、成果交付阶段）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 marL="342900" lvl="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1292225" y="3074988"/>
            <a:ext cx="6486525" cy="214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25" name="Visio" r:id="rId3" imgW="5241982" imgH="2780046" progId="Visio.Drawing.11">
                    <p:embed/>
                  </p:oleObj>
                </mc:Choice>
                <mc:Fallback>
                  <p:oleObj name="Visio" r:id="rId3" imgW="5241982" imgH="2780046" progId="Visio.Drawing.11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225" y="3074988"/>
                          <a:ext cx="6486525" cy="2149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组合 42"/>
          <p:cNvGrpSpPr/>
          <p:nvPr/>
        </p:nvGrpSpPr>
        <p:grpSpPr>
          <a:xfrm>
            <a:off x="467544" y="2060848"/>
            <a:ext cx="8676456" cy="3163615"/>
            <a:chOff x="467544" y="2060848"/>
            <a:chExt cx="8676456" cy="3163615"/>
          </a:xfrm>
        </p:grpSpPr>
        <p:sp>
          <p:nvSpPr>
            <p:cNvPr id="44" name="矩形 43"/>
            <p:cNvSpPr/>
            <p:nvPr/>
          </p:nvSpPr>
          <p:spPr>
            <a:xfrm>
              <a:off x="467544" y="2060848"/>
              <a:ext cx="8676456" cy="93610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altLang="zh-CN" sz="2000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5" name="组合 5"/>
            <p:cNvGrpSpPr/>
            <p:nvPr/>
          </p:nvGrpSpPr>
          <p:grpSpPr>
            <a:xfrm>
              <a:off x="827584" y="2204864"/>
              <a:ext cx="7416824" cy="3019599"/>
              <a:chOff x="827584" y="2204864"/>
              <a:chExt cx="7416824" cy="3019599"/>
            </a:xfrm>
          </p:grpSpPr>
          <p:sp>
            <p:nvSpPr>
              <p:cNvPr id="46" name="文本占位符 3"/>
              <p:cNvSpPr>
                <a:spLocks/>
              </p:cNvSpPr>
              <p:nvPr/>
            </p:nvSpPr>
            <p:spPr bwMode="auto">
              <a:xfrm>
                <a:off x="827584" y="2204864"/>
                <a:ext cx="7416824" cy="9361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lnSpc>
                    <a:spcPct val="120000"/>
                  </a:lnSpc>
                  <a:spcBef>
                    <a:spcPct val="20000"/>
                  </a:spcBef>
                  <a:buSzPct val="75000"/>
                  <a:buFont typeface="Wingdings" pitchFamily="2" charset="2"/>
                  <a:buChar char="ü"/>
                </a:pP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两类评审，其中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5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个技术评审点（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TR1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到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TR5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），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3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个业务决策评审点（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CDCP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PDCP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TDCP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）</a:t>
                </a:r>
                <a:endParaRPr lang="en-US" altLang="zh-CN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 marL="342900" lvl="0" indent="-342900">
                  <a:lnSpc>
                    <a:spcPct val="120000"/>
                  </a:lnSpc>
                  <a:spcBef>
                    <a:spcPct val="20000"/>
                  </a:spcBef>
                  <a:buSzPct val="75000"/>
                  <a:buFont typeface="Wingdings" pitchFamily="2" charset="2"/>
                  <a:buChar char="ü"/>
                  <a:defRPr/>
                </a:pPr>
                <a:endParaRPr lang="en-US" altLang="zh-CN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graphicFrame>
            <p:nvGraphicFramePr>
              <p:cNvPr id="47" name="Object 4"/>
              <p:cNvGraphicFramePr>
                <a:graphicFrameLocks noChangeAspect="1"/>
              </p:cNvGraphicFramePr>
              <p:nvPr/>
            </p:nvGraphicFramePr>
            <p:xfrm>
              <a:off x="1292225" y="3074988"/>
              <a:ext cx="6486525" cy="2149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28" name="Visio" r:id="rId5" imgW="5241982" imgH="2780046" progId="Visio.Drawing.11">
                      <p:embed/>
                    </p:oleObj>
                  </mc:Choice>
                  <mc:Fallback>
                    <p:oleObj name="Visio" r:id="rId5" imgW="5241982" imgH="2780046" progId="Visio.Drawing.11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2225" y="3074988"/>
                            <a:ext cx="6486525" cy="2149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8" name="组合 47"/>
          <p:cNvGrpSpPr/>
          <p:nvPr/>
        </p:nvGrpSpPr>
        <p:grpSpPr>
          <a:xfrm>
            <a:off x="214282" y="2428868"/>
            <a:ext cx="9217024" cy="4385507"/>
            <a:chOff x="251520" y="1700808"/>
            <a:chExt cx="9217024" cy="4464496"/>
          </a:xfrm>
        </p:grpSpPr>
        <p:sp>
          <p:nvSpPr>
            <p:cNvPr id="49" name="矩形 48"/>
            <p:cNvSpPr/>
            <p:nvPr/>
          </p:nvSpPr>
          <p:spPr>
            <a:xfrm>
              <a:off x="251520" y="1700808"/>
              <a:ext cx="9217024" cy="43737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altLang="zh-CN" sz="2000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50" name="Object 4"/>
            <p:cNvGraphicFramePr>
              <a:graphicFrameLocks noChangeAspect="1"/>
            </p:cNvGraphicFramePr>
            <p:nvPr/>
          </p:nvGraphicFramePr>
          <p:xfrm>
            <a:off x="683568" y="2132856"/>
            <a:ext cx="7704856" cy="403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30" name="Visio" r:id="rId7" imgW="6226726" imgH="5212957" progId="Visio.Drawing.11">
                    <p:embed/>
                  </p:oleObj>
                </mc:Choice>
                <mc:Fallback>
                  <p:oleObj name="Visio" r:id="rId7" imgW="6226726" imgH="5212957" progId="Visio.Drawing.11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2132856"/>
                          <a:ext cx="7704856" cy="403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06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1643049"/>
            <a:ext cx="800105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57224" y="1643050"/>
            <a:ext cx="60722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概念阶段：确定技术方向的目标和规格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计划阶段：确定实现目标和规格的几种技术方案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开发阶段：反复验证几种技术方案的可行性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成果交付阶段：优化选择最终技术方案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3"/>
          <p:cNvSpPr>
            <a:spLocks/>
          </p:cNvSpPr>
          <p:nvPr/>
        </p:nvSpPr>
        <p:spPr bwMode="auto">
          <a:xfrm>
            <a:off x="468000" y="907200"/>
            <a:ext cx="7848872" cy="244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鼓励同一任务适度竞争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评价标准公开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关键评审节点时间要求一致，且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各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TDT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负责人参加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旁听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转入开发时不一定是“你死我活”的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PK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可能是集成各组成果</a:t>
            </a:r>
          </a:p>
        </p:txBody>
      </p:sp>
      <p:sp>
        <p:nvSpPr>
          <p:cNvPr id="8" name="矩形 7"/>
          <p:cNvSpPr/>
          <p:nvPr/>
        </p:nvSpPr>
        <p:spPr>
          <a:xfrm>
            <a:off x="251520" y="2802877"/>
            <a:ext cx="835292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微软雅黑" pitchFamily="34" charset="-122"/>
              <a:buChar char="※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案例：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灶具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3.5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代平台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的技术攻关，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研究院和灶具部分两组同时进行研究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此期间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研究院组和灶具组都各自开展了多套方案的打样测试。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最终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PK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结果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选择了研究院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燃烧器作为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主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体方案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、但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整合利用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灶具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组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防手松熄火阀体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点火针接地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的双针点火</a:t>
            </a:r>
            <a:r>
              <a:rPr lang="zh-CN" altLang="zh-CN" sz="1600" b="1" dirty="0">
                <a:latin typeface="微软雅黑" pitchFamily="34" charset="-122"/>
                <a:ea typeface="微软雅黑" pitchFamily="34" charset="-122"/>
              </a:rPr>
              <a:t>结构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JA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系列灶具的整机开发，整合应用了上述成果。目前正在做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TR5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2" descr="聚能圈整体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328" t="12976" r="9006" b="19924"/>
          <a:stretch>
            <a:fillRect/>
          </a:stretch>
        </p:blipFill>
        <p:spPr bwMode="auto">
          <a:xfrm>
            <a:off x="611560" y="4365104"/>
            <a:ext cx="4176464" cy="229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5288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开发（</a:t>
            </a: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ITD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）流程</a:t>
            </a: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-2</a:t>
            </a:r>
          </a:p>
        </p:txBody>
      </p:sp>
      <p:pic>
        <p:nvPicPr>
          <p:cNvPr id="16" name="Picture 3" descr="盛液盘大图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5530" t="12860" r="19968" b="10214"/>
          <a:stretch>
            <a:fillRect/>
          </a:stretch>
        </p:blipFill>
        <p:spPr bwMode="auto">
          <a:xfrm>
            <a:off x="4932040" y="4437112"/>
            <a:ext cx="2793296" cy="224956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9277812" y="44370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95288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产品开发（</a:t>
            </a: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IPD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）流程</a:t>
            </a:r>
            <a:endParaRPr lang="en-US" altLang="zh-CN" sz="28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文本占位符 3"/>
          <p:cNvSpPr>
            <a:spLocks/>
          </p:cNvSpPr>
          <p:nvPr/>
        </p:nvSpPr>
        <p:spPr bwMode="auto">
          <a:xfrm>
            <a:off x="467544" y="907200"/>
            <a:ext cx="7920880" cy="259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主要作用：按时间点落实产品规划，指导产品经理、产品开发团队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PDT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进行具体产品的立项、开发、上市、生命周期管理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流程主体：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63080" y="2420888"/>
            <a:ext cx="8930293" cy="4720609"/>
            <a:chOff x="863080" y="2420888"/>
            <a:chExt cx="8930293" cy="4720609"/>
          </a:xfrm>
        </p:grpSpPr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971600" y="3284984"/>
            <a:ext cx="8821773" cy="385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483" name="Visio" r:id="rId3" imgW="8656920" imgH="4231440" progId="Visio.Drawing.11">
                    <p:embed/>
                  </p:oleObj>
                </mc:Choice>
                <mc:Fallback>
                  <p:oleObj name="Visio" r:id="rId3" imgW="8656920" imgH="4231440" progId="Visio.Drawing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600" y="3284984"/>
                          <a:ext cx="8821773" cy="3856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文本占位符 3"/>
            <p:cNvSpPr>
              <a:spLocks/>
            </p:cNvSpPr>
            <p:nvPr/>
          </p:nvSpPr>
          <p:spPr bwMode="auto">
            <a:xfrm>
              <a:off x="863080" y="2420888"/>
              <a:ext cx="7093296" cy="1008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六个阶段（概念阶段、计划阶段、开发阶段、验证阶段、发布阶段、生命周期阶段）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 marL="342900" lvl="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7544" y="2420888"/>
            <a:ext cx="9325829" cy="4720609"/>
            <a:chOff x="467544" y="2420888"/>
            <a:chExt cx="9325829" cy="4720609"/>
          </a:xfrm>
        </p:grpSpPr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971600" y="3284984"/>
            <a:ext cx="8821773" cy="385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484" name="Visio" r:id="rId5" imgW="8657004" imgH="4231479" progId="Visio.Drawing.11">
                    <p:embed/>
                  </p:oleObj>
                </mc:Choice>
                <mc:Fallback>
                  <p:oleObj name="Visio" r:id="rId5" imgW="8657004" imgH="4231479" progId="Visio.Drawing.11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600" y="3284984"/>
                          <a:ext cx="8821773" cy="3856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5" name="组合 11"/>
            <p:cNvGrpSpPr/>
            <p:nvPr/>
          </p:nvGrpSpPr>
          <p:grpSpPr>
            <a:xfrm>
              <a:off x="467544" y="2420888"/>
              <a:ext cx="8676456" cy="1080120"/>
              <a:chOff x="467544" y="2420888"/>
              <a:chExt cx="8676456" cy="1080120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467544" y="2492896"/>
                <a:ext cx="8676456" cy="648072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altLang="zh-CN" sz="20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文本占位符 3"/>
              <p:cNvSpPr>
                <a:spLocks/>
              </p:cNvSpPr>
              <p:nvPr/>
            </p:nvSpPr>
            <p:spPr bwMode="auto">
              <a:xfrm>
                <a:off x="1403648" y="2420888"/>
                <a:ext cx="6336704" cy="10801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lnSpc>
                    <a:spcPct val="120000"/>
                  </a:lnSpc>
                  <a:spcBef>
                    <a:spcPct val="20000"/>
                  </a:spcBef>
                  <a:buSzPct val="75000"/>
                  <a:buFont typeface="Wingdings" pitchFamily="2" charset="2"/>
                  <a:buChar char="ü"/>
                </a:pP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两类评审，其中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7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个技术评审点（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TR1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到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TR7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），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4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个业务决策评审点（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CDCP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PDCP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ADCP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LDCP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）</a:t>
                </a:r>
                <a:endParaRPr lang="en-US" altLang="zh-CN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 marL="342900" lvl="0" indent="-342900">
                  <a:lnSpc>
                    <a:spcPct val="120000"/>
                  </a:lnSpc>
                  <a:spcBef>
                    <a:spcPct val="20000"/>
                  </a:spcBef>
                  <a:buSzPct val="75000"/>
                  <a:buFont typeface="Wingdings" pitchFamily="2" charset="2"/>
                  <a:buChar char="ü"/>
                  <a:defRPr/>
                </a:pPr>
                <a:endParaRPr lang="en-US" altLang="zh-CN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251520" y="1700808"/>
            <a:ext cx="9636854" cy="5165968"/>
            <a:chOff x="251520" y="2852936"/>
            <a:chExt cx="9636854" cy="5165968"/>
          </a:xfrm>
        </p:grpSpPr>
        <p:sp>
          <p:nvSpPr>
            <p:cNvPr id="99" name="矩形 98"/>
            <p:cNvSpPr/>
            <p:nvPr/>
          </p:nvSpPr>
          <p:spPr>
            <a:xfrm>
              <a:off x="251520" y="2852936"/>
              <a:ext cx="9217024" cy="400506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altLang="zh-CN" sz="2000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0" name="组合 32"/>
            <p:cNvGrpSpPr/>
            <p:nvPr/>
          </p:nvGrpSpPr>
          <p:grpSpPr>
            <a:xfrm>
              <a:off x="539552" y="3068960"/>
              <a:ext cx="9348822" cy="4949944"/>
              <a:chOff x="429088" y="2050956"/>
              <a:chExt cx="9348822" cy="4949944"/>
            </a:xfrm>
          </p:grpSpPr>
          <p:graphicFrame>
            <p:nvGraphicFramePr>
              <p:cNvPr id="101" name="Object 4"/>
              <p:cNvGraphicFramePr>
                <a:graphicFrameLocks noChangeAspect="1"/>
              </p:cNvGraphicFramePr>
              <p:nvPr/>
            </p:nvGraphicFramePr>
            <p:xfrm>
              <a:off x="956137" y="3144387"/>
              <a:ext cx="8821773" cy="3856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4486" name="Visio" r:id="rId7" imgW="8657004" imgH="4231479" progId="Visio.Drawing.11">
                      <p:embed/>
                    </p:oleObj>
                  </mc:Choice>
                  <mc:Fallback>
                    <p:oleObj name="Visio" r:id="rId7" imgW="8657004" imgH="4231479" progId="Visio.Drawing.11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137" y="3144387"/>
                            <a:ext cx="8821773" cy="3856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2" name="Group 57"/>
              <p:cNvGrpSpPr>
                <a:grpSpLocks/>
              </p:cNvGrpSpPr>
              <p:nvPr/>
            </p:nvGrpSpPr>
            <p:grpSpPr bwMode="auto">
              <a:xfrm>
                <a:off x="429088" y="2122867"/>
                <a:ext cx="1633538" cy="2167160"/>
                <a:chOff x="322" y="1155"/>
                <a:chExt cx="1029" cy="1453"/>
              </a:xfrm>
            </p:grpSpPr>
            <p:sp>
              <p:nvSpPr>
                <p:cNvPr id="126" name="Rectangle 29"/>
                <p:cNvSpPr>
                  <a:spLocks noChangeArrowheads="1"/>
                </p:cNvSpPr>
                <p:nvPr/>
              </p:nvSpPr>
              <p:spPr bwMode="auto">
                <a:xfrm>
                  <a:off x="322" y="1155"/>
                  <a:ext cx="1029" cy="50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产品线规划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项目任务书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b="1" dirty="0"/>
                    <a:t>组建和任命</a:t>
                  </a:r>
                  <a:r>
                    <a:rPr lang="en-US" altLang="zh-CN" sz="1200" b="1" dirty="0"/>
                    <a:t>PDT</a:t>
                  </a:r>
                </a:p>
              </p:txBody>
            </p:sp>
            <p:sp>
              <p:nvSpPr>
                <p:cNvPr id="127" name="AutoShape 30"/>
                <p:cNvSpPr>
                  <a:spLocks noChangeArrowheads="1"/>
                </p:cNvSpPr>
                <p:nvPr/>
              </p:nvSpPr>
              <p:spPr bwMode="auto">
                <a:xfrm rot="20795240">
                  <a:off x="436" y="1719"/>
                  <a:ext cx="145" cy="889"/>
                </a:xfrm>
                <a:prstGeom prst="curvedRightArrow">
                  <a:avLst>
                    <a:gd name="adj1" fmla="val 86169"/>
                    <a:gd name="adj2" fmla="val 172338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</p:grpSp>
          <p:grpSp>
            <p:nvGrpSpPr>
              <p:cNvPr id="103" name="组合 39"/>
              <p:cNvGrpSpPr/>
              <p:nvPr/>
            </p:nvGrpSpPr>
            <p:grpSpPr>
              <a:xfrm>
                <a:off x="960900" y="5241211"/>
                <a:ext cx="2244724" cy="1346249"/>
                <a:chOff x="960900" y="5241211"/>
                <a:chExt cx="2244724" cy="1346249"/>
              </a:xfrm>
            </p:grpSpPr>
            <p:sp>
              <p:nvSpPr>
                <p:cNvPr id="123" name="Rectangle 31"/>
                <p:cNvSpPr>
                  <a:spLocks noChangeArrowheads="1"/>
                </p:cNvSpPr>
                <p:nvPr/>
              </p:nvSpPr>
              <p:spPr bwMode="auto">
                <a:xfrm>
                  <a:off x="960900" y="5703342"/>
                  <a:ext cx="2244724" cy="88411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ctr"/>
                <a:lstStyle/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需求获取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质量策划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b="1" dirty="0"/>
                    <a:t>寻找独特价值（</a:t>
                  </a:r>
                  <a:r>
                    <a:rPr lang="en-US" altLang="zh-CN" sz="1200" b="1" dirty="0"/>
                    <a:t>QFD</a:t>
                  </a:r>
                  <a:r>
                    <a:rPr lang="zh-CN" altLang="en-US" sz="1200" b="1" dirty="0"/>
                    <a:t>）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概念决策评审材料</a:t>
                  </a:r>
                </a:p>
              </p:txBody>
            </p:sp>
            <p:sp>
              <p:nvSpPr>
                <p:cNvPr id="124" name="AutoShape 32"/>
                <p:cNvSpPr>
                  <a:spLocks noChangeArrowheads="1"/>
                </p:cNvSpPr>
                <p:nvPr/>
              </p:nvSpPr>
              <p:spPr bwMode="auto">
                <a:xfrm rot="20795240">
                  <a:off x="1331446" y="5331849"/>
                  <a:ext cx="175327" cy="413732"/>
                </a:xfrm>
                <a:prstGeom prst="curvedRightArrow">
                  <a:avLst>
                    <a:gd name="adj1" fmla="val 67850"/>
                    <a:gd name="adj2" fmla="val 135701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  <p:sp>
              <p:nvSpPr>
                <p:cNvPr id="125" name="AutoShape 33"/>
                <p:cNvSpPr>
                  <a:spLocks noChangeArrowheads="1"/>
                </p:cNvSpPr>
                <p:nvPr/>
              </p:nvSpPr>
              <p:spPr bwMode="auto">
                <a:xfrm rot="11946615">
                  <a:off x="2380126" y="5241211"/>
                  <a:ext cx="169863" cy="545243"/>
                </a:xfrm>
                <a:prstGeom prst="curvedRightArrow">
                  <a:avLst>
                    <a:gd name="adj1" fmla="val 67850"/>
                    <a:gd name="adj2" fmla="val 135701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</p:grpSp>
          <p:grpSp>
            <p:nvGrpSpPr>
              <p:cNvPr id="104" name="组合 38"/>
              <p:cNvGrpSpPr/>
              <p:nvPr/>
            </p:nvGrpSpPr>
            <p:grpSpPr>
              <a:xfrm>
                <a:off x="2205501" y="2083906"/>
                <a:ext cx="1937871" cy="1836723"/>
                <a:chOff x="2205501" y="2083906"/>
                <a:chExt cx="1937871" cy="1836723"/>
              </a:xfrm>
            </p:grpSpPr>
            <p:sp>
              <p:nvSpPr>
                <p:cNvPr id="120" name="Rectangle 34"/>
                <p:cNvSpPr>
                  <a:spLocks noChangeArrowheads="1"/>
                </p:cNvSpPr>
                <p:nvPr/>
              </p:nvSpPr>
              <p:spPr bwMode="auto">
                <a:xfrm>
                  <a:off x="2205501" y="2083906"/>
                  <a:ext cx="1937871" cy="121515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marL="257175" indent="-257175"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楷体_GB2312" pitchFamily="49" charset="-122"/>
                    </a:rPr>
                    <a:t>特性、结构、工序展开</a:t>
                  </a:r>
                </a:p>
                <a:p>
                  <a:pPr marL="257175" indent="-257175"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楷体_GB2312" pitchFamily="49" charset="-122"/>
                    </a:rPr>
                    <a:t>业务计划</a:t>
                  </a:r>
                </a:p>
                <a:p>
                  <a:pPr marL="257175" indent="-257175">
                    <a:buFont typeface="Arial" pitchFamily="34" charset="0"/>
                    <a:buChar char="•"/>
                    <a:defRPr/>
                  </a:pPr>
                  <a:r>
                    <a:rPr lang="zh-CN" altLang="en-US" sz="1200" b="1" dirty="0"/>
                    <a:t>创新价值</a:t>
                  </a:r>
                  <a:r>
                    <a:rPr lang="en-US" altLang="zh-CN" sz="1200" b="1" dirty="0"/>
                    <a:t> </a:t>
                  </a:r>
                  <a:r>
                    <a:rPr lang="zh-CN" altLang="en-US" sz="1200" b="1" dirty="0"/>
                    <a:t>点的技术</a:t>
                  </a:r>
                  <a:endParaRPr lang="en-US" altLang="zh-CN" sz="1200" b="1" dirty="0"/>
                </a:p>
                <a:p>
                  <a:pPr marL="257175" indent="-257175">
                    <a:buFont typeface="Arial" pitchFamily="34" charset="0"/>
                    <a:buChar char="•"/>
                    <a:defRPr/>
                  </a:pPr>
                  <a:r>
                    <a:rPr lang="en-US" altLang="zh-CN" sz="1200" b="1" dirty="0"/>
                    <a:t>TRIZ</a:t>
                  </a:r>
                  <a:r>
                    <a:rPr lang="zh-CN" altLang="en-US" sz="1200" b="1" dirty="0"/>
                    <a:t>   </a:t>
                  </a:r>
                  <a:endParaRPr lang="en-US" altLang="zh-CN" sz="1200" b="1" dirty="0"/>
                </a:p>
                <a:p>
                  <a:pPr marL="257175" indent="-257175"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楷体_GB2312" pitchFamily="49" charset="-122"/>
                    </a:rPr>
                    <a:t>计划决策评审材料</a:t>
                  </a:r>
                </a:p>
                <a:p>
                  <a:pPr marL="257175" indent="-257175"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楷体_GB2312" pitchFamily="49" charset="-122"/>
                    </a:rPr>
                    <a:t>产品开发合同</a:t>
                  </a:r>
                </a:p>
              </p:txBody>
            </p:sp>
            <p:sp>
              <p:nvSpPr>
                <p:cNvPr id="121" name="AutoShape 36"/>
                <p:cNvSpPr>
                  <a:spLocks noChangeArrowheads="1"/>
                </p:cNvSpPr>
                <p:nvPr/>
              </p:nvSpPr>
              <p:spPr bwMode="auto">
                <a:xfrm rot="17514451">
                  <a:off x="2449525" y="3403072"/>
                  <a:ext cx="542239" cy="209550"/>
                </a:xfrm>
                <a:prstGeom prst="curvedDownArrow">
                  <a:avLst>
                    <a:gd name="adj1" fmla="val 53382"/>
                    <a:gd name="adj2" fmla="val 106765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  <p:sp>
              <p:nvSpPr>
                <p:cNvPr id="122" name="AutoShape 35"/>
                <p:cNvSpPr>
                  <a:spLocks noChangeArrowheads="1"/>
                </p:cNvSpPr>
                <p:nvPr/>
              </p:nvSpPr>
              <p:spPr bwMode="auto">
                <a:xfrm rot="19840853" flipH="1">
                  <a:off x="3751416" y="3249984"/>
                  <a:ext cx="209888" cy="670645"/>
                </a:xfrm>
                <a:prstGeom prst="curvedRightArrow">
                  <a:avLst>
                    <a:gd name="adj1" fmla="val 68036"/>
                    <a:gd name="adj2" fmla="val 136071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5" name="组合 41"/>
              <p:cNvGrpSpPr/>
              <p:nvPr/>
            </p:nvGrpSpPr>
            <p:grpSpPr>
              <a:xfrm>
                <a:off x="3491367" y="4865375"/>
                <a:ext cx="2214563" cy="1866101"/>
                <a:chOff x="3491367" y="4865375"/>
                <a:chExt cx="2214563" cy="1866101"/>
              </a:xfrm>
            </p:grpSpPr>
            <p:sp>
              <p:nvSpPr>
                <p:cNvPr id="117" name="Rectangle 37"/>
                <p:cNvSpPr>
                  <a:spLocks noChangeArrowheads="1"/>
                </p:cNvSpPr>
                <p:nvPr/>
              </p:nvSpPr>
              <p:spPr bwMode="auto">
                <a:xfrm>
                  <a:off x="3491367" y="5270498"/>
                  <a:ext cx="2214563" cy="146097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ctr"/>
                <a:lstStyle/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产品图纸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生产策划和实施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b="1" dirty="0"/>
                    <a:t>故障分析和控制（</a:t>
                  </a:r>
                  <a:r>
                    <a:rPr lang="en-US" altLang="zh-CN" sz="1200" b="1" dirty="0"/>
                    <a:t>DFMEA</a:t>
                  </a:r>
                  <a:r>
                    <a:rPr lang="zh-CN" altLang="en-US" sz="1200" b="1" dirty="0"/>
                    <a:t>）</a:t>
                  </a:r>
                  <a:endParaRPr lang="en-US" altLang="zh-CN" sz="1200" b="1" dirty="0"/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en-US" altLang="zh-CN" sz="1200" b="1" dirty="0"/>
                    <a:t>DOE</a:t>
                  </a:r>
                  <a:endParaRPr lang="zh-CN" altLang="en-US" sz="1200" b="1" dirty="0"/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模具发包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测试和验证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样机评估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用户试用</a:t>
                  </a:r>
                </a:p>
              </p:txBody>
            </p:sp>
            <p:sp>
              <p:nvSpPr>
                <p:cNvPr id="118" name="AutoShape 38"/>
                <p:cNvSpPr>
                  <a:spLocks noChangeArrowheads="1"/>
                </p:cNvSpPr>
                <p:nvPr/>
              </p:nvSpPr>
              <p:spPr bwMode="auto">
                <a:xfrm rot="20795240">
                  <a:off x="3986737" y="4865375"/>
                  <a:ext cx="126613" cy="518459"/>
                </a:xfrm>
                <a:prstGeom prst="curvedRightArrow">
                  <a:avLst>
                    <a:gd name="adj1" fmla="val 87925"/>
                    <a:gd name="adj2" fmla="val 175849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AutoShape 39"/>
                <p:cNvSpPr>
                  <a:spLocks noChangeArrowheads="1"/>
                </p:cNvSpPr>
                <p:nvPr/>
              </p:nvSpPr>
              <p:spPr bwMode="auto">
                <a:xfrm rot="11923981">
                  <a:off x="5134829" y="4921707"/>
                  <a:ext cx="144316" cy="375701"/>
                </a:xfrm>
                <a:prstGeom prst="curvedRightArrow">
                  <a:avLst>
                    <a:gd name="adj1" fmla="val 67850"/>
                    <a:gd name="adj2" fmla="val 135701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</p:grpSp>
          <p:grpSp>
            <p:nvGrpSpPr>
              <p:cNvPr id="106" name="组合 40"/>
              <p:cNvGrpSpPr/>
              <p:nvPr/>
            </p:nvGrpSpPr>
            <p:grpSpPr>
              <a:xfrm>
                <a:off x="4286248" y="2061786"/>
                <a:ext cx="2090737" cy="1780451"/>
                <a:chOff x="4286248" y="2061786"/>
                <a:chExt cx="2090737" cy="1780451"/>
              </a:xfrm>
            </p:grpSpPr>
            <p:sp>
              <p:nvSpPr>
                <p:cNvPr id="114" name="Rectangle 40"/>
                <p:cNvSpPr>
                  <a:spLocks noChangeArrowheads="1"/>
                </p:cNvSpPr>
                <p:nvPr/>
              </p:nvSpPr>
              <p:spPr bwMode="auto">
                <a:xfrm>
                  <a:off x="4286248" y="2061786"/>
                  <a:ext cx="2090737" cy="1228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marL="257175" indent="-257175" eaLnBrk="0" hangingPunct="0">
                    <a:buSzPct val="75000"/>
                    <a:buFontTx/>
                    <a:buChar char="•"/>
                    <a:defRPr/>
                  </a:pPr>
                  <a:r>
                    <a:rPr lang="zh-CN" altLang="en-US" sz="1200" b="1" dirty="0"/>
                    <a:t>故障早期激发改进（</a:t>
                  </a:r>
                  <a:r>
                    <a:rPr lang="en-US" altLang="zh-CN" sz="1200" b="1" dirty="0"/>
                    <a:t>FSI</a:t>
                  </a:r>
                  <a:r>
                    <a:rPr lang="zh-CN" altLang="en-US" sz="1200" b="1" dirty="0"/>
                    <a:t>）</a:t>
                  </a:r>
                  <a:endParaRPr lang="en-US" altLang="zh-CN" sz="1200" b="1" dirty="0"/>
                </a:p>
                <a:p>
                  <a:pPr marL="257175" indent="-257175" eaLnBrk="0" hangingPunct="0">
                    <a:buFontTx/>
                    <a:buChar char="•"/>
                    <a:defRPr/>
                  </a:pPr>
                  <a:r>
                    <a:rPr lang="zh-CN" altLang="en-US" sz="1200" dirty="0"/>
                    <a:t>产品修正</a:t>
                  </a:r>
                </a:p>
                <a:p>
                  <a:pPr marL="257175" indent="-257175" eaLnBrk="0" hangingPunct="0">
                    <a:buSzPct val="75000"/>
                    <a:buFontTx/>
                    <a:buChar char="•"/>
                    <a:defRPr/>
                  </a:pPr>
                  <a:r>
                    <a:rPr lang="zh-CN" altLang="en-US" sz="1200" dirty="0"/>
                    <a:t>小批量生产（百台）</a:t>
                  </a:r>
                </a:p>
                <a:p>
                  <a:pPr marL="257175" indent="-257175" eaLnBrk="0" hangingPunct="0">
                    <a:buSzPct val="75000"/>
                    <a:buFontTx/>
                    <a:buChar char="•"/>
                    <a:defRPr/>
                  </a:pPr>
                  <a:r>
                    <a:rPr lang="zh-CN" altLang="en-US" sz="1200" dirty="0"/>
                    <a:t>合同验收</a:t>
                  </a:r>
                </a:p>
                <a:p>
                  <a:pPr marL="257175" indent="-257175" eaLnBrk="0" hangingPunct="0">
                    <a:buSzPct val="75000"/>
                    <a:buFontTx/>
                    <a:buChar char="•"/>
                    <a:defRPr/>
                  </a:pPr>
                  <a:r>
                    <a:rPr lang="zh-CN" altLang="en-US" sz="1200" dirty="0"/>
                    <a:t>产品定价及发布</a:t>
                  </a:r>
                </a:p>
                <a:p>
                  <a:pPr marL="257175" indent="-257175" eaLnBrk="0" hangingPunct="0">
                    <a:buSzPct val="75000"/>
                    <a:buFontTx/>
                    <a:buChar char="•"/>
                    <a:defRPr/>
                  </a:pPr>
                  <a:r>
                    <a:rPr lang="zh-CN" altLang="en-US" sz="1200" dirty="0"/>
                    <a:t>可获得性决策评审材料</a:t>
                  </a:r>
                </a:p>
              </p:txBody>
            </p:sp>
            <p:sp>
              <p:nvSpPr>
                <p:cNvPr id="115" name="AutoShape 42"/>
                <p:cNvSpPr>
                  <a:spLocks noChangeArrowheads="1"/>
                </p:cNvSpPr>
                <p:nvPr/>
              </p:nvSpPr>
              <p:spPr bwMode="auto">
                <a:xfrm rot="17514451">
                  <a:off x="4777280" y="3446086"/>
                  <a:ext cx="576263" cy="215900"/>
                </a:xfrm>
                <a:prstGeom prst="curvedDownArrow">
                  <a:avLst>
                    <a:gd name="adj1" fmla="val 53382"/>
                    <a:gd name="adj2" fmla="val 106765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  <p:sp>
              <p:nvSpPr>
                <p:cNvPr id="116" name="AutoShape 41"/>
                <p:cNvSpPr>
                  <a:spLocks noChangeArrowheads="1"/>
                </p:cNvSpPr>
                <p:nvPr/>
              </p:nvSpPr>
              <p:spPr bwMode="auto">
                <a:xfrm rot="19840853" flipH="1">
                  <a:off x="6063152" y="3238987"/>
                  <a:ext cx="220663" cy="603250"/>
                </a:xfrm>
                <a:prstGeom prst="curvedRightArrow">
                  <a:avLst>
                    <a:gd name="adj1" fmla="val 54676"/>
                    <a:gd name="adj2" fmla="val 109353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7" name="组合 42"/>
              <p:cNvGrpSpPr/>
              <p:nvPr/>
            </p:nvGrpSpPr>
            <p:grpSpPr>
              <a:xfrm>
                <a:off x="5986485" y="4864142"/>
                <a:ext cx="2147043" cy="1739856"/>
                <a:chOff x="5986485" y="4864142"/>
                <a:chExt cx="2147043" cy="1739856"/>
              </a:xfrm>
            </p:grpSpPr>
            <p:sp>
              <p:nvSpPr>
                <p:cNvPr id="111" name="Rectangle 43"/>
                <p:cNvSpPr>
                  <a:spLocks noChangeArrowheads="1"/>
                </p:cNvSpPr>
                <p:nvPr/>
              </p:nvSpPr>
              <p:spPr bwMode="auto">
                <a:xfrm>
                  <a:off x="5986485" y="5405435"/>
                  <a:ext cx="2147043" cy="119856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ctr"/>
                <a:lstStyle/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批量生产（千台）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b="1" dirty="0"/>
                    <a:t>新品推广</a:t>
                  </a:r>
                  <a:r>
                    <a:rPr lang="en-US" altLang="zh-CN" sz="1200" b="1" dirty="0"/>
                    <a:t>-</a:t>
                  </a:r>
                  <a:r>
                    <a:rPr lang="zh-CN" altLang="en-US" sz="1200" b="1" dirty="0"/>
                    <a:t>把独特价值点推广出去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en-US" altLang="zh-CN" sz="1200" dirty="0"/>
                    <a:t>PDT</a:t>
                  </a:r>
                  <a:r>
                    <a:rPr lang="zh-CN" altLang="en-US" sz="1200" dirty="0"/>
                    <a:t>团队解散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由相应部门市场质量跟踪和改进</a:t>
                  </a:r>
                </a:p>
              </p:txBody>
            </p:sp>
            <p:sp>
              <p:nvSpPr>
                <p:cNvPr id="112" name="AutoShape 44"/>
                <p:cNvSpPr>
                  <a:spLocks noChangeArrowheads="1"/>
                </p:cNvSpPr>
                <p:nvPr/>
              </p:nvSpPr>
              <p:spPr bwMode="auto">
                <a:xfrm rot="20795240">
                  <a:off x="6655659" y="4864142"/>
                  <a:ext cx="126299" cy="606083"/>
                </a:xfrm>
                <a:prstGeom prst="curvedRightArrow">
                  <a:avLst>
                    <a:gd name="adj1" fmla="val 96250"/>
                    <a:gd name="adj2" fmla="val 192500"/>
                    <a:gd name="adj3" fmla="val 29569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AutoShape 33"/>
                <p:cNvSpPr>
                  <a:spLocks noChangeArrowheads="1"/>
                </p:cNvSpPr>
                <p:nvPr/>
              </p:nvSpPr>
              <p:spPr bwMode="auto">
                <a:xfrm rot="11946615">
                  <a:off x="7308644" y="4867346"/>
                  <a:ext cx="159416" cy="624467"/>
                </a:xfrm>
                <a:prstGeom prst="curvedRightArrow">
                  <a:avLst>
                    <a:gd name="adj1" fmla="val 67850"/>
                    <a:gd name="adj2" fmla="val 135701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</p:grpSp>
          <p:grpSp>
            <p:nvGrpSpPr>
              <p:cNvPr id="108" name="组合 44"/>
              <p:cNvGrpSpPr/>
              <p:nvPr/>
            </p:nvGrpSpPr>
            <p:grpSpPr>
              <a:xfrm>
                <a:off x="6500826" y="2050956"/>
                <a:ext cx="1676544" cy="1794346"/>
                <a:chOff x="6500826" y="2050956"/>
                <a:chExt cx="1676544" cy="1794346"/>
              </a:xfrm>
            </p:grpSpPr>
            <p:sp>
              <p:nvSpPr>
                <p:cNvPr id="109" name="Rectangle 47"/>
                <p:cNvSpPr>
                  <a:spLocks noChangeArrowheads="1"/>
                </p:cNvSpPr>
                <p:nvPr/>
              </p:nvSpPr>
              <p:spPr bwMode="auto">
                <a:xfrm>
                  <a:off x="6500826" y="2050956"/>
                  <a:ext cx="1676544" cy="122527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ctr"/>
                <a:lstStyle/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>
                      <a:latin typeface="楷体_GB2312" pitchFamily="49" charset="-122"/>
                    </a:rPr>
                    <a:t>更新后的产品目录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>
                      <a:latin typeface="楷体_GB2312" pitchFamily="49" charset="-122"/>
                    </a:rPr>
                    <a:t>产品部日常监控，</a:t>
                  </a:r>
                  <a:r>
                    <a:rPr lang="zh-CN" altLang="en-US" sz="1200" b="1" dirty="0">
                      <a:latin typeface="楷体_GB2312" pitchFamily="49" charset="-122"/>
                    </a:rPr>
                    <a:t>根据竞争情况随时调整促进销售策略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产品退市评审</a:t>
                  </a:r>
                </a:p>
              </p:txBody>
            </p:sp>
            <p:sp>
              <p:nvSpPr>
                <p:cNvPr id="110" name="AutoShape 33"/>
                <p:cNvSpPr>
                  <a:spLocks noChangeArrowheads="1"/>
                </p:cNvSpPr>
                <p:nvPr/>
              </p:nvSpPr>
              <p:spPr bwMode="auto">
                <a:xfrm rot="11946615">
                  <a:off x="7384827" y="3214975"/>
                  <a:ext cx="181390" cy="630327"/>
                </a:xfrm>
                <a:prstGeom prst="curvedRightArrow">
                  <a:avLst>
                    <a:gd name="adj1" fmla="val 67850"/>
                    <a:gd name="adj2" fmla="val 135701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2"/>
          <p:cNvSpPr txBox="1">
            <a:spLocks/>
          </p:cNvSpPr>
          <p:nvPr/>
        </p:nvSpPr>
        <p:spPr>
          <a:xfrm>
            <a:off x="244300" y="1000108"/>
            <a:ext cx="88997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8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IPD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流程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近三年主要变化</a:t>
            </a:r>
            <a:endParaRPr lang="en-US" altLang="zh-CN" sz="28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占位符 3"/>
          <p:cNvSpPr>
            <a:spLocks/>
          </p:cNvSpPr>
          <p:nvPr/>
        </p:nvSpPr>
        <p:spPr bwMode="auto">
          <a:xfrm>
            <a:off x="468000" y="907200"/>
            <a:ext cx="8380266" cy="1728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更重视规划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整合了更多工具：深化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DFMEA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、导入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PLM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、引入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TRIZ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、引入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DOE</a:t>
            </a: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梳理了需求管理流程：加强用户洞察，更注重顾客使用时刻体验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邀请友好用户参与开发：参与方案选择、厨房使用体验、大量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新产品试用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3" cstate="print"/>
          <a:srcRect t="14455"/>
          <a:stretch>
            <a:fillRect/>
          </a:stretch>
        </p:blipFill>
        <p:spPr bwMode="auto">
          <a:xfrm>
            <a:off x="467544" y="2643182"/>
            <a:ext cx="8271726" cy="35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2"/>
          <p:cNvSpPr txBox="1">
            <a:spLocks/>
          </p:cNvSpPr>
          <p:nvPr/>
        </p:nvSpPr>
        <p:spPr>
          <a:xfrm>
            <a:off x="244300" y="1000108"/>
            <a:ext cx="88997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95288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近三年研发显著变化</a:t>
            </a:r>
            <a:endParaRPr lang="en-US" altLang="zh-CN" sz="28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占位符 3"/>
          <p:cNvSpPr>
            <a:spLocks/>
          </p:cNvSpPr>
          <p:nvPr/>
        </p:nvSpPr>
        <p:spPr bwMode="auto">
          <a:xfrm>
            <a:off x="467544" y="907200"/>
            <a:ext cx="8352928" cy="80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无与伦比的顾客体验的产品创新推动业务良性发展，如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JQ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系列及今年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EM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系列上市，使公司销售增长率大幅提高；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122" y="296618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图片 8" descr="图片2.jpg"/>
          <p:cNvPicPr>
            <a:picLocks noChangeAspect="1"/>
          </p:cNvPicPr>
          <p:nvPr/>
        </p:nvPicPr>
        <p:blipFill>
          <a:blip r:embed="rId3" cstate="print"/>
          <a:srcRect l="12151" t="11111" r="7903" b="20312"/>
          <a:stretch>
            <a:fillRect/>
          </a:stretch>
        </p:blipFill>
        <p:spPr>
          <a:xfrm>
            <a:off x="5830989" y="3643314"/>
            <a:ext cx="3286148" cy="278608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49494" t="1042" r="9881" b="33480"/>
          <a:stretch>
            <a:fillRect/>
          </a:stretch>
        </p:blipFill>
        <p:spPr bwMode="auto">
          <a:xfrm>
            <a:off x="44511" y="3643314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5"/>
          <a:srcRect l="8704" t="2389" b="6847"/>
          <a:stretch>
            <a:fillRect/>
          </a:stretch>
        </p:blipFill>
        <p:spPr bwMode="auto">
          <a:xfrm>
            <a:off x="2759155" y="3643314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本占位符 3"/>
          <p:cNvSpPr>
            <a:spLocks/>
          </p:cNvSpPr>
          <p:nvPr/>
        </p:nvSpPr>
        <p:spPr bwMode="auto">
          <a:xfrm>
            <a:off x="455209" y="1571612"/>
            <a:ext cx="8352928" cy="50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首创全球独有的全新产品线（如方太水槽洗碗机）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209" y="1928802"/>
            <a:ext cx="8358246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授权发明专利累计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78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项，稳居行业第一；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209" y="2285992"/>
            <a:ext cx="8286808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产品市场质量和产品满意度显著进步（以烟机市场质量为例，从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年的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2.83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下降至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年上半年的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1.44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）；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174" y="300037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 每年坚持持续优化以人、制度和流程、基础设施为框架的研发创新机制；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5288" y="188913"/>
            <a:ext cx="60483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endParaRPr lang="en-US" altLang="zh-CN" sz="3200" b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8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研发流程概述</a:t>
            </a: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-1</a:t>
            </a:r>
          </a:p>
        </p:txBody>
      </p:sp>
      <p:grpSp>
        <p:nvGrpSpPr>
          <p:cNvPr id="240" name="组合 239"/>
          <p:cNvGrpSpPr/>
          <p:nvPr/>
        </p:nvGrpSpPr>
        <p:grpSpPr>
          <a:xfrm>
            <a:off x="467544" y="907200"/>
            <a:ext cx="8676456" cy="3528392"/>
            <a:chOff x="467544" y="1124744"/>
            <a:chExt cx="8676456" cy="3528392"/>
          </a:xfrm>
        </p:grpSpPr>
        <p:sp>
          <p:nvSpPr>
            <p:cNvPr id="608" name="文本占位符 3"/>
            <p:cNvSpPr txBox="1">
              <a:spLocks/>
            </p:cNvSpPr>
            <p:nvPr/>
          </p:nvSpPr>
          <p:spPr>
            <a:xfrm>
              <a:off x="467544" y="1124744"/>
              <a:ext cx="8676456" cy="115212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n"/>
                <a:defRPr/>
              </a:pPr>
              <a:r>
                <a:rPr lang="zh-CN" altLang="en-US" b="1" noProof="0" dirty="0">
                  <a:latin typeface="微软雅黑" pitchFamily="34" charset="-122"/>
                  <a:ea typeface="微软雅黑" pitchFamily="34" charset="-122"/>
                </a:rPr>
                <a:t>如下图的流程概览，是</a:t>
              </a:r>
              <a:r>
                <a:rPr lang="en-US" altLang="zh-CN" b="1" noProof="0" dirty="0">
                  <a:latin typeface="微软雅黑" pitchFamily="34" charset="-122"/>
                  <a:ea typeface="微软雅黑" pitchFamily="34" charset="-122"/>
                </a:rPr>
                <a:t>**</a:t>
              </a:r>
              <a:r>
                <a:rPr lang="zh-CN" altLang="en-US" b="1" noProof="0" dirty="0">
                  <a:latin typeface="微软雅黑" pitchFamily="34" charset="-122"/>
                  <a:ea typeface="微软雅黑" pitchFamily="34" charset="-122"/>
                </a:rPr>
                <a:t>公司在</a:t>
              </a:r>
              <a:r>
                <a:rPr lang="en-US" altLang="zh-CN" b="1" noProof="0" dirty="0">
                  <a:latin typeface="微软雅黑" pitchFamily="34" charset="-122"/>
                  <a:ea typeface="微软雅黑" pitchFamily="34" charset="-122"/>
                </a:rPr>
                <a:t>2011</a:t>
              </a:r>
              <a:r>
                <a:rPr lang="zh-CN" altLang="en-US" b="1" noProof="0" dirty="0">
                  <a:latin typeface="微软雅黑" pitchFamily="34" charset="-122"/>
                  <a:ea typeface="微软雅黑" pitchFamily="34" charset="-122"/>
                </a:rPr>
                <a:t>年时的开发流程即集成产品开发（</a:t>
              </a:r>
              <a:r>
                <a:rPr lang="en-US" altLang="zh-CN" b="1" noProof="0" dirty="0">
                  <a:latin typeface="微软雅黑" pitchFamily="34" charset="-122"/>
                  <a:ea typeface="微软雅黑" pitchFamily="34" charset="-122"/>
                </a:rPr>
                <a:t>IPD</a:t>
              </a:r>
              <a:r>
                <a:rPr lang="zh-CN" altLang="en-US" b="1" noProof="0" dirty="0">
                  <a:latin typeface="微软雅黑" pitchFamily="34" charset="-122"/>
                  <a:ea typeface="微软雅黑" pitchFamily="34" charset="-122"/>
                </a:rPr>
                <a:t>）流程。</a:t>
              </a:r>
              <a:endParaRPr lang="en-US" altLang="zh-CN" b="1" noProof="0" dirty="0">
                <a:latin typeface="微软雅黑" pitchFamily="34" charset="-122"/>
                <a:ea typeface="微软雅黑" pitchFamily="34" charset="-12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5000"/>
                <a:tabLst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610" name="组合 609"/>
            <p:cNvGrpSpPr/>
            <p:nvPr/>
          </p:nvGrpSpPr>
          <p:grpSpPr>
            <a:xfrm>
              <a:off x="539551" y="2130569"/>
              <a:ext cx="7992889" cy="2522567"/>
              <a:chOff x="1260475" y="3429000"/>
              <a:chExt cx="7272339" cy="2736850"/>
            </a:xfrm>
          </p:grpSpPr>
          <p:sp>
            <p:nvSpPr>
              <p:cNvPr id="611" name="Freeform 581"/>
              <p:cNvSpPr>
                <a:spLocks/>
              </p:cNvSpPr>
              <p:nvPr/>
            </p:nvSpPr>
            <p:spPr bwMode="auto">
              <a:xfrm>
                <a:off x="1274439" y="3429000"/>
                <a:ext cx="6453094" cy="2736850"/>
              </a:xfrm>
              <a:custGeom>
                <a:avLst/>
                <a:gdLst>
                  <a:gd name="T0" fmla="*/ 0 w 4159"/>
                  <a:gd name="T1" fmla="*/ 0 h 2024"/>
                  <a:gd name="T2" fmla="*/ 1207 w 4159"/>
                  <a:gd name="T3" fmla="*/ 380 h 2024"/>
                  <a:gd name="T4" fmla="*/ 4159 w 4159"/>
                  <a:gd name="T5" fmla="*/ 508 h 2024"/>
                  <a:gd name="T6" fmla="*/ 4159 w 4159"/>
                  <a:gd name="T7" fmla="*/ 1396 h 2024"/>
                  <a:gd name="T8" fmla="*/ 1183 w 4159"/>
                  <a:gd name="T9" fmla="*/ 1692 h 2024"/>
                  <a:gd name="T10" fmla="*/ 0 w 4159"/>
                  <a:gd name="T11" fmla="*/ 2024 h 2024"/>
                  <a:gd name="T12" fmla="*/ 0 w 4159"/>
                  <a:gd name="T13" fmla="*/ 104 h 2024"/>
                  <a:gd name="T14" fmla="*/ 0 w 4159"/>
                  <a:gd name="T15" fmla="*/ 0 h 20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59"/>
                  <a:gd name="T25" fmla="*/ 0 h 2024"/>
                  <a:gd name="T26" fmla="*/ 4159 w 4159"/>
                  <a:gd name="T27" fmla="*/ 2024 h 20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59" h="2024">
                    <a:moveTo>
                      <a:pt x="0" y="0"/>
                    </a:moveTo>
                    <a:lnTo>
                      <a:pt x="1207" y="380"/>
                    </a:lnTo>
                    <a:lnTo>
                      <a:pt x="4159" y="508"/>
                    </a:lnTo>
                    <a:lnTo>
                      <a:pt x="4159" y="1396"/>
                    </a:lnTo>
                    <a:lnTo>
                      <a:pt x="1183" y="1692"/>
                    </a:lnTo>
                    <a:lnTo>
                      <a:pt x="0" y="202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FF66">
                      <a:alpha val="56000"/>
                    </a:srgbClr>
                  </a:gs>
                  <a:gs pos="100000">
                    <a:srgbClr val="47762F">
                      <a:alpha val="50998"/>
                    </a:srgbClr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12" name="Group 422"/>
              <p:cNvGrpSpPr>
                <a:grpSpLocks/>
              </p:cNvGrpSpPr>
              <p:nvPr/>
            </p:nvGrpSpPr>
            <p:grpSpPr bwMode="auto">
              <a:xfrm>
                <a:off x="2781041" y="3579089"/>
                <a:ext cx="4766508" cy="2498859"/>
                <a:chOff x="1863" y="2022"/>
                <a:chExt cx="3072" cy="1848"/>
              </a:xfrm>
            </p:grpSpPr>
            <p:grpSp>
              <p:nvGrpSpPr>
                <p:cNvPr id="1030" name="Group 421"/>
                <p:cNvGrpSpPr>
                  <a:grpSpLocks/>
                </p:cNvGrpSpPr>
                <p:nvPr/>
              </p:nvGrpSpPr>
              <p:grpSpPr bwMode="auto">
                <a:xfrm>
                  <a:off x="1863" y="2022"/>
                  <a:ext cx="3036" cy="289"/>
                  <a:chOff x="1863" y="2022"/>
                  <a:chExt cx="3036" cy="289"/>
                </a:xfrm>
              </p:grpSpPr>
              <p:sp>
                <p:nvSpPr>
                  <p:cNvPr id="1035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2086"/>
                    <a:ext cx="3036" cy="11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6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2086"/>
                    <a:ext cx="3036" cy="11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0">
                    <a:solidFill>
                      <a:srgbClr val="941CA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7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979" y="2065"/>
                    <a:ext cx="672" cy="11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kumimoji="1" lang="zh-CN" altLang="en-US" sz="1200">
                        <a:solidFill>
                          <a:srgbClr val="000000"/>
                        </a:solidFill>
                      </a:rPr>
                      <a:t>产品评审委员会</a:t>
                    </a:r>
                    <a:endParaRPr kumimoji="1" lang="zh-CN" altLang="en-US" sz="1200" b="0"/>
                  </a:p>
                </p:txBody>
              </p:sp>
              <p:sp>
                <p:nvSpPr>
                  <p:cNvPr id="1038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2022"/>
                    <a:ext cx="3036" cy="17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9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2022"/>
                    <a:ext cx="3036" cy="1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F4776"/>
                      </a:gs>
                      <a:gs pos="50000">
                        <a:srgbClr val="6699FF"/>
                      </a:gs>
                      <a:gs pos="100000">
                        <a:srgbClr val="2F4776"/>
                      </a:gs>
                    </a:gsLst>
                    <a:lin ang="5400000" scaled="1"/>
                  </a:gradFill>
                  <a:ln w="0">
                    <a:solidFill>
                      <a:srgbClr val="941CA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0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733" y="2042"/>
                    <a:ext cx="1441" cy="1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buFontTx/>
                      <a:buNone/>
                    </a:pPr>
                    <a:r>
                      <a:rPr kumimoji="1" lang="zh-CN" altLang="en-US" sz="1400" b="0" dirty="0">
                        <a:solidFill>
                          <a:schemeClr val="bg1"/>
                        </a:solidFill>
                      </a:rPr>
                      <a:t>集成组合管理团队（</a:t>
                    </a:r>
                    <a:r>
                      <a:rPr kumimoji="1" lang="en-US" altLang="zh-CN" sz="1400" b="0" dirty="0">
                        <a:solidFill>
                          <a:schemeClr val="bg1"/>
                        </a:solidFill>
                      </a:rPr>
                      <a:t>IPMT</a:t>
                    </a:r>
                    <a:r>
                      <a:rPr kumimoji="1" lang="zh-CN" altLang="en-US" sz="1400" b="0" dirty="0">
                        <a:solidFill>
                          <a:schemeClr val="bg1"/>
                        </a:solidFill>
                      </a:rPr>
                      <a:t>）</a:t>
                    </a:r>
                  </a:p>
                </p:txBody>
              </p:sp>
              <p:sp>
                <p:nvSpPr>
                  <p:cNvPr id="1041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766" y="2222"/>
                    <a:ext cx="133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2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766" y="2222"/>
                    <a:ext cx="133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3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2221"/>
                    <a:ext cx="135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4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2221"/>
                    <a:ext cx="135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5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3145" y="2221"/>
                    <a:ext cx="133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6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3145" y="2221"/>
                    <a:ext cx="133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7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855" y="2221"/>
                    <a:ext cx="135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8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2855" y="2221"/>
                    <a:ext cx="135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9" name="Freeform 239"/>
                  <p:cNvSpPr>
                    <a:spLocks/>
                  </p:cNvSpPr>
                  <p:nvPr/>
                </p:nvSpPr>
                <p:spPr bwMode="auto">
                  <a:xfrm>
                    <a:off x="2889" y="2269"/>
                    <a:ext cx="67" cy="42"/>
                  </a:xfrm>
                  <a:custGeom>
                    <a:avLst/>
                    <a:gdLst>
                      <a:gd name="T0" fmla="*/ 55 w 74"/>
                      <a:gd name="T1" fmla="*/ 0 h 52"/>
                      <a:gd name="T2" fmla="*/ 46 w 74"/>
                      <a:gd name="T3" fmla="*/ 6 h 52"/>
                      <a:gd name="T4" fmla="*/ 38 w 74"/>
                      <a:gd name="T5" fmla="*/ 12 h 52"/>
                      <a:gd name="T6" fmla="*/ 30 w 74"/>
                      <a:gd name="T7" fmla="*/ 18 h 52"/>
                      <a:gd name="T8" fmla="*/ 22 w 74"/>
                      <a:gd name="T9" fmla="*/ 24 h 52"/>
                      <a:gd name="T10" fmla="*/ 20 w 74"/>
                      <a:gd name="T11" fmla="*/ 27 h 52"/>
                      <a:gd name="T12" fmla="*/ 19 w 74"/>
                      <a:gd name="T13" fmla="*/ 27 h 52"/>
                      <a:gd name="T14" fmla="*/ 15 w 74"/>
                      <a:gd name="T15" fmla="*/ 24 h 52"/>
                      <a:gd name="T16" fmla="*/ 13 w 74"/>
                      <a:gd name="T17" fmla="*/ 21 h 52"/>
                      <a:gd name="T18" fmla="*/ 9 w 74"/>
                      <a:gd name="T19" fmla="*/ 19 h 52"/>
                      <a:gd name="T20" fmla="*/ 5 w 74"/>
                      <a:gd name="T21" fmla="*/ 15 h 52"/>
                      <a:gd name="T22" fmla="*/ 0 w 74"/>
                      <a:gd name="T23" fmla="*/ 14 h 52"/>
                      <a:gd name="T24" fmla="*/ 0 w 74"/>
                      <a:gd name="T25" fmla="*/ 14 h 52"/>
                      <a:gd name="T26" fmla="*/ 6 w 74"/>
                      <a:gd name="T27" fmla="*/ 11 h 52"/>
                      <a:gd name="T28" fmla="*/ 9 w 74"/>
                      <a:gd name="T29" fmla="*/ 12 h 52"/>
                      <a:gd name="T30" fmla="*/ 13 w 74"/>
                      <a:gd name="T31" fmla="*/ 15 h 52"/>
                      <a:gd name="T32" fmla="*/ 16 w 74"/>
                      <a:gd name="T33" fmla="*/ 19 h 52"/>
                      <a:gd name="T34" fmla="*/ 20 w 74"/>
                      <a:gd name="T35" fmla="*/ 23 h 52"/>
                      <a:gd name="T36" fmla="*/ 19 w 74"/>
                      <a:gd name="T37" fmla="*/ 23 h 52"/>
                      <a:gd name="T38" fmla="*/ 20 w 74"/>
                      <a:gd name="T39" fmla="*/ 23 h 52"/>
                      <a:gd name="T40" fmla="*/ 24 w 74"/>
                      <a:gd name="T41" fmla="*/ 17 h 52"/>
                      <a:gd name="T42" fmla="*/ 31 w 74"/>
                      <a:gd name="T43" fmla="*/ 11 h 52"/>
                      <a:gd name="T44" fmla="*/ 37 w 74"/>
                      <a:gd name="T45" fmla="*/ 5 h 52"/>
                      <a:gd name="T46" fmla="*/ 43 w 74"/>
                      <a:gd name="T47" fmla="*/ 0 h 52"/>
                      <a:gd name="T48" fmla="*/ 55 w 74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4"/>
                      <a:gd name="T76" fmla="*/ 0 h 52"/>
                      <a:gd name="T77" fmla="*/ 74 w 74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4" h="52">
                        <a:moveTo>
                          <a:pt x="74" y="0"/>
                        </a:moveTo>
                        <a:lnTo>
                          <a:pt x="62" y="11"/>
                        </a:lnTo>
                        <a:lnTo>
                          <a:pt x="51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7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7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7" y="30"/>
                        </a:lnTo>
                        <a:lnTo>
                          <a:pt x="22" y="37"/>
                        </a:lnTo>
                        <a:lnTo>
                          <a:pt x="26" y="43"/>
                        </a:lnTo>
                        <a:lnTo>
                          <a:pt x="25" y="44"/>
                        </a:lnTo>
                        <a:lnTo>
                          <a:pt x="26" y="43"/>
                        </a:lnTo>
                        <a:lnTo>
                          <a:pt x="33" y="32"/>
                        </a:lnTo>
                        <a:lnTo>
                          <a:pt x="41" y="21"/>
                        </a:lnTo>
                        <a:lnTo>
                          <a:pt x="50" y="10"/>
                        </a:lnTo>
                        <a:lnTo>
                          <a:pt x="58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0" name="Freeform 240"/>
                  <p:cNvSpPr>
                    <a:spLocks/>
                  </p:cNvSpPr>
                  <p:nvPr/>
                </p:nvSpPr>
                <p:spPr bwMode="auto">
                  <a:xfrm>
                    <a:off x="2889" y="2269"/>
                    <a:ext cx="67" cy="42"/>
                  </a:xfrm>
                  <a:custGeom>
                    <a:avLst/>
                    <a:gdLst>
                      <a:gd name="T0" fmla="*/ 55 w 74"/>
                      <a:gd name="T1" fmla="*/ 0 h 52"/>
                      <a:gd name="T2" fmla="*/ 46 w 74"/>
                      <a:gd name="T3" fmla="*/ 6 h 52"/>
                      <a:gd name="T4" fmla="*/ 38 w 74"/>
                      <a:gd name="T5" fmla="*/ 12 h 52"/>
                      <a:gd name="T6" fmla="*/ 30 w 74"/>
                      <a:gd name="T7" fmla="*/ 18 h 52"/>
                      <a:gd name="T8" fmla="*/ 22 w 74"/>
                      <a:gd name="T9" fmla="*/ 24 h 52"/>
                      <a:gd name="T10" fmla="*/ 20 w 74"/>
                      <a:gd name="T11" fmla="*/ 27 h 52"/>
                      <a:gd name="T12" fmla="*/ 19 w 74"/>
                      <a:gd name="T13" fmla="*/ 27 h 52"/>
                      <a:gd name="T14" fmla="*/ 15 w 74"/>
                      <a:gd name="T15" fmla="*/ 24 h 52"/>
                      <a:gd name="T16" fmla="*/ 13 w 74"/>
                      <a:gd name="T17" fmla="*/ 21 h 52"/>
                      <a:gd name="T18" fmla="*/ 9 w 74"/>
                      <a:gd name="T19" fmla="*/ 19 h 52"/>
                      <a:gd name="T20" fmla="*/ 5 w 74"/>
                      <a:gd name="T21" fmla="*/ 15 h 52"/>
                      <a:gd name="T22" fmla="*/ 0 w 74"/>
                      <a:gd name="T23" fmla="*/ 14 h 52"/>
                      <a:gd name="T24" fmla="*/ 0 w 74"/>
                      <a:gd name="T25" fmla="*/ 14 h 52"/>
                      <a:gd name="T26" fmla="*/ 6 w 74"/>
                      <a:gd name="T27" fmla="*/ 11 h 52"/>
                      <a:gd name="T28" fmla="*/ 9 w 74"/>
                      <a:gd name="T29" fmla="*/ 12 h 52"/>
                      <a:gd name="T30" fmla="*/ 13 w 74"/>
                      <a:gd name="T31" fmla="*/ 15 h 52"/>
                      <a:gd name="T32" fmla="*/ 16 w 74"/>
                      <a:gd name="T33" fmla="*/ 19 h 52"/>
                      <a:gd name="T34" fmla="*/ 20 w 74"/>
                      <a:gd name="T35" fmla="*/ 23 h 52"/>
                      <a:gd name="T36" fmla="*/ 19 w 74"/>
                      <a:gd name="T37" fmla="*/ 23 h 52"/>
                      <a:gd name="T38" fmla="*/ 20 w 74"/>
                      <a:gd name="T39" fmla="*/ 23 h 52"/>
                      <a:gd name="T40" fmla="*/ 24 w 74"/>
                      <a:gd name="T41" fmla="*/ 17 h 52"/>
                      <a:gd name="T42" fmla="*/ 31 w 74"/>
                      <a:gd name="T43" fmla="*/ 11 h 52"/>
                      <a:gd name="T44" fmla="*/ 37 w 74"/>
                      <a:gd name="T45" fmla="*/ 5 h 52"/>
                      <a:gd name="T46" fmla="*/ 43 w 74"/>
                      <a:gd name="T47" fmla="*/ 0 h 52"/>
                      <a:gd name="T48" fmla="*/ 55 w 74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4"/>
                      <a:gd name="T76" fmla="*/ 0 h 52"/>
                      <a:gd name="T77" fmla="*/ 74 w 74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4" h="52">
                        <a:moveTo>
                          <a:pt x="74" y="0"/>
                        </a:moveTo>
                        <a:lnTo>
                          <a:pt x="62" y="11"/>
                        </a:lnTo>
                        <a:lnTo>
                          <a:pt x="51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7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7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7" y="30"/>
                        </a:lnTo>
                        <a:lnTo>
                          <a:pt x="22" y="37"/>
                        </a:lnTo>
                        <a:lnTo>
                          <a:pt x="26" y="43"/>
                        </a:lnTo>
                        <a:lnTo>
                          <a:pt x="25" y="44"/>
                        </a:lnTo>
                        <a:lnTo>
                          <a:pt x="26" y="43"/>
                        </a:lnTo>
                        <a:lnTo>
                          <a:pt x="33" y="32"/>
                        </a:lnTo>
                        <a:lnTo>
                          <a:pt x="41" y="21"/>
                        </a:lnTo>
                        <a:lnTo>
                          <a:pt x="50" y="10"/>
                        </a:lnTo>
                        <a:lnTo>
                          <a:pt x="58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1" name="Freeform 241"/>
                  <p:cNvSpPr>
                    <a:spLocks/>
                  </p:cNvSpPr>
                  <p:nvPr/>
                </p:nvSpPr>
                <p:spPr bwMode="auto">
                  <a:xfrm>
                    <a:off x="3185" y="2269"/>
                    <a:ext cx="66" cy="42"/>
                  </a:xfrm>
                  <a:custGeom>
                    <a:avLst/>
                    <a:gdLst>
                      <a:gd name="T0" fmla="*/ 54 w 73"/>
                      <a:gd name="T1" fmla="*/ 0 h 52"/>
                      <a:gd name="T2" fmla="*/ 45 w 73"/>
                      <a:gd name="T3" fmla="*/ 6 h 52"/>
                      <a:gd name="T4" fmla="*/ 37 w 73"/>
                      <a:gd name="T5" fmla="*/ 12 h 52"/>
                      <a:gd name="T6" fmla="*/ 29 w 73"/>
                      <a:gd name="T7" fmla="*/ 18 h 52"/>
                      <a:gd name="T8" fmla="*/ 22 w 73"/>
                      <a:gd name="T9" fmla="*/ 24 h 52"/>
                      <a:gd name="T10" fmla="*/ 20 w 73"/>
                      <a:gd name="T11" fmla="*/ 27 h 52"/>
                      <a:gd name="T12" fmla="*/ 19 w 73"/>
                      <a:gd name="T13" fmla="*/ 27 h 52"/>
                      <a:gd name="T14" fmla="*/ 15 w 73"/>
                      <a:gd name="T15" fmla="*/ 24 h 52"/>
                      <a:gd name="T16" fmla="*/ 13 w 73"/>
                      <a:gd name="T17" fmla="*/ 21 h 52"/>
                      <a:gd name="T18" fmla="*/ 9 w 73"/>
                      <a:gd name="T19" fmla="*/ 19 h 52"/>
                      <a:gd name="T20" fmla="*/ 5 w 73"/>
                      <a:gd name="T21" fmla="*/ 15 h 52"/>
                      <a:gd name="T22" fmla="*/ 0 w 73"/>
                      <a:gd name="T23" fmla="*/ 14 h 52"/>
                      <a:gd name="T24" fmla="*/ 0 w 73"/>
                      <a:gd name="T25" fmla="*/ 14 h 52"/>
                      <a:gd name="T26" fmla="*/ 6 w 73"/>
                      <a:gd name="T27" fmla="*/ 11 h 52"/>
                      <a:gd name="T28" fmla="*/ 9 w 73"/>
                      <a:gd name="T29" fmla="*/ 12 h 52"/>
                      <a:gd name="T30" fmla="*/ 13 w 73"/>
                      <a:gd name="T31" fmla="*/ 15 h 52"/>
                      <a:gd name="T32" fmla="*/ 16 w 73"/>
                      <a:gd name="T33" fmla="*/ 19 h 52"/>
                      <a:gd name="T34" fmla="*/ 20 w 73"/>
                      <a:gd name="T35" fmla="*/ 23 h 52"/>
                      <a:gd name="T36" fmla="*/ 19 w 73"/>
                      <a:gd name="T37" fmla="*/ 23 h 52"/>
                      <a:gd name="T38" fmla="*/ 20 w 73"/>
                      <a:gd name="T39" fmla="*/ 23 h 52"/>
                      <a:gd name="T40" fmla="*/ 24 w 73"/>
                      <a:gd name="T41" fmla="*/ 17 h 52"/>
                      <a:gd name="T42" fmla="*/ 30 w 73"/>
                      <a:gd name="T43" fmla="*/ 11 h 52"/>
                      <a:gd name="T44" fmla="*/ 36 w 73"/>
                      <a:gd name="T45" fmla="*/ 5 h 52"/>
                      <a:gd name="T46" fmla="*/ 42 w 73"/>
                      <a:gd name="T47" fmla="*/ 0 h 52"/>
                      <a:gd name="T48" fmla="*/ 54 w 73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3"/>
                      <a:gd name="T76" fmla="*/ 0 h 52"/>
                      <a:gd name="T77" fmla="*/ 73 w 73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3" h="52">
                        <a:moveTo>
                          <a:pt x="73" y="0"/>
                        </a:moveTo>
                        <a:lnTo>
                          <a:pt x="61" y="11"/>
                        </a:lnTo>
                        <a:lnTo>
                          <a:pt x="50" y="23"/>
                        </a:lnTo>
                        <a:lnTo>
                          <a:pt x="39" y="34"/>
                        </a:lnTo>
                        <a:lnTo>
                          <a:pt x="29" y="46"/>
                        </a:lnTo>
                        <a:lnTo>
                          <a:pt x="27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7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7" y="30"/>
                        </a:lnTo>
                        <a:lnTo>
                          <a:pt x="22" y="37"/>
                        </a:lnTo>
                        <a:lnTo>
                          <a:pt x="26" y="43"/>
                        </a:lnTo>
                        <a:lnTo>
                          <a:pt x="25" y="44"/>
                        </a:lnTo>
                        <a:lnTo>
                          <a:pt x="26" y="43"/>
                        </a:lnTo>
                        <a:lnTo>
                          <a:pt x="33" y="32"/>
                        </a:lnTo>
                        <a:lnTo>
                          <a:pt x="41" y="21"/>
                        </a:lnTo>
                        <a:lnTo>
                          <a:pt x="49" y="10"/>
                        </a:lnTo>
                        <a:lnTo>
                          <a:pt x="57" y="0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2" name="Freeform 242"/>
                  <p:cNvSpPr>
                    <a:spLocks/>
                  </p:cNvSpPr>
                  <p:nvPr/>
                </p:nvSpPr>
                <p:spPr bwMode="auto">
                  <a:xfrm>
                    <a:off x="3185" y="2269"/>
                    <a:ext cx="66" cy="42"/>
                  </a:xfrm>
                  <a:custGeom>
                    <a:avLst/>
                    <a:gdLst>
                      <a:gd name="T0" fmla="*/ 54 w 73"/>
                      <a:gd name="T1" fmla="*/ 0 h 52"/>
                      <a:gd name="T2" fmla="*/ 45 w 73"/>
                      <a:gd name="T3" fmla="*/ 6 h 52"/>
                      <a:gd name="T4" fmla="*/ 37 w 73"/>
                      <a:gd name="T5" fmla="*/ 12 h 52"/>
                      <a:gd name="T6" fmla="*/ 29 w 73"/>
                      <a:gd name="T7" fmla="*/ 18 h 52"/>
                      <a:gd name="T8" fmla="*/ 22 w 73"/>
                      <a:gd name="T9" fmla="*/ 24 h 52"/>
                      <a:gd name="T10" fmla="*/ 20 w 73"/>
                      <a:gd name="T11" fmla="*/ 27 h 52"/>
                      <a:gd name="T12" fmla="*/ 19 w 73"/>
                      <a:gd name="T13" fmla="*/ 27 h 52"/>
                      <a:gd name="T14" fmla="*/ 15 w 73"/>
                      <a:gd name="T15" fmla="*/ 24 h 52"/>
                      <a:gd name="T16" fmla="*/ 13 w 73"/>
                      <a:gd name="T17" fmla="*/ 21 h 52"/>
                      <a:gd name="T18" fmla="*/ 9 w 73"/>
                      <a:gd name="T19" fmla="*/ 19 h 52"/>
                      <a:gd name="T20" fmla="*/ 5 w 73"/>
                      <a:gd name="T21" fmla="*/ 15 h 52"/>
                      <a:gd name="T22" fmla="*/ 0 w 73"/>
                      <a:gd name="T23" fmla="*/ 14 h 52"/>
                      <a:gd name="T24" fmla="*/ 0 w 73"/>
                      <a:gd name="T25" fmla="*/ 14 h 52"/>
                      <a:gd name="T26" fmla="*/ 6 w 73"/>
                      <a:gd name="T27" fmla="*/ 11 h 52"/>
                      <a:gd name="T28" fmla="*/ 9 w 73"/>
                      <a:gd name="T29" fmla="*/ 12 h 52"/>
                      <a:gd name="T30" fmla="*/ 13 w 73"/>
                      <a:gd name="T31" fmla="*/ 15 h 52"/>
                      <a:gd name="T32" fmla="*/ 16 w 73"/>
                      <a:gd name="T33" fmla="*/ 19 h 52"/>
                      <a:gd name="T34" fmla="*/ 20 w 73"/>
                      <a:gd name="T35" fmla="*/ 23 h 52"/>
                      <a:gd name="T36" fmla="*/ 19 w 73"/>
                      <a:gd name="T37" fmla="*/ 23 h 52"/>
                      <a:gd name="T38" fmla="*/ 20 w 73"/>
                      <a:gd name="T39" fmla="*/ 23 h 52"/>
                      <a:gd name="T40" fmla="*/ 24 w 73"/>
                      <a:gd name="T41" fmla="*/ 17 h 52"/>
                      <a:gd name="T42" fmla="*/ 30 w 73"/>
                      <a:gd name="T43" fmla="*/ 11 h 52"/>
                      <a:gd name="T44" fmla="*/ 36 w 73"/>
                      <a:gd name="T45" fmla="*/ 5 h 52"/>
                      <a:gd name="T46" fmla="*/ 42 w 73"/>
                      <a:gd name="T47" fmla="*/ 0 h 52"/>
                      <a:gd name="T48" fmla="*/ 54 w 73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3"/>
                      <a:gd name="T76" fmla="*/ 0 h 52"/>
                      <a:gd name="T77" fmla="*/ 73 w 73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3" h="52">
                        <a:moveTo>
                          <a:pt x="73" y="0"/>
                        </a:moveTo>
                        <a:lnTo>
                          <a:pt x="61" y="11"/>
                        </a:lnTo>
                        <a:lnTo>
                          <a:pt x="50" y="23"/>
                        </a:lnTo>
                        <a:lnTo>
                          <a:pt x="39" y="34"/>
                        </a:lnTo>
                        <a:lnTo>
                          <a:pt x="29" y="46"/>
                        </a:lnTo>
                        <a:lnTo>
                          <a:pt x="27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7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7" y="30"/>
                        </a:lnTo>
                        <a:lnTo>
                          <a:pt x="22" y="37"/>
                        </a:lnTo>
                        <a:lnTo>
                          <a:pt x="26" y="43"/>
                        </a:lnTo>
                        <a:lnTo>
                          <a:pt x="25" y="44"/>
                        </a:lnTo>
                        <a:lnTo>
                          <a:pt x="26" y="43"/>
                        </a:lnTo>
                        <a:lnTo>
                          <a:pt x="33" y="32"/>
                        </a:lnTo>
                        <a:lnTo>
                          <a:pt x="41" y="21"/>
                        </a:lnTo>
                        <a:lnTo>
                          <a:pt x="49" y="10"/>
                        </a:lnTo>
                        <a:lnTo>
                          <a:pt x="57" y="0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3" name="Freeform 243"/>
                  <p:cNvSpPr>
                    <a:spLocks/>
                  </p:cNvSpPr>
                  <p:nvPr/>
                </p:nvSpPr>
                <p:spPr bwMode="auto">
                  <a:xfrm>
                    <a:off x="4281" y="2269"/>
                    <a:ext cx="68" cy="42"/>
                  </a:xfrm>
                  <a:custGeom>
                    <a:avLst/>
                    <a:gdLst>
                      <a:gd name="T0" fmla="*/ 56 w 75"/>
                      <a:gd name="T1" fmla="*/ 0 h 52"/>
                      <a:gd name="T2" fmla="*/ 46 w 75"/>
                      <a:gd name="T3" fmla="*/ 6 h 52"/>
                      <a:gd name="T4" fmla="*/ 38 w 75"/>
                      <a:gd name="T5" fmla="*/ 12 h 52"/>
                      <a:gd name="T6" fmla="*/ 30 w 75"/>
                      <a:gd name="T7" fmla="*/ 18 h 52"/>
                      <a:gd name="T8" fmla="*/ 22 w 75"/>
                      <a:gd name="T9" fmla="*/ 24 h 52"/>
                      <a:gd name="T10" fmla="*/ 21 w 75"/>
                      <a:gd name="T11" fmla="*/ 27 h 52"/>
                      <a:gd name="T12" fmla="*/ 19 w 75"/>
                      <a:gd name="T13" fmla="*/ 27 h 52"/>
                      <a:gd name="T14" fmla="*/ 15 w 75"/>
                      <a:gd name="T15" fmla="*/ 24 h 52"/>
                      <a:gd name="T16" fmla="*/ 14 w 75"/>
                      <a:gd name="T17" fmla="*/ 21 h 52"/>
                      <a:gd name="T18" fmla="*/ 9 w 75"/>
                      <a:gd name="T19" fmla="*/ 19 h 52"/>
                      <a:gd name="T20" fmla="*/ 5 w 75"/>
                      <a:gd name="T21" fmla="*/ 15 h 52"/>
                      <a:gd name="T22" fmla="*/ 0 w 75"/>
                      <a:gd name="T23" fmla="*/ 14 h 52"/>
                      <a:gd name="T24" fmla="*/ 0 w 75"/>
                      <a:gd name="T25" fmla="*/ 14 h 52"/>
                      <a:gd name="T26" fmla="*/ 6 w 75"/>
                      <a:gd name="T27" fmla="*/ 11 h 52"/>
                      <a:gd name="T28" fmla="*/ 9 w 75"/>
                      <a:gd name="T29" fmla="*/ 12 h 52"/>
                      <a:gd name="T30" fmla="*/ 14 w 75"/>
                      <a:gd name="T31" fmla="*/ 15 h 52"/>
                      <a:gd name="T32" fmla="*/ 17 w 75"/>
                      <a:gd name="T33" fmla="*/ 19 h 52"/>
                      <a:gd name="T34" fmla="*/ 20 w 75"/>
                      <a:gd name="T35" fmla="*/ 23 h 52"/>
                      <a:gd name="T36" fmla="*/ 19 w 75"/>
                      <a:gd name="T37" fmla="*/ 23 h 52"/>
                      <a:gd name="T38" fmla="*/ 20 w 75"/>
                      <a:gd name="T39" fmla="*/ 23 h 52"/>
                      <a:gd name="T40" fmla="*/ 25 w 75"/>
                      <a:gd name="T41" fmla="*/ 17 h 52"/>
                      <a:gd name="T42" fmla="*/ 31 w 75"/>
                      <a:gd name="T43" fmla="*/ 11 h 52"/>
                      <a:gd name="T44" fmla="*/ 37 w 75"/>
                      <a:gd name="T45" fmla="*/ 5 h 52"/>
                      <a:gd name="T46" fmla="*/ 44 w 75"/>
                      <a:gd name="T47" fmla="*/ 0 h 52"/>
                      <a:gd name="T48" fmla="*/ 56 w 75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"/>
                      <a:gd name="T76" fmla="*/ 0 h 52"/>
                      <a:gd name="T77" fmla="*/ 75 w 75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" h="52">
                        <a:moveTo>
                          <a:pt x="75" y="0"/>
                        </a:moveTo>
                        <a:lnTo>
                          <a:pt x="62" y="11"/>
                        </a:lnTo>
                        <a:lnTo>
                          <a:pt x="51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8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8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8" y="30"/>
                        </a:lnTo>
                        <a:lnTo>
                          <a:pt x="23" y="37"/>
                        </a:lnTo>
                        <a:lnTo>
                          <a:pt x="27" y="43"/>
                        </a:lnTo>
                        <a:lnTo>
                          <a:pt x="25" y="44"/>
                        </a:lnTo>
                        <a:lnTo>
                          <a:pt x="27" y="43"/>
                        </a:lnTo>
                        <a:lnTo>
                          <a:pt x="34" y="32"/>
                        </a:lnTo>
                        <a:lnTo>
                          <a:pt x="41" y="21"/>
                        </a:lnTo>
                        <a:lnTo>
                          <a:pt x="50" y="10"/>
                        </a:lnTo>
                        <a:lnTo>
                          <a:pt x="59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4" name="Freeform 244"/>
                  <p:cNvSpPr>
                    <a:spLocks/>
                  </p:cNvSpPr>
                  <p:nvPr/>
                </p:nvSpPr>
                <p:spPr bwMode="auto">
                  <a:xfrm>
                    <a:off x="4281" y="2269"/>
                    <a:ext cx="68" cy="42"/>
                  </a:xfrm>
                  <a:custGeom>
                    <a:avLst/>
                    <a:gdLst>
                      <a:gd name="T0" fmla="*/ 56 w 75"/>
                      <a:gd name="T1" fmla="*/ 0 h 52"/>
                      <a:gd name="T2" fmla="*/ 46 w 75"/>
                      <a:gd name="T3" fmla="*/ 6 h 52"/>
                      <a:gd name="T4" fmla="*/ 38 w 75"/>
                      <a:gd name="T5" fmla="*/ 12 h 52"/>
                      <a:gd name="T6" fmla="*/ 30 w 75"/>
                      <a:gd name="T7" fmla="*/ 18 h 52"/>
                      <a:gd name="T8" fmla="*/ 22 w 75"/>
                      <a:gd name="T9" fmla="*/ 24 h 52"/>
                      <a:gd name="T10" fmla="*/ 21 w 75"/>
                      <a:gd name="T11" fmla="*/ 27 h 52"/>
                      <a:gd name="T12" fmla="*/ 19 w 75"/>
                      <a:gd name="T13" fmla="*/ 27 h 52"/>
                      <a:gd name="T14" fmla="*/ 15 w 75"/>
                      <a:gd name="T15" fmla="*/ 24 h 52"/>
                      <a:gd name="T16" fmla="*/ 14 w 75"/>
                      <a:gd name="T17" fmla="*/ 21 h 52"/>
                      <a:gd name="T18" fmla="*/ 9 w 75"/>
                      <a:gd name="T19" fmla="*/ 19 h 52"/>
                      <a:gd name="T20" fmla="*/ 5 w 75"/>
                      <a:gd name="T21" fmla="*/ 15 h 52"/>
                      <a:gd name="T22" fmla="*/ 0 w 75"/>
                      <a:gd name="T23" fmla="*/ 14 h 52"/>
                      <a:gd name="T24" fmla="*/ 0 w 75"/>
                      <a:gd name="T25" fmla="*/ 14 h 52"/>
                      <a:gd name="T26" fmla="*/ 6 w 75"/>
                      <a:gd name="T27" fmla="*/ 11 h 52"/>
                      <a:gd name="T28" fmla="*/ 9 w 75"/>
                      <a:gd name="T29" fmla="*/ 12 h 52"/>
                      <a:gd name="T30" fmla="*/ 14 w 75"/>
                      <a:gd name="T31" fmla="*/ 15 h 52"/>
                      <a:gd name="T32" fmla="*/ 17 w 75"/>
                      <a:gd name="T33" fmla="*/ 19 h 52"/>
                      <a:gd name="T34" fmla="*/ 20 w 75"/>
                      <a:gd name="T35" fmla="*/ 23 h 52"/>
                      <a:gd name="T36" fmla="*/ 19 w 75"/>
                      <a:gd name="T37" fmla="*/ 23 h 52"/>
                      <a:gd name="T38" fmla="*/ 20 w 75"/>
                      <a:gd name="T39" fmla="*/ 23 h 52"/>
                      <a:gd name="T40" fmla="*/ 25 w 75"/>
                      <a:gd name="T41" fmla="*/ 17 h 52"/>
                      <a:gd name="T42" fmla="*/ 31 w 75"/>
                      <a:gd name="T43" fmla="*/ 11 h 52"/>
                      <a:gd name="T44" fmla="*/ 37 w 75"/>
                      <a:gd name="T45" fmla="*/ 5 h 52"/>
                      <a:gd name="T46" fmla="*/ 44 w 75"/>
                      <a:gd name="T47" fmla="*/ 0 h 52"/>
                      <a:gd name="T48" fmla="*/ 56 w 75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"/>
                      <a:gd name="T76" fmla="*/ 0 h 52"/>
                      <a:gd name="T77" fmla="*/ 75 w 75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" h="52">
                        <a:moveTo>
                          <a:pt x="75" y="0"/>
                        </a:moveTo>
                        <a:lnTo>
                          <a:pt x="62" y="11"/>
                        </a:lnTo>
                        <a:lnTo>
                          <a:pt x="51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8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8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8" y="30"/>
                        </a:lnTo>
                        <a:lnTo>
                          <a:pt x="23" y="37"/>
                        </a:lnTo>
                        <a:lnTo>
                          <a:pt x="27" y="43"/>
                        </a:lnTo>
                        <a:lnTo>
                          <a:pt x="25" y="44"/>
                        </a:lnTo>
                        <a:lnTo>
                          <a:pt x="27" y="43"/>
                        </a:lnTo>
                        <a:lnTo>
                          <a:pt x="34" y="32"/>
                        </a:lnTo>
                        <a:lnTo>
                          <a:pt x="41" y="21"/>
                        </a:lnTo>
                        <a:lnTo>
                          <a:pt x="50" y="10"/>
                        </a:lnTo>
                        <a:lnTo>
                          <a:pt x="59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5" name="Freeform 245"/>
                  <p:cNvSpPr>
                    <a:spLocks/>
                  </p:cNvSpPr>
                  <p:nvPr/>
                </p:nvSpPr>
                <p:spPr bwMode="auto">
                  <a:xfrm>
                    <a:off x="4812" y="2269"/>
                    <a:ext cx="67" cy="42"/>
                  </a:xfrm>
                  <a:custGeom>
                    <a:avLst/>
                    <a:gdLst>
                      <a:gd name="T0" fmla="*/ 55 w 74"/>
                      <a:gd name="T1" fmla="*/ 0 h 52"/>
                      <a:gd name="T2" fmla="*/ 45 w 74"/>
                      <a:gd name="T3" fmla="*/ 6 h 52"/>
                      <a:gd name="T4" fmla="*/ 37 w 74"/>
                      <a:gd name="T5" fmla="*/ 12 h 52"/>
                      <a:gd name="T6" fmla="*/ 30 w 74"/>
                      <a:gd name="T7" fmla="*/ 18 h 52"/>
                      <a:gd name="T8" fmla="*/ 22 w 74"/>
                      <a:gd name="T9" fmla="*/ 24 h 52"/>
                      <a:gd name="T10" fmla="*/ 21 w 74"/>
                      <a:gd name="T11" fmla="*/ 27 h 52"/>
                      <a:gd name="T12" fmla="*/ 19 w 74"/>
                      <a:gd name="T13" fmla="*/ 27 h 52"/>
                      <a:gd name="T14" fmla="*/ 15 w 74"/>
                      <a:gd name="T15" fmla="*/ 24 h 52"/>
                      <a:gd name="T16" fmla="*/ 13 w 74"/>
                      <a:gd name="T17" fmla="*/ 21 h 52"/>
                      <a:gd name="T18" fmla="*/ 9 w 74"/>
                      <a:gd name="T19" fmla="*/ 19 h 52"/>
                      <a:gd name="T20" fmla="*/ 5 w 74"/>
                      <a:gd name="T21" fmla="*/ 15 h 52"/>
                      <a:gd name="T22" fmla="*/ 0 w 74"/>
                      <a:gd name="T23" fmla="*/ 14 h 52"/>
                      <a:gd name="T24" fmla="*/ 0 w 74"/>
                      <a:gd name="T25" fmla="*/ 14 h 52"/>
                      <a:gd name="T26" fmla="*/ 6 w 74"/>
                      <a:gd name="T27" fmla="*/ 11 h 52"/>
                      <a:gd name="T28" fmla="*/ 9 w 74"/>
                      <a:gd name="T29" fmla="*/ 12 h 52"/>
                      <a:gd name="T30" fmla="*/ 13 w 74"/>
                      <a:gd name="T31" fmla="*/ 15 h 52"/>
                      <a:gd name="T32" fmla="*/ 17 w 74"/>
                      <a:gd name="T33" fmla="*/ 19 h 52"/>
                      <a:gd name="T34" fmla="*/ 20 w 74"/>
                      <a:gd name="T35" fmla="*/ 23 h 52"/>
                      <a:gd name="T36" fmla="*/ 19 w 74"/>
                      <a:gd name="T37" fmla="*/ 23 h 52"/>
                      <a:gd name="T38" fmla="*/ 20 w 74"/>
                      <a:gd name="T39" fmla="*/ 23 h 52"/>
                      <a:gd name="T40" fmla="*/ 25 w 74"/>
                      <a:gd name="T41" fmla="*/ 17 h 52"/>
                      <a:gd name="T42" fmla="*/ 31 w 74"/>
                      <a:gd name="T43" fmla="*/ 11 h 52"/>
                      <a:gd name="T44" fmla="*/ 36 w 74"/>
                      <a:gd name="T45" fmla="*/ 5 h 52"/>
                      <a:gd name="T46" fmla="*/ 43 w 74"/>
                      <a:gd name="T47" fmla="*/ 0 h 52"/>
                      <a:gd name="T48" fmla="*/ 55 w 74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4"/>
                      <a:gd name="T76" fmla="*/ 0 h 52"/>
                      <a:gd name="T77" fmla="*/ 74 w 74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4" h="52">
                        <a:moveTo>
                          <a:pt x="74" y="0"/>
                        </a:moveTo>
                        <a:lnTo>
                          <a:pt x="61" y="11"/>
                        </a:lnTo>
                        <a:lnTo>
                          <a:pt x="50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8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8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8" y="30"/>
                        </a:lnTo>
                        <a:lnTo>
                          <a:pt x="23" y="37"/>
                        </a:lnTo>
                        <a:lnTo>
                          <a:pt x="27" y="43"/>
                        </a:lnTo>
                        <a:lnTo>
                          <a:pt x="25" y="44"/>
                        </a:lnTo>
                        <a:lnTo>
                          <a:pt x="27" y="43"/>
                        </a:lnTo>
                        <a:lnTo>
                          <a:pt x="34" y="32"/>
                        </a:lnTo>
                        <a:lnTo>
                          <a:pt x="41" y="21"/>
                        </a:lnTo>
                        <a:lnTo>
                          <a:pt x="49" y="10"/>
                        </a:lnTo>
                        <a:lnTo>
                          <a:pt x="58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6" name="Freeform 246"/>
                  <p:cNvSpPr>
                    <a:spLocks/>
                  </p:cNvSpPr>
                  <p:nvPr/>
                </p:nvSpPr>
                <p:spPr bwMode="auto">
                  <a:xfrm>
                    <a:off x="4812" y="2269"/>
                    <a:ext cx="67" cy="42"/>
                  </a:xfrm>
                  <a:custGeom>
                    <a:avLst/>
                    <a:gdLst>
                      <a:gd name="T0" fmla="*/ 55 w 74"/>
                      <a:gd name="T1" fmla="*/ 0 h 52"/>
                      <a:gd name="T2" fmla="*/ 45 w 74"/>
                      <a:gd name="T3" fmla="*/ 6 h 52"/>
                      <a:gd name="T4" fmla="*/ 37 w 74"/>
                      <a:gd name="T5" fmla="*/ 12 h 52"/>
                      <a:gd name="T6" fmla="*/ 30 w 74"/>
                      <a:gd name="T7" fmla="*/ 18 h 52"/>
                      <a:gd name="T8" fmla="*/ 22 w 74"/>
                      <a:gd name="T9" fmla="*/ 24 h 52"/>
                      <a:gd name="T10" fmla="*/ 21 w 74"/>
                      <a:gd name="T11" fmla="*/ 27 h 52"/>
                      <a:gd name="T12" fmla="*/ 19 w 74"/>
                      <a:gd name="T13" fmla="*/ 27 h 52"/>
                      <a:gd name="T14" fmla="*/ 15 w 74"/>
                      <a:gd name="T15" fmla="*/ 24 h 52"/>
                      <a:gd name="T16" fmla="*/ 13 w 74"/>
                      <a:gd name="T17" fmla="*/ 21 h 52"/>
                      <a:gd name="T18" fmla="*/ 9 w 74"/>
                      <a:gd name="T19" fmla="*/ 19 h 52"/>
                      <a:gd name="T20" fmla="*/ 5 w 74"/>
                      <a:gd name="T21" fmla="*/ 15 h 52"/>
                      <a:gd name="T22" fmla="*/ 0 w 74"/>
                      <a:gd name="T23" fmla="*/ 14 h 52"/>
                      <a:gd name="T24" fmla="*/ 0 w 74"/>
                      <a:gd name="T25" fmla="*/ 14 h 52"/>
                      <a:gd name="T26" fmla="*/ 6 w 74"/>
                      <a:gd name="T27" fmla="*/ 11 h 52"/>
                      <a:gd name="T28" fmla="*/ 9 w 74"/>
                      <a:gd name="T29" fmla="*/ 12 h 52"/>
                      <a:gd name="T30" fmla="*/ 13 w 74"/>
                      <a:gd name="T31" fmla="*/ 15 h 52"/>
                      <a:gd name="T32" fmla="*/ 17 w 74"/>
                      <a:gd name="T33" fmla="*/ 19 h 52"/>
                      <a:gd name="T34" fmla="*/ 20 w 74"/>
                      <a:gd name="T35" fmla="*/ 23 h 52"/>
                      <a:gd name="T36" fmla="*/ 19 w 74"/>
                      <a:gd name="T37" fmla="*/ 23 h 52"/>
                      <a:gd name="T38" fmla="*/ 20 w 74"/>
                      <a:gd name="T39" fmla="*/ 23 h 52"/>
                      <a:gd name="T40" fmla="*/ 25 w 74"/>
                      <a:gd name="T41" fmla="*/ 17 h 52"/>
                      <a:gd name="T42" fmla="*/ 31 w 74"/>
                      <a:gd name="T43" fmla="*/ 11 h 52"/>
                      <a:gd name="T44" fmla="*/ 36 w 74"/>
                      <a:gd name="T45" fmla="*/ 5 h 52"/>
                      <a:gd name="T46" fmla="*/ 43 w 74"/>
                      <a:gd name="T47" fmla="*/ 0 h 52"/>
                      <a:gd name="T48" fmla="*/ 55 w 74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4"/>
                      <a:gd name="T76" fmla="*/ 0 h 52"/>
                      <a:gd name="T77" fmla="*/ 74 w 74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4" h="52">
                        <a:moveTo>
                          <a:pt x="74" y="0"/>
                        </a:moveTo>
                        <a:lnTo>
                          <a:pt x="61" y="11"/>
                        </a:lnTo>
                        <a:lnTo>
                          <a:pt x="50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8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8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8" y="30"/>
                        </a:lnTo>
                        <a:lnTo>
                          <a:pt x="23" y="37"/>
                        </a:lnTo>
                        <a:lnTo>
                          <a:pt x="27" y="43"/>
                        </a:lnTo>
                        <a:lnTo>
                          <a:pt x="25" y="44"/>
                        </a:lnTo>
                        <a:lnTo>
                          <a:pt x="27" y="43"/>
                        </a:lnTo>
                        <a:lnTo>
                          <a:pt x="34" y="32"/>
                        </a:lnTo>
                        <a:lnTo>
                          <a:pt x="41" y="21"/>
                        </a:lnTo>
                        <a:lnTo>
                          <a:pt x="49" y="10"/>
                        </a:lnTo>
                        <a:lnTo>
                          <a:pt x="58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7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4766" y="2222"/>
                    <a:ext cx="133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4766" y="2222"/>
                    <a:ext cx="133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9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2221"/>
                    <a:ext cx="135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0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2221"/>
                    <a:ext cx="135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1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3145" y="2221"/>
                    <a:ext cx="133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2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3145" y="2221"/>
                    <a:ext cx="133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3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2855" y="2221"/>
                    <a:ext cx="135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4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2855" y="2221"/>
                    <a:ext cx="135" cy="7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5" name="Freeform 255"/>
                  <p:cNvSpPr>
                    <a:spLocks/>
                  </p:cNvSpPr>
                  <p:nvPr/>
                </p:nvSpPr>
                <p:spPr bwMode="auto">
                  <a:xfrm>
                    <a:off x="2889" y="2269"/>
                    <a:ext cx="67" cy="42"/>
                  </a:xfrm>
                  <a:custGeom>
                    <a:avLst/>
                    <a:gdLst>
                      <a:gd name="T0" fmla="*/ 55 w 74"/>
                      <a:gd name="T1" fmla="*/ 0 h 52"/>
                      <a:gd name="T2" fmla="*/ 46 w 74"/>
                      <a:gd name="T3" fmla="*/ 6 h 52"/>
                      <a:gd name="T4" fmla="*/ 38 w 74"/>
                      <a:gd name="T5" fmla="*/ 12 h 52"/>
                      <a:gd name="T6" fmla="*/ 30 w 74"/>
                      <a:gd name="T7" fmla="*/ 18 h 52"/>
                      <a:gd name="T8" fmla="*/ 22 w 74"/>
                      <a:gd name="T9" fmla="*/ 24 h 52"/>
                      <a:gd name="T10" fmla="*/ 20 w 74"/>
                      <a:gd name="T11" fmla="*/ 27 h 52"/>
                      <a:gd name="T12" fmla="*/ 19 w 74"/>
                      <a:gd name="T13" fmla="*/ 27 h 52"/>
                      <a:gd name="T14" fmla="*/ 15 w 74"/>
                      <a:gd name="T15" fmla="*/ 24 h 52"/>
                      <a:gd name="T16" fmla="*/ 13 w 74"/>
                      <a:gd name="T17" fmla="*/ 21 h 52"/>
                      <a:gd name="T18" fmla="*/ 9 w 74"/>
                      <a:gd name="T19" fmla="*/ 19 h 52"/>
                      <a:gd name="T20" fmla="*/ 5 w 74"/>
                      <a:gd name="T21" fmla="*/ 15 h 52"/>
                      <a:gd name="T22" fmla="*/ 0 w 74"/>
                      <a:gd name="T23" fmla="*/ 14 h 52"/>
                      <a:gd name="T24" fmla="*/ 0 w 74"/>
                      <a:gd name="T25" fmla="*/ 14 h 52"/>
                      <a:gd name="T26" fmla="*/ 6 w 74"/>
                      <a:gd name="T27" fmla="*/ 11 h 52"/>
                      <a:gd name="T28" fmla="*/ 9 w 74"/>
                      <a:gd name="T29" fmla="*/ 12 h 52"/>
                      <a:gd name="T30" fmla="*/ 13 w 74"/>
                      <a:gd name="T31" fmla="*/ 15 h 52"/>
                      <a:gd name="T32" fmla="*/ 16 w 74"/>
                      <a:gd name="T33" fmla="*/ 19 h 52"/>
                      <a:gd name="T34" fmla="*/ 20 w 74"/>
                      <a:gd name="T35" fmla="*/ 23 h 52"/>
                      <a:gd name="T36" fmla="*/ 19 w 74"/>
                      <a:gd name="T37" fmla="*/ 23 h 52"/>
                      <a:gd name="T38" fmla="*/ 20 w 74"/>
                      <a:gd name="T39" fmla="*/ 23 h 52"/>
                      <a:gd name="T40" fmla="*/ 24 w 74"/>
                      <a:gd name="T41" fmla="*/ 17 h 52"/>
                      <a:gd name="T42" fmla="*/ 31 w 74"/>
                      <a:gd name="T43" fmla="*/ 11 h 52"/>
                      <a:gd name="T44" fmla="*/ 37 w 74"/>
                      <a:gd name="T45" fmla="*/ 5 h 52"/>
                      <a:gd name="T46" fmla="*/ 43 w 74"/>
                      <a:gd name="T47" fmla="*/ 0 h 52"/>
                      <a:gd name="T48" fmla="*/ 55 w 74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4"/>
                      <a:gd name="T76" fmla="*/ 0 h 52"/>
                      <a:gd name="T77" fmla="*/ 74 w 74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4" h="52">
                        <a:moveTo>
                          <a:pt x="74" y="0"/>
                        </a:moveTo>
                        <a:lnTo>
                          <a:pt x="62" y="11"/>
                        </a:lnTo>
                        <a:lnTo>
                          <a:pt x="51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7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7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7" y="30"/>
                        </a:lnTo>
                        <a:lnTo>
                          <a:pt x="22" y="37"/>
                        </a:lnTo>
                        <a:lnTo>
                          <a:pt x="26" y="43"/>
                        </a:lnTo>
                        <a:lnTo>
                          <a:pt x="25" y="44"/>
                        </a:lnTo>
                        <a:lnTo>
                          <a:pt x="26" y="43"/>
                        </a:lnTo>
                        <a:lnTo>
                          <a:pt x="33" y="32"/>
                        </a:lnTo>
                        <a:lnTo>
                          <a:pt x="41" y="21"/>
                        </a:lnTo>
                        <a:lnTo>
                          <a:pt x="50" y="10"/>
                        </a:lnTo>
                        <a:lnTo>
                          <a:pt x="58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6" name="Freeform 256"/>
                  <p:cNvSpPr>
                    <a:spLocks/>
                  </p:cNvSpPr>
                  <p:nvPr/>
                </p:nvSpPr>
                <p:spPr bwMode="auto">
                  <a:xfrm>
                    <a:off x="2889" y="2269"/>
                    <a:ext cx="67" cy="42"/>
                  </a:xfrm>
                  <a:custGeom>
                    <a:avLst/>
                    <a:gdLst>
                      <a:gd name="T0" fmla="*/ 55 w 74"/>
                      <a:gd name="T1" fmla="*/ 0 h 52"/>
                      <a:gd name="T2" fmla="*/ 46 w 74"/>
                      <a:gd name="T3" fmla="*/ 6 h 52"/>
                      <a:gd name="T4" fmla="*/ 38 w 74"/>
                      <a:gd name="T5" fmla="*/ 12 h 52"/>
                      <a:gd name="T6" fmla="*/ 30 w 74"/>
                      <a:gd name="T7" fmla="*/ 18 h 52"/>
                      <a:gd name="T8" fmla="*/ 22 w 74"/>
                      <a:gd name="T9" fmla="*/ 24 h 52"/>
                      <a:gd name="T10" fmla="*/ 20 w 74"/>
                      <a:gd name="T11" fmla="*/ 27 h 52"/>
                      <a:gd name="T12" fmla="*/ 19 w 74"/>
                      <a:gd name="T13" fmla="*/ 27 h 52"/>
                      <a:gd name="T14" fmla="*/ 15 w 74"/>
                      <a:gd name="T15" fmla="*/ 24 h 52"/>
                      <a:gd name="T16" fmla="*/ 13 w 74"/>
                      <a:gd name="T17" fmla="*/ 21 h 52"/>
                      <a:gd name="T18" fmla="*/ 9 w 74"/>
                      <a:gd name="T19" fmla="*/ 19 h 52"/>
                      <a:gd name="T20" fmla="*/ 5 w 74"/>
                      <a:gd name="T21" fmla="*/ 15 h 52"/>
                      <a:gd name="T22" fmla="*/ 0 w 74"/>
                      <a:gd name="T23" fmla="*/ 14 h 52"/>
                      <a:gd name="T24" fmla="*/ 0 w 74"/>
                      <a:gd name="T25" fmla="*/ 14 h 52"/>
                      <a:gd name="T26" fmla="*/ 6 w 74"/>
                      <a:gd name="T27" fmla="*/ 11 h 52"/>
                      <a:gd name="T28" fmla="*/ 9 w 74"/>
                      <a:gd name="T29" fmla="*/ 12 h 52"/>
                      <a:gd name="T30" fmla="*/ 13 w 74"/>
                      <a:gd name="T31" fmla="*/ 15 h 52"/>
                      <a:gd name="T32" fmla="*/ 16 w 74"/>
                      <a:gd name="T33" fmla="*/ 19 h 52"/>
                      <a:gd name="T34" fmla="*/ 20 w 74"/>
                      <a:gd name="T35" fmla="*/ 23 h 52"/>
                      <a:gd name="T36" fmla="*/ 19 w 74"/>
                      <a:gd name="T37" fmla="*/ 23 h 52"/>
                      <a:gd name="T38" fmla="*/ 20 w 74"/>
                      <a:gd name="T39" fmla="*/ 23 h 52"/>
                      <a:gd name="T40" fmla="*/ 24 w 74"/>
                      <a:gd name="T41" fmla="*/ 17 h 52"/>
                      <a:gd name="T42" fmla="*/ 31 w 74"/>
                      <a:gd name="T43" fmla="*/ 11 h 52"/>
                      <a:gd name="T44" fmla="*/ 37 w 74"/>
                      <a:gd name="T45" fmla="*/ 5 h 52"/>
                      <a:gd name="T46" fmla="*/ 43 w 74"/>
                      <a:gd name="T47" fmla="*/ 0 h 52"/>
                      <a:gd name="T48" fmla="*/ 55 w 74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4"/>
                      <a:gd name="T76" fmla="*/ 0 h 52"/>
                      <a:gd name="T77" fmla="*/ 74 w 74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4" h="52">
                        <a:moveTo>
                          <a:pt x="74" y="0"/>
                        </a:moveTo>
                        <a:lnTo>
                          <a:pt x="62" y="11"/>
                        </a:lnTo>
                        <a:lnTo>
                          <a:pt x="51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7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7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7" y="30"/>
                        </a:lnTo>
                        <a:lnTo>
                          <a:pt x="22" y="37"/>
                        </a:lnTo>
                        <a:lnTo>
                          <a:pt x="26" y="43"/>
                        </a:lnTo>
                        <a:lnTo>
                          <a:pt x="25" y="44"/>
                        </a:lnTo>
                        <a:lnTo>
                          <a:pt x="26" y="43"/>
                        </a:lnTo>
                        <a:lnTo>
                          <a:pt x="33" y="32"/>
                        </a:lnTo>
                        <a:lnTo>
                          <a:pt x="41" y="21"/>
                        </a:lnTo>
                        <a:lnTo>
                          <a:pt x="50" y="10"/>
                        </a:lnTo>
                        <a:lnTo>
                          <a:pt x="58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solidFill>
                      <a:srgbClr val="33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7" name="Freeform 257"/>
                  <p:cNvSpPr>
                    <a:spLocks/>
                  </p:cNvSpPr>
                  <p:nvPr/>
                </p:nvSpPr>
                <p:spPr bwMode="auto">
                  <a:xfrm>
                    <a:off x="3185" y="2269"/>
                    <a:ext cx="66" cy="42"/>
                  </a:xfrm>
                  <a:custGeom>
                    <a:avLst/>
                    <a:gdLst>
                      <a:gd name="T0" fmla="*/ 54 w 73"/>
                      <a:gd name="T1" fmla="*/ 0 h 52"/>
                      <a:gd name="T2" fmla="*/ 45 w 73"/>
                      <a:gd name="T3" fmla="*/ 6 h 52"/>
                      <a:gd name="T4" fmla="*/ 37 w 73"/>
                      <a:gd name="T5" fmla="*/ 12 h 52"/>
                      <a:gd name="T6" fmla="*/ 29 w 73"/>
                      <a:gd name="T7" fmla="*/ 18 h 52"/>
                      <a:gd name="T8" fmla="*/ 22 w 73"/>
                      <a:gd name="T9" fmla="*/ 24 h 52"/>
                      <a:gd name="T10" fmla="*/ 20 w 73"/>
                      <a:gd name="T11" fmla="*/ 27 h 52"/>
                      <a:gd name="T12" fmla="*/ 19 w 73"/>
                      <a:gd name="T13" fmla="*/ 27 h 52"/>
                      <a:gd name="T14" fmla="*/ 15 w 73"/>
                      <a:gd name="T15" fmla="*/ 24 h 52"/>
                      <a:gd name="T16" fmla="*/ 13 w 73"/>
                      <a:gd name="T17" fmla="*/ 21 h 52"/>
                      <a:gd name="T18" fmla="*/ 9 w 73"/>
                      <a:gd name="T19" fmla="*/ 19 h 52"/>
                      <a:gd name="T20" fmla="*/ 5 w 73"/>
                      <a:gd name="T21" fmla="*/ 15 h 52"/>
                      <a:gd name="T22" fmla="*/ 0 w 73"/>
                      <a:gd name="T23" fmla="*/ 14 h 52"/>
                      <a:gd name="T24" fmla="*/ 0 w 73"/>
                      <a:gd name="T25" fmla="*/ 14 h 52"/>
                      <a:gd name="T26" fmla="*/ 6 w 73"/>
                      <a:gd name="T27" fmla="*/ 11 h 52"/>
                      <a:gd name="T28" fmla="*/ 9 w 73"/>
                      <a:gd name="T29" fmla="*/ 12 h 52"/>
                      <a:gd name="T30" fmla="*/ 13 w 73"/>
                      <a:gd name="T31" fmla="*/ 15 h 52"/>
                      <a:gd name="T32" fmla="*/ 16 w 73"/>
                      <a:gd name="T33" fmla="*/ 19 h 52"/>
                      <a:gd name="T34" fmla="*/ 20 w 73"/>
                      <a:gd name="T35" fmla="*/ 23 h 52"/>
                      <a:gd name="T36" fmla="*/ 19 w 73"/>
                      <a:gd name="T37" fmla="*/ 23 h 52"/>
                      <a:gd name="T38" fmla="*/ 20 w 73"/>
                      <a:gd name="T39" fmla="*/ 23 h 52"/>
                      <a:gd name="T40" fmla="*/ 24 w 73"/>
                      <a:gd name="T41" fmla="*/ 17 h 52"/>
                      <a:gd name="T42" fmla="*/ 30 w 73"/>
                      <a:gd name="T43" fmla="*/ 11 h 52"/>
                      <a:gd name="T44" fmla="*/ 36 w 73"/>
                      <a:gd name="T45" fmla="*/ 5 h 52"/>
                      <a:gd name="T46" fmla="*/ 42 w 73"/>
                      <a:gd name="T47" fmla="*/ 0 h 52"/>
                      <a:gd name="T48" fmla="*/ 54 w 73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3"/>
                      <a:gd name="T76" fmla="*/ 0 h 52"/>
                      <a:gd name="T77" fmla="*/ 73 w 73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3" h="52">
                        <a:moveTo>
                          <a:pt x="73" y="0"/>
                        </a:moveTo>
                        <a:lnTo>
                          <a:pt x="61" y="11"/>
                        </a:lnTo>
                        <a:lnTo>
                          <a:pt x="50" y="23"/>
                        </a:lnTo>
                        <a:lnTo>
                          <a:pt x="39" y="34"/>
                        </a:lnTo>
                        <a:lnTo>
                          <a:pt x="29" y="46"/>
                        </a:lnTo>
                        <a:lnTo>
                          <a:pt x="27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7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7" y="30"/>
                        </a:lnTo>
                        <a:lnTo>
                          <a:pt x="22" y="37"/>
                        </a:lnTo>
                        <a:lnTo>
                          <a:pt x="26" y="43"/>
                        </a:lnTo>
                        <a:lnTo>
                          <a:pt x="25" y="44"/>
                        </a:lnTo>
                        <a:lnTo>
                          <a:pt x="26" y="43"/>
                        </a:lnTo>
                        <a:lnTo>
                          <a:pt x="33" y="32"/>
                        </a:lnTo>
                        <a:lnTo>
                          <a:pt x="41" y="21"/>
                        </a:lnTo>
                        <a:lnTo>
                          <a:pt x="49" y="10"/>
                        </a:lnTo>
                        <a:lnTo>
                          <a:pt x="57" y="0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8" name="Freeform 258"/>
                  <p:cNvSpPr>
                    <a:spLocks/>
                  </p:cNvSpPr>
                  <p:nvPr/>
                </p:nvSpPr>
                <p:spPr bwMode="auto">
                  <a:xfrm>
                    <a:off x="3185" y="2269"/>
                    <a:ext cx="66" cy="42"/>
                  </a:xfrm>
                  <a:custGeom>
                    <a:avLst/>
                    <a:gdLst>
                      <a:gd name="T0" fmla="*/ 54 w 73"/>
                      <a:gd name="T1" fmla="*/ 0 h 52"/>
                      <a:gd name="T2" fmla="*/ 45 w 73"/>
                      <a:gd name="T3" fmla="*/ 6 h 52"/>
                      <a:gd name="T4" fmla="*/ 37 w 73"/>
                      <a:gd name="T5" fmla="*/ 12 h 52"/>
                      <a:gd name="T6" fmla="*/ 29 w 73"/>
                      <a:gd name="T7" fmla="*/ 18 h 52"/>
                      <a:gd name="T8" fmla="*/ 22 w 73"/>
                      <a:gd name="T9" fmla="*/ 24 h 52"/>
                      <a:gd name="T10" fmla="*/ 20 w 73"/>
                      <a:gd name="T11" fmla="*/ 27 h 52"/>
                      <a:gd name="T12" fmla="*/ 19 w 73"/>
                      <a:gd name="T13" fmla="*/ 27 h 52"/>
                      <a:gd name="T14" fmla="*/ 15 w 73"/>
                      <a:gd name="T15" fmla="*/ 24 h 52"/>
                      <a:gd name="T16" fmla="*/ 13 w 73"/>
                      <a:gd name="T17" fmla="*/ 21 h 52"/>
                      <a:gd name="T18" fmla="*/ 9 w 73"/>
                      <a:gd name="T19" fmla="*/ 19 h 52"/>
                      <a:gd name="T20" fmla="*/ 5 w 73"/>
                      <a:gd name="T21" fmla="*/ 15 h 52"/>
                      <a:gd name="T22" fmla="*/ 0 w 73"/>
                      <a:gd name="T23" fmla="*/ 14 h 52"/>
                      <a:gd name="T24" fmla="*/ 0 w 73"/>
                      <a:gd name="T25" fmla="*/ 14 h 52"/>
                      <a:gd name="T26" fmla="*/ 6 w 73"/>
                      <a:gd name="T27" fmla="*/ 11 h 52"/>
                      <a:gd name="T28" fmla="*/ 9 w 73"/>
                      <a:gd name="T29" fmla="*/ 12 h 52"/>
                      <a:gd name="T30" fmla="*/ 13 w 73"/>
                      <a:gd name="T31" fmla="*/ 15 h 52"/>
                      <a:gd name="T32" fmla="*/ 16 w 73"/>
                      <a:gd name="T33" fmla="*/ 19 h 52"/>
                      <a:gd name="T34" fmla="*/ 20 w 73"/>
                      <a:gd name="T35" fmla="*/ 23 h 52"/>
                      <a:gd name="T36" fmla="*/ 19 w 73"/>
                      <a:gd name="T37" fmla="*/ 23 h 52"/>
                      <a:gd name="T38" fmla="*/ 20 w 73"/>
                      <a:gd name="T39" fmla="*/ 23 h 52"/>
                      <a:gd name="T40" fmla="*/ 24 w 73"/>
                      <a:gd name="T41" fmla="*/ 17 h 52"/>
                      <a:gd name="T42" fmla="*/ 30 w 73"/>
                      <a:gd name="T43" fmla="*/ 11 h 52"/>
                      <a:gd name="T44" fmla="*/ 36 w 73"/>
                      <a:gd name="T45" fmla="*/ 5 h 52"/>
                      <a:gd name="T46" fmla="*/ 42 w 73"/>
                      <a:gd name="T47" fmla="*/ 0 h 52"/>
                      <a:gd name="T48" fmla="*/ 54 w 73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3"/>
                      <a:gd name="T76" fmla="*/ 0 h 52"/>
                      <a:gd name="T77" fmla="*/ 73 w 73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3" h="52">
                        <a:moveTo>
                          <a:pt x="73" y="0"/>
                        </a:moveTo>
                        <a:lnTo>
                          <a:pt x="61" y="11"/>
                        </a:lnTo>
                        <a:lnTo>
                          <a:pt x="50" y="23"/>
                        </a:lnTo>
                        <a:lnTo>
                          <a:pt x="39" y="34"/>
                        </a:lnTo>
                        <a:lnTo>
                          <a:pt x="29" y="46"/>
                        </a:lnTo>
                        <a:lnTo>
                          <a:pt x="27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7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7" y="30"/>
                        </a:lnTo>
                        <a:lnTo>
                          <a:pt x="22" y="37"/>
                        </a:lnTo>
                        <a:lnTo>
                          <a:pt x="26" y="43"/>
                        </a:lnTo>
                        <a:lnTo>
                          <a:pt x="25" y="44"/>
                        </a:lnTo>
                        <a:lnTo>
                          <a:pt x="26" y="43"/>
                        </a:lnTo>
                        <a:lnTo>
                          <a:pt x="33" y="32"/>
                        </a:lnTo>
                        <a:lnTo>
                          <a:pt x="41" y="21"/>
                        </a:lnTo>
                        <a:lnTo>
                          <a:pt x="49" y="10"/>
                        </a:lnTo>
                        <a:lnTo>
                          <a:pt x="57" y="0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solidFill>
                      <a:srgbClr val="33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9" name="Freeform 259"/>
                  <p:cNvSpPr>
                    <a:spLocks/>
                  </p:cNvSpPr>
                  <p:nvPr/>
                </p:nvSpPr>
                <p:spPr bwMode="auto">
                  <a:xfrm>
                    <a:off x="4281" y="2269"/>
                    <a:ext cx="68" cy="42"/>
                  </a:xfrm>
                  <a:custGeom>
                    <a:avLst/>
                    <a:gdLst>
                      <a:gd name="T0" fmla="*/ 56 w 75"/>
                      <a:gd name="T1" fmla="*/ 0 h 52"/>
                      <a:gd name="T2" fmla="*/ 46 w 75"/>
                      <a:gd name="T3" fmla="*/ 6 h 52"/>
                      <a:gd name="T4" fmla="*/ 38 w 75"/>
                      <a:gd name="T5" fmla="*/ 12 h 52"/>
                      <a:gd name="T6" fmla="*/ 30 w 75"/>
                      <a:gd name="T7" fmla="*/ 18 h 52"/>
                      <a:gd name="T8" fmla="*/ 22 w 75"/>
                      <a:gd name="T9" fmla="*/ 24 h 52"/>
                      <a:gd name="T10" fmla="*/ 21 w 75"/>
                      <a:gd name="T11" fmla="*/ 27 h 52"/>
                      <a:gd name="T12" fmla="*/ 19 w 75"/>
                      <a:gd name="T13" fmla="*/ 27 h 52"/>
                      <a:gd name="T14" fmla="*/ 15 w 75"/>
                      <a:gd name="T15" fmla="*/ 24 h 52"/>
                      <a:gd name="T16" fmla="*/ 14 w 75"/>
                      <a:gd name="T17" fmla="*/ 21 h 52"/>
                      <a:gd name="T18" fmla="*/ 9 w 75"/>
                      <a:gd name="T19" fmla="*/ 19 h 52"/>
                      <a:gd name="T20" fmla="*/ 5 w 75"/>
                      <a:gd name="T21" fmla="*/ 15 h 52"/>
                      <a:gd name="T22" fmla="*/ 0 w 75"/>
                      <a:gd name="T23" fmla="*/ 14 h 52"/>
                      <a:gd name="T24" fmla="*/ 0 w 75"/>
                      <a:gd name="T25" fmla="*/ 14 h 52"/>
                      <a:gd name="T26" fmla="*/ 6 w 75"/>
                      <a:gd name="T27" fmla="*/ 11 h 52"/>
                      <a:gd name="T28" fmla="*/ 9 w 75"/>
                      <a:gd name="T29" fmla="*/ 12 h 52"/>
                      <a:gd name="T30" fmla="*/ 14 w 75"/>
                      <a:gd name="T31" fmla="*/ 15 h 52"/>
                      <a:gd name="T32" fmla="*/ 17 w 75"/>
                      <a:gd name="T33" fmla="*/ 19 h 52"/>
                      <a:gd name="T34" fmla="*/ 20 w 75"/>
                      <a:gd name="T35" fmla="*/ 23 h 52"/>
                      <a:gd name="T36" fmla="*/ 19 w 75"/>
                      <a:gd name="T37" fmla="*/ 23 h 52"/>
                      <a:gd name="T38" fmla="*/ 20 w 75"/>
                      <a:gd name="T39" fmla="*/ 23 h 52"/>
                      <a:gd name="T40" fmla="*/ 25 w 75"/>
                      <a:gd name="T41" fmla="*/ 17 h 52"/>
                      <a:gd name="T42" fmla="*/ 31 w 75"/>
                      <a:gd name="T43" fmla="*/ 11 h 52"/>
                      <a:gd name="T44" fmla="*/ 37 w 75"/>
                      <a:gd name="T45" fmla="*/ 5 h 52"/>
                      <a:gd name="T46" fmla="*/ 44 w 75"/>
                      <a:gd name="T47" fmla="*/ 0 h 52"/>
                      <a:gd name="T48" fmla="*/ 56 w 75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"/>
                      <a:gd name="T76" fmla="*/ 0 h 52"/>
                      <a:gd name="T77" fmla="*/ 75 w 75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" h="52">
                        <a:moveTo>
                          <a:pt x="75" y="0"/>
                        </a:moveTo>
                        <a:lnTo>
                          <a:pt x="62" y="11"/>
                        </a:lnTo>
                        <a:lnTo>
                          <a:pt x="51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8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8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8" y="30"/>
                        </a:lnTo>
                        <a:lnTo>
                          <a:pt x="23" y="37"/>
                        </a:lnTo>
                        <a:lnTo>
                          <a:pt x="27" y="43"/>
                        </a:lnTo>
                        <a:lnTo>
                          <a:pt x="25" y="44"/>
                        </a:lnTo>
                        <a:lnTo>
                          <a:pt x="27" y="43"/>
                        </a:lnTo>
                        <a:lnTo>
                          <a:pt x="34" y="32"/>
                        </a:lnTo>
                        <a:lnTo>
                          <a:pt x="41" y="21"/>
                        </a:lnTo>
                        <a:lnTo>
                          <a:pt x="50" y="10"/>
                        </a:lnTo>
                        <a:lnTo>
                          <a:pt x="59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0" name="Freeform 260"/>
                  <p:cNvSpPr>
                    <a:spLocks/>
                  </p:cNvSpPr>
                  <p:nvPr/>
                </p:nvSpPr>
                <p:spPr bwMode="auto">
                  <a:xfrm>
                    <a:off x="4281" y="2269"/>
                    <a:ext cx="68" cy="42"/>
                  </a:xfrm>
                  <a:custGeom>
                    <a:avLst/>
                    <a:gdLst>
                      <a:gd name="T0" fmla="*/ 56 w 75"/>
                      <a:gd name="T1" fmla="*/ 0 h 52"/>
                      <a:gd name="T2" fmla="*/ 46 w 75"/>
                      <a:gd name="T3" fmla="*/ 6 h 52"/>
                      <a:gd name="T4" fmla="*/ 38 w 75"/>
                      <a:gd name="T5" fmla="*/ 12 h 52"/>
                      <a:gd name="T6" fmla="*/ 30 w 75"/>
                      <a:gd name="T7" fmla="*/ 18 h 52"/>
                      <a:gd name="T8" fmla="*/ 22 w 75"/>
                      <a:gd name="T9" fmla="*/ 24 h 52"/>
                      <a:gd name="T10" fmla="*/ 21 w 75"/>
                      <a:gd name="T11" fmla="*/ 27 h 52"/>
                      <a:gd name="T12" fmla="*/ 19 w 75"/>
                      <a:gd name="T13" fmla="*/ 27 h 52"/>
                      <a:gd name="T14" fmla="*/ 15 w 75"/>
                      <a:gd name="T15" fmla="*/ 24 h 52"/>
                      <a:gd name="T16" fmla="*/ 14 w 75"/>
                      <a:gd name="T17" fmla="*/ 21 h 52"/>
                      <a:gd name="T18" fmla="*/ 9 w 75"/>
                      <a:gd name="T19" fmla="*/ 19 h 52"/>
                      <a:gd name="T20" fmla="*/ 5 w 75"/>
                      <a:gd name="T21" fmla="*/ 15 h 52"/>
                      <a:gd name="T22" fmla="*/ 0 w 75"/>
                      <a:gd name="T23" fmla="*/ 14 h 52"/>
                      <a:gd name="T24" fmla="*/ 0 w 75"/>
                      <a:gd name="T25" fmla="*/ 14 h 52"/>
                      <a:gd name="T26" fmla="*/ 6 w 75"/>
                      <a:gd name="T27" fmla="*/ 11 h 52"/>
                      <a:gd name="T28" fmla="*/ 9 w 75"/>
                      <a:gd name="T29" fmla="*/ 12 h 52"/>
                      <a:gd name="T30" fmla="*/ 14 w 75"/>
                      <a:gd name="T31" fmla="*/ 15 h 52"/>
                      <a:gd name="T32" fmla="*/ 17 w 75"/>
                      <a:gd name="T33" fmla="*/ 19 h 52"/>
                      <a:gd name="T34" fmla="*/ 20 w 75"/>
                      <a:gd name="T35" fmla="*/ 23 h 52"/>
                      <a:gd name="T36" fmla="*/ 19 w 75"/>
                      <a:gd name="T37" fmla="*/ 23 h 52"/>
                      <a:gd name="T38" fmla="*/ 20 w 75"/>
                      <a:gd name="T39" fmla="*/ 23 h 52"/>
                      <a:gd name="T40" fmla="*/ 25 w 75"/>
                      <a:gd name="T41" fmla="*/ 17 h 52"/>
                      <a:gd name="T42" fmla="*/ 31 w 75"/>
                      <a:gd name="T43" fmla="*/ 11 h 52"/>
                      <a:gd name="T44" fmla="*/ 37 w 75"/>
                      <a:gd name="T45" fmla="*/ 5 h 52"/>
                      <a:gd name="T46" fmla="*/ 44 w 75"/>
                      <a:gd name="T47" fmla="*/ 0 h 52"/>
                      <a:gd name="T48" fmla="*/ 56 w 75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"/>
                      <a:gd name="T76" fmla="*/ 0 h 52"/>
                      <a:gd name="T77" fmla="*/ 75 w 75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" h="52">
                        <a:moveTo>
                          <a:pt x="75" y="0"/>
                        </a:moveTo>
                        <a:lnTo>
                          <a:pt x="62" y="11"/>
                        </a:lnTo>
                        <a:lnTo>
                          <a:pt x="51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8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8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8" y="30"/>
                        </a:lnTo>
                        <a:lnTo>
                          <a:pt x="23" y="37"/>
                        </a:lnTo>
                        <a:lnTo>
                          <a:pt x="27" y="43"/>
                        </a:lnTo>
                        <a:lnTo>
                          <a:pt x="25" y="44"/>
                        </a:lnTo>
                        <a:lnTo>
                          <a:pt x="27" y="43"/>
                        </a:lnTo>
                        <a:lnTo>
                          <a:pt x="34" y="32"/>
                        </a:lnTo>
                        <a:lnTo>
                          <a:pt x="41" y="21"/>
                        </a:lnTo>
                        <a:lnTo>
                          <a:pt x="50" y="10"/>
                        </a:lnTo>
                        <a:lnTo>
                          <a:pt x="59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solidFill>
                      <a:srgbClr val="33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1" name="Freeform 261"/>
                  <p:cNvSpPr>
                    <a:spLocks/>
                  </p:cNvSpPr>
                  <p:nvPr/>
                </p:nvSpPr>
                <p:spPr bwMode="auto">
                  <a:xfrm>
                    <a:off x="4812" y="2269"/>
                    <a:ext cx="67" cy="42"/>
                  </a:xfrm>
                  <a:custGeom>
                    <a:avLst/>
                    <a:gdLst>
                      <a:gd name="T0" fmla="*/ 55 w 74"/>
                      <a:gd name="T1" fmla="*/ 0 h 52"/>
                      <a:gd name="T2" fmla="*/ 45 w 74"/>
                      <a:gd name="T3" fmla="*/ 6 h 52"/>
                      <a:gd name="T4" fmla="*/ 37 w 74"/>
                      <a:gd name="T5" fmla="*/ 12 h 52"/>
                      <a:gd name="T6" fmla="*/ 30 w 74"/>
                      <a:gd name="T7" fmla="*/ 18 h 52"/>
                      <a:gd name="T8" fmla="*/ 22 w 74"/>
                      <a:gd name="T9" fmla="*/ 24 h 52"/>
                      <a:gd name="T10" fmla="*/ 21 w 74"/>
                      <a:gd name="T11" fmla="*/ 27 h 52"/>
                      <a:gd name="T12" fmla="*/ 19 w 74"/>
                      <a:gd name="T13" fmla="*/ 27 h 52"/>
                      <a:gd name="T14" fmla="*/ 15 w 74"/>
                      <a:gd name="T15" fmla="*/ 24 h 52"/>
                      <a:gd name="T16" fmla="*/ 13 w 74"/>
                      <a:gd name="T17" fmla="*/ 21 h 52"/>
                      <a:gd name="T18" fmla="*/ 9 w 74"/>
                      <a:gd name="T19" fmla="*/ 19 h 52"/>
                      <a:gd name="T20" fmla="*/ 5 w 74"/>
                      <a:gd name="T21" fmla="*/ 15 h 52"/>
                      <a:gd name="T22" fmla="*/ 0 w 74"/>
                      <a:gd name="T23" fmla="*/ 14 h 52"/>
                      <a:gd name="T24" fmla="*/ 0 w 74"/>
                      <a:gd name="T25" fmla="*/ 14 h 52"/>
                      <a:gd name="T26" fmla="*/ 6 w 74"/>
                      <a:gd name="T27" fmla="*/ 11 h 52"/>
                      <a:gd name="T28" fmla="*/ 9 w 74"/>
                      <a:gd name="T29" fmla="*/ 12 h 52"/>
                      <a:gd name="T30" fmla="*/ 13 w 74"/>
                      <a:gd name="T31" fmla="*/ 15 h 52"/>
                      <a:gd name="T32" fmla="*/ 17 w 74"/>
                      <a:gd name="T33" fmla="*/ 19 h 52"/>
                      <a:gd name="T34" fmla="*/ 20 w 74"/>
                      <a:gd name="T35" fmla="*/ 23 h 52"/>
                      <a:gd name="T36" fmla="*/ 19 w 74"/>
                      <a:gd name="T37" fmla="*/ 23 h 52"/>
                      <a:gd name="T38" fmla="*/ 20 w 74"/>
                      <a:gd name="T39" fmla="*/ 23 h 52"/>
                      <a:gd name="T40" fmla="*/ 25 w 74"/>
                      <a:gd name="T41" fmla="*/ 17 h 52"/>
                      <a:gd name="T42" fmla="*/ 31 w 74"/>
                      <a:gd name="T43" fmla="*/ 11 h 52"/>
                      <a:gd name="T44" fmla="*/ 36 w 74"/>
                      <a:gd name="T45" fmla="*/ 5 h 52"/>
                      <a:gd name="T46" fmla="*/ 43 w 74"/>
                      <a:gd name="T47" fmla="*/ 0 h 52"/>
                      <a:gd name="T48" fmla="*/ 55 w 74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4"/>
                      <a:gd name="T76" fmla="*/ 0 h 52"/>
                      <a:gd name="T77" fmla="*/ 74 w 74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4" h="52">
                        <a:moveTo>
                          <a:pt x="74" y="0"/>
                        </a:moveTo>
                        <a:lnTo>
                          <a:pt x="61" y="11"/>
                        </a:lnTo>
                        <a:lnTo>
                          <a:pt x="50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8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8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8" y="30"/>
                        </a:lnTo>
                        <a:lnTo>
                          <a:pt x="23" y="37"/>
                        </a:lnTo>
                        <a:lnTo>
                          <a:pt x="27" y="43"/>
                        </a:lnTo>
                        <a:lnTo>
                          <a:pt x="25" y="44"/>
                        </a:lnTo>
                        <a:lnTo>
                          <a:pt x="27" y="43"/>
                        </a:lnTo>
                        <a:lnTo>
                          <a:pt x="34" y="32"/>
                        </a:lnTo>
                        <a:lnTo>
                          <a:pt x="41" y="21"/>
                        </a:lnTo>
                        <a:lnTo>
                          <a:pt x="49" y="10"/>
                        </a:lnTo>
                        <a:lnTo>
                          <a:pt x="58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2" name="Freeform 262"/>
                  <p:cNvSpPr>
                    <a:spLocks/>
                  </p:cNvSpPr>
                  <p:nvPr/>
                </p:nvSpPr>
                <p:spPr bwMode="auto">
                  <a:xfrm>
                    <a:off x="4812" y="2269"/>
                    <a:ext cx="67" cy="42"/>
                  </a:xfrm>
                  <a:custGeom>
                    <a:avLst/>
                    <a:gdLst>
                      <a:gd name="T0" fmla="*/ 55 w 74"/>
                      <a:gd name="T1" fmla="*/ 0 h 52"/>
                      <a:gd name="T2" fmla="*/ 45 w 74"/>
                      <a:gd name="T3" fmla="*/ 6 h 52"/>
                      <a:gd name="T4" fmla="*/ 37 w 74"/>
                      <a:gd name="T5" fmla="*/ 12 h 52"/>
                      <a:gd name="T6" fmla="*/ 30 w 74"/>
                      <a:gd name="T7" fmla="*/ 18 h 52"/>
                      <a:gd name="T8" fmla="*/ 22 w 74"/>
                      <a:gd name="T9" fmla="*/ 24 h 52"/>
                      <a:gd name="T10" fmla="*/ 21 w 74"/>
                      <a:gd name="T11" fmla="*/ 27 h 52"/>
                      <a:gd name="T12" fmla="*/ 19 w 74"/>
                      <a:gd name="T13" fmla="*/ 27 h 52"/>
                      <a:gd name="T14" fmla="*/ 15 w 74"/>
                      <a:gd name="T15" fmla="*/ 24 h 52"/>
                      <a:gd name="T16" fmla="*/ 13 w 74"/>
                      <a:gd name="T17" fmla="*/ 21 h 52"/>
                      <a:gd name="T18" fmla="*/ 9 w 74"/>
                      <a:gd name="T19" fmla="*/ 19 h 52"/>
                      <a:gd name="T20" fmla="*/ 5 w 74"/>
                      <a:gd name="T21" fmla="*/ 15 h 52"/>
                      <a:gd name="T22" fmla="*/ 0 w 74"/>
                      <a:gd name="T23" fmla="*/ 14 h 52"/>
                      <a:gd name="T24" fmla="*/ 0 w 74"/>
                      <a:gd name="T25" fmla="*/ 14 h 52"/>
                      <a:gd name="T26" fmla="*/ 6 w 74"/>
                      <a:gd name="T27" fmla="*/ 11 h 52"/>
                      <a:gd name="T28" fmla="*/ 9 w 74"/>
                      <a:gd name="T29" fmla="*/ 12 h 52"/>
                      <a:gd name="T30" fmla="*/ 13 w 74"/>
                      <a:gd name="T31" fmla="*/ 15 h 52"/>
                      <a:gd name="T32" fmla="*/ 17 w 74"/>
                      <a:gd name="T33" fmla="*/ 19 h 52"/>
                      <a:gd name="T34" fmla="*/ 20 w 74"/>
                      <a:gd name="T35" fmla="*/ 23 h 52"/>
                      <a:gd name="T36" fmla="*/ 19 w 74"/>
                      <a:gd name="T37" fmla="*/ 23 h 52"/>
                      <a:gd name="T38" fmla="*/ 20 w 74"/>
                      <a:gd name="T39" fmla="*/ 23 h 52"/>
                      <a:gd name="T40" fmla="*/ 25 w 74"/>
                      <a:gd name="T41" fmla="*/ 17 h 52"/>
                      <a:gd name="T42" fmla="*/ 31 w 74"/>
                      <a:gd name="T43" fmla="*/ 11 h 52"/>
                      <a:gd name="T44" fmla="*/ 36 w 74"/>
                      <a:gd name="T45" fmla="*/ 5 h 52"/>
                      <a:gd name="T46" fmla="*/ 43 w 74"/>
                      <a:gd name="T47" fmla="*/ 0 h 52"/>
                      <a:gd name="T48" fmla="*/ 55 w 74"/>
                      <a:gd name="T49" fmla="*/ 0 h 5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4"/>
                      <a:gd name="T76" fmla="*/ 0 h 52"/>
                      <a:gd name="T77" fmla="*/ 74 w 74"/>
                      <a:gd name="T78" fmla="*/ 52 h 5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4" h="52">
                        <a:moveTo>
                          <a:pt x="74" y="0"/>
                        </a:moveTo>
                        <a:lnTo>
                          <a:pt x="61" y="11"/>
                        </a:lnTo>
                        <a:lnTo>
                          <a:pt x="50" y="23"/>
                        </a:lnTo>
                        <a:lnTo>
                          <a:pt x="40" y="34"/>
                        </a:lnTo>
                        <a:lnTo>
                          <a:pt x="30" y="46"/>
                        </a:lnTo>
                        <a:lnTo>
                          <a:pt x="28" y="51"/>
                        </a:lnTo>
                        <a:lnTo>
                          <a:pt x="25" y="52"/>
                        </a:lnTo>
                        <a:lnTo>
                          <a:pt x="21" y="46"/>
                        </a:lnTo>
                        <a:lnTo>
                          <a:pt x="18" y="40"/>
                        </a:lnTo>
                        <a:lnTo>
                          <a:pt x="12" y="35"/>
                        </a:lnTo>
                        <a:lnTo>
                          <a:pt x="6" y="30"/>
                        </a:lnTo>
                        <a:lnTo>
                          <a:pt x="0" y="26"/>
                        </a:lnTo>
                        <a:lnTo>
                          <a:pt x="9" y="20"/>
                        </a:lnTo>
                        <a:lnTo>
                          <a:pt x="12" y="24"/>
                        </a:lnTo>
                        <a:lnTo>
                          <a:pt x="18" y="30"/>
                        </a:lnTo>
                        <a:lnTo>
                          <a:pt x="23" y="37"/>
                        </a:lnTo>
                        <a:lnTo>
                          <a:pt x="27" y="43"/>
                        </a:lnTo>
                        <a:lnTo>
                          <a:pt x="25" y="44"/>
                        </a:lnTo>
                        <a:lnTo>
                          <a:pt x="27" y="43"/>
                        </a:lnTo>
                        <a:lnTo>
                          <a:pt x="34" y="32"/>
                        </a:lnTo>
                        <a:lnTo>
                          <a:pt x="41" y="21"/>
                        </a:lnTo>
                        <a:lnTo>
                          <a:pt x="49" y="10"/>
                        </a:lnTo>
                        <a:lnTo>
                          <a:pt x="58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0">
                    <a:solidFill>
                      <a:srgbClr val="33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31" name="Group 385"/>
                <p:cNvGrpSpPr>
                  <a:grpSpLocks/>
                </p:cNvGrpSpPr>
                <p:nvPr/>
              </p:nvGrpSpPr>
              <p:grpSpPr bwMode="auto">
                <a:xfrm>
                  <a:off x="2610" y="3566"/>
                  <a:ext cx="2325" cy="304"/>
                  <a:chOff x="2610" y="3729"/>
                  <a:chExt cx="2325" cy="304"/>
                </a:xfrm>
              </p:grpSpPr>
              <p:sp>
                <p:nvSpPr>
                  <p:cNvPr id="1032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2848" y="3729"/>
                    <a:ext cx="2087" cy="17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F4776"/>
                      </a:gs>
                      <a:gs pos="50000">
                        <a:srgbClr val="6699FF"/>
                      </a:gs>
                      <a:gs pos="100000">
                        <a:srgbClr val="2F47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rIns="0" anchor="ctr">
                    <a:spAutoFit/>
                  </a:bodyPr>
                  <a:lstStyle/>
                  <a:p>
                    <a:pPr algn="ctr">
                      <a:buFont typeface="Wingdings" pitchFamily="2" charset="2"/>
                      <a:buNone/>
                    </a:pPr>
                    <a:endParaRPr kumimoji="1" lang="zh-CN" alt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3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2733" y="3768"/>
                    <a:ext cx="2088" cy="17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F4776"/>
                      </a:gs>
                      <a:gs pos="50000">
                        <a:srgbClr val="6699FF"/>
                      </a:gs>
                      <a:gs pos="100000">
                        <a:srgbClr val="2F47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rIns="0" anchor="ctr">
                    <a:spAutoFit/>
                  </a:bodyPr>
                  <a:lstStyle/>
                  <a:p>
                    <a:pPr algn="ctr">
                      <a:buFont typeface="Wingdings" pitchFamily="2" charset="2"/>
                      <a:buNone/>
                    </a:pPr>
                    <a:endParaRPr kumimoji="1" lang="zh-CN" alt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4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2610" y="3828"/>
                    <a:ext cx="2088" cy="20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F4776"/>
                      </a:gs>
                      <a:gs pos="50000">
                        <a:srgbClr val="6699FF"/>
                      </a:gs>
                      <a:gs pos="100000">
                        <a:srgbClr val="2F47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rIns="0" anchor="ctr">
                    <a:spAutoFit/>
                  </a:bodyPr>
                  <a:lstStyle/>
                  <a:p>
                    <a:pPr algn="ctr">
                      <a:buFont typeface="Wingdings" pitchFamily="2" charset="2"/>
                      <a:buNone/>
                    </a:pPr>
                    <a:r>
                      <a:rPr kumimoji="1" lang="zh-CN" altLang="en-US" sz="1200" b="0">
                        <a:solidFill>
                          <a:schemeClr val="bg1"/>
                        </a:solidFill>
                      </a:rPr>
                      <a:t>产品开发团队（</a:t>
                    </a:r>
                    <a:r>
                      <a:rPr kumimoji="1" lang="en-US" altLang="zh-CN" sz="1200" b="0">
                        <a:solidFill>
                          <a:schemeClr val="bg1"/>
                        </a:solidFill>
                      </a:rPr>
                      <a:t>PDT</a:t>
                    </a:r>
                    <a:r>
                      <a:rPr kumimoji="1" lang="zh-CN" altLang="en-US" sz="1200" b="0">
                        <a:solidFill>
                          <a:schemeClr val="bg1"/>
                        </a:solidFill>
                      </a:rPr>
                      <a:t>）</a:t>
                    </a:r>
                  </a:p>
                </p:txBody>
              </p:sp>
            </p:grpSp>
          </p:grpSp>
          <p:grpSp>
            <p:nvGrpSpPr>
              <p:cNvPr id="613" name="Group 424"/>
              <p:cNvGrpSpPr>
                <a:grpSpLocks/>
              </p:cNvGrpSpPr>
              <p:nvPr/>
            </p:nvGrpSpPr>
            <p:grpSpPr bwMode="auto">
              <a:xfrm>
                <a:off x="2599506" y="4501298"/>
                <a:ext cx="1492638" cy="976288"/>
                <a:chOff x="1746" y="2704"/>
                <a:chExt cx="962" cy="722"/>
              </a:xfrm>
            </p:grpSpPr>
            <p:sp>
              <p:nvSpPr>
                <p:cNvPr id="1026" name="Rectangle 292"/>
                <p:cNvSpPr>
                  <a:spLocks noChangeArrowheads="1"/>
                </p:cNvSpPr>
                <p:nvPr/>
              </p:nvSpPr>
              <p:spPr bwMode="auto">
                <a:xfrm>
                  <a:off x="1746" y="3039"/>
                  <a:ext cx="575" cy="387"/>
                </a:xfrm>
                <a:prstGeom prst="rect">
                  <a:avLst/>
                </a:prstGeom>
                <a:gradFill rotWithShape="1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rIns="0" anchor="ctr">
                  <a:spAutoFit/>
                </a:bodyPr>
                <a:lstStyle/>
                <a:p>
                  <a:pPr algn="ctr">
                    <a:buFont typeface="Wingdings" pitchFamily="2" charset="2"/>
                    <a:buNone/>
                  </a:pPr>
                  <a:r>
                    <a:rPr kumimoji="1" lang="zh-CN" altLang="en-US" sz="1400" b="0" dirty="0"/>
                    <a:t>产品路标</a:t>
                  </a:r>
                </a:p>
                <a:p>
                  <a:pPr algn="ctr">
                    <a:buFont typeface="Wingdings" pitchFamily="2" charset="2"/>
                    <a:buNone/>
                  </a:pPr>
                  <a:r>
                    <a:rPr kumimoji="1" lang="zh-CN" altLang="en-US" sz="1400" b="0" dirty="0"/>
                    <a:t>技术路标</a:t>
                  </a:r>
                </a:p>
              </p:txBody>
            </p:sp>
            <p:sp>
              <p:nvSpPr>
                <p:cNvPr id="1027" name="Line 360"/>
                <p:cNvSpPr>
                  <a:spLocks noChangeShapeType="1"/>
                </p:cNvSpPr>
                <p:nvPr/>
              </p:nvSpPr>
              <p:spPr bwMode="auto">
                <a:xfrm>
                  <a:off x="2064" y="2750"/>
                  <a:ext cx="0" cy="317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" name="Line 372"/>
                <p:cNvSpPr>
                  <a:spLocks noChangeShapeType="1"/>
                </p:cNvSpPr>
                <p:nvPr/>
              </p:nvSpPr>
              <p:spPr bwMode="auto">
                <a:xfrm>
                  <a:off x="2291" y="3180"/>
                  <a:ext cx="417" cy="0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9" name="Line 387"/>
                <p:cNvSpPr>
                  <a:spLocks noChangeShapeType="1"/>
                </p:cNvSpPr>
                <p:nvPr/>
              </p:nvSpPr>
              <p:spPr bwMode="auto">
                <a:xfrm>
                  <a:off x="2517" y="2704"/>
                  <a:ext cx="0" cy="453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4" name="Rectangle 187"/>
              <p:cNvSpPr>
                <a:spLocks noChangeArrowheads="1"/>
              </p:cNvSpPr>
              <p:nvPr/>
            </p:nvSpPr>
            <p:spPr bwMode="auto">
              <a:xfrm>
                <a:off x="3528911" y="4274124"/>
                <a:ext cx="595813" cy="155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制定市场</a:t>
                </a:r>
                <a:endParaRPr kumimoji="1" lang="zh-CN" altLang="en-US" sz="1200" b="0"/>
              </a:p>
            </p:txBody>
          </p:sp>
          <p:sp>
            <p:nvSpPr>
              <p:cNvPr id="615" name="Rectangle 188"/>
              <p:cNvSpPr>
                <a:spLocks noChangeArrowheads="1"/>
              </p:cNvSpPr>
              <p:nvPr/>
            </p:nvSpPr>
            <p:spPr bwMode="auto">
              <a:xfrm>
                <a:off x="3527359" y="4274124"/>
                <a:ext cx="595813" cy="155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细分策略</a:t>
                </a:r>
                <a:endParaRPr kumimoji="1" lang="zh-CN" altLang="en-US" sz="1200" b="0"/>
              </a:p>
            </p:txBody>
          </p:sp>
          <p:sp>
            <p:nvSpPr>
              <p:cNvPr id="616" name="Rectangle 189"/>
              <p:cNvSpPr>
                <a:spLocks noChangeArrowheads="1"/>
              </p:cNvSpPr>
              <p:nvPr/>
            </p:nvSpPr>
            <p:spPr bwMode="auto">
              <a:xfrm>
                <a:off x="3963358" y="4226797"/>
                <a:ext cx="297907" cy="155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调整</a:t>
                </a:r>
                <a:endParaRPr kumimoji="1" lang="zh-CN" altLang="en-US" sz="1200" b="0"/>
              </a:p>
            </p:txBody>
          </p:sp>
          <p:sp>
            <p:nvSpPr>
              <p:cNvPr id="617" name="Rectangle 190"/>
              <p:cNvSpPr>
                <a:spLocks noChangeArrowheads="1"/>
              </p:cNvSpPr>
              <p:nvPr/>
            </p:nvSpPr>
            <p:spPr bwMode="auto">
              <a:xfrm>
                <a:off x="3963358" y="4222741"/>
                <a:ext cx="148953" cy="155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 </a:t>
                </a:r>
                <a:r>
                  <a:rPr kumimoji="1" lang="en-US" altLang="zh-CN" sz="1200" b="0">
                    <a:solidFill>
                      <a:srgbClr val="000000"/>
                    </a:solidFill>
                  </a:rPr>
                  <a:t>&amp;</a:t>
                </a:r>
                <a:endParaRPr kumimoji="1" lang="en-US" altLang="zh-CN" sz="1200" b="0"/>
              </a:p>
            </p:txBody>
          </p:sp>
          <p:sp>
            <p:nvSpPr>
              <p:cNvPr id="618" name="Rectangle 191"/>
              <p:cNvSpPr>
                <a:spLocks noChangeArrowheads="1"/>
              </p:cNvSpPr>
              <p:nvPr/>
            </p:nvSpPr>
            <p:spPr bwMode="auto">
              <a:xfrm>
                <a:off x="3963358" y="4226797"/>
                <a:ext cx="148953" cy="155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优</a:t>
                </a:r>
                <a:endParaRPr kumimoji="1" lang="zh-CN" altLang="en-US" sz="1200" b="0"/>
              </a:p>
            </p:txBody>
          </p:sp>
          <p:sp>
            <p:nvSpPr>
              <p:cNvPr id="619" name="Rectangle 192"/>
              <p:cNvSpPr>
                <a:spLocks noChangeArrowheads="1"/>
              </p:cNvSpPr>
              <p:nvPr/>
            </p:nvSpPr>
            <p:spPr bwMode="auto">
              <a:xfrm>
                <a:off x="4852423" y="4264659"/>
                <a:ext cx="1638487" cy="155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FFFFFF"/>
                    </a:solidFill>
                  </a:rPr>
                  <a:t>管理市场细分并评估绩效</a:t>
                </a:r>
                <a:endParaRPr kumimoji="1" lang="zh-CN" altLang="en-US" sz="1200" b="0"/>
              </a:p>
            </p:txBody>
          </p:sp>
          <p:sp>
            <p:nvSpPr>
              <p:cNvPr id="620" name="Line 193"/>
              <p:cNvSpPr>
                <a:spLocks noChangeShapeType="1"/>
              </p:cNvSpPr>
              <p:nvPr/>
            </p:nvSpPr>
            <p:spPr bwMode="auto">
              <a:xfrm>
                <a:off x="1873356" y="4005037"/>
                <a:ext cx="139644" cy="1352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" name="Freeform 194"/>
              <p:cNvSpPr>
                <a:spLocks/>
              </p:cNvSpPr>
              <p:nvPr/>
            </p:nvSpPr>
            <p:spPr bwMode="auto">
              <a:xfrm>
                <a:off x="1856288" y="3968527"/>
                <a:ext cx="173779" cy="71667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20 h 61"/>
                  <a:gd name="T4" fmla="*/ 0 w 123"/>
                  <a:gd name="T5" fmla="*/ 40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" name="Freeform 195"/>
              <p:cNvSpPr>
                <a:spLocks/>
              </p:cNvSpPr>
              <p:nvPr/>
            </p:nvSpPr>
            <p:spPr bwMode="auto">
              <a:xfrm>
                <a:off x="1856288" y="3968527"/>
                <a:ext cx="173779" cy="71667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20 h 61"/>
                  <a:gd name="T4" fmla="*/ 0 w 123"/>
                  <a:gd name="T5" fmla="*/ 40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" name="Line 196"/>
              <p:cNvSpPr>
                <a:spLocks noChangeShapeType="1"/>
              </p:cNvSpPr>
              <p:nvPr/>
            </p:nvSpPr>
            <p:spPr bwMode="auto">
              <a:xfrm>
                <a:off x="1873356" y="4179470"/>
                <a:ext cx="139644" cy="1352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" name="Freeform 197"/>
              <p:cNvSpPr>
                <a:spLocks/>
              </p:cNvSpPr>
              <p:nvPr/>
            </p:nvSpPr>
            <p:spPr bwMode="auto">
              <a:xfrm>
                <a:off x="1856288" y="4145665"/>
                <a:ext cx="173779" cy="70314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19 h 61"/>
                  <a:gd name="T4" fmla="*/ 0 w 123"/>
                  <a:gd name="T5" fmla="*/ 38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0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" name="Freeform 198"/>
              <p:cNvSpPr>
                <a:spLocks/>
              </p:cNvSpPr>
              <p:nvPr/>
            </p:nvSpPr>
            <p:spPr bwMode="auto">
              <a:xfrm>
                <a:off x="1856288" y="4145665"/>
                <a:ext cx="173779" cy="70314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19 h 61"/>
                  <a:gd name="T4" fmla="*/ 0 w 123"/>
                  <a:gd name="T5" fmla="*/ 38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0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" name="Line 199"/>
              <p:cNvSpPr>
                <a:spLocks noChangeShapeType="1"/>
              </p:cNvSpPr>
              <p:nvPr/>
            </p:nvSpPr>
            <p:spPr bwMode="auto">
              <a:xfrm>
                <a:off x="1873356" y="4394470"/>
                <a:ext cx="139644" cy="1352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" name="Freeform 200"/>
              <p:cNvSpPr>
                <a:spLocks/>
              </p:cNvSpPr>
              <p:nvPr/>
            </p:nvSpPr>
            <p:spPr bwMode="auto">
              <a:xfrm>
                <a:off x="1856288" y="4357960"/>
                <a:ext cx="173779" cy="71667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20 h 61"/>
                  <a:gd name="T4" fmla="*/ 0 w 123"/>
                  <a:gd name="T5" fmla="*/ 40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" name="Freeform 201"/>
              <p:cNvSpPr>
                <a:spLocks/>
              </p:cNvSpPr>
              <p:nvPr/>
            </p:nvSpPr>
            <p:spPr bwMode="auto">
              <a:xfrm>
                <a:off x="1856288" y="4357960"/>
                <a:ext cx="173779" cy="71667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20 h 61"/>
                  <a:gd name="T4" fmla="*/ 0 w 123"/>
                  <a:gd name="T5" fmla="*/ 40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" name="Line 202"/>
              <p:cNvSpPr>
                <a:spLocks noChangeShapeType="1"/>
              </p:cNvSpPr>
              <p:nvPr/>
            </p:nvSpPr>
            <p:spPr bwMode="auto">
              <a:xfrm>
                <a:off x="1873356" y="4586482"/>
                <a:ext cx="139644" cy="1352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" name="Freeform 203"/>
              <p:cNvSpPr>
                <a:spLocks/>
              </p:cNvSpPr>
              <p:nvPr/>
            </p:nvSpPr>
            <p:spPr bwMode="auto">
              <a:xfrm>
                <a:off x="1856288" y="4551325"/>
                <a:ext cx="173779" cy="70314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19 h 61"/>
                  <a:gd name="T4" fmla="*/ 0 w 123"/>
                  <a:gd name="T5" fmla="*/ 38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0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" name="Freeform 204"/>
              <p:cNvSpPr>
                <a:spLocks/>
              </p:cNvSpPr>
              <p:nvPr/>
            </p:nvSpPr>
            <p:spPr bwMode="auto">
              <a:xfrm>
                <a:off x="1856288" y="4551325"/>
                <a:ext cx="173779" cy="70314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19 h 61"/>
                  <a:gd name="T4" fmla="*/ 0 w 123"/>
                  <a:gd name="T5" fmla="*/ 38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0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" name="Freeform 205"/>
              <p:cNvSpPr>
                <a:spLocks/>
              </p:cNvSpPr>
              <p:nvPr/>
            </p:nvSpPr>
            <p:spPr bwMode="auto">
              <a:xfrm>
                <a:off x="2025413" y="3921200"/>
                <a:ext cx="5466278" cy="788332"/>
              </a:xfrm>
              <a:custGeom>
                <a:avLst/>
                <a:gdLst>
                  <a:gd name="T0" fmla="*/ 0 w 3696"/>
                  <a:gd name="T1" fmla="*/ 0 h 681"/>
                  <a:gd name="T2" fmla="*/ 1253 w 3696"/>
                  <a:gd name="T3" fmla="*/ 118 h 681"/>
                  <a:gd name="T4" fmla="*/ 3201 w 3696"/>
                  <a:gd name="T5" fmla="*/ 120 h 681"/>
                  <a:gd name="T6" fmla="*/ 3201 w 3696"/>
                  <a:gd name="T7" fmla="*/ 315 h 681"/>
                  <a:gd name="T8" fmla="*/ 1253 w 3696"/>
                  <a:gd name="T9" fmla="*/ 313 h 681"/>
                  <a:gd name="T10" fmla="*/ 0 w 3696"/>
                  <a:gd name="T11" fmla="*/ 427 h 681"/>
                  <a:gd name="T12" fmla="*/ 0 w 3696"/>
                  <a:gd name="T13" fmla="*/ 0 h 681"/>
                  <a:gd name="T14" fmla="*/ 0 w 3696"/>
                  <a:gd name="T15" fmla="*/ 0 h 6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96"/>
                  <a:gd name="T25" fmla="*/ 0 h 681"/>
                  <a:gd name="T26" fmla="*/ 3696 w 3696"/>
                  <a:gd name="T27" fmla="*/ 681 h 6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96" h="681">
                    <a:moveTo>
                      <a:pt x="0" y="0"/>
                    </a:moveTo>
                    <a:lnTo>
                      <a:pt x="1448" y="188"/>
                    </a:lnTo>
                    <a:lnTo>
                      <a:pt x="3696" y="190"/>
                    </a:lnTo>
                    <a:lnTo>
                      <a:pt x="3696" y="502"/>
                    </a:lnTo>
                    <a:lnTo>
                      <a:pt x="1448" y="500"/>
                    </a:lnTo>
                    <a:lnTo>
                      <a:pt x="0" y="6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7676"/>
                  </a:gs>
                  <a:gs pos="5000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" name="Line 206"/>
              <p:cNvSpPr>
                <a:spLocks noChangeShapeType="1"/>
              </p:cNvSpPr>
              <p:nvPr/>
            </p:nvSpPr>
            <p:spPr bwMode="auto">
              <a:xfrm flipV="1">
                <a:off x="4116966" y="4129439"/>
                <a:ext cx="0" cy="389433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" name="Freeform 207"/>
              <p:cNvSpPr>
                <a:spLocks/>
              </p:cNvSpPr>
              <p:nvPr/>
            </p:nvSpPr>
            <p:spPr bwMode="auto">
              <a:xfrm>
                <a:off x="2371419" y="3967175"/>
                <a:ext cx="1552" cy="712609"/>
              </a:xfrm>
              <a:custGeom>
                <a:avLst/>
                <a:gdLst>
                  <a:gd name="T0" fmla="*/ 0 w 1"/>
                  <a:gd name="T1" fmla="*/ 387 h 615"/>
                  <a:gd name="T2" fmla="*/ 0 w 1"/>
                  <a:gd name="T3" fmla="*/ 0 h 615"/>
                  <a:gd name="T4" fmla="*/ 0 60000 65536"/>
                  <a:gd name="T5" fmla="*/ 0 60000 65536"/>
                  <a:gd name="T6" fmla="*/ 0 w 1"/>
                  <a:gd name="T7" fmla="*/ 0 h 615"/>
                  <a:gd name="T8" fmla="*/ 1 w 1"/>
                  <a:gd name="T9" fmla="*/ 615 h 6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15">
                    <a:moveTo>
                      <a:pt x="0" y="615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" name="Line 208"/>
              <p:cNvSpPr>
                <a:spLocks noChangeShapeType="1"/>
              </p:cNvSpPr>
              <p:nvPr/>
            </p:nvSpPr>
            <p:spPr bwMode="auto">
              <a:xfrm flipV="1">
                <a:off x="2781041" y="4005037"/>
                <a:ext cx="0" cy="612546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" name="Line 209"/>
              <p:cNvSpPr>
                <a:spLocks noChangeShapeType="1"/>
              </p:cNvSpPr>
              <p:nvPr/>
            </p:nvSpPr>
            <p:spPr bwMode="auto">
              <a:xfrm flipV="1">
                <a:off x="3186008" y="4045603"/>
                <a:ext cx="0" cy="558458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" name="Line 210"/>
              <p:cNvSpPr>
                <a:spLocks noChangeShapeType="1"/>
              </p:cNvSpPr>
              <p:nvPr/>
            </p:nvSpPr>
            <p:spPr bwMode="auto">
              <a:xfrm flipV="1">
                <a:off x="3657693" y="4087521"/>
                <a:ext cx="0" cy="446226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" name="Rectangle 211"/>
              <p:cNvSpPr>
                <a:spLocks noChangeArrowheads="1"/>
              </p:cNvSpPr>
              <p:nvPr/>
            </p:nvSpPr>
            <p:spPr bwMode="auto">
              <a:xfrm>
                <a:off x="2037825" y="4171357"/>
                <a:ext cx="356867" cy="36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理解市场</a:t>
                </a:r>
              </a:p>
            </p:txBody>
          </p:sp>
          <p:sp>
            <p:nvSpPr>
              <p:cNvPr id="639" name="Rectangle 212"/>
              <p:cNvSpPr>
                <a:spLocks noChangeArrowheads="1"/>
              </p:cNvSpPr>
              <p:nvPr/>
            </p:nvSpPr>
            <p:spPr bwMode="auto">
              <a:xfrm>
                <a:off x="2442792" y="4171357"/>
                <a:ext cx="338248" cy="36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 dirty="0">
                    <a:solidFill>
                      <a:srgbClr val="000000"/>
                    </a:solidFill>
                  </a:rPr>
                  <a:t>市场细分</a:t>
                </a:r>
              </a:p>
            </p:txBody>
          </p:sp>
          <p:grpSp>
            <p:nvGrpSpPr>
              <p:cNvPr id="640" name="Group 213"/>
              <p:cNvGrpSpPr>
                <a:grpSpLocks/>
              </p:cNvGrpSpPr>
              <p:nvPr/>
            </p:nvGrpSpPr>
            <p:grpSpPr bwMode="auto">
              <a:xfrm>
                <a:off x="2455201" y="4171357"/>
                <a:ext cx="704424" cy="369150"/>
                <a:chOff x="2082" y="1321"/>
                <a:chExt cx="501" cy="318"/>
              </a:xfrm>
            </p:grpSpPr>
            <p:sp>
              <p:nvSpPr>
                <p:cNvPr id="1024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61" y="1321"/>
                  <a:ext cx="222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kumimoji="1" lang="zh-CN" altLang="en-US" sz="1200" b="0" dirty="0">
                      <a:solidFill>
                        <a:srgbClr val="000000"/>
                      </a:solidFill>
                    </a:rPr>
                    <a:t>组合分析</a:t>
                  </a:r>
                </a:p>
              </p:txBody>
            </p:sp>
            <p:sp>
              <p:nvSpPr>
                <p:cNvPr id="1025" name="Rectangle 215"/>
                <p:cNvSpPr>
                  <a:spLocks noChangeArrowheads="1"/>
                </p:cNvSpPr>
                <p:nvPr/>
              </p:nvSpPr>
              <p:spPr bwMode="auto">
                <a:xfrm>
                  <a:off x="2082" y="1414"/>
                  <a:ext cx="1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FontTx/>
                    <a:buNone/>
                  </a:pPr>
                  <a:endParaRPr kumimoji="1" lang="zh-CN" altLang="en-US" sz="1200" b="0"/>
                </a:p>
              </p:txBody>
            </p:sp>
          </p:grpSp>
          <p:sp>
            <p:nvSpPr>
              <p:cNvPr id="641" name="Rectangle 216"/>
              <p:cNvSpPr>
                <a:spLocks noChangeArrowheads="1"/>
              </p:cNvSpPr>
              <p:nvPr/>
            </p:nvSpPr>
            <p:spPr bwMode="auto">
              <a:xfrm>
                <a:off x="3161182" y="4111860"/>
                <a:ext cx="564782" cy="46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000" b="0" dirty="0">
                    <a:solidFill>
                      <a:srgbClr val="000000"/>
                    </a:solidFill>
                  </a:rPr>
                  <a:t>制定细分市场策略及计划</a:t>
                </a:r>
              </a:p>
            </p:txBody>
          </p:sp>
          <p:sp>
            <p:nvSpPr>
              <p:cNvPr id="642" name="Rectangle 217"/>
              <p:cNvSpPr>
                <a:spLocks noChangeArrowheads="1"/>
              </p:cNvSpPr>
              <p:nvPr/>
            </p:nvSpPr>
            <p:spPr bwMode="auto">
              <a:xfrm>
                <a:off x="3724412" y="4117269"/>
                <a:ext cx="423586" cy="46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000" b="0">
                    <a:solidFill>
                      <a:srgbClr val="000000"/>
                    </a:solidFill>
                  </a:rPr>
                  <a:t>调整</a:t>
                </a:r>
                <a:r>
                  <a:rPr kumimoji="1" lang="en-US" altLang="zh-CN" sz="1000" b="0">
                    <a:solidFill>
                      <a:srgbClr val="000000"/>
                    </a:solidFill>
                  </a:rPr>
                  <a:t>/</a:t>
                </a:r>
                <a:r>
                  <a:rPr kumimoji="1" lang="zh-CN" altLang="en-US" sz="1000" b="0">
                    <a:solidFill>
                      <a:srgbClr val="000000"/>
                    </a:solidFill>
                  </a:rPr>
                  <a:t>优化业务计划</a:t>
                </a:r>
              </a:p>
            </p:txBody>
          </p:sp>
          <p:sp>
            <p:nvSpPr>
              <p:cNvPr id="643" name="Rectangle 218"/>
              <p:cNvSpPr>
                <a:spLocks noChangeArrowheads="1"/>
              </p:cNvSpPr>
              <p:nvPr/>
            </p:nvSpPr>
            <p:spPr bwMode="auto">
              <a:xfrm>
                <a:off x="4618132" y="4238967"/>
                <a:ext cx="1692793" cy="185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管理细分市场并评估绩效</a:t>
                </a:r>
                <a:endParaRPr kumimoji="1" lang="zh-CN" altLang="en-US" sz="1200" b="0"/>
              </a:p>
            </p:txBody>
          </p:sp>
          <p:sp>
            <p:nvSpPr>
              <p:cNvPr id="644" name="Line 219"/>
              <p:cNvSpPr>
                <a:spLocks noChangeShapeType="1"/>
              </p:cNvSpPr>
              <p:nvPr/>
            </p:nvSpPr>
            <p:spPr bwMode="auto">
              <a:xfrm>
                <a:off x="1873356" y="4005037"/>
                <a:ext cx="139644" cy="1352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" name="Freeform 220"/>
              <p:cNvSpPr>
                <a:spLocks/>
              </p:cNvSpPr>
              <p:nvPr/>
            </p:nvSpPr>
            <p:spPr bwMode="auto">
              <a:xfrm>
                <a:off x="1856288" y="3968527"/>
                <a:ext cx="173779" cy="71667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20 h 61"/>
                  <a:gd name="T4" fmla="*/ 0 w 123"/>
                  <a:gd name="T5" fmla="*/ 40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" name="Freeform 221"/>
              <p:cNvSpPr>
                <a:spLocks/>
              </p:cNvSpPr>
              <p:nvPr/>
            </p:nvSpPr>
            <p:spPr bwMode="auto">
              <a:xfrm>
                <a:off x="1856288" y="3968527"/>
                <a:ext cx="173779" cy="71667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20 h 61"/>
                  <a:gd name="T4" fmla="*/ 0 w 123"/>
                  <a:gd name="T5" fmla="*/ 40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" name="Line 222"/>
              <p:cNvSpPr>
                <a:spLocks noChangeShapeType="1"/>
              </p:cNvSpPr>
              <p:nvPr/>
            </p:nvSpPr>
            <p:spPr bwMode="auto">
              <a:xfrm>
                <a:off x="1873356" y="4179470"/>
                <a:ext cx="139644" cy="1352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" name="Freeform 223"/>
              <p:cNvSpPr>
                <a:spLocks/>
              </p:cNvSpPr>
              <p:nvPr/>
            </p:nvSpPr>
            <p:spPr bwMode="auto">
              <a:xfrm>
                <a:off x="1856288" y="4145665"/>
                <a:ext cx="173779" cy="70314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19 h 61"/>
                  <a:gd name="T4" fmla="*/ 0 w 123"/>
                  <a:gd name="T5" fmla="*/ 38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0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" name="Freeform 224"/>
              <p:cNvSpPr>
                <a:spLocks/>
              </p:cNvSpPr>
              <p:nvPr/>
            </p:nvSpPr>
            <p:spPr bwMode="auto">
              <a:xfrm>
                <a:off x="1856288" y="4145665"/>
                <a:ext cx="173779" cy="70314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19 h 61"/>
                  <a:gd name="T4" fmla="*/ 0 w 123"/>
                  <a:gd name="T5" fmla="*/ 38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0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" name="Line 225"/>
              <p:cNvSpPr>
                <a:spLocks noChangeShapeType="1"/>
              </p:cNvSpPr>
              <p:nvPr/>
            </p:nvSpPr>
            <p:spPr bwMode="auto">
              <a:xfrm>
                <a:off x="1873356" y="4394470"/>
                <a:ext cx="139644" cy="1352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" name="Freeform 226"/>
              <p:cNvSpPr>
                <a:spLocks/>
              </p:cNvSpPr>
              <p:nvPr/>
            </p:nvSpPr>
            <p:spPr bwMode="auto">
              <a:xfrm>
                <a:off x="1856288" y="4357960"/>
                <a:ext cx="173779" cy="71667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20 h 61"/>
                  <a:gd name="T4" fmla="*/ 0 w 123"/>
                  <a:gd name="T5" fmla="*/ 40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" name="Freeform 227"/>
              <p:cNvSpPr>
                <a:spLocks/>
              </p:cNvSpPr>
              <p:nvPr/>
            </p:nvSpPr>
            <p:spPr bwMode="auto">
              <a:xfrm>
                <a:off x="1856288" y="4357960"/>
                <a:ext cx="173779" cy="71667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20 h 61"/>
                  <a:gd name="T4" fmla="*/ 0 w 123"/>
                  <a:gd name="T5" fmla="*/ 40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" name="Line 228"/>
              <p:cNvSpPr>
                <a:spLocks noChangeShapeType="1"/>
              </p:cNvSpPr>
              <p:nvPr/>
            </p:nvSpPr>
            <p:spPr bwMode="auto">
              <a:xfrm>
                <a:off x="1873356" y="4586482"/>
                <a:ext cx="139644" cy="1352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" name="Freeform 229"/>
              <p:cNvSpPr>
                <a:spLocks/>
              </p:cNvSpPr>
              <p:nvPr/>
            </p:nvSpPr>
            <p:spPr bwMode="auto">
              <a:xfrm>
                <a:off x="1856288" y="4551325"/>
                <a:ext cx="173779" cy="70314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19 h 61"/>
                  <a:gd name="T4" fmla="*/ 0 w 123"/>
                  <a:gd name="T5" fmla="*/ 38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0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" name="Freeform 230"/>
              <p:cNvSpPr>
                <a:spLocks/>
              </p:cNvSpPr>
              <p:nvPr/>
            </p:nvSpPr>
            <p:spPr bwMode="auto">
              <a:xfrm>
                <a:off x="1856288" y="4551325"/>
                <a:ext cx="173779" cy="70314"/>
              </a:xfrm>
              <a:custGeom>
                <a:avLst/>
                <a:gdLst>
                  <a:gd name="T0" fmla="*/ 0 w 123"/>
                  <a:gd name="T1" fmla="*/ 0 h 61"/>
                  <a:gd name="T2" fmla="*/ 93 w 123"/>
                  <a:gd name="T3" fmla="*/ 19 h 61"/>
                  <a:gd name="T4" fmla="*/ 0 w 123"/>
                  <a:gd name="T5" fmla="*/ 38 h 61"/>
                  <a:gd name="T6" fmla="*/ 0 w 123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61"/>
                  <a:gd name="T14" fmla="*/ 123 w 123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61">
                    <a:moveTo>
                      <a:pt x="0" y="0"/>
                    </a:moveTo>
                    <a:lnTo>
                      <a:pt x="123" y="30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" name="Rectangle 263"/>
              <p:cNvSpPr>
                <a:spLocks noChangeArrowheads="1"/>
              </p:cNvSpPr>
              <p:nvPr/>
            </p:nvSpPr>
            <p:spPr bwMode="auto">
              <a:xfrm>
                <a:off x="1283749" y="4017206"/>
                <a:ext cx="1552" cy="14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endParaRPr kumimoji="1" lang="zh-CN" altLang="en-US" sz="1100" b="0"/>
              </a:p>
            </p:txBody>
          </p:sp>
          <p:sp>
            <p:nvSpPr>
              <p:cNvPr id="657" name="Rectangle 264"/>
              <p:cNvSpPr>
                <a:spLocks noChangeArrowheads="1"/>
              </p:cNvSpPr>
              <p:nvPr/>
            </p:nvSpPr>
            <p:spPr bwMode="auto">
              <a:xfrm>
                <a:off x="1283749" y="4172709"/>
                <a:ext cx="1552" cy="14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endParaRPr kumimoji="1" lang="zh-CN" altLang="en-US" sz="1100" b="0"/>
              </a:p>
            </p:txBody>
          </p:sp>
          <p:sp>
            <p:nvSpPr>
              <p:cNvPr id="658" name="Rectangle 265"/>
              <p:cNvSpPr>
                <a:spLocks noChangeArrowheads="1"/>
              </p:cNvSpPr>
              <p:nvPr/>
            </p:nvSpPr>
            <p:spPr bwMode="auto">
              <a:xfrm>
                <a:off x="1260475" y="4321451"/>
                <a:ext cx="1552" cy="14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endParaRPr kumimoji="1" lang="zh-CN" altLang="en-US" sz="1100" b="0"/>
              </a:p>
            </p:txBody>
          </p:sp>
          <p:sp>
            <p:nvSpPr>
              <p:cNvPr id="659" name="Rectangle 266"/>
              <p:cNvSpPr>
                <a:spLocks noChangeArrowheads="1"/>
              </p:cNvSpPr>
              <p:nvPr/>
            </p:nvSpPr>
            <p:spPr bwMode="auto">
              <a:xfrm>
                <a:off x="1260475" y="4462080"/>
                <a:ext cx="1552" cy="14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endParaRPr kumimoji="1" lang="zh-CN" altLang="en-US" sz="1100" b="0"/>
              </a:p>
            </p:txBody>
          </p:sp>
          <p:sp>
            <p:nvSpPr>
              <p:cNvPr id="660" name="Rectangle 267"/>
              <p:cNvSpPr>
                <a:spLocks noChangeArrowheads="1"/>
              </p:cNvSpPr>
              <p:nvPr/>
            </p:nvSpPr>
            <p:spPr bwMode="auto">
              <a:xfrm>
                <a:off x="1260475" y="4601356"/>
                <a:ext cx="1552" cy="14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endParaRPr kumimoji="1" lang="zh-CN" altLang="en-US" sz="1100" b="0"/>
              </a:p>
            </p:txBody>
          </p:sp>
          <p:sp>
            <p:nvSpPr>
              <p:cNvPr id="661" name="Rectangle 269"/>
              <p:cNvSpPr>
                <a:spLocks noChangeArrowheads="1"/>
              </p:cNvSpPr>
              <p:nvPr/>
            </p:nvSpPr>
            <p:spPr bwMode="auto">
              <a:xfrm>
                <a:off x="1283749" y="3881987"/>
                <a:ext cx="1552" cy="143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endParaRPr kumimoji="1" lang="zh-CN" altLang="en-US" sz="1100" b="0"/>
              </a:p>
            </p:txBody>
          </p:sp>
          <p:grpSp>
            <p:nvGrpSpPr>
              <p:cNvPr id="662" name="Group 318"/>
              <p:cNvGrpSpPr>
                <a:grpSpLocks/>
              </p:cNvGrpSpPr>
              <p:nvPr/>
            </p:nvGrpSpPr>
            <p:grpSpPr bwMode="auto">
              <a:xfrm>
                <a:off x="4529717" y="4499941"/>
                <a:ext cx="93126" cy="431351"/>
                <a:chOff x="3470" y="1568"/>
                <a:chExt cx="66" cy="372"/>
              </a:xfrm>
            </p:grpSpPr>
            <p:sp>
              <p:nvSpPr>
                <p:cNvPr id="1014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5" name="Freeform 320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6" name="Freeform 321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7" name="Freeform 322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8" name="Freeform 323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9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0" name="Freeform 325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1" name="Freeform 326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2" name="Freeform 327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3" name="Freeform 328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63" name="Rectangle 379"/>
              <p:cNvSpPr>
                <a:spLocks noChangeArrowheads="1"/>
              </p:cNvSpPr>
              <p:nvPr/>
            </p:nvSpPr>
            <p:spPr bwMode="auto">
              <a:xfrm>
                <a:off x="5344280" y="4552677"/>
                <a:ext cx="895272" cy="3055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eaLnBrk="0" hangingPunct="0">
                  <a:spcBef>
                    <a:spcPct val="20000"/>
                  </a:spcBef>
                  <a:buFontTx/>
                  <a:buNone/>
                </a:pPr>
                <a:r>
                  <a:rPr lang="zh-CN" altLang="en-US" sz="1400" b="0" dirty="0">
                    <a:solidFill>
                      <a:srgbClr val="000066"/>
                    </a:solidFill>
                  </a:rPr>
                  <a:t>需求跟踪</a:t>
                </a:r>
              </a:p>
            </p:txBody>
          </p:sp>
          <p:grpSp>
            <p:nvGrpSpPr>
              <p:cNvPr id="664" name="Group 270"/>
              <p:cNvGrpSpPr>
                <a:grpSpLocks/>
              </p:cNvGrpSpPr>
              <p:nvPr/>
            </p:nvGrpSpPr>
            <p:grpSpPr bwMode="auto">
              <a:xfrm>
                <a:off x="5403662" y="5399155"/>
                <a:ext cx="63624" cy="247452"/>
                <a:chOff x="3470" y="1568"/>
                <a:chExt cx="66" cy="372"/>
              </a:xfrm>
            </p:grpSpPr>
            <p:sp>
              <p:nvSpPr>
                <p:cNvPr id="1004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5" name="Freeform 272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6" name="Freeform 273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7" name="Freeform 274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8" name="Freeform 275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9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0" name="Freeform 277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1" name="Freeform 278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2" name="Freeform 279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3" name="Freeform 280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65" name="Group 281"/>
              <p:cNvGrpSpPr>
                <a:grpSpLocks/>
              </p:cNvGrpSpPr>
              <p:nvPr/>
            </p:nvGrpSpPr>
            <p:grpSpPr bwMode="auto">
              <a:xfrm>
                <a:off x="6007233" y="5407269"/>
                <a:ext cx="63624" cy="247452"/>
                <a:chOff x="3470" y="1568"/>
                <a:chExt cx="66" cy="372"/>
              </a:xfrm>
            </p:grpSpPr>
            <p:sp>
              <p:nvSpPr>
                <p:cNvPr id="9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5" name="Freeform 283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6" name="Freeform 284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7" name="Freeform 285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8" name="Freeform 286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9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0" name="Freeform 288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1" name="Freeform 289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2" name="Freeform 290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3" name="Freeform 291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66" name="Group 300"/>
              <p:cNvGrpSpPr>
                <a:grpSpLocks/>
              </p:cNvGrpSpPr>
              <p:nvPr/>
            </p:nvGrpSpPr>
            <p:grpSpPr bwMode="auto">
              <a:xfrm>
                <a:off x="4860602" y="5396451"/>
                <a:ext cx="63624" cy="247452"/>
                <a:chOff x="3470" y="1568"/>
                <a:chExt cx="66" cy="372"/>
              </a:xfrm>
            </p:grpSpPr>
            <p:sp>
              <p:nvSpPr>
                <p:cNvPr id="984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5" name="Freeform 302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6" name="Freeform 303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7" name="Freeform 304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8" name="Freeform 305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9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0" name="Freeform 307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1" name="Freeform 308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2" name="Freeform 309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3" name="Freeform 310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67" name="Freeform 314"/>
              <p:cNvSpPr>
                <a:spLocks/>
              </p:cNvSpPr>
              <p:nvPr/>
            </p:nvSpPr>
            <p:spPr bwMode="auto">
              <a:xfrm>
                <a:off x="4081279" y="4808243"/>
                <a:ext cx="3441443" cy="696382"/>
              </a:xfrm>
              <a:custGeom>
                <a:avLst/>
                <a:gdLst>
                  <a:gd name="T0" fmla="*/ 0 w 2256"/>
                  <a:gd name="T1" fmla="*/ 0 h 639"/>
                  <a:gd name="T2" fmla="*/ 590 w 2256"/>
                  <a:gd name="T3" fmla="*/ 90 h 639"/>
                  <a:gd name="T4" fmla="*/ 2144 w 2256"/>
                  <a:gd name="T5" fmla="*/ 90 h 639"/>
                  <a:gd name="T6" fmla="*/ 2144 w 2256"/>
                  <a:gd name="T7" fmla="*/ 247 h 639"/>
                  <a:gd name="T8" fmla="*/ 597 w 2256"/>
                  <a:gd name="T9" fmla="*/ 249 h 639"/>
                  <a:gd name="T10" fmla="*/ 0 w 2256"/>
                  <a:gd name="T11" fmla="*/ 334 h 639"/>
                  <a:gd name="T12" fmla="*/ 0 w 2256"/>
                  <a:gd name="T13" fmla="*/ 0 h 639"/>
                  <a:gd name="T14" fmla="*/ 0 w 2256"/>
                  <a:gd name="T15" fmla="*/ 0 h 6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56"/>
                  <a:gd name="T25" fmla="*/ 0 h 639"/>
                  <a:gd name="T26" fmla="*/ 2256 w 2256"/>
                  <a:gd name="T27" fmla="*/ 639 h 6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56" h="639">
                    <a:moveTo>
                      <a:pt x="0" y="0"/>
                    </a:moveTo>
                    <a:lnTo>
                      <a:pt x="620" y="172"/>
                    </a:lnTo>
                    <a:lnTo>
                      <a:pt x="2256" y="172"/>
                    </a:lnTo>
                    <a:lnTo>
                      <a:pt x="2256" y="472"/>
                    </a:lnTo>
                    <a:lnTo>
                      <a:pt x="628" y="476"/>
                    </a:lnTo>
                    <a:lnTo>
                      <a:pt x="0" y="63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7676"/>
                  </a:gs>
                  <a:gs pos="5000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" name="Rectangle 315"/>
              <p:cNvSpPr>
                <a:spLocks noChangeArrowheads="1"/>
              </p:cNvSpPr>
              <p:nvPr/>
            </p:nvSpPr>
            <p:spPr bwMode="auto">
              <a:xfrm>
                <a:off x="4618132" y="5105726"/>
                <a:ext cx="307216" cy="185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计划</a:t>
                </a:r>
                <a:endParaRPr kumimoji="1" lang="zh-CN" altLang="en-US" sz="1200" b="0"/>
              </a:p>
            </p:txBody>
          </p:sp>
          <p:sp>
            <p:nvSpPr>
              <p:cNvPr id="669" name="Rectangle 316"/>
              <p:cNvSpPr>
                <a:spLocks noChangeArrowheads="1"/>
              </p:cNvSpPr>
              <p:nvPr/>
            </p:nvSpPr>
            <p:spPr bwMode="auto">
              <a:xfrm>
                <a:off x="4186788" y="5105726"/>
                <a:ext cx="307216" cy="185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概念</a:t>
                </a:r>
                <a:endParaRPr kumimoji="1" lang="zh-CN" altLang="en-US" sz="1200" b="0"/>
              </a:p>
            </p:txBody>
          </p:sp>
          <p:sp>
            <p:nvSpPr>
              <p:cNvPr id="670" name="Line 317"/>
              <p:cNvSpPr>
                <a:spLocks noChangeShapeType="1"/>
              </p:cNvSpPr>
              <p:nvPr/>
            </p:nvSpPr>
            <p:spPr bwMode="auto">
              <a:xfrm>
                <a:off x="4549862" y="4915066"/>
                <a:ext cx="0" cy="489496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1" name="Line 339"/>
              <p:cNvSpPr>
                <a:spLocks noChangeShapeType="1"/>
              </p:cNvSpPr>
              <p:nvPr/>
            </p:nvSpPr>
            <p:spPr bwMode="auto">
              <a:xfrm flipV="1">
                <a:off x="5026202" y="5000255"/>
                <a:ext cx="1552" cy="332641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2" name="Line 340"/>
              <p:cNvSpPr>
                <a:spLocks noChangeShapeType="1"/>
              </p:cNvSpPr>
              <p:nvPr/>
            </p:nvSpPr>
            <p:spPr bwMode="auto">
              <a:xfrm>
                <a:off x="4549862" y="4915066"/>
                <a:ext cx="0" cy="489496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3" name="Line 341"/>
              <p:cNvSpPr>
                <a:spLocks noChangeShapeType="1"/>
              </p:cNvSpPr>
              <p:nvPr/>
            </p:nvSpPr>
            <p:spPr bwMode="auto">
              <a:xfrm>
                <a:off x="6307822" y="5000255"/>
                <a:ext cx="1552" cy="320471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4" name="Line 342"/>
              <p:cNvSpPr>
                <a:spLocks noChangeShapeType="1"/>
              </p:cNvSpPr>
              <p:nvPr/>
            </p:nvSpPr>
            <p:spPr bwMode="auto">
              <a:xfrm>
                <a:off x="7117756" y="5000255"/>
                <a:ext cx="1552" cy="320471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" name="Rectangle 354"/>
              <p:cNvSpPr>
                <a:spLocks noChangeArrowheads="1"/>
              </p:cNvSpPr>
              <p:nvPr/>
            </p:nvSpPr>
            <p:spPr bwMode="auto">
              <a:xfrm>
                <a:off x="5362899" y="5088148"/>
                <a:ext cx="307216" cy="185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开发</a:t>
                </a:r>
                <a:endParaRPr kumimoji="1" lang="zh-CN" altLang="en-US" sz="1200" b="0"/>
              </a:p>
            </p:txBody>
          </p:sp>
          <p:sp>
            <p:nvSpPr>
              <p:cNvPr id="676" name="Rectangle 355"/>
              <p:cNvSpPr>
                <a:spLocks noChangeArrowheads="1"/>
              </p:cNvSpPr>
              <p:nvPr/>
            </p:nvSpPr>
            <p:spPr bwMode="auto">
              <a:xfrm>
                <a:off x="6376092" y="5105726"/>
                <a:ext cx="304113" cy="182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验证</a:t>
                </a:r>
                <a:endParaRPr kumimoji="1" lang="zh-CN" altLang="en-US" sz="1200" b="0"/>
              </a:p>
            </p:txBody>
          </p:sp>
          <p:sp>
            <p:nvSpPr>
              <p:cNvPr id="677" name="Rectangle 356"/>
              <p:cNvSpPr>
                <a:spLocks noChangeArrowheads="1"/>
              </p:cNvSpPr>
              <p:nvPr/>
            </p:nvSpPr>
            <p:spPr bwMode="auto">
              <a:xfrm>
                <a:off x="6779508" y="5105726"/>
                <a:ext cx="307216" cy="185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发布</a:t>
                </a:r>
                <a:endParaRPr kumimoji="1" lang="zh-CN" altLang="en-US" sz="1200" b="0"/>
              </a:p>
            </p:txBody>
          </p:sp>
          <p:sp>
            <p:nvSpPr>
              <p:cNvPr id="678" name="Rectangle 357"/>
              <p:cNvSpPr>
                <a:spLocks noChangeArrowheads="1"/>
              </p:cNvSpPr>
              <p:nvPr/>
            </p:nvSpPr>
            <p:spPr bwMode="auto">
              <a:xfrm>
                <a:off x="7184475" y="5000255"/>
                <a:ext cx="338248" cy="36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1200" b="0">
                    <a:solidFill>
                      <a:srgbClr val="000000"/>
                    </a:solidFill>
                  </a:rPr>
                  <a:t>生命周期</a:t>
                </a:r>
              </a:p>
            </p:txBody>
          </p:sp>
          <p:sp>
            <p:nvSpPr>
              <p:cNvPr id="679" name="Line 359"/>
              <p:cNvSpPr>
                <a:spLocks noChangeShapeType="1"/>
              </p:cNvSpPr>
              <p:nvPr/>
            </p:nvSpPr>
            <p:spPr bwMode="auto">
              <a:xfrm>
                <a:off x="6712789" y="5000255"/>
                <a:ext cx="1552" cy="320471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80" name="Group 329"/>
              <p:cNvGrpSpPr>
                <a:grpSpLocks/>
              </p:cNvGrpSpPr>
              <p:nvPr/>
            </p:nvGrpSpPr>
            <p:grpSpPr bwMode="auto">
              <a:xfrm>
                <a:off x="7386951" y="4499941"/>
                <a:ext cx="89984" cy="492200"/>
                <a:chOff x="5565" y="1570"/>
                <a:chExt cx="64" cy="424"/>
              </a:xfrm>
            </p:grpSpPr>
            <p:sp>
              <p:nvSpPr>
                <p:cNvPr id="975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5598" y="1682"/>
                  <a:ext cx="1" cy="300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6" name="Freeform 331"/>
                <p:cNvSpPr>
                  <a:spLocks/>
                </p:cNvSpPr>
                <p:nvPr/>
              </p:nvSpPr>
              <p:spPr bwMode="auto">
                <a:xfrm>
                  <a:off x="5565" y="1570"/>
                  <a:ext cx="61" cy="121"/>
                </a:xfrm>
                <a:custGeom>
                  <a:avLst/>
                  <a:gdLst>
                    <a:gd name="T0" fmla="*/ 0 w 61"/>
                    <a:gd name="T1" fmla="*/ 121 h 121"/>
                    <a:gd name="T2" fmla="*/ 30 w 61"/>
                    <a:gd name="T3" fmla="*/ 0 h 121"/>
                    <a:gd name="T4" fmla="*/ 61 w 61"/>
                    <a:gd name="T5" fmla="*/ 121 h 121"/>
                    <a:gd name="T6" fmla="*/ 0 w 61"/>
                    <a:gd name="T7" fmla="*/ 121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21"/>
                    <a:gd name="T14" fmla="*/ 61 w 61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21">
                      <a:moveTo>
                        <a:pt x="0" y="121"/>
                      </a:moveTo>
                      <a:lnTo>
                        <a:pt x="30" y="0"/>
                      </a:lnTo>
                      <a:lnTo>
                        <a:pt x="61" y="121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7" name="Freeform 332"/>
                <p:cNvSpPr>
                  <a:spLocks/>
                </p:cNvSpPr>
                <p:nvPr/>
              </p:nvSpPr>
              <p:spPr bwMode="auto">
                <a:xfrm>
                  <a:off x="5565" y="1570"/>
                  <a:ext cx="61" cy="121"/>
                </a:xfrm>
                <a:custGeom>
                  <a:avLst/>
                  <a:gdLst>
                    <a:gd name="T0" fmla="*/ 0 w 61"/>
                    <a:gd name="T1" fmla="*/ 121 h 121"/>
                    <a:gd name="T2" fmla="*/ 30 w 61"/>
                    <a:gd name="T3" fmla="*/ 0 h 121"/>
                    <a:gd name="T4" fmla="*/ 61 w 61"/>
                    <a:gd name="T5" fmla="*/ 121 h 121"/>
                    <a:gd name="T6" fmla="*/ 0 w 61"/>
                    <a:gd name="T7" fmla="*/ 121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21"/>
                    <a:gd name="T14" fmla="*/ 61 w 61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21">
                      <a:moveTo>
                        <a:pt x="0" y="121"/>
                      </a:moveTo>
                      <a:lnTo>
                        <a:pt x="30" y="0"/>
                      </a:lnTo>
                      <a:lnTo>
                        <a:pt x="61" y="121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8" name="Freeform 333"/>
                <p:cNvSpPr>
                  <a:spLocks/>
                </p:cNvSpPr>
                <p:nvPr/>
              </p:nvSpPr>
              <p:spPr bwMode="auto">
                <a:xfrm>
                  <a:off x="5568" y="1872"/>
                  <a:ext cx="61" cy="122"/>
                </a:xfrm>
                <a:custGeom>
                  <a:avLst/>
                  <a:gdLst>
                    <a:gd name="T0" fmla="*/ 61 w 61"/>
                    <a:gd name="T1" fmla="*/ 0 h 122"/>
                    <a:gd name="T2" fmla="*/ 30 w 61"/>
                    <a:gd name="T3" fmla="*/ 122 h 122"/>
                    <a:gd name="T4" fmla="*/ 0 w 61"/>
                    <a:gd name="T5" fmla="*/ 0 h 122"/>
                    <a:gd name="T6" fmla="*/ 61 w 61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22"/>
                    <a:gd name="T14" fmla="*/ 61 w 61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22">
                      <a:moveTo>
                        <a:pt x="61" y="0"/>
                      </a:move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9" name="Freeform 334"/>
                <p:cNvSpPr>
                  <a:spLocks/>
                </p:cNvSpPr>
                <p:nvPr/>
              </p:nvSpPr>
              <p:spPr bwMode="auto">
                <a:xfrm>
                  <a:off x="5568" y="1872"/>
                  <a:ext cx="61" cy="122"/>
                </a:xfrm>
                <a:custGeom>
                  <a:avLst/>
                  <a:gdLst>
                    <a:gd name="T0" fmla="*/ 61 w 61"/>
                    <a:gd name="T1" fmla="*/ 0 h 122"/>
                    <a:gd name="T2" fmla="*/ 30 w 61"/>
                    <a:gd name="T3" fmla="*/ 122 h 122"/>
                    <a:gd name="T4" fmla="*/ 0 w 61"/>
                    <a:gd name="T5" fmla="*/ 0 h 122"/>
                    <a:gd name="T6" fmla="*/ 61 w 61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22"/>
                    <a:gd name="T14" fmla="*/ 61 w 61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22">
                      <a:moveTo>
                        <a:pt x="61" y="0"/>
                      </a:move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0" name="Freeform 335"/>
                <p:cNvSpPr>
                  <a:spLocks/>
                </p:cNvSpPr>
                <p:nvPr/>
              </p:nvSpPr>
              <p:spPr bwMode="auto">
                <a:xfrm>
                  <a:off x="5565" y="1570"/>
                  <a:ext cx="61" cy="121"/>
                </a:xfrm>
                <a:custGeom>
                  <a:avLst/>
                  <a:gdLst>
                    <a:gd name="T0" fmla="*/ 0 w 61"/>
                    <a:gd name="T1" fmla="*/ 121 h 121"/>
                    <a:gd name="T2" fmla="*/ 30 w 61"/>
                    <a:gd name="T3" fmla="*/ 0 h 121"/>
                    <a:gd name="T4" fmla="*/ 61 w 61"/>
                    <a:gd name="T5" fmla="*/ 121 h 121"/>
                    <a:gd name="T6" fmla="*/ 0 w 61"/>
                    <a:gd name="T7" fmla="*/ 121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21"/>
                    <a:gd name="T14" fmla="*/ 61 w 61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21">
                      <a:moveTo>
                        <a:pt x="0" y="121"/>
                      </a:moveTo>
                      <a:lnTo>
                        <a:pt x="30" y="0"/>
                      </a:lnTo>
                      <a:lnTo>
                        <a:pt x="61" y="121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1" name="Freeform 336"/>
                <p:cNvSpPr>
                  <a:spLocks/>
                </p:cNvSpPr>
                <p:nvPr/>
              </p:nvSpPr>
              <p:spPr bwMode="auto">
                <a:xfrm>
                  <a:off x="5565" y="1570"/>
                  <a:ext cx="61" cy="121"/>
                </a:xfrm>
                <a:custGeom>
                  <a:avLst/>
                  <a:gdLst>
                    <a:gd name="T0" fmla="*/ 0 w 61"/>
                    <a:gd name="T1" fmla="*/ 121 h 121"/>
                    <a:gd name="T2" fmla="*/ 30 w 61"/>
                    <a:gd name="T3" fmla="*/ 0 h 121"/>
                    <a:gd name="T4" fmla="*/ 61 w 61"/>
                    <a:gd name="T5" fmla="*/ 121 h 121"/>
                    <a:gd name="T6" fmla="*/ 0 w 61"/>
                    <a:gd name="T7" fmla="*/ 121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21"/>
                    <a:gd name="T14" fmla="*/ 61 w 61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21">
                      <a:moveTo>
                        <a:pt x="0" y="121"/>
                      </a:moveTo>
                      <a:lnTo>
                        <a:pt x="30" y="0"/>
                      </a:lnTo>
                      <a:lnTo>
                        <a:pt x="61" y="121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2" name="Freeform 337"/>
                <p:cNvSpPr>
                  <a:spLocks/>
                </p:cNvSpPr>
                <p:nvPr/>
              </p:nvSpPr>
              <p:spPr bwMode="auto">
                <a:xfrm>
                  <a:off x="5568" y="1872"/>
                  <a:ext cx="61" cy="122"/>
                </a:xfrm>
                <a:custGeom>
                  <a:avLst/>
                  <a:gdLst>
                    <a:gd name="T0" fmla="*/ 61 w 61"/>
                    <a:gd name="T1" fmla="*/ 0 h 122"/>
                    <a:gd name="T2" fmla="*/ 30 w 61"/>
                    <a:gd name="T3" fmla="*/ 122 h 122"/>
                    <a:gd name="T4" fmla="*/ 0 w 61"/>
                    <a:gd name="T5" fmla="*/ 0 h 122"/>
                    <a:gd name="T6" fmla="*/ 61 w 61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22"/>
                    <a:gd name="T14" fmla="*/ 61 w 61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22">
                      <a:moveTo>
                        <a:pt x="61" y="0"/>
                      </a:move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3" name="Freeform 338"/>
                <p:cNvSpPr>
                  <a:spLocks/>
                </p:cNvSpPr>
                <p:nvPr/>
              </p:nvSpPr>
              <p:spPr bwMode="auto">
                <a:xfrm>
                  <a:off x="5568" y="1872"/>
                  <a:ext cx="61" cy="122"/>
                </a:xfrm>
                <a:custGeom>
                  <a:avLst/>
                  <a:gdLst>
                    <a:gd name="T0" fmla="*/ 61 w 61"/>
                    <a:gd name="T1" fmla="*/ 0 h 122"/>
                    <a:gd name="T2" fmla="*/ 30 w 61"/>
                    <a:gd name="T3" fmla="*/ 122 h 122"/>
                    <a:gd name="T4" fmla="*/ 0 w 61"/>
                    <a:gd name="T5" fmla="*/ 0 h 122"/>
                    <a:gd name="T6" fmla="*/ 61 w 61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22"/>
                    <a:gd name="T14" fmla="*/ 61 w 61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22">
                      <a:moveTo>
                        <a:pt x="61" y="0"/>
                      </a:move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81" name="Group 343"/>
              <p:cNvGrpSpPr>
                <a:grpSpLocks/>
              </p:cNvGrpSpPr>
              <p:nvPr/>
            </p:nvGrpSpPr>
            <p:grpSpPr bwMode="auto">
              <a:xfrm>
                <a:off x="6691973" y="4499941"/>
                <a:ext cx="90025" cy="492200"/>
                <a:chOff x="4992" y="1584"/>
                <a:chExt cx="65" cy="424"/>
              </a:xfrm>
            </p:grpSpPr>
            <p:sp>
              <p:nvSpPr>
                <p:cNvPr id="965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5026" y="1696"/>
                  <a:ext cx="1" cy="300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6" name="Freeform 345"/>
                <p:cNvSpPr>
                  <a:spLocks/>
                </p:cNvSpPr>
                <p:nvPr/>
              </p:nvSpPr>
              <p:spPr bwMode="auto">
                <a:xfrm>
                  <a:off x="4992" y="1584"/>
                  <a:ext cx="62" cy="122"/>
                </a:xfrm>
                <a:custGeom>
                  <a:avLst/>
                  <a:gdLst>
                    <a:gd name="T0" fmla="*/ 0 w 62"/>
                    <a:gd name="T1" fmla="*/ 122 h 122"/>
                    <a:gd name="T2" fmla="*/ 31 w 62"/>
                    <a:gd name="T3" fmla="*/ 0 h 122"/>
                    <a:gd name="T4" fmla="*/ 62 w 62"/>
                    <a:gd name="T5" fmla="*/ 122 h 122"/>
                    <a:gd name="T6" fmla="*/ 0 w 62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2"/>
                    <a:gd name="T14" fmla="*/ 62 w 62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2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7" name="Freeform 346"/>
                <p:cNvSpPr>
                  <a:spLocks/>
                </p:cNvSpPr>
                <p:nvPr/>
              </p:nvSpPr>
              <p:spPr bwMode="auto">
                <a:xfrm>
                  <a:off x="4992" y="1584"/>
                  <a:ext cx="62" cy="122"/>
                </a:xfrm>
                <a:custGeom>
                  <a:avLst/>
                  <a:gdLst>
                    <a:gd name="T0" fmla="*/ 0 w 62"/>
                    <a:gd name="T1" fmla="*/ 122 h 122"/>
                    <a:gd name="T2" fmla="*/ 31 w 62"/>
                    <a:gd name="T3" fmla="*/ 0 h 122"/>
                    <a:gd name="T4" fmla="*/ 62 w 62"/>
                    <a:gd name="T5" fmla="*/ 122 h 122"/>
                    <a:gd name="T6" fmla="*/ 0 w 62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2"/>
                    <a:gd name="T14" fmla="*/ 62 w 62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2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8" name="Freeform 347"/>
                <p:cNvSpPr>
                  <a:spLocks/>
                </p:cNvSpPr>
                <p:nvPr/>
              </p:nvSpPr>
              <p:spPr bwMode="auto">
                <a:xfrm>
                  <a:off x="4995" y="1885"/>
                  <a:ext cx="62" cy="123"/>
                </a:xfrm>
                <a:custGeom>
                  <a:avLst/>
                  <a:gdLst>
                    <a:gd name="T0" fmla="*/ 62 w 62"/>
                    <a:gd name="T1" fmla="*/ 0 h 123"/>
                    <a:gd name="T2" fmla="*/ 31 w 62"/>
                    <a:gd name="T3" fmla="*/ 123 h 123"/>
                    <a:gd name="T4" fmla="*/ 0 w 62"/>
                    <a:gd name="T5" fmla="*/ 0 h 123"/>
                    <a:gd name="T6" fmla="*/ 62 w 62"/>
                    <a:gd name="T7" fmla="*/ 0 h 1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3"/>
                    <a:gd name="T14" fmla="*/ 62 w 62"/>
                    <a:gd name="T15" fmla="*/ 123 h 1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3">
                      <a:moveTo>
                        <a:pt x="62" y="0"/>
                      </a:moveTo>
                      <a:lnTo>
                        <a:pt x="31" y="123"/>
                      </a:lnTo>
                      <a:lnTo>
                        <a:pt x="0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9" name="Freeform 348"/>
                <p:cNvSpPr>
                  <a:spLocks/>
                </p:cNvSpPr>
                <p:nvPr/>
              </p:nvSpPr>
              <p:spPr bwMode="auto">
                <a:xfrm>
                  <a:off x="4995" y="1885"/>
                  <a:ext cx="62" cy="123"/>
                </a:xfrm>
                <a:custGeom>
                  <a:avLst/>
                  <a:gdLst>
                    <a:gd name="T0" fmla="*/ 62 w 62"/>
                    <a:gd name="T1" fmla="*/ 0 h 123"/>
                    <a:gd name="T2" fmla="*/ 31 w 62"/>
                    <a:gd name="T3" fmla="*/ 123 h 123"/>
                    <a:gd name="T4" fmla="*/ 0 w 62"/>
                    <a:gd name="T5" fmla="*/ 0 h 123"/>
                    <a:gd name="T6" fmla="*/ 62 w 62"/>
                    <a:gd name="T7" fmla="*/ 0 h 1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3"/>
                    <a:gd name="T14" fmla="*/ 62 w 62"/>
                    <a:gd name="T15" fmla="*/ 123 h 1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3">
                      <a:moveTo>
                        <a:pt x="62" y="0"/>
                      </a:moveTo>
                      <a:lnTo>
                        <a:pt x="31" y="123"/>
                      </a:lnTo>
                      <a:lnTo>
                        <a:pt x="0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0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5026" y="1696"/>
                  <a:ext cx="1" cy="300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1" name="Freeform 350"/>
                <p:cNvSpPr>
                  <a:spLocks/>
                </p:cNvSpPr>
                <p:nvPr/>
              </p:nvSpPr>
              <p:spPr bwMode="auto">
                <a:xfrm>
                  <a:off x="4992" y="1584"/>
                  <a:ext cx="62" cy="122"/>
                </a:xfrm>
                <a:custGeom>
                  <a:avLst/>
                  <a:gdLst>
                    <a:gd name="T0" fmla="*/ 0 w 62"/>
                    <a:gd name="T1" fmla="*/ 122 h 122"/>
                    <a:gd name="T2" fmla="*/ 31 w 62"/>
                    <a:gd name="T3" fmla="*/ 0 h 122"/>
                    <a:gd name="T4" fmla="*/ 62 w 62"/>
                    <a:gd name="T5" fmla="*/ 122 h 122"/>
                    <a:gd name="T6" fmla="*/ 0 w 62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2"/>
                    <a:gd name="T14" fmla="*/ 62 w 62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2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2" name="Freeform 351"/>
                <p:cNvSpPr>
                  <a:spLocks/>
                </p:cNvSpPr>
                <p:nvPr/>
              </p:nvSpPr>
              <p:spPr bwMode="auto">
                <a:xfrm>
                  <a:off x="4992" y="1584"/>
                  <a:ext cx="62" cy="122"/>
                </a:xfrm>
                <a:custGeom>
                  <a:avLst/>
                  <a:gdLst>
                    <a:gd name="T0" fmla="*/ 0 w 62"/>
                    <a:gd name="T1" fmla="*/ 122 h 122"/>
                    <a:gd name="T2" fmla="*/ 31 w 62"/>
                    <a:gd name="T3" fmla="*/ 0 h 122"/>
                    <a:gd name="T4" fmla="*/ 62 w 62"/>
                    <a:gd name="T5" fmla="*/ 122 h 122"/>
                    <a:gd name="T6" fmla="*/ 0 w 62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2"/>
                    <a:gd name="T14" fmla="*/ 62 w 62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2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3" name="Freeform 352"/>
                <p:cNvSpPr>
                  <a:spLocks/>
                </p:cNvSpPr>
                <p:nvPr/>
              </p:nvSpPr>
              <p:spPr bwMode="auto">
                <a:xfrm>
                  <a:off x="4995" y="1885"/>
                  <a:ext cx="62" cy="123"/>
                </a:xfrm>
                <a:custGeom>
                  <a:avLst/>
                  <a:gdLst>
                    <a:gd name="T0" fmla="*/ 62 w 62"/>
                    <a:gd name="T1" fmla="*/ 0 h 123"/>
                    <a:gd name="T2" fmla="*/ 31 w 62"/>
                    <a:gd name="T3" fmla="*/ 123 h 123"/>
                    <a:gd name="T4" fmla="*/ 0 w 62"/>
                    <a:gd name="T5" fmla="*/ 0 h 123"/>
                    <a:gd name="T6" fmla="*/ 62 w 62"/>
                    <a:gd name="T7" fmla="*/ 0 h 1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3"/>
                    <a:gd name="T14" fmla="*/ 62 w 62"/>
                    <a:gd name="T15" fmla="*/ 123 h 1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3">
                      <a:moveTo>
                        <a:pt x="62" y="0"/>
                      </a:moveTo>
                      <a:lnTo>
                        <a:pt x="31" y="123"/>
                      </a:lnTo>
                      <a:lnTo>
                        <a:pt x="0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4" name="Freeform 353"/>
                <p:cNvSpPr>
                  <a:spLocks/>
                </p:cNvSpPr>
                <p:nvPr/>
              </p:nvSpPr>
              <p:spPr bwMode="auto">
                <a:xfrm>
                  <a:off x="4995" y="1885"/>
                  <a:ext cx="62" cy="123"/>
                </a:xfrm>
                <a:custGeom>
                  <a:avLst/>
                  <a:gdLst>
                    <a:gd name="T0" fmla="*/ 62 w 62"/>
                    <a:gd name="T1" fmla="*/ 0 h 123"/>
                    <a:gd name="T2" fmla="*/ 31 w 62"/>
                    <a:gd name="T3" fmla="*/ 123 h 123"/>
                    <a:gd name="T4" fmla="*/ 0 w 62"/>
                    <a:gd name="T5" fmla="*/ 0 h 123"/>
                    <a:gd name="T6" fmla="*/ 62 w 62"/>
                    <a:gd name="T7" fmla="*/ 0 h 1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3"/>
                    <a:gd name="T14" fmla="*/ 62 w 62"/>
                    <a:gd name="T15" fmla="*/ 123 h 1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3">
                      <a:moveTo>
                        <a:pt x="62" y="0"/>
                      </a:moveTo>
                      <a:lnTo>
                        <a:pt x="31" y="123"/>
                      </a:lnTo>
                      <a:lnTo>
                        <a:pt x="0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82" name="Group 361"/>
              <p:cNvGrpSpPr>
                <a:grpSpLocks/>
              </p:cNvGrpSpPr>
              <p:nvPr/>
            </p:nvGrpSpPr>
            <p:grpSpPr bwMode="auto">
              <a:xfrm>
                <a:off x="5148487" y="4499941"/>
                <a:ext cx="91520" cy="492200"/>
                <a:chOff x="4992" y="1584"/>
                <a:chExt cx="65" cy="424"/>
              </a:xfrm>
            </p:grpSpPr>
            <p:sp>
              <p:nvSpPr>
                <p:cNvPr id="955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5026" y="1696"/>
                  <a:ext cx="1" cy="300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6" name="Freeform 363"/>
                <p:cNvSpPr>
                  <a:spLocks/>
                </p:cNvSpPr>
                <p:nvPr/>
              </p:nvSpPr>
              <p:spPr bwMode="auto">
                <a:xfrm>
                  <a:off x="4992" y="1584"/>
                  <a:ext cx="62" cy="122"/>
                </a:xfrm>
                <a:custGeom>
                  <a:avLst/>
                  <a:gdLst>
                    <a:gd name="T0" fmla="*/ 0 w 62"/>
                    <a:gd name="T1" fmla="*/ 122 h 122"/>
                    <a:gd name="T2" fmla="*/ 31 w 62"/>
                    <a:gd name="T3" fmla="*/ 0 h 122"/>
                    <a:gd name="T4" fmla="*/ 62 w 62"/>
                    <a:gd name="T5" fmla="*/ 122 h 122"/>
                    <a:gd name="T6" fmla="*/ 0 w 62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2"/>
                    <a:gd name="T14" fmla="*/ 62 w 62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2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7" name="Freeform 364"/>
                <p:cNvSpPr>
                  <a:spLocks/>
                </p:cNvSpPr>
                <p:nvPr/>
              </p:nvSpPr>
              <p:spPr bwMode="auto">
                <a:xfrm>
                  <a:off x="4992" y="1584"/>
                  <a:ext cx="62" cy="122"/>
                </a:xfrm>
                <a:custGeom>
                  <a:avLst/>
                  <a:gdLst>
                    <a:gd name="T0" fmla="*/ 0 w 62"/>
                    <a:gd name="T1" fmla="*/ 122 h 122"/>
                    <a:gd name="T2" fmla="*/ 31 w 62"/>
                    <a:gd name="T3" fmla="*/ 0 h 122"/>
                    <a:gd name="T4" fmla="*/ 62 w 62"/>
                    <a:gd name="T5" fmla="*/ 122 h 122"/>
                    <a:gd name="T6" fmla="*/ 0 w 62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2"/>
                    <a:gd name="T14" fmla="*/ 62 w 62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2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8" name="Freeform 365"/>
                <p:cNvSpPr>
                  <a:spLocks/>
                </p:cNvSpPr>
                <p:nvPr/>
              </p:nvSpPr>
              <p:spPr bwMode="auto">
                <a:xfrm>
                  <a:off x="4995" y="1885"/>
                  <a:ext cx="62" cy="123"/>
                </a:xfrm>
                <a:custGeom>
                  <a:avLst/>
                  <a:gdLst>
                    <a:gd name="T0" fmla="*/ 62 w 62"/>
                    <a:gd name="T1" fmla="*/ 0 h 123"/>
                    <a:gd name="T2" fmla="*/ 31 w 62"/>
                    <a:gd name="T3" fmla="*/ 123 h 123"/>
                    <a:gd name="T4" fmla="*/ 0 w 62"/>
                    <a:gd name="T5" fmla="*/ 0 h 123"/>
                    <a:gd name="T6" fmla="*/ 62 w 62"/>
                    <a:gd name="T7" fmla="*/ 0 h 1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3"/>
                    <a:gd name="T14" fmla="*/ 62 w 62"/>
                    <a:gd name="T15" fmla="*/ 123 h 1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3">
                      <a:moveTo>
                        <a:pt x="62" y="0"/>
                      </a:moveTo>
                      <a:lnTo>
                        <a:pt x="31" y="123"/>
                      </a:lnTo>
                      <a:lnTo>
                        <a:pt x="0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9" name="Freeform 366"/>
                <p:cNvSpPr>
                  <a:spLocks/>
                </p:cNvSpPr>
                <p:nvPr/>
              </p:nvSpPr>
              <p:spPr bwMode="auto">
                <a:xfrm>
                  <a:off x="4995" y="1885"/>
                  <a:ext cx="62" cy="123"/>
                </a:xfrm>
                <a:custGeom>
                  <a:avLst/>
                  <a:gdLst>
                    <a:gd name="T0" fmla="*/ 62 w 62"/>
                    <a:gd name="T1" fmla="*/ 0 h 123"/>
                    <a:gd name="T2" fmla="*/ 31 w 62"/>
                    <a:gd name="T3" fmla="*/ 123 h 123"/>
                    <a:gd name="T4" fmla="*/ 0 w 62"/>
                    <a:gd name="T5" fmla="*/ 0 h 123"/>
                    <a:gd name="T6" fmla="*/ 62 w 62"/>
                    <a:gd name="T7" fmla="*/ 0 h 1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3"/>
                    <a:gd name="T14" fmla="*/ 62 w 62"/>
                    <a:gd name="T15" fmla="*/ 123 h 1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3">
                      <a:moveTo>
                        <a:pt x="62" y="0"/>
                      </a:moveTo>
                      <a:lnTo>
                        <a:pt x="31" y="123"/>
                      </a:lnTo>
                      <a:lnTo>
                        <a:pt x="0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0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5026" y="1696"/>
                  <a:ext cx="1" cy="300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1" name="Freeform 368"/>
                <p:cNvSpPr>
                  <a:spLocks/>
                </p:cNvSpPr>
                <p:nvPr/>
              </p:nvSpPr>
              <p:spPr bwMode="auto">
                <a:xfrm>
                  <a:off x="4992" y="1584"/>
                  <a:ext cx="62" cy="122"/>
                </a:xfrm>
                <a:custGeom>
                  <a:avLst/>
                  <a:gdLst>
                    <a:gd name="T0" fmla="*/ 0 w 62"/>
                    <a:gd name="T1" fmla="*/ 122 h 122"/>
                    <a:gd name="T2" fmla="*/ 31 w 62"/>
                    <a:gd name="T3" fmla="*/ 0 h 122"/>
                    <a:gd name="T4" fmla="*/ 62 w 62"/>
                    <a:gd name="T5" fmla="*/ 122 h 122"/>
                    <a:gd name="T6" fmla="*/ 0 w 62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2"/>
                    <a:gd name="T14" fmla="*/ 62 w 62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2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2" name="Freeform 369"/>
                <p:cNvSpPr>
                  <a:spLocks/>
                </p:cNvSpPr>
                <p:nvPr/>
              </p:nvSpPr>
              <p:spPr bwMode="auto">
                <a:xfrm>
                  <a:off x="4992" y="1584"/>
                  <a:ext cx="62" cy="122"/>
                </a:xfrm>
                <a:custGeom>
                  <a:avLst/>
                  <a:gdLst>
                    <a:gd name="T0" fmla="*/ 0 w 62"/>
                    <a:gd name="T1" fmla="*/ 122 h 122"/>
                    <a:gd name="T2" fmla="*/ 31 w 62"/>
                    <a:gd name="T3" fmla="*/ 0 h 122"/>
                    <a:gd name="T4" fmla="*/ 62 w 62"/>
                    <a:gd name="T5" fmla="*/ 122 h 122"/>
                    <a:gd name="T6" fmla="*/ 0 w 62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2"/>
                    <a:gd name="T14" fmla="*/ 62 w 62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2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3" name="Freeform 370"/>
                <p:cNvSpPr>
                  <a:spLocks/>
                </p:cNvSpPr>
                <p:nvPr/>
              </p:nvSpPr>
              <p:spPr bwMode="auto">
                <a:xfrm>
                  <a:off x="4995" y="1885"/>
                  <a:ext cx="62" cy="123"/>
                </a:xfrm>
                <a:custGeom>
                  <a:avLst/>
                  <a:gdLst>
                    <a:gd name="T0" fmla="*/ 62 w 62"/>
                    <a:gd name="T1" fmla="*/ 0 h 123"/>
                    <a:gd name="T2" fmla="*/ 31 w 62"/>
                    <a:gd name="T3" fmla="*/ 123 h 123"/>
                    <a:gd name="T4" fmla="*/ 0 w 62"/>
                    <a:gd name="T5" fmla="*/ 0 h 123"/>
                    <a:gd name="T6" fmla="*/ 62 w 62"/>
                    <a:gd name="T7" fmla="*/ 0 h 1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3"/>
                    <a:gd name="T14" fmla="*/ 62 w 62"/>
                    <a:gd name="T15" fmla="*/ 123 h 1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3">
                      <a:moveTo>
                        <a:pt x="62" y="0"/>
                      </a:moveTo>
                      <a:lnTo>
                        <a:pt x="31" y="123"/>
                      </a:lnTo>
                      <a:lnTo>
                        <a:pt x="0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4" name="Freeform 371"/>
                <p:cNvSpPr>
                  <a:spLocks/>
                </p:cNvSpPr>
                <p:nvPr/>
              </p:nvSpPr>
              <p:spPr bwMode="auto">
                <a:xfrm>
                  <a:off x="4995" y="1885"/>
                  <a:ext cx="62" cy="123"/>
                </a:xfrm>
                <a:custGeom>
                  <a:avLst/>
                  <a:gdLst>
                    <a:gd name="T0" fmla="*/ 62 w 62"/>
                    <a:gd name="T1" fmla="*/ 0 h 123"/>
                    <a:gd name="T2" fmla="*/ 31 w 62"/>
                    <a:gd name="T3" fmla="*/ 123 h 123"/>
                    <a:gd name="T4" fmla="*/ 0 w 62"/>
                    <a:gd name="T5" fmla="*/ 0 h 123"/>
                    <a:gd name="T6" fmla="*/ 62 w 62"/>
                    <a:gd name="T7" fmla="*/ 0 h 1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123"/>
                    <a:gd name="T14" fmla="*/ 62 w 62"/>
                    <a:gd name="T15" fmla="*/ 123 h 1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123">
                      <a:moveTo>
                        <a:pt x="62" y="0"/>
                      </a:moveTo>
                      <a:lnTo>
                        <a:pt x="31" y="123"/>
                      </a:lnTo>
                      <a:lnTo>
                        <a:pt x="0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83" name="Oval 376"/>
              <p:cNvSpPr>
                <a:spLocks noChangeArrowheads="1"/>
              </p:cNvSpPr>
              <p:nvPr/>
            </p:nvSpPr>
            <p:spPr bwMode="auto">
              <a:xfrm>
                <a:off x="4517278" y="4435036"/>
                <a:ext cx="2487211" cy="578741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684" name="Group 388"/>
              <p:cNvGrpSpPr>
                <a:grpSpLocks/>
              </p:cNvGrpSpPr>
              <p:nvPr/>
            </p:nvGrpSpPr>
            <p:grpSpPr bwMode="auto">
              <a:xfrm>
                <a:off x="4429258" y="5422143"/>
                <a:ext cx="63624" cy="247452"/>
                <a:chOff x="3470" y="1568"/>
                <a:chExt cx="66" cy="372"/>
              </a:xfrm>
            </p:grpSpPr>
            <p:sp>
              <p:nvSpPr>
                <p:cNvPr id="94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6" name="Freeform 390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7" name="Freeform 391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8" name="Freeform 392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9" name="Freeform 393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0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1" name="Freeform 395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2" name="Freeform 396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3" name="Freeform 397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4" name="Freeform 398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85" name="Group 399"/>
              <p:cNvGrpSpPr>
                <a:grpSpLocks/>
              </p:cNvGrpSpPr>
              <p:nvPr/>
            </p:nvGrpSpPr>
            <p:grpSpPr bwMode="auto">
              <a:xfrm>
                <a:off x="6477367" y="5395099"/>
                <a:ext cx="63624" cy="247452"/>
                <a:chOff x="3470" y="1568"/>
                <a:chExt cx="66" cy="372"/>
              </a:xfrm>
            </p:grpSpPr>
            <p:sp>
              <p:nvSpPr>
                <p:cNvPr id="935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6" name="Freeform 401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7" name="Freeform 402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8" name="Freeform 403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9" name="Freeform 404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0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1" name="Freeform 406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2" name="Freeform 407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3" name="Freeform 408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4" name="Freeform 409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86" name="Group 410"/>
              <p:cNvGrpSpPr>
                <a:grpSpLocks/>
              </p:cNvGrpSpPr>
              <p:nvPr/>
            </p:nvGrpSpPr>
            <p:grpSpPr bwMode="auto">
              <a:xfrm>
                <a:off x="6899402" y="5395099"/>
                <a:ext cx="63624" cy="247452"/>
                <a:chOff x="3470" y="1568"/>
                <a:chExt cx="66" cy="372"/>
              </a:xfrm>
            </p:grpSpPr>
            <p:sp>
              <p:nvSpPr>
                <p:cNvPr id="692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3" name="Freeform 412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4" name="Freeform 413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5" name="Freeform 414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6" name="Freeform 415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3504" y="1680"/>
                  <a:ext cx="1" cy="248"/>
                </a:xfrm>
                <a:prstGeom prst="line">
                  <a:avLst/>
                </a:pr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8" name="Freeform 417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9" name="Freeform 418"/>
                <p:cNvSpPr>
                  <a:spLocks/>
                </p:cNvSpPr>
                <p:nvPr/>
              </p:nvSpPr>
              <p:spPr bwMode="auto">
                <a:xfrm>
                  <a:off x="3470" y="1568"/>
                  <a:ext cx="63" cy="122"/>
                </a:xfrm>
                <a:custGeom>
                  <a:avLst/>
                  <a:gdLst>
                    <a:gd name="T0" fmla="*/ 0 w 63"/>
                    <a:gd name="T1" fmla="*/ 122 h 122"/>
                    <a:gd name="T2" fmla="*/ 31 w 63"/>
                    <a:gd name="T3" fmla="*/ 0 h 122"/>
                    <a:gd name="T4" fmla="*/ 63 w 63"/>
                    <a:gd name="T5" fmla="*/ 122 h 122"/>
                    <a:gd name="T6" fmla="*/ 0 w 63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0" y="122"/>
                      </a:moveTo>
                      <a:lnTo>
                        <a:pt x="31" y="0"/>
                      </a:lnTo>
                      <a:lnTo>
                        <a:pt x="6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2" name="Freeform 419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941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4" name="Freeform 420"/>
                <p:cNvSpPr>
                  <a:spLocks/>
                </p:cNvSpPr>
                <p:nvPr/>
              </p:nvSpPr>
              <p:spPr bwMode="auto">
                <a:xfrm>
                  <a:off x="3473" y="1818"/>
                  <a:ext cx="63" cy="122"/>
                </a:xfrm>
                <a:custGeom>
                  <a:avLst/>
                  <a:gdLst>
                    <a:gd name="T0" fmla="*/ 63 w 63"/>
                    <a:gd name="T1" fmla="*/ 0 h 122"/>
                    <a:gd name="T2" fmla="*/ 31 w 63"/>
                    <a:gd name="T3" fmla="*/ 122 h 122"/>
                    <a:gd name="T4" fmla="*/ 0 w 63"/>
                    <a:gd name="T5" fmla="*/ 0 h 122"/>
                    <a:gd name="T6" fmla="*/ 63 w 63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122"/>
                    <a:gd name="T14" fmla="*/ 63 w 63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122">
                      <a:moveTo>
                        <a:pt x="63" y="0"/>
                      </a:moveTo>
                      <a:lnTo>
                        <a:pt x="31" y="122"/>
                      </a:lnTo>
                      <a:lnTo>
                        <a:pt x="0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941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87" name="Rectangle 661"/>
              <p:cNvSpPr>
                <a:spLocks noChangeArrowheads="1"/>
              </p:cNvSpPr>
              <p:nvPr/>
            </p:nvSpPr>
            <p:spPr bwMode="auto">
              <a:xfrm>
                <a:off x="1403222" y="4130791"/>
                <a:ext cx="422035" cy="14779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kumimoji="1" lang="zh-CN" altLang="en-US" sz="1800" b="0">
                    <a:solidFill>
                      <a:srgbClr val="000066"/>
                    </a:solidFill>
                  </a:rPr>
                  <a:t>顾客与市场</a:t>
                </a:r>
              </a:p>
            </p:txBody>
          </p:sp>
          <p:sp>
            <p:nvSpPr>
              <p:cNvPr id="688" name="Rectangle 663"/>
              <p:cNvSpPr>
                <a:spLocks noChangeArrowheads="1"/>
              </p:cNvSpPr>
              <p:nvPr/>
            </p:nvSpPr>
            <p:spPr bwMode="auto">
              <a:xfrm>
                <a:off x="7943165" y="4559438"/>
                <a:ext cx="589649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zh-CN" altLang="en-US" sz="2400" b="0" dirty="0">
                    <a:solidFill>
                      <a:srgbClr val="000000"/>
                    </a:solidFill>
                  </a:rPr>
                  <a:t>顾客满意</a:t>
                </a:r>
              </a:p>
            </p:txBody>
          </p:sp>
          <p:grpSp>
            <p:nvGrpSpPr>
              <p:cNvPr id="689" name="Group 666"/>
              <p:cNvGrpSpPr>
                <a:grpSpLocks/>
              </p:cNvGrpSpPr>
              <p:nvPr/>
            </p:nvGrpSpPr>
            <p:grpSpPr bwMode="auto">
              <a:xfrm>
                <a:off x="7236296" y="4581128"/>
                <a:ext cx="428241" cy="305597"/>
                <a:chOff x="4917" y="1923"/>
                <a:chExt cx="117" cy="226"/>
              </a:xfrm>
            </p:grpSpPr>
            <p:sp>
              <p:nvSpPr>
                <p:cNvPr id="690" name="AutoShape 664"/>
                <p:cNvSpPr>
                  <a:spLocks noChangeArrowheads="1"/>
                </p:cNvSpPr>
                <p:nvPr/>
              </p:nvSpPr>
              <p:spPr bwMode="auto">
                <a:xfrm>
                  <a:off x="4917" y="1923"/>
                  <a:ext cx="90" cy="181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1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91" name="AutoShape 665"/>
                <p:cNvSpPr>
                  <a:spLocks noChangeArrowheads="1"/>
                </p:cNvSpPr>
                <p:nvPr/>
              </p:nvSpPr>
              <p:spPr bwMode="auto">
                <a:xfrm>
                  <a:off x="4944" y="1968"/>
                  <a:ext cx="90" cy="181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FAFCA2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42" name="文本占位符 3"/>
          <p:cNvSpPr txBox="1">
            <a:spLocks/>
          </p:cNvSpPr>
          <p:nvPr/>
        </p:nvSpPr>
        <p:spPr>
          <a:xfrm>
            <a:off x="468000" y="4857760"/>
            <a:ext cx="8318842" cy="11521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但随着对产品创新需求的不断提高，我们感到规范技术开发和预研过程十分必要，故近几年我们搭建了集成产品开发（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IPD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）和集成技术开发（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ITD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）融合的研发体系。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5288" y="188913"/>
            <a:ext cx="60483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endParaRPr lang="en-US" altLang="zh-CN" sz="3200" b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8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研发流程概述</a:t>
            </a: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-2</a:t>
            </a:r>
            <a:endParaRPr lang="en-US" altLang="zh-CN" sz="24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5" name="矩形 374"/>
          <p:cNvSpPr/>
          <p:nvPr/>
        </p:nvSpPr>
        <p:spPr>
          <a:xfrm>
            <a:off x="467544" y="908720"/>
            <a:ext cx="82089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如下图，是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IPD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ITD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融合的研发体系；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全流程包含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: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611561" y="1838965"/>
            <a:ext cx="7200799" cy="42484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1393923" y="4084241"/>
            <a:ext cx="6213072" cy="193818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 cap="flat" cmpd="sng" algn="ctr">
            <a:solidFill>
              <a:srgbClr val="CFDEF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47" name="矩形 246"/>
          <p:cNvSpPr/>
          <p:nvPr/>
        </p:nvSpPr>
        <p:spPr>
          <a:xfrm>
            <a:off x="1393922" y="1964162"/>
            <a:ext cx="6213072" cy="180236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 cap="flat" cmpd="sng" algn="ctr">
            <a:solidFill>
              <a:srgbClr val="CFDEF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50" name="TextBox 5"/>
          <p:cNvSpPr txBox="1">
            <a:spLocks noChangeArrowheads="1"/>
          </p:cNvSpPr>
          <p:nvPr/>
        </p:nvSpPr>
        <p:spPr bwMode="auto">
          <a:xfrm>
            <a:off x="2149128" y="2482969"/>
            <a:ext cx="348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需求管理流程</a:t>
            </a:r>
          </a:p>
        </p:txBody>
      </p:sp>
      <p:sp>
        <p:nvSpPr>
          <p:cNvPr id="254" name="Freeform 18"/>
          <p:cNvSpPr>
            <a:spLocks noChangeAspect="1"/>
          </p:cNvSpPr>
          <p:nvPr/>
        </p:nvSpPr>
        <p:spPr bwMode="auto">
          <a:xfrm>
            <a:off x="5907389" y="5691721"/>
            <a:ext cx="1375984" cy="401575"/>
          </a:xfrm>
          <a:custGeom>
            <a:avLst/>
            <a:gdLst>
              <a:gd name="T0" fmla="*/ 0 w 1618"/>
              <a:gd name="T1" fmla="*/ 0 h 859"/>
              <a:gd name="T2" fmla="*/ 2147483647 w 1618"/>
              <a:gd name="T3" fmla="*/ 2147483647 h 859"/>
              <a:gd name="T4" fmla="*/ 2147483647 w 1618"/>
              <a:gd name="T5" fmla="*/ 2147483647 h 859"/>
              <a:gd name="T6" fmla="*/ 2147483647 w 1618"/>
              <a:gd name="T7" fmla="*/ 2147483647 h 859"/>
              <a:gd name="T8" fmla="*/ 2147483647 w 1618"/>
              <a:gd name="T9" fmla="*/ 2147483647 h 859"/>
              <a:gd name="T10" fmla="*/ 2147483647 w 1618"/>
              <a:gd name="T11" fmla="*/ 2147483647 h 859"/>
              <a:gd name="T12" fmla="*/ 0 w 1618"/>
              <a:gd name="T13" fmla="*/ 2147483647 h 859"/>
              <a:gd name="T14" fmla="*/ 0 w 1618"/>
              <a:gd name="T15" fmla="*/ 0 h 859"/>
              <a:gd name="T16" fmla="*/ 0 w 1618"/>
              <a:gd name="T17" fmla="*/ 0 h 8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8"/>
              <a:gd name="T28" fmla="*/ 0 h 859"/>
              <a:gd name="T29" fmla="*/ 1618 w 1618"/>
              <a:gd name="T30" fmla="*/ 859 h 8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8" h="859">
                <a:moveTo>
                  <a:pt x="0" y="0"/>
                </a:moveTo>
                <a:lnTo>
                  <a:pt x="7" y="858"/>
                </a:lnTo>
                <a:lnTo>
                  <a:pt x="616" y="721"/>
                </a:lnTo>
                <a:lnTo>
                  <a:pt x="1617" y="721"/>
                </a:lnTo>
                <a:lnTo>
                  <a:pt x="1610" y="174"/>
                </a:lnTo>
                <a:lnTo>
                  <a:pt x="616" y="165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78355" tIns="39177" rIns="78355" bIns="3917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931690" y="5189004"/>
            <a:ext cx="521767" cy="736640"/>
            <a:chOff x="5697" y="3076"/>
            <a:chExt cx="446" cy="665"/>
          </a:xfrm>
        </p:grpSpPr>
        <p:sp>
          <p:nvSpPr>
            <p:cNvPr id="367" name="AutoShape 9"/>
            <p:cNvSpPr>
              <a:spLocks noChangeAspect="1" noChangeArrowheads="1"/>
            </p:cNvSpPr>
            <p:nvPr/>
          </p:nvSpPr>
          <p:spPr bwMode="auto">
            <a:xfrm>
              <a:off x="5722" y="3103"/>
              <a:ext cx="421" cy="638"/>
            </a:xfrm>
            <a:prstGeom prst="can">
              <a:avLst>
                <a:gd name="adj" fmla="val 37886"/>
              </a:avLst>
            </a:prstGeom>
            <a:solidFill>
              <a:srgbClr val="FFFFFF">
                <a:lumMod val="85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wrap="none" lIns="96755" tIns="48377" rIns="96755" bIns="48377" anchor="ctr"/>
            <a:lstStyle/>
            <a:p>
              <a:pPr marL="0" marR="0" lvl="0" indent="0" defTabSz="904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68" name="Text Box 10"/>
            <p:cNvSpPr txBox="1">
              <a:spLocks noChangeAspect="1" noChangeArrowheads="1"/>
            </p:cNvSpPr>
            <p:nvPr/>
          </p:nvSpPr>
          <p:spPr bwMode="auto">
            <a:xfrm>
              <a:off x="5744" y="3076"/>
              <a:ext cx="394" cy="2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05754" tIns="52877" rIns="105754" bIns="52877">
              <a:spAutoFit/>
            </a:bodyPr>
            <a:lstStyle/>
            <a:p>
              <a:pPr marL="0" marR="0" lvl="0" indent="0" defTabSz="1057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CBB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9" name="Freeform 11"/>
            <p:cNvSpPr>
              <a:spLocks noChangeAspect="1"/>
            </p:cNvSpPr>
            <p:nvPr/>
          </p:nvSpPr>
          <p:spPr bwMode="auto">
            <a:xfrm>
              <a:off x="5722" y="3370"/>
              <a:ext cx="421" cy="67"/>
            </a:xfrm>
            <a:custGeom>
              <a:avLst/>
              <a:gdLst>
                <a:gd name="T0" fmla="*/ 0 w 635"/>
                <a:gd name="T1" fmla="*/ 0 h 90"/>
                <a:gd name="T2" fmla="*/ 3 w 635"/>
                <a:gd name="T3" fmla="*/ 4 h 90"/>
                <a:gd name="T4" fmla="*/ 7 w 635"/>
                <a:gd name="T5" fmla="*/ 0 h 90"/>
                <a:gd name="T6" fmla="*/ 0 60000 65536"/>
                <a:gd name="T7" fmla="*/ 0 60000 65536"/>
                <a:gd name="T8" fmla="*/ 0 60000 65536"/>
                <a:gd name="T9" fmla="*/ 0 w 635"/>
                <a:gd name="T10" fmla="*/ 0 h 90"/>
                <a:gd name="T11" fmla="*/ 635 w 635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5" h="90">
                  <a:moveTo>
                    <a:pt x="0" y="0"/>
                  </a:moveTo>
                  <a:cubicBezTo>
                    <a:pt x="106" y="45"/>
                    <a:pt x="212" y="90"/>
                    <a:pt x="318" y="90"/>
                  </a:cubicBezTo>
                  <a:cubicBezTo>
                    <a:pt x="424" y="90"/>
                    <a:pt x="567" y="8"/>
                    <a:pt x="63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0" name="Freeform 12"/>
            <p:cNvSpPr>
              <a:spLocks noChangeAspect="1"/>
            </p:cNvSpPr>
            <p:nvPr/>
          </p:nvSpPr>
          <p:spPr bwMode="auto">
            <a:xfrm>
              <a:off x="5722" y="3535"/>
              <a:ext cx="421" cy="57"/>
            </a:xfrm>
            <a:custGeom>
              <a:avLst/>
              <a:gdLst>
                <a:gd name="T0" fmla="*/ 0 w 635"/>
                <a:gd name="T1" fmla="*/ 0 h 90"/>
                <a:gd name="T2" fmla="*/ 3 w 635"/>
                <a:gd name="T3" fmla="*/ 1 h 90"/>
                <a:gd name="T4" fmla="*/ 7 w 635"/>
                <a:gd name="T5" fmla="*/ 0 h 90"/>
                <a:gd name="T6" fmla="*/ 0 60000 65536"/>
                <a:gd name="T7" fmla="*/ 0 60000 65536"/>
                <a:gd name="T8" fmla="*/ 0 60000 65536"/>
                <a:gd name="T9" fmla="*/ 0 w 635"/>
                <a:gd name="T10" fmla="*/ 0 h 90"/>
                <a:gd name="T11" fmla="*/ 635 w 635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5" h="90">
                  <a:moveTo>
                    <a:pt x="0" y="0"/>
                  </a:moveTo>
                  <a:cubicBezTo>
                    <a:pt x="106" y="45"/>
                    <a:pt x="212" y="90"/>
                    <a:pt x="318" y="90"/>
                  </a:cubicBezTo>
                  <a:cubicBezTo>
                    <a:pt x="424" y="90"/>
                    <a:pt x="567" y="8"/>
                    <a:pt x="63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1" name="Text Box 13"/>
            <p:cNvSpPr txBox="1">
              <a:spLocks noChangeAspect="1" noChangeArrowheads="1"/>
            </p:cNvSpPr>
            <p:nvPr/>
          </p:nvSpPr>
          <p:spPr bwMode="auto">
            <a:xfrm>
              <a:off x="5754" y="3232"/>
              <a:ext cx="299" cy="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05754" tIns="52877" rIns="105754" bIns="52877">
              <a:spAutoFit/>
            </a:bodyPr>
            <a:lstStyle/>
            <a:p>
              <a:pPr marL="0" marR="0" lvl="0" indent="0" defTabSz="1057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平台</a:t>
              </a:r>
            </a:p>
          </p:txBody>
        </p:sp>
        <p:sp>
          <p:nvSpPr>
            <p:cNvPr id="372" name="Text Box 14"/>
            <p:cNvSpPr txBox="1">
              <a:spLocks noChangeAspect="1" noChangeArrowheads="1"/>
            </p:cNvSpPr>
            <p:nvPr/>
          </p:nvSpPr>
          <p:spPr bwMode="auto">
            <a:xfrm>
              <a:off x="5697" y="3398"/>
              <a:ext cx="380" cy="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05754" tIns="52877" rIns="105754" bIns="52877">
              <a:spAutoFit/>
            </a:bodyPr>
            <a:lstStyle/>
            <a:p>
              <a:pPr marL="0" marR="0" lvl="0" indent="0" defTabSz="1057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子系统</a:t>
              </a:r>
            </a:p>
          </p:txBody>
        </p:sp>
        <p:sp>
          <p:nvSpPr>
            <p:cNvPr id="373" name="Text Box 15"/>
            <p:cNvSpPr txBox="1">
              <a:spLocks noChangeAspect="1" noChangeArrowheads="1"/>
            </p:cNvSpPr>
            <p:nvPr/>
          </p:nvSpPr>
          <p:spPr bwMode="auto">
            <a:xfrm>
              <a:off x="5763" y="3540"/>
              <a:ext cx="299" cy="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05754" tIns="52877" rIns="105754" bIns="52877">
              <a:spAutoFit/>
            </a:bodyPr>
            <a:lstStyle/>
            <a:p>
              <a:pPr marL="0" marR="0" lvl="0" indent="0" defTabSz="1057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</a:t>
              </a:r>
            </a:p>
          </p:txBody>
        </p:sp>
      </p:grpSp>
      <p:sp>
        <p:nvSpPr>
          <p:cNvPr id="268" name="椭圆形标注 267"/>
          <p:cNvSpPr/>
          <p:nvPr/>
        </p:nvSpPr>
        <p:spPr>
          <a:xfrm>
            <a:off x="4118018" y="3849201"/>
            <a:ext cx="724016" cy="796063"/>
          </a:xfrm>
          <a:prstGeom prst="wedgeEllipseCallout">
            <a:avLst/>
          </a:prstGeom>
          <a:gradFill rotWithShape="1">
            <a:gsLst>
              <a:gs pos="0">
                <a:srgbClr val="99FF66">
                  <a:alpha val="56000"/>
                </a:srgbClr>
              </a:gs>
              <a:gs pos="100000">
                <a:srgbClr val="47762F">
                  <a:alpha val="50998"/>
                </a:srgbClr>
              </a:gs>
            </a:gsLst>
            <a:lin ang="5400000" scaled="1"/>
          </a:gradFill>
          <a:ln w="95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9" name="TextBox 108"/>
          <p:cNvSpPr txBox="1">
            <a:spLocks noChangeArrowheads="1"/>
          </p:cNvSpPr>
          <p:nvPr/>
        </p:nvSpPr>
        <p:spPr bwMode="auto">
          <a:xfrm>
            <a:off x="4026416" y="4094985"/>
            <a:ext cx="922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技术路线图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技术树</a:t>
            </a:r>
          </a:p>
        </p:txBody>
      </p:sp>
      <p:sp>
        <p:nvSpPr>
          <p:cNvPr id="270" name="TextBox 112"/>
          <p:cNvSpPr txBox="1">
            <a:spLocks noChangeArrowheads="1"/>
          </p:cNvSpPr>
          <p:nvPr/>
        </p:nvSpPr>
        <p:spPr bwMode="auto">
          <a:xfrm>
            <a:off x="1574868" y="2030304"/>
            <a:ext cx="1110236" cy="34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IPD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6" name="直接连接符 134"/>
          <p:cNvCxnSpPr>
            <a:cxnSpLocks noChangeShapeType="1"/>
          </p:cNvCxnSpPr>
          <p:nvPr/>
        </p:nvCxnSpPr>
        <p:spPr bwMode="auto">
          <a:xfrm rot="5400000" flipH="1" flipV="1">
            <a:off x="2142624" y="2277745"/>
            <a:ext cx="479528" cy="3543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7" name="直接连接符 136"/>
          <p:cNvCxnSpPr>
            <a:cxnSpLocks noChangeShapeType="1"/>
          </p:cNvCxnSpPr>
          <p:nvPr/>
        </p:nvCxnSpPr>
        <p:spPr bwMode="auto">
          <a:xfrm>
            <a:off x="2384159" y="2033847"/>
            <a:ext cx="3457087" cy="1181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8" name="直接箭头连接符 141"/>
          <p:cNvCxnSpPr>
            <a:cxnSpLocks noChangeShapeType="1"/>
          </p:cNvCxnSpPr>
          <p:nvPr/>
        </p:nvCxnSpPr>
        <p:spPr bwMode="auto">
          <a:xfrm rot="16200000" flipH="1">
            <a:off x="5600302" y="2278335"/>
            <a:ext cx="481890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79" name="直接箭头连接符 143"/>
          <p:cNvCxnSpPr>
            <a:cxnSpLocks noChangeShapeType="1"/>
          </p:cNvCxnSpPr>
          <p:nvPr/>
        </p:nvCxnSpPr>
        <p:spPr bwMode="auto">
          <a:xfrm rot="16200000" flipH="1">
            <a:off x="3693412" y="2170264"/>
            <a:ext cx="268110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3" name="组合 148"/>
          <p:cNvGrpSpPr/>
          <p:nvPr/>
        </p:nvGrpSpPr>
        <p:grpSpPr>
          <a:xfrm>
            <a:off x="3129527" y="2317825"/>
            <a:ext cx="1874937" cy="3234902"/>
            <a:chOff x="3129527" y="2317825"/>
            <a:chExt cx="1874937" cy="3234902"/>
          </a:xfrm>
        </p:grpSpPr>
        <p:grpSp>
          <p:nvGrpSpPr>
            <p:cNvPr id="4" name="组合 141"/>
            <p:cNvGrpSpPr/>
            <p:nvPr/>
          </p:nvGrpSpPr>
          <p:grpSpPr>
            <a:xfrm>
              <a:off x="3450989" y="2317825"/>
              <a:ext cx="1553475" cy="837167"/>
              <a:chOff x="3450989" y="2317825"/>
              <a:chExt cx="1553475" cy="837167"/>
            </a:xfrm>
          </p:grpSpPr>
          <p:sp>
            <p:nvSpPr>
              <p:cNvPr id="252" name="矩形 251"/>
              <p:cNvSpPr/>
              <p:nvPr/>
            </p:nvSpPr>
            <p:spPr>
              <a:xfrm>
                <a:off x="3450989" y="2351470"/>
                <a:ext cx="1553475" cy="803522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25400" cap="flat" cmpd="sng" algn="ctr">
                <a:solidFill>
                  <a:srgbClr val="CFDEF3">
                    <a:lumMod val="9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53" name="Rectangle 121"/>
              <p:cNvSpPr>
                <a:spLocks noChangeArrowheads="1"/>
              </p:cNvSpPr>
              <p:nvPr/>
            </p:nvSpPr>
            <p:spPr bwMode="auto">
              <a:xfrm>
                <a:off x="3707904" y="2317825"/>
                <a:ext cx="540945" cy="313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产品规划流程</a:t>
                </a:r>
              </a:p>
            </p:txBody>
          </p:sp>
          <p:sp>
            <p:nvSpPr>
              <p:cNvPr id="256" name="Freeform 86"/>
              <p:cNvSpPr>
                <a:spLocks noChangeAspect="1"/>
              </p:cNvSpPr>
              <p:nvPr/>
            </p:nvSpPr>
            <p:spPr bwMode="auto">
              <a:xfrm>
                <a:off x="3529829" y="2611406"/>
                <a:ext cx="1456300" cy="450000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Line 89"/>
              <p:cNvSpPr>
                <a:spLocks noChangeAspect="1" noChangeShapeType="1"/>
              </p:cNvSpPr>
              <p:nvPr/>
            </p:nvSpPr>
            <p:spPr bwMode="auto">
              <a:xfrm>
                <a:off x="4445184" y="2672823"/>
                <a:ext cx="0" cy="3082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Line 91"/>
              <p:cNvSpPr>
                <a:spLocks noChangeAspect="1" noChangeShapeType="1"/>
              </p:cNvSpPr>
              <p:nvPr/>
            </p:nvSpPr>
            <p:spPr bwMode="auto">
              <a:xfrm>
                <a:off x="3802664" y="2639752"/>
                <a:ext cx="0" cy="3685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Line 92"/>
              <p:cNvSpPr>
                <a:spLocks noChangeAspect="1" noChangeShapeType="1"/>
              </p:cNvSpPr>
              <p:nvPr/>
            </p:nvSpPr>
            <p:spPr bwMode="auto">
              <a:xfrm>
                <a:off x="3545184" y="2612587"/>
                <a:ext cx="0" cy="4299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Line 93"/>
              <p:cNvSpPr>
                <a:spLocks noChangeAspect="1" noChangeShapeType="1"/>
              </p:cNvSpPr>
              <p:nvPr/>
            </p:nvSpPr>
            <p:spPr bwMode="auto">
              <a:xfrm>
                <a:off x="4754633" y="2729516"/>
                <a:ext cx="1181" cy="222047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3507306" y="2620082"/>
                <a:ext cx="242126" cy="4300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启动</a:t>
                </a:r>
              </a:p>
            </p:txBody>
          </p:sp>
          <p:sp>
            <p:nvSpPr>
              <p:cNvPr id="262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3783461" y="2612385"/>
                <a:ext cx="207874" cy="4300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分析</a:t>
                </a:r>
              </a:p>
            </p:txBody>
          </p:sp>
          <p:sp>
            <p:nvSpPr>
              <p:cNvPr id="263" name="Line 73"/>
              <p:cNvSpPr>
                <a:spLocks noChangeAspect="1" noChangeShapeType="1"/>
              </p:cNvSpPr>
              <p:nvPr/>
            </p:nvSpPr>
            <p:spPr bwMode="auto">
              <a:xfrm>
                <a:off x="3540459" y="2558257"/>
                <a:ext cx="530315" cy="101575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80" name="直接箭头连接符 148"/>
              <p:cNvCxnSpPr>
                <a:cxnSpLocks noChangeShapeType="1"/>
              </p:cNvCxnSpPr>
              <p:nvPr/>
            </p:nvCxnSpPr>
            <p:spPr bwMode="auto">
              <a:xfrm>
                <a:off x="4070774" y="2663375"/>
                <a:ext cx="69685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81" name="直接连接符 150"/>
              <p:cNvCxnSpPr>
                <a:cxnSpLocks noChangeShapeType="1"/>
              </p:cNvCxnSpPr>
              <p:nvPr/>
            </p:nvCxnSpPr>
            <p:spPr bwMode="auto">
              <a:xfrm flipV="1">
                <a:off x="3571168" y="2983454"/>
                <a:ext cx="499606" cy="6850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2" name="直接连接符 152"/>
              <p:cNvCxnSpPr>
                <a:cxnSpLocks noChangeShapeType="1"/>
              </p:cNvCxnSpPr>
              <p:nvPr/>
            </p:nvCxnSpPr>
            <p:spPr bwMode="auto">
              <a:xfrm flipV="1">
                <a:off x="4070774" y="2983454"/>
                <a:ext cx="669685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83" name="Line 89"/>
              <p:cNvSpPr>
                <a:spLocks noChangeAspect="1" noChangeShapeType="1"/>
              </p:cNvSpPr>
              <p:nvPr/>
            </p:nvSpPr>
            <p:spPr bwMode="auto">
              <a:xfrm>
                <a:off x="4071955" y="2675186"/>
                <a:ext cx="0" cy="3082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TextBox 155"/>
              <p:cNvSpPr txBox="1">
                <a:spLocks noChangeArrowheads="1"/>
              </p:cNvSpPr>
              <p:nvPr/>
            </p:nvSpPr>
            <p:spPr bwMode="auto">
              <a:xfrm>
                <a:off x="4028956" y="2609354"/>
                <a:ext cx="5566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融合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优化</a:t>
                </a:r>
              </a:p>
            </p:txBody>
          </p:sp>
          <p:sp>
            <p:nvSpPr>
              <p:cNvPr id="285" name="TextBox 158"/>
              <p:cNvSpPr txBox="1">
                <a:spLocks noChangeArrowheads="1"/>
              </p:cNvSpPr>
              <p:nvPr/>
            </p:nvSpPr>
            <p:spPr bwMode="auto">
              <a:xfrm>
                <a:off x="4453032" y="2601672"/>
                <a:ext cx="15236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执行</a:t>
                </a:r>
              </a:p>
            </p:txBody>
          </p:sp>
        </p:grpSp>
        <p:grpSp>
          <p:nvGrpSpPr>
            <p:cNvPr id="5" name="组合 143"/>
            <p:cNvGrpSpPr/>
            <p:nvPr/>
          </p:nvGrpSpPr>
          <p:grpSpPr>
            <a:xfrm>
              <a:off x="3129527" y="4749205"/>
              <a:ext cx="1553475" cy="803522"/>
              <a:chOff x="3129527" y="4749205"/>
              <a:chExt cx="1553475" cy="803522"/>
            </a:xfrm>
          </p:grpSpPr>
          <p:sp>
            <p:nvSpPr>
              <p:cNvPr id="289" name="矩形 288"/>
              <p:cNvSpPr/>
              <p:nvPr/>
            </p:nvSpPr>
            <p:spPr>
              <a:xfrm>
                <a:off x="3129527" y="4749205"/>
                <a:ext cx="1553475" cy="803522"/>
              </a:xfrm>
              <a:prstGeom prst="rect">
                <a:avLst/>
              </a:prstGeom>
              <a:solidFill>
                <a:srgbClr val="808080">
                  <a:lumMod val="40000"/>
                  <a:lumOff val="60000"/>
                </a:srgbClr>
              </a:solidFill>
              <a:ln w="25400" cap="flat" cmpd="sng" algn="ctr">
                <a:solidFill>
                  <a:srgbClr val="CCFF99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90" name="Rectangle 121"/>
              <p:cNvSpPr>
                <a:spLocks noChangeArrowheads="1"/>
              </p:cNvSpPr>
              <p:nvPr/>
            </p:nvSpPr>
            <p:spPr bwMode="auto">
              <a:xfrm>
                <a:off x="3347864" y="4791293"/>
                <a:ext cx="540945" cy="1877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技术规划流程</a:t>
                </a:r>
              </a:p>
            </p:txBody>
          </p:sp>
          <p:sp>
            <p:nvSpPr>
              <p:cNvPr id="291" name="Freeform 86"/>
              <p:cNvSpPr>
                <a:spLocks noChangeAspect="1"/>
              </p:cNvSpPr>
              <p:nvPr/>
            </p:nvSpPr>
            <p:spPr bwMode="auto">
              <a:xfrm>
                <a:off x="3207388" y="5031485"/>
                <a:ext cx="1456299" cy="450000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Line 89"/>
              <p:cNvSpPr>
                <a:spLocks noChangeAspect="1" noChangeShapeType="1"/>
              </p:cNvSpPr>
              <p:nvPr/>
            </p:nvSpPr>
            <p:spPr bwMode="auto">
              <a:xfrm>
                <a:off x="4122742" y="5094083"/>
                <a:ext cx="0" cy="3070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Line 91"/>
              <p:cNvSpPr>
                <a:spLocks noChangeAspect="1" noChangeShapeType="1"/>
              </p:cNvSpPr>
              <p:nvPr/>
            </p:nvSpPr>
            <p:spPr bwMode="auto">
              <a:xfrm>
                <a:off x="3480223" y="5059832"/>
                <a:ext cx="0" cy="3685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Line 92"/>
              <p:cNvSpPr>
                <a:spLocks noChangeAspect="1" noChangeShapeType="1"/>
              </p:cNvSpPr>
              <p:nvPr/>
            </p:nvSpPr>
            <p:spPr bwMode="auto">
              <a:xfrm>
                <a:off x="3222742" y="5032666"/>
                <a:ext cx="0" cy="4299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Line 93"/>
              <p:cNvSpPr>
                <a:spLocks noChangeAspect="1" noChangeShapeType="1"/>
              </p:cNvSpPr>
              <p:nvPr/>
            </p:nvSpPr>
            <p:spPr bwMode="auto">
              <a:xfrm>
                <a:off x="4433373" y="5149596"/>
                <a:ext cx="1181" cy="222047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3196453" y="5110905"/>
                <a:ext cx="242126" cy="3437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启动</a:t>
                </a:r>
              </a:p>
            </p:txBody>
          </p:sp>
          <p:sp>
            <p:nvSpPr>
              <p:cNvPr id="297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3450352" y="5112085"/>
                <a:ext cx="207874" cy="3425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分析</a:t>
                </a:r>
              </a:p>
            </p:txBody>
          </p:sp>
          <p:sp>
            <p:nvSpPr>
              <p:cNvPr id="298" name="Line 73"/>
              <p:cNvSpPr>
                <a:spLocks noChangeAspect="1" noChangeShapeType="1"/>
              </p:cNvSpPr>
              <p:nvPr/>
            </p:nvSpPr>
            <p:spPr bwMode="auto">
              <a:xfrm>
                <a:off x="3219199" y="4978335"/>
                <a:ext cx="529134" cy="102756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99" name="直接箭头连接符 186"/>
              <p:cNvCxnSpPr>
                <a:cxnSpLocks noChangeShapeType="1"/>
              </p:cNvCxnSpPr>
              <p:nvPr/>
            </p:nvCxnSpPr>
            <p:spPr bwMode="auto">
              <a:xfrm>
                <a:off x="3748333" y="5083454"/>
                <a:ext cx="69685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00" name="直接连接符 187"/>
              <p:cNvCxnSpPr>
                <a:cxnSpLocks noChangeShapeType="1"/>
              </p:cNvCxnSpPr>
              <p:nvPr/>
            </p:nvCxnSpPr>
            <p:spPr bwMode="auto">
              <a:xfrm flipV="1">
                <a:off x="3248726" y="5403532"/>
                <a:ext cx="499607" cy="6968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1" name="直接连接符 188"/>
              <p:cNvCxnSpPr>
                <a:cxnSpLocks noChangeShapeType="1"/>
              </p:cNvCxnSpPr>
              <p:nvPr/>
            </p:nvCxnSpPr>
            <p:spPr bwMode="auto">
              <a:xfrm flipV="1">
                <a:off x="3748333" y="5403532"/>
                <a:ext cx="669685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02" name="Line 89"/>
              <p:cNvSpPr>
                <a:spLocks noChangeAspect="1" noChangeShapeType="1"/>
              </p:cNvSpPr>
              <p:nvPr/>
            </p:nvSpPr>
            <p:spPr bwMode="auto">
              <a:xfrm>
                <a:off x="3750695" y="5095265"/>
                <a:ext cx="0" cy="3082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TextBox 190"/>
              <p:cNvSpPr txBox="1">
                <a:spLocks noChangeArrowheads="1"/>
              </p:cNvSpPr>
              <p:nvPr/>
            </p:nvSpPr>
            <p:spPr bwMode="auto">
              <a:xfrm>
                <a:off x="3734388" y="5027146"/>
                <a:ext cx="5190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融合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优化</a:t>
                </a:r>
              </a:p>
            </p:txBody>
          </p:sp>
          <p:sp>
            <p:nvSpPr>
              <p:cNvPr id="304" name="TextBox 191"/>
              <p:cNvSpPr txBox="1">
                <a:spLocks noChangeArrowheads="1"/>
              </p:cNvSpPr>
              <p:nvPr/>
            </p:nvSpPr>
            <p:spPr bwMode="auto">
              <a:xfrm>
                <a:off x="4138211" y="5045417"/>
                <a:ext cx="1535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执行</a:t>
                </a:r>
              </a:p>
            </p:txBody>
          </p:sp>
        </p:grpSp>
      </p:grpSp>
      <p:cxnSp>
        <p:nvCxnSpPr>
          <p:cNvPr id="305" name="直接箭头连接符 197"/>
          <p:cNvCxnSpPr>
            <a:cxnSpLocks noChangeShapeType="1"/>
          </p:cNvCxnSpPr>
          <p:nvPr/>
        </p:nvCxnSpPr>
        <p:spPr bwMode="auto">
          <a:xfrm>
            <a:off x="5113688" y="2760225"/>
            <a:ext cx="535039" cy="1181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06" name="直接箭头连接符 199"/>
          <p:cNvCxnSpPr>
            <a:cxnSpLocks noChangeShapeType="1"/>
          </p:cNvCxnSpPr>
          <p:nvPr/>
        </p:nvCxnSpPr>
        <p:spPr bwMode="auto">
          <a:xfrm rot="10800000">
            <a:off x="5095971" y="2871249"/>
            <a:ext cx="536221" cy="1181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07" name="TextBox 200"/>
          <p:cNvSpPr txBox="1">
            <a:spLocks noChangeArrowheads="1"/>
          </p:cNvSpPr>
          <p:nvPr/>
        </p:nvSpPr>
        <p:spPr bwMode="auto">
          <a:xfrm>
            <a:off x="5148064" y="2502277"/>
            <a:ext cx="5596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落实</a:t>
            </a:r>
          </a:p>
        </p:txBody>
      </p:sp>
      <p:sp>
        <p:nvSpPr>
          <p:cNvPr id="308" name="TextBox 201"/>
          <p:cNvSpPr txBox="1">
            <a:spLocks noChangeArrowheads="1"/>
          </p:cNvSpPr>
          <p:nvPr/>
        </p:nvSpPr>
        <p:spPr bwMode="auto">
          <a:xfrm>
            <a:off x="5148064" y="2858110"/>
            <a:ext cx="534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调整</a:t>
            </a:r>
          </a:p>
        </p:txBody>
      </p:sp>
      <p:cxnSp>
        <p:nvCxnSpPr>
          <p:cNvPr id="309" name="直接箭头连接符 202"/>
          <p:cNvCxnSpPr>
            <a:cxnSpLocks noChangeShapeType="1"/>
          </p:cNvCxnSpPr>
          <p:nvPr/>
        </p:nvCxnSpPr>
        <p:spPr bwMode="auto">
          <a:xfrm rot="5400000">
            <a:off x="5046365" y="4237784"/>
            <a:ext cx="1687795" cy="1181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10" name="直接箭头连接符 203"/>
          <p:cNvCxnSpPr>
            <a:cxnSpLocks noChangeShapeType="1"/>
          </p:cNvCxnSpPr>
          <p:nvPr/>
        </p:nvCxnSpPr>
        <p:spPr bwMode="auto">
          <a:xfrm rot="5400000" flipH="1" flipV="1">
            <a:off x="5602073" y="4215934"/>
            <a:ext cx="1687796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27" name="直接连接符 228"/>
          <p:cNvCxnSpPr>
            <a:cxnSpLocks noChangeShapeType="1"/>
          </p:cNvCxnSpPr>
          <p:nvPr/>
        </p:nvCxnSpPr>
        <p:spPr bwMode="auto">
          <a:xfrm rot="10800000">
            <a:off x="3128254" y="3868099"/>
            <a:ext cx="902362" cy="1181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8" name="直接箭头连接符 230"/>
          <p:cNvCxnSpPr>
            <a:cxnSpLocks noChangeShapeType="1"/>
          </p:cNvCxnSpPr>
          <p:nvPr/>
        </p:nvCxnSpPr>
        <p:spPr bwMode="auto">
          <a:xfrm rot="5400000">
            <a:off x="3033215" y="3971451"/>
            <a:ext cx="198392" cy="113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29" name="直接箭头连接符 238"/>
          <p:cNvCxnSpPr>
            <a:cxnSpLocks noChangeShapeType="1"/>
          </p:cNvCxnSpPr>
          <p:nvPr/>
        </p:nvCxnSpPr>
        <p:spPr bwMode="auto">
          <a:xfrm rot="5400000" flipH="1" flipV="1">
            <a:off x="4483570" y="3520264"/>
            <a:ext cx="722835" cy="1181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30" name="直接连接符 240"/>
          <p:cNvCxnSpPr>
            <a:cxnSpLocks noChangeShapeType="1"/>
          </p:cNvCxnSpPr>
          <p:nvPr/>
        </p:nvCxnSpPr>
        <p:spPr bwMode="auto">
          <a:xfrm>
            <a:off x="4836128" y="3870461"/>
            <a:ext cx="536221" cy="1181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1" name="直接箭头连接符 242"/>
          <p:cNvCxnSpPr>
            <a:cxnSpLocks noChangeShapeType="1"/>
          </p:cNvCxnSpPr>
          <p:nvPr/>
        </p:nvCxnSpPr>
        <p:spPr bwMode="auto">
          <a:xfrm rot="16200000" flipH="1">
            <a:off x="4758766" y="4478139"/>
            <a:ext cx="1231889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32" name="TextBox 244"/>
          <p:cNvSpPr txBox="1">
            <a:spLocks noChangeArrowheads="1"/>
          </p:cNvSpPr>
          <p:nvPr/>
        </p:nvSpPr>
        <p:spPr bwMode="auto">
          <a:xfrm>
            <a:off x="4845577" y="3354320"/>
            <a:ext cx="263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推动</a:t>
            </a:r>
          </a:p>
        </p:txBody>
      </p:sp>
      <p:sp>
        <p:nvSpPr>
          <p:cNvPr id="333" name="TextBox 245"/>
          <p:cNvSpPr txBox="1">
            <a:spLocks noChangeArrowheads="1"/>
          </p:cNvSpPr>
          <p:nvPr/>
        </p:nvSpPr>
        <p:spPr bwMode="auto">
          <a:xfrm>
            <a:off x="5073530" y="4318099"/>
            <a:ext cx="264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需求</a:t>
            </a:r>
          </a:p>
        </p:txBody>
      </p:sp>
      <p:cxnSp>
        <p:nvCxnSpPr>
          <p:cNvPr id="334" name="直接箭头连接符 251"/>
          <p:cNvCxnSpPr>
            <a:cxnSpLocks noChangeShapeType="1"/>
          </p:cNvCxnSpPr>
          <p:nvPr/>
        </p:nvCxnSpPr>
        <p:spPr bwMode="auto">
          <a:xfrm>
            <a:off x="2593215" y="4997233"/>
            <a:ext cx="535039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35" name="直接箭头连接符 252"/>
          <p:cNvCxnSpPr>
            <a:cxnSpLocks noChangeShapeType="1"/>
          </p:cNvCxnSpPr>
          <p:nvPr/>
        </p:nvCxnSpPr>
        <p:spPr bwMode="auto">
          <a:xfrm>
            <a:off x="2608569" y="4456288"/>
            <a:ext cx="179528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36" name="直接箭头连接符 256"/>
          <p:cNvCxnSpPr>
            <a:cxnSpLocks noChangeShapeType="1"/>
          </p:cNvCxnSpPr>
          <p:nvPr/>
        </p:nvCxnSpPr>
        <p:spPr bwMode="auto">
          <a:xfrm rot="16200000" flipH="1">
            <a:off x="6149514" y="4269675"/>
            <a:ext cx="1801181" cy="3543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sp>
        <p:nvSpPr>
          <p:cNvPr id="338" name="TextBox 258"/>
          <p:cNvSpPr txBox="1">
            <a:spLocks noChangeArrowheads="1"/>
          </p:cNvSpPr>
          <p:nvPr/>
        </p:nvSpPr>
        <p:spPr bwMode="auto">
          <a:xfrm>
            <a:off x="4697348" y="5117058"/>
            <a:ext cx="5020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2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落实</a:t>
            </a:r>
          </a:p>
        </p:txBody>
      </p:sp>
      <p:cxnSp>
        <p:nvCxnSpPr>
          <p:cNvPr id="339" name="直接箭头连接符 260"/>
          <p:cNvCxnSpPr>
            <a:cxnSpLocks noChangeShapeType="1"/>
          </p:cNvCxnSpPr>
          <p:nvPr/>
        </p:nvCxnSpPr>
        <p:spPr bwMode="auto">
          <a:xfrm>
            <a:off x="4758175" y="5384635"/>
            <a:ext cx="333071" cy="1181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40" name="直接箭头连接符 262"/>
          <p:cNvCxnSpPr>
            <a:cxnSpLocks noChangeShapeType="1"/>
          </p:cNvCxnSpPr>
          <p:nvPr/>
        </p:nvCxnSpPr>
        <p:spPr bwMode="auto">
          <a:xfrm>
            <a:off x="2380616" y="5738965"/>
            <a:ext cx="2736614" cy="5906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8" name="组合 149"/>
          <p:cNvGrpSpPr/>
          <p:nvPr/>
        </p:nvGrpSpPr>
        <p:grpSpPr>
          <a:xfrm>
            <a:off x="2786805" y="2548159"/>
            <a:ext cx="4462444" cy="3379232"/>
            <a:chOff x="2786805" y="2548159"/>
            <a:chExt cx="4462444" cy="3379232"/>
          </a:xfrm>
        </p:grpSpPr>
        <p:grpSp>
          <p:nvGrpSpPr>
            <p:cNvPr id="9" name="组合 144"/>
            <p:cNvGrpSpPr/>
            <p:nvPr/>
          </p:nvGrpSpPr>
          <p:grpSpPr>
            <a:xfrm>
              <a:off x="5184380" y="5123869"/>
              <a:ext cx="1553475" cy="803522"/>
              <a:chOff x="5184380" y="5123869"/>
              <a:chExt cx="1553475" cy="803522"/>
            </a:xfrm>
          </p:grpSpPr>
          <p:sp>
            <p:nvSpPr>
              <p:cNvPr id="311" name="矩形 310"/>
              <p:cNvSpPr/>
              <p:nvPr/>
            </p:nvSpPr>
            <p:spPr>
              <a:xfrm>
                <a:off x="5184380" y="5123869"/>
                <a:ext cx="1553475" cy="803522"/>
              </a:xfrm>
              <a:prstGeom prst="rect">
                <a:avLst/>
              </a:prstGeom>
              <a:solidFill>
                <a:srgbClr val="808080">
                  <a:lumMod val="40000"/>
                  <a:lumOff val="60000"/>
                </a:srgbClr>
              </a:solidFill>
              <a:ln w="25400" cap="flat" cmpd="sng" algn="ctr">
                <a:solidFill>
                  <a:srgbClr val="CCFF99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312" name="Rectangle 121"/>
              <p:cNvSpPr>
                <a:spLocks noChangeArrowheads="1"/>
              </p:cNvSpPr>
              <p:nvPr/>
            </p:nvSpPr>
            <p:spPr bwMode="auto">
              <a:xfrm>
                <a:off x="5436096" y="5151334"/>
                <a:ext cx="540945" cy="1877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技术开发流程</a:t>
                </a:r>
              </a:p>
            </p:txBody>
          </p:sp>
          <p:sp>
            <p:nvSpPr>
              <p:cNvPr id="313" name="Freeform 86"/>
              <p:cNvSpPr>
                <a:spLocks noChangeAspect="1"/>
              </p:cNvSpPr>
              <p:nvPr/>
            </p:nvSpPr>
            <p:spPr bwMode="auto">
              <a:xfrm>
                <a:off x="5262507" y="5383454"/>
                <a:ext cx="1456299" cy="450000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Line 89"/>
              <p:cNvSpPr>
                <a:spLocks noChangeAspect="1" noChangeShapeType="1"/>
              </p:cNvSpPr>
              <p:nvPr/>
            </p:nvSpPr>
            <p:spPr bwMode="auto">
              <a:xfrm>
                <a:off x="6177861" y="5444871"/>
                <a:ext cx="0" cy="3082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Line 91"/>
              <p:cNvSpPr>
                <a:spLocks noChangeAspect="1" noChangeShapeType="1"/>
              </p:cNvSpPr>
              <p:nvPr/>
            </p:nvSpPr>
            <p:spPr bwMode="auto">
              <a:xfrm>
                <a:off x="5535341" y="5411800"/>
                <a:ext cx="0" cy="3685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Line 92"/>
              <p:cNvSpPr>
                <a:spLocks noChangeAspect="1" noChangeShapeType="1"/>
              </p:cNvSpPr>
              <p:nvPr/>
            </p:nvSpPr>
            <p:spPr bwMode="auto">
              <a:xfrm>
                <a:off x="5277861" y="5384635"/>
                <a:ext cx="0" cy="4299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Line 93"/>
              <p:cNvSpPr>
                <a:spLocks noChangeAspect="1" noChangeShapeType="1"/>
              </p:cNvSpPr>
              <p:nvPr/>
            </p:nvSpPr>
            <p:spPr bwMode="auto">
              <a:xfrm>
                <a:off x="6488491" y="5501564"/>
                <a:ext cx="1181" cy="222047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5235313" y="5356570"/>
                <a:ext cx="242126" cy="4300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概念</a:t>
                </a:r>
              </a:p>
            </p:txBody>
          </p:sp>
          <p:sp>
            <p:nvSpPr>
              <p:cNvPr id="319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5500898" y="5463325"/>
                <a:ext cx="207874" cy="3437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计划</a:t>
                </a:r>
              </a:p>
            </p:txBody>
          </p:sp>
          <p:sp>
            <p:nvSpPr>
              <p:cNvPr id="320" name="Line 73"/>
              <p:cNvSpPr>
                <a:spLocks noChangeAspect="1" noChangeShapeType="1"/>
              </p:cNvSpPr>
              <p:nvPr/>
            </p:nvSpPr>
            <p:spPr bwMode="auto">
              <a:xfrm>
                <a:off x="5273136" y="5330304"/>
                <a:ext cx="530315" cy="101575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21" name="直接箭头连接符 214"/>
              <p:cNvCxnSpPr>
                <a:cxnSpLocks noChangeShapeType="1"/>
              </p:cNvCxnSpPr>
              <p:nvPr/>
            </p:nvCxnSpPr>
            <p:spPr bwMode="auto">
              <a:xfrm>
                <a:off x="5803452" y="5435422"/>
                <a:ext cx="69685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2" name="直接连接符 215"/>
              <p:cNvCxnSpPr>
                <a:cxnSpLocks noChangeShapeType="1"/>
              </p:cNvCxnSpPr>
              <p:nvPr/>
            </p:nvCxnSpPr>
            <p:spPr bwMode="auto">
              <a:xfrm flipV="1">
                <a:off x="5303845" y="5754320"/>
                <a:ext cx="499607" cy="6968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3" name="直接连接符 216"/>
              <p:cNvCxnSpPr>
                <a:cxnSpLocks noChangeShapeType="1"/>
              </p:cNvCxnSpPr>
              <p:nvPr/>
            </p:nvCxnSpPr>
            <p:spPr bwMode="auto">
              <a:xfrm flipV="1">
                <a:off x="5803452" y="5754320"/>
                <a:ext cx="669685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24" name="Line 89"/>
              <p:cNvSpPr>
                <a:spLocks noChangeAspect="1" noChangeShapeType="1"/>
              </p:cNvSpPr>
              <p:nvPr/>
            </p:nvSpPr>
            <p:spPr bwMode="auto">
              <a:xfrm>
                <a:off x="5805814" y="5447233"/>
                <a:ext cx="0" cy="3082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TextBox 218"/>
              <p:cNvSpPr txBox="1">
                <a:spLocks noChangeArrowheads="1"/>
              </p:cNvSpPr>
              <p:nvPr/>
            </p:nvSpPr>
            <p:spPr bwMode="auto">
              <a:xfrm>
                <a:off x="5819987" y="5383758"/>
                <a:ext cx="26418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攻关</a:t>
                </a:r>
              </a:p>
            </p:txBody>
          </p:sp>
          <p:sp>
            <p:nvSpPr>
              <p:cNvPr id="326" name="TextBox 219"/>
              <p:cNvSpPr txBox="1">
                <a:spLocks noChangeArrowheads="1"/>
              </p:cNvSpPr>
              <p:nvPr/>
            </p:nvSpPr>
            <p:spPr bwMode="auto">
              <a:xfrm>
                <a:off x="6178089" y="5390218"/>
                <a:ext cx="15236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迁移</a:t>
                </a:r>
              </a:p>
            </p:txBody>
          </p:sp>
        </p:grpSp>
        <p:sp>
          <p:nvSpPr>
            <p:cNvPr id="337" name="TextBox 336"/>
            <p:cNvSpPr txBox="1"/>
            <p:nvPr/>
          </p:nvSpPr>
          <p:spPr>
            <a:xfrm>
              <a:off x="2786805" y="4143221"/>
              <a:ext cx="777083" cy="430887"/>
            </a:xfrm>
            <a:prstGeom prst="rect">
              <a:avLst/>
            </a:prstGeom>
            <a:solidFill>
              <a:srgbClr val="808080">
                <a:lumMod val="40000"/>
                <a:lumOff val="60000"/>
              </a:srgbClr>
            </a:solidFill>
            <a:ln>
              <a:solidFill>
                <a:srgbClr val="CCFF99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grpSp>
          <p:nvGrpSpPr>
            <p:cNvPr id="10" name="组合 142"/>
            <p:cNvGrpSpPr/>
            <p:nvPr/>
          </p:nvGrpSpPr>
          <p:grpSpPr>
            <a:xfrm>
              <a:off x="5695774" y="2548159"/>
              <a:ext cx="1553475" cy="803522"/>
              <a:chOff x="5695774" y="2548159"/>
              <a:chExt cx="1553475" cy="803522"/>
            </a:xfrm>
          </p:grpSpPr>
          <p:sp>
            <p:nvSpPr>
              <p:cNvPr id="286" name="矩形 285"/>
              <p:cNvSpPr/>
              <p:nvPr/>
            </p:nvSpPr>
            <p:spPr>
              <a:xfrm>
                <a:off x="5695774" y="2548159"/>
                <a:ext cx="1553475" cy="803522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25400" cap="flat" cmpd="sng" algn="ctr">
                <a:solidFill>
                  <a:srgbClr val="CFDEF3">
                    <a:lumMod val="9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87" name="Rectangle 121"/>
              <p:cNvSpPr>
                <a:spLocks noChangeArrowheads="1"/>
              </p:cNvSpPr>
              <p:nvPr/>
            </p:nvSpPr>
            <p:spPr bwMode="auto">
              <a:xfrm>
                <a:off x="5940152" y="2559046"/>
                <a:ext cx="720080" cy="1440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产品开发流程</a:t>
                </a:r>
              </a:p>
            </p:txBody>
          </p:sp>
          <p:sp>
            <p:nvSpPr>
              <p:cNvPr id="288" name="Freeform 86"/>
              <p:cNvSpPr>
                <a:spLocks noChangeAspect="1"/>
              </p:cNvSpPr>
              <p:nvPr/>
            </p:nvSpPr>
            <p:spPr bwMode="auto">
              <a:xfrm>
                <a:off x="5773924" y="2807469"/>
                <a:ext cx="1456300" cy="450000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63"/>
              <p:cNvSpPr>
                <a:spLocks noChangeAspect="1"/>
              </p:cNvSpPr>
              <p:nvPr/>
            </p:nvSpPr>
            <p:spPr bwMode="auto">
              <a:xfrm>
                <a:off x="5877861" y="2780304"/>
                <a:ext cx="1166929" cy="466535"/>
              </a:xfrm>
              <a:custGeom>
                <a:avLst/>
                <a:gdLst>
                  <a:gd name="T0" fmla="*/ 0 w 1618"/>
                  <a:gd name="T1" fmla="*/ 0 h 859"/>
                  <a:gd name="T2" fmla="*/ 2147483647 w 1618"/>
                  <a:gd name="T3" fmla="*/ 2147483647 h 859"/>
                  <a:gd name="T4" fmla="*/ 2147483647 w 1618"/>
                  <a:gd name="T5" fmla="*/ 2147483647 h 859"/>
                  <a:gd name="T6" fmla="*/ 2147483647 w 1618"/>
                  <a:gd name="T7" fmla="*/ 2147483647 h 859"/>
                  <a:gd name="T8" fmla="*/ 2147483647 w 1618"/>
                  <a:gd name="T9" fmla="*/ 2147483647 h 859"/>
                  <a:gd name="T10" fmla="*/ 2147483647 w 1618"/>
                  <a:gd name="T11" fmla="*/ 2147483647 h 859"/>
                  <a:gd name="T12" fmla="*/ 0 w 1618"/>
                  <a:gd name="T13" fmla="*/ 2147483647 h 859"/>
                  <a:gd name="T14" fmla="*/ 0 w 1618"/>
                  <a:gd name="T15" fmla="*/ 0 h 859"/>
                  <a:gd name="T16" fmla="*/ 0 w 1618"/>
                  <a:gd name="T17" fmla="*/ 0 h 8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8"/>
                  <a:gd name="T28" fmla="*/ 0 h 859"/>
                  <a:gd name="T29" fmla="*/ 1618 w 1618"/>
                  <a:gd name="T30" fmla="*/ 859 h 8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8" h="859">
                    <a:moveTo>
                      <a:pt x="0" y="0"/>
                    </a:moveTo>
                    <a:lnTo>
                      <a:pt x="7" y="858"/>
                    </a:lnTo>
                    <a:lnTo>
                      <a:pt x="616" y="721"/>
                    </a:lnTo>
                    <a:lnTo>
                      <a:pt x="1617" y="721"/>
                    </a:lnTo>
                    <a:lnTo>
                      <a:pt x="1610" y="174"/>
                    </a:lnTo>
                    <a:lnTo>
                      <a:pt x="616" y="16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Line 72"/>
              <p:cNvSpPr>
                <a:spLocks noChangeAspect="1" noChangeShapeType="1"/>
              </p:cNvSpPr>
              <p:nvPr/>
            </p:nvSpPr>
            <p:spPr bwMode="auto">
              <a:xfrm>
                <a:off x="6319593" y="3203139"/>
                <a:ext cx="701575" cy="2362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Line 73"/>
              <p:cNvSpPr>
                <a:spLocks noChangeAspect="1" noChangeShapeType="1"/>
              </p:cNvSpPr>
              <p:nvPr/>
            </p:nvSpPr>
            <p:spPr bwMode="auto">
              <a:xfrm>
                <a:off x="5863687" y="2795658"/>
                <a:ext cx="401575" cy="76772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5877861" y="3204319"/>
                <a:ext cx="447638" cy="732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6865262" y="3087391"/>
                <a:ext cx="201969" cy="73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22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90000"/>
                  <a:buFont typeface="Monotype Sorts"/>
                  <a:buNone/>
                  <a:tabLst/>
                  <a:defRPr/>
                </a:pPr>
                <a:endParaRPr kumimoji="0" lang="zh-CN" alt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346" name="TextBox 342"/>
              <p:cNvSpPr txBox="1">
                <a:spLocks noChangeArrowheads="1"/>
              </p:cNvSpPr>
              <p:nvPr/>
            </p:nvSpPr>
            <p:spPr bwMode="auto">
              <a:xfrm>
                <a:off x="5830385" y="2848238"/>
                <a:ext cx="16653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概念</a:t>
                </a:r>
              </a:p>
            </p:txBody>
          </p:sp>
          <p:sp>
            <p:nvSpPr>
              <p:cNvPr id="347" name="TextBox 343"/>
              <p:cNvSpPr txBox="1">
                <a:spLocks noChangeArrowheads="1"/>
              </p:cNvSpPr>
              <p:nvPr/>
            </p:nvSpPr>
            <p:spPr bwMode="auto">
              <a:xfrm>
                <a:off x="6033995" y="2841417"/>
                <a:ext cx="17834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计划</a:t>
                </a:r>
              </a:p>
            </p:txBody>
          </p:sp>
          <p:sp>
            <p:nvSpPr>
              <p:cNvPr id="348" name="TextBox 344"/>
              <p:cNvSpPr txBox="1">
                <a:spLocks noChangeArrowheads="1"/>
              </p:cNvSpPr>
              <p:nvPr/>
            </p:nvSpPr>
            <p:spPr bwMode="auto">
              <a:xfrm>
                <a:off x="6237565" y="2847077"/>
                <a:ext cx="24330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开发</a:t>
                </a:r>
              </a:p>
            </p:txBody>
          </p:sp>
          <p:sp>
            <p:nvSpPr>
              <p:cNvPr id="349" name="TextBox 345"/>
              <p:cNvSpPr txBox="1">
                <a:spLocks noChangeArrowheads="1"/>
              </p:cNvSpPr>
              <p:nvPr/>
            </p:nvSpPr>
            <p:spPr bwMode="auto">
              <a:xfrm>
                <a:off x="6423530" y="2847077"/>
                <a:ext cx="1688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验证</a:t>
                </a:r>
              </a:p>
            </p:txBody>
          </p:sp>
          <p:sp>
            <p:nvSpPr>
              <p:cNvPr id="350" name="TextBox 346"/>
              <p:cNvSpPr txBox="1">
                <a:spLocks noChangeArrowheads="1"/>
              </p:cNvSpPr>
              <p:nvPr/>
            </p:nvSpPr>
            <p:spPr bwMode="auto">
              <a:xfrm>
                <a:off x="6588224" y="2839457"/>
                <a:ext cx="17007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0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发布</a:t>
                </a:r>
              </a:p>
            </p:txBody>
          </p:sp>
          <p:sp>
            <p:nvSpPr>
              <p:cNvPr id="351" name="TextBox 347"/>
              <p:cNvSpPr txBox="1">
                <a:spLocks noChangeArrowheads="1"/>
              </p:cNvSpPr>
              <p:nvPr/>
            </p:nvSpPr>
            <p:spPr bwMode="auto">
              <a:xfrm>
                <a:off x="6747480" y="2839457"/>
                <a:ext cx="46198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生命周期</a:t>
                </a:r>
              </a:p>
            </p:txBody>
          </p:sp>
          <p:sp>
            <p:nvSpPr>
              <p:cNvPr id="352" name="Line 92"/>
              <p:cNvSpPr>
                <a:spLocks noChangeAspect="1" noChangeShapeType="1"/>
              </p:cNvSpPr>
              <p:nvPr/>
            </p:nvSpPr>
            <p:spPr bwMode="auto">
              <a:xfrm>
                <a:off x="5866050" y="2821642"/>
                <a:ext cx="0" cy="429921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53" name="直接箭头连接符 288"/>
              <p:cNvCxnSpPr>
                <a:cxnSpLocks noChangeShapeType="1"/>
              </p:cNvCxnSpPr>
              <p:nvPr/>
            </p:nvCxnSpPr>
            <p:spPr bwMode="auto">
              <a:xfrm>
                <a:off x="6271168" y="2871249"/>
                <a:ext cx="75000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54" name="直接连接符 290"/>
              <p:cNvCxnSpPr>
                <a:cxnSpLocks noChangeShapeType="1"/>
              </p:cNvCxnSpPr>
              <p:nvPr/>
            </p:nvCxnSpPr>
            <p:spPr bwMode="auto">
              <a:xfrm rot="16200000" flipH="1">
                <a:off x="5862507" y="3046052"/>
                <a:ext cx="401575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5" name="直接连接符 291"/>
              <p:cNvCxnSpPr>
                <a:cxnSpLocks noChangeShapeType="1"/>
              </p:cNvCxnSpPr>
              <p:nvPr/>
            </p:nvCxnSpPr>
            <p:spPr bwMode="auto">
              <a:xfrm rot="16200000" flipH="1">
                <a:off x="6127074" y="3033060"/>
                <a:ext cx="32126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6" name="直接连接符 292"/>
              <p:cNvCxnSpPr>
                <a:cxnSpLocks noChangeShapeType="1"/>
              </p:cNvCxnSpPr>
              <p:nvPr/>
            </p:nvCxnSpPr>
            <p:spPr bwMode="auto">
              <a:xfrm rot="16200000" flipH="1">
                <a:off x="6308963" y="3035422"/>
                <a:ext cx="32126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7" name="直接连接符 293"/>
              <p:cNvCxnSpPr>
                <a:cxnSpLocks noChangeShapeType="1"/>
              </p:cNvCxnSpPr>
              <p:nvPr/>
            </p:nvCxnSpPr>
            <p:spPr bwMode="auto">
              <a:xfrm rot="16200000" flipH="1">
                <a:off x="6658570" y="3050776"/>
                <a:ext cx="32126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8" name="直接连接符 294"/>
              <p:cNvCxnSpPr>
                <a:cxnSpLocks noChangeShapeType="1"/>
              </p:cNvCxnSpPr>
              <p:nvPr/>
            </p:nvCxnSpPr>
            <p:spPr bwMode="auto">
              <a:xfrm rot="16200000" flipH="1">
                <a:off x="6480223" y="3040147"/>
                <a:ext cx="32126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359" name="直接箭头连接符 298"/>
          <p:cNvCxnSpPr>
            <a:cxnSpLocks noChangeShapeType="1"/>
          </p:cNvCxnSpPr>
          <p:nvPr/>
        </p:nvCxnSpPr>
        <p:spPr bwMode="auto">
          <a:xfrm rot="10800000" flipV="1">
            <a:off x="3535735" y="4442115"/>
            <a:ext cx="209055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60" name="直接连接符 300"/>
          <p:cNvCxnSpPr>
            <a:cxnSpLocks noChangeShapeType="1"/>
          </p:cNvCxnSpPr>
          <p:nvPr/>
        </p:nvCxnSpPr>
        <p:spPr bwMode="auto">
          <a:xfrm rot="16200000" flipH="1">
            <a:off x="3623726" y="4583257"/>
            <a:ext cx="268111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361" name="TextBox 113"/>
          <p:cNvSpPr txBox="1">
            <a:spLocks noChangeArrowheads="1"/>
          </p:cNvSpPr>
          <p:nvPr/>
        </p:nvSpPr>
        <p:spPr bwMode="auto">
          <a:xfrm>
            <a:off x="1578412" y="5458335"/>
            <a:ext cx="1138583" cy="34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ITD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62" name="直接连接符 134"/>
          <p:cNvCxnSpPr>
            <a:cxnSpLocks noChangeShapeType="1"/>
          </p:cNvCxnSpPr>
          <p:nvPr/>
        </p:nvCxnSpPr>
        <p:spPr bwMode="auto">
          <a:xfrm rot="16200000" flipV="1">
            <a:off x="2080026" y="5427745"/>
            <a:ext cx="615354" cy="708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63" name="直接箭头连接符 256"/>
          <p:cNvCxnSpPr>
            <a:cxnSpLocks noChangeShapeType="1"/>
          </p:cNvCxnSpPr>
          <p:nvPr/>
        </p:nvCxnSpPr>
        <p:spPr bwMode="auto">
          <a:xfrm rot="16200000" flipH="1">
            <a:off x="3255223" y="3932469"/>
            <a:ext cx="1553149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64" name="直接箭头连接符 143"/>
          <p:cNvCxnSpPr>
            <a:cxnSpLocks noChangeShapeType="1"/>
          </p:cNvCxnSpPr>
          <p:nvPr/>
        </p:nvCxnSpPr>
        <p:spPr bwMode="auto">
          <a:xfrm rot="16200000" flipH="1">
            <a:off x="3231010" y="4664163"/>
            <a:ext cx="186614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65" name="直接箭头连接符 252"/>
          <p:cNvCxnSpPr>
            <a:cxnSpLocks noChangeShapeType="1"/>
          </p:cNvCxnSpPr>
          <p:nvPr/>
        </p:nvCxnSpPr>
        <p:spPr bwMode="auto">
          <a:xfrm>
            <a:off x="6758963" y="5533453"/>
            <a:ext cx="179528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66" name="TextBox 112"/>
          <p:cNvSpPr txBox="1">
            <a:spLocks noChangeArrowheads="1"/>
          </p:cNvSpPr>
          <p:nvPr/>
        </p:nvSpPr>
        <p:spPr bwMode="auto">
          <a:xfrm>
            <a:off x="611560" y="3765107"/>
            <a:ext cx="1110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IP&amp;TD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40"/>
          <p:cNvGrpSpPr/>
          <p:nvPr/>
        </p:nvGrpSpPr>
        <p:grpSpPr>
          <a:xfrm>
            <a:off x="1547665" y="2468493"/>
            <a:ext cx="1063569" cy="2959794"/>
            <a:chOff x="1547665" y="2468493"/>
            <a:chExt cx="1063569" cy="2959794"/>
          </a:xfrm>
        </p:grpSpPr>
        <p:sp>
          <p:nvSpPr>
            <p:cNvPr id="249" name="矩形 248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gradFill rotWithShape="1">
              <a:gsLst>
                <a:gs pos="0">
                  <a:srgbClr val="99FF66">
                    <a:alpha val="56000"/>
                  </a:srgbClr>
                </a:gs>
                <a:gs pos="100000">
                  <a:srgbClr val="47762F">
                    <a:alpha val="50998"/>
                  </a:srgbClr>
                </a:gs>
              </a:gsLst>
              <a:lin ang="54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泪滴形 250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gradFill rotWithShape="1">
              <a:gsLst>
                <a:gs pos="0">
                  <a:srgbClr val="99FF66">
                    <a:alpha val="56000"/>
                  </a:srgbClr>
                </a:gs>
                <a:gs pos="100000">
                  <a:srgbClr val="47762F">
                    <a:alpha val="50998"/>
                  </a:srgbClr>
                </a:gs>
              </a:gsLst>
              <a:lin ang="54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泪滴形 263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gradFill rotWithShape="1">
              <a:gsLst>
                <a:gs pos="0">
                  <a:srgbClr val="99FF66">
                    <a:alpha val="56000"/>
                  </a:srgbClr>
                </a:gs>
                <a:gs pos="100000">
                  <a:srgbClr val="47762F">
                    <a:alpha val="50998"/>
                  </a:srgbClr>
                </a:gs>
              </a:gsLst>
              <a:lin ang="54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5" name="泪滴形 264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gradFill rotWithShape="1">
              <a:gsLst>
                <a:gs pos="0">
                  <a:srgbClr val="99FF66">
                    <a:alpha val="56000"/>
                  </a:srgbClr>
                </a:gs>
                <a:gs pos="100000">
                  <a:srgbClr val="47762F">
                    <a:alpha val="50998"/>
                  </a:srgbClr>
                </a:gs>
              </a:gsLst>
              <a:lin ang="54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6" name="泪滴形 265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gradFill rotWithShape="1">
              <a:gsLst>
                <a:gs pos="0">
                  <a:srgbClr val="99FF66">
                    <a:alpha val="56000"/>
                  </a:srgbClr>
                </a:gs>
                <a:gs pos="100000">
                  <a:srgbClr val="47762F">
                    <a:alpha val="50998"/>
                  </a:srgbClr>
                </a:gs>
              </a:gsLst>
              <a:lin ang="54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7" name="泪滴形 266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gradFill rotWithShape="1">
              <a:gsLst>
                <a:gs pos="0">
                  <a:srgbClr val="99FF66">
                    <a:alpha val="56000"/>
                  </a:srgbClr>
                </a:gs>
                <a:gs pos="100000">
                  <a:srgbClr val="47762F">
                    <a:alpha val="50998"/>
                  </a:srgbClr>
                </a:gs>
              </a:gsLst>
              <a:lin ang="54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1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272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273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274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275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sp>
          <p:nvSpPr>
            <p:cNvPr id="376" name="矩形 375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77" name="矩形 376"/>
          <p:cNvSpPr/>
          <p:nvPr/>
        </p:nvSpPr>
        <p:spPr>
          <a:xfrm>
            <a:off x="3635896" y="35010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78" name="矩形 377"/>
          <p:cNvSpPr/>
          <p:nvPr/>
        </p:nvSpPr>
        <p:spPr>
          <a:xfrm>
            <a:off x="5940152" y="42210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379" name="矩形 378"/>
          <p:cNvSpPr/>
          <p:nvPr/>
        </p:nvSpPr>
        <p:spPr>
          <a:xfrm>
            <a:off x="7092280" y="47971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146" name="矩形 145"/>
          <p:cNvSpPr/>
          <p:nvPr/>
        </p:nvSpPr>
        <p:spPr>
          <a:xfrm>
            <a:off x="4355976" y="1268760"/>
            <a:ext cx="18722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SzPct val="75000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两个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规划流程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5940152" y="1268760"/>
            <a:ext cx="2376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SzPct val="75000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三个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具体开发流程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2267744" y="1268760"/>
            <a:ext cx="23042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SzPct val="75000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需求管理流程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553"/>
          <p:cNvGrpSpPr/>
          <p:nvPr/>
        </p:nvGrpSpPr>
        <p:grpSpPr>
          <a:xfrm>
            <a:off x="611560" y="1838965"/>
            <a:ext cx="7200800" cy="4254331"/>
            <a:chOff x="611560" y="1838965"/>
            <a:chExt cx="7200800" cy="4254331"/>
          </a:xfrm>
        </p:grpSpPr>
        <p:grpSp>
          <p:nvGrpSpPr>
            <p:cNvPr id="13" name="组合 137"/>
            <p:cNvGrpSpPr/>
            <p:nvPr/>
          </p:nvGrpSpPr>
          <p:grpSpPr>
            <a:xfrm>
              <a:off x="611560" y="1838965"/>
              <a:ext cx="7200800" cy="4254331"/>
              <a:chOff x="611560" y="1838965"/>
              <a:chExt cx="7200800" cy="4254331"/>
            </a:xfrm>
          </p:grpSpPr>
          <p:sp>
            <p:nvSpPr>
              <p:cNvPr id="570" name="矩形 569"/>
              <p:cNvSpPr/>
              <p:nvPr/>
            </p:nvSpPr>
            <p:spPr>
              <a:xfrm>
                <a:off x="611561" y="1838965"/>
                <a:ext cx="7200799" cy="42484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571" name="矩形 570"/>
              <p:cNvSpPr/>
              <p:nvPr/>
            </p:nvSpPr>
            <p:spPr>
              <a:xfrm>
                <a:off x="1393923" y="4084241"/>
                <a:ext cx="6213072" cy="193818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solidFill>
                  <a:srgbClr val="CFDEF3">
                    <a:lumMod val="9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kern="0">
                  <a:solidFill>
                    <a:schemeClr val="bg2">
                      <a:lumMod val="25000"/>
                    </a:schemeClr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572" name="矩形 571"/>
              <p:cNvSpPr/>
              <p:nvPr/>
            </p:nvSpPr>
            <p:spPr>
              <a:xfrm>
                <a:off x="1393922" y="1964162"/>
                <a:ext cx="6213072" cy="180236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solidFill>
                  <a:srgbClr val="CFDEF3">
                    <a:lumMod val="9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chemeClr val="bg2">
                      <a:lumMod val="25000"/>
                    </a:schemeClr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573" name="Rectangle 121"/>
              <p:cNvSpPr>
                <a:spLocks noChangeArrowheads="1"/>
              </p:cNvSpPr>
              <p:nvPr/>
            </p:nvSpPr>
            <p:spPr bwMode="auto">
              <a:xfrm>
                <a:off x="3707904" y="2317825"/>
                <a:ext cx="540945" cy="313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产品规划流程</a:t>
                </a:r>
              </a:p>
            </p:txBody>
          </p:sp>
          <p:sp>
            <p:nvSpPr>
              <p:cNvPr id="574" name="Freeform 18"/>
              <p:cNvSpPr>
                <a:spLocks noChangeAspect="1"/>
              </p:cNvSpPr>
              <p:nvPr/>
            </p:nvSpPr>
            <p:spPr bwMode="auto">
              <a:xfrm>
                <a:off x="5907389" y="5691721"/>
                <a:ext cx="1375984" cy="401575"/>
              </a:xfrm>
              <a:custGeom>
                <a:avLst/>
                <a:gdLst>
                  <a:gd name="T0" fmla="*/ 0 w 1618"/>
                  <a:gd name="T1" fmla="*/ 0 h 859"/>
                  <a:gd name="T2" fmla="*/ 2147483647 w 1618"/>
                  <a:gd name="T3" fmla="*/ 2147483647 h 859"/>
                  <a:gd name="T4" fmla="*/ 2147483647 w 1618"/>
                  <a:gd name="T5" fmla="*/ 2147483647 h 859"/>
                  <a:gd name="T6" fmla="*/ 2147483647 w 1618"/>
                  <a:gd name="T7" fmla="*/ 2147483647 h 859"/>
                  <a:gd name="T8" fmla="*/ 2147483647 w 1618"/>
                  <a:gd name="T9" fmla="*/ 2147483647 h 859"/>
                  <a:gd name="T10" fmla="*/ 2147483647 w 1618"/>
                  <a:gd name="T11" fmla="*/ 2147483647 h 859"/>
                  <a:gd name="T12" fmla="*/ 0 w 1618"/>
                  <a:gd name="T13" fmla="*/ 2147483647 h 859"/>
                  <a:gd name="T14" fmla="*/ 0 w 1618"/>
                  <a:gd name="T15" fmla="*/ 0 h 859"/>
                  <a:gd name="T16" fmla="*/ 0 w 1618"/>
                  <a:gd name="T17" fmla="*/ 0 h 8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8"/>
                  <a:gd name="T28" fmla="*/ 0 h 859"/>
                  <a:gd name="T29" fmla="*/ 1618 w 1618"/>
                  <a:gd name="T30" fmla="*/ 859 h 8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8" h="859">
                    <a:moveTo>
                      <a:pt x="0" y="0"/>
                    </a:moveTo>
                    <a:lnTo>
                      <a:pt x="7" y="858"/>
                    </a:lnTo>
                    <a:lnTo>
                      <a:pt x="616" y="721"/>
                    </a:lnTo>
                    <a:lnTo>
                      <a:pt x="1617" y="721"/>
                    </a:lnTo>
                    <a:lnTo>
                      <a:pt x="1610" y="174"/>
                    </a:lnTo>
                    <a:lnTo>
                      <a:pt x="616" y="16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6931689" y="5189004"/>
                <a:ext cx="597809" cy="774303"/>
                <a:chOff x="5697" y="3076"/>
                <a:chExt cx="511" cy="699"/>
              </a:xfrm>
            </p:grpSpPr>
            <p:sp>
              <p:nvSpPr>
                <p:cNvPr id="679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5722" y="3103"/>
                  <a:ext cx="421" cy="638"/>
                </a:xfrm>
                <a:prstGeom prst="can">
                  <a:avLst>
                    <a:gd name="adj" fmla="val 37886"/>
                  </a:avLst>
                </a:prstGeom>
                <a:solidFill>
                  <a:srgbClr val="FFFFFF">
                    <a:lumMod val="85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wrap="none" lIns="96755" tIns="48377" rIns="96755" bIns="48377" anchor="ctr"/>
                <a:lstStyle/>
                <a:p>
                  <a:pPr marL="0" marR="0" lvl="0" indent="0" defTabSz="904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华文细黑" pitchFamily="2" charset="-122"/>
                    <a:ea typeface="华文细黑" pitchFamily="2" charset="-122"/>
                  </a:endParaRPr>
                </a:p>
              </p:txBody>
            </p:sp>
            <p:sp>
              <p:nvSpPr>
                <p:cNvPr id="680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744" y="3076"/>
                  <a:ext cx="394" cy="2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105754" tIns="52877" rIns="105754" bIns="52877">
                  <a:spAutoFit/>
                </a:bodyPr>
                <a:lstStyle/>
                <a:p>
                  <a:pPr marL="0" marR="0" lvl="0" indent="0" defTabSz="10572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CBB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81" name="Freeform 11"/>
                <p:cNvSpPr>
                  <a:spLocks noChangeAspect="1"/>
                </p:cNvSpPr>
                <p:nvPr/>
              </p:nvSpPr>
              <p:spPr bwMode="auto">
                <a:xfrm>
                  <a:off x="5722" y="3370"/>
                  <a:ext cx="421" cy="67"/>
                </a:xfrm>
                <a:custGeom>
                  <a:avLst/>
                  <a:gdLst>
                    <a:gd name="T0" fmla="*/ 0 w 635"/>
                    <a:gd name="T1" fmla="*/ 0 h 90"/>
                    <a:gd name="T2" fmla="*/ 3 w 635"/>
                    <a:gd name="T3" fmla="*/ 4 h 90"/>
                    <a:gd name="T4" fmla="*/ 7 w 635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635"/>
                    <a:gd name="T10" fmla="*/ 0 h 90"/>
                    <a:gd name="T11" fmla="*/ 635 w 635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5" h="90">
                      <a:moveTo>
                        <a:pt x="0" y="0"/>
                      </a:moveTo>
                      <a:cubicBezTo>
                        <a:pt x="106" y="45"/>
                        <a:pt x="212" y="90"/>
                        <a:pt x="318" y="90"/>
                      </a:cubicBezTo>
                      <a:cubicBezTo>
                        <a:pt x="424" y="90"/>
                        <a:pt x="567" y="8"/>
                        <a:pt x="63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682" name="Freeform 12"/>
                <p:cNvSpPr>
                  <a:spLocks noChangeAspect="1"/>
                </p:cNvSpPr>
                <p:nvPr/>
              </p:nvSpPr>
              <p:spPr bwMode="auto">
                <a:xfrm>
                  <a:off x="5722" y="3535"/>
                  <a:ext cx="421" cy="57"/>
                </a:xfrm>
                <a:custGeom>
                  <a:avLst/>
                  <a:gdLst>
                    <a:gd name="T0" fmla="*/ 0 w 635"/>
                    <a:gd name="T1" fmla="*/ 0 h 90"/>
                    <a:gd name="T2" fmla="*/ 3 w 635"/>
                    <a:gd name="T3" fmla="*/ 1 h 90"/>
                    <a:gd name="T4" fmla="*/ 7 w 635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635"/>
                    <a:gd name="T10" fmla="*/ 0 h 90"/>
                    <a:gd name="T11" fmla="*/ 635 w 635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5" h="90">
                      <a:moveTo>
                        <a:pt x="0" y="0"/>
                      </a:moveTo>
                      <a:cubicBezTo>
                        <a:pt x="106" y="45"/>
                        <a:pt x="212" y="90"/>
                        <a:pt x="318" y="90"/>
                      </a:cubicBezTo>
                      <a:cubicBezTo>
                        <a:pt x="424" y="90"/>
                        <a:pt x="567" y="8"/>
                        <a:pt x="63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683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754" y="3232"/>
                  <a:ext cx="402" cy="2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105754" tIns="52877" rIns="105754" bIns="52877">
                  <a:spAutoFit/>
                </a:bodyPr>
                <a:lstStyle/>
                <a:p>
                  <a:pPr marL="0" marR="0" lvl="0" indent="0" defTabSz="10572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平台</a:t>
                  </a:r>
                </a:p>
              </p:txBody>
            </p:sp>
            <p:sp>
              <p:nvSpPr>
                <p:cNvPr id="684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697" y="3398"/>
                  <a:ext cx="511" cy="2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105754" tIns="52877" rIns="105754" bIns="52877">
                  <a:spAutoFit/>
                </a:bodyPr>
                <a:lstStyle/>
                <a:p>
                  <a:pPr marL="0" marR="0" lvl="0" indent="0" defTabSz="10572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子系统</a:t>
                  </a:r>
                </a:p>
              </p:txBody>
            </p:sp>
            <p:sp>
              <p:nvSpPr>
                <p:cNvPr id="685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763" y="3540"/>
                  <a:ext cx="402" cy="2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105754" tIns="52877" rIns="105754" bIns="52877">
                  <a:spAutoFit/>
                </a:bodyPr>
                <a:lstStyle/>
                <a:p>
                  <a:pPr marL="0" marR="0" lvl="0" indent="0" defTabSz="10572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技术</a:t>
                  </a:r>
                </a:p>
              </p:txBody>
            </p:sp>
          </p:grpSp>
          <p:sp>
            <p:nvSpPr>
              <p:cNvPr id="576" name="Freeform 86"/>
              <p:cNvSpPr>
                <a:spLocks noChangeAspect="1"/>
              </p:cNvSpPr>
              <p:nvPr/>
            </p:nvSpPr>
            <p:spPr bwMode="auto">
              <a:xfrm>
                <a:off x="3529829" y="2611406"/>
                <a:ext cx="1456300" cy="450000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Line 89"/>
              <p:cNvSpPr>
                <a:spLocks noChangeAspect="1" noChangeShapeType="1"/>
              </p:cNvSpPr>
              <p:nvPr/>
            </p:nvSpPr>
            <p:spPr bwMode="auto">
              <a:xfrm>
                <a:off x="4445184" y="2672823"/>
                <a:ext cx="0" cy="3082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Line 91"/>
              <p:cNvSpPr>
                <a:spLocks noChangeAspect="1" noChangeShapeType="1"/>
              </p:cNvSpPr>
              <p:nvPr/>
            </p:nvSpPr>
            <p:spPr bwMode="auto">
              <a:xfrm>
                <a:off x="3802664" y="2639752"/>
                <a:ext cx="0" cy="3685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Line 92"/>
              <p:cNvSpPr>
                <a:spLocks noChangeAspect="1" noChangeShapeType="1"/>
              </p:cNvSpPr>
              <p:nvPr/>
            </p:nvSpPr>
            <p:spPr bwMode="auto">
              <a:xfrm>
                <a:off x="3545184" y="2612587"/>
                <a:ext cx="0" cy="4299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Line 93"/>
              <p:cNvSpPr>
                <a:spLocks noChangeAspect="1" noChangeShapeType="1"/>
              </p:cNvSpPr>
              <p:nvPr/>
            </p:nvSpPr>
            <p:spPr bwMode="auto">
              <a:xfrm>
                <a:off x="4754633" y="2729516"/>
                <a:ext cx="1181" cy="222047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3507306" y="2620082"/>
                <a:ext cx="242126" cy="4300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启动</a:t>
                </a:r>
              </a:p>
            </p:txBody>
          </p:sp>
          <p:sp>
            <p:nvSpPr>
              <p:cNvPr id="582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3783461" y="2612385"/>
                <a:ext cx="207874" cy="4300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分析</a:t>
                </a:r>
              </a:p>
            </p:txBody>
          </p:sp>
          <p:sp>
            <p:nvSpPr>
              <p:cNvPr id="583" name="Line 73"/>
              <p:cNvSpPr>
                <a:spLocks noChangeAspect="1" noChangeShapeType="1"/>
              </p:cNvSpPr>
              <p:nvPr/>
            </p:nvSpPr>
            <p:spPr bwMode="auto">
              <a:xfrm>
                <a:off x="3540459" y="2558257"/>
                <a:ext cx="530315" cy="101575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椭圆形标注 583"/>
              <p:cNvSpPr/>
              <p:nvPr/>
            </p:nvSpPr>
            <p:spPr>
              <a:xfrm>
                <a:off x="4118018" y="3849201"/>
                <a:ext cx="724016" cy="796063"/>
              </a:xfrm>
              <a:prstGeom prst="wedgeEllipseCallou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85" name="TextBox 108"/>
              <p:cNvSpPr txBox="1">
                <a:spLocks noChangeArrowheads="1"/>
              </p:cNvSpPr>
              <p:nvPr/>
            </p:nvSpPr>
            <p:spPr bwMode="auto">
              <a:xfrm>
                <a:off x="4026416" y="4094985"/>
                <a:ext cx="92264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技术路线图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技术树</a:t>
                </a:r>
              </a:p>
            </p:txBody>
          </p:sp>
          <p:sp>
            <p:nvSpPr>
              <p:cNvPr id="586" name="TextBox 112"/>
              <p:cNvSpPr txBox="1">
                <a:spLocks noChangeArrowheads="1"/>
              </p:cNvSpPr>
              <p:nvPr/>
            </p:nvSpPr>
            <p:spPr bwMode="auto">
              <a:xfrm>
                <a:off x="1574868" y="2030304"/>
                <a:ext cx="11102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IPD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87" name="直接连接符 1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42624" y="2277745"/>
                <a:ext cx="479528" cy="354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8" name="直接连接符 136"/>
              <p:cNvCxnSpPr>
                <a:cxnSpLocks noChangeShapeType="1"/>
              </p:cNvCxnSpPr>
              <p:nvPr/>
            </p:nvCxnSpPr>
            <p:spPr bwMode="auto">
              <a:xfrm>
                <a:off x="2384159" y="2033847"/>
                <a:ext cx="3457087" cy="118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89" name="直接箭头连接符 141"/>
              <p:cNvCxnSpPr>
                <a:cxnSpLocks noChangeShapeType="1"/>
              </p:cNvCxnSpPr>
              <p:nvPr/>
            </p:nvCxnSpPr>
            <p:spPr bwMode="auto">
              <a:xfrm rot="16200000" flipH="1">
                <a:off x="5600302" y="2278335"/>
                <a:ext cx="48189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90" name="直接箭头连接符 143"/>
              <p:cNvCxnSpPr>
                <a:cxnSpLocks noChangeShapeType="1"/>
              </p:cNvCxnSpPr>
              <p:nvPr/>
            </p:nvCxnSpPr>
            <p:spPr bwMode="auto">
              <a:xfrm rot="16200000" flipH="1">
                <a:off x="3693412" y="2170264"/>
                <a:ext cx="26811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91" name="直接箭头连接符 148"/>
              <p:cNvCxnSpPr>
                <a:cxnSpLocks noChangeShapeType="1"/>
              </p:cNvCxnSpPr>
              <p:nvPr/>
            </p:nvCxnSpPr>
            <p:spPr bwMode="auto">
              <a:xfrm>
                <a:off x="4070774" y="2663375"/>
                <a:ext cx="69685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92" name="直接连接符 150"/>
              <p:cNvCxnSpPr>
                <a:cxnSpLocks noChangeShapeType="1"/>
              </p:cNvCxnSpPr>
              <p:nvPr/>
            </p:nvCxnSpPr>
            <p:spPr bwMode="auto">
              <a:xfrm flipV="1">
                <a:off x="3571168" y="2983454"/>
                <a:ext cx="499606" cy="6850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93" name="直接连接符 152"/>
              <p:cNvCxnSpPr>
                <a:cxnSpLocks noChangeShapeType="1"/>
              </p:cNvCxnSpPr>
              <p:nvPr/>
            </p:nvCxnSpPr>
            <p:spPr bwMode="auto">
              <a:xfrm flipV="1">
                <a:off x="4070774" y="2983454"/>
                <a:ext cx="669685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94" name="Line 89"/>
              <p:cNvSpPr>
                <a:spLocks noChangeAspect="1" noChangeShapeType="1"/>
              </p:cNvSpPr>
              <p:nvPr/>
            </p:nvSpPr>
            <p:spPr bwMode="auto">
              <a:xfrm>
                <a:off x="4071955" y="2675186"/>
                <a:ext cx="0" cy="3082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TextBox 155"/>
              <p:cNvSpPr txBox="1">
                <a:spLocks noChangeArrowheads="1"/>
              </p:cNvSpPr>
              <p:nvPr/>
            </p:nvSpPr>
            <p:spPr bwMode="auto">
              <a:xfrm>
                <a:off x="4028956" y="2609354"/>
                <a:ext cx="5566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融合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优化</a:t>
                </a:r>
              </a:p>
            </p:txBody>
          </p:sp>
          <p:sp>
            <p:nvSpPr>
              <p:cNvPr id="596" name="TextBox 158"/>
              <p:cNvSpPr txBox="1">
                <a:spLocks noChangeArrowheads="1"/>
              </p:cNvSpPr>
              <p:nvPr/>
            </p:nvSpPr>
            <p:spPr bwMode="auto">
              <a:xfrm>
                <a:off x="4453032" y="2601672"/>
                <a:ext cx="15236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执行</a:t>
                </a:r>
              </a:p>
            </p:txBody>
          </p:sp>
          <p:sp>
            <p:nvSpPr>
              <p:cNvPr id="597" name="Rectangle 121"/>
              <p:cNvSpPr>
                <a:spLocks noChangeArrowheads="1"/>
              </p:cNvSpPr>
              <p:nvPr/>
            </p:nvSpPr>
            <p:spPr bwMode="auto">
              <a:xfrm>
                <a:off x="5940152" y="2559046"/>
                <a:ext cx="720080" cy="1440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产品开发流程</a:t>
                </a:r>
              </a:p>
            </p:txBody>
          </p:sp>
          <p:sp>
            <p:nvSpPr>
              <p:cNvPr id="598" name="Freeform 86"/>
              <p:cNvSpPr>
                <a:spLocks noChangeAspect="1"/>
              </p:cNvSpPr>
              <p:nvPr/>
            </p:nvSpPr>
            <p:spPr bwMode="auto">
              <a:xfrm>
                <a:off x="5773924" y="2807469"/>
                <a:ext cx="1456300" cy="450000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Rectangle 121"/>
              <p:cNvSpPr>
                <a:spLocks noChangeArrowheads="1"/>
              </p:cNvSpPr>
              <p:nvPr/>
            </p:nvSpPr>
            <p:spPr bwMode="auto">
              <a:xfrm>
                <a:off x="3347864" y="4791293"/>
                <a:ext cx="540945" cy="1877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技术规划流程</a:t>
                </a:r>
              </a:p>
            </p:txBody>
          </p:sp>
          <p:sp>
            <p:nvSpPr>
              <p:cNvPr id="600" name="Freeform 86"/>
              <p:cNvSpPr>
                <a:spLocks noChangeAspect="1"/>
              </p:cNvSpPr>
              <p:nvPr/>
            </p:nvSpPr>
            <p:spPr bwMode="auto">
              <a:xfrm>
                <a:off x="3207388" y="5031485"/>
                <a:ext cx="1456299" cy="450000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Line 89"/>
              <p:cNvSpPr>
                <a:spLocks noChangeAspect="1" noChangeShapeType="1"/>
              </p:cNvSpPr>
              <p:nvPr/>
            </p:nvSpPr>
            <p:spPr bwMode="auto">
              <a:xfrm>
                <a:off x="4122742" y="5094083"/>
                <a:ext cx="0" cy="3070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Line 91"/>
              <p:cNvSpPr>
                <a:spLocks noChangeAspect="1" noChangeShapeType="1"/>
              </p:cNvSpPr>
              <p:nvPr/>
            </p:nvSpPr>
            <p:spPr bwMode="auto">
              <a:xfrm>
                <a:off x="3480223" y="5059832"/>
                <a:ext cx="0" cy="3685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Line 92"/>
              <p:cNvSpPr>
                <a:spLocks noChangeAspect="1" noChangeShapeType="1"/>
              </p:cNvSpPr>
              <p:nvPr/>
            </p:nvSpPr>
            <p:spPr bwMode="auto">
              <a:xfrm>
                <a:off x="3222742" y="5032666"/>
                <a:ext cx="0" cy="4299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Line 93"/>
              <p:cNvSpPr>
                <a:spLocks noChangeAspect="1" noChangeShapeType="1"/>
              </p:cNvSpPr>
              <p:nvPr/>
            </p:nvSpPr>
            <p:spPr bwMode="auto">
              <a:xfrm>
                <a:off x="4433373" y="5149596"/>
                <a:ext cx="1181" cy="222047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3196453" y="4993768"/>
                <a:ext cx="242126" cy="4608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启动</a:t>
                </a:r>
              </a:p>
            </p:txBody>
          </p:sp>
          <p:sp>
            <p:nvSpPr>
              <p:cNvPr id="606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3450352" y="4993768"/>
                <a:ext cx="207874" cy="4608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分析</a:t>
                </a:r>
              </a:p>
            </p:txBody>
          </p:sp>
          <p:sp>
            <p:nvSpPr>
              <p:cNvPr id="607" name="Line 73"/>
              <p:cNvSpPr>
                <a:spLocks noChangeAspect="1" noChangeShapeType="1"/>
              </p:cNvSpPr>
              <p:nvPr/>
            </p:nvSpPr>
            <p:spPr bwMode="auto">
              <a:xfrm>
                <a:off x="3219199" y="4978335"/>
                <a:ext cx="529134" cy="102756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08" name="直接箭头连接符 186"/>
              <p:cNvCxnSpPr>
                <a:cxnSpLocks noChangeShapeType="1"/>
              </p:cNvCxnSpPr>
              <p:nvPr/>
            </p:nvCxnSpPr>
            <p:spPr bwMode="auto">
              <a:xfrm>
                <a:off x="3748333" y="5083454"/>
                <a:ext cx="69685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09" name="直接连接符 187"/>
              <p:cNvCxnSpPr>
                <a:cxnSpLocks noChangeShapeType="1"/>
              </p:cNvCxnSpPr>
              <p:nvPr/>
            </p:nvCxnSpPr>
            <p:spPr bwMode="auto">
              <a:xfrm flipV="1">
                <a:off x="3248726" y="5403532"/>
                <a:ext cx="499607" cy="6968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10" name="直接连接符 188"/>
              <p:cNvCxnSpPr>
                <a:cxnSpLocks noChangeShapeType="1"/>
              </p:cNvCxnSpPr>
              <p:nvPr/>
            </p:nvCxnSpPr>
            <p:spPr bwMode="auto">
              <a:xfrm flipV="1">
                <a:off x="3748333" y="5403532"/>
                <a:ext cx="669685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611" name="Line 89"/>
              <p:cNvSpPr>
                <a:spLocks noChangeAspect="1" noChangeShapeType="1"/>
              </p:cNvSpPr>
              <p:nvPr/>
            </p:nvSpPr>
            <p:spPr bwMode="auto">
              <a:xfrm>
                <a:off x="3750695" y="5095265"/>
                <a:ext cx="0" cy="3082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TextBox 190"/>
              <p:cNvSpPr txBox="1">
                <a:spLocks noChangeArrowheads="1"/>
              </p:cNvSpPr>
              <p:nvPr/>
            </p:nvSpPr>
            <p:spPr bwMode="auto">
              <a:xfrm>
                <a:off x="3734388" y="5027146"/>
                <a:ext cx="5190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融合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优化</a:t>
                </a:r>
              </a:p>
            </p:txBody>
          </p:sp>
          <p:sp>
            <p:nvSpPr>
              <p:cNvPr id="613" name="TextBox 191"/>
              <p:cNvSpPr txBox="1">
                <a:spLocks noChangeArrowheads="1"/>
              </p:cNvSpPr>
              <p:nvPr/>
            </p:nvSpPr>
            <p:spPr bwMode="auto">
              <a:xfrm>
                <a:off x="4138211" y="5045417"/>
                <a:ext cx="1535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执行</a:t>
                </a:r>
              </a:p>
            </p:txBody>
          </p:sp>
          <p:cxnSp>
            <p:nvCxnSpPr>
              <p:cNvPr id="614" name="直接箭头连接符 197"/>
              <p:cNvCxnSpPr>
                <a:cxnSpLocks noChangeShapeType="1"/>
              </p:cNvCxnSpPr>
              <p:nvPr/>
            </p:nvCxnSpPr>
            <p:spPr bwMode="auto">
              <a:xfrm>
                <a:off x="5113688" y="2760225"/>
                <a:ext cx="535039" cy="1181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15" name="直接箭头连接符 199"/>
              <p:cNvCxnSpPr>
                <a:cxnSpLocks noChangeShapeType="1"/>
              </p:cNvCxnSpPr>
              <p:nvPr/>
            </p:nvCxnSpPr>
            <p:spPr bwMode="auto">
              <a:xfrm rot="10800000">
                <a:off x="5095971" y="2871249"/>
                <a:ext cx="536221" cy="1181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616" name="TextBox 200"/>
              <p:cNvSpPr txBox="1">
                <a:spLocks noChangeArrowheads="1"/>
              </p:cNvSpPr>
              <p:nvPr/>
            </p:nvSpPr>
            <p:spPr bwMode="auto">
              <a:xfrm>
                <a:off x="5148064" y="2502277"/>
                <a:ext cx="55965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落实</a:t>
                </a:r>
              </a:p>
            </p:txBody>
          </p:sp>
          <p:sp>
            <p:nvSpPr>
              <p:cNvPr id="617" name="TextBox 201"/>
              <p:cNvSpPr txBox="1">
                <a:spLocks noChangeArrowheads="1"/>
              </p:cNvSpPr>
              <p:nvPr/>
            </p:nvSpPr>
            <p:spPr bwMode="auto">
              <a:xfrm>
                <a:off x="5148064" y="2858110"/>
                <a:ext cx="534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调整</a:t>
                </a:r>
              </a:p>
            </p:txBody>
          </p:sp>
          <p:cxnSp>
            <p:nvCxnSpPr>
              <p:cNvPr id="618" name="直接箭头连接符 202"/>
              <p:cNvCxnSpPr>
                <a:cxnSpLocks noChangeShapeType="1"/>
              </p:cNvCxnSpPr>
              <p:nvPr/>
            </p:nvCxnSpPr>
            <p:spPr bwMode="auto">
              <a:xfrm rot="5400000">
                <a:off x="5046365" y="4237784"/>
                <a:ext cx="1687795" cy="1181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19" name="直接箭头连接符 20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02073" y="4215934"/>
                <a:ext cx="1687796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620" name="Rectangle 121"/>
              <p:cNvSpPr>
                <a:spLocks noChangeArrowheads="1"/>
              </p:cNvSpPr>
              <p:nvPr/>
            </p:nvSpPr>
            <p:spPr bwMode="auto">
              <a:xfrm>
                <a:off x="5436096" y="5151334"/>
                <a:ext cx="540945" cy="1877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技术开发流程</a:t>
                </a:r>
              </a:p>
            </p:txBody>
          </p:sp>
          <p:sp>
            <p:nvSpPr>
              <p:cNvPr id="621" name="Freeform 86"/>
              <p:cNvSpPr>
                <a:spLocks noChangeAspect="1"/>
              </p:cNvSpPr>
              <p:nvPr/>
            </p:nvSpPr>
            <p:spPr bwMode="auto">
              <a:xfrm>
                <a:off x="5262507" y="5383454"/>
                <a:ext cx="1456299" cy="450000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Line 89"/>
              <p:cNvSpPr>
                <a:spLocks noChangeAspect="1" noChangeShapeType="1"/>
              </p:cNvSpPr>
              <p:nvPr/>
            </p:nvSpPr>
            <p:spPr bwMode="auto">
              <a:xfrm>
                <a:off x="6177861" y="5444871"/>
                <a:ext cx="0" cy="3082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Line 91"/>
              <p:cNvSpPr>
                <a:spLocks noChangeAspect="1" noChangeShapeType="1"/>
              </p:cNvSpPr>
              <p:nvPr/>
            </p:nvSpPr>
            <p:spPr bwMode="auto">
              <a:xfrm>
                <a:off x="5535341" y="5411800"/>
                <a:ext cx="0" cy="3685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Line 92"/>
              <p:cNvSpPr>
                <a:spLocks noChangeAspect="1" noChangeShapeType="1"/>
              </p:cNvSpPr>
              <p:nvPr/>
            </p:nvSpPr>
            <p:spPr bwMode="auto">
              <a:xfrm>
                <a:off x="5277861" y="5384635"/>
                <a:ext cx="0" cy="4299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Line 93"/>
              <p:cNvSpPr>
                <a:spLocks noChangeAspect="1" noChangeShapeType="1"/>
              </p:cNvSpPr>
              <p:nvPr/>
            </p:nvSpPr>
            <p:spPr bwMode="auto">
              <a:xfrm>
                <a:off x="6488491" y="5501564"/>
                <a:ext cx="1181" cy="222047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5235313" y="5356570"/>
                <a:ext cx="242126" cy="4300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概念</a:t>
                </a:r>
              </a:p>
            </p:txBody>
          </p:sp>
          <p:sp>
            <p:nvSpPr>
              <p:cNvPr id="627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5500898" y="5346188"/>
                <a:ext cx="207874" cy="4608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计划</a:t>
                </a:r>
              </a:p>
            </p:txBody>
          </p:sp>
          <p:sp>
            <p:nvSpPr>
              <p:cNvPr id="628" name="Line 73"/>
              <p:cNvSpPr>
                <a:spLocks noChangeAspect="1" noChangeShapeType="1"/>
              </p:cNvSpPr>
              <p:nvPr/>
            </p:nvSpPr>
            <p:spPr bwMode="auto">
              <a:xfrm>
                <a:off x="5273136" y="5330304"/>
                <a:ext cx="530315" cy="101575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29" name="直接箭头连接符 214"/>
              <p:cNvCxnSpPr>
                <a:cxnSpLocks noChangeShapeType="1"/>
              </p:cNvCxnSpPr>
              <p:nvPr/>
            </p:nvCxnSpPr>
            <p:spPr bwMode="auto">
              <a:xfrm>
                <a:off x="5803452" y="5435422"/>
                <a:ext cx="69685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0" name="直接连接符 215"/>
              <p:cNvCxnSpPr>
                <a:cxnSpLocks noChangeShapeType="1"/>
              </p:cNvCxnSpPr>
              <p:nvPr/>
            </p:nvCxnSpPr>
            <p:spPr bwMode="auto">
              <a:xfrm flipV="1">
                <a:off x="5303845" y="5754320"/>
                <a:ext cx="499607" cy="6968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1" name="直接连接符 216"/>
              <p:cNvCxnSpPr>
                <a:cxnSpLocks noChangeShapeType="1"/>
              </p:cNvCxnSpPr>
              <p:nvPr/>
            </p:nvCxnSpPr>
            <p:spPr bwMode="auto">
              <a:xfrm flipV="1">
                <a:off x="5803452" y="5754320"/>
                <a:ext cx="669685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632" name="Line 89"/>
              <p:cNvSpPr>
                <a:spLocks noChangeAspect="1" noChangeShapeType="1"/>
              </p:cNvSpPr>
              <p:nvPr/>
            </p:nvSpPr>
            <p:spPr bwMode="auto">
              <a:xfrm>
                <a:off x="5805814" y="5447233"/>
                <a:ext cx="0" cy="3082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TextBox 218"/>
              <p:cNvSpPr txBox="1">
                <a:spLocks noChangeArrowheads="1"/>
              </p:cNvSpPr>
              <p:nvPr/>
            </p:nvSpPr>
            <p:spPr bwMode="auto">
              <a:xfrm>
                <a:off x="5819987" y="5383758"/>
                <a:ext cx="26418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攻关</a:t>
                </a:r>
              </a:p>
            </p:txBody>
          </p:sp>
          <p:sp>
            <p:nvSpPr>
              <p:cNvPr id="634" name="TextBox 219"/>
              <p:cNvSpPr txBox="1">
                <a:spLocks noChangeArrowheads="1"/>
              </p:cNvSpPr>
              <p:nvPr/>
            </p:nvSpPr>
            <p:spPr bwMode="auto">
              <a:xfrm>
                <a:off x="6178089" y="5390218"/>
                <a:ext cx="15236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迁移</a:t>
                </a:r>
              </a:p>
            </p:txBody>
          </p:sp>
          <p:cxnSp>
            <p:nvCxnSpPr>
              <p:cNvPr id="635" name="直接连接符 228"/>
              <p:cNvCxnSpPr>
                <a:cxnSpLocks noChangeShapeType="1"/>
              </p:cNvCxnSpPr>
              <p:nvPr/>
            </p:nvCxnSpPr>
            <p:spPr bwMode="auto">
              <a:xfrm rot="10800000">
                <a:off x="3128254" y="3868099"/>
                <a:ext cx="902362" cy="118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6" name="直接箭头连接符 230"/>
              <p:cNvCxnSpPr>
                <a:cxnSpLocks noChangeShapeType="1"/>
              </p:cNvCxnSpPr>
              <p:nvPr/>
            </p:nvCxnSpPr>
            <p:spPr bwMode="auto">
              <a:xfrm rot="5400000">
                <a:off x="3033215" y="3971451"/>
                <a:ext cx="198392" cy="1137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7" name="直接箭头连接符 2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483570" y="3520264"/>
                <a:ext cx="722835" cy="1181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8" name="直接连接符 240"/>
              <p:cNvCxnSpPr>
                <a:cxnSpLocks noChangeShapeType="1"/>
              </p:cNvCxnSpPr>
              <p:nvPr/>
            </p:nvCxnSpPr>
            <p:spPr bwMode="auto">
              <a:xfrm>
                <a:off x="4836128" y="3870461"/>
                <a:ext cx="536221" cy="118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39" name="直接箭头连接符 242"/>
              <p:cNvCxnSpPr>
                <a:cxnSpLocks noChangeShapeType="1"/>
              </p:cNvCxnSpPr>
              <p:nvPr/>
            </p:nvCxnSpPr>
            <p:spPr bwMode="auto">
              <a:xfrm rot="16200000" flipH="1">
                <a:off x="4758766" y="4478139"/>
                <a:ext cx="1231889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640" name="TextBox 244"/>
              <p:cNvSpPr txBox="1">
                <a:spLocks noChangeArrowheads="1"/>
              </p:cNvSpPr>
              <p:nvPr/>
            </p:nvSpPr>
            <p:spPr bwMode="auto">
              <a:xfrm>
                <a:off x="4845577" y="3354320"/>
                <a:ext cx="26338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推动</a:t>
                </a:r>
              </a:p>
            </p:txBody>
          </p:sp>
          <p:sp>
            <p:nvSpPr>
              <p:cNvPr id="641" name="TextBox 245"/>
              <p:cNvSpPr txBox="1">
                <a:spLocks noChangeArrowheads="1"/>
              </p:cNvSpPr>
              <p:nvPr/>
            </p:nvSpPr>
            <p:spPr bwMode="auto">
              <a:xfrm>
                <a:off x="5073530" y="4318099"/>
                <a:ext cx="26456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需求</a:t>
                </a:r>
              </a:p>
            </p:txBody>
          </p:sp>
          <p:cxnSp>
            <p:nvCxnSpPr>
              <p:cNvPr id="642" name="直接箭头连接符 251"/>
              <p:cNvCxnSpPr>
                <a:cxnSpLocks noChangeShapeType="1"/>
              </p:cNvCxnSpPr>
              <p:nvPr/>
            </p:nvCxnSpPr>
            <p:spPr bwMode="auto">
              <a:xfrm>
                <a:off x="2593215" y="4997233"/>
                <a:ext cx="535039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43" name="直接箭头连接符 252"/>
              <p:cNvCxnSpPr>
                <a:cxnSpLocks noChangeShapeType="1"/>
              </p:cNvCxnSpPr>
              <p:nvPr/>
            </p:nvCxnSpPr>
            <p:spPr bwMode="auto">
              <a:xfrm>
                <a:off x="2608569" y="4456288"/>
                <a:ext cx="179528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44" name="直接箭头连接符 256"/>
              <p:cNvCxnSpPr>
                <a:cxnSpLocks noChangeShapeType="1"/>
              </p:cNvCxnSpPr>
              <p:nvPr/>
            </p:nvCxnSpPr>
            <p:spPr bwMode="auto">
              <a:xfrm rot="16200000" flipH="1">
                <a:off x="6149514" y="4269675"/>
                <a:ext cx="1801181" cy="3543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645" name="TextBox 644"/>
              <p:cNvSpPr txBox="1"/>
              <p:nvPr/>
            </p:nvSpPr>
            <p:spPr>
              <a:xfrm>
                <a:off x="2786805" y="4143221"/>
                <a:ext cx="777083" cy="43088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创意技术预研流程</a:t>
                </a:r>
              </a:p>
            </p:txBody>
          </p:sp>
          <p:sp>
            <p:nvSpPr>
              <p:cNvPr id="646" name="TextBox 258"/>
              <p:cNvSpPr txBox="1">
                <a:spLocks noChangeArrowheads="1"/>
              </p:cNvSpPr>
              <p:nvPr/>
            </p:nvSpPr>
            <p:spPr bwMode="auto">
              <a:xfrm>
                <a:off x="4697348" y="5117058"/>
                <a:ext cx="5020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1200" kern="0" dirty="0">
                    <a:solidFill>
                      <a:schemeClr val="bg2">
                        <a:lumMod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落实</a:t>
                </a:r>
              </a:p>
            </p:txBody>
          </p:sp>
          <p:cxnSp>
            <p:nvCxnSpPr>
              <p:cNvPr id="647" name="直接箭头连接符 260"/>
              <p:cNvCxnSpPr>
                <a:cxnSpLocks noChangeShapeType="1"/>
              </p:cNvCxnSpPr>
              <p:nvPr/>
            </p:nvCxnSpPr>
            <p:spPr bwMode="auto">
              <a:xfrm>
                <a:off x="4758175" y="5384635"/>
                <a:ext cx="333071" cy="1181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648" name="直接箭头连接符 262"/>
              <p:cNvCxnSpPr>
                <a:cxnSpLocks noChangeShapeType="1"/>
              </p:cNvCxnSpPr>
              <p:nvPr/>
            </p:nvCxnSpPr>
            <p:spPr bwMode="auto">
              <a:xfrm>
                <a:off x="2380616" y="5738965"/>
                <a:ext cx="2736614" cy="5906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649" name="Freeform 63"/>
              <p:cNvSpPr>
                <a:spLocks noChangeAspect="1"/>
              </p:cNvSpPr>
              <p:nvPr/>
            </p:nvSpPr>
            <p:spPr bwMode="auto">
              <a:xfrm>
                <a:off x="5877861" y="2780304"/>
                <a:ext cx="1166929" cy="466535"/>
              </a:xfrm>
              <a:custGeom>
                <a:avLst/>
                <a:gdLst>
                  <a:gd name="T0" fmla="*/ 0 w 1618"/>
                  <a:gd name="T1" fmla="*/ 0 h 859"/>
                  <a:gd name="T2" fmla="*/ 2147483647 w 1618"/>
                  <a:gd name="T3" fmla="*/ 2147483647 h 859"/>
                  <a:gd name="T4" fmla="*/ 2147483647 w 1618"/>
                  <a:gd name="T5" fmla="*/ 2147483647 h 859"/>
                  <a:gd name="T6" fmla="*/ 2147483647 w 1618"/>
                  <a:gd name="T7" fmla="*/ 2147483647 h 859"/>
                  <a:gd name="T8" fmla="*/ 2147483647 w 1618"/>
                  <a:gd name="T9" fmla="*/ 2147483647 h 859"/>
                  <a:gd name="T10" fmla="*/ 2147483647 w 1618"/>
                  <a:gd name="T11" fmla="*/ 2147483647 h 859"/>
                  <a:gd name="T12" fmla="*/ 0 w 1618"/>
                  <a:gd name="T13" fmla="*/ 2147483647 h 859"/>
                  <a:gd name="T14" fmla="*/ 0 w 1618"/>
                  <a:gd name="T15" fmla="*/ 0 h 859"/>
                  <a:gd name="T16" fmla="*/ 0 w 1618"/>
                  <a:gd name="T17" fmla="*/ 0 h 8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8"/>
                  <a:gd name="T28" fmla="*/ 0 h 859"/>
                  <a:gd name="T29" fmla="*/ 1618 w 1618"/>
                  <a:gd name="T30" fmla="*/ 859 h 8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8" h="859">
                    <a:moveTo>
                      <a:pt x="0" y="0"/>
                    </a:moveTo>
                    <a:lnTo>
                      <a:pt x="7" y="858"/>
                    </a:lnTo>
                    <a:lnTo>
                      <a:pt x="616" y="721"/>
                    </a:lnTo>
                    <a:lnTo>
                      <a:pt x="1617" y="721"/>
                    </a:lnTo>
                    <a:lnTo>
                      <a:pt x="1610" y="174"/>
                    </a:lnTo>
                    <a:lnTo>
                      <a:pt x="616" y="16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Line 72"/>
              <p:cNvSpPr>
                <a:spLocks noChangeAspect="1" noChangeShapeType="1"/>
              </p:cNvSpPr>
              <p:nvPr/>
            </p:nvSpPr>
            <p:spPr bwMode="auto">
              <a:xfrm>
                <a:off x="6319593" y="3203139"/>
                <a:ext cx="701575" cy="2362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Line 73"/>
              <p:cNvSpPr>
                <a:spLocks noChangeAspect="1" noChangeShapeType="1"/>
              </p:cNvSpPr>
              <p:nvPr/>
            </p:nvSpPr>
            <p:spPr bwMode="auto">
              <a:xfrm>
                <a:off x="5863687" y="2795658"/>
                <a:ext cx="401575" cy="76772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5877861" y="3204319"/>
                <a:ext cx="447638" cy="732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3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6865262" y="3087391"/>
                <a:ext cx="201969" cy="73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22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90000"/>
                  <a:buFont typeface="Monotype Sorts"/>
                  <a:buNone/>
                  <a:tabLst/>
                  <a:defRPr/>
                </a:pPr>
                <a:endParaRPr kumimoji="0" lang="zh-CN" altLang="en-US" sz="13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654" name="TextBox 342"/>
              <p:cNvSpPr txBox="1">
                <a:spLocks noChangeArrowheads="1"/>
              </p:cNvSpPr>
              <p:nvPr/>
            </p:nvSpPr>
            <p:spPr bwMode="auto">
              <a:xfrm>
                <a:off x="5830385" y="2848238"/>
                <a:ext cx="16653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概念</a:t>
                </a:r>
              </a:p>
            </p:txBody>
          </p:sp>
          <p:sp>
            <p:nvSpPr>
              <p:cNvPr id="655" name="TextBox 343"/>
              <p:cNvSpPr txBox="1">
                <a:spLocks noChangeArrowheads="1"/>
              </p:cNvSpPr>
              <p:nvPr/>
            </p:nvSpPr>
            <p:spPr bwMode="auto">
              <a:xfrm>
                <a:off x="6033995" y="2841417"/>
                <a:ext cx="17834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计划</a:t>
                </a:r>
              </a:p>
            </p:txBody>
          </p:sp>
          <p:sp>
            <p:nvSpPr>
              <p:cNvPr id="656" name="TextBox 344"/>
              <p:cNvSpPr txBox="1">
                <a:spLocks noChangeArrowheads="1"/>
              </p:cNvSpPr>
              <p:nvPr/>
            </p:nvSpPr>
            <p:spPr bwMode="auto">
              <a:xfrm>
                <a:off x="6237565" y="2847077"/>
                <a:ext cx="24330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开发</a:t>
                </a:r>
              </a:p>
            </p:txBody>
          </p:sp>
          <p:sp>
            <p:nvSpPr>
              <p:cNvPr id="657" name="TextBox 345"/>
              <p:cNvSpPr txBox="1">
                <a:spLocks noChangeArrowheads="1"/>
              </p:cNvSpPr>
              <p:nvPr/>
            </p:nvSpPr>
            <p:spPr bwMode="auto">
              <a:xfrm>
                <a:off x="6423530" y="2847077"/>
                <a:ext cx="1688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验证</a:t>
                </a:r>
              </a:p>
            </p:txBody>
          </p:sp>
          <p:sp>
            <p:nvSpPr>
              <p:cNvPr id="658" name="TextBox 346"/>
              <p:cNvSpPr txBox="1">
                <a:spLocks noChangeArrowheads="1"/>
              </p:cNvSpPr>
              <p:nvPr/>
            </p:nvSpPr>
            <p:spPr bwMode="auto">
              <a:xfrm>
                <a:off x="6588224" y="2839457"/>
                <a:ext cx="17007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000" kern="0" dirty="0">
                    <a:solidFill>
                      <a:schemeClr val="bg2">
                        <a:lumMod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发布</a:t>
                </a:r>
              </a:p>
            </p:txBody>
          </p:sp>
          <p:sp>
            <p:nvSpPr>
              <p:cNvPr id="659" name="TextBox 347"/>
              <p:cNvSpPr txBox="1">
                <a:spLocks noChangeArrowheads="1"/>
              </p:cNvSpPr>
              <p:nvPr/>
            </p:nvSpPr>
            <p:spPr bwMode="auto">
              <a:xfrm>
                <a:off x="6747480" y="2839457"/>
                <a:ext cx="46198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生命周期</a:t>
                </a:r>
              </a:p>
            </p:txBody>
          </p:sp>
          <p:sp>
            <p:nvSpPr>
              <p:cNvPr id="660" name="Line 92"/>
              <p:cNvSpPr>
                <a:spLocks noChangeAspect="1" noChangeShapeType="1"/>
              </p:cNvSpPr>
              <p:nvPr/>
            </p:nvSpPr>
            <p:spPr bwMode="auto">
              <a:xfrm>
                <a:off x="5866050" y="2821642"/>
                <a:ext cx="0" cy="429921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61" name="直接箭头连接符 288"/>
              <p:cNvCxnSpPr>
                <a:cxnSpLocks noChangeShapeType="1"/>
              </p:cNvCxnSpPr>
              <p:nvPr/>
            </p:nvCxnSpPr>
            <p:spPr bwMode="auto">
              <a:xfrm>
                <a:off x="6271168" y="2871249"/>
                <a:ext cx="75000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62" name="直接连接符 290"/>
              <p:cNvCxnSpPr>
                <a:cxnSpLocks noChangeShapeType="1"/>
              </p:cNvCxnSpPr>
              <p:nvPr/>
            </p:nvCxnSpPr>
            <p:spPr bwMode="auto">
              <a:xfrm rot="16200000" flipH="1">
                <a:off x="5862507" y="3046052"/>
                <a:ext cx="401575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3" name="直接连接符 291"/>
              <p:cNvCxnSpPr>
                <a:cxnSpLocks noChangeShapeType="1"/>
              </p:cNvCxnSpPr>
              <p:nvPr/>
            </p:nvCxnSpPr>
            <p:spPr bwMode="auto">
              <a:xfrm rot="16200000" flipH="1">
                <a:off x="6127074" y="3033060"/>
                <a:ext cx="32126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4" name="直接连接符 292"/>
              <p:cNvCxnSpPr>
                <a:cxnSpLocks noChangeShapeType="1"/>
              </p:cNvCxnSpPr>
              <p:nvPr/>
            </p:nvCxnSpPr>
            <p:spPr bwMode="auto">
              <a:xfrm rot="16200000" flipH="1">
                <a:off x="6308963" y="3035422"/>
                <a:ext cx="32126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5" name="直接连接符 293"/>
              <p:cNvCxnSpPr>
                <a:cxnSpLocks noChangeShapeType="1"/>
              </p:cNvCxnSpPr>
              <p:nvPr/>
            </p:nvCxnSpPr>
            <p:spPr bwMode="auto">
              <a:xfrm rot="16200000" flipH="1">
                <a:off x="6658570" y="3050776"/>
                <a:ext cx="32126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6" name="直接连接符 294"/>
              <p:cNvCxnSpPr>
                <a:cxnSpLocks noChangeShapeType="1"/>
              </p:cNvCxnSpPr>
              <p:nvPr/>
            </p:nvCxnSpPr>
            <p:spPr bwMode="auto">
              <a:xfrm rot="16200000" flipH="1">
                <a:off x="6480223" y="3040147"/>
                <a:ext cx="32126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67" name="直接箭头连接符 298"/>
              <p:cNvCxnSpPr>
                <a:cxnSpLocks noChangeShapeType="1"/>
              </p:cNvCxnSpPr>
              <p:nvPr/>
            </p:nvCxnSpPr>
            <p:spPr bwMode="auto">
              <a:xfrm rot="10800000" flipV="1">
                <a:off x="3535735" y="4442115"/>
                <a:ext cx="209055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68" name="直接连接符 300"/>
              <p:cNvCxnSpPr>
                <a:cxnSpLocks noChangeShapeType="1"/>
              </p:cNvCxnSpPr>
              <p:nvPr/>
            </p:nvCxnSpPr>
            <p:spPr bwMode="auto">
              <a:xfrm rot="16200000" flipH="1">
                <a:off x="3623726" y="4583257"/>
                <a:ext cx="268111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669" name="TextBox 113"/>
              <p:cNvSpPr txBox="1">
                <a:spLocks noChangeArrowheads="1"/>
              </p:cNvSpPr>
              <p:nvPr/>
            </p:nvSpPr>
            <p:spPr bwMode="auto">
              <a:xfrm>
                <a:off x="1578412" y="5458335"/>
                <a:ext cx="113858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ITD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70" name="直接连接符 134"/>
              <p:cNvCxnSpPr>
                <a:cxnSpLocks noChangeShapeType="1"/>
              </p:cNvCxnSpPr>
              <p:nvPr/>
            </p:nvCxnSpPr>
            <p:spPr bwMode="auto">
              <a:xfrm rot="16200000" flipV="1">
                <a:off x="2080026" y="5427745"/>
                <a:ext cx="615354" cy="708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71" name="直接箭头连接符 256"/>
              <p:cNvCxnSpPr>
                <a:cxnSpLocks noChangeShapeType="1"/>
              </p:cNvCxnSpPr>
              <p:nvPr/>
            </p:nvCxnSpPr>
            <p:spPr bwMode="auto">
              <a:xfrm rot="16200000" flipH="1">
                <a:off x="3255223" y="3932469"/>
                <a:ext cx="1553149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672" name="直接箭头连接符 143"/>
              <p:cNvCxnSpPr>
                <a:cxnSpLocks noChangeShapeType="1"/>
              </p:cNvCxnSpPr>
              <p:nvPr/>
            </p:nvCxnSpPr>
            <p:spPr bwMode="auto">
              <a:xfrm rot="16200000" flipH="1">
                <a:off x="3231010" y="4664163"/>
                <a:ext cx="186614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73" name="直接箭头连接符 252"/>
              <p:cNvCxnSpPr>
                <a:cxnSpLocks noChangeShapeType="1"/>
              </p:cNvCxnSpPr>
              <p:nvPr/>
            </p:nvCxnSpPr>
            <p:spPr bwMode="auto">
              <a:xfrm>
                <a:off x="6758963" y="5533453"/>
                <a:ext cx="179528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674" name="TextBox 112"/>
              <p:cNvSpPr txBox="1">
                <a:spLocks noChangeArrowheads="1"/>
              </p:cNvSpPr>
              <p:nvPr/>
            </p:nvSpPr>
            <p:spPr bwMode="auto">
              <a:xfrm>
                <a:off x="611560" y="3765107"/>
                <a:ext cx="11102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IP&amp;TD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75" name="矩形 674"/>
              <p:cNvSpPr/>
              <p:nvPr/>
            </p:nvSpPr>
            <p:spPr>
              <a:xfrm>
                <a:off x="2195736" y="256490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bg2">
                        <a:lumMod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①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76" name="矩形 675"/>
              <p:cNvSpPr/>
              <p:nvPr/>
            </p:nvSpPr>
            <p:spPr>
              <a:xfrm>
                <a:off x="3635896" y="350100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</a:rPr>
                  <a:t>②</a:t>
                </a:r>
              </a:p>
            </p:txBody>
          </p:sp>
          <p:sp>
            <p:nvSpPr>
              <p:cNvPr id="677" name="矩形 676"/>
              <p:cNvSpPr/>
              <p:nvPr/>
            </p:nvSpPr>
            <p:spPr>
              <a:xfrm>
                <a:off x="5940152" y="422108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</a:rPr>
                  <a:t>③</a:t>
                </a:r>
              </a:p>
            </p:txBody>
          </p:sp>
          <p:sp>
            <p:nvSpPr>
              <p:cNvPr id="678" name="矩形 677"/>
              <p:cNvSpPr/>
              <p:nvPr/>
            </p:nvSpPr>
            <p:spPr>
              <a:xfrm>
                <a:off x="7092280" y="479715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</a:rPr>
                  <a:t>④</a:t>
                </a:r>
              </a:p>
            </p:txBody>
          </p:sp>
        </p:grpSp>
        <p:grpSp>
          <p:nvGrpSpPr>
            <p:cNvPr id="15" name="组合 138"/>
            <p:cNvGrpSpPr/>
            <p:nvPr/>
          </p:nvGrpSpPr>
          <p:grpSpPr>
            <a:xfrm>
              <a:off x="1547665" y="1916832"/>
              <a:ext cx="6264695" cy="3511455"/>
              <a:chOff x="1547665" y="1916832"/>
              <a:chExt cx="6264695" cy="3511455"/>
            </a:xfrm>
          </p:grpSpPr>
          <p:sp>
            <p:nvSpPr>
              <p:cNvPr id="557" name="矩形 556"/>
              <p:cNvSpPr/>
              <p:nvPr/>
            </p:nvSpPr>
            <p:spPr>
              <a:xfrm>
                <a:off x="2184553" y="2553532"/>
                <a:ext cx="412204" cy="25511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558" name="TextBox 5"/>
              <p:cNvSpPr txBox="1">
                <a:spLocks noChangeArrowheads="1"/>
              </p:cNvSpPr>
              <p:nvPr/>
            </p:nvSpPr>
            <p:spPr bwMode="auto">
              <a:xfrm>
                <a:off x="2149128" y="2482969"/>
                <a:ext cx="348425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需求管理流程</a:t>
                </a:r>
              </a:p>
            </p:txBody>
          </p:sp>
          <p:sp>
            <p:nvSpPr>
              <p:cNvPr id="559" name="泪滴形 558"/>
              <p:cNvSpPr/>
              <p:nvPr/>
            </p:nvSpPr>
            <p:spPr>
              <a:xfrm>
                <a:off x="1547665" y="2468493"/>
                <a:ext cx="564842" cy="522600"/>
              </a:xfrm>
              <a:prstGeom prst="teardrop">
                <a:avLst/>
              </a:prstGeom>
              <a:solidFill>
                <a:schemeClr val="bg1"/>
              </a:solidFill>
              <a:ln w="9525">
                <a:solidFill>
                  <a:srgbClr val="FF6B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泪滴形 559"/>
              <p:cNvSpPr/>
              <p:nvPr/>
            </p:nvSpPr>
            <p:spPr>
              <a:xfrm>
                <a:off x="1619987" y="3038964"/>
                <a:ext cx="492519" cy="522000"/>
              </a:xfrm>
              <a:prstGeom prst="teardrop">
                <a:avLst/>
              </a:prstGeom>
              <a:solidFill>
                <a:schemeClr val="bg1"/>
              </a:solidFill>
              <a:ln w="9525">
                <a:solidFill>
                  <a:srgbClr val="FF6B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61" name="泪滴形 560"/>
              <p:cNvSpPr/>
              <p:nvPr/>
            </p:nvSpPr>
            <p:spPr>
              <a:xfrm>
                <a:off x="1619987" y="3688571"/>
                <a:ext cx="492519" cy="522000"/>
              </a:xfrm>
              <a:prstGeom prst="teardrop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62" name="泪滴形 561"/>
              <p:cNvSpPr/>
              <p:nvPr/>
            </p:nvSpPr>
            <p:spPr>
              <a:xfrm>
                <a:off x="1619987" y="4288571"/>
                <a:ext cx="492519" cy="522000"/>
              </a:xfrm>
              <a:prstGeom prst="teardrop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solidFill>
                      <a:srgbClr val="FF6B21"/>
                    </a:solidFill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63" name="泪滴形 562"/>
              <p:cNvSpPr/>
              <p:nvPr/>
            </p:nvSpPr>
            <p:spPr>
              <a:xfrm>
                <a:off x="1619987" y="4906287"/>
                <a:ext cx="492519" cy="522000"/>
              </a:xfrm>
              <a:prstGeom prst="teardrop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564" name="TextBox 114"/>
              <p:cNvSpPr txBox="1">
                <a:spLocks noChangeArrowheads="1"/>
              </p:cNvSpPr>
              <p:nvPr/>
            </p:nvSpPr>
            <p:spPr bwMode="auto">
              <a:xfrm>
                <a:off x="1603581" y="2487037"/>
                <a:ext cx="5921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normalizeH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顾客需求</a:t>
                </a:r>
              </a:p>
            </p:txBody>
          </p:sp>
          <p:sp>
            <p:nvSpPr>
              <p:cNvPr id="565" name="TextBox 115"/>
              <p:cNvSpPr txBox="1">
                <a:spLocks noChangeArrowheads="1"/>
              </p:cNvSpPr>
              <p:nvPr/>
            </p:nvSpPr>
            <p:spPr bwMode="auto">
              <a:xfrm>
                <a:off x="1619672" y="3063101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商业战略</a:t>
                </a:r>
              </a:p>
            </p:txBody>
          </p:sp>
          <p:sp>
            <p:nvSpPr>
              <p:cNvPr id="566" name="TextBox 116"/>
              <p:cNvSpPr txBox="1">
                <a:spLocks noChangeArrowheads="1"/>
              </p:cNvSpPr>
              <p:nvPr/>
            </p:nvSpPr>
            <p:spPr bwMode="auto">
              <a:xfrm>
                <a:off x="1619672" y="3711173"/>
                <a:ext cx="57606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历史数据</a:t>
                </a:r>
              </a:p>
            </p:txBody>
          </p:sp>
          <p:sp>
            <p:nvSpPr>
              <p:cNvPr id="567" name="TextBox 117"/>
              <p:cNvSpPr txBox="1">
                <a:spLocks noChangeArrowheads="1"/>
              </p:cNvSpPr>
              <p:nvPr/>
            </p:nvSpPr>
            <p:spPr bwMode="auto">
              <a:xfrm>
                <a:off x="1628180" y="4329628"/>
                <a:ext cx="5040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技术趋势</a:t>
                </a:r>
              </a:p>
            </p:txBody>
          </p:sp>
          <p:sp>
            <p:nvSpPr>
              <p:cNvPr id="568" name="TextBox 118"/>
              <p:cNvSpPr txBox="1">
                <a:spLocks noChangeArrowheads="1"/>
              </p:cNvSpPr>
              <p:nvPr/>
            </p:nvSpPr>
            <p:spPr bwMode="auto">
              <a:xfrm>
                <a:off x="1645072" y="4935309"/>
                <a:ext cx="57606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市场需求</a:t>
                </a:r>
              </a:p>
            </p:txBody>
          </p:sp>
          <p:sp>
            <p:nvSpPr>
              <p:cNvPr id="569" name="圆角矩形标注 568"/>
              <p:cNvSpPr/>
              <p:nvPr/>
            </p:nvSpPr>
            <p:spPr>
              <a:xfrm>
                <a:off x="3635896" y="1916832"/>
                <a:ext cx="4176464" cy="1656184"/>
              </a:xfrm>
              <a:prstGeom prst="wedgeRoundRectCallout">
                <a:avLst>
                  <a:gd name="adj1" fmla="val -76672"/>
                  <a:gd name="adj2" fmla="val 98938"/>
                  <a:gd name="adj3" fmla="val 16667"/>
                </a:avLst>
              </a:prstGeom>
              <a:solidFill>
                <a:srgbClr val="FFFFF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lvl="0" indent="-342900">
                  <a:lnSpc>
                    <a:spcPct val="120000"/>
                  </a:lnSpc>
                  <a:spcBef>
                    <a:spcPct val="20000"/>
                  </a:spcBef>
                  <a:buSzPct val="75000"/>
                  <a:buFont typeface="Wingdings" pitchFamily="2" charset="2"/>
                  <a:buChar char="ü"/>
                  <a:defRPr/>
                </a:pP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需求管理流程：是对研发系统所需要的数据和信息的识别、获取、传递、分析、发布全过程的指导。</a:t>
                </a:r>
                <a:endParaRPr lang="en-US" altLang="zh-CN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6" name="组合 685"/>
          <p:cNvGrpSpPr/>
          <p:nvPr/>
        </p:nvGrpSpPr>
        <p:grpSpPr>
          <a:xfrm>
            <a:off x="611560" y="1844824"/>
            <a:ext cx="7200800" cy="4254331"/>
            <a:chOff x="611560" y="1838965"/>
            <a:chExt cx="7200800" cy="4254331"/>
          </a:xfrm>
        </p:grpSpPr>
        <p:sp>
          <p:nvSpPr>
            <p:cNvPr id="687" name="矩形 686"/>
            <p:cNvSpPr/>
            <p:nvPr/>
          </p:nvSpPr>
          <p:spPr>
            <a:xfrm>
              <a:off x="611561" y="1838965"/>
              <a:ext cx="7200799" cy="42484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  <p:sp>
          <p:nvSpPr>
            <p:cNvPr id="688" name="矩形 687"/>
            <p:cNvSpPr/>
            <p:nvPr/>
          </p:nvSpPr>
          <p:spPr>
            <a:xfrm>
              <a:off x="1393922" y="1964162"/>
              <a:ext cx="6213072" cy="1802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689" name="矩形 688"/>
            <p:cNvSpPr/>
            <p:nvPr/>
          </p:nvSpPr>
          <p:spPr>
            <a:xfrm>
              <a:off x="3450989" y="2351470"/>
              <a:ext cx="1553475" cy="80352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0" name="矩形 689"/>
            <p:cNvSpPr/>
            <p:nvPr/>
          </p:nvSpPr>
          <p:spPr>
            <a:xfrm>
              <a:off x="1393923" y="4084241"/>
              <a:ext cx="6213072" cy="19381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691" name="矩形 690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92" name="TextBox 5"/>
            <p:cNvSpPr txBox="1">
              <a:spLocks noChangeArrowheads="1"/>
            </p:cNvSpPr>
            <p:nvPr/>
          </p:nvSpPr>
          <p:spPr bwMode="auto">
            <a:xfrm>
              <a:off x="2149128" y="2482969"/>
              <a:ext cx="34842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需求管理流程</a:t>
              </a:r>
            </a:p>
          </p:txBody>
        </p:sp>
        <p:sp>
          <p:nvSpPr>
            <p:cNvPr id="693" name="泪滴形 692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94" name="Rectangle 121"/>
            <p:cNvSpPr>
              <a:spLocks noChangeArrowheads="1"/>
            </p:cNvSpPr>
            <p:nvPr/>
          </p:nvSpPr>
          <p:spPr bwMode="auto">
            <a:xfrm>
              <a:off x="3707904" y="2317825"/>
              <a:ext cx="540945" cy="31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产品规划流程</a:t>
              </a:r>
            </a:p>
          </p:txBody>
        </p:sp>
        <p:sp>
          <p:nvSpPr>
            <p:cNvPr id="695" name="Freeform 18"/>
            <p:cNvSpPr>
              <a:spLocks noChangeAspect="1"/>
            </p:cNvSpPr>
            <p:nvPr/>
          </p:nvSpPr>
          <p:spPr bwMode="auto">
            <a:xfrm>
              <a:off x="5907389" y="5691721"/>
              <a:ext cx="1375984" cy="40157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6931689" y="5189004"/>
              <a:ext cx="597809" cy="774303"/>
              <a:chOff x="5697" y="3076"/>
              <a:chExt cx="511" cy="699"/>
            </a:xfrm>
          </p:grpSpPr>
          <p:sp>
            <p:nvSpPr>
              <p:cNvPr id="810" name="AutoShape 9"/>
              <p:cNvSpPr>
                <a:spLocks noChangeAspect="1" noChangeArrowheads="1"/>
              </p:cNvSpPr>
              <p:nvPr/>
            </p:nvSpPr>
            <p:spPr bwMode="auto">
              <a:xfrm>
                <a:off x="5722" y="3103"/>
                <a:ext cx="421" cy="638"/>
              </a:xfrm>
              <a:prstGeom prst="can">
                <a:avLst>
                  <a:gd name="adj" fmla="val 37886"/>
                </a:avLst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96755" tIns="48377" rIns="96755" bIns="48377" anchor="ctr"/>
              <a:lstStyle/>
              <a:p>
                <a:pPr marL="0" marR="0" lvl="0" indent="0" defTabSz="904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811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744" y="3076"/>
                <a:ext cx="39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CBB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2" name="Freeform 11"/>
              <p:cNvSpPr>
                <a:spLocks noChangeAspect="1"/>
              </p:cNvSpPr>
              <p:nvPr/>
            </p:nvSpPr>
            <p:spPr bwMode="auto">
              <a:xfrm>
                <a:off x="5722" y="3370"/>
                <a:ext cx="421" cy="6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4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13" name="Freeform 12"/>
              <p:cNvSpPr>
                <a:spLocks noChangeAspect="1"/>
              </p:cNvSpPr>
              <p:nvPr/>
            </p:nvSpPr>
            <p:spPr bwMode="auto">
              <a:xfrm>
                <a:off x="5722" y="3535"/>
                <a:ext cx="421" cy="5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1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14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754" y="3232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平台</a:t>
                </a:r>
              </a:p>
            </p:txBody>
          </p:sp>
          <p:sp>
            <p:nvSpPr>
              <p:cNvPr id="815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97" y="3398"/>
                <a:ext cx="511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子系统</a:t>
                </a:r>
              </a:p>
            </p:txBody>
          </p:sp>
          <p:sp>
            <p:nvSpPr>
              <p:cNvPr id="816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763" y="3540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</a:t>
                </a:r>
              </a:p>
            </p:txBody>
          </p:sp>
        </p:grpSp>
        <p:sp>
          <p:nvSpPr>
            <p:cNvPr id="697" name="Freeform 86"/>
            <p:cNvSpPr>
              <a:spLocks noChangeAspect="1"/>
            </p:cNvSpPr>
            <p:nvPr/>
          </p:nvSpPr>
          <p:spPr bwMode="auto">
            <a:xfrm>
              <a:off x="3529829" y="2611406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98" name="Line 89"/>
            <p:cNvSpPr>
              <a:spLocks noChangeAspect="1" noChangeShapeType="1"/>
            </p:cNvSpPr>
            <p:nvPr/>
          </p:nvSpPr>
          <p:spPr bwMode="auto">
            <a:xfrm>
              <a:off x="4445184" y="267282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99" name="Line 91"/>
            <p:cNvSpPr>
              <a:spLocks noChangeAspect="1" noChangeShapeType="1"/>
            </p:cNvSpPr>
            <p:nvPr/>
          </p:nvSpPr>
          <p:spPr bwMode="auto">
            <a:xfrm>
              <a:off x="3802664" y="263975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00" name="Line 92"/>
            <p:cNvSpPr>
              <a:spLocks noChangeAspect="1" noChangeShapeType="1"/>
            </p:cNvSpPr>
            <p:nvPr/>
          </p:nvSpPr>
          <p:spPr bwMode="auto">
            <a:xfrm>
              <a:off x="3545184" y="2612587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01" name="Line 93"/>
            <p:cNvSpPr>
              <a:spLocks noChangeAspect="1" noChangeShapeType="1"/>
            </p:cNvSpPr>
            <p:nvPr/>
          </p:nvSpPr>
          <p:spPr bwMode="auto">
            <a:xfrm>
              <a:off x="4754633" y="272951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02" name="Text Box 95"/>
            <p:cNvSpPr txBox="1">
              <a:spLocks noChangeAspect="1" noChangeArrowheads="1"/>
            </p:cNvSpPr>
            <p:nvPr/>
          </p:nvSpPr>
          <p:spPr bwMode="auto">
            <a:xfrm>
              <a:off x="3507306" y="2620082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703" name="Text Box 96"/>
            <p:cNvSpPr txBox="1">
              <a:spLocks noChangeAspect="1" noChangeArrowheads="1"/>
            </p:cNvSpPr>
            <p:nvPr/>
          </p:nvSpPr>
          <p:spPr bwMode="auto">
            <a:xfrm>
              <a:off x="3783461" y="2612385"/>
              <a:ext cx="207874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704" name="Line 73"/>
            <p:cNvSpPr>
              <a:spLocks noChangeAspect="1" noChangeShapeType="1"/>
            </p:cNvSpPr>
            <p:nvPr/>
          </p:nvSpPr>
          <p:spPr bwMode="auto">
            <a:xfrm>
              <a:off x="3540459" y="2558257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05" name="泪滴形 704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06" name="泪滴形 705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07" name="泪滴形 706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FF6B2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08" name="泪滴形 707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09" name="椭圆形标注 708"/>
            <p:cNvSpPr/>
            <p:nvPr/>
          </p:nvSpPr>
          <p:spPr>
            <a:xfrm>
              <a:off x="4118018" y="3849201"/>
              <a:ext cx="724016" cy="796063"/>
            </a:xfrm>
            <a:prstGeom prst="wedgeEllipseCallou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0" name="TextBox 108"/>
            <p:cNvSpPr txBox="1">
              <a:spLocks noChangeArrowheads="1"/>
            </p:cNvSpPr>
            <p:nvPr/>
          </p:nvSpPr>
          <p:spPr bwMode="auto">
            <a:xfrm>
              <a:off x="4026416" y="4094985"/>
              <a:ext cx="922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技术路线图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技术树</a:t>
              </a:r>
            </a:p>
          </p:txBody>
        </p:sp>
        <p:sp>
          <p:nvSpPr>
            <p:cNvPr id="711" name="TextBox 112"/>
            <p:cNvSpPr txBox="1">
              <a:spLocks noChangeArrowheads="1"/>
            </p:cNvSpPr>
            <p:nvPr/>
          </p:nvSpPr>
          <p:spPr bwMode="auto">
            <a:xfrm>
              <a:off x="1574868" y="2030304"/>
              <a:ext cx="111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2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713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714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715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716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cxnSp>
          <p:nvCxnSpPr>
            <p:cNvPr id="717" name="直接连接符 134"/>
            <p:cNvCxnSpPr>
              <a:cxnSpLocks noChangeShapeType="1"/>
            </p:cNvCxnSpPr>
            <p:nvPr/>
          </p:nvCxnSpPr>
          <p:spPr bwMode="auto">
            <a:xfrm rot="5400000" flipH="1" flipV="1">
              <a:off x="2142624" y="2277745"/>
              <a:ext cx="479528" cy="35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8" name="直接连接符 136"/>
            <p:cNvCxnSpPr>
              <a:cxnSpLocks noChangeShapeType="1"/>
            </p:cNvCxnSpPr>
            <p:nvPr/>
          </p:nvCxnSpPr>
          <p:spPr bwMode="auto">
            <a:xfrm>
              <a:off x="2384159" y="2033847"/>
              <a:ext cx="3457087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9" name="直接箭头连接符 141"/>
            <p:cNvCxnSpPr>
              <a:cxnSpLocks noChangeShapeType="1"/>
            </p:cNvCxnSpPr>
            <p:nvPr/>
          </p:nvCxnSpPr>
          <p:spPr bwMode="auto">
            <a:xfrm rot="16200000" flipH="1">
              <a:off x="5600302" y="2278335"/>
              <a:ext cx="48189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20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693412" y="2170264"/>
              <a:ext cx="26811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21" name="直接箭头连接符 148"/>
            <p:cNvCxnSpPr>
              <a:cxnSpLocks noChangeShapeType="1"/>
            </p:cNvCxnSpPr>
            <p:nvPr/>
          </p:nvCxnSpPr>
          <p:spPr bwMode="auto">
            <a:xfrm>
              <a:off x="4070774" y="2663375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22" name="直接连接符 150"/>
            <p:cNvCxnSpPr>
              <a:cxnSpLocks noChangeShapeType="1"/>
            </p:cNvCxnSpPr>
            <p:nvPr/>
          </p:nvCxnSpPr>
          <p:spPr bwMode="auto">
            <a:xfrm flipV="1">
              <a:off x="3571168" y="2983454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3" name="直接连接符 152"/>
            <p:cNvCxnSpPr>
              <a:cxnSpLocks noChangeShapeType="1"/>
            </p:cNvCxnSpPr>
            <p:nvPr/>
          </p:nvCxnSpPr>
          <p:spPr bwMode="auto">
            <a:xfrm flipV="1">
              <a:off x="4070774" y="2983454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24" name="Line 89"/>
            <p:cNvSpPr>
              <a:spLocks noChangeAspect="1" noChangeShapeType="1"/>
            </p:cNvSpPr>
            <p:nvPr/>
          </p:nvSpPr>
          <p:spPr bwMode="auto">
            <a:xfrm>
              <a:off x="4071955" y="2675186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25" name="TextBox 155"/>
            <p:cNvSpPr txBox="1">
              <a:spLocks noChangeArrowheads="1"/>
            </p:cNvSpPr>
            <p:nvPr/>
          </p:nvSpPr>
          <p:spPr bwMode="auto">
            <a:xfrm>
              <a:off x="4028956" y="2609354"/>
              <a:ext cx="55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726" name="TextBox 158"/>
            <p:cNvSpPr txBox="1">
              <a:spLocks noChangeArrowheads="1"/>
            </p:cNvSpPr>
            <p:nvPr/>
          </p:nvSpPr>
          <p:spPr bwMode="auto">
            <a:xfrm>
              <a:off x="4453032" y="2601672"/>
              <a:ext cx="15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sp>
          <p:nvSpPr>
            <p:cNvPr id="727" name="Rectangle 121"/>
            <p:cNvSpPr>
              <a:spLocks noChangeArrowheads="1"/>
            </p:cNvSpPr>
            <p:nvPr/>
          </p:nvSpPr>
          <p:spPr bwMode="auto">
            <a:xfrm>
              <a:off x="5940152" y="2559046"/>
              <a:ext cx="720080" cy="144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产品开发流程</a:t>
              </a:r>
            </a:p>
          </p:txBody>
        </p:sp>
        <p:sp>
          <p:nvSpPr>
            <p:cNvPr id="728" name="Freeform 86"/>
            <p:cNvSpPr>
              <a:spLocks noChangeAspect="1"/>
            </p:cNvSpPr>
            <p:nvPr/>
          </p:nvSpPr>
          <p:spPr bwMode="auto">
            <a:xfrm>
              <a:off x="5773924" y="2807469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29" name="Rectangle 121"/>
            <p:cNvSpPr>
              <a:spLocks noChangeArrowheads="1"/>
            </p:cNvSpPr>
            <p:nvPr/>
          </p:nvSpPr>
          <p:spPr bwMode="auto">
            <a:xfrm>
              <a:off x="3347864" y="4791293"/>
              <a:ext cx="540945" cy="18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技术规划流程</a:t>
              </a:r>
            </a:p>
          </p:txBody>
        </p:sp>
        <p:sp>
          <p:nvSpPr>
            <p:cNvPr id="730" name="Freeform 86"/>
            <p:cNvSpPr>
              <a:spLocks noChangeAspect="1"/>
            </p:cNvSpPr>
            <p:nvPr/>
          </p:nvSpPr>
          <p:spPr bwMode="auto">
            <a:xfrm>
              <a:off x="3207388" y="5031485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31" name="Line 89"/>
            <p:cNvSpPr>
              <a:spLocks noChangeAspect="1" noChangeShapeType="1"/>
            </p:cNvSpPr>
            <p:nvPr/>
          </p:nvSpPr>
          <p:spPr bwMode="auto">
            <a:xfrm>
              <a:off x="4122742" y="5094083"/>
              <a:ext cx="0" cy="307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32" name="Line 91"/>
            <p:cNvSpPr>
              <a:spLocks noChangeAspect="1" noChangeShapeType="1"/>
            </p:cNvSpPr>
            <p:nvPr/>
          </p:nvSpPr>
          <p:spPr bwMode="auto">
            <a:xfrm>
              <a:off x="3480223" y="505983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33" name="Line 92"/>
            <p:cNvSpPr>
              <a:spLocks noChangeAspect="1" noChangeShapeType="1"/>
            </p:cNvSpPr>
            <p:nvPr/>
          </p:nvSpPr>
          <p:spPr bwMode="auto">
            <a:xfrm>
              <a:off x="3222742" y="5032666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34" name="Line 93"/>
            <p:cNvSpPr>
              <a:spLocks noChangeAspect="1" noChangeShapeType="1"/>
            </p:cNvSpPr>
            <p:nvPr/>
          </p:nvSpPr>
          <p:spPr bwMode="auto">
            <a:xfrm>
              <a:off x="4433373" y="514959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35" name="Text Box 95"/>
            <p:cNvSpPr txBox="1">
              <a:spLocks noChangeAspect="1" noChangeArrowheads="1"/>
            </p:cNvSpPr>
            <p:nvPr/>
          </p:nvSpPr>
          <p:spPr bwMode="auto">
            <a:xfrm>
              <a:off x="3196453" y="4993768"/>
              <a:ext cx="242126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736" name="Text Box 96"/>
            <p:cNvSpPr txBox="1">
              <a:spLocks noChangeAspect="1" noChangeArrowheads="1"/>
            </p:cNvSpPr>
            <p:nvPr/>
          </p:nvSpPr>
          <p:spPr bwMode="auto">
            <a:xfrm>
              <a:off x="3450352" y="499376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737" name="Line 73"/>
            <p:cNvSpPr>
              <a:spLocks noChangeAspect="1" noChangeShapeType="1"/>
            </p:cNvSpPr>
            <p:nvPr/>
          </p:nvSpPr>
          <p:spPr bwMode="auto">
            <a:xfrm>
              <a:off x="3219199" y="4978335"/>
              <a:ext cx="529134" cy="102756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738" name="直接箭头连接符 186"/>
            <p:cNvCxnSpPr>
              <a:cxnSpLocks noChangeShapeType="1"/>
            </p:cNvCxnSpPr>
            <p:nvPr/>
          </p:nvCxnSpPr>
          <p:spPr bwMode="auto">
            <a:xfrm>
              <a:off x="3748333" y="5083454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39" name="直接连接符 187"/>
            <p:cNvCxnSpPr>
              <a:cxnSpLocks noChangeShapeType="1"/>
            </p:cNvCxnSpPr>
            <p:nvPr/>
          </p:nvCxnSpPr>
          <p:spPr bwMode="auto">
            <a:xfrm flipV="1">
              <a:off x="3248726" y="5403532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40" name="直接连接符 188"/>
            <p:cNvCxnSpPr>
              <a:cxnSpLocks noChangeShapeType="1"/>
            </p:cNvCxnSpPr>
            <p:nvPr/>
          </p:nvCxnSpPr>
          <p:spPr bwMode="auto">
            <a:xfrm flipV="1">
              <a:off x="3748333" y="5403532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41" name="Line 89"/>
            <p:cNvSpPr>
              <a:spLocks noChangeAspect="1" noChangeShapeType="1"/>
            </p:cNvSpPr>
            <p:nvPr/>
          </p:nvSpPr>
          <p:spPr bwMode="auto">
            <a:xfrm>
              <a:off x="3750695" y="5095265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42" name="TextBox 190"/>
            <p:cNvSpPr txBox="1">
              <a:spLocks noChangeArrowheads="1"/>
            </p:cNvSpPr>
            <p:nvPr/>
          </p:nvSpPr>
          <p:spPr bwMode="auto">
            <a:xfrm>
              <a:off x="3734388" y="5027146"/>
              <a:ext cx="519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743" name="TextBox 191"/>
            <p:cNvSpPr txBox="1">
              <a:spLocks noChangeArrowheads="1"/>
            </p:cNvSpPr>
            <p:nvPr/>
          </p:nvSpPr>
          <p:spPr bwMode="auto">
            <a:xfrm>
              <a:off x="4138211" y="5045417"/>
              <a:ext cx="153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cxnSp>
          <p:nvCxnSpPr>
            <p:cNvPr id="744" name="直接箭头连接符 197"/>
            <p:cNvCxnSpPr>
              <a:cxnSpLocks noChangeShapeType="1"/>
            </p:cNvCxnSpPr>
            <p:nvPr/>
          </p:nvCxnSpPr>
          <p:spPr bwMode="auto">
            <a:xfrm>
              <a:off x="5113688" y="2760225"/>
              <a:ext cx="535039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45" name="直接箭头连接符 199"/>
            <p:cNvCxnSpPr>
              <a:cxnSpLocks noChangeShapeType="1"/>
            </p:cNvCxnSpPr>
            <p:nvPr/>
          </p:nvCxnSpPr>
          <p:spPr bwMode="auto">
            <a:xfrm rot="10800000">
              <a:off x="5095971" y="2871249"/>
              <a:ext cx="53622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746" name="TextBox 200"/>
            <p:cNvSpPr txBox="1">
              <a:spLocks noChangeArrowheads="1"/>
            </p:cNvSpPr>
            <p:nvPr/>
          </p:nvSpPr>
          <p:spPr bwMode="auto">
            <a:xfrm>
              <a:off x="5148064" y="2502277"/>
              <a:ext cx="5596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sp>
          <p:nvSpPr>
            <p:cNvPr id="747" name="TextBox 201"/>
            <p:cNvSpPr txBox="1">
              <a:spLocks noChangeArrowheads="1"/>
            </p:cNvSpPr>
            <p:nvPr/>
          </p:nvSpPr>
          <p:spPr bwMode="auto">
            <a:xfrm>
              <a:off x="5148064" y="2858110"/>
              <a:ext cx="53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cxnSp>
          <p:nvCxnSpPr>
            <p:cNvPr id="748" name="直接箭头连接符 202"/>
            <p:cNvCxnSpPr>
              <a:cxnSpLocks noChangeShapeType="1"/>
            </p:cNvCxnSpPr>
            <p:nvPr/>
          </p:nvCxnSpPr>
          <p:spPr bwMode="auto">
            <a:xfrm rot="5400000">
              <a:off x="5046365" y="4237784"/>
              <a:ext cx="168779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49" name="直接箭头连接符 203"/>
            <p:cNvCxnSpPr>
              <a:cxnSpLocks noChangeShapeType="1"/>
            </p:cNvCxnSpPr>
            <p:nvPr/>
          </p:nvCxnSpPr>
          <p:spPr bwMode="auto">
            <a:xfrm rot="5400000" flipH="1" flipV="1">
              <a:off x="5602073" y="4215934"/>
              <a:ext cx="1687796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750" name="Rectangle 121"/>
            <p:cNvSpPr>
              <a:spLocks noChangeArrowheads="1"/>
            </p:cNvSpPr>
            <p:nvPr/>
          </p:nvSpPr>
          <p:spPr bwMode="auto">
            <a:xfrm>
              <a:off x="5436096" y="5151334"/>
              <a:ext cx="540945" cy="187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技术开发流程</a:t>
              </a:r>
            </a:p>
          </p:txBody>
        </p:sp>
        <p:sp>
          <p:nvSpPr>
            <p:cNvPr id="751" name="Freeform 86"/>
            <p:cNvSpPr>
              <a:spLocks noChangeAspect="1"/>
            </p:cNvSpPr>
            <p:nvPr/>
          </p:nvSpPr>
          <p:spPr bwMode="auto">
            <a:xfrm>
              <a:off x="5262507" y="5383454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52" name="Line 89"/>
            <p:cNvSpPr>
              <a:spLocks noChangeAspect="1" noChangeShapeType="1"/>
            </p:cNvSpPr>
            <p:nvPr/>
          </p:nvSpPr>
          <p:spPr bwMode="auto">
            <a:xfrm>
              <a:off x="6177861" y="5444871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53" name="Line 91"/>
            <p:cNvSpPr>
              <a:spLocks noChangeAspect="1" noChangeShapeType="1"/>
            </p:cNvSpPr>
            <p:nvPr/>
          </p:nvSpPr>
          <p:spPr bwMode="auto">
            <a:xfrm>
              <a:off x="5535341" y="5411800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54" name="Line 92"/>
            <p:cNvSpPr>
              <a:spLocks noChangeAspect="1" noChangeShapeType="1"/>
            </p:cNvSpPr>
            <p:nvPr/>
          </p:nvSpPr>
          <p:spPr bwMode="auto">
            <a:xfrm>
              <a:off x="5277861" y="5384635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55" name="Line 93"/>
            <p:cNvSpPr>
              <a:spLocks noChangeAspect="1" noChangeShapeType="1"/>
            </p:cNvSpPr>
            <p:nvPr/>
          </p:nvSpPr>
          <p:spPr bwMode="auto">
            <a:xfrm>
              <a:off x="6488491" y="5501564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56" name="Text Box 95"/>
            <p:cNvSpPr txBox="1">
              <a:spLocks noChangeAspect="1" noChangeArrowheads="1"/>
            </p:cNvSpPr>
            <p:nvPr/>
          </p:nvSpPr>
          <p:spPr bwMode="auto">
            <a:xfrm>
              <a:off x="5235313" y="5356570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757" name="Text Box 96"/>
            <p:cNvSpPr txBox="1">
              <a:spLocks noChangeAspect="1" noChangeArrowheads="1"/>
            </p:cNvSpPr>
            <p:nvPr/>
          </p:nvSpPr>
          <p:spPr bwMode="auto">
            <a:xfrm>
              <a:off x="5500898" y="534618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758" name="Line 73"/>
            <p:cNvSpPr>
              <a:spLocks noChangeAspect="1" noChangeShapeType="1"/>
            </p:cNvSpPr>
            <p:nvPr/>
          </p:nvSpPr>
          <p:spPr bwMode="auto">
            <a:xfrm>
              <a:off x="5273136" y="533030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759" name="直接箭头连接符 214"/>
            <p:cNvCxnSpPr>
              <a:cxnSpLocks noChangeShapeType="1"/>
            </p:cNvCxnSpPr>
            <p:nvPr/>
          </p:nvCxnSpPr>
          <p:spPr bwMode="auto">
            <a:xfrm>
              <a:off x="5803452" y="543542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60" name="直接连接符 215"/>
            <p:cNvCxnSpPr>
              <a:cxnSpLocks noChangeShapeType="1"/>
            </p:cNvCxnSpPr>
            <p:nvPr/>
          </p:nvCxnSpPr>
          <p:spPr bwMode="auto">
            <a:xfrm flipV="1">
              <a:off x="5303845" y="5754320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61" name="直接连接符 216"/>
            <p:cNvCxnSpPr>
              <a:cxnSpLocks noChangeShapeType="1"/>
            </p:cNvCxnSpPr>
            <p:nvPr/>
          </p:nvCxnSpPr>
          <p:spPr bwMode="auto">
            <a:xfrm flipV="1">
              <a:off x="5803452" y="5754320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62" name="Line 89"/>
            <p:cNvSpPr>
              <a:spLocks noChangeAspect="1" noChangeShapeType="1"/>
            </p:cNvSpPr>
            <p:nvPr/>
          </p:nvSpPr>
          <p:spPr bwMode="auto">
            <a:xfrm>
              <a:off x="5805814" y="5447233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63" name="TextBox 218"/>
            <p:cNvSpPr txBox="1">
              <a:spLocks noChangeArrowheads="1"/>
            </p:cNvSpPr>
            <p:nvPr/>
          </p:nvSpPr>
          <p:spPr bwMode="auto">
            <a:xfrm>
              <a:off x="5819987" y="5383758"/>
              <a:ext cx="264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攻关</a:t>
              </a:r>
            </a:p>
          </p:txBody>
        </p:sp>
        <p:sp>
          <p:nvSpPr>
            <p:cNvPr id="764" name="TextBox 219"/>
            <p:cNvSpPr txBox="1">
              <a:spLocks noChangeArrowheads="1"/>
            </p:cNvSpPr>
            <p:nvPr/>
          </p:nvSpPr>
          <p:spPr bwMode="auto">
            <a:xfrm>
              <a:off x="6178089" y="5390218"/>
              <a:ext cx="152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迁移</a:t>
              </a:r>
            </a:p>
          </p:txBody>
        </p:sp>
        <p:cxnSp>
          <p:nvCxnSpPr>
            <p:cNvPr id="765" name="直接连接符 228"/>
            <p:cNvCxnSpPr>
              <a:cxnSpLocks noChangeShapeType="1"/>
            </p:cNvCxnSpPr>
            <p:nvPr/>
          </p:nvCxnSpPr>
          <p:spPr bwMode="auto">
            <a:xfrm rot="10800000">
              <a:off x="3128254" y="3868099"/>
              <a:ext cx="902362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66" name="直接箭头连接符 230"/>
            <p:cNvCxnSpPr>
              <a:cxnSpLocks noChangeShapeType="1"/>
            </p:cNvCxnSpPr>
            <p:nvPr/>
          </p:nvCxnSpPr>
          <p:spPr bwMode="auto">
            <a:xfrm rot="5400000">
              <a:off x="3033215" y="3971451"/>
              <a:ext cx="198392" cy="113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67" name="直接箭头连接符 238"/>
            <p:cNvCxnSpPr>
              <a:cxnSpLocks noChangeShapeType="1"/>
            </p:cNvCxnSpPr>
            <p:nvPr/>
          </p:nvCxnSpPr>
          <p:spPr bwMode="auto">
            <a:xfrm rot="5400000" flipH="1" flipV="1">
              <a:off x="4483570" y="3520264"/>
              <a:ext cx="72283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68" name="直接连接符 240"/>
            <p:cNvCxnSpPr>
              <a:cxnSpLocks noChangeShapeType="1"/>
            </p:cNvCxnSpPr>
            <p:nvPr/>
          </p:nvCxnSpPr>
          <p:spPr bwMode="auto">
            <a:xfrm>
              <a:off x="4836128" y="3870461"/>
              <a:ext cx="536221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69" name="直接箭头连接符 242"/>
            <p:cNvCxnSpPr>
              <a:cxnSpLocks noChangeShapeType="1"/>
            </p:cNvCxnSpPr>
            <p:nvPr/>
          </p:nvCxnSpPr>
          <p:spPr bwMode="auto">
            <a:xfrm rot="16200000" flipH="1">
              <a:off x="4758766" y="4478139"/>
              <a:ext cx="123188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770" name="TextBox 244"/>
            <p:cNvSpPr txBox="1">
              <a:spLocks noChangeArrowheads="1"/>
            </p:cNvSpPr>
            <p:nvPr/>
          </p:nvSpPr>
          <p:spPr bwMode="auto">
            <a:xfrm>
              <a:off x="4845577" y="3354320"/>
              <a:ext cx="2633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推动</a:t>
              </a:r>
            </a:p>
          </p:txBody>
        </p:sp>
        <p:sp>
          <p:nvSpPr>
            <p:cNvPr id="771" name="TextBox 245"/>
            <p:cNvSpPr txBox="1">
              <a:spLocks noChangeArrowheads="1"/>
            </p:cNvSpPr>
            <p:nvPr/>
          </p:nvSpPr>
          <p:spPr bwMode="auto">
            <a:xfrm>
              <a:off x="5073530" y="4318099"/>
              <a:ext cx="264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</a:t>
              </a:r>
            </a:p>
          </p:txBody>
        </p:sp>
        <p:cxnSp>
          <p:nvCxnSpPr>
            <p:cNvPr id="772" name="直接箭头连接符 251"/>
            <p:cNvCxnSpPr>
              <a:cxnSpLocks noChangeShapeType="1"/>
            </p:cNvCxnSpPr>
            <p:nvPr/>
          </p:nvCxnSpPr>
          <p:spPr bwMode="auto">
            <a:xfrm>
              <a:off x="2593215" y="4997233"/>
              <a:ext cx="53503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73" name="直接箭头连接符 252"/>
            <p:cNvCxnSpPr>
              <a:cxnSpLocks noChangeShapeType="1"/>
            </p:cNvCxnSpPr>
            <p:nvPr/>
          </p:nvCxnSpPr>
          <p:spPr bwMode="auto">
            <a:xfrm>
              <a:off x="2608569" y="4456288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74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6149514" y="4269675"/>
              <a:ext cx="1801181" cy="354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75" name="TextBox 774"/>
            <p:cNvSpPr txBox="1"/>
            <p:nvPr/>
          </p:nvSpPr>
          <p:spPr>
            <a:xfrm>
              <a:off x="2786805" y="4143221"/>
              <a:ext cx="777083" cy="430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sp>
          <p:nvSpPr>
            <p:cNvPr id="776" name="TextBox 258"/>
            <p:cNvSpPr txBox="1">
              <a:spLocks noChangeArrowheads="1"/>
            </p:cNvSpPr>
            <p:nvPr/>
          </p:nvSpPr>
          <p:spPr bwMode="auto">
            <a:xfrm>
              <a:off x="4697348" y="5117058"/>
              <a:ext cx="5020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cxnSp>
          <p:nvCxnSpPr>
            <p:cNvPr id="777" name="直接箭头连接符 260"/>
            <p:cNvCxnSpPr>
              <a:cxnSpLocks noChangeShapeType="1"/>
            </p:cNvCxnSpPr>
            <p:nvPr/>
          </p:nvCxnSpPr>
          <p:spPr bwMode="auto">
            <a:xfrm>
              <a:off x="4758175" y="5384635"/>
              <a:ext cx="33307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78" name="直接箭头连接符 262"/>
            <p:cNvCxnSpPr>
              <a:cxnSpLocks noChangeShapeType="1"/>
            </p:cNvCxnSpPr>
            <p:nvPr/>
          </p:nvCxnSpPr>
          <p:spPr bwMode="auto">
            <a:xfrm>
              <a:off x="2380616" y="5738965"/>
              <a:ext cx="2736614" cy="590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779" name="Freeform 63"/>
            <p:cNvSpPr>
              <a:spLocks noChangeAspect="1"/>
            </p:cNvSpPr>
            <p:nvPr/>
          </p:nvSpPr>
          <p:spPr bwMode="auto">
            <a:xfrm>
              <a:off x="5877861" y="2780304"/>
              <a:ext cx="1166929" cy="46653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80" name="Line 72"/>
            <p:cNvSpPr>
              <a:spLocks noChangeAspect="1" noChangeShapeType="1"/>
            </p:cNvSpPr>
            <p:nvPr/>
          </p:nvSpPr>
          <p:spPr bwMode="auto">
            <a:xfrm>
              <a:off x="6319593" y="3203139"/>
              <a:ext cx="701575" cy="236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81" name="Line 73"/>
            <p:cNvSpPr>
              <a:spLocks noChangeAspect="1" noChangeShapeType="1"/>
            </p:cNvSpPr>
            <p:nvPr/>
          </p:nvSpPr>
          <p:spPr bwMode="auto">
            <a:xfrm>
              <a:off x="5863687" y="2795658"/>
              <a:ext cx="401575" cy="7677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82" name="Line 74"/>
            <p:cNvSpPr>
              <a:spLocks noChangeAspect="1" noChangeShapeType="1"/>
            </p:cNvSpPr>
            <p:nvPr/>
          </p:nvSpPr>
          <p:spPr bwMode="auto">
            <a:xfrm flipV="1">
              <a:off x="5877861" y="3204319"/>
              <a:ext cx="447638" cy="73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83" name="Text Box 81"/>
            <p:cNvSpPr txBox="1">
              <a:spLocks noChangeAspect="1" noChangeArrowheads="1"/>
            </p:cNvSpPr>
            <p:nvPr/>
          </p:nvSpPr>
          <p:spPr bwMode="auto">
            <a:xfrm>
              <a:off x="6865262" y="3087391"/>
              <a:ext cx="201969" cy="7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22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0000"/>
                <a:buFont typeface="Monotype Sorts"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784" name="TextBox 342"/>
            <p:cNvSpPr txBox="1">
              <a:spLocks noChangeArrowheads="1"/>
            </p:cNvSpPr>
            <p:nvPr/>
          </p:nvSpPr>
          <p:spPr bwMode="auto">
            <a:xfrm>
              <a:off x="5830385" y="2848238"/>
              <a:ext cx="1665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785" name="TextBox 343"/>
            <p:cNvSpPr txBox="1">
              <a:spLocks noChangeArrowheads="1"/>
            </p:cNvSpPr>
            <p:nvPr/>
          </p:nvSpPr>
          <p:spPr bwMode="auto">
            <a:xfrm>
              <a:off x="6033995" y="2841417"/>
              <a:ext cx="178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786" name="TextBox 344"/>
            <p:cNvSpPr txBox="1">
              <a:spLocks noChangeArrowheads="1"/>
            </p:cNvSpPr>
            <p:nvPr/>
          </p:nvSpPr>
          <p:spPr bwMode="auto">
            <a:xfrm>
              <a:off x="6237565" y="2847077"/>
              <a:ext cx="243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开发</a:t>
              </a:r>
            </a:p>
          </p:txBody>
        </p:sp>
        <p:sp>
          <p:nvSpPr>
            <p:cNvPr id="787" name="TextBox 345"/>
            <p:cNvSpPr txBox="1">
              <a:spLocks noChangeArrowheads="1"/>
            </p:cNvSpPr>
            <p:nvPr/>
          </p:nvSpPr>
          <p:spPr bwMode="auto">
            <a:xfrm>
              <a:off x="6423530" y="2847077"/>
              <a:ext cx="168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验证</a:t>
              </a:r>
            </a:p>
          </p:txBody>
        </p:sp>
        <p:sp>
          <p:nvSpPr>
            <p:cNvPr id="788" name="TextBox 346"/>
            <p:cNvSpPr txBox="1">
              <a:spLocks noChangeArrowheads="1"/>
            </p:cNvSpPr>
            <p:nvPr/>
          </p:nvSpPr>
          <p:spPr bwMode="auto">
            <a:xfrm>
              <a:off x="6588224" y="2839457"/>
              <a:ext cx="170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</a:p>
          </p:txBody>
        </p:sp>
        <p:sp>
          <p:nvSpPr>
            <p:cNvPr id="789" name="TextBox 347"/>
            <p:cNvSpPr txBox="1">
              <a:spLocks noChangeArrowheads="1"/>
            </p:cNvSpPr>
            <p:nvPr/>
          </p:nvSpPr>
          <p:spPr bwMode="auto">
            <a:xfrm>
              <a:off x="6747480" y="2839457"/>
              <a:ext cx="4619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生命周期</a:t>
              </a:r>
            </a:p>
          </p:txBody>
        </p:sp>
        <p:sp>
          <p:nvSpPr>
            <p:cNvPr id="790" name="Line 92"/>
            <p:cNvSpPr>
              <a:spLocks noChangeAspect="1" noChangeShapeType="1"/>
            </p:cNvSpPr>
            <p:nvPr/>
          </p:nvSpPr>
          <p:spPr bwMode="auto">
            <a:xfrm>
              <a:off x="5866050" y="2821642"/>
              <a:ext cx="0" cy="429921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791" name="直接箭头连接符 288"/>
            <p:cNvCxnSpPr>
              <a:cxnSpLocks noChangeShapeType="1"/>
            </p:cNvCxnSpPr>
            <p:nvPr/>
          </p:nvCxnSpPr>
          <p:spPr bwMode="auto">
            <a:xfrm>
              <a:off x="6271168" y="2871249"/>
              <a:ext cx="750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92" name="直接连接符 290"/>
            <p:cNvCxnSpPr>
              <a:cxnSpLocks noChangeShapeType="1"/>
            </p:cNvCxnSpPr>
            <p:nvPr/>
          </p:nvCxnSpPr>
          <p:spPr bwMode="auto">
            <a:xfrm rot="16200000" flipH="1">
              <a:off x="5862507" y="3046052"/>
              <a:ext cx="40157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3" name="直接连接符 291"/>
            <p:cNvCxnSpPr>
              <a:cxnSpLocks noChangeShapeType="1"/>
            </p:cNvCxnSpPr>
            <p:nvPr/>
          </p:nvCxnSpPr>
          <p:spPr bwMode="auto">
            <a:xfrm rot="16200000" flipH="1">
              <a:off x="6127074" y="3033060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4" name="直接连接符 292"/>
            <p:cNvCxnSpPr>
              <a:cxnSpLocks noChangeShapeType="1"/>
            </p:cNvCxnSpPr>
            <p:nvPr/>
          </p:nvCxnSpPr>
          <p:spPr bwMode="auto">
            <a:xfrm rot="16200000" flipH="1">
              <a:off x="6308963" y="3035422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5" name="直接连接符 293"/>
            <p:cNvCxnSpPr>
              <a:cxnSpLocks noChangeShapeType="1"/>
            </p:cNvCxnSpPr>
            <p:nvPr/>
          </p:nvCxnSpPr>
          <p:spPr bwMode="auto">
            <a:xfrm rot="16200000" flipH="1">
              <a:off x="6658570" y="3050776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6" name="直接连接符 294"/>
            <p:cNvCxnSpPr>
              <a:cxnSpLocks noChangeShapeType="1"/>
            </p:cNvCxnSpPr>
            <p:nvPr/>
          </p:nvCxnSpPr>
          <p:spPr bwMode="auto">
            <a:xfrm rot="16200000" flipH="1">
              <a:off x="6480223" y="3040147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7" name="直接箭头连接符 298"/>
            <p:cNvCxnSpPr>
              <a:cxnSpLocks noChangeShapeType="1"/>
            </p:cNvCxnSpPr>
            <p:nvPr/>
          </p:nvCxnSpPr>
          <p:spPr bwMode="auto">
            <a:xfrm rot="10800000" flipV="1">
              <a:off x="3535735" y="4442115"/>
              <a:ext cx="20905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798" name="直接连接符 300"/>
            <p:cNvCxnSpPr>
              <a:cxnSpLocks noChangeShapeType="1"/>
            </p:cNvCxnSpPr>
            <p:nvPr/>
          </p:nvCxnSpPr>
          <p:spPr bwMode="auto">
            <a:xfrm rot="16200000" flipH="1">
              <a:off x="3623726" y="4583257"/>
              <a:ext cx="26811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99" name="TextBox 113"/>
            <p:cNvSpPr txBox="1">
              <a:spLocks noChangeArrowheads="1"/>
            </p:cNvSpPr>
            <p:nvPr/>
          </p:nvSpPr>
          <p:spPr bwMode="auto">
            <a:xfrm>
              <a:off x="1578412" y="5458335"/>
              <a:ext cx="11385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ITD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800" name="直接连接符 134"/>
            <p:cNvCxnSpPr>
              <a:cxnSpLocks noChangeShapeType="1"/>
            </p:cNvCxnSpPr>
            <p:nvPr/>
          </p:nvCxnSpPr>
          <p:spPr bwMode="auto">
            <a:xfrm rot="16200000" flipV="1">
              <a:off x="2080026" y="5427745"/>
              <a:ext cx="615354" cy="708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01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3255223" y="3932469"/>
              <a:ext cx="155314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02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231010" y="4664163"/>
              <a:ext cx="18661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03" name="直接箭头连接符 252"/>
            <p:cNvCxnSpPr>
              <a:cxnSpLocks noChangeShapeType="1"/>
            </p:cNvCxnSpPr>
            <p:nvPr/>
          </p:nvCxnSpPr>
          <p:spPr bwMode="auto">
            <a:xfrm>
              <a:off x="6758963" y="5533453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804" name="TextBox 112"/>
            <p:cNvSpPr txBox="1">
              <a:spLocks noChangeArrowheads="1"/>
            </p:cNvSpPr>
            <p:nvPr/>
          </p:nvSpPr>
          <p:spPr bwMode="auto">
            <a:xfrm>
              <a:off x="611560" y="3765107"/>
              <a:ext cx="1110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IP&amp;TD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5" name="矩形 804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06" name="矩形 805"/>
            <p:cNvSpPr/>
            <p:nvPr/>
          </p:nvSpPr>
          <p:spPr>
            <a:xfrm>
              <a:off x="3635896" y="35010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②</a:t>
              </a:r>
            </a:p>
          </p:txBody>
        </p:sp>
        <p:sp>
          <p:nvSpPr>
            <p:cNvPr id="807" name="矩形 806"/>
            <p:cNvSpPr/>
            <p:nvPr/>
          </p:nvSpPr>
          <p:spPr>
            <a:xfrm>
              <a:off x="5940152" y="42210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③</a:t>
              </a:r>
            </a:p>
          </p:txBody>
        </p:sp>
        <p:sp>
          <p:nvSpPr>
            <p:cNvPr id="808" name="矩形 807"/>
            <p:cNvSpPr/>
            <p:nvPr/>
          </p:nvSpPr>
          <p:spPr>
            <a:xfrm>
              <a:off x="7092280" y="47971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④</a:t>
              </a:r>
            </a:p>
          </p:txBody>
        </p:sp>
        <p:sp>
          <p:nvSpPr>
            <p:cNvPr id="809" name="圆角矩形标注 808"/>
            <p:cNvSpPr/>
            <p:nvPr/>
          </p:nvSpPr>
          <p:spPr>
            <a:xfrm>
              <a:off x="3419872" y="3717032"/>
              <a:ext cx="4176464" cy="1656184"/>
            </a:xfrm>
            <a:prstGeom prst="wedgeRoundRectCallout">
              <a:avLst>
                <a:gd name="adj1" fmla="val -40181"/>
                <a:gd name="adj2" fmla="val -85867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产品规划流程：指导产品经理确定每条产品线无与伦比的体验点，排出含时间点和重要度的三年产品开发清单（产品路标）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816"/>
          <p:cNvGrpSpPr/>
          <p:nvPr/>
        </p:nvGrpSpPr>
        <p:grpSpPr>
          <a:xfrm>
            <a:off x="611560" y="1844824"/>
            <a:ext cx="7200800" cy="4254331"/>
            <a:chOff x="611560" y="1838965"/>
            <a:chExt cx="7200800" cy="4254331"/>
          </a:xfrm>
        </p:grpSpPr>
        <p:sp>
          <p:nvSpPr>
            <p:cNvPr id="818" name="矩形 817"/>
            <p:cNvSpPr/>
            <p:nvPr/>
          </p:nvSpPr>
          <p:spPr>
            <a:xfrm>
              <a:off x="611561" y="1838965"/>
              <a:ext cx="7200799" cy="42484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  <p:sp>
          <p:nvSpPr>
            <p:cNvPr id="819" name="矩形 818"/>
            <p:cNvSpPr/>
            <p:nvPr/>
          </p:nvSpPr>
          <p:spPr>
            <a:xfrm>
              <a:off x="1393923" y="4084241"/>
              <a:ext cx="6213072" cy="19381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820" name="矩形 819"/>
            <p:cNvSpPr/>
            <p:nvPr/>
          </p:nvSpPr>
          <p:spPr>
            <a:xfrm>
              <a:off x="3129527" y="4749205"/>
              <a:ext cx="1553475" cy="80352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21" name="矩形 820"/>
            <p:cNvSpPr/>
            <p:nvPr/>
          </p:nvSpPr>
          <p:spPr>
            <a:xfrm>
              <a:off x="1393922" y="1964162"/>
              <a:ext cx="6213072" cy="1802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822" name="矩形 821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23" name="TextBox 5"/>
            <p:cNvSpPr txBox="1">
              <a:spLocks noChangeArrowheads="1"/>
            </p:cNvSpPr>
            <p:nvPr/>
          </p:nvSpPr>
          <p:spPr bwMode="auto">
            <a:xfrm>
              <a:off x="2149128" y="2482969"/>
              <a:ext cx="34842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需求管理流程</a:t>
              </a:r>
            </a:p>
          </p:txBody>
        </p:sp>
        <p:sp>
          <p:nvSpPr>
            <p:cNvPr id="824" name="泪滴形 823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25" name="Rectangle 121"/>
            <p:cNvSpPr>
              <a:spLocks noChangeArrowheads="1"/>
            </p:cNvSpPr>
            <p:nvPr/>
          </p:nvSpPr>
          <p:spPr bwMode="auto">
            <a:xfrm>
              <a:off x="3707904" y="2317825"/>
              <a:ext cx="540945" cy="31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产品规划流程</a:t>
              </a:r>
            </a:p>
          </p:txBody>
        </p:sp>
        <p:sp>
          <p:nvSpPr>
            <p:cNvPr id="826" name="Freeform 18"/>
            <p:cNvSpPr>
              <a:spLocks noChangeAspect="1"/>
            </p:cNvSpPr>
            <p:nvPr/>
          </p:nvSpPr>
          <p:spPr bwMode="auto">
            <a:xfrm>
              <a:off x="5907389" y="5691721"/>
              <a:ext cx="1375984" cy="40157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6931689" y="5189004"/>
              <a:ext cx="597809" cy="774303"/>
              <a:chOff x="5697" y="3076"/>
              <a:chExt cx="511" cy="699"/>
            </a:xfrm>
          </p:grpSpPr>
          <p:sp>
            <p:nvSpPr>
              <p:cNvPr id="941" name="AutoShape 9"/>
              <p:cNvSpPr>
                <a:spLocks noChangeAspect="1" noChangeArrowheads="1"/>
              </p:cNvSpPr>
              <p:nvPr/>
            </p:nvSpPr>
            <p:spPr bwMode="auto">
              <a:xfrm>
                <a:off x="5722" y="3103"/>
                <a:ext cx="421" cy="638"/>
              </a:xfrm>
              <a:prstGeom prst="can">
                <a:avLst>
                  <a:gd name="adj" fmla="val 37886"/>
                </a:avLst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96755" tIns="48377" rIns="96755" bIns="48377" anchor="ctr"/>
              <a:lstStyle/>
              <a:p>
                <a:pPr marL="0" marR="0" lvl="0" indent="0" defTabSz="904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942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744" y="3076"/>
                <a:ext cx="39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CBB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43" name="Freeform 11"/>
              <p:cNvSpPr>
                <a:spLocks noChangeAspect="1"/>
              </p:cNvSpPr>
              <p:nvPr/>
            </p:nvSpPr>
            <p:spPr bwMode="auto">
              <a:xfrm>
                <a:off x="5722" y="3370"/>
                <a:ext cx="421" cy="6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4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44" name="Freeform 12"/>
              <p:cNvSpPr>
                <a:spLocks noChangeAspect="1"/>
              </p:cNvSpPr>
              <p:nvPr/>
            </p:nvSpPr>
            <p:spPr bwMode="auto">
              <a:xfrm>
                <a:off x="5722" y="3535"/>
                <a:ext cx="421" cy="5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1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45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754" y="3232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平台</a:t>
                </a:r>
              </a:p>
            </p:txBody>
          </p:sp>
          <p:sp>
            <p:nvSpPr>
              <p:cNvPr id="946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97" y="3398"/>
                <a:ext cx="511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子系统</a:t>
                </a:r>
              </a:p>
            </p:txBody>
          </p:sp>
          <p:sp>
            <p:nvSpPr>
              <p:cNvPr id="947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763" y="3540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</a:t>
                </a:r>
              </a:p>
            </p:txBody>
          </p:sp>
        </p:grpSp>
        <p:sp>
          <p:nvSpPr>
            <p:cNvPr id="828" name="Freeform 86"/>
            <p:cNvSpPr>
              <a:spLocks noChangeAspect="1"/>
            </p:cNvSpPr>
            <p:nvPr/>
          </p:nvSpPr>
          <p:spPr bwMode="auto">
            <a:xfrm>
              <a:off x="3529829" y="2611406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29" name="Line 89"/>
            <p:cNvSpPr>
              <a:spLocks noChangeAspect="1" noChangeShapeType="1"/>
            </p:cNvSpPr>
            <p:nvPr/>
          </p:nvSpPr>
          <p:spPr bwMode="auto">
            <a:xfrm>
              <a:off x="4445184" y="267282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30" name="Line 91"/>
            <p:cNvSpPr>
              <a:spLocks noChangeAspect="1" noChangeShapeType="1"/>
            </p:cNvSpPr>
            <p:nvPr/>
          </p:nvSpPr>
          <p:spPr bwMode="auto">
            <a:xfrm>
              <a:off x="3802664" y="263975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31" name="Line 92"/>
            <p:cNvSpPr>
              <a:spLocks noChangeAspect="1" noChangeShapeType="1"/>
            </p:cNvSpPr>
            <p:nvPr/>
          </p:nvSpPr>
          <p:spPr bwMode="auto">
            <a:xfrm>
              <a:off x="3545184" y="2612587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32" name="Line 93"/>
            <p:cNvSpPr>
              <a:spLocks noChangeAspect="1" noChangeShapeType="1"/>
            </p:cNvSpPr>
            <p:nvPr/>
          </p:nvSpPr>
          <p:spPr bwMode="auto">
            <a:xfrm>
              <a:off x="4754633" y="272951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33" name="Text Box 95"/>
            <p:cNvSpPr txBox="1">
              <a:spLocks noChangeAspect="1" noChangeArrowheads="1"/>
            </p:cNvSpPr>
            <p:nvPr/>
          </p:nvSpPr>
          <p:spPr bwMode="auto">
            <a:xfrm>
              <a:off x="3507306" y="2620082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834" name="Text Box 96"/>
            <p:cNvSpPr txBox="1">
              <a:spLocks noChangeAspect="1" noChangeArrowheads="1"/>
            </p:cNvSpPr>
            <p:nvPr/>
          </p:nvSpPr>
          <p:spPr bwMode="auto">
            <a:xfrm>
              <a:off x="3783461" y="2612385"/>
              <a:ext cx="207874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835" name="Line 73"/>
            <p:cNvSpPr>
              <a:spLocks noChangeAspect="1" noChangeShapeType="1"/>
            </p:cNvSpPr>
            <p:nvPr/>
          </p:nvSpPr>
          <p:spPr bwMode="auto">
            <a:xfrm>
              <a:off x="3540459" y="2558257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36" name="泪滴形 835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37" name="泪滴形 836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38" name="泪滴形 837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FF6B2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39" name="泪滴形 838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40" name="椭圆形标注 839"/>
            <p:cNvSpPr/>
            <p:nvPr/>
          </p:nvSpPr>
          <p:spPr>
            <a:xfrm>
              <a:off x="4118018" y="3849201"/>
              <a:ext cx="724016" cy="796063"/>
            </a:xfrm>
            <a:prstGeom prst="wedgeEllipseCallou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41" name="TextBox 108"/>
            <p:cNvSpPr txBox="1">
              <a:spLocks noChangeArrowheads="1"/>
            </p:cNvSpPr>
            <p:nvPr/>
          </p:nvSpPr>
          <p:spPr bwMode="auto">
            <a:xfrm>
              <a:off x="4026416" y="4094985"/>
              <a:ext cx="922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技术路线图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技术树</a:t>
              </a:r>
            </a:p>
          </p:txBody>
        </p:sp>
        <p:sp>
          <p:nvSpPr>
            <p:cNvPr id="842" name="TextBox 112"/>
            <p:cNvSpPr txBox="1">
              <a:spLocks noChangeArrowheads="1"/>
            </p:cNvSpPr>
            <p:nvPr/>
          </p:nvSpPr>
          <p:spPr bwMode="auto">
            <a:xfrm>
              <a:off x="1574868" y="2030304"/>
              <a:ext cx="111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3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844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845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846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847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cxnSp>
          <p:nvCxnSpPr>
            <p:cNvPr id="848" name="直接连接符 134"/>
            <p:cNvCxnSpPr>
              <a:cxnSpLocks noChangeShapeType="1"/>
            </p:cNvCxnSpPr>
            <p:nvPr/>
          </p:nvCxnSpPr>
          <p:spPr bwMode="auto">
            <a:xfrm rot="5400000" flipH="1" flipV="1">
              <a:off x="2142624" y="2277745"/>
              <a:ext cx="479528" cy="35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9" name="直接连接符 136"/>
            <p:cNvCxnSpPr>
              <a:cxnSpLocks noChangeShapeType="1"/>
            </p:cNvCxnSpPr>
            <p:nvPr/>
          </p:nvCxnSpPr>
          <p:spPr bwMode="auto">
            <a:xfrm>
              <a:off x="2384159" y="2033847"/>
              <a:ext cx="3457087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0" name="直接箭头连接符 141"/>
            <p:cNvCxnSpPr>
              <a:cxnSpLocks noChangeShapeType="1"/>
            </p:cNvCxnSpPr>
            <p:nvPr/>
          </p:nvCxnSpPr>
          <p:spPr bwMode="auto">
            <a:xfrm rot="16200000" flipH="1">
              <a:off x="5600302" y="2278335"/>
              <a:ext cx="48189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51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693412" y="2170264"/>
              <a:ext cx="26811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52" name="直接箭头连接符 148"/>
            <p:cNvCxnSpPr>
              <a:cxnSpLocks noChangeShapeType="1"/>
            </p:cNvCxnSpPr>
            <p:nvPr/>
          </p:nvCxnSpPr>
          <p:spPr bwMode="auto">
            <a:xfrm>
              <a:off x="4070774" y="2663375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53" name="直接连接符 150"/>
            <p:cNvCxnSpPr>
              <a:cxnSpLocks noChangeShapeType="1"/>
            </p:cNvCxnSpPr>
            <p:nvPr/>
          </p:nvCxnSpPr>
          <p:spPr bwMode="auto">
            <a:xfrm flipV="1">
              <a:off x="3571168" y="2983454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4" name="直接连接符 152"/>
            <p:cNvCxnSpPr>
              <a:cxnSpLocks noChangeShapeType="1"/>
            </p:cNvCxnSpPr>
            <p:nvPr/>
          </p:nvCxnSpPr>
          <p:spPr bwMode="auto">
            <a:xfrm flipV="1">
              <a:off x="4070774" y="2983454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55" name="Line 89"/>
            <p:cNvSpPr>
              <a:spLocks noChangeAspect="1" noChangeShapeType="1"/>
            </p:cNvSpPr>
            <p:nvPr/>
          </p:nvSpPr>
          <p:spPr bwMode="auto">
            <a:xfrm>
              <a:off x="4071955" y="2675186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56" name="TextBox 155"/>
            <p:cNvSpPr txBox="1">
              <a:spLocks noChangeArrowheads="1"/>
            </p:cNvSpPr>
            <p:nvPr/>
          </p:nvSpPr>
          <p:spPr bwMode="auto">
            <a:xfrm>
              <a:off x="4028956" y="2609354"/>
              <a:ext cx="55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857" name="TextBox 158"/>
            <p:cNvSpPr txBox="1">
              <a:spLocks noChangeArrowheads="1"/>
            </p:cNvSpPr>
            <p:nvPr/>
          </p:nvSpPr>
          <p:spPr bwMode="auto">
            <a:xfrm>
              <a:off x="4453032" y="2601672"/>
              <a:ext cx="15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sp>
          <p:nvSpPr>
            <p:cNvPr id="858" name="Rectangle 121"/>
            <p:cNvSpPr>
              <a:spLocks noChangeArrowheads="1"/>
            </p:cNvSpPr>
            <p:nvPr/>
          </p:nvSpPr>
          <p:spPr bwMode="auto">
            <a:xfrm>
              <a:off x="5940152" y="2559046"/>
              <a:ext cx="720080" cy="144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产品开发流程</a:t>
              </a:r>
            </a:p>
          </p:txBody>
        </p:sp>
        <p:sp>
          <p:nvSpPr>
            <p:cNvPr id="859" name="Freeform 86"/>
            <p:cNvSpPr>
              <a:spLocks noChangeAspect="1"/>
            </p:cNvSpPr>
            <p:nvPr/>
          </p:nvSpPr>
          <p:spPr bwMode="auto">
            <a:xfrm>
              <a:off x="5773924" y="2807469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60" name="Rectangle 121"/>
            <p:cNvSpPr>
              <a:spLocks noChangeArrowheads="1"/>
            </p:cNvSpPr>
            <p:nvPr/>
          </p:nvSpPr>
          <p:spPr bwMode="auto">
            <a:xfrm>
              <a:off x="3347864" y="4791293"/>
              <a:ext cx="540945" cy="18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技术规划流程</a:t>
              </a:r>
            </a:p>
          </p:txBody>
        </p:sp>
        <p:sp>
          <p:nvSpPr>
            <p:cNvPr id="861" name="Freeform 86"/>
            <p:cNvSpPr>
              <a:spLocks noChangeAspect="1"/>
            </p:cNvSpPr>
            <p:nvPr/>
          </p:nvSpPr>
          <p:spPr bwMode="auto">
            <a:xfrm>
              <a:off x="3207388" y="5031485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62" name="Line 89"/>
            <p:cNvSpPr>
              <a:spLocks noChangeAspect="1" noChangeShapeType="1"/>
            </p:cNvSpPr>
            <p:nvPr/>
          </p:nvSpPr>
          <p:spPr bwMode="auto">
            <a:xfrm>
              <a:off x="4122742" y="5094083"/>
              <a:ext cx="0" cy="307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63" name="Line 91"/>
            <p:cNvSpPr>
              <a:spLocks noChangeAspect="1" noChangeShapeType="1"/>
            </p:cNvSpPr>
            <p:nvPr/>
          </p:nvSpPr>
          <p:spPr bwMode="auto">
            <a:xfrm>
              <a:off x="3480223" y="505983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64" name="Line 92"/>
            <p:cNvSpPr>
              <a:spLocks noChangeAspect="1" noChangeShapeType="1"/>
            </p:cNvSpPr>
            <p:nvPr/>
          </p:nvSpPr>
          <p:spPr bwMode="auto">
            <a:xfrm>
              <a:off x="3222742" y="5032666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65" name="Line 93"/>
            <p:cNvSpPr>
              <a:spLocks noChangeAspect="1" noChangeShapeType="1"/>
            </p:cNvSpPr>
            <p:nvPr/>
          </p:nvSpPr>
          <p:spPr bwMode="auto">
            <a:xfrm>
              <a:off x="4433373" y="514959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66" name="Text Box 95"/>
            <p:cNvSpPr txBox="1">
              <a:spLocks noChangeAspect="1" noChangeArrowheads="1"/>
            </p:cNvSpPr>
            <p:nvPr/>
          </p:nvSpPr>
          <p:spPr bwMode="auto">
            <a:xfrm>
              <a:off x="3196453" y="4993768"/>
              <a:ext cx="242126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867" name="Text Box 96"/>
            <p:cNvSpPr txBox="1">
              <a:spLocks noChangeAspect="1" noChangeArrowheads="1"/>
            </p:cNvSpPr>
            <p:nvPr/>
          </p:nvSpPr>
          <p:spPr bwMode="auto">
            <a:xfrm>
              <a:off x="3450352" y="499376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868" name="Line 73"/>
            <p:cNvSpPr>
              <a:spLocks noChangeAspect="1" noChangeShapeType="1"/>
            </p:cNvSpPr>
            <p:nvPr/>
          </p:nvSpPr>
          <p:spPr bwMode="auto">
            <a:xfrm>
              <a:off x="3219199" y="4978335"/>
              <a:ext cx="529134" cy="102756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869" name="直接箭头连接符 186"/>
            <p:cNvCxnSpPr>
              <a:cxnSpLocks noChangeShapeType="1"/>
            </p:cNvCxnSpPr>
            <p:nvPr/>
          </p:nvCxnSpPr>
          <p:spPr bwMode="auto">
            <a:xfrm>
              <a:off x="3748333" y="5083454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70" name="直接连接符 187"/>
            <p:cNvCxnSpPr>
              <a:cxnSpLocks noChangeShapeType="1"/>
            </p:cNvCxnSpPr>
            <p:nvPr/>
          </p:nvCxnSpPr>
          <p:spPr bwMode="auto">
            <a:xfrm flipV="1">
              <a:off x="3248726" y="5403532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1" name="直接连接符 188"/>
            <p:cNvCxnSpPr>
              <a:cxnSpLocks noChangeShapeType="1"/>
            </p:cNvCxnSpPr>
            <p:nvPr/>
          </p:nvCxnSpPr>
          <p:spPr bwMode="auto">
            <a:xfrm flipV="1">
              <a:off x="3748333" y="5403532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72" name="Line 89"/>
            <p:cNvSpPr>
              <a:spLocks noChangeAspect="1" noChangeShapeType="1"/>
            </p:cNvSpPr>
            <p:nvPr/>
          </p:nvSpPr>
          <p:spPr bwMode="auto">
            <a:xfrm>
              <a:off x="3750695" y="5095265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73" name="TextBox 190"/>
            <p:cNvSpPr txBox="1">
              <a:spLocks noChangeArrowheads="1"/>
            </p:cNvSpPr>
            <p:nvPr/>
          </p:nvSpPr>
          <p:spPr bwMode="auto">
            <a:xfrm>
              <a:off x="3734388" y="5027146"/>
              <a:ext cx="519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874" name="TextBox 191"/>
            <p:cNvSpPr txBox="1">
              <a:spLocks noChangeArrowheads="1"/>
            </p:cNvSpPr>
            <p:nvPr/>
          </p:nvSpPr>
          <p:spPr bwMode="auto">
            <a:xfrm>
              <a:off x="4138211" y="5045417"/>
              <a:ext cx="153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cxnSp>
          <p:nvCxnSpPr>
            <p:cNvPr id="875" name="直接箭头连接符 197"/>
            <p:cNvCxnSpPr>
              <a:cxnSpLocks noChangeShapeType="1"/>
            </p:cNvCxnSpPr>
            <p:nvPr/>
          </p:nvCxnSpPr>
          <p:spPr bwMode="auto">
            <a:xfrm>
              <a:off x="5113688" y="2760225"/>
              <a:ext cx="535039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76" name="直接箭头连接符 199"/>
            <p:cNvCxnSpPr>
              <a:cxnSpLocks noChangeShapeType="1"/>
            </p:cNvCxnSpPr>
            <p:nvPr/>
          </p:nvCxnSpPr>
          <p:spPr bwMode="auto">
            <a:xfrm rot="10800000">
              <a:off x="5095971" y="2871249"/>
              <a:ext cx="53622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877" name="TextBox 200"/>
            <p:cNvSpPr txBox="1">
              <a:spLocks noChangeArrowheads="1"/>
            </p:cNvSpPr>
            <p:nvPr/>
          </p:nvSpPr>
          <p:spPr bwMode="auto">
            <a:xfrm>
              <a:off x="5148064" y="2502277"/>
              <a:ext cx="5596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sp>
          <p:nvSpPr>
            <p:cNvPr id="878" name="TextBox 201"/>
            <p:cNvSpPr txBox="1">
              <a:spLocks noChangeArrowheads="1"/>
            </p:cNvSpPr>
            <p:nvPr/>
          </p:nvSpPr>
          <p:spPr bwMode="auto">
            <a:xfrm>
              <a:off x="5148064" y="2858110"/>
              <a:ext cx="53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cxnSp>
          <p:nvCxnSpPr>
            <p:cNvPr id="879" name="直接箭头连接符 202"/>
            <p:cNvCxnSpPr>
              <a:cxnSpLocks noChangeShapeType="1"/>
            </p:cNvCxnSpPr>
            <p:nvPr/>
          </p:nvCxnSpPr>
          <p:spPr bwMode="auto">
            <a:xfrm rot="5400000">
              <a:off x="5046365" y="4237784"/>
              <a:ext cx="168779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80" name="直接箭头连接符 203"/>
            <p:cNvCxnSpPr>
              <a:cxnSpLocks noChangeShapeType="1"/>
            </p:cNvCxnSpPr>
            <p:nvPr/>
          </p:nvCxnSpPr>
          <p:spPr bwMode="auto">
            <a:xfrm rot="5400000" flipH="1" flipV="1">
              <a:off x="5602073" y="4215934"/>
              <a:ext cx="1687796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881" name="Rectangle 121"/>
            <p:cNvSpPr>
              <a:spLocks noChangeArrowheads="1"/>
            </p:cNvSpPr>
            <p:nvPr/>
          </p:nvSpPr>
          <p:spPr bwMode="auto">
            <a:xfrm>
              <a:off x="5436096" y="5151334"/>
              <a:ext cx="540945" cy="187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技术开发流程</a:t>
              </a:r>
            </a:p>
          </p:txBody>
        </p:sp>
        <p:sp>
          <p:nvSpPr>
            <p:cNvPr id="882" name="Freeform 86"/>
            <p:cNvSpPr>
              <a:spLocks noChangeAspect="1"/>
            </p:cNvSpPr>
            <p:nvPr/>
          </p:nvSpPr>
          <p:spPr bwMode="auto">
            <a:xfrm>
              <a:off x="5262507" y="5383454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83" name="Line 89"/>
            <p:cNvSpPr>
              <a:spLocks noChangeAspect="1" noChangeShapeType="1"/>
            </p:cNvSpPr>
            <p:nvPr/>
          </p:nvSpPr>
          <p:spPr bwMode="auto">
            <a:xfrm>
              <a:off x="6177861" y="5444871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84" name="Line 91"/>
            <p:cNvSpPr>
              <a:spLocks noChangeAspect="1" noChangeShapeType="1"/>
            </p:cNvSpPr>
            <p:nvPr/>
          </p:nvSpPr>
          <p:spPr bwMode="auto">
            <a:xfrm>
              <a:off x="5535341" y="5411800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85" name="Line 92"/>
            <p:cNvSpPr>
              <a:spLocks noChangeAspect="1" noChangeShapeType="1"/>
            </p:cNvSpPr>
            <p:nvPr/>
          </p:nvSpPr>
          <p:spPr bwMode="auto">
            <a:xfrm>
              <a:off x="5277861" y="5384635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86" name="Line 93"/>
            <p:cNvSpPr>
              <a:spLocks noChangeAspect="1" noChangeShapeType="1"/>
            </p:cNvSpPr>
            <p:nvPr/>
          </p:nvSpPr>
          <p:spPr bwMode="auto">
            <a:xfrm>
              <a:off x="6488491" y="5501564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87" name="Text Box 95"/>
            <p:cNvSpPr txBox="1">
              <a:spLocks noChangeAspect="1" noChangeArrowheads="1"/>
            </p:cNvSpPr>
            <p:nvPr/>
          </p:nvSpPr>
          <p:spPr bwMode="auto">
            <a:xfrm>
              <a:off x="5235313" y="5356570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888" name="Text Box 96"/>
            <p:cNvSpPr txBox="1">
              <a:spLocks noChangeAspect="1" noChangeArrowheads="1"/>
            </p:cNvSpPr>
            <p:nvPr/>
          </p:nvSpPr>
          <p:spPr bwMode="auto">
            <a:xfrm>
              <a:off x="5500898" y="534618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889" name="Line 73"/>
            <p:cNvSpPr>
              <a:spLocks noChangeAspect="1" noChangeShapeType="1"/>
            </p:cNvSpPr>
            <p:nvPr/>
          </p:nvSpPr>
          <p:spPr bwMode="auto">
            <a:xfrm>
              <a:off x="5273136" y="533030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890" name="直接箭头连接符 214"/>
            <p:cNvCxnSpPr>
              <a:cxnSpLocks noChangeShapeType="1"/>
            </p:cNvCxnSpPr>
            <p:nvPr/>
          </p:nvCxnSpPr>
          <p:spPr bwMode="auto">
            <a:xfrm>
              <a:off x="5803452" y="543542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91" name="直接连接符 215"/>
            <p:cNvCxnSpPr>
              <a:cxnSpLocks noChangeShapeType="1"/>
            </p:cNvCxnSpPr>
            <p:nvPr/>
          </p:nvCxnSpPr>
          <p:spPr bwMode="auto">
            <a:xfrm flipV="1">
              <a:off x="5303845" y="5754320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2" name="直接连接符 216"/>
            <p:cNvCxnSpPr>
              <a:cxnSpLocks noChangeShapeType="1"/>
            </p:cNvCxnSpPr>
            <p:nvPr/>
          </p:nvCxnSpPr>
          <p:spPr bwMode="auto">
            <a:xfrm flipV="1">
              <a:off x="5803452" y="5754320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93" name="Line 89"/>
            <p:cNvSpPr>
              <a:spLocks noChangeAspect="1" noChangeShapeType="1"/>
            </p:cNvSpPr>
            <p:nvPr/>
          </p:nvSpPr>
          <p:spPr bwMode="auto">
            <a:xfrm>
              <a:off x="5805814" y="5447233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94" name="TextBox 218"/>
            <p:cNvSpPr txBox="1">
              <a:spLocks noChangeArrowheads="1"/>
            </p:cNvSpPr>
            <p:nvPr/>
          </p:nvSpPr>
          <p:spPr bwMode="auto">
            <a:xfrm>
              <a:off x="5819987" y="5383758"/>
              <a:ext cx="264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攻关</a:t>
              </a:r>
            </a:p>
          </p:txBody>
        </p:sp>
        <p:sp>
          <p:nvSpPr>
            <p:cNvPr id="895" name="TextBox 219"/>
            <p:cNvSpPr txBox="1">
              <a:spLocks noChangeArrowheads="1"/>
            </p:cNvSpPr>
            <p:nvPr/>
          </p:nvSpPr>
          <p:spPr bwMode="auto">
            <a:xfrm>
              <a:off x="6178089" y="5390218"/>
              <a:ext cx="152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迁移</a:t>
              </a:r>
            </a:p>
          </p:txBody>
        </p:sp>
        <p:cxnSp>
          <p:nvCxnSpPr>
            <p:cNvPr id="896" name="直接连接符 228"/>
            <p:cNvCxnSpPr>
              <a:cxnSpLocks noChangeShapeType="1"/>
            </p:cNvCxnSpPr>
            <p:nvPr/>
          </p:nvCxnSpPr>
          <p:spPr bwMode="auto">
            <a:xfrm rot="10800000">
              <a:off x="3128254" y="3868099"/>
              <a:ext cx="902362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7" name="直接箭头连接符 230"/>
            <p:cNvCxnSpPr>
              <a:cxnSpLocks noChangeShapeType="1"/>
            </p:cNvCxnSpPr>
            <p:nvPr/>
          </p:nvCxnSpPr>
          <p:spPr bwMode="auto">
            <a:xfrm rot="5400000">
              <a:off x="3033215" y="3971451"/>
              <a:ext cx="198392" cy="113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98" name="直接箭头连接符 238"/>
            <p:cNvCxnSpPr>
              <a:cxnSpLocks noChangeShapeType="1"/>
            </p:cNvCxnSpPr>
            <p:nvPr/>
          </p:nvCxnSpPr>
          <p:spPr bwMode="auto">
            <a:xfrm rot="5400000" flipH="1" flipV="1">
              <a:off x="4483570" y="3520264"/>
              <a:ext cx="72283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99" name="直接连接符 240"/>
            <p:cNvCxnSpPr>
              <a:cxnSpLocks noChangeShapeType="1"/>
            </p:cNvCxnSpPr>
            <p:nvPr/>
          </p:nvCxnSpPr>
          <p:spPr bwMode="auto">
            <a:xfrm>
              <a:off x="4836128" y="3870461"/>
              <a:ext cx="536221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0" name="直接箭头连接符 242"/>
            <p:cNvCxnSpPr>
              <a:cxnSpLocks noChangeShapeType="1"/>
            </p:cNvCxnSpPr>
            <p:nvPr/>
          </p:nvCxnSpPr>
          <p:spPr bwMode="auto">
            <a:xfrm rot="16200000" flipH="1">
              <a:off x="4758766" y="4478139"/>
              <a:ext cx="123188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901" name="TextBox 244"/>
            <p:cNvSpPr txBox="1">
              <a:spLocks noChangeArrowheads="1"/>
            </p:cNvSpPr>
            <p:nvPr/>
          </p:nvSpPr>
          <p:spPr bwMode="auto">
            <a:xfrm>
              <a:off x="4845577" y="3354320"/>
              <a:ext cx="2633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推动</a:t>
              </a:r>
            </a:p>
          </p:txBody>
        </p:sp>
        <p:sp>
          <p:nvSpPr>
            <p:cNvPr id="902" name="TextBox 245"/>
            <p:cNvSpPr txBox="1">
              <a:spLocks noChangeArrowheads="1"/>
            </p:cNvSpPr>
            <p:nvPr/>
          </p:nvSpPr>
          <p:spPr bwMode="auto">
            <a:xfrm>
              <a:off x="5073530" y="4318099"/>
              <a:ext cx="264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</a:t>
              </a:r>
            </a:p>
          </p:txBody>
        </p:sp>
        <p:cxnSp>
          <p:nvCxnSpPr>
            <p:cNvPr id="903" name="直接箭头连接符 251"/>
            <p:cNvCxnSpPr>
              <a:cxnSpLocks noChangeShapeType="1"/>
            </p:cNvCxnSpPr>
            <p:nvPr/>
          </p:nvCxnSpPr>
          <p:spPr bwMode="auto">
            <a:xfrm>
              <a:off x="2593215" y="4997233"/>
              <a:ext cx="53503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04" name="直接箭头连接符 252"/>
            <p:cNvCxnSpPr>
              <a:cxnSpLocks noChangeShapeType="1"/>
            </p:cNvCxnSpPr>
            <p:nvPr/>
          </p:nvCxnSpPr>
          <p:spPr bwMode="auto">
            <a:xfrm>
              <a:off x="2608569" y="4456288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05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6149514" y="4269675"/>
              <a:ext cx="1801181" cy="354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906" name="TextBox 905"/>
            <p:cNvSpPr txBox="1"/>
            <p:nvPr/>
          </p:nvSpPr>
          <p:spPr>
            <a:xfrm>
              <a:off x="2786805" y="4143221"/>
              <a:ext cx="777083" cy="430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sp>
          <p:nvSpPr>
            <p:cNvPr id="907" name="TextBox 258"/>
            <p:cNvSpPr txBox="1">
              <a:spLocks noChangeArrowheads="1"/>
            </p:cNvSpPr>
            <p:nvPr/>
          </p:nvSpPr>
          <p:spPr bwMode="auto">
            <a:xfrm>
              <a:off x="4697348" y="5117058"/>
              <a:ext cx="5020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cxnSp>
          <p:nvCxnSpPr>
            <p:cNvPr id="908" name="直接箭头连接符 260"/>
            <p:cNvCxnSpPr>
              <a:cxnSpLocks noChangeShapeType="1"/>
            </p:cNvCxnSpPr>
            <p:nvPr/>
          </p:nvCxnSpPr>
          <p:spPr bwMode="auto">
            <a:xfrm>
              <a:off x="4758175" y="5384635"/>
              <a:ext cx="33307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09" name="直接箭头连接符 262"/>
            <p:cNvCxnSpPr>
              <a:cxnSpLocks noChangeShapeType="1"/>
            </p:cNvCxnSpPr>
            <p:nvPr/>
          </p:nvCxnSpPr>
          <p:spPr bwMode="auto">
            <a:xfrm>
              <a:off x="2380616" y="5738965"/>
              <a:ext cx="2736614" cy="590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910" name="Freeform 63"/>
            <p:cNvSpPr>
              <a:spLocks noChangeAspect="1"/>
            </p:cNvSpPr>
            <p:nvPr/>
          </p:nvSpPr>
          <p:spPr bwMode="auto">
            <a:xfrm>
              <a:off x="5877861" y="2780304"/>
              <a:ext cx="1166929" cy="46653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11" name="Line 72"/>
            <p:cNvSpPr>
              <a:spLocks noChangeAspect="1" noChangeShapeType="1"/>
            </p:cNvSpPr>
            <p:nvPr/>
          </p:nvSpPr>
          <p:spPr bwMode="auto">
            <a:xfrm>
              <a:off x="6319593" y="3203139"/>
              <a:ext cx="701575" cy="236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12" name="Line 73"/>
            <p:cNvSpPr>
              <a:spLocks noChangeAspect="1" noChangeShapeType="1"/>
            </p:cNvSpPr>
            <p:nvPr/>
          </p:nvSpPr>
          <p:spPr bwMode="auto">
            <a:xfrm>
              <a:off x="5863687" y="2795658"/>
              <a:ext cx="401575" cy="7677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13" name="Line 74"/>
            <p:cNvSpPr>
              <a:spLocks noChangeAspect="1" noChangeShapeType="1"/>
            </p:cNvSpPr>
            <p:nvPr/>
          </p:nvSpPr>
          <p:spPr bwMode="auto">
            <a:xfrm flipV="1">
              <a:off x="5877861" y="3204319"/>
              <a:ext cx="447638" cy="73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14" name="Text Box 81"/>
            <p:cNvSpPr txBox="1">
              <a:spLocks noChangeAspect="1" noChangeArrowheads="1"/>
            </p:cNvSpPr>
            <p:nvPr/>
          </p:nvSpPr>
          <p:spPr bwMode="auto">
            <a:xfrm>
              <a:off x="6865262" y="3087391"/>
              <a:ext cx="201969" cy="7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22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0000"/>
                <a:buFont typeface="Monotype Sorts"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915" name="TextBox 342"/>
            <p:cNvSpPr txBox="1">
              <a:spLocks noChangeArrowheads="1"/>
            </p:cNvSpPr>
            <p:nvPr/>
          </p:nvSpPr>
          <p:spPr bwMode="auto">
            <a:xfrm>
              <a:off x="5830385" y="2848238"/>
              <a:ext cx="1665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916" name="TextBox 343"/>
            <p:cNvSpPr txBox="1">
              <a:spLocks noChangeArrowheads="1"/>
            </p:cNvSpPr>
            <p:nvPr/>
          </p:nvSpPr>
          <p:spPr bwMode="auto">
            <a:xfrm>
              <a:off x="6033995" y="2841417"/>
              <a:ext cx="178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917" name="TextBox 344"/>
            <p:cNvSpPr txBox="1">
              <a:spLocks noChangeArrowheads="1"/>
            </p:cNvSpPr>
            <p:nvPr/>
          </p:nvSpPr>
          <p:spPr bwMode="auto">
            <a:xfrm>
              <a:off x="6237565" y="2847077"/>
              <a:ext cx="243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开发</a:t>
              </a:r>
            </a:p>
          </p:txBody>
        </p:sp>
        <p:sp>
          <p:nvSpPr>
            <p:cNvPr id="918" name="TextBox 345"/>
            <p:cNvSpPr txBox="1">
              <a:spLocks noChangeArrowheads="1"/>
            </p:cNvSpPr>
            <p:nvPr/>
          </p:nvSpPr>
          <p:spPr bwMode="auto">
            <a:xfrm>
              <a:off x="6423530" y="2847077"/>
              <a:ext cx="168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验证</a:t>
              </a:r>
            </a:p>
          </p:txBody>
        </p:sp>
        <p:sp>
          <p:nvSpPr>
            <p:cNvPr id="919" name="TextBox 346"/>
            <p:cNvSpPr txBox="1">
              <a:spLocks noChangeArrowheads="1"/>
            </p:cNvSpPr>
            <p:nvPr/>
          </p:nvSpPr>
          <p:spPr bwMode="auto">
            <a:xfrm>
              <a:off x="6588224" y="2839457"/>
              <a:ext cx="170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</a:p>
          </p:txBody>
        </p:sp>
        <p:sp>
          <p:nvSpPr>
            <p:cNvPr id="920" name="TextBox 347"/>
            <p:cNvSpPr txBox="1">
              <a:spLocks noChangeArrowheads="1"/>
            </p:cNvSpPr>
            <p:nvPr/>
          </p:nvSpPr>
          <p:spPr bwMode="auto">
            <a:xfrm>
              <a:off x="6747480" y="2839457"/>
              <a:ext cx="4619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生命周期</a:t>
              </a:r>
            </a:p>
          </p:txBody>
        </p:sp>
        <p:sp>
          <p:nvSpPr>
            <p:cNvPr id="921" name="Line 92"/>
            <p:cNvSpPr>
              <a:spLocks noChangeAspect="1" noChangeShapeType="1"/>
            </p:cNvSpPr>
            <p:nvPr/>
          </p:nvSpPr>
          <p:spPr bwMode="auto">
            <a:xfrm>
              <a:off x="5866050" y="2821642"/>
              <a:ext cx="0" cy="429921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922" name="直接箭头连接符 288"/>
            <p:cNvCxnSpPr>
              <a:cxnSpLocks noChangeShapeType="1"/>
            </p:cNvCxnSpPr>
            <p:nvPr/>
          </p:nvCxnSpPr>
          <p:spPr bwMode="auto">
            <a:xfrm>
              <a:off x="6271168" y="2871249"/>
              <a:ext cx="750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23" name="直接连接符 290"/>
            <p:cNvCxnSpPr>
              <a:cxnSpLocks noChangeShapeType="1"/>
            </p:cNvCxnSpPr>
            <p:nvPr/>
          </p:nvCxnSpPr>
          <p:spPr bwMode="auto">
            <a:xfrm rot="16200000" flipH="1">
              <a:off x="5862507" y="3046052"/>
              <a:ext cx="40157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4" name="直接连接符 291"/>
            <p:cNvCxnSpPr>
              <a:cxnSpLocks noChangeShapeType="1"/>
            </p:cNvCxnSpPr>
            <p:nvPr/>
          </p:nvCxnSpPr>
          <p:spPr bwMode="auto">
            <a:xfrm rot="16200000" flipH="1">
              <a:off x="6127074" y="3033060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5" name="直接连接符 292"/>
            <p:cNvCxnSpPr>
              <a:cxnSpLocks noChangeShapeType="1"/>
            </p:cNvCxnSpPr>
            <p:nvPr/>
          </p:nvCxnSpPr>
          <p:spPr bwMode="auto">
            <a:xfrm rot="16200000" flipH="1">
              <a:off x="6308963" y="3035422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6" name="直接连接符 293"/>
            <p:cNvCxnSpPr>
              <a:cxnSpLocks noChangeShapeType="1"/>
            </p:cNvCxnSpPr>
            <p:nvPr/>
          </p:nvCxnSpPr>
          <p:spPr bwMode="auto">
            <a:xfrm rot="16200000" flipH="1">
              <a:off x="6658570" y="3050776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7" name="直接连接符 294"/>
            <p:cNvCxnSpPr>
              <a:cxnSpLocks noChangeShapeType="1"/>
            </p:cNvCxnSpPr>
            <p:nvPr/>
          </p:nvCxnSpPr>
          <p:spPr bwMode="auto">
            <a:xfrm rot="16200000" flipH="1">
              <a:off x="6480223" y="3040147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8" name="直接箭头连接符 298"/>
            <p:cNvCxnSpPr>
              <a:cxnSpLocks noChangeShapeType="1"/>
            </p:cNvCxnSpPr>
            <p:nvPr/>
          </p:nvCxnSpPr>
          <p:spPr bwMode="auto">
            <a:xfrm rot="10800000" flipV="1">
              <a:off x="3535735" y="4442115"/>
              <a:ext cx="20905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29" name="直接连接符 300"/>
            <p:cNvCxnSpPr>
              <a:cxnSpLocks noChangeShapeType="1"/>
            </p:cNvCxnSpPr>
            <p:nvPr/>
          </p:nvCxnSpPr>
          <p:spPr bwMode="auto">
            <a:xfrm rot="16200000" flipH="1">
              <a:off x="3623726" y="4583257"/>
              <a:ext cx="26811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30" name="TextBox 113"/>
            <p:cNvSpPr txBox="1">
              <a:spLocks noChangeArrowheads="1"/>
            </p:cNvSpPr>
            <p:nvPr/>
          </p:nvSpPr>
          <p:spPr bwMode="auto">
            <a:xfrm>
              <a:off x="1578412" y="5458335"/>
              <a:ext cx="11385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ITD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931" name="直接连接符 134"/>
            <p:cNvCxnSpPr>
              <a:cxnSpLocks noChangeShapeType="1"/>
            </p:cNvCxnSpPr>
            <p:nvPr/>
          </p:nvCxnSpPr>
          <p:spPr bwMode="auto">
            <a:xfrm rot="16200000" flipV="1">
              <a:off x="2080026" y="5427745"/>
              <a:ext cx="615354" cy="708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2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3255223" y="3932469"/>
              <a:ext cx="155314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33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231010" y="4664163"/>
              <a:ext cx="18661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34" name="直接箭头连接符 252"/>
            <p:cNvCxnSpPr>
              <a:cxnSpLocks noChangeShapeType="1"/>
            </p:cNvCxnSpPr>
            <p:nvPr/>
          </p:nvCxnSpPr>
          <p:spPr bwMode="auto">
            <a:xfrm>
              <a:off x="6758963" y="5533453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935" name="TextBox 112"/>
            <p:cNvSpPr txBox="1">
              <a:spLocks noChangeArrowheads="1"/>
            </p:cNvSpPr>
            <p:nvPr/>
          </p:nvSpPr>
          <p:spPr bwMode="auto">
            <a:xfrm>
              <a:off x="611560" y="3765107"/>
              <a:ext cx="1110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IP&amp;TD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6" name="矩形 935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37" name="矩形 936"/>
            <p:cNvSpPr/>
            <p:nvPr/>
          </p:nvSpPr>
          <p:spPr>
            <a:xfrm>
              <a:off x="3635896" y="35010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②</a:t>
              </a:r>
            </a:p>
          </p:txBody>
        </p:sp>
        <p:sp>
          <p:nvSpPr>
            <p:cNvPr id="938" name="矩形 937"/>
            <p:cNvSpPr/>
            <p:nvPr/>
          </p:nvSpPr>
          <p:spPr>
            <a:xfrm>
              <a:off x="5940152" y="42210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③</a:t>
              </a:r>
            </a:p>
          </p:txBody>
        </p:sp>
        <p:sp>
          <p:nvSpPr>
            <p:cNvPr id="939" name="矩形 938"/>
            <p:cNvSpPr/>
            <p:nvPr/>
          </p:nvSpPr>
          <p:spPr>
            <a:xfrm>
              <a:off x="7092280" y="47971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④</a:t>
              </a:r>
            </a:p>
          </p:txBody>
        </p:sp>
        <p:sp>
          <p:nvSpPr>
            <p:cNvPr id="940" name="圆角矩形标注 939"/>
            <p:cNvSpPr/>
            <p:nvPr/>
          </p:nvSpPr>
          <p:spPr>
            <a:xfrm>
              <a:off x="3635896" y="1916832"/>
              <a:ext cx="4176464" cy="1656184"/>
            </a:xfrm>
            <a:prstGeom prst="wedgeRoundRectCallout">
              <a:avLst>
                <a:gd name="adj1" fmla="val -49608"/>
                <a:gd name="adj2" fmla="val 118875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技术规划流程：指导分技术委员会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TMG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洞察各领域无与伦比的价值点和技术方向，排出含时间点和重要度的三年技术开发清单（技术路标）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947"/>
          <p:cNvGrpSpPr/>
          <p:nvPr/>
        </p:nvGrpSpPr>
        <p:grpSpPr>
          <a:xfrm>
            <a:off x="611560" y="1844824"/>
            <a:ext cx="7200800" cy="4254331"/>
            <a:chOff x="611560" y="1838965"/>
            <a:chExt cx="7200800" cy="4254331"/>
          </a:xfrm>
        </p:grpSpPr>
        <p:sp>
          <p:nvSpPr>
            <p:cNvPr id="949" name="矩形 948"/>
            <p:cNvSpPr/>
            <p:nvPr/>
          </p:nvSpPr>
          <p:spPr>
            <a:xfrm>
              <a:off x="611561" y="1838965"/>
              <a:ext cx="7200799" cy="42484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  <p:sp>
          <p:nvSpPr>
            <p:cNvPr id="950" name="矩形 949"/>
            <p:cNvSpPr/>
            <p:nvPr/>
          </p:nvSpPr>
          <p:spPr>
            <a:xfrm>
              <a:off x="1393922" y="1964162"/>
              <a:ext cx="6213072" cy="1802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951" name="矩形 950"/>
            <p:cNvSpPr/>
            <p:nvPr/>
          </p:nvSpPr>
          <p:spPr>
            <a:xfrm>
              <a:off x="5736828" y="2515370"/>
              <a:ext cx="1553475" cy="80352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952" name="矩形 951"/>
            <p:cNvSpPr/>
            <p:nvPr/>
          </p:nvSpPr>
          <p:spPr>
            <a:xfrm>
              <a:off x="1393923" y="4084241"/>
              <a:ext cx="6213072" cy="19381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953" name="矩形 952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54" name="TextBox 5"/>
            <p:cNvSpPr txBox="1">
              <a:spLocks noChangeArrowheads="1"/>
            </p:cNvSpPr>
            <p:nvPr/>
          </p:nvSpPr>
          <p:spPr bwMode="auto">
            <a:xfrm>
              <a:off x="2149128" y="2482969"/>
              <a:ext cx="34842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需求管理流程</a:t>
              </a:r>
            </a:p>
          </p:txBody>
        </p:sp>
        <p:sp>
          <p:nvSpPr>
            <p:cNvPr id="955" name="泪滴形 954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56" name="Rectangle 121"/>
            <p:cNvSpPr>
              <a:spLocks noChangeArrowheads="1"/>
            </p:cNvSpPr>
            <p:nvPr/>
          </p:nvSpPr>
          <p:spPr bwMode="auto">
            <a:xfrm>
              <a:off x="3707904" y="2317825"/>
              <a:ext cx="540945" cy="31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产品规划流程</a:t>
              </a:r>
            </a:p>
          </p:txBody>
        </p:sp>
        <p:sp>
          <p:nvSpPr>
            <p:cNvPr id="957" name="Freeform 18"/>
            <p:cNvSpPr>
              <a:spLocks noChangeAspect="1"/>
            </p:cNvSpPr>
            <p:nvPr/>
          </p:nvSpPr>
          <p:spPr bwMode="auto">
            <a:xfrm>
              <a:off x="5907389" y="5691721"/>
              <a:ext cx="1375984" cy="40157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6931689" y="5189004"/>
              <a:ext cx="597809" cy="774303"/>
              <a:chOff x="5697" y="3076"/>
              <a:chExt cx="511" cy="699"/>
            </a:xfrm>
          </p:grpSpPr>
          <p:sp>
            <p:nvSpPr>
              <p:cNvPr id="1072" name="AutoShape 9"/>
              <p:cNvSpPr>
                <a:spLocks noChangeAspect="1" noChangeArrowheads="1"/>
              </p:cNvSpPr>
              <p:nvPr/>
            </p:nvSpPr>
            <p:spPr bwMode="auto">
              <a:xfrm>
                <a:off x="5722" y="3103"/>
                <a:ext cx="421" cy="638"/>
              </a:xfrm>
              <a:prstGeom prst="can">
                <a:avLst>
                  <a:gd name="adj" fmla="val 37886"/>
                </a:avLst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96755" tIns="48377" rIns="96755" bIns="48377" anchor="ctr"/>
              <a:lstStyle/>
              <a:p>
                <a:pPr marL="0" marR="0" lvl="0" indent="0" defTabSz="904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1073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744" y="3076"/>
                <a:ext cx="39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CBB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74" name="Freeform 11"/>
              <p:cNvSpPr>
                <a:spLocks noChangeAspect="1"/>
              </p:cNvSpPr>
              <p:nvPr/>
            </p:nvSpPr>
            <p:spPr bwMode="auto">
              <a:xfrm>
                <a:off x="5722" y="3370"/>
                <a:ext cx="421" cy="6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4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75" name="Freeform 12"/>
              <p:cNvSpPr>
                <a:spLocks noChangeAspect="1"/>
              </p:cNvSpPr>
              <p:nvPr/>
            </p:nvSpPr>
            <p:spPr bwMode="auto">
              <a:xfrm>
                <a:off x="5722" y="3535"/>
                <a:ext cx="421" cy="5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1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76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754" y="3232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平台</a:t>
                </a:r>
              </a:p>
            </p:txBody>
          </p:sp>
          <p:sp>
            <p:nvSpPr>
              <p:cNvPr id="1077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97" y="3398"/>
                <a:ext cx="511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子系统</a:t>
                </a:r>
              </a:p>
            </p:txBody>
          </p:sp>
          <p:sp>
            <p:nvSpPr>
              <p:cNvPr id="1078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763" y="3540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</a:t>
                </a:r>
              </a:p>
            </p:txBody>
          </p:sp>
        </p:grpSp>
        <p:sp>
          <p:nvSpPr>
            <p:cNvPr id="959" name="Freeform 86"/>
            <p:cNvSpPr>
              <a:spLocks noChangeAspect="1"/>
            </p:cNvSpPr>
            <p:nvPr/>
          </p:nvSpPr>
          <p:spPr bwMode="auto">
            <a:xfrm>
              <a:off x="3529829" y="2611406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60" name="Line 89"/>
            <p:cNvSpPr>
              <a:spLocks noChangeAspect="1" noChangeShapeType="1"/>
            </p:cNvSpPr>
            <p:nvPr/>
          </p:nvSpPr>
          <p:spPr bwMode="auto">
            <a:xfrm>
              <a:off x="4445184" y="267282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61" name="Line 91"/>
            <p:cNvSpPr>
              <a:spLocks noChangeAspect="1" noChangeShapeType="1"/>
            </p:cNvSpPr>
            <p:nvPr/>
          </p:nvSpPr>
          <p:spPr bwMode="auto">
            <a:xfrm>
              <a:off x="3802664" y="263975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62" name="Line 92"/>
            <p:cNvSpPr>
              <a:spLocks noChangeAspect="1" noChangeShapeType="1"/>
            </p:cNvSpPr>
            <p:nvPr/>
          </p:nvSpPr>
          <p:spPr bwMode="auto">
            <a:xfrm>
              <a:off x="3545184" y="2612587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63" name="Line 93"/>
            <p:cNvSpPr>
              <a:spLocks noChangeAspect="1" noChangeShapeType="1"/>
            </p:cNvSpPr>
            <p:nvPr/>
          </p:nvSpPr>
          <p:spPr bwMode="auto">
            <a:xfrm>
              <a:off x="4754633" y="272951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64" name="Text Box 95"/>
            <p:cNvSpPr txBox="1">
              <a:spLocks noChangeAspect="1" noChangeArrowheads="1"/>
            </p:cNvSpPr>
            <p:nvPr/>
          </p:nvSpPr>
          <p:spPr bwMode="auto">
            <a:xfrm>
              <a:off x="3507306" y="2620082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965" name="Text Box 96"/>
            <p:cNvSpPr txBox="1">
              <a:spLocks noChangeAspect="1" noChangeArrowheads="1"/>
            </p:cNvSpPr>
            <p:nvPr/>
          </p:nvSpPr>
          <p:spPr bwMode="auto">
            <a:xfrm>
              <a:off x="3783461" y="2612385"/>
              <a:ext cx="207874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966" name="Line 73"/>
            <p:cNvSpPr>
              <a:spLocks noChangeAspect="1" noChangeShapeType="1"/>
            </p:cNvSpPr>
            <p:nvPr/>
          </p:nvSpPr>
          <p:spPr bwMode="auto">
            <a:xfrm>
              <a:off x="3540459" y="2558257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67" name="泪滴形 966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68" name="泪滴形 967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69" name="泪滴形 968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FF6B2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70" name="泪滴形 969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71" name="椭圆形标注 970"/>
            <p:cNvSpPr/>
            <p:nvPr/>
          </p:nvSpPr>
          <p:spPr>
            <a:xfrm>
              <a:off x="4118018" y="3849201"/>
              <a:ext cx="724016" cy="796063"/>
            </a:xfrm>
            <a:prstGeom prst="wedgeEllipseCallou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72" name="TextBox 108"/>
            <p:cNvSpPr txBox="1">
              <a:spLocks noChangeArrowheads="1"/>
            </p:cNvSpPr>
            <p:nvPr/>
          </p:nvSpPr>
          <p:spPr bwMode="auto">
            <a:xfrm>
              <a:off x="4026416" y="4094985"/>
              <a:ext cx="922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技术路线图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技术树</a:t>
              </a:r>
            </a:p>
          </p:txBody>
        </p:sp>
        <p:sp>
          <p:nvSpPr>
            <p:cNvPr id="973" name="TextBox 112"/>
            <p:cNvSpPr txBox="1">
              <a:spLocks noChangeArrowheads="1"/>
            </p:cNvSpPr>
            <p:nvPr/>
          </p:nvSpPr>
          <p:spPr bwMode="auto">
            <a:xfrm>
              <a:off x="1574868" y="2030304"/>
              <a:ext cx="111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74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975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976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977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978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cxnSp>
          <p:nvCxnSpPr>
            <p:cNvPr id="979" name="直接连接符 134"/>
            <p:cNvCxnSpPr>
              <a:cxnSpLocks noChangeShapeType="1"/>
            </p:cNvCxnSpPr>
            <p:nvPr/>
          </p:nvCxnSpPr>
          <p:spPr bwMode="auto">
            <a:xfrm rot="5400000" flipH="1" flipV="1">
              <a:off x="2142624" y="2277745"/>
              <a:ext cx="479528" cy="35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0" name="直接连接符 136"/>
            <p:cNvCxnSpPr>
              <a:cxnSpLocks noChangeShapeType="1"/>
            </p:cNvCxnSpPr>
            <p:nvPr/>
          </p:nvCxnSpPr>
          <p:spPr bwMode="auto">
            <a:xfrm>
              <a:off x="2384159" y="2033847"/>
              <a:ext cx="3457087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1" name="直接箭头连接符 141"/>
            <p:cNvCxnSpPr>
              <a:cxnSpLocks noChangeShapeType="1"/>
            </p:cNvCxnSpPr>
            <p:nvPr/>
          </p:nvCxnSpPr>
          <p:spPr bwMode="auto">
            <a:xfrm rot="16200000" flipH="1">
              <a:off x="5600302" y="2278335"/>
              <a:ext cx="48189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82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693412" y="2170264"/>
              <a:ext cx="26811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83" name="直接箭头连接符 148"/>
            <p:cNvCxnSpPr>
              <a:cxnSpLocks noChangeShapeType="1"/>
            </p:cNvCxnSpPr>
            <p:nvPr/>
          </p:nvCxnSpPr>
          <p:spPr bwMode="auto">
            <a:xfrm>
              <a:off x="4070774" y="2663375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84" name="直接连接符 150"/>
            <p:cNvCxnSpPr>
              <a:cxnSpLocks noChangeShapeType="1"/>
            </p:cNvCxnSpPr>
            <p:nvPr/>
          </p:nvCxnSpPr>
          <p:spPr bwMode="auto">
            <a:xfrm flipV="1">
              <a:off x="3571168" y="2983454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5" name="直接连接符 152"/>
            <p:cNvCxnSpPr>
              <a:cxnSpLocks noChangeShapeType="1"/>
            </p:cNvCxnSpPr>
            <p:nvPr/>
          </p:nvCxnSpPr>
          <p:spPr bwMode="auto">
            <a:xfrm flipV="1">
              <a:off x="4070774" y="2983454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86" name="Line 89"/>
            <p:cNvSpPr>
              <a:spLocks noChangeAspect="1" noChangeShapeType="1"/>
            </p:cNvSpPr>
            <p:nvPr/>
          </p:nvSpPr>
          <p:spPr bwMode="auto">
            <a:xfrm>
              <a:off x="4071955" y="2675186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87" name="TextBox 155"/>
            <p:cNvSpPr txBox="1">
              <a:spLocks noChangeArrowheads="1"/>
            </p:cNvSpPr>
            <p:nvPr/>
          </p:nvSpPr>
          <p:spPr bwMode="auto">
            <a:xfrm>
              <a:off x="4028956" y="2609354"/>
              <a:ext cx="55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988" name="TextBox 158"/>
            <p:cNvSpPr txBox="1">
              <a:spLocks noChangeArrowheads="1"/>
            </p:cNvSpPr>
            <p:nvPr/>
          </p:nvSpPr>
          <p:spPr bwMode="auto">
            <a:xfrm>
              <a:off x="4453032" y="2601672"/>
              <a:ext cx="15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sp>
          <p:nvSpPr>
            <p:cNvPr id="989" name="Rectangle 121"/>
            <p:cNvSpPr>
              <a:spLocks noChangeArrowheads="1"/>
            </p:cNvSpPr>
            <p:nvPr/>
          </p:nvSpPr>
          <p:spPr bwMode="auto">
            <a:xfrm>
              <a:off x="5940152" y="2559046"/>
              <a:ext cx="720080" cy="144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产品开发流程</a:t>
              </a:r>
            </a:p>
          </p:txBody>
        </p:sp>
        <p:sp>
          <p:nvSpPr>
            <p:cNvPr id="990" name="Freeform 86"/>
            <p:cNvSpPr>
              <a:spLocks noChangeAspect="1"/>
            </p:cNvSpPr>
            <p:nvPr/>
          </p:nvSpPr>
          <p:spPr bwMode="auto">
            <a:xfrm>
              <a:off x="5773924" y="2807469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91" name="Rectangle 121"/>
            <p:cNvSpPr>
              <a:spLocks noChangeArrowheads="1"/>
            </p:cNvSpPr>
            <p:nvPr/>
          </p:nvSpPr>
          <p:spPr bwMode="auto">
            <a:xfrm>
              <a:off x="3347864" y="4791293"/>
              <a:ext cx="540945" cy="18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技术规划流程</a:t>
              </a:r>
            </a:p>
          </p:txBody>
        </p:sp>
        <p:sp>
          <p:nvSpPr>
            <p:cNvPr id="992" name="Freeform 86"/>
            <p:cNvSpPr>
              <a:spLocks noChangeAspect="1"/>
            </p:cNvSpPr>
            <p:nvPr/>
          </p:nvSpPr>
          <p:spPr bwMode="auto">
            <a:xfrm>
              <a:off x="3207388" y="5031485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93" name="Line 89"/>
            <p:cNvSpPr>
              <a:spLocks noChangeAspect="1" noChangeShapeType="1"/>
            </p:cNvSpPr>
            <p:nvPr/>
          </p:nvSpPr>
          <p:spPr bwMode="auto">
            <a:xfrm>
              <a:off x="4122742" y="5094083"/>
              <a:ext cx="0" cy="307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94" name="Line 91"/>
            <p:cNvSpPr>
              <a:spLocks noChangeAspect="1" noChangeShapeType="1"/>
            </p:cNvSpPr>
            <p:nvPr/>
          </p:nvSpPr>
          <p:spPr bwMode="auto">
            <a:xfrm>
              <a:off x="3480223" y="505983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95" name="Line 92"/>
            <p:cNvSpPr>
              <a:spLocks noChangeAspect="1" noChangeShapeType="1"/>
            </p:cNvSpPr>
            <p:nvPr/>
          </p:nvSpPr>
          <p:spPr bwMode="auto">
            <a:xfrm>
              <a:off x="3222742" y="5032666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96" name="Line 93"/>
            <p:cNvSpPr>
              <a:spLocks noChangeAspect="1" noChangeShapeType="1"/>
            </p:cNvSpPr>
            <p:nvPr/>
          </p:nvSpPr>
          <p:spPr bwMode="auto">
            <a:xfrm>
              <a:off x="4433373" y="514959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97" name="Text Box 95"/>
            <p:cNvSpPr txBox="1">
              <a:spLocks noChangeAspect="1" noChangeArrowheads="1"/>
            </p:cNvSpPr>
            <p:nvPr/>
          </p:nvSpPr>
          <p:spPr bwMode="auto">
            <a:xfrm>
              <a:off x="3196453" y="4993768"/>
              <a:ext cx="242126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998" name="Text Box 96"/>
            <p:cNvSpPr txBox="1">
              <a:spLocks noChangeAspect="1" noChangeArrowheads="1"/>
            </p:cNvSpPr>
            <p:nvPr/>
          </p:nvSpPr>
          <p:spPr bwMode="auto">
            <a:xfrm>
              <a:off x="3450352" y="499376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999" name="Line 73"/>
            <p:cNvSpPr>
              <a:spLocks noChangeAspect="1" noChangeShapeType="1"/>
            </p:cNvSpPr>
            <p:nvPr/>
          </p:nvSpPr>
          <p:spPr bwMode="auto">
            <a:xfrm>
              <a:off x="3219199" y="4978335"/>
              <a:ext cx="529134" cy="102756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000" name="直接箭头连接符 186"/>
            <p:cNvCxnSpPr>
              <a:cxnSpLocks noChangeShapeType="1"/>
            </p:cNvCxnSpPr>
            <p:nvPr/>
          </p:nvCxnSpPr>
          <p:spPr bwMode="auto">
            <a:xfrm>
              <a:off x="3748333" y="5083454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01" name="直接连接符 187"/>
            <p:cNvCxnSpPr>
              <a:cxnSpLocks noChangeShapeType="1"/>
            </p:cNvCxnSpPr>
            <p:nvPr/>
          </p:nvCxnSpPr>
          <p:spPr bwMode="auto">
            <a:xfrm flipV="1">
              <a:off x="3248726" y="5403532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2" name="直接连接符 188"/>
            <p:cNvCxnSpPr>
              <a:cxnSpLocks noChangeShapeType="1"/>
            </p:cNvCxnSpPr>
            <p:nvPr/>
          </p:nvCxnSpPr>
          <p:spPr bwMode="auto">
            <a:xfrm flipV="1">
              <a:off x="3748333" y="5403532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03" name="Line 89"/>
            <p:cNvSpPr>
              <a:spLocks noChangeAspect="1" noChangeShapeType="1"/>
            </p:cNvSpPr>
            <p:nvPr/>
          </p:nvSpPr>
          <p:spPr bwMode="auto">
            <a:xfrm>
              <a:off x="3750695" y="5095265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04" name="TextBox 190"/>
            <p:cNvSpPr txBox="1">
              <a:spLocks noChangeArrowheads="1"/>
            </p:cNvSpPr>
            <p:nvPr/>
          </p:nvSpPr>
          <p:spPr bwMode="auto">
            <a:xfrm>
              <a:off x="3734388" y="5027146"/>
              <a:ext cx="519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1005" name="TextBox 191"/>
            <p:cNvSpPr txBox="1">
              <a:spLocks noChangeArrowheads="1"/>
            </p:cNvSpPr>
            <p:nvPr/>
          </p:nvSpPr>
          <p:spPr bwMode="auto">
            <a:xfrm>
              <a:off x="4138211" y="5045417"/>
              <a:ext cx="153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cxnSp>
          <p:nvCxnSpPr>
            <p:cNvPr id="1006" name="直接箭头连接符 197"/>
            <p:cNvCxnSpPr>
              <a:cxnSpLocks noChangeShapeType="1"/>
            </p:cNvCxnSpPr>
            <p:nvPr/>
          </p:nvCxnSpPr>
          <p:spPr bwMode="auto">
            <a:xfrm>
              <a:off x="5113688" y="2760225"/>
              <a:ext cx="535039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07" name="直接箭头连接符 199"/>
            <p:cNvCxnSpPr>
              <a:cxnSpLocks noChangeShapeType="1"/>
            </p:cNvCxnSpPr>
            <p:nvPr/>
          </p:nvCxnSpPr>
          <p:spPr bwMode="auto">
            <a:xfrm rot="10800000">
              <a:off x="5095971" y="2871249"/>
              <a:ext cx="53622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08" name="TextBox 200"/>
            <p:cNvSpPr txBox="1">
              <a:spLocks noChangeArrowheads="1"/>
            </p:cNvSpPr>
            <p:nvPr/>
          </p:nvSpPr>
          <p:spPr bwMode="auto">
            <a:xfrm>
              <a:off x="5148064" y="2502277"/>
              <a:ext cx="5596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sp>
          <p:nvSpPr>
            <p:cNvPr id="1009" name="TextBox 201"/>
            <p:cNvSpPr txBox="1">
              <a:spLocks noChangeArrowheads="1"/>
            </p:cNvSpPr>
            <p:nvPr/>
          </p:nvSpPr>
          <p:spPr bwMode="auto">
            <a:xfrm>
              <a:off x="5148064" y="2858110"/>
              <a:ext cx="53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cxnSp>
          <p:nvCxnSpPr>
            <p:cNvPr id="1010" name="直接箭头连接符 202"/>
            <p:cNvCxnSpPr>
              <a:cxnSpLocks noChangeShapeType="1"/>
            </p:cNvCxnSpPr>
            <p:nvPr/>
          </p:nvCxnSpPr>
          <p:spPr bwMode="auto">
            <a:xfrm rot="5400000">
              <a:off x="5046365" y="4237784"/>
              <a:ext cx="168779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11" name="直接箭头连接符 203"/>
            <p:cNvCxnSpPr>
              <a:cxnSpLocks noChangeShapeType="1"/>
            </p:cNvCxnSpPr>
            <p:nvPr/>
          </p:nvCxnSpPr>
          <p:spPr bwMode="auto">
            <a:xfrm rot="5400000" flipH="1" flipV="1">
              <a:off x="5602073" y="4215934"/>
              <a:ext cx="1687796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12" name="Rectangle 121"/>
            <p:cNvSpPr>
              <a:spLocks noChangeArrowheads="1"/>
            </p:cNvSpPr>
            <p:nvPr/>
          </p:nvSpPr>
          <p:spPr bwMode="auto">
            <a:xfrm>
              <a:off x="5436096" y="5151334"/>
              <a:ext cx="540945" cy="187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技术开发流程</a:t>
              </a:r>
            </a:p>
          </p:txBody>
        </p:sp>
        <p:sp>
          <p:nvSpPr>
            <p:cNvPr id="1013" name="Freeform 86"/>
            <p:cNvSpPr>
              <a:spLocks noChangeAspect="1"/>
            </p:cNvSpPr>
            <p:nvPr/>
          </p:nvSpPr>
          <p:spPr bwMode="auto">
            <a:xfrm>
              <a:off x="5262507" y="5383454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14" name="Line 89"/>
            <p:cNvSpPr>
              <a:spLocks noChangeAspect="1" noChangeShapeType="1"/>
            </p:cNvSpPr>
            <p:nvPr/>
          </p:nvSpPr>
          <p:spPr bwMode="auto">
            <a:xfrm>
              <a:off x="6177861" y="5444871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15" name="Line 91"/>
            <p:cNvSpPr>
              <a:spLocks noChangeAspect="1" noChangeShapeType="1"/>
            </p:cNvSpPr>
            <p:nvPr/>
          </p:nvSpPr>
          <p:spPr bwMode="auto">
            <a:xfrm>
              <a:off x="5535341" y="5411800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16" name="Line 92"/>
            <p:cNvSpPr>
              <a:spLocks noChangeAspect="1" noChangeShapeType="1"/>
            </p:cNvSpPr>
            <p:nvPr/>
          </p:nvSpPr>
          <p:spPr bwMode="auto">
            <a:xfrm>
              <a:off x="5277861" y="5384635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17" name="Line 93"/>
            <p:cNvSpPr>
              <a:spLocks noChangeAspect="1" noChangeShapeType="1"/>
            </p:cNvSpPr>
            <p:nvPr/>
          </p:nvSpPr>
          <p:spPr bwMode="auto">
            <a:xfrm>
              <a:off x="6488491" y="5501564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18" name="Text Box 95"/>
            <p:cNvSpPr txBox="1">
              <a:spLocks noChangeAspect="1" noChangeArrowheads="1"/>
            </p:cNvSpPr>
            <p:nvPr/>
          </p:nvSpPr>
          <p:spPr bwMode="auto">
            <a:xfrm>
              <a:off x="5235313" y="5356570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1019" name="Text Box 96"/>
            <p:cNvSpPr txBox="1">
              <a:spLocks noChangeAspect="1" noChangeArrowheads="1"/>
            </p:cNvSpPr>
            <p:nvPr/>
          </p:nvSpPr>
          <p:spPr bwMode="auto">
            <a:xfrm>
              <a:off x="5500898" y="534618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1020" name="Line 73"/>
            <p:cNvSpPr>
              <a:spLocks noChangeAspect="1" noChangeShapeType="1"/>
            </p:cNvSpPr>
            <p:nvPr/>
          </p:nvSpPr>
          <p:spPr bwMode="auto">
            <a:xfrm>
              <a:off x="5273136" y="533030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021" name="直接箭头连接符 214"/>
            <p:cNvCxnSpPr>
              <a:cxnSpLocks noChangeShapeType="1"/>
            </p:cNvCxnSpPr>
            <p:nvPr/>
          </p:nvCxnSpPr>
          <p:spPr bwMode="auto">
            <a:xfrm>
              <a:off x="5803452" y="543542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22" name="直接连接符 215"/>
            <p:cNvCxnSpPr>
              <a:cxnSpLocks noChangeShapeType="1"/>
            </p:cNvCxnSpPr>
            <p:nvPr/>
          </p:nvCxnSpPr>
          <p:spPr bwMode="auto">
            <a:xfrm flipV="1">
              <a:off x="5303845" y="5754320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3" name="直接连接符 216"/>
            <p:cNvCxnSpPr>
              <a:cxnSpLocks noChangeShapeType="1"/>
            </p:cNvCxnSpPr>
            <p:nvPr/>
          </p:nvCxnSpPr>
          <p:spPr bwMode="auto">
            <a:xfrm flipV="1">
              <a:off x="5803452" y="5754320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24" name="Line 89"/>
            <p:cNvSpPr>
              <a:spLocks noChangeAspect="1" noChangeShapeType="1"/>
            </p:cNvSpPr>
            <p:nvPr/>
          </p:nvSpPr>
          <p:spPr bwMode="auto">
            <a:xfrm>
              <a:off x="5805814" y="5447233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25" name="TextBox 218"/>
            <p:cNvSpPr txBox="1">
              <a:spLocks noChangeArrowheads="1"/>
            </p:cNvSpPr>
            <p:nvPr/>
          </p:nvSpPr>
          <p:spPr bwMode="auto">
            <a:xfrm>
              <a:off x="5819987" y="5383758"/>
              <a:ext cx="264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攻关</a:t>
              </a:r>
            </a:p>
          </p:txBody>
        </p:sp>
        <p:sp>
          <p:nvSpPr>
            <p:cNvPr id="1026" name="TextBox 219"/>
            <p:cNvSpPr txBox="1">
              <a:spLocks noChangeArrowheads="1"/>
            </p:cNvSpPr>
            <p:nvPr/>
          </p:nvSpPr>
          <p:spPr bwMode="auto">
            <a:xfrm>
              <a:off x="6178089" y="5390218"/>
              <a:ext cx="152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迁移</a:t>
              </a:r>
            </a:p>
          </p:txBody>
        </p:sp>
        <p:cxnSp>
          <p:nvCxnSpPr>
            <p:cNvPr id="1027" name="直接连接符 228"/>
            <p:cNvCxnSpPr>
              <a:cxnSpLocks noChangeShapeType="1"/>
            </p:cNvCxnSpPr>
            <p:nvPr/>
          </p:nvCxnSpPr>
          <p:spPr bwMode="auto">
            <a:xfrm rot="10800000">
              <a:off x="3128254" y="3868099"/>
              <a:ext cx="902362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8" name="直接箭头连接符 230"/>
            <p:cNvCxnSpPr>
              <a:cxnSpLocks noChangeShapeType="1"/>
            </p:cNvCxnSpPr>
            <p:nvPr/>
          </p:nvCxnSpPr>
          <p:spPr bwMode="auto">
            <a:xfrm rot="5400000">
              <a:off x="3033215" y="3971451"/>
              <a:ext cx="198392" cy="113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29" name="直接箭头连接符 238"/>
            <p:cNvCxnSpPr>
              <a:cxnSpLocks noChangeShapeType="1"/>
            </p:cNvCxnSpPr>
            <p:nvPr/>
          </p:nvCxnSpPr>
          <p:spPr bwMode="auto">
            <a:xfrm rot="5400000" flipH="1" flipV="1">
              <a:off x="4483570" y="3520264"/>
              <a:ext cx="72283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30" name="直接连接符 240"/>
            <p:cNvCxnSpPr>
              <a:cxnSpLocks noChangeShapeType="1"/>
            </p:cNvCxnSpPr>
            <p:nvPr/>
          </p:nvCxnSpPr>
          <p:spPr bwMode="auto">
            <a:xfrm>
              <a:off x="4836128" y="3870461"/>
              <a:ext cx="536221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1" name="直接箭头连接符 242"/>
            <p:cNvCxnSpPr>
              <a:cxnSpLocks noChangeShapeType="1"/>
            </p:cNvCxnSpPr>
            <p:nvPr/>
          </p:nvCxnSpPr>
          <p:spPr bwMode="auto">
            <a:xfrm rot="16200000" flipH="1">
              <a:off x="4758766" y="4478139"/>
              <a:ext cx="123188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32" name="TextBox 244"/>
            <p:cNvSpPr txBox="1">
              <a:spLocks noChangeArrowheads="1"/>
            </p:cNvSpPr>
            <p:nvPr/>
          </p:nvSpPr>
          <p:spPr bwMode="auto">
            <a:xfrm>
              <a:off x="4845577" y="3354320"/>
              <a:ext cx="2633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推动</a:t>
              </a:r>
            </a:p>
          </p:txBody>
        </p:sp>
        <p:sp>
          <p:nvSpPr>
            <p:cNvPr id="1033" name="TextBox 245"/>
            <p:cNvSpPr txBox="1">
              <a:spLocks noChangeArrowheads="1"/>
            </p:cNvSpPr>
            <p:nvPr/>
          </p:nvSpPr>
          <p:spPr bwMode="auto">
            <a:xfrm>
              <a:off x="5073530" y="4318099"/>
              <a:ext cx="264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</a:t>
              </a:r>
            </a:p>
          </p:txBody>
        </p:sp>
        <p:cxnSp>
          <p:nvCxnSpPr>
            <p:cNvPr id="1034" name="直接箭头连接符 251"/>
            <p:cNvCxnSpPr>
              <a:cxnSpLocks noChangeShapeType="1"/>
            </p:cNvCxnSpPr>
            <p:nvPr/>
          </p:nvCxnSpPr>
          <p:spPr bwMode="auto">
            <a:xfrm>
              <a:off x="2593215" y="4997233"/>
              <a:ext cx="53503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35" name="直接箭头连接符 252"/>
            <p:cNvCxnSpPr>
              <a:cxnSpLocks noChangeShapeType="1"/>
            </p:cNvCxnSpPr>
            <p:nvPr/>
          </p:nvCxnSpPr>
          <p:spPr bwMode="auto">
            <a:xfrm>
              <a:off x="2608569" y="4456288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36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6149514" y="4269675"/>
              <a:ext cx="1801181" cy="354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037" name="TextBox 1036"/>
            <p:cNvSpPr txBox="1"/>
            <p:nvPr/>
          </p:nvSpPr>
          <p:spPr>
            <a:xfrm>
              <a:off x="2786805" y="4143221"/>
              <a:ext cx="777083" cy="430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sp>
          <p:nvSpPr>
            <p:cNvPr id="1038" name="TextBox 258"/>
            <p:cNvSpPr txBox="1">
              <a:spLocks noChangeArrowheads="1"/>
            </p:cNvSpPr>
            <p:nvPr/>
          </p:nvSpPr>
          <p:spPr bwMode="auto">
            <a:xfrm>
              <a:off x="4697348" y="5117058"/>
              <a:ext cx="5020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cxnSp>
          <p:nvCxnSpPr>
            <p:cNvPr id="1039" name="直接箭头连接符 260"/>
            <p:cNvCxnSpPr>
              <a:cxnSpLocks noChangeShapeType="1"/>
            </p:cNvCxnSpPr>
            <p:nvPr/>
          </p:nvCxnSpPr>
          <p:spPr bwMode="auto">
            <a:xfrm>
              <a:off x="4758175" y="5384635"/>
              <a:ext cx="33307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40" name="直接箭头连接符 262"/>
            <p:cNvCxnSpPr>
              <a:cxnSpLocks noChangeShapeType="1"/>
            </p:cNvCxnSpPr>
            <p:nvPr/>
          </p:nvCxnSpPr>
          <p:spPr bwMode="auto">
            <a:xfrm>
              <a:off x="2380616" y="5738965"/>
              <a:ext cx="2736614" cy="590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41" name="Freeform 63"/>
            <p:cNvSpPr>
              <a:spLocks noChangeAspect="1"/>
            </p:cNvSpPr>
            <p:nvPr/>
          </p:nvSpPr>
          <p:spPr bwMode="auto">
            <a:xfrm>
              <a:off x="5877861" y="2780304"/>
              <a:ext cx="1166929" cy="46653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42" name="Line 72"/>
            <p:cNvSpPr>
              <a:spLocks noChangeAspect="1" noChangeShapeType="1"/>
            </p:cNvSpPr>
            <p:nvPr/>
          </p:nvSpPr>
          <p:spPr bwMode="auto">
            <a:xfrm>
              <a:off x="6319593" y="3203139"/>
              <a:ext cx="701575" cy="236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43" name="Line 73"/>
            <p:cNvSpPr>
              <a:spLocks noChangeAspect="1" noChangeShapeType="1"/>
            </p:cNvSpPr>
            <p:nvPr/>
          </p:nvSpPr>
          <p:spPr bwMode="auto">
            <a:xfrm>
              <a:off x="5863687" y="2795658"/>
              <a:ext cx="401575" cy="7677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44" name="Line 74"/>
            <p:cNvSpPr>
              <a:spLocks noChangeAspect="1" noChangeShapeType="1"/>
            </p:cNvSpPr>
            <p:nvPr/>
          </p:nvSpPr>
          <p:spPr bwMode="auto">
            <a:xfrm flipV="1">
              <a:off x="5877861" y="3204319"/>
              <a:ext cx="447638" cy="73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45" name="Text Box 81"/>
            <p:cNvSpPr txBox="1">
              <a:spLocks noChangeAspect="1" noChangeArrowheads="1"/>
            </p:cNvSpPr>
            <p:nvPr/>
          </p:nvSpPr>
          <p:spPr bwMode="auto">
            <a:xfrm>
              <a:off x="6865262" y="3087391"/>
              <a:ext cx="201969" cy="7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22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0000"/>
                <a:buFont typeface="Monotype Sorts"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1046" name="TextBox 342"/>
            <p:cNvSpPr txBox="1">
              <a:spLocks noChangeArrowheads="1"/>
            </p:cNvSpPr>
            <p:nvPr/>
          </p:nvSpPr>
          <p:spPr bwMode="auto">
            <a:xfrm>
              <a:off x="5830385" y="2848238"/>
              <a:ext cx="1665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1047" name="TextBox 343"/>
            <p:cNvSpPr txBox="1">
              <a:spLocks noChangeArrowheads="1"/>
            </p:cNvSpPr>
            <p:nvPr/>
          </p:nvSpPr>
          <p:spPr bwMode="auto">
            <a:xfrm>
              <a:off x="6033995" y="2841417"/>
              <a:ext cx="178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1048" name="TextBox 344"/>
            <p:cNvSpPr txBox="1">
              <a:spLocks noChangeArrowheads="1"/>
            </p:cNvSpPr>
            <p:nvPr/>
          </p:nvSpPr>
          <p:spPr bwMode="auto">
            <a:xfrm>
              <a:off x="6237565" y="2847077"/>
              <a:ext cx="243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开发</a:t>
              </a:r>
            </a:p>
          </p:txBody>
        </p:sp>
        <p:sp>
          <p:nvSpPr>
            <p:cNvPr id="1049" name="TextBox 345"/>
            <p:cNvSpPr txBox="1">
              <a:spLocks noChangeArrowheads="1"/>
            </p:cNvSpPr>
            <p:nvPr/>
          </p:nvSpPr>
          <p:spPr bwMode="auto">
            <a:xfrm>
              <a:off x="6423530" y="2847077"/>
              <a:ext cx="168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验证</a:t>
              </a:r>
            </a:p>
          </p:txBody>
        </p:sp>
        <p:sp>
          <p:nvSpPr>
            <p:cNvPr id="1050" name="TextBox 346"/>
            <p:cNvSpPr txBox="1">
              <a:spLocks noChangeArrowheads="1"/>
            </p:cNvSpPr>
            <p:nvPr/>
          </p:nvSpPr>
          <p:spPr bwMode="auto">
            <a:xfrm>
              <a:off x="6588224" y="2839457"/>
              <a:ext cx="170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</a:p>
          </p:txBody>
        </p:sp>
        <p:sp>
          <p:nvSpPr>
            <p:cNvPr id="1051" name="TextBox 347"/>
            <p:cNvSpPr txBox="1">
              <a:spLocks noChangeArrowheads="1"/>
            </p:cNvSpPr>
            <p:nvPr/>
          </p:nvSpPr>
          <p:spPr bwMode="auto">
            <a:xfrm>
              <a:off x="6747480" y="2839457"/>
              <a:ext cx="4619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生命周期</a:t>
              </a:r>
            </a:p>
          </p:txBody>
        </p:sp>
        <p:sp>
          <p:nvSpPr>
            <p:cNvPr id="1052" name="Line 92"/>
            <p:cNvSpPr>
              <a:spLocks noChangeAspect="1" noChangeShapeType="1"/>
            </p:cNvSpPr>
            <p:nvPr/>
          </p:nvSpPr>
          <p:spPr bwMode="auto">
            <a:xfrm>
              <a:off x="5866050" y="2821642"/>
              <a:ext cx="0" cy="429921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053" name="直接箭头连接符 288"/>
            <p:cNvCxnSpPr>
              <a:cxnSpLocks noChangeShapeType="1"/>
            </p:cNvCxnSpPr>
            <p:nvPr/>
          </p:nvCxnSpPr>
          <p:spPr bwMode="auto">
            <a:xfrm>
              <a:off x="6271168" y="2871249"/>
              <a:ext cx="750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54" name="直接连接符 290"/>
            <p:cNvCxnSpPr>
              <a:cxnSpLocks noChangeShapeType="1"/>
            </p:cNvCxnSpPr>
            <p:nvPr/>
          </p:nvCxnSpPr>
          <p:spPr bwMode="auto">
            <a:xfrm rot="16200000" flipH="1">
              <a:off x="5862507" y="3046052"/>
              <a:ext cx="40157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5" name="直接连接符 291"/>
            <p:cNvCxnSpPr>
              <a:cxnSpLocks noChangeShapeType="1"/>
            </p:cNvCxnSpPr>
            <p:nvPr/>
          </p:nvCxnSpPr>
          <p:spPr bwMode="auto">
            <a:xfrm rot="16200000" flipH="1">
              <a:off x="6127074" y="3033060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6" name="直接连接符 292"/>
            <p:cNvCxnSpPr>
              <a:cxnSpLocks noChangeShapeType="1"/>
            </p:cNvCxnSpPr>
            <p:nvPr/>
          </p:nvCxnSpPr>
          <p:spPr bwMode="auto">
            <a:xfrm rot="16200000" flipH="1">
              <a:off x="6308963" y="3035422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7" name="直接连接符 293"/>
            <p:cNvCxnSpPr>
              <a:cxnSpLocks noChangeShapeType="1"/>
            </p:cNvCxnSpPr>
            <p:nvPr/>
          </p:nvCxnSpPr>
          <p:spPr bwMode="auto">
            <a:xfrm rot="16200000" flipH="1">
              <a:off x="6658570" y="3050776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8" name="直接连接符 294"/>
            <p:cNvCxnSpPr>
              <a:cxnSpLocks noChangeShapeType="1"/>
            </p:cNvCxnSpPr>
            <p:nvPr/>
          </p:nvCxnSpPr>
          <p:spPr bwMode="auto">
            <a:xfrm rot="16200000" flipH="1">
              <a:off x="6480223" y="3040147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9" name="直接箭头连接符 298"/>
            <p:cNvCxnSpPr>
              <a:cxnSpLocks noChangeShapeType="1"/>
            </p:cNvCxnSpPr>
            <p:nvPr/>
          </p:nvCxnSpPr>
          <p:spPr bwMode="auto">
            <a:xfrm rot="10800000" flipV="1">
              <a:off x="3535735" y="4442115"/>
              <a:ext cx="20905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0" name="直接连接符 300"/>
            <p:cNvCxnSpPr>
              <a:cxnSpLocks noChangeShapeType="1"/>
            </p:cNvCxnSpPr>
            <p:nvPr/>
          </p:nvCxnSpPr>
          <p:spPr bwMode="auto">
            <a:xfrm rot="16200000" flipH="1">
              <a:off x="3623726" y="4583257"/>
              <a:ext cx="26811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61" name="TextBox 113"/>
            <p:cNvSpPr txBox="1">
              <a:spLocks noChangeArrowheads="1"/>
            </p:cNvSpPr>
            <p:nvPr/>
          </p:nvSpPr>
          <p:spPr bwMode="auto">
            <a:xfrm>
              <a:off x="1578412" y="5458335"/>
              <a:ext cx="11385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ITD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062" name="直接连接符 134"/>
            <p:cNvCxnSpPr>
              <a:cxnSpLocks noChangeShapeType="1"/>
            </p:cNvCxnSpPr>
            <p:nvPr/>
          </p:nvCxnSpPr>
          <p:spPr bwMode="auto">
            <a:xfrm rot="16200000" flipV="1">
              <a:off x="2080026" y="5427745"/>
              <a:ext cx="615354" cy="708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3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3255223" y="3932469"/>
              <a:ext cx="155314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64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231010" y="4664163"/>
              <a:ext cx="18661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5" name="直接箭头连接符 252"/>
            <p:cNvCxnSpPr>
              <a:cxnSpLocks noChangeShapeType="1"/>
            </p:cNvCxnSpPr>
            <p:nvPr/>
          </p:nvCxnSpPr>
          <p:spPr bwMode="auto">
            <a:xfrm>
              <a:off x="6758963" y="5533453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66" name="TextBox 112"/>
            <p:cNvSpPr txBox="1">
              <a:spLocks noChangeArrowheads="1"/>
            </p:cNvSpPr>
            <p:nvPr/>
          </p:nvSpPr>
          <p:spPr bwMode="auto">
            <a:xfrm>
              <a:off x="611560" y="3765107"/>
              <a:ext cx="1110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IP&amp;TD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7" name="矩形 1066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68" name="矩形 1067"/>
            <p:cNvSpPr/>
            <p:nvPr/>
          </p:nvSpPr>
          <p:spPr>
            <a:xfrm>
              <a:off x="3635896" y="35010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②</a:t>
              </a:r>
            </a:p>
          </p:txBody>
        </p:sp>
        <p:sp>
          <p:nvSpPr>
            <p:cNvPr id="1069" name="矩形 1068"/>
            <p:cNvSpPr/>
            <p:nvPr/>
          </p:nvSpPr>
          <p:spPr>
            <a:xfrm>
              <a:off x="5940152" y="42210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③</a:t>
              </a:r>
            </a:p>
          </p:txBody>
        </p:sp>
        <p:sp>
          <p:nvSpPr>
            <p:cNvPr id="1070" name="矩形 1069"/>
            <p:cNvSpPr/>
            <p:nvPr/>
          </p:nvSpPr>
          <p:spPr>
            <a:xfrm>
              <a:off x="7092280" y="47971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④</a:t>
              </a:r>
            </a:p>
          </p:txBody>
        </p:sp>
        <p:sp>
          <p:nvSpPr>
            <p:cNvPr id="1071" name="圆角矩形标注 1070"/>
            <p:cNvSpPr/>
            <p:nvPr/>
          </p:nvSpPr>
          <p:spPr>
            <a:xfrm>
              <a:off x="3419872" y="3717032"/>
              <a:ext cx="4176464" cy="1656184"/>
            </a:xfrm>
            <a:prstGeom prst="wedgeRoundRectCallout">
              <a:avLst>
                <a:gd name="adj1" fmla="val 36144"/>
                <a:gd name="adj2" fmla="val -75132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产品开发流程：按时间点落实产品规划，指导产品经理、产品开发团队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PDT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进行具体产品的立项、开发、上市、生命周期管理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1078"/>
          <p:cNvGrpSpPr/>
          <p:nvPr/>
        </p:nvGrpSpPr>
        <p:grpSpPr>
          <a:xfrm>
            <a:off x="611560" y="1844824"/>
            <a:ext cx="7200800" cy="4254331"/>
            <a:chOff x="611560" y="1838965"/>
            <a:chExt cx="7200800" cy="4254331"/>
          </a:xfrm>
        </p:grpSpPr>
        <p:sp>
          <p:nvSpPr>
            <p:cNvPr id="1080" name="矩形 1079"/>
            <p:cNvSpPr/>
            <p:nvPr/>
          </p:nvSpPr>
          <p:spPr>
            <a:xfrm>
              <a:off x="611561" y="1838965"/>
              <a:ext cx="7200799" cy="42484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  <p:sp>
          <p:nvSpPr>
            <p:cNvPr id="1081" name="矩形 1080"/>
            <p:cNvSpPr/>
            <p:nvPr/>
          </p:nvSpPr>
          <p:spPr>
            <a:xfrm>
              <a:off x="1393923" y="4084241"/>
              <a:ext cx="6213072" cy="19381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1082" name="矩形 1081"/>
            <p:cNvSpPr/>
            <p:nvPr/>
          </p:nvSpPr>
          <p:spPr>
            <a:xfrm>
              <a:off x="5184380" y="5123869"/>
              <a:ext cx="1553475" cy="80352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1083" name="矩形 1082"/>
            <p:cNvSpPr/>
            <p:nvPr/>
          </p:nvSpPr>
          <p:spPr>
            <a:xfrm>
              <a:off x="1393922" y="1964162"/>
              <a:ext cx="6213072" cy="1802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1084" name="矩形 1083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85" name="TextBox 5"/>
            <p:cNvSpPr txBox="1">
              <a:spLocks noChangeArrowheads="1"/>
            </p:cNvSpPr>
            <p:nvPr/>
          </p:nvSpPr>
          <p:spPr bwMode="auto">
            <a:xfrm>
              <a:off x="2149128" y="2482969"/>
              <a:ext cx="34842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需求管理流程</a:t>
              </a:r>
            </a:p>
          </p:txBody>
        </p:sp>
        <p:sp>
          <p:nvSpPr>
            <p:cNvPr id="1086" name="泪滴形 1085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87" name="Rectangle 121"/>
            <p:cNvSpPr>
              <a:spLocks noChangeArrowheads="1"/>
            </p:cNvSpPr>
            <p:nvPr/>
          </p:nvSpPr>
          <p:spPr bwMode="auto">
            <a:xfrm>
              <a:off x="3707904" y="2317825"/>
              <a:ext cx="540945" cy="31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产品规划流程</a:t>
              </a:r>
            </a:p>
          </p:txBody>
        </p:sp>
        <p:sp>
          <p:nvSpPr>
            <p:cNvPr id="1088" name="Freeform 18"/>
            <p:cNvSpPr>
              <a:spLocks noChangeAspect="1"/>
            </p:cNvSpPr>
            <p:nvPr/>
          </p:nvSpPr>
          <p:spPr bwMode="auto">
            <a:xfrm>
              <a:off x="5907389" y="5691721"/>
              <a:ext cx="1375984" cy="40157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6931689" y="5189004"/>
              <a:ext cx="597809" cy="774303"/>
              <a:chOff x="5697" y="3076"/>
              <a:chExt cx="511" cy="699"/>
            </a:xfrm>
          </p:grpSpPr>
          <p:sp>
            <p:nvSpPr>
              <p:cNvPr id="1203" name="AutoShape 9"/>
              <p:cNvSpPr>
                <a:spLocks noChangeAspect="1" noChangeArrowheads="1"/>
              </p:cNvSpPr>
              <p:nvPr/>
            </p:nvSpPr>
            <p:spPr bwMode="auto">
              <a:xfrm>
                <a:off x="5722" y="3103"/>
                <a:ext cx="421" cy="638"/>
              </a:xfrm>
              <a:prstGeom prst="can">
                <a:avLst>
                  <a:gd name="adj" fmla="val 37886"/>
                </a:avLst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96755" tIns="48377" rIns="96755" bIns="48377" anchor="ctr"/>
              <a:lstStyle/>
              <a:p>
                <a:pPr marL="0" marR="0" lvl="0" indent="0" defTabSz="904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120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744" y="3076"/>
                <a:ext cx="39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CBB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05" name="Freeform 11"/>
              <p:cNvSpPr>
                <a:spLocks noChangeAspect="1"/>
              </p:cNvSpPr>
              <p:nvPr/>
            </p:nvSpPr>
            <p:spPr bwMode="auto">
              <a:xfrm>
                <a:off x="5722" y="3370"/>
                <a:ext cx="421" cy="6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4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06" name="Freeform 12"/>
              <p:cNvSpPr>
                <a:spLocks noChangeAspect="1"/>
              </p:cNvSpPr>
              <p:nvPr/>
            </p:nvSpPr>
            <p:spPr bwMode="auto">
              <a:xfrm>
                <a:off x="5722" y="3535"/>
                <a:ext cx="421" cy="5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1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07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754" y="3232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平台</a:t>
                </a:r>
              </a:p>
            </p:txBody>
          </p:sp>
          <p:sp>
            <p:nvSpPr>
              <p:cNvPr id="1208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97" y="3398"/>
                <a:ext cx="511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子系统</a:t>
                </a:r>
              </a:p>
            </p:txBody>
          </p:sp>
          <p:sp>
            <p:nvSpPr>
              <p:cNvPr id="120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763" y="3540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</a:t>
                </a:r>
              </a:p>
            </p:txBody>
          </p:sp>
        </p:grpSp>
        <p:sp>
          <p:nvSpPr>
            <p:cNvPr id="1090" name="Freeform 86"/>
            <p:cNvSpPr>
              <a:spLocks noChangeAspect="1"/>
            </p:cNvSpPr>
            <p:nvPr/>
          </p:nvSpPr>
          <p:spPr bwMode="auto">
            <a:xfrm>
              <a:off x="3529829" y="2611406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91" name="Line 89"/>
            <p:cNvSpPr>
              <a:spLocks noChangeAspect="1" noChangeShapeType="1"/>
            </p:cNvSpPr>
            <p:nvPr/>
          </p:nvSpPr>
          <p:spPr bwMode="auto">
            <a:xfrm>
              <a:off x="4445184" y="267282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92" name="Line 91"/>
            <p:cNvSpPr>
              <a:spLocks noChangeAspect="1" noChangeShapeType="1"/>
            </p:cNvSpPr>
            <p:nvPr/>
          </p:nvSpPr>
          <p:spPr bwMode="auto">
            <a:xfrm>
              <a:off x="3802664" y="263975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93" name="Line 92"/>
            <p:cNvSpPr>
              <a:spLocks noChangeAspect="1" noChangeShapeType="1"/>
            </p:cNvSpPr>
            <p:nvPr/>
          </p:nvSpPr>
          <p:spPr bwMode="auto">
            <a:xfrm>
              <a:off x="3545184" y="2612587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94" name="Line 93"/>
            <p:cNvSpPr>
              <a:spLocks noChangeAspect="1" noChangeShapeType="1"/>
            </p:cNvSpPr>
            <p:nvPr/>
          </p:nvSpPr>
          <p:spPr bwMode="auto">
            <a:xfrm>
              <a:off x="4754633" y="272951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95" name="Text Box 95"/>
            <p:cNvSpPr txBox="1">
              <a:spLocks noChangeAspect="1" noChangeArrowheads="1"/>
            </p:cNvSpPr>
            <p:nvPr/>
          </p:nvSpPr>
          <p:spPr bwMode="auto">
            <a:xfrm>
              <a:off x="3507306" y="2620082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1096" name="Text Box 96"/>
            <p:cNvSpPr txBox="1">
              <a:spLocks noChangeAspect="1" noChangeArrowheads="1"/>
            </p:cNvSpPr>
            <p:nvPr/>
          </p:nvSpPr>
          <p:spPr bwMode="auto">
            <a:xfrm>
              <a:off x="3783461" y="2612385"/>
              <a:ext cx="207874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1097" name="Line 73"/>
            <p:cNvSpPr>
              <a:spLocks noChangeAspect="1" noChangeShapeType="1"/>
            </p:cNvSpPr>
            <p:nvPr/>
          </p:nvSpPr>
          <p:spPr bwMode="auto">
            <a:xfrm>
              <a:off x="3540459" y="2558257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98" name="泪滴形 1097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99" name="泪滴形 1098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00" name="泪滴形 1099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FF6B2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01" name="泪滴形 1100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02" name="椭圆形标注 1101"/>
            <p:cNvSpPr/>
            <p:nvPr/>
          </p:nvSpPr>
          <p:spPr>
            <a:xfrm>
              <a:off x="4118018" y="3849201"/>
              <a:ext cx="724016" cy="796063"/>
            </a:xfrm>
            <a:prstGeom prst="wedgeEllipseCallou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03" name="TextBox 108"/>
            <p:cNvSpPr txBox="1">
              <a:spLocks noChangeArrowheads="1"/>
            </p:cNvSpPr>
            <p:nvPr/>
          </p:nvSpPr>
          <p:spPr bwMode="auto">
            <a:xfrm>
              <a:off x="4026416" y="4094985"/>
              <a:ext cx="922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技术路线图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技术树</a:t>
              </a:r>
            </a:p>
          </p:txBody>
        </p:sp>
        <p:sp>
          <p:nvSpPr>
            <p:cNvPr id="1104" name="TextBox 112"/>
            <p:cNvSpPr txBox="1">
              <a:spLocks noChangeArrowheads="1"/>
            </p:cNvSpPr>
            <p:nvPr/>
          </p:nvSpPr>
          <p:spPr bwMode="auto">
            <a:xfrm>
              <a:off x="1574868" y="2030304"/>
              <a:ext cx="111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5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1106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1107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1108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1109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cxnSp>
          <p:nvCxnSpPr>
            <p:cNvPr id="1110" name="直接连接符 134"/>
            <p:cNvCxnSpPr>
              <a:cxnSpLocks noChangeShapeType="1"/>
            </p:cNvCxnSpPr>
            <p:nvPr/>
          </p:nvCxnSpPr>
          <p:spPr bwMode="auto">
            <a:xfrm rot="5400000" flipH="1" flipV="1">
              <a:off x="2142624" y="2277745"/>
              <a:ext cx="479528" cy="35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1" name="直接连接符 136"/>
            <p:cNvCxnSpPr>
              <a:cxnSpLocks noChangeShapeType="1"/>
            </p:cNvCxnSpPr>
            <p:nvPr/>
          </p:nvCxnSpPr>
          <p:spPr bwMode="auto">
            <a:xfrm>
              <a:off x="2384159" y="2033847"/>
              <a:ext cx="3457087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2" name="直接箭头连接符 141"/>
            <p:cNvCxnSpPr>
              <a:cxnSpLocks noChangeShapeType="1"/>
            </p:cNvCxnSpPr>
            <p:nvPr/>
          </p:nvCxnSpPr>
          <p:spPr bwMode="auto">
            <a:xfrm rot="16200000" flipH="1">
              <a:off x="5600302" y="2278335"/>
              <a:ext cx="48189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13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693412" y="2170264"/>
              <a:ext cx="26811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14" name="直接箭头连接符 148"/>
            <p:cNvCxnSpPr>
              <a:cxnSpLocks noChangeShapeType="1"/>
            </p:cNvCxnSpPr>
            <p:nvPr/>
          </p:nvCxnSpPr>
          <p:spPr bwMode="auto">
            <a:xfrm>
              <a:off x="4070774" y="2663375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15" name="直接连接符 150"/>
            <p:cNvCxnSpPr>
              <a:cxnSpLocks noChangeShapeType="1"/>
            </p:cNvCxnSpPr>
            <p:nvPr/>
          </p:nvCxnSpPr>
          <p:spPr bwMode="auto">
            <a:xfrm flipV="1">
              <a:off x="3571168" y="2983454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6" name="直接连接符 152"/>
            <p:cNvCxnSpPr>
              <a:cxnSpLocks noChangeShapeType="1"/>
            </p:cNvCxnSpPr>
            <p:nvPr/>
          </p:nvCxnSpPr>
          <p:spPr bwMode="auto">
            <a:xfrm flipV="1">
              <a:off x="4070774" y="2983454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17" name="Line 89"/>
            <p:cNvSpPr>
              <a:spLocks noChangeAspect="1" noChangeShapeType="1"/>
            </p:cNvSpPr>
            <p:nvPr/>
          </p:nvSpPr>
          <p:spPr bwMode="auto">
            <a:xfrm>
              <a:off x="4071955" y="2675186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18" name="TextBox 155"/>
            <p:cNvSpPr txBox="1">
              <a:spLocks noChangeArrowheads="1"/>
            </p:cNvSpPr>
            <p:nvPr/>
          </p:nvSpPr>
          <p:spPr bwMode="auto">
            <a:xfrm>
              <a:off x="4028956" y="2609354"/>
              <a:ext cx="55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1119" name="TextBox 158"/>
            <p:cNvSpPr txBox="1">
              <a:spLocks noChangeArrowheads="1"/>
            </p:cNvSpPr>
            <p:nvPr/>
          </p:nvSpPr>
          <p:spPr bwMode="auto">
            <a:xfrm>
              <a:off x="4453032" y="2601672"/>
              <a:ext cx="15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sp>
          <p:nvSpPr>
            <p:cNvPr id="1120" name="Rectangle 121"/>
            <p:cNvSpPr>
              <a:spLocks noChangeArrowheads="1"/>
            </p:cNvSpPr>
            <p:nvPr/>
          </p:nvSpPr>
          <p:spPr bwMode="auto">
            <a:xfrm>
              <a:off x="5940152" y="2559046"/>
              <a:ext cx="720080" cy="144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产品开发流程</a:t>
              </a:r>
            </a:p>
          </p:txBody>
        </p:sp>
        <p:sp>
          <p:nvSpPr>
            <p:cNvPr id="1121" name="Freeform 86"/>
            <p:cNvSpPr>
              <a:spLocks noChangeAspect="1"/>
            </p:cNvSpPr>
            <p:nvPr/>
          </p:nvSpPr>
          <p:spPr bwMode="auto">
            <a:xfrm>
              <a:off x="5773924" y="2807469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22" name="Rectangle 121"/>
            <p:cNvSpPr>
              <a:spLocks noChangeArrowheads="1"/>
            </p:cNvSpPr>
            <p:nvPr/>
          </p:nvSpPr>
          <p:spPr bwMode="auto">
            <a:xfrm>
              <a:off x="3347864" y="4791293"/>
              <a:ext cx="540945" cy="18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技术规划流程</a:t>
              </a:r>
            </a:p>
          </p:txBody>
        </p:sp>
        <p:sp>
          <p:nvSpPr>
            <p:cNvPr id="1123" name="Freeform 86"/>
            <p:cNvSpPr>
              <a:spLocks noChangeAspect="1"/>
            </p:cNvSpPr>
            <p:nvPr/>
          </p:nvSpPr>
          <p:spPr bwMode="auto">
            <a:xfrm>
              <a:off x="3207388" y="5031485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24" name="Line 89"/>
            <p:cNvSpPr>
              <a:spLocks noChangeAspect="1" noChangeShapeType="1"/>
            </p:cNvSpPr>
            <p:nvPr/>
          </p:nvSpPr>
          <p:spPr bwMode="auto">
            <a:xfrm>
              <a:off x="4122742" y="5094083"/>
              <a:ext cx="0" cy="307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25" name="Line 91"/>
            <p:cNvSpPr>
              <a:spLocks noChangeAspect="1" noChangeShapeType="1"/>
            </p:cNvSpPr>
            <p:nvPr/>
          </p:nvSpPr>
          <p:spPr bwMode="auto">
            <a:xfrm>
              <a:off x="3480223" y="505983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26" name="Line 92"/>
            <p:cNvSpPr>
              <a:spLocks noChangeAspect="1" noChangeShapeType="1"/>
            </p:cNvSpPr>
            <p:nvPr/>
          </p:nvSpPr>
          <p:spPr bwMode="auto">
            <a:xfrm>
              <a:off x="3222742" y="5032666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27" name="Line 93"/>
            <p:cNvSpPr>
              <a:spLocks noChangeAspect="1" noChangeShapeType="1"/>
            </p:cNvSpPr>
            <p:nvPr/>
          </p:nvSpPr>
          <p:spPr bwMode="auto">
            <a:xfrm>
              <a:off x="4433373" y="514959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28" name="Text Box 95"/>
            <p:cNvSpPr txBox="1">
              <a:spLocks noChangeAspect="1" noChangeArrowheads="1"/>
            </p:cNvSpPr>
            <p:nvPr/>
          </p:nvSpPr>
          <p:spPr bwMode="auto">
            <a:xfrm>
              <a:off x="3196453" y="4993768"/>
              <a:ext cx="242126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1129" name="Text Box 96"/>
            <p:cNvSpPr txBox="1">
              <a:spLocks noChangeAspect="1" noChangeArrowheads="1"/>
            </p:cNvSpPr>
            <p:nvPr/>
          </p:nvSpPr>
          <p:spPr bwMode="auto">
            <a:xfrm>
              <a:off x="3450352" y="499376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1130" name="Line 73"/>
            <p:cNvSpPr>
              <a:spLocks noChangeAspect="1" noChangeShapeType="1"/>
            </p:cNvSpPr>
            <p:nvPr/>
          </p:nvSpPr>
          <p:spPr bwMode="auto">
            <a:xfrm>
              <a:off x="3219199" y="4978335"/>
              <a:ext cx="529134" cy="102756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131" name="直接箭头连接符 186"/>
            <p:cNvCxnSpPr>
              <a:cxnSpLocks noChangeShapeType="1"/>
            </p:cNvCxnSpPr>
            <p:nvPr/>
          </p:nvCxnSpPr>
          <p:spPr bwMode="auto">
            <a:xfrm>
              <a:off x="3748333" y="5083454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32" name="直接连接符 187"/>
            <p:cNvCxnSpPr>
              <a:cxnSpLocks noChangeShapeType="1"/>
            </p:cNvCxnSpPr>
            <p:nvPr/>
          </p:nvCxnSpPr>
          <p:spPr bwMode="auto">
            <a:xfrm flipV="1">
              <a:off x="3248726" y="5403532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3" name="直接连接符 188"/>
            <p:cNvCxnSpPr>
              <a:cxnSpLocks noChangeShapeType="1"/>
            </p:cNvCxnSpPr>
            <p:nvPr/>
          </p:nvCxnSpPr>
          <p:spPr bwMode="auto">
            <a:xfrm flipV="1">
              <a:off x="3748333" y="5403532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34" name="Line 89"/>
            <p:cNvSpPr>
              <a:spLocks noChangeAspect="1" noChangeShapeType="1"/>
            </p:cNvSpPr>
            <p:nvPr/>
          </p:nvSpPr>
          <p:spPr bwMode="auto">
            <a:xfrm>
              <a:off x="3750695" y="5095265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35" name="TextBox 190"/>
            <p:cNvSpPr txBox="1">
              <a:spLocks noChangeArrowheads="1"/>
            </p:cNvSpPr>
            <p:nvPr/>
          </p:nvSpPr>
          <p:spPr bwMode="auto">
            <a:xfrm>
              <a:off x="3734388" y="5027146"/>
              <a:ext cx="519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1136" name="TextBox 191"/>
            <p:cNvSpPr txBox="1">
              <a:spLocks noChangeArrowheads="1"/>
            </p:cNvSpPr>
            <p:nvPr/>
          </p:nvSpPr>
          <p:spPr bwMode="auto">
            <a:xfrm>
              <a:off x="4138211" y="5045417"/>
              <a:ext cx="153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cxnSp>
          <p:nvCxnSpPr>
            <p:cNvPr id="1137" name="直接箭头连接符 197"/>
            <p:cNvCxnSpPr>
              <a:cxnSpLocks noChangeShapeType="1"/>
            </p:cNvCxnSpPr>
            <p:nvPr/>
          </p:nvCxnSpPr>
          <p:spPr bwMode="auto">
            <a:xfrm>
              <a:off x="5113688" y="2760225"/>
              <a:ext cx="535039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38" name="直接箭头连接符 199"/>
            <p:cNvCxnSpPr>
              <a:cxnSpLocks noChangeShapeType="1"/>
            </p:cNvCxnSpPr>
            <p:nvPr/>
          </p:nvCxnSpPr>
          <p:spPr bwMode="auto">
            <a:xfrm rot="10800000">
              <a:off x="5095971" y="2871249"/>
              <a:ext cx="53622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139" name="TextBox 200"/>
            <p:cNvSpPr txBox="1">
              <a:spLocks noChangeArrowheads="1"/>
            </p:cNvSpPr>
            <p:nvPr/>
          </p:nvSpPr>
          <p:spPr bwMode="auto">
            <a:xfrm>
              <a:off x="5148064" y="2502277"/>
              <a:ext cx="5596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sp>
          <p:nvSpPr>
            <p:cNvPr id="1140" name="TextBox 201"/>
            <p:cNvSpPr txBox="1">
              <a:spLocks noChangeArrowheads="1"/>
            </p:cNvSpPr>
            <p:nvPr/>
          </p:nvSpPr>
          <p:spPr bwMode="auto">
            <a:xfrm>
              <a:off x="5148064" y="2858110"/>
              <a:ext cx="53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cxnSp>
          <p:nvCxnSpPr>
            <p:cNvPr id="1141" name="直接箭头连接符 202"/>
            <p:cNvCxnSpPr>
              <a:cxnSpLocks noChangeShapeType="1"/>
            </p:cNvCxnSpPr>
            <p:nvPr/>
          </p:nvCxnSpPr>
          <p:spPr bwMode="auto">
            <a:xfrm rot="5400000">
              <a:off x="5046365" y="4237784"/>
              <a:ext cx="168779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42" name="直接箭头连接符 203"/>
            <p:cNvCxnSpPr>
              <a:cxnSpLocks noChangeShapeType="1"/>
            </p:cNvCxnSpPr>
            <p:nvPr/>
          </p:nvCxnSpPr>
          <p:spPr bwMode="auto">
            <a:xfrm rot="5400000" flipH="1" flipV="1">
              <a:off x="5602073" y="4215934"/>
              <a:ext cx="1687796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143" name="Rectangle 121"/>
            <p:cNvSpPr>
              <a:spLocks noChangeArrowheads="1"/>
            </p:cNvSpPr>
            <p:nvPr/>
          </p:nvSpPr>
          <p:spPr bwMode="auto">
            <a:xfrm>
              <a:off x="5436096" y="5151334"/>
              <a:ext cx="540945" cy="187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技术开发流程</a:t>
              </a:r>
            </a:p>
          </p:txBody>
        </p:sp>
        <p:sp>
          <p:nvSpPr>
            <p:cNvPr id="1144" name="Freeform 86"/>
            <p:cNvSpPr>
              <a:spLocks noChangeAspect="1"/>
            </p:cNvSpPr>
            <p:nvPr/>
          </p:nvSpPr>
          <p:spPr bwMode="auto">
            <a:xfrm>
              <a:off x="5262507" y="5383454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45" name="Line 89"/>
            <p:cNvSpPr>
              <a:spLocks noChangeAspect="1" noChangeShapeType="1"/>
            </p:cNvSpPr>
            <p:nvPr/>
          </p:nvSpPr>
          <p:spPr bwMode="auto">
            <a:xfrm>
              <a:off x="6177861" y="5444871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46" name="Line 91"/>
            <p:cNvSpPr>
              <a:spLocks noChangeAspect="1" noChangeShapeType="1"/>
            </p:cNvSpPr>
            <p:nvPr/>
          </p:nvSpPr>
          <p:spPr bwMode="auto">
            <a:xfrm>
              <a:off x="5535341" y="5411800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47" name="Line 92"/>
            <p:cNvSpPr>
              <a:spLocks noChangeAspect="1" noChangeShapeType="1"/>
            </p:cNvSpPr>
            <p:nvPr/>
          </p:nvSpPr>
          <p:spPr bwMode="auto">
            <a:xfrm>
              <a:off x="5277861" y="5384635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48" name="Line 93"/>
            <p:cNvSpPr>
              <a:spLocks noChangeAspect="1" noChangeShapeType="1"/>
            </p:cNvSpPr>
            <p:nvPr/>
          </p:nvSpPr>
          <p:spPr bwMode="auto">
            <a:xfrm>
              <a:off x="6488491" y="5501564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49" name="Text Box 95"/>
            <p:cNvSpPr txBox="1">
              <a:spLocks noChangeAspect="1" noChangeArrowheads="1"/>
            </p:cNvSpPr>
            <p:nvPr/>
          </p:nvSpPr>
          <p:spPr bwMode="auto">
            <a:xfrm>
              <a:off x="5235313" y="5356570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1150" name="Text Box 96"/>
            <p:cNvSpPr txBox="1">
              <a:spLocks noChangeAspect="1" noChangeArrowheads="1"/>
            </p:cNvSpPr>
            <p:nvPr/>
          </p:nvSpPr>
          <p:spPr bwMode="auto">
            <a:xfrm>
              <a:off x="5500898" y="534618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1151" name="Line 73"/>
            <p:cNvSpPr>
              <a:spLocks noChangeAspect="1" noChangeShapeType="1"/>
            </p:cNvSpPr>
            <p:nvPr/>
          </p:nvSpPr>
          <p:spPr bwMode="auto">
            <a:xfrm>
              <a:off x="5273136" y="533030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152" name="直接箭头连接符 214"/>
            <p:cNvCxnSpPr>
              <a:cxnSpLocks noChangeShapeType="1"/>
            </p:cNvCxnSpPr>
            <p:nvPr/>
          </p:nvCxnSpPr>
          <p:spPr bwMode="auto">
            <a:xfrm>
              <a:off x="5803452" y="543542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53" name="直接连接符 215"/>
            <p:cNvCxnSpPr>
              <a:cxnSpLocks noChangeShapeType="1"/>
            </p:cNvCxnSpPr>
            <p:nvPr/>
          </p:nvCxnSpPr>
          <p:spPr bwMode="auto">
            <a:xfrm flipV="1">
              <a:off x="5303845" y="5754320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4" name="直接连接符 216"/>
            <p:cNvCxnSpPr>
              <a:cxnSpLocks noChangeShapeType="1"/>
            </p:cNvCxnSpPr>
            <p:nvPr/>
          </p:nvCxnSpPr>
          <p:spPr bwMode="auto">
            <a:xfrm flipV="1">
              <a:off x="5803452" y="5754320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55" name="Line 89"/>
            <p:cNvSpPr>
              <a:spLocks noChangeAspect="1" noChangeShapeType="1"/>
            </p:cNvSpPr>
            <p:nvPr/>
          </p:nvSpPr>
          <p:spPr bwMode="auto">
            <a:xfrm>
              <a:off x="5805814" y="5447233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56" name="TextBox 218"/>
            <p:cNvSpPr txBox="1">
              <a:spLocks noChangeArrowheads="1"/>
            </p:cNvSpPr>
            <p:nvPr/>
          </p:nvSpPr>
          <p:spPr bwMode="auto">
            <a:xfrm>
              <a:off x="5819987" y="5383758"/>
              <a:ext cx="264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攻关</a:t>
              </a:r>
            </a:p>
          </p:txBody>
        </p:sp>
        <p:sp>
          <p:nvSpPr>
            <p:cNvPr id="1157" name="TextBox 219"/>
            <p:cNvSpPr txBox="1">
              <a:spLocks noChangeArrowheads="1"/>
            </p:cNvSpPr>
            <p:nvPr/>
          </p:nvSpPr>
          <p:spPr bwMode="auto">
            <a:xfrm>
              <a:off x="6178089" y="5390218"/>
              <a:ext cx="152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迁移</a:t>
              </a:r>
            </a:p>
          </p:txBody>
        </p:sp>
        <p:cxnSp>
          <p:nvCxnSpPr>
            <p:cNvPr id="1158" name="直接连接符 228"/>
            <p:cNvCxnSpPr>
              <a:cxnSpLocks noChangeShapeType="1"/>
            </p:cNvCxnSpPr>
            <p:nvPr/>
          </p:nvCxnSpPr>
          <p:spPr bwMode="auto">
            <a:xfrm rot="10800000">
              <a:off x="3128254" y="3868099"/>
              <a:ext cx="902362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9" name="直接箭头连接符 230"/>
            <p:cNvCxnSpPr>
              <a:cxnSpLocks noChangeShapeType="1"/>
            </p:cNvCxnSpPr>
            <p:nvPr/>
          </p:nvCxnSpPr>
          <p:spPr bwMode="auto">
            <a:xfrm rot="5400000">
              <a:off x="3033215" y="3971451"/>
              <a:ext cx="198392" cy="113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60" name="直接箭头连接符 238"/>
            <p:cNvCxnSpPr>
              <a:cxnSpLocks noChangeShapeType="1"/>
            </p:cNvCxnSpPr>
            <p:nvPr/>
          </p:nvCxnSpPr>
          <p:spPr bwMode="auto">
            <a:xfrm rot="5400000" flipH="1" flipV="1">
              <a:off x="4483570" y="3520264"/>
              <a:ext cx="72283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61" name="直接连接符 240"/>
            <p:cNvCxnSpPr>
              <a:cxnSpLocks noChangeShapeType="1"/>
            </p:cNvCxnSpPr>
            <p:nvPr/>
          </p:nvCxnSpPr>
          <p:spPr bwMode="auto">
            <a:xfrm>
              <a:off x="4836128" y="3870461"/>
              <a:ext cx="536221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2" name="直接箭头连接符 242"/>
            <p:cNvCxnSpPr>
              <a:cxnSpLocks noChangeShapeType="1"/>
            </p:cNvCxnSpPr>
            <p:nvPr/>
          </p:nvCxnSpPr>
          <p:spPr bwMode="auto">
            <a:xfrm rot="16200000" flipH="1">
              <a:off x="4758766" y="4478139"/>
              <a:ext cx="123188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163" name="TextBox 244"/>
            <p:cNvSpPr txBox="1">
              <a:spLocks noChangeArrowheads="1"/>
            </p:cNvSpPr>
            <p:nvPr/>
          </p:nvSpPr>
          <p:spPr bwMode="auto">
            <a:xfrm>
              <a:off x="4845577" y="3354320"/>
              <a:ext cx="2633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推动</a:t>
              </a:r>
            </a:p>
          </p:txBody>
        </p:sp>
        <p:sp>
          <p:nvSpPr>
            <p:cNvPr id="1164" name="TextBox 245"/>
            <p:cNvSpPr txBox="1">
              <a:spLocks noChangeArrowheads="1"/>
            </p:cNvSpPr>
            <p:nvPr/>
          </p:nvSpPr>
          <p:spPr bwMode="auto">
            <a:xfrm>
              <a:off x="5073530" y="4318099"/>
              <a:ext cx="264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</a:t>
              </a:r>
            </a:p>
          </p:txBody>
        </p:sp>
        <p:cxnSp>
          <p:nvCxnSpPr>
            <p:cNvPr id="1165" name="直接箭头连接符 251"/>
            <p:cNvCxnSpPr>
              <a:cxnSpLocks noChangeShapeType="1"/>
            </p:cNvCxnSpPr>
            <p:nvPr/>
          </p:nvCxnSpPr>
          <p:spPr bwMode="auto">
            <a:xfrm>
              <a:off x="2593215" y="4997233"/>
              <a:ext cx="53503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66" name="直接箭头连接符 252"/>
            <p:cNvCxnSpPr>
              <a:cxnSpLocks noChangeShapeType="1"/>
            </p:cNvCxnSpPr>
            <p:nvPr/>
          </p:nvCxnSpPr>
          <p:spPr bwMode="auto">
            <a:xfrm>
              <a:off x="2608569" y="4456288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67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6149514" y="4269675"/>
              <a:ext cx="1801181" cy="354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168" name="TextBox 1167"/>
            <p:cNvSpPr txBox="1"/>
            <p:nvPr/>
          </p:nvSpPr>
          <p:spPr>
            <a:xfrm>
              <a:off x="2786805" y="4143221"/>
              <a:ext cx="777083" cy="430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sp>
          <p:nvSpPr>
            <p:cNvPr id="1169" name="TextBox 258"/>
            <p:cNvSpPr txBox="1">
              <a:spLocks noChangeArrowheads="1"/>
            </p:cNvSpPr>
            <p:nvPr/>
          </p:nvSpPr>
          <p:spPr bwMode="auto">
            <a:xfrm>
              <a:off x="4697348" y="5117058"/>
              <a:ext cx="5020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cxnSp>
          <p:nvCxnSpPr>
            <p:cNvPr id="1170" name="直接箭头连接符 260"/>
            <p:cNvCxnSpPr>
              <a:cxnSpLocks noChangeShapeType="1"/>
            </p:cNvCxnSpPr>
            <p:nvPr/>
          </p:nvCxnSpPr>
          <p:spPr bwMode="auto">
            <a:xfrm>
              <a:off x="4758175" y="5384635"/>
              <a:ext cx="33307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171" name="直接箭头连接符 262"/>
            <p:cNvCxnSpPr>
              <a:cxnSpLocks noChangeShapeType="1"/>
            </p:cNvCxnSpPr>
            <p:nvPr/>
          </p:nvCxnSpPr>
          <p:spPr bwMode="auto">
            <a:xfrm>
              <a:off x="2380616" y="5738965"/>
              <a:ext cx="2736614" cy="590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172" name="Freeform 63"/>
            <p:cNvSpPr>
              <a:spLocks noChangeAspect="1"/>
            </p:cNvSpPr>
            <p:nvPr/>
          </p:nvSpPr>
          <p:spPr bwMode="auto">
            <a:xfrm>
              <a:off x="5877861" y="2780304"/>
              <a:ext cx="1166929" cy="46653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73" name="Line 72"/>
            <p:cNvSpPr>
              <a:spLocks noChangeAspect="1" noChangeShapeType="1"/>
            </p:cNvSpPr>
            <p:nvPr/>
          </p:nvSpPr>
          <p:spPr bwMode="auto">
            <a:xfrm>
              <a:off x="6319593" y="3203139"/>
              <a:ext cx="701575" cy="236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74" name="Line 73"/>
            <p:cNvSpPr>
              <a:spLocks noChangeAspect="1" noChangeShapeType="1"/>
            </p:cNvSpPr>
            <p:nvPr/>
          </p:nvSpPr>
          <p:spPr bwMode="auto">
            <a:xfrm>
              <a:off x="5863687" y="2795658"/>
              <a:ext cx="401575" cy="7677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75" name="Line 74"/>
            <p:cNvSpPr>
              <a:spLocks noChangeAspect="1" noChangeShapeType="1"/>
            </p:cNvSpPr>
            <p:nvPr/>
          </p:nvSpPr>
          <p:spPr bwMode="auto">
            <a:xfrm flipV="1">
              <a:off x="5877861" y="3204319"/>
              <a:ext cx="447638" cy="73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76" name="Text Box 81"/>
            <p:cNvSpPr txBox="1">
              <a:spLocks noChangeAspect="1" noChangeArrowheads="1"/>
            </p:cNvSpPr>
            <p:nvPr/>
          </p:nvSpPr>
          <p:spPr bwMode="auto">
            <a:xfrm>
              <a:off x="6865262" y="3087391"/>
              <a:ext cx="201969" cy="7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22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0000"/>
                <a:buFont typeface="Monotype Sorts"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1177" name="TextBox 342"/>
            <p:cNvSpPr txBox="1">
              <a:spLocks noChangeArrowheads="1"/>
            </p:cNvSpPr>
            <p:nvPr/>
          </p:nvSpPr>
          <p:spPr bwMode="auto">
            <a:xfrm>
              <a:off x="5830385" y="2848238"/>
              <a:ext cx="1665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1178" name="TextBox 343"/>
            <p:cNvSpPr txBox="1">
              <a:spLocks noChangeArrowheads="1"/>
            </p:cNvSpPr>
            <p:nvPr/>
          </p:nvSpPr>
          <p:spPr bwMode="auto">
            <a:xfrm>
              <a:off x="6033995" y="2841417"/>
              <a:ext cx="178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1179" name="TextBox 344"/>
            <p:cNvSpPr txBox="1">
              <a:spLocks noChangeArrowheads="1"/>
            </p:cNvSpPr>
            <p:nvPr/>
          </p:nvSpPr>
          <p:spPr bwMode="auto">
            <a:xfrm>
              <a:off x="6237565" y="2847077"/>
              <a:ext cx="243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开发</a:t>
              </a:r>
            </a:p>
          </p:txBody>
        </p:sp>
        <p:sp>
          <p:nvSpPr>
            <p:cNvPr id="1180" name="TextBox 345"/>
            <p:cNvSpPr txBox="1">
              <a:spLocks noChangeArrowheads="1"/>
            </p:cNvSpPr>
            <p:nvPr/>
          </p:nvSpPr>
          <p:spPr bwMode="auto">
            <a:xfrm>
              <a:off x="6423530" y="2847077"/>
              <a:ext cx="168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验证</a:t>
              </a:r>
            </a:p>
          </p:txBody>
        </p:sp>
        <p:sp>
          <p:nvSpPr>
            <p:cNvPr id="1181" name="TextBox 346"/>
            <p:cNvSpPr txBox="1">
              <a:spLocks noChangeArrowheads="1"/>
            </p:cNvSpPr>
            <p:nvPr/>
          </p:nvSpPr>
          <p:spPr bwMode="auto">
            <a:xfrm>
              <a:off x="6588224" y="2839457"/>
              <a:ext cx="170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</a:p>
          </p:txBody>
        </p:sp>
        <p:sp>
          <p:nvSpPr>
            <p:cNvPr id="1182" name="TextBox 347"/>
            <p:cNvSpPr txBox="1">
              <a:spLocks noChangeArrowheads="1"/>
            </p:cNvSpPr>
            <p:nvPr/>
          </p:nvSpPr>
          <p:spPr bwMode="auto">
            <a:xfrm>
              <a:off x="6747480" y="2839457"/>
              <a:ext cx="4619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生命周期</a:t>
              </a:r>
            </a:p>
          </p:txBody>
        </p:sp>
        <p:sp>
          <p:nvSpPr>
            <p:cNvPr id="1183" name="Line 92"/>
            <p:cNvSpPr>
              <a:spLocks noChangeAspect="1" noChangeShapeType="1"/>
            </p:cNvSpPr>
            <p:nvPr/>
          </p:nvSpPr>
          <p:spPr bwMode="auto">
            <a:xfrm>
              <a:off x="5866050" y="2821642"/>
              <a:ext cx="0" cy="429921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184" name="直接箭头连接符 288"/>
            <p:cNvCxnSpPr>
              <a:cxnSpLocks noChangeShapeType="1"/>
            </p:cNvCxnSpPr>
            <p:nvPr/>
          </p:nvCxnSpPr>
          <p:spPr bwMode="auto">
            <a:xfrm>
              <a:off x="6271168" y="2871249"/>
              <a:ext cx="750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85" name="直接连接符 290"/>
            <p:cNvCxnSpPr>
              <a:cxnSpLocks noChangeShapeType="1"/>
            </p:cNvCxnSpPr>
            <p:nvPr/>
          </p:nvCxnSpPr>
          <p:spPr bwMode="auto">
            <a:xfrm rot="16200000" flipH="1">
              <a:off x="5862507" y="3046052"/>
              <a:ext cx="40157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6" name="直接连接符 291"/>
            <p:cNvCxnSpPr>
              <a:cxnSpLocks noChangeShapeType="1"/>
            </p:cNvCxnSpPr>
            <p:nvPr/>
          </p:nvCxnSpPr>
          <p:spPr bwMode="auto">
            <a:xfrm rot="16200000" flipH="1">
              <a:off x="6127074" y="3033060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7" name="直接连接符 292"/>
            <p:cNvCxnSpPr>
              <a:cxnSpLocks noChangeShapeType="1"/>
            </p:cNvCxnSpPr>
            <p:nvPr/>
          </p:nvCxnSpPr>
          <p:spPr bwMode="auto">
            <a:xfrm rot="16200000" flipH="1">
              <a:off x="6308963" y="3035422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8" name="直接连接符 293"/>
            <p:cNvCxnSpPr>
              <a:cxnSpLocks noChangeShapeType="1"/>
            </p:cNvCxnSpPr>
            <p:nvPr/>
          </p:nvCxnSpPr>
          <p:spPr bwMode="auto">
            <a:xfrm rot="16200000" flipH="1">
              <a:off x="6658570" y="3050776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9" name="直接连接符 294"/>
            <p:cNvCxnSpPr>
              <a:cxnSpLocks noChangeShapeType="1"/>
            </p:cNvCxnSpPr>
            <p:nvPr/>
          </p:nvCxnSpPr>
          <p:spPr bwMode="auto">
            <a:xfrm rot="16200000" flipH="1">
              <a:off x="6480223" y="3040147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0" name="直接箭头连接符 298"/>
            <p:cNvCxnSpPr>
              <a:cxnSpLocks noChangeShapeType="1"/>
            </p:cNvCxnSpPr>
            <p:nvPr/>
          </p:nvCxnSpPr>
          <p:spPr bwMode="auto">
            <a:xfrm rot="10800000" flipV="1">
              <a:off x="3535735" y="4442115"/>
              <a:ext cx="20905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91" name="直接连接符 300"/>
            <p:cNvCxnSpPr>
              <a:cxnSpLocks noChangeShapeType="1"/>
            </p:cNvCxnSpPr>
            <p:nvPr/>
          </p:nvCxnSpPr>
          <p:spPr bwMode="auto">
            <a:xfrm rot="16200000" flipH="1">
              <a:off x="3623726" y="4583257"/>
              <a:ext cx="26811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92" name="TextBox 113"/>
            <p:cNvSpPr txBox="1">
              <a:spLocks noChangeArrowheads="1"/>
            </p:cNvSpPr>
            <p:nvPr/>
          </p:nvSpPr>
          <p:spPr bwMode="auto">
            <a:xfrm>
              <a:off x="1578412" y="5458335"/>
              <a:ext cx="11385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ITD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193" name="直接连接符 134"/>
            <p:cNvCxnSpPr>
              <a:cxnSpLocks noChangeShapeType="1"/>
            </p:cNvCxnSpPr>
            <p:nvPr/>
          </p:nvCxnSpPr>
          <p:spPr bwMode="auto">
            <a:xfrm rot="16200000" flipV="1">
              <a:off x="2080026" y="5427745"/>
              <a:ext cx="615354" cy="708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4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3255223" y="3932469"/>
              <a:ext cx="155314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195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231010" y="4664163"/>
              <a:ext cx="18661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96" name="直接箭头连接符 252"/>
            <p:cNvCxnSpPr>
              <a:cxnSpLocks noChangeShapeType="1"/>
            </p:cNvCxnSpPr>
            <p:nvPr/>
          </p:nvCxnSpPr>
          <p:spPr bwMode="auto">
            <a:xfrm>
              <a:off x="6758963" y="5533453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197" name="TextBox 112"/>
            <p:cNvSpPr txBox="1">
              <a:spLocks noChangeArrowheads="1"/>
            </p:cNvSpPr>
            <p:nvPr/>
          </p:nvSpPr>
          <p:spPr bwMode="auto">
            <a:xfrm>
              <a:off x="611560" y="3765107"/>
              <a:ext cx="1110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IP&amp;TD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8" name="矩形 1197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99" name="矩形 1198"/>
            <p:cNvSpPr/>
            <p:nvPr/>
          </p:nvSpPr>
          <p:spPr>
            <a:xfrm>
              <a:off x="3635896" y="35010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②</a:t>
              </a:r>
            </a:p>
          </p:txBody>
        </p:sp>
        <p:sp>
          <p:nvSpPr>
            <p:cNvPr id="1200" name="矩形 1199"/>
            <p:cNvSpPr/>
            <p:nvPr/>
          </p:nvSpPr>
          <p:spPr>
            <a:xfrm>
              <a:off x="5940152" y="42210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③</a:t>
              </a:r>
            </a:p>
          </p:txBody>
        </p:sp>
        <p:sp>
          <p:nvSpPr>
            <p:cNvPr id="1201" name="矩形 1200"/>
            <p:cNvSpPr/>
            <p:nvPr/>
          </p:nvSpPr>
          <p:spPr>
            <a:xfrm>
              <a:off x="7092280" y="47971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④</a:t>
              </a:r>
            </a:p>
          </p:txBody>
        </p:sp>
        <p:sp>
          <p:nvSpPr>
            <p:cNvPr id="1202" name="圆角矩形标注 1201"/>
            <p:cNvSpPr/>
            <p:nvPr/>
          </p:nvSpPr>
          <p:spPr>
            <a:xfrm>
              <a:off x="3635896" y="1916832"/>
              <a:ext cx="4176464" cy="1656184"/>
            </a:xfrm>
            <a:prstGeom prst="wedgeRoundRectCallout">
              <a:avLst>
                <a:gd name="adj1" fmla="val -3083"/>
                <a:gd name="adj2" fmla="val 137279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技术开发流程：按时间点落实技术规划，指导每个技术开发小组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ITD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进行具体技术的研究、转换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1209"/>
          <p:cNvGrpSpPr/>
          <p:nvPr/>
        </p:nvGrpSpPr>
        <p:grpSpPr>
          <a:xfrm>
            <a:off x="613806" y="1842850"/>
            <a:ext cx="7200800" cy="4254331"/>
            <a:chOff x="611560" y="1838965"/>
            <a:chExt cx="7200800" cy="4254331"/>
          </a:xfrm>
        </p:grpSpPr>
        <p:sp>
          <p:nvSpPr>
            <p:cNvPr id="1465" name="矩形 1464"/>
            <p:cNvSpPr/>
            <p:nvPr/>
          </p:nvSpPr>
          <p:spPr>
            <a:xfrm>
              <a:off x="611561" y="1838965"/>
              <a:ext cx="7200799" cy="42484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  <p:sp>
          <p:nvSpPr>
            <p:cNvPr id="1466" name="矩形 1465"/>
            <p:cNvSpPr/>
            <p:nvPr/>
          </p:nvSpPr>
          <p:spPr>
            <a:xfrm>
              <a:off x="1393923" y="4084241"/>
              <a:ext cx="6213072" cy="19381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1467" name="TextBox 1466"/>
            <p:cNvSpPr txBox="1"/>
            <p:nvPr/>
          </p:nvSpPr>
          <p:spPr>
            <a:xfrm>
              <a:off x="2771800" y="4149080"/>
              <a:ext cx="777083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sp>
          <p:nvSpPr>
            <p:cNvPr id="1468" name="矩形 1467"/>
            <p:cNvSpPr/>
            <p:nvPr/>
          </p:nvSpPr>
          <p:spPr>
            <a:xfrm>
              <a:off x="1393922" y="1964162"/>
              <a:ext cx="6213072" cy="1802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1469" name="矩形 1468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70" name="TextBox 5"/>
            <p:cNvSpPr txBox="1">
              <a:spLocks noChangeArrowheads="1"/>
            </p:cNvSpPr>
            <p:nvPr/>
          </p:nvSpPr>
          <p:spPr bwMode="auto">
            <a:xfrm>
              <a:off x="2149128" y="2482969"/>
              <a:ext cx="34842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需求管理流程</a:t>
              </a:r>
            </a:p>
          </p:txBody>
        </p:sp>
        <p:sp>
          <p:nvSpPr>
            <p:cNvPr id="1471" name="泪滴形 1470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72" name="Rectangle 121"/>
            <p:cNvSpPr>
              <a:spLocks noChangeArrowheads="1"/>
            </p:cNvSpPr>
            <p:nvPr/>
          </p:nvSpPr>
          <p:spPr bwMode="auto">
            <a:xfrm>
              <a:off x="3707904" y="2317825"/>
              <a:ext cx="540945" cy="31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产品规划流程</a:t>
              </a:r>
            </a:p>
          </p:txBody>
        </p:sp>
        <p:sp>
          <p:nvSpPr>
            <p:cNvPr id="1473" name="Freeform 18"/>
            <p:cNvSpPr>
              <a:spLocks noChangeAspect="1"/>
            </p:cNvSpPr>
            <p:nvPr/>
          </p:nvSpPr>
          <p:spPr bwMode="auto">
            <a:xfrm>
              <a:off x="5907389" y="5691721"/>
              <a:ext cx="1375984" cy="40157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6931689" y="5189004"/>
              <a:ext cx="597809" cy="774303"/>
              <a:chOff x="5697" y="3076"/>
              <a:chExt cx="511" cy="699"/>
            </a:xfrm>
          </p:grpSpPr>
          <p:sp>
            <p:nvSpPr>
              <p:cNvPr id="1587" name="AutoShape 9"/>
              <p:cNvSpPr>
                <a:spLocks noChangeAspect="1" noChangeArrowheads="1"/>
              </p:cNvSpPr>
              <p:nvPr/>
            </p:nvSpPr>
            <p:spPr bwMode="auto">
              <a:xfrm>
                <a:off x="5722" y="3103"/>
                <a:ext cx="421" cy="638"/>
              </a:xfrm>
              <a:prstGeom prst="can">
                <a:avLst>
                  <a:gd name="adj" fmla="val 37886"/>
                </a:avLst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96755" tIns="48377" rIns="96755" bIns="48377" anchor="ctr"/>
              <a:lstStyle/>
              <a:p>
                <a:pPr marL="0" marR="0" lvl="0" indent="0" defTabSz="904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1588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744" y="3076"/>
                <a:ext cx="39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CBB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89" name="Freeform 11"/>
              <p:cNvSpPr>
                <a:spLocks noChangeAspect="1"/>
              </p:cNvSpPr>
              <p:nvPr/>
            </p:nvSpPr>
            <p:spPr bwMode="auto">
              <a:xfrm>
                <a:off x="5722" y="3370"/>
                <a:ext cx="421" cy="6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4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590" name="Freeform 12"/>
              <p:cNvSpPr>
                <a:spLocks noChangeAspect="1"/>
              </p:cNvSpPr>
              <p:nvPr/>
            </p:nvSpPr>
            <p:spPr bwMode="auto">
              <a:xfrm>
                <a:off x="5722" y="3535"/>
                <a:ext cx="421" cy="5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1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591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754" y="3232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平台</a:t>
                </a:r>
              </a:p>
            </p:txBody>
          </p:sp>
          <p:sp>
            <p:nvSpPr>
              <p:cNvPr id="1592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97" y="3398"/>
                <a:ext cx="511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子系统</a:t>
                </a:r>
              </a:p>
            </p:txBody>
          </p:sp>
          <p:sp>
            <p:nvSpPr>
              <p:cNvPr id="159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763" y="3540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</a:t>
                </a:r>
              </a:p>
            </p:txBody>
          </p:sp>
        </p:grpSp>
        <p:sp>
          <p:nvSpPr>
            <p:cNvPr id="1475" name="Freeform 86"/>
            <p:cNvSpPr>
              <a:spLocks noChangeAspect="1"/>
            </p:cNvSpPr>
            <p:nvPr/>
          </p:nvSpPr>
          <p:spPr bwMode="auto">
            <a:xfrm>
              <a:off x="3529829" y="2611406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76" name="Line 89"/>
            <p:cNvSpPr>
              <a:spLocks noChangeAspect="1" noChangeShapeType="1"/>
            </p:cNvSpPr>
            <p:nvPr/>
          </p:nvSpPr>
          <p:spPr bwMode="auto">
            <a:xfrm>
              <a:off x="4445184" y="267282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77" name="Line 91"/>
            <p:cNvSpPr>
              <a:spLocks noChangeAspect="1" noChangeShapeType="1"/>
            </p:cNvSpPr>
            <p:nvPr/>
          </p:nvSpPr>
          <p:spPr bwMode="auto">
            <a:xfrm>
              <a:off x="3802664" y="263975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78" name="Line 92"/>
            <p:cNvSpPr>
              <a:spLocks noChangeAspect="1" noChangeShapeType="1"/>
            </p:cNvSpPr>
            <p:nvPr/>
          </p:nvSpPr>
          <p:spPr bwMode="auto">
            <a:xfrm>
              <a:off x="3545184" y="2612587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79" name="Line 93"/>
            <p:cNvSpPr>
              <a:spLocks noChangeAspect="1" noChangeShapeType="1"/>
            </p:cNvSpPr>
            <p:nvPr/>
          </p:nvSpPr>
          <p:spPr bwMode="auto">
            <a:xfrm>
              <a:off x="4754633" y="272951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80" name="Text Box 95"/>
            <p:cNvSpPr txBox="1">
              <a:spLocks noChangeAspect="1" noChangeArrowheads="1"/>
            </p:cNvSpPr>
            <p:nvPr/>
          </p:nvSpPr>
          <p:spPr bwMode="auto">
            <a:xfrm>
              <a:off x="3507306" y="2620082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1481" name="Text Box 96"/>
            <p:cNvSpPr txBox="1">
              <a:spLocks noChangeAspect="1" noChangeArrowheads="1"/>
            </p:cNvSpPr>
            <p:nvPr/>
          </p:nvSpPr>
          <p:spPr bwMode="auto">
            <a:xfrm>
              <a:off x="3783461" y="2612385"/>
              <a:ext cx="207874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1482" name="Line 73"/>
            <p:cNvSpPr>
              <a:spLocks noChangeAspect="1" noChangeShapeType="1"/>
            </p:cNvSpPr>
            <p:nvPr/>
          </p:nvSpPr>
          <p:spPr bwMode="auto">
            <a:xfrm>
              <a:off x="3540459" y="2558257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83" name="泪滴形 1482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84" name="泪滴形 1483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85" name="泪滴形 1484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FF6B2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86" name="泪滴形 1485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87" name="椭圆形标注 1486"/>
            <p:cNvSpPr/>
            <p:nvPr/>
          </p:nvSpPr>
          <p:spPr>
            <a:xfrm>
              <a:off x="4118018" y="3849201"/>
              <a:ext cx="724016" cy="796063"/>
            </a:xfrm>
            <a:prstGeom prst="wedgeEllipseCallou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88" name="TextBox 108"/>
            <p:cNvSpPr txBox="1">
              <a:spLocks noChangeArrowheads="1"/>
            </p:cNvSpPr>
            <p:nvPr/>
          </p:nvSpPr>
          <p:spPr bwMode="auto">
            <a:xfrm>
              <a:off x="4026416" y="4094985"/>
              <a:ext cx="922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技术路线图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技术树</a:t>
              </a:r>
            </a:p>
          </p:txBody>
        </p:sp>
        <p:sp>
          <p:nvSpPr>
            <p:cNvPr id="1489" name="TextBox 112"/>
            <p:cNvSpPr txBox="1">
              <a:spLocks noChangeArrowheads="1"/>
            </p:cNvSpPr>
            <p:nvPr/>
          </p:nvSpPr>
          <p:spPr bwMode="auto">
            <a:xfrm>
              <a:off x="1574868" y="2030304"/>
              <a:ext cx="111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90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1491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1492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1493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1494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cxnSp>
          <p:nvCxnSpPr>
            <p:cNvPr id="1495" name="直接连接符 134"/>
            <p:cNvCxnSpPr>
              <a:cxnSpLocks noChangeShapeType="1"/>
            </p:cNvCxnSpPr>
            <p:nvPr/>
          </p:nvCxnSpPr>
          <p:spPr bwMode="auto">
            <a:xfrm rot="5400000" flipH="1" flipV="1">
              <a:off x="2142624" y="2277745"/>
              <a:ext cx="479528" cy="35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96" name="直接连接符 136"/>
            <p:cNvCxnSpPr>
              <a:cxnSpLocks noChangeShapeType="1"/>
            </p:cNvCxnSpPr>
            <p:nvPr/>
          </p:nvCxnSpPr>
          <p:spPr bwMode="auto">
            <a:xfrm>
              <a:off x="2384159" y="2033847"/>
              <a:ext cx="3457087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97" name="直接箭头连接符 141"/>
            <p:cNvCxnSpPr>
              <a:cxnSpLocks noChangeShapeType="1"/>
            </p:cNvCxnSpPr>
            <p:nvPr/>
          </p:nvCxnSpPr>
          <p:spPr bwMode="auto">
            <a:xfrm rot="16200000" flipH="1">
              <a:off x="5600302" y="2278335"/>
              <a:ext cx="48189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498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693412" y="2170264"/>
              <a:ext cx="26811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499" name="直接箭头连接符 148"/>
            <p:cNvCxnSpPr>
              <a:cxnSpLocks noChangeShapeType="1"/>
            </p:cNvCxnSpPr>
            <p:nvPr/>
          </p:nvCxnSpPr>
          <p:spPr bwMode="auto">
            <a:xfrm>
              <a:off x="4070774" y="2663375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00" name="直接连接符 150"/>
            <p:cNvCxnSpPr>
              <a:cxnSpLocks noChangeShapeType="1"/>
            </p:cNvCxnSpPr>
            <p:nvPr/>
          </p:nvCxnSpPr>
          <p:spPr bwMode="auto">
            <a:xfrm flipV="1">
              <a:off x="3571168" y="2983454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01" name="直接连接符 152"/>
            <p:cNvCxnSpPr>
              <a:cxnSpLocks noChangeShapeType="1"/>
            </p:cNvCxnSpPr>
            <p:nvPr/>
          </p:nvCxnSpPr>
          <p:spPr bwMode="auto">
            <a:xfrm flipV="1">
              <a:off x="4070774" y="2983454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02" name="Line 89"/>
            <p:cNvSpPr>
              <a:spLocks noChangeAspect="1" noChangeShapeType="1"/>
            </p:cNvSpPr>
            <p:nvPr/>
          </p:nvSpPr>
          <p:spPr bwMode="auto">
            <a:xfrm>
              <a:off x="4071955" y="2675186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03" name="TextBox 155"/>
            <p:cNvSpPr txBox="1">
              <a:spLocks noChangeArrowheads="1"/>
            </p:cNvSpPr>
            <p:nvPr/>
          </p:nvSpPr>
          <p:spPr bwMode="auto">
            <a:xfrm>
              <a:off x="4028956" y="2609354"/>
              <a:ext cx="55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1504" name="TextBox 158"/>
            <p:cNvSpPr txBox="1">
              <a:spLocks noChangeArrowheads="1"/>
            </p:cNvSpPr>
            <p:nvPr/>
          </p:nvSpPr>
          <p:spPr bwMode="auto">
            <a:xfrm>
              <a:off x="4453032" y="2601672"/>
              <a:ext cx="15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sp>
          <p:nvSpPr>
            <p:cNvPr id="1505" name="Rectangle 121"/>
            <p:cNvSpPr>
              <a:spLocks noChangeArrowheads="1"/>
            </p:cNvSpPr>
            <p:nvPr/>
          </p:nvSpPr>
          <p:spPr bwMode="auto">
            <a:xfrm>
              <a:off x="5940152" y="2559046"/>
              <a:ext cx="720080" cy="144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产品开发流程</a:t>
              </a:r>
            </a:p>
          </p:txBody>
        </p:sp>
        <p:sp>
          <p:nvSpPr>
            <p:cNvPr id="1506" name="Freeform 86"/>
            <p:cNvSpPr>
              <a:spLocks noChangeAspect="1"/>
            </p:cNvSpPr>
            <p:nvPr/>
          </p:nvSpPr>
          <p:spPr bwMode="auto">
            <a:xfrm>
              <a:off x="5773924" y="2807469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07" name="Rectangle 121"/>
            <p:cNvSpPr>
              <a:spLocks noChangeArrowheads="1"/>
            </p:cNvSpPr>
            <p:nvPr/>
          </p:nvSpPr>
          <p:spPr bwMode="auto">
            <a:xfrm>
              <a:off x="3347864" y="4791293"/>
              <a:ext cx="540945" cy="18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技术规划流程</a:t>
              </a:r>
            </a:p>
          </p:txBody>
        </p:sp>
        <p:sp>
          <p:nvSpPr>
            <p:cNvPr id="1508" name="Freeform 86"/>
            <p:cNvSpPr>
              <a:spLocks noChangeAspect="1"/>
            </p:cNvSpPr>
            <p:nvPr/>
          </p:nvSpPr>
          <p:spPr bwMode="auto">
            <a:xfrm>
              <a:off x="3207388" y="5031485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09" name="Line 89"/>
            <p:cNvSpPr>
              <a:spLocks noChangeAspect="1" noChangeShapeType="1"/>
            </p:cNvSpPr>
            <p:nvPr/>
          </p:nvSpPr>
          <p:spPr bwMode="auto">
            <a:xfrm>
              <a:off x="4122742" y="5094083"/>
              <a:ext cx="0" cy="307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10" name="Line 91"/>
            <p:cNvSpPr>
              <a:spLocks noChangeAspect="1" noChangeShapeType="1"/>
            </p:cNvSpPr>
            <p:nvPr/>
          </p:nvSpPr>
          <p:spPr bwMode="auto">
            <a:xfrm>
              <a:off x="3480223" y="505983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11" name="Line 92"/>
            <p:cNvSpPr>
              <a:spLocks noChangeAspect="1" noChangeShapeType="1"/>
            </p:cNvSpPr>
            <p:nvPr/>
          </p:nvSpPr>
          <p:spPr bwMode="auto">
            <a:xfrm>
              <a:off x="3222742" y="5032666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12" name="Line 93"/>
            <p:cNvSpPr>
              <a:spLocks noChangeAspect="1" noChangeShapeType="1"/>
            </p:cNvSpPr>
            <p:nvPr/>
          </p:nvSpPr>
          <p:spPr bwMode="auto">
            <a:xfrm>
              <a:off x="4433373" y="514959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13" name="Text Box 95"/>
            <p:cNvSpPr txBox="1">
              <a:spLocks noChangeAspect="1" noChangeArrowheads="1"/>
            </p:cNvSpPr>
            <p:nvPr/>
          </p:nvSpPr>
          <p:spPr bwMode="auto">
            <a:xfrm>
              <a:off x="3196453" y="4993768"/>
              <a:ext cx="242126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1514" name="Text Box 96"/>
            <p:cNvSpPr txBox="1">
              <a:spLocks noChangeAspect="1" noChangeArrowheads="1"/>
            </p:cNvSpPr>
            <p:nvPr/>
          </p:nvSpPr>
          <p:spPr bwMode="auto">
            <a:xfrm>
              <a:off x="3450352" y="499376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1515" name="Line 73"/>
            <p:cNvSpPr>
              <a:spLocks noChangeAspect="1" noChangeShapeType="1"/>
            </p:cNvSpPr>
            <p:nvPr/>
          </p:nvSpPr>
          <p:spPr bwMode="auto">
            <a:xfrm>
              <a:off x="3219199" y="4978335"/>
              <a:ext cx="529134" cy="102756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516" name="直接箭头连接符 186"/>
            <p:cNvCxnSpPr>
              <a:cxnSpLocks noChangeShapeType="1"/>
            </p:cNvCxnSpPr>
            <p:nvPr/>
          </p:nvCxnSpPr>
          <p:spPr bwMode="auto">
            <a:xfrm>
              <a:off x="3748333" y="5083454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17" name="直接连接符 187"/>
            <p:cNvCxnSpPr>
              <a:cxnSpLocks noChangeShapeType="1"/>
            </p:cNvCxnSpPr>
            <p:nvPr/>
          </p:nvCxnSpPr>
          <p:spPr bwMode="auto">
            <a:xfrm flipV="1">
              <a:off x="3248726" y="5403532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18" name="直接连接符 188"/>
            <p:cNvCxnSpPr>
              <a:cxnSpLocks noChangeShapeType="1"/>
            </p:cNvCxnSpPr>
            <p:nvPr/>
          </p:nvCxnSpPr>
          <p:spPr bwMode="auto">
            <a:xfrm flipV="1">
              <a:off x="3748333" y="5403532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19" name="Line 89"/>
            <p:cNvSpPr>
              <a:spLocks noChangeAspect="1" noChangeShapeType="1"/>
            </p:cNvSpPr>
            <p:nvPr/>
          </p:nvSpPr>
          <p:spPr bwMode="auto">
            <a:xfrm>
              <a:off x="3750695" y="5095265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20" name="TextBox 190"/>
            <p:cNvSpPr txBox="1">
              <a:spLocks noChangeArrowheads="1"/>
            </p:cNvSpPr>
            <p:nvPr/>
          </p:nvSpPr>
          <p:spPr bwMode="auto">
            <a:xfrm>
              <a:off x="3734388" y="5027146"/>
              <a:ext cx="519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1521" name="TextBox 191"/>
            <p:cNvSpPr txBox="1">
              <a:spLocks noChangeArrowheads="1"/>
            </p:cNvSpPr>
            <p:nvPr/>
          </p:nvSpPr>
          <p:spPr bwMode="auto">
            <a:xfrm>
              <a:off x="4138211" y="5045417"/>
              <a:ext cx="153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cxnSp>
          <p:nvCxnSpPr>
            <p:cNvPr id="1522" name="直接箭头连接符 197"/>
            <p:cNvCxnSpPr>
              <a:cxnSpLocks noChangeShapeType="1"/>
            </p:cNvCxnSpPr>
            <p:nvPr/>
          </p:nvCxnSpPr>
          <p:spPr bwMode="auto">
            <a:xfrm>
              <a:off x="5113688" y="2760225"/>
              <a:ext cx="535039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23" name="直接箭头连接符 199"/>
            <p:cNvCxnSpPr>
              <a:cxnSpLocks noChangeShapeType="1"/>
            </p:cNvCxnSpPr>
            <p:nvPr/>
          </p:nvCxnSpPr>
          <p:spPr bwMode="auto">
            <a:xfrm rot="10800000">
              <a:off x="5095971" y="2871249"/>
              <a:ext cx="53622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524" name="TextBox 200"/>
            <p:cNvSpPr txBox="1">
              <a:spLocks noChangeArrowheads="1"/>
            </p:cNvSpPr>
            <p:nvPr/>
          </p:nvSpPr>
          <p:spPr bwMode="auto">
            <a:xfrm>
              <a:off x="5148064" y="2502277"/>
              <a:ext cx="5596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sp>
          <p:nvSpPr>
            <p:cNvPr id="1525" name="TextBox 201"/>
            <p:cNvSpPr txBox="1">
              <a:spLocks noChangeArrowheads="1"/>
            </p:cNvSpPr>
            <p:nvPr/>
          </p:nvSpPr>
          <p:spPr bwMode="auto">
            <a:xfrm>
              <a:off x="5148064" y="2858110"/>
              <a:ext cx="53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cxnSp>
          <p:nvCxnSpPr>
            <p:cNvPr id="1526" name="直接箭头连接符 202"/>
            <p:cNvCxnSpPr>
              <a:cxnSpLocks noChangeShapeType="1"/>
            </p:cNvCxnSpPr>
            <p:nvPr/>
          </p:nvCxnSpPr>
          <p:spPr bwMode="auto">
            <a:xfrm rot="5400000">
              <a:off x="5046365" y="4237784"/>
              <a:ext cx="168779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27" name="直接箭头连接符 203"/>
            <p:cNvCxnSpPr>
              <a:cxnSpLocks noChangeShapeType="1"/>
            </p:cNvCxnSpPr>
            <p:nvPr/>
          </p:nvCxnSpPr>
          <p:spPr bwMode="auto">
            <a:xfrm rot="5400000" flipH="1" flipV="1">
              <a:off x="5602073" y="4215934"/>
              <a:ext cx="1687796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528" name="Rectangle 121"/>
            <p:cNvSpPr>
              <a:spLocks noChangeArrowheads="1"/>
            </p:cNvSpPr>
            <p:nvPr/>
          </p:nvSpPr>
          <p:spPr bwMode="auto">
            <a:xfrm>
              <a:off x="5436096" y="5151334"/>
              <a:ext cx="540945" cy="187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技术开发流程</a:t>
              </a:r>
            </a:p>
          </p:txBody>
        </p:sp>
        <p:sp>
          <p:nvSpPr>
            <p:cNvPr id="1529" name="Freeform 86"/>
            <p:cNvSpPr>
              <a:spLocks noChangeAspect="1"/>
            </p:cNvSpPr>
            <p:nvPr/>
          </p:nvSpPr>
          <p:spPr bwMode="auto">
            <a:xfrm>
              <a:off x="5262507" y="5383454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30" name="Line 89"/>
            <p:cNvSpPr>
              <a:spLocks noChangeAspect="1" noChangeShapeType="1"/>
            </p:cNvSpPr>
            <p:nvPr/>
          </p:nvSpPr>
          <p:spPr bwMode="auto">
            <a:xfrm>
              <a:off x="6177861" y="5444871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31" name="Line 91"/>
            <p:cNvSpPr>
              <a:spLocks noChangeAspect="1" noChangeShapeType="1"/>
            </p:cNvSpPr>
            <p:nvPr/>
          </p:nvSpPr>
          <p:spPr bwMode="auto">
            <a:xfrm>
              <a:off x="5535341" y="5411800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32" name="Line 92"/>
            <p:cNvSpPr>
              <a:spLocks noChangeAspect="1" noChangeShapeType="1"/>
            </p:cNvSpPr>
            <p:nvPr/>
          </p:nvSpPr>
          <p:spPr bwMode="auto">
            <a:xfrm>
              <a:off x="5277861" y="5384635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33" name="Line 93"/>
            <p:cNvSpPr>
              <a:spLocks noChangeAspect="1" noChangeShapeType="1"/>
            </p:cNvSpPr>
            <p:nvPr/>
          </p:nvSpPr>
          <p:spPr bwMode="auto">
            <a:xfrm>
              <a:off x="6488491" y="5501564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34" name="Text Box 95"/>
            <p:cNvSpPr txBox="1">
              <a:spLocks noChangeAspect="1" noChangeArrowheads="1"/>
            </p:cNvSpPr>
            <p:nvPr/>
          </p:nvSpPr>
          <p:spPr bwMode="auto">
            <a:xfrm>
              <a:off x="5235313" y="5356570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1535" name="Text Box 96"/>
            <p:cNvSpPr txBox="1">
              <a:spLocks noChangeAspect="1" noChangeArrowheads="1"/>
            </p:cNvSpPr>
            <p:nvPr/>
          </p:nvSpPr>
          <p:spPr bwMode="auto">
            <a:xfrm>
              <a:off x="5500898" y="534618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1536" name="Line 73"/>
            <p:cNvSpPr>
              <a:spLocks noChangeAspect="1" noChangeShapeType="1"/>
            </p:cNvSpPr>
            <p:nvPr/>
          </p:nvSpPr>
          <p:spPr bwMode="auto">
            <a:xfrm>
              <a:off x="5273136" y="533030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537" name="直接箭头连接符 214"/>
            <p:cNvCxnSpPr>
              <a:cxnSpLocks noChangeShapeType="1"/>
            </p:cNvCxnSpPr>
            <p:nvPr/>
          </p:nvCxnSpPr>
          <p:spPr bwMode="auto">
            <a:xfrm>
              <a:off x="5803452" y="543542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38" name="直接连接符 215"/>
            <p:cNvCxnSpPr>
              <a:cxnSpLocks noChangeShapeType="1"/>
            </p:cNvCxnSpPr>
            <p:nvPr/>
          </p:nvCxnSpPr>
          <p:spPr bwMode="auto">
            <a:xfrm flipV="1">
              <a:off x="5303845" y="5754320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9" name="直接连接符 216"/>
            <p:cNvCxnSpPr>
              <a:cxnSpLocks noChangeShapeType="1"/>
            </p:cNvCxnSpPr>
            <p:nvPr/>
          </p:nvCxnSpPr>
          <p:spPr bwMode="auto">
            <a:xfrm flipV="1">
              <a:off x="5803452" y="5754320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40" name="Line 89"/>
            <p:cNvSpPr>
              <a:spLocks noChangeAspect="1" noChangeShapeType="1"/>
            </p:cNvSpPr>
            <p:nvPr/>
          </p:nvSpPr>
          <p:spPr bwMode="auto">
            <a:xfrm>
              <a:off x="5805814" y="5447233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41" name="TextBox 218"/>
            <p:cNvSpPr txBox="1">
              <a:spLocks noChangeArrowheads="1"/>
            </p:cNvSpPr>
            <p:nvPr/>
          </p:nvSpPr>
          <p:spPr bwMode="auto">
            <a:xfrm>
              <a:off x="5819987" y="5383758"/>
              <a:ext cx="264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攻关</a:t>
              </a:r>
            </a:p>
          </p:txBody>
        </p:sp>
        <p:sp>
          <p:nvSpPr>
            <p:cNvPr id="1542" name="TextBox 219"/>
            <p:cNvSpPr txBox="1">
              <a:spLocks noChangeArrowheads="1"/>
            </p:cNvSpPr>
            <p:nvPr/>
          </p:nvSpPr>
          <p:spPr bwMode="auto">
            <a:xfrm>
              <a:off x="6178089" y="5390218"/>
              <a:ext cx="152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迁移</a:t>
              </a:r>
            </a:p>
          </p:txBody>
        </p:sp>
        <p:cxnSp>
          <p:nvCxnSpPr>
            <p:cNvPr id="1543" name="直接连接符 228"/>
            <p:cNvCxnSpPr>
              <a:cxnSpLocks noChangeShapeType="1"/>
            </p:cNvCxnSpPr>
            <p:nvPr/>
          </p:nvCxnSpPr>
          <p:spPr bwMode="auto">
            <a:xfrm rot="10800000">
              <a:off x="3128254" y="3868099"/>
              <a:ext cx="902362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4" name="直接箭头连接符 230"/>
            <p:cNvCxnSpPr>
              <a:cxnSpLocks noChangeShapeType="1"/>
            </p:cNvCxnSpPr>
            <p:nvPr/>
          </p:nvCxnSpPr>
          <p:spPr bwMode="auto">
            <a:xfrm rot="5400000">
              <a:off x="3033215" y="3971451"/>
              <a:ext cx="198392" cy="113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45" name="直接箭头连接符 238"/>
            <p:cNvCxnSpPr>
              <a:cxnSpLocks noChangeShapeType="1"/>
            </p:cNvCxnSpPr>
            <p:nvPr/>
          </p:nvCxnSpPr>
          <p:spPr bwMode="auto">
            <a:xfrm rot="5400000" flipH="1" flipV="1">
              <a:off x="4483570" y="3520264"/>
              <a:ext cx="72283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46" name="直接连接符 240"/>
            <p:cNvCxnSpPr>
              <a:cxnSpLocks noChangeShapeType="1"/>
            </p:cNvCxnSpPr>
            <p:nvPr/>
          </p:nvCxnSpPr>
          <p:spPr bwMode="auto">
            <a:xfrm>
              <a:off x="4836128" y="3870461"/>
              <a:ext cx="536221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7" name="直接箭头连接符 242"/>
            <p:cNvCxnSpPr>
              <a:cxnSpLocks noChangeShapeType="1"/>
            </p:cNvCxnSpPr>
            <p:nvPr/>
          </p:nvCxnSpPr>
          <p:spPr bwMode="auto">
            <a:xfrm rot="16200000" flipH="1">
              <a:off x="4758766" y="4478139"/>
              <a:ext cx="123188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548" name="TextBox 244"/>
            <p:cNvSpPr txBox="1">
              <a:spLocks noChangeArrowheads="1"/>
            </p:cNvSpPr>
            <p:nvPr/>
          </p:nvSpPr>
          <p:spPr bwMode="auto">
            <a:xfrm>
              <a:off x="4845577" y="3354320"/>
              <a:ext cx="2633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推动</a:t>
              </a:r>
            </a:p>
          </p:txBody>
        </p:sp>
        <p:sp>
          <p:nvSpPr>
            <p:cNvPr id="1549" name="TextBox 245"/>
            <p:cNvSpPr txBox="1">
              <a:spLocks noChangeArrowheads="1"/>
            </p:cNvSpPr>
            <p:nvPr/>
          </p:nvSpPr>
          <p:spPr bwMode="auto">
            <a:xfrm>
              <a:off x="5073530" y="4318099"/>
              <a:ext cx="264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</a:t>
              </a:r>
            </a:p>
          </p:txBody>
        </p:sp>
        <p:cxnSp>
          <p:nvCxnSpPr>
            <p:cNvPr id="1550" name="直接箭头连接符 251"/>
            <p:cNvCxnSpPr>
              <a:cxnSpLocks noChangeShapeType="1"/>
            </p:cNvCxnSpPr>
            <p:nvPr/>
          </p:nvCxnSpPr>
          <p:spPr bwMode="auto">
            <a:xfrm>
              <a:off x="2593215" y="4997233"/>
              <a:ext cx="53503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51" name="直接箭头连接符 252"/>
            <p:cNvCxnSpPr>
              <a:cxnSpLocks noChangeShapeType="1"/>
            </p:cNvCxnSpPr>
            <p:nvPr/>
          </p:nvCxnSpPr>
          <p:spPr bwMode="auto">
            <a:xfrm>
              <a:off x="2608569" y="4456288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52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6149514" y="4269675"/>
              <a:ext cx="1801181" cy="354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553" name="TextBox 258"/>
            <p:cNvSpPr txBox="1">
              <a:spLocks noChangeArrowheads="1"/>
            </p:cNvSpPr>
            <p:nvPr/>
          </p:nvSpPr>
          <p:spPr bwMode="auto">
            <a:xfrm>
              <a:off x="4697348" y="5117058"/>
              <a:ext cx="5020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cxnSp>
          <p:nvCxnSpPr>
            <p:cNvPr id="1554" name="直接箭头连接符 260"/>
            <p:cNvCxnSpPr>
              <a:cxnSpLocks noChangeShapeType="1"/>
            </p:cNvCxnSpPr>
            <p:nvPr/>
          </p:nvCxnSpPr>
          <p:spPr bwMode="auto">
            <a:xfrm>
              <a:off x="4758175" y="5384635"/>
              <a:ext cx="33307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55" name="直接箭头连接符 262"/>
            <p:cNvCxnSpPr>
              <a:cxnSpLocks noChangeShapeType="1"/>
            </p:cNvCxnSpPr>
            <p:nvPr/>
          </p:nvCxnSpPr>
          <p:spPr bwMode="auto">
            <a:xfrm>
              <a:off x="2380616" y="5738965"/>
              <a:ext cx="2736614" cy="590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556" name="Freeform 63"/>
            <p:cNvSpPr>
              <a:spLocks noChangeAspect="1"/>
            </p:cNvSpPr>
            <p:nvPr/>
          </p:nvSpPr>
          <p:spPr bwMode="auto">
            <a:xfrm>
              <a:off x="5877861" y="2780304"/>
              <a:ext cx="1166929" cy="46653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57" name="Line 72"/>
            <p:cNvSpPr>
              <a:spLocks noChangeAspect="1" noChangeShapeType="1"/>
            </p:cNvSpPr>
            <p:nvPr/>
          </p:nvSpPr>
          <p:spPr bwMode="auto">
            <a:xfrm>
              <a:off x="6319593" y="3203139"/>
              <a:ext cx="701575" cy="236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58" name="Line 73"/>
            <p:cNvSpPr>
              <a:spLocks noChangeAspect="1" noChangeShapeType="1"/>
            </p:cNvSpPr>
            <p:nvPr/>
          </p:nvSpPr>
          <p:spPr bwMode="auto">
            <a:xfrm>
              <a:off x="5863687" y="2795658"/>
              <a:ext cx="401575" cy="7677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59" name="Line 74"/>
            <p:cNvSpPr>
              <a:spLocks noChangeAspect="1" noChangeShapeType="1"/>
            </p:cNvSpPr>
            <p:nvPr/>
          </p:nvSpPr>
          <p:spPr bwMode="auto">
            <a:xfrm flipV="1">
              <a:off x="5877861" y="3204319"/>
              <a:ext cx="447638" cy="73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60" name="Text Box 81"/>
            <p:cNvSpPr txBox="1">
              <a:spLocks noChangeAspect="1" noChangeArrowheads="1"/>
            </p:cNvSpPr>
            <p:nvPr/>
          </p:nvSpPr>
          <p:spPr bwMode="auto">
            <a:xfrm>
              <a:off x="6865262" y="3087391"/>
              <a:ext cx="201969" cy="7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22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0000"/>
                <a:buFont typeface="Monotype Sorts"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1561" name="TextBox 342"/>
            <p:cNvSpPr txBox="1">
              <a:spLocks noChangeArrowheads="1"/>
            </p:cNvSpPr>
            <p:nvPr/>
          </p:nvSpPr>
          <p:spPr bwMode="auto">
            <a:xfrm>
              <a:off x="5830385" y="2848238"/>
              <a:ext cx="1665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1562" name="TextBox 343"/>
            <p:cNvSpPr txBox="1">
              <a:spLocks noChangeArrowheads="1"/>
            </p:cNvSpPr>
            <p:nvPr/>
          </p:nvSpPr>
          <p:spPr bwMode="auto">
            <a:xfrm>
              <a:off x="6033995" y="2841417"/>
              <a:ext cx="178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1563" name="TextBox 344"/>
            <p:cNvSpPr txBox="1">
              <a:spLocks noChangeArrowheads="1"/>
            </p:cNvSpPr>
            <p:nvPr/>
          </p:nvSpPr>
          <p:spPr bwMode="auto">
            <a:xfrm>
              <a:off x="6237565" y="2847077"/>
              <a:ext cx="243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开发</a:t>
              </a:r>
            </a:p>
          </p:txBody>
        </p:sp>
        <p:sp>
          <p:nvSpPr>
            <p:cNvPr id="1564" name="TextBox 345"/>
            <p:cNvSpPr txBox="1">
              <a:spLocks noChangeArrowheads="1"/>
            </p:cNvSpPr>
            <p:nvPr/>
          </p:nvSpPr>
          <p:spPr bwMode="auto">
            <a:xfrm>
              <a:off x="6423530" y="2847077"/>
              <a:ext cx="168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验证</a:t>
              </a:r>
            </a:p>
          </p:txBody>
        </p:sp>
        <p:sp>
          <p:nvSpPr>
            <p:cNvPr id="1565" name="TextBox 346"/>
            <p:cNvSpPr txBox="1">
              <a:spLocks noChangeArrowheads="1"/>
            </p:cNvSpPr>
            <p:nvPr/>
          </p:nvSpPr>
          <p:spPr bwMode="auto">
            <a:xfrm>
              <a:off x="6588224" y="2839457"/>
              <a:ext cx="170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</a:p>
          </p:txBody>
        </p:sp>
        <p:sp>
          <p:nvSpPr>
            <p:cNvPr id="1566" name="TextBox 347"/>
            <p:cNvSpPr txBox="1">
              <a:spLocks noChangeArrowheads="1"/>
            </p:cNvSpPr>
            <p:nvPr/>
          </p:nvSpPr>
          <p:spPr bwMode="auto">
            <a:xfrm>
              <a:off x="6747480" y="2839457"/>
              <a:ext cx="4619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生命周期</a:t>
              </a:r>
            </a:p>
          </p:txBody>
        </p:sp>
        <p:sp>
          <p:nvSpPr>
            <p:cNvPr id="1567" name="Line 92"/>
            <p:cNvSpPr>
              <a:spLocks noChangeAspect="1" noChangeShapeType="1"/>
            </p:cNvSpPr>
            <p:nvPr/>
          </p:nvSpPr>
          <p:spPr bwMode="auto">
            <a:xfrm>
              <a:off x="5866050" y="2821642"/>
              <a:ext cx="0" cy="429921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568" name="直接箭头连接符 288"/>
            <p:cNvCxnSpPr>
              <a:cxnSpLocks noChangeShapeType="1"/>
            </p:cNvCxnSpPr>
            <p:nvPr/>
          </p:nvCxnSpPr>
          <p:spPr bwMode="auto">
            <a:xfrm>
              <a:off x="6271168" y="2871249"/>
              <a:ext cx="750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69" name="直接连接符 290"/>
            <p:cNvCxnSpPr>
              <a:cxnSpLocks noChangeShapeType="1"/>
            </p:cNvCxnSpPr>
            <p:nvPr/>
          </p:nvCxnSpPr>
          <p:spPr bwMode="auto">
            <a:xfrm rot="16200000" flipH="1">
              <a:off x="5862507" y="3046052"/>
              <a:ext cx="40157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70" name="直接连接符 291"/>
            <p:cNvCxnSpPr>
              <a:cxnSpLocks noChangeShapeType="1"/>
            </p:cNvCxnSpPr>
            <p:nvPr/>
          </p:nvCxnSpPr>
          <p:spPr bwMode="auto">
            <a:xfrm rot="16200000" flipH="1">
              <a:off x="6127074" y="3033060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71" name="直接连接符 292"/>
            <p:cNvCxnSpPr>
              <a:cxnSpLocks noChangeShapeType="1"/>
            </p:cNvCxnSpPr>
            <p:nvPr/>
          </p:nvCxnSpPr>
          <p:spPr bwMode="auto">
            <a:xfrm rot="16200000" flipH="1">
              <a:off x="6308963" y="3035422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72" name="直接连接符 293"/>
            <p:cNvCxnSpPr>
              <a:cxnSpLocks noChangeShapeType="1"/>
            </p:cNvCxnSpPr>
            <p:nvPr/>
          </p:nvCxnSpPr>
          <p:spPr bwMode="auto">
            <a:xfrm rot="16200000" flipH="1">
              <a:off x="6658570" y="3050776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73" name="直接连接符 294"/>
            <p:cNvCxnSpPr>
              <a:cxnSpLocks noChangeShapeType="1"/>
            </p:cNvCxnSpPr>
            <p:nvPr/>
          </p:nvCxnSpPr>
          <p:spPr bwMode="auto">
            <a:xfrm rot="16200000" flipH="1">
              <a:off x="6480223" y="3040147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74" name="直接箭头连接符 298"/>
            <p:cNvCxnSpPr>
              <a:cxnSpLocks noChangeShapeType="1"/>
            </p:cNvCxnSpPr>
            <p:nvPr/>
          </p:nvCxnSpPr>
          <p:spPr bwMode="auto">
            <a:xfrm rot="10800000" flipV="1">
              <a:off x="3535735" y="4442115"/>
              <a:ext cx="20905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75" name="直接连接符 300"/>
            <p:cNvCxnSpPr>
              <a:cxnSpLocks noChangeShapeType="1"/>
            </p:cNvCxnSpPr>
            <p:nvPr/>
          </p:nvCxnSpPr>
          <p:spPr bwMode="auto">
            <a:xfrm rot="16200000" flipH="1">
              <a:off x="3623726" y="4583257"/>
              <a:ext cx="26811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76" name="TextBox 113"/>
            <p:cNvSpPr txBox="1">
              <a:spLocks noChangeArrowheads="1"/>
            </p:cNvSpPr>
            <p:nvPr/>
          </p:nvSpPr>
          <p:spPr bwMode="auto">
            <a:xfrm>
              <a:off x="1578412" y="5458335"/>
              <a:ext cx="11385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ITD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577" name="直接连接符 134"/>
            <p:cNvCxnSpPr>
              <a:cxnSpLocks noChangeShapeType="1"/>
            </p:cNvCxnSpPr>
            <p:nvPr/>
          </p:nvCxnSpPr>
          <p:spPr bwMode="auto">
            <a:xfrm rot="16200000" flipV="1">
              <a:off x="2080026" y="5427745"/>
              <a:ext cx="615354" cy="708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78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3255223" y="3932469"/>
              <a:ext cx="155314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79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231010" y="4664163"/>
              <a:ext cx="18661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580" name="直接箭头连接符 252"/>
            <p:cNvCxnSpPr>
              <a:cxnSpLocks noChangeShapeType="1"/>
            </p:cNvCxnSpPr>
            <p:nvPr/>
          </p:nvCxnSpPr>
          <p:spPr bwMode="auto">
            <a:xfrm>
              <a:off x="6758963" y="5533453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581" name="TextBox 112"/>
            <p:cNvSpPr txBox="1">
              <a:spLocks noChangeArrowheads="1"/>
            </p:cNvSpPr>
            <p:nvPr/>
          </p:nvSpPr>
          <p:spPr bwMode="auto">
            <a:xfrm>
              <a:off x="611560" y="3765107"/>
              <a:ext cx="1110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IP&amp;TD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82" name="矩形 1581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83" name="矩形 1582"/>
            <p:cNvSpPr/>
            <p:nvPr/>
          </p:nvSpPr>
          <p:spPr>
            <a:xfrm>
              <a:off x="3635896" y="35010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②</a:t>
              </a:r>
            </a:p>
          </p:txBody>
        </p:sp>
        <p:sp>
          <p:nvSpPr>
            <p:cNvPr id="1584" name="矩形 1583"/>
            <p:cNvSpPr/>
            <p:nvPr/>
          </p:nvSpPr>
          <p:spPr>
            <a:xfrm>
              <a:off x="5940152" y="42210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③</a:t>
              </a:r>
            </a:p>
          </p:txBody>
        </p:sp>
        <p:sp>
          <p:nvSpPr>
            <p:cNvPr id="1585" name="矩形 1584"/>
            <p:cNvSpPr/>
            <p:nvPr/>
          </p:nvSpPr>
          <p:spPr>
            <a:xfrm>
              <a:off x="7092280" y="47971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④</a:t>
              </a:r>
            </a:p>
          </p:txBody>
        </p:sp>
        <p:sp>
          <p:nvSpPr>
            <p:cNvPr id="1586" name="圆角矩形标注 1585"/>
            <p:cNvSpPr/>
            <p:nvPr/>
          </p:nvSpPr>
          <p:spPr>
            <a:xfrm>
              <a:off x="3635896" y="1916832"/>
              <a:ext cx="4176464" cy="1656184"/>
            </a:xfrm>
            <a:prstGeom prst="wedgeRoundRectCallout">
              <a:avLst>
                <a:gd name="adj1" fmla="val -57818"/>
                <a:gd name="adj2" fmla="val 82835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创意发生及预研流程：隐性的顾客需求机会点识别和创意开发、全新产品的预研、对那些成熟产品线的技术路线方向性不确定度高的技术的前期探索。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95" name="组合 1891"/>
          <p:cNvGrpSpPr/>
          <p:nvPr/>
        </p:nvGrpSpPr>
        <p:grpSpPr>
          <a:xfrm>
            <a:off x="615014" y="1842850"/>
            <a:ext cx="7200800" cy="4254331"/>
            <a:chOff x="611560" y="1838965"/>
            <a:chExt cx="7200800" cy="4254331"/>
          </a:xfrm>
        </p:grpSpPr>
        <p:sp>
          <p:nvSpPr>
            <p:cNvPr id="1596" name="矩形 1595"/>
            <p:cNvSpPr/>
            <p:nvPr/>
          </p:nvSpPr>
          <p:spPr>
            <a:xfrm>
              <a:off x="611561" y="1838965"/>
              <a:ext cx="7200799" cy="42484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  <p:sp>
          <p:nvSpPr>
            <p:cNvPr id="1597" name="矩形 1596"/>
            <p:cNvSpPr/>
            <p:nvPr/>
          </p:nvSpPr>
          <p:spPr>
            <a:xfrm>
              <a:off x="1393923" y="4084241"/>
              <a:ext cx="6213072" cy="19381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1598" name="矩形 1597"/>
            <p:cNvSpPr/>
            <p:nvPr/>
          </p:nvSpPr>
          <p:spPr>
            <a:xfrm>
              <a:off x="1393922" y="1964162"/>
              <a:ext cx="6213072" cy="1802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1599" name="矩形 1598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00" name="TextBox 5"/>
            <p:cNvSpPr txBox="1">
              <a:spLocks noChangeArrowheads="1"/>
            </p:cNvSpPr>
            <p:nvPr/>
          </p:nvSpPr>
          <p:spPr bwMode="auto">
            <a:xfrm>
              <a:off x="2149128" y="2482969"/>
              <a:ext cx="34842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需求管理流程</a:t>
              </a:r>
            </a:p>
          </p:txBody>
        </p:sp>
        <p:sp>
          <p:nvSpPr>
            <p:cNvPr id="1601" name="泪滴形 1600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02" name="Rectangle 121"/>
            <p:cNvSpPr>
              <a:spLocks noChangeArrowheads="1"/>
            </p:cNvSpPr>
            <p:nvPr/>
          </p:nvSpPr>
          <p:spPr bwMode="auto">
            <a:xfrm>
              <a:off x="3707904" y="2317825"/>
              <a:ext cx="540945" cy="31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产品规划流程</a:t>
              </a:r>
            </a:p>
          </p:txBody>
        </p:sp>
        <p:sp>
          <p:nvSpPr>
            <p:cNvPr id="1604" name="Freeform 18"/>
            <p:cNvSpPr>
              <a:spLocks noChangeAspect="1"/>
            </p:cNvSpPr>
            <p:nvPr/>
          </p:nvSpPr>
          <p:spPr bwMode="auto">
            <a:xfrm>
              <a:off x="5907389" y="5691721"/>
              <a:ext cx="1375984" cy="40157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1605" name="Group 8"/>
            <p:cNvGrpSpPr>
              <a:grpSpLocks/>
            </p:cNvGrpSpPr>
            <p:nvPr/>
          </p:nvGrpSpPr>
          <p:grpSpPr bwMode="auto">
            <a:xfrm>
              <a:off x="6931689" y="5189004"/>
              <a:ext cx="597809" cy="774303"/>
              <a:chOff x="5697" y="3076"/>
              <a:chExt cx="511" cy="699"/>
            </a:xfrm>
          </p:grpSpPr>
          <p:sp>
            <p:nvSpPr>
              <p:cNvPr id="1732" name="AutoShape 9"/>
              <p:cNvSpPr>
                <a:spLocks noChangeAspect="1" noChangeArrowheads="1"/>
              </p:cNvSpPr>
              <p:nvPr/>
            </p:nvSpPr>
            <p:spPr bwMode="auto">
              <a:xfrm>
                <a:off x="5722" y="3103"/>
                <a:ext cx="421" cy="638"/>
              </a:xfrm>
              <a:prstGeom prst="can">
                <a:avLst>
                  <a:gd name="adj" fmla="val 37886"/>
                </a:avLst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96755" tIns="48377" rIns="96755" bIns="48377" anchor="ctr"/>
              <a:lstStyle/>
              <a:p>
                <a:pPr marL="0" marR="0" lvl="0" indent="0" defTabSz="904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1733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744" y="3076"/>
                <a:ext cx="39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CBB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34" name="Freeform 11"/>
              <p:cNvSpPr>
                <a:spLocks noChangeAspect="1"/>
              </p:cNvSpPr>
              <p:nvPr/>
            </p:nvSpPr>
            <p:spPr bwMode="auto">
              <a:xfrm>
                <a:off x="5722" y="3370"/>
                <a:ext cx="421" cy="6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4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737" name="Freeform 12"/>
              <p:cNvSpPr>
                <a:spLocks noChangeAspect="1"/>
              </p:cNvSpPr>
              <p:nvPr/>
            </p:nvSpPr>
            <p:spPr bwMode="auto">
              <a:xfrm>
                <a:off x="5722" y="3535"/>
                <a:ext cx="421" cy="5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1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738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754" y="3232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平台</a:t>
                </a:r>
              </a:p>
            </p:txBody>
          </p:sp>
          <p:sp>
            <p:nvSpPr>
              <p:cNvPr id="1739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97" y="3398"/>
                <a:ext cx="511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子系统</a:t>
                </a:r>
              </a:p>
            </p:txBody>
          </p:sp>
          <p:sp>
            <p:nvSpPr>
              <p:cNvPr id="174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763" y="3540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</a:t>
                </a:r>
              </a:p>
            </p:txBody>
          </p:sp>
        </p:grpSp>
        <p:sp>
          <p:nvSpPr>
            <p:cNvPr id="1606" name="Freeform 86"/>
            <p:cNvSpPr>
              <a:spLocks noChangeAspect="1"/>
            </p:cNvSpPr>
            <p:nvPr/>
          </p:nvSpPr>
          <p:spPr bwMode="auto">
            <a:xfrm>
              <a:off x="3529829" y="2611406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07" name="Line 89"/>
            <p:cNvSpPr>
              <a:spLocks noChangeAspect="1" noChangeShapeType="1"/>
            </p:cNvSpPr>
            <p:nvPr/>
          </p:nvSpPr>
          <p:spPr bwMode="auto">
            <a:xfrm>
              <a:off x="4445184" y="267282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08" name="Line 91"/>
            <p:cNvSpPr>
              <a:spLocks noChangeAspect="1" noChangeShapeType="1"/>
            </p:cNvSpPr>
            <p:nvPr/>
          </p:nvSpPr>
          <p:spPr bwMode="auto">
            <a:xfrm>
              <a:off x="3802664" y="263975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09" name="Line 92"/>
            <p:cNvSpPr>
              <a:spLocks noChangeAspect="1" noChangeShapeType="1"/>
            </p:cNvSpPr>
            <p:nvPr/>
          </p:nvSpPr>
          <p:spPr bwMode="auto">
            <a:xfrm>
              <a:off x="3545184" y="2612587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10" name="Line 93"/>
            <p:cNvSpPr>
              <a:spLocks noChangeAspect="1" noChangeShapeType="1"/>
            </p:cNvSpPr>
            <p:nvPr/>
          </p:nvSpPr>
          <p:spPr bwMode="auto">
            <a:xfrm>
              <a:off x="4754633" y="272951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11" name="Text Box 95"/>
            <p:cNvSpPr txBox="1">
              <a:spLocks noChangeAspect="1" noChangeArrowheads="1"/>
            </p:cNvSpPr>
            <p:nvPr/>
          </p:nvSpPr>
          <p:spPr bwMode="auto">
            <a:xfrm>
              <a:off x="3507306" y="2620082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1612" name="Text Box 96"/>
            <p:cNvSpPr txBox="1">
              <a:spLocks noChangeAspect="1" noChangeArrowheads="1"/>
            </p:cNvSpPr>
            <p:nvPr/>
          </p:nvSpPr>
          <p:spPr bwMode="auto">
            <a:xfrm>
              <a:off x="3783461" y="2612385"/>
              <a:ext cx="207874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1613" name="Line 73"/>
            <p:cNvSpPr>
              <a:spLocks noChangeAspect="1" noChangeShapeType="1"/>
            </p:cNvSpPr>
            <p:nvPr/>
          </p:nvSpPr>
          <p:spPr bwMode="auto">
            <a:xfrm>
              <a:off x="3540459" y="2558257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14" name="泪滴形 1613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15" name="泪滴形 1614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16" name="泪滴形 1615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FF6B2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17" name="泪滴形 1616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18" name="椭圆形标注 1617"/>
            <p:cNvSpPr/>
            <p:nvPr/>
          </p:nvSpPr>
          <p:spPr>
            <a:xfrm>
              <a:off x="4118018" y="3849201"/>
              <a:ext cx="724016" cy="796063"/>
            </a:xfrm>
            <a:prstGeom prst="wedgeEllipseCallou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19" name="TextBox 108"/>
            <p:cNvSpPr txBox="1">
              <a:spLocks noChangeArrowheads="1"/>
            </p:cNvSpPr>
            <p:nvPr/>
          </p:nvSpPr>
          <p:spPr bwMode="auto">
            <a:xfrm>
              <a:off x="4026416" y="4094985"/>
              <a:ext cx="922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技术路线图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技术树</a:t>
              </a:r>
            </a:p>
          </p:txBody>
        </p:sp>
        <p:sp>
          <p:nvSpPr>
            <p:cNvPr id="1620" name="TextBox 112"/>
            <p:cNvSpPr txBox="1">
              <a:spLocks noChangeArrowheads="1"/>
            </p:cNvSpPr>
            <p:nvPr/>
          </p:nvSpPr>
          <p:spPr bwMode="auto">
            <a:xfrm>
              <a:off x="1574868" y="2030304"/>
              <a:ext cx="111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21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1622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1623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1624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1625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cxnSp>
          <p:nvCxnSpPr>
            <p:cNvPr id="1626" name="直接连接符 134"/>
            <p:cNvCxnSpPr>
              <a:cxnSpLocks noChangeShapeType="1"/>
            </p:cNvCxnSpPr>
            <p:nvPr/>
          </p:nvCxnSpPr>
          <p:spPr bwMode="auto">
            <a:xfrm rot="5400000" flipH="1" flipV="1">
              <a:off x="2142624" y="2277745"/>
              <a:ext cx="479528" cy="35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7" name="直接连接符 136"/>
            <p:cNvCxnSpPr>
              <a:cxnSpLocks noChangeShapeType="1"/>
            </p:cNvCxnSpPr>
            <p:nvPr/>
          </p:nvCxnSpPr>
          <p:spPr bwMode="auto">
            <a:xfrm>
              <a:off x="2384159" y="2033847"/>
              <a:ext cx="3457087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8" name="直接箭头连接符 141"/>
            <p:cNvCxnSpPr>
              <a:cxnSpLocks noChangeShapeType="1"/>
            </p:cNvCxnSpPr>
            <p:nvPr/>
          </p:nvCxnSpPr>
          <p:spPr bwMode="auto">
            <a:xfrm rot="16200000" flipH="1">
              <a:off x="5600302" y="2278335"/>
              <a:ext cx="48189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29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693412" y="2170264"/>
              <a:ext cx="26811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30" name="直接箭头连接符 148"/>
            <p:cNvCxnSpPr>
              <a:cxnSpLocks noChangeShapeType="1"/>
            </p:cNvCxnSpPr>
            <p:nvPr/>
          </p:nvCxnSpPr>
          <p:spPr bwMode="auto">
            <a:xfrm>
              <a:off x="4070774" y="2663375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31" name="直接连接符 150"/>
            <p:cNvCxnSpPr>
              <a:cxnSpLocks noChangeShapeType="1"/>
            </p:cNvCxnSpPr>
            <p:nvPr/>
          </p:nvCxnSpPr>
          <p:spPr bwMode="auto">
            <a:xfrm flipV="1">
              <a:off x="3571168" y="2983454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32" name="直接连接符 152"/>
            <p:cNvCxnSpPr>
              <a:cxnSpLocks noChangeShapeType="1"/>
            </p:cNvCxnSpPr>
            <p:nvPr/>
          </p:nvCxnSpPr>
          <p:spPr bwMode="auto">
            <a:xfrm flipV="1">
              <a:off x="4070774" y="2983454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33" name="Line 89"/>
            <p:cNvSpPr>
              <a:spLocks noChangeAspect="1" noChangeShapeType="1"/>
            </p:cNvSpPr>
            <p:nvPr/>
          </p:nvSpPr>
          <p:spPr bwMode="auto">
            <a:xfrm>
              <a:off x="4071955" y="2675186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34" name="TextBox 155"/>
            <p:cNvSpPr txBox="1">
              <a:spLocks noChangeArrowheads="1"/>
            </p:cNvSpPr>
            <p:nvPr/>
          </p:nvSpPr>
          <p:spPr bwMode="auto">
            <a:xfrm>
              <a:off x="4028956" y="2609354"/>
              <a:ext cx="55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1635" name="TextBox 158"/>
            <p:cNvSpPr txBox="1">
              <a:spLocks noChangeArrowheads="1"/>
            </p:cNvSpPr>
            <p:nvPr/>
          </p:nvSpPr>
          <p:spPr bwMode="auto">
            <a:xfrm>
              <a:off x="4453032" y="2601672"/>
              <a:ext cx="15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sp>
          <p:nvSpPr>
            <p:cNvPr id="1636" name="Rectangle 121"/>
            <p:cNvSpPr>
              <a:spLocks noChangeArrowheads="1"/>
            </p:cNvSpPr>
            <p:nvPr/>
          </p:nvSpPr>
          <p:spPr bwMode="auto">
            <a:xfrm>
              <a:off x="5940152" y="2559046"/>
              <a:ext cx="720080" cy="144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产品开发流程</a:t>
              </a:r>
            </a:p>
          </p:txBody>
        </p:sp>
        <p:sp>
          <p:nvSpPr>
            <p:cNvPr id="1637" name="Freeform 86"/>
            <p:cNvSpPr>
              <a:spLocks noChangeAspect="1"/>
            </p:cNvSpPr>
            <p:nvPr/>
          </p:nvSpPr>
          <p:spPr bwMode="auto">
            <a:xfrm>
              <a:off x="5773924" y="2807469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38" name="Rectangle 121"/>
            <p:cNvSpPr>
              <a:spLocks noChangeArrowheads="1"/>
            </p:cNvSpPr>
            <p:nvPr/>
          </p:nvSpPr>
          <p:spPr bwMode="auto">
            <a:xfrm>
              <a:off x="3347864" y="4791293"/>
              <a:ext cx="540945" cy="18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技术规划流程</a:t>
              </a:r>
            </a:p>
          </p:txBody>
        </p:sp>
        <p:sp>
          <p:nvSpPr>
            <p:cNvPr id="1639" name="Freeform 86"/>
            <p:cNvSpPr>
              <a:spLocks noChangeAspect="1"/>
            </p:cNvSpPr>
            <p:nvPr/>
          </p:nvSpPr>
          <p:spPr bwMode="auto">
            <a:xfrm>
              <a:off x="3207388" y="5031485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40" name="Line 89"/>
            <p:cNvSpPr>
              <a:spLocks noChangeAspect="1" noChangeShapeType="1"/>
            </p:cNvSpPr>
            <p:nvPr/>
          </p:nvSpPr>
          <p:spPr bwMode="auto">
            <a:xfrm>
              <a:off x="4122742" y="5094083"/>
              <a:ext cx="0" cy="307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41" name="Line 91"/>
            <p:cNvSpPr>
              <a:spLocks noChangeAspect="1" noChangeShapeType="1"/>
            </p:cNvSpPr>
            <p:nvPr/>
          </p:nvSpPr>
          <p:spPr bwMode="auto">
            <a:xfrm>
              <a:off x="3480223" y="505983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42" name="Line 92"/>
            <p:cNvSpPr>
              <a:spLocks noChangeAspect="1" noChangeShapeType="1"/>
            </p:cNvSpPr>
            <p:nvPr/>
          </p:nvSpPr>
          <p:spPr bwMode="auto">
            <a:xfrm>
              <a:off x="3222742" y="5032666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43" name="Line 93"/>
            <p:cNvSpPr>
              <a:spLocks noChangeAspect="1" noChangeShapeType="1"/>
            </p:cNvSpPr>
            <p:nvPr/>
          </p:nvSpPr>
          <p:spPr bwMode="auto">
            <a:xfrm>
              <a:off x="4433373" y="514959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44" name="Text Box 95"/>
            <p:cNvSpPr txBox="1">
              <a:spLocks noChangeAspect="1" noChangeArrowheads="1"/>
            </p:cNvSpPr>
            <p:nvPr/>
          </p:nvSpPr>
          <p:spPr bwMode="auto">
            <a:xfrm>
              <a:off x="3196453" y="4993768"/>
              <a:ext cx="242126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1645" name="Text Box 96"/>
            <p:cNvSpPr txBox="1">
              <a:spLocks noChangeAspect="1" noChangeArrowheads="1"/>
            </p:cNvSpPr>
            <p:nvPr/>
          </p:nvSpPr>
          <p:spPr bwMode="auto">
            <a:xfrm>
              <a:off x="3450352" y="499376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1646" name="Line 73"/>
            <p:cNvSpPr>
              <a:spLocks noChangeAspect="1" noChangeShapeType="1"/>
            </p:cNvSpPr>
            <p:nvPr/>
          </p:nvSpPr>
          <p:spPr bwMode="auto">
            <a:xfrm>
              <a:off x="3219199" y="4978335"/>
              <a:ext cx="529134" cy="102756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647" name="直接箭头连接符 186"/>
            <p:cNvCxnSpPr>
              <a:cxnSpLocks noChangeShapeType="1"/>
            </p:cNvCxnSpPr>
            <p:nvPr/>
          </p:nvCxnSpPr>
          <p:spPr bwMode="auto">
            <a:xfrm>
              <a:off x="3748333" y="5083454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48" name="直接连接符 187"/>
            <p:cNvCxnSpPr>
              <a:cxnSpLocks noChangeShapeType="1"/>
            </p:cNvCxnSpPr>
            <p:nvPr/>
          </p:nvCxnSpPr>
          <p:spPr bwMode="auto">
            <a:xfrm flipV="1">
              <a:off x="3248726" y="5403532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9" name="直接连接符 188"/>
            <p:cNvCxnSpPr>
              <a:cxnSpLocks noChangeShapeType="1"/>
            </p:cNvCxnSpPr>
            <p:nvPr/>
          </p:nvCxnSpPr>
          <p:spPr bwMode="auto">
            <a:xfrm flipV="1">
              <a:off x="3748333" y="5403532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50" name="Line 89"/>
            <p:cNvSpPr>
              <a:spLocks noChangeAspect="1" noChangeShapeType="1"/>
            </p:cNvSpPr>
            <p:nvPr/>
          </p:nvSpPr>
          <p:spPr bwMode="auto">
            <a:xfrm>
              <a:off x="3750695" y="5095265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51" name="TextBox 190"/>
            <p:cNvSpPr txBox="1">
              <a:spLocks noChangeArrowheads="1"/>
            </p:cNvSpPr>
            <p:nvPr/>
          </p:nvSpPr>
          <p:spPr bwMode="auto">
            <a:xfrm>
              <a:off x="3734388" y="5027146"/>
              <a:ext cx="519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1652" name="TextBox 191"/>
            <p:cNvSpPr txBox="1">
              <a:spLocks noChangeArrowheads="1"/>
            </p:cNvSpPr>
            <p:nvPr/>
          </p:nvSpPr>
          <p:spPr bwMode="auto">
            <a:xfrm>
              <a:off x="4138211" y="5045417"/>
              <a:ext cx="153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cxnSp>
          <p:nvCxnSpPr>
            <p:cNvPr id="1653" name="直接箭头连接符 197"/>
            <p:cNvCxnSpPr>
              <a:cxnSpLocks noChangeShapeType="1"/>
            </p:cNvCxnSpPr>
            <p:nvPr/>
          </p:nvCxnSpPr>
          <p:spPr bwMode="auto">
            <a:xfrm>
              <a:off x="5113688" y="2760225"/>
              <a:ext cx="535039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54" name="直接箭头连接符 199"/>
            <p:cNvCxnSpPr>
              <a:cxnSpLocks noChangeShapeType="1"/>
            </p:cNvCxnSpPr>
            <p:nvPr/>
          </p:nvCxnSpPr>
          <p:spPr bwMode="auto">
            <a:xfrm rot="10800000">
              <a:off x="5095971" y="2871249"/>
              <a:ext cx="53622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655" name="TextBox 200"/>
            <p:cNvSpPr txBox="1">
              <a:spLocks noChangeArrowheads="1"/>
            </p:cNvSpPr>
            <p:nvPr/>
          </p:nvSpPr>
          <p:spPr bwMode="auto">
            <a:xfrm>
              <a:off x="5148064" y="2502277"/>
              <a:ext cx="5596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sp>
          <p:nvSpPr>
            <p:cNvPr id="1656" name="TextBox 201"/>
            <p:cNvSpPr txBox="1">
              <a:spLocks noChangeArrowheads="1"/>
            </p:cNvSpPr>
            <p:nvPr/>
          </p:nvSpPr>
          <p:spPr bwMode="auto">
            <a:xfrm>
              <a:off x="5148064" y="2858110"/>
              <a:ext cx="53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cxnSp>
          <p:nvCxnSpPr>
            <p:cNvPr id="1657" name="直接箭头连接符 202"/>
            <p:cNvCxnSpPr>
              <a:cxnSpLocks noChangeShapeType="1"/>
            </p:cNvCxnSpPr>
            <p:nvPr/>
          </p:nvCxnSpPr>
          <p:spPr bwMode="auto">
            <a:xfrm rot="5400000">
              <a:off x="5046365" y="4237784"/>
              <a:ext cx="168779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58" name="直接箭头连接符 203"/>
            <p:cNvCxnSpPr>
              <a:cxnSpLocks noChangeShapeType="1"/>
            </p:cNvCxnSpPr>
            <p:nvPr/>
          </p:nvCxnSpPr>
          <p:spPr bwMode="auto">
            <a:xfrm rot="5400000" flipH="1" flipV="1">
              <a:off x="5602073" y="4215934"/>
              <a:ext cx="1687796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659" name="Rectangle 121"/>
            <p:cNvSpPr>
              <a:spLocks noChangeArrowheads="1"/>
            </p:cNvSpPr>
            <p:nvPr/>
          </p:nvSpPr>
          <p:spPr bwMode="auto">
            <a:xfrm>
              <a:off x="5436096" y="5151334"/>
              <a:ext cx="540945" cy="187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技术开发流程</a:t>
              </a:r>
            </a:p>
          </p:txBody>
        </p:sp>
        <p:sp>
          <p:nvSpPr>
            <p:cNvPr id="1660" name="Freeform 86"/>
            <p:cNvSpPr>
              <a:spLocks noChangeAspect="1"/>
            </p:cNvSpPr>
            <p:nvPr/>
          </p:nvSpPr>
          <p:spPr bwMode="auto">
            <a:xfrm>
              <a:off x="5262507" y="5383454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61" name="Line 89"/>
            <p:cNvSpPr>
              <a:spLocks noChangeAspect="1" noChangeShapeType="1"/>
            </p:cNvSpPr>
            <p:nvPr/>
          </p:nvSpPr>
          <p:spPr bwMode="auto">
            <a:xfrm>
              <a:off x="6177861" y="5444871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62" name="Line 91"/>
            <p:cNvSpPr>
              <a:spLocks noChangeAspect="1" noChangeShapeType="1"/>
            </p:cNvSpPr>
            <p:nvPr/>
          </p:nvSpPr>
          <p:spPr bwMode="auto">
            <a:xfrm>
              <a:off x="5535341" y="5411800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63" name="Line 92"/>
            <p:cNvSpPr>
              <a:spLocks noChangeAspect="1" noChangeShapeType="1"/>
            </p:cNvSpPr>
            <p:nvPr/>
          </p:nvSpPr>
          <p:spPr bwMode="auto">
            <a:xfrm>
              <a:off x="5277861" y="5384635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64" name="Line 93"/>
            <p:cNvSpPr>
              <a:spLocks noChangeAspect="1" noChangeShapeType="1"/>
            </p:cNvSpPr>
            <p:nvPr/>
          </p:nvSpPr>
          <p:spPr bwMode="auto">
            <a:xfrm>
              <a:off x="6488491" y="5501564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65" name="Text Box 95"/>
            <p:cNvSpPr txBox="1">
              <a:spLocks noChangeAspect="1" noChangeArrowheads="1"/>
            </p:cNvSpPr>
            <p:nvPr/>
          </p:nvSpPr>
          <p:spPr bwMode="auto">
            <a:xfrm>
              <a:off x="5235313" y="5356570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1666" name="Text Box 96"/>
            <p:cNvSpPr txBox="1">
              <a:spLocks noChangeAspect="1" noChangeArrowheads="1"/>
            </p:cNvSpPr>
            <p:nvPr/>
          </p:nvSpPr>
          <p:spPr bwMode="auto">
            <a:xfrm>
              <a:off x="5500898" y="534618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1667" name="Line 73"/>
            <p:cNvSpPr>
              <a:spLocks noChangeAspect="1" noChangeShapeType="1"/>
            </p:cNvSpPr>
            <p:nvPr/>
          </p:nvSpPr>
          <p:spPr bwMode="auto">
            <a:xfrm>
              <a:off x="5273136" y="533030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668" name="直接箭头连接符 214"/>
            <p:cNvCxnSpPr>
              <a:cxnSpLocks noChangeShapeType="1"/>
            </p:cNvCxnSpPr>
            <p:nvPr/>
          </p:nvCxnSpPr>
          <p:spPr bwMode="auto">
            <a:xfrm>
              <a:off x="5803452" y="543542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69" name="直接连接符 215"/>
            <p:cNvCxnSpPr>
              <a:cxnSpLocks noChangeShapeType="1"/>
            </p:cNvCxnSpPr>
            <p:nvPr/>
          </p:nvCxnSpPr>
          <p:spPr bwMode="auto">
            <a:xfrm flipV="1">
              <a:off x="5303845" y="5754320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70" name="直接连接符 216"/>
            <p:cNvCxnSpPr>
              <a:cxnSpLocks noChangeShapeType="1"/>
            </p:cNvCxnSpPr>
            <p:nvPr/>
          </p:nvCxnSpPr>
          <p:spPr bwMode="auto">
            <a:xfrm flipV="1">
              <a:off x="5803452" y="5754320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71" name="Line 89"/>
            <p:cNvSpPr>
              <a:spLocks noChangeAspect="1" noChangeShapeType="1"/>
            </p:cNvSpPr>
            <p:nvPr/>
          </p:nvSpPr>
          <p:spPr bwMode="auto">
            <a:xfrm>
              <a:off x="5805814" y="5447233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72" name="TextBox 218"/>
            <p:cNvSpPr txBox="1">
              <a:spLocks noChangeArrowheads="1"/>
            </p:cNvSpPr>
            <p:nvPr/>
          </p:nvSpPr>
          <p:spPr bwMode="auto">
            <a:xfrm>
              <a:off x="5819987" y="5383758"/>
              <a:ext cx="264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攻关</a:t>
              </a:r>
            </a:p>
          </p:txBody>
        </p:sp>
        <p:sp>
          <p:nvSpPr>
            <p:cNvPr id="1673" name="TextBox 219"/>
            <p:cNvSpPr txBox="1">
              <a:spLocks noChangeArrowheads="1"/>
            </p:cNvSpPr>
            <p:nvPr/>
          </p:nvSpPr>
          <p:spPr bwMode="auto">
            <a:xfrm>
              <a:off x="6178089" y="5390218"/>
              <a:ext cx="152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迁移</a:t>
              </a:r>
            </a:p>
          </p:txBody>
        </p:sp>
        <p:cxnSp>
          <p:nvCxnSpPr>
            <p:cNvPr id="1674" name="直接连接符 228"/>
            <p:cNvCxnSpPr>
              <a:cxnSpLocks noChangeShapeType="1"/>
            </p:cNvCxnSpPr>
            <p:nvPr/>
          </p:nvCxnSpPr>
          <p:spPr bwMode="auto">
            <a:xfrm rot="10800000">
              <a:off x="3128254" y="3868099"/>
              <a:ext cx="902362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75" name="直接箭头连接符 230"/>
            <p:cNvCxnSpPr>
              <a:cxnSpLocks noChangeShapeType="1"/>
            </p:cNvCxnSpPr>
            <p:nvPr/>
          </p:nvCxnSpPr>
          <p:spPr bwMode="auto">
            <a:xfrm rot="5400000">
              <a:off x="3033215" y="3971451"/>
              <a:ext cx="198392" cy="113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76" name="直接箭头连接符 238"/>
            <p:cNvCxnSpPr>
              <a:cxnSpLocks noChangeShapeType="1"/>
            </p:cNvCxnSpPr>
            <p:nvPr/>
          </p:nvCxnSpPr>
          <p:spPr bwMode="auto">
            <a:xfrm rot="5400000" flipH="1" flipV="1">
              <a:off x="4483570" y="3520264"/>
              <a:ext cx="72283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77" name="直接连接符 240"/>
            <p:cNvCxnSpPr>
              <a:cxnSpLocks noChangeShapeType="1"/>
            </p:cNvCxnSpPr>
            <p:nvPr/>
          </p:nvCxnSpPr>
          <p:spPr bwMode="auto">
            <a:xfrm>
              <a:off x="4836128" y="3870461"/>
              <a:ext cx="536221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78" name="直接箭头连接符 242"/>
            <p:cNvCxnSpPr>
              <a:cxnSpLocks noChangeShapeType="1"/>
            </p:cNvCxnSpPr>
            <p:nvPr/>
          </p:nvCxnSpPr>
          <p:spPr bwMode="auto">
            <a:xfrm rot="16200000" flipH="1">
              <a:off x="4758766" y="4478139"/>
              <a:ext cx="123188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679" name="TextBox 244"/>
            <p:cNvSpPr txBox="1">
              <a:spLocks noChangeArrowheads="1"/>
            </p:cNvSpPr>
            <p:nvPr/>
          </p:nvSpPr>
          <p:spPr bwMode="auto">
            <a:xfrm>
              <a:off x="4845577" y="3354320"/>
              <a:ext cx="2633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推动</a:t>
              </a:r>
            </a:p>
          </p:txBody>
        </p:sp>
        <p:sp>
          <p:nvSpPr>
            <p:cNvPr id="1680" name="TextBox 245"/>
            <p:cNvSpPr txBox="1">
              <a:spLocks noChangeArrowheads="1"/>
            </p:cNvSpPr>
            <p:nvPr/>
          </p:nvSpPr>
          <p:spPr bwMode="auto">
            <a:xfrm>
              <a:off x="5073530" y="4318099"/>
              <a:ext cx="264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</a:t>
              </a:r>
            </a:p>
          </p:txBody>
        </p:sp>
        <p:cxnSp>
          <p:nvCxnSpPr>
            <p:cNvPr id="1681" name="直接箭头连接符 251"/>
            <p:cNvCxnSpPr>
              <a:cxnSpLocks noChangeShapeType="1"/>
            </p:cNvCxnSpPr>
            <p:nvPr/>
          </p:nvCxnSpPr>
          <p:spPr bwMode="auto">
            <a:xfrm>
              <a:off x="2593215" y="4997233"/>
              <a:ext cx="53503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82" name="直接箭头连接符 252"/>
            <p:cNvCxnSpPr>
              <a:cxnSpLocks noChangeShapeType="1"/>
            </p:cNvCxnSpPr>
            <p:nvPr/>
          </p:nvCxnSpPr>
          <p:spPr bwMode="auto">
            <a:xfrm>
              <a:off x="2608569" y="4456288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83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6149514" y="4269675"/>
              <a:ext cx="1801181" cy="354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684" name="TextBox 1683"/>
            <p:cNvSpPr txBox="1"/>
            <p:nvPr/>
          </p:nvSpPr>
          <p:spPr>
            <a:xfrm>
              <a:off x="2786805" y="4143221"/>
              <a:ext cx="777083" cy="430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sp>
          <p:nvSpPr>
            <p:cNvPr id="1685" name="TextBox 258"/>
            <p:cNvSpPr txBox="1">
              <a:spLocks noChangeArrowheads="1"/>
            </p:cNvSpPr>
            <p:nvPr/>
          </p:nvSpPr>
          <p:spPr bwMode="auto">
            <a:xfrm>
              <a:off x="4697348" y="5117058"/>
              <a:ext cx="5020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cxnSp>
          <p:nvCxnSpPr>
            <p:cNvPr id="1686" name="直接箭头连接符 260"/>
            <p:cNvCxnSpPr>
              <a:cxnSpLocks noChangeShapeType="1"/>
            </p:cNvCxnSpPr>
            <p:nvPr/>
          </p:nvCxnSpPr>
          <p:spPr bwMode="auto">
            <a:xfrm>
              <a:off x="4758175" y="5384635"/>
              <a:ext cx="33307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687" name="直接箭头连接符 262"/>
            <p:cNvCxnSpPr>
              <a:cxnSpLocks noChangeShapeType="1"/>
            </p:cNvCxnSpPr>
            <p:nvPr/>
          </p:nvCxnSpPr>
          <p:spPr bwMode="auto">
            <a:xfrm>
              <a:off x="2380616" y="5738965"/>
              <a:ext cx="2736614" cy="590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688" name="Freeform 63"/>
            <p:cNvSpPr>
              <a:spLocks noChangeAspect="1"/>
            </p:cNvSpPr>
            <p:nvPr/>
          </p:nvSpPr>
          <p:spPr bwMode="auto">
            <a:xfrm>
              <a:off x="5877861" y="2780304"/>
              <a:ext cx="1166929" cy="46653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89" name="Line 72"/>
            <p:cNvSpPr>
              <a:spLocks noChangeAspect="1" noChangeShapeType="1"/>
            </p:cNvSpPr>
            <p:nvPr/>
          </p:nvSpPr>
          <p:spPr bwMode="auto">
            <a:xfrm>
              <a:off x="6319593" y="3203139"/>
              <a:ext cx="701575" cy="236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90" name="Line 73"/>
            <p:cNvSpPr>
              <a:spLocks noChangeAspect="1" noChangeShapeType="1"/>
            </p:cNvSpPr>
            <p:nvPr/>
          </p:nvSpPr>
          <p:spPr bwMode="auto">
            <a:xfrm>
              <a:off x="5863687" y="2795658"/>
              <a:ext cx="401575" cy="7677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91" name="Line 74"/>
            <p:cNvSpPr>
              <a:spLocks noChangeAspect="1" noChangeShapeType="1"/>
            </p:cNvSpPr>
            <p:nvPr/>
          </p:nvSpPr>
          <p:spPr bwMode="auto">
            <a:xfrm flipV="1">
              <a:off x="5877861" y="3204319"/>
              <a:ext cx="447638" cy="73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92" name="Text Box 81"/>
            <p:cNvSpPr txBox="1">
              <a:spLocks noChangeAspect="1" noChangeArrowheads="1"/>
            </p:cNvSpPr>
            <p:nvPr/>
          </p:nvSpPr>
          <p:spPr bwMode="auto">
            <a:xfrm>
              <a:off x="6865262" y="3087391"/>
              <a:ext cx="201969" cy="7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22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0000"/>
                <a:buFont typeface="Monotype Sorts"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1693" name="TextBox 342"/>
            <p:cNvSpPr txBox="1">
              <a:spLocks noChangeArrowheads="1"/>
            </p:cNvSpPr>
            <p:nvPr/>
          </p:nvSpPr>
          <p:spPr bwMode="auto">
            <a:xfrm>
              <a:off x="5830385" y="2848238"/>
              <a:ext cx="1665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1694" name="TextBox 343"/>
            <p:cNvSpPr txBox="1">
              <a:spLocks noChangeArrowheads="1"/>
            </p:cNvSpPr>
            <p:nvPr/>
          </p:nvSpPr>
          <p:spPr bwMode="auto">
            <a:xfrm>
              <a:off x="6033995" y="2841417"/>
              <a:ext cx="178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1695" name="TextBox 344"/>
            <p:cNvSpPr txBox="1">
              <a:spLocks noChangeArrowheads="1"/>
            </p:cNvSpPr>
            <p:nvPr/>
          </p:nvSpPr>
          <p:spPr bwMode="auto">
            <a:xfrm>
              <a:off x="6237565" y="2847077"/>
              <a:ext cx="243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开发</a:t>
              </a:r>
            </a:p>
          </p:txBody>
        </p:sp>
        <p:sp>
          <p:nvSpPr>
            <p:cNvPr id="1696" name="TextBox 345"/>
            <p:cNvSpPr txBox="1">
              <a:spLocks noChangeArrowheads="1"/>
            </p:cNvSpPr>
            <p:nvPr/>
          </p:nvSpPr>
          <p:spPr bwMode="auto">
            <a:xfrm>
              <a:off x="6423530" y="2847077"/>
              <a:ext cx="168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验证</a:t>
              </a:r>
            </a:p>
          </p:txBody>
        </p:sp>
        <p:sp>
          <p:nvSpPr>
            <p:cNvPr id="1697" name="TextBox 346"/>
            <p:cNvSpPr txBox="1">
              <a:spLocks noChangeArrowheads="1"/>
            </p:cNvSpPr>
            <p:nvPr/>
          </p:nvSpPr>
          <p:spPr bwMode="auto">
            <a:xfrm>
              <a:off x="6588224" y="2839457"/>
              <a:ext cx="170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</a:p>
          </p:txBody>
        </p:sp>
        <p:sp>
          <p:nvSpPr>
            <p:cNvPr id="1698" name="TextBox 347"/>
            <p:cNvSpPr txBox="1">
              <a:spLocks noChangeArrowheads="1"/>
            </p:cNvSpPr>
            <p:nvPr/>
          </p:nvSpPr>
          <p:spPr bwMode="auto">
            <a:xfrm>
              <a:off x="6747480" y="2839457"/>
              <a:ext cx="4619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生命周期</a:t>
              </a:r>
            </a:p>
          </p:txBody>
        </p:sp>
        <p:sp>
          <p:nvSpPr>
            <p:cNvPr id="1699" name="Line 92"/>
            <p:cNvSpPr>
              <a:spLocks noChangeAspect="1" noChangeShapeType="1"/>
            </p:cNvSpPr>
            <p:nvPr/>
          </p:nvSpPr>
          <p:spPr bwMode="auto">
            <a:xfrm>
              <a:off x="5866050" y="2821642"/>
              <a:ext cx="0" cy="429921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700" name="直接箭头连接符 288"/>
            <p:cNvCxnSpPr>
              <a:cxnSpLocks noChangeShapeType="1"/>
            </p:cNvCxnSpPr>
            <p:nvPr/>
          </p:nvCxnSpPr>
          <p:spPr bwMode="auto">
            <a:xfrm>
              <a:off x="6271168" y="2871249"/>
              <a:ext cx="750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701" name="直接连接符 290"/>
            <p:cNvCxnSpPr>
              <a:cxnSpLocks noChangeShapeType="1"/>
            </p:cNvCxnSpPr>
            <p:nvPr/>
          </p:nvCxnSpPr>
          <p:spPr bwMode="auto">
            <a:xfrm rot="16200000" flipH="1">
              <a:off x="5862507" y="3046052"/>
              <a:ext cx="40157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2" name="直接连接符 291"/>
            <p:cNvCxnSpPr>
              <a:cxnSpLocks noChangeShapeType="1"/>
            </p:cNvCxnSpPr>
            <p:nvPr/>
          </p:nvCxnSpPr>
          <p:spPr bwMode="auto">
            <a:xfrm rot="16200000" flipH="1">
              <a:off x="6127074" y="3033060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3" name="直接连接符 292"/>
            <p:cNvCxnSpPr>
              <a:cxnSpLocks noChangeShapeType="1"/>
            </p:cNvCxnSpPr>
            <p:nvPr/>
          </p:nvCxnSpPr>
          <p:spPr bwMode="auto">
            <a:xfrm rot="16200000" flipH="1">
              <a:off x="6308963" y="3035422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4" name="直接连接符 293"/>
            <p:cNvCxnSpPr>
              <a:cxnSpLocks noChangeShapeType="1"/>
            </p:cNvCxnSpPr>
            <p:nvPr/>
          </p:nvCxnSpPr>
          <p:spPr bwMode="auto">
            <a:xfrm rot="16200000" flipH="1">
              <a:off x="6658570" y="3050776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5" name="直接连接符 294"/>
            <p:cNvCxnSpPr>
              <a:cxnSpLocks noChangeShapeType="1"/>
            </p:cNvCxnSpPr>
            <p:nvPr/>
          </p:nvCxnSpPr>
          <p:spPr bwMode="auto">
            <a:xfrm rot="16200000" flipH="1">
              <a:off x="6480223" y="3040147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6" name="直接箭头连接符 298"/>
            <p:cNvCxnSpPr>
              <a:cxnSpLocks noChangeShapeType="1"/>
            </p:cNvCxnSpPr>
            <p:nvPr/>
          </p:nvCxnSpPr>
          <p:spPr bwMode="auto">
            <a:xfrm rot="10800000" flipV="1">
              <a:off x="3535735" y="4442115"/>
              <a:ext cx="20905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707" name="直接连接符 300"/>
            <p:cNvCxnSpPr>
              <a:cxnSpLocks noChangeShapeType="1"/>
            </p:cNvCxnSpPr>
            <p:nvPr/>
          </p:nvCxnSpPr>
          <p:spPr bwMode="auto">
            <a:xfrm rot="16200000" flipH="1">
              <a:off x="3623726" y="4583257"/>
              <a:ext cx="26811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08" name="TextBox 113"/>
            <p:cNvSpPr txBox="1">
              <a:spLocks noChangeArrowheads="1"/>
            </p:cNvSpPr>
            <p:nvPr/>
          </p:nvSpPr>
          <p:spPr bwMode="auto">
            <a:xfrm>
              <a:off x="1578412" y="5458335"/>
              <a:ext cx="11385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ITD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709" name="直接连接符 134"/>
            <p:cNvCxnSpPr>
              <a:cxnSpLocks noChangeShapeType="1"/>
            </p:cNvCxnSpPr>
            <p:nvPr/>
          </p:nvCxnSpPr>
          <p:spPr bwMode="auto">
            <a:xfrm rot="16200000" flipV="1">
              <a:off x="2080026" y="5427745"/>
              <a:ext cx="615354" cy="708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10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3255223" y="3932469"/>
              <a:ext cx="155314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711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231010" y="4664163"/>
              <a:ext cx="18661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712" name="直接箭头连接符 252"/>
            <p:cNvCxnSpPr>
              <a:cxnSpLocks noChangeShapeType="1"/>
            </p:cNvCxnSpPr>
            <p:nvPr/>
          </p:nvCxnSpPr>
          <p:spPr bwMode="auto">
            <a:xfrm>
              <a:off x="6758963" y="5533453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713" name="TextBox 112"/>
            <p:cNvSpPr txBox="1">
              <a:spLocks noChangeArrowheads="1"/>
            </p:cNvSpPr>
            <p:nvPr/>
          </p:nvSpPr>
          <p:spPr bwMode="auto">
            <a:xfrm>
              <a:off x="611560" y="3765107"/>
              <a:ext cx="1110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IP&amp;TD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14" name="矩形 1713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15" name="矩形 1714"/>
            <p:cNvSpPr/>
            <p:nvPr/>
          </p:nvSpPr>
          <p:spPr>
            <a:xfrm>
              <a:off x="3635896" y="35010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②</a:t>
              </a:r>
            </a:p>
          </p:txBody>
        </p:sp>
        <p:sp>
          <p:nvSpPr>
            <p:cNvPr id="1717" name="矩形 1716"/>
            <p:cNvSpPr/>
            <p:nvPr/>
          </p:nvSpPr>
          <p:spPr>
            <a:xfrm>
              <a:off x="5940152" y="42210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③</a:t>
              </a:r>
            </a:p>
          </p:txBody>
        </p:sp>
        <p:sp>
          <p:nvSpPr>
            <p:cNvPr id="1719" name="矩形 1718"/>
            <p:cNvSpPr/>
            <p:nvPr/>
          </p:nvSpPr>
          <p:spPr>
            <a:xfrm>
              <a:off x="7092280" y="47971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④</a:t>
              </a:r>
            </a:p>
          </p:txBody>
        </p:sp>
        <p:grpSp>
          <p:nvGrpSpPr>
            <p:cNvPr id="1720" name="组合 133"/>
            <p:cNvGrpSpPr/>
            <p:nvPr/>
          </p:nvGrpSpPr>
          <p:grpSpPr>
            <a:xfrm>
              <a:off x="2195736" y="2033847"/>
              <a:ext cx="3645511" cy="3711024"/>
              <a:chOff x="2195736" y="2033847"/>
              <a:chExt cx="3645511" cy="3711024"/>
            </a:xfrm>
          </p:grpSpPr>
          <p:grpSp>
            <p:nvGrpSpPr>
              <p:cNvPr id="1722" name="组合 133"/>
              <p:cNvGrpSpPr/>
              <p:nvPr/>
            </p:nvGrpSpPr>
            <p:grpSpPr>
              <a:xfrm>
                <a:off x="2380616" y="2033847"/>
                <a:ext cx="3460631" cy="3711024"/>
                <a:chOff x="2380616" y="2033847"/>
                <a:chExt cx="3460631" cy="3711024"/>
              </a:xfrm>
            </p:grpSpPr>
            <p:cxnSp>
              <p:nvCxnSpPr>
                <p:cNvPr id="1724" name="直接连接符 1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142624" y="2277745"/>
                  <a:ext cx="479528" cy="3543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25" name="直接连接符 136"/>
                <p:cNvCxnSpPr>
                  <a:cxnSpLocks noChangeShapeType="1"/>
                </p:cNvCxnSpPr>
                <p:nvPr/>
              </p:nvCxnSpPr>
              <p:spPr bwMode="auto">
                <a:xfrm>
                  <a:off x="2384159" y="2033847"/>
                  <a:ext cx="3457087" cy="1181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26" name="直接箭头连接符 14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600302" y="2278335"/>
                  <a:ext cx="481890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727" name="直接箭头连接符 14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693412" y="2170264"/>
                  <a:ext cx="268110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728" name="直接箭头连接符 251"/>
                <p:cNvCxnSpPr>
                  <a:cxnSpLocks noChangeShapeType="1"/>
                </p:cNvCxnSpPr>
                <p:nvPr/>
              </p:nvCxnSpPr>
              <p:spPr bwMode="auto">
                <a:xfrm>
                  <a:off x="2593215" y="4997233"/>
                  <a:ext cx="535039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729" name="直接箭头连接符 252"/>
                <p:cNvCxnSpPr>
                  <a:cxnSpLocks noChangeShapeType="1"/>
                </p:cNvCxnSpPr>
                <p:nvPr/>
              </p:nvCxnSpPr>
              <p:spPr bwMode="auto">
                <a:xfrm>
                  <a:off x="2608569" y="4456288"/>
                  <a:ext cx="179528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730" name="直接箭头连接符 262"/>
                <p:cNvCxnSpPr>
                  <a:cxnSpLocks noChangeShapeType="1"/>
                </p:cNvCxnSpPr>
                <p:nvPr/>
              </p:nvCxnSpPr>
              <p:spPr bwMode="auto">
                <a:xfrm>
                  <a:off x="2380616" y="5738965"/>
                  <a:ext cx="2736614" cy="5906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731" name="直接连接符 13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080026" y="5427745"/>
                  <a:ext cx="615354" cy="7087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723" name="矩形 1722"/>
              <p:cNvSpPr/>
              <p:nvPr/>
            </p:nvSpPr>
            <p:spPr>
              <a:xfrm>
                <a:off x="2195736" y="256490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①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21" name="圆角矩形标注 1720"/>
            <p:cNvSpPr/>
            <p:nvPr/>
          </p:nvSpPr>
          <p:spPr>
            <a:xfrm>
              <a:off x="5580112" y="3284984"/>
              <a:ext cx="2016224" cy="1440160"/>
            </a:xfrm>
            <a:prstGeom prst="wedgeRoundRectCallout">
              <a:avLst>
                <a:gd name="adj1" fmla="val -201632"/>
                <a:gd name="adj2" fmla="val -83444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融合点：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、需求管理流程的牵引；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99" name="组合 2032"/>
          <p:cNvGrpSpPr/>
          <p:nvPr/>
        </p:nvGrpSpPr>
        <p:grpSpPr>
          <a:xfrm>
            <a:off x="615014" y="1842850"/>
            <a:ext cx="7200800" cy="4254331"/>
            <a:chOff x="611560" y="1838965"/>
            <a:chExt cx="7200800" cy="4254331"/>
          </a:xfrm>
        </p:grpSpPr>
        <p:sp>
          <p:nvSpPr>
            <p:cNvPr id="2300" name="矩形 2299"/>
            <p:cNvSpPr/>
            <p:nvPr/>
          </p:nvSpPr>
          <p:spPr>
            <a:xfrm>
              <a:off x="611561" y="1838965"/>
              <a:ext cx="7200799" cy="42484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  <p:sp>
          <p:nvSpPr>
            <p:cNvPr id="2301" name="矩形 2300"/>
            <p:cNvSpPr/>
            <p:nvPr/>
          </p:nvSpPr>
          <p:spPr>
            <a:xfrm>
              <a:off x="1393923" y="4084241"/>
              <a:ext cx="6213072" cy="19381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2302" name="矩形 2301"/>
            <p:cNvSpPr/>
            <p:nvPr/>
          </p:nvSpPr>
          <p:spPr>
            <a:xfrm>
              <a:off x="1393922" y="1964162"/>
              <a:ext cx="6213072" cy="1802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2303" name="矩形 2302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04" name="TextBox 5"/>
            <p:cNvSpPr txBox="1">
              <a:spLocks noChangeArrowheads="1"/>
            </p:cNvSpPr>
            <p:nvPr/>
          </p:nvSpPr>
          <p:spPr bwMode="auto">
            <a:xfrm>
              <a:off x="2149128" y="2482969"/>
              <a:ext cx="34842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需求管理流程</a:t>
              </a:r>
            </a:p>
          </p:txBody>
        </p:sp>
        <p:sp>
          <p:nvSpPr>
            <p:cNvPr id="2305" name="泪滴形 2304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06" name="Rectangle 121"/>
            <p:cNvSpPr>
              <a:spLocks noChangeArrowheads="1"/>
            </p:cNvSpPr>
            <p:nvPr/>
          </p:nvSpPr>
          <p:spPr bwMode="auto">
            <a:xfrm>
              <a:off x="3707904" y="2317825"/>
              <a:ext cx="540945" cy="31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产品规划流程</a:t>
              </a:r>
            </a:p>
          </p:txBody>
        </p:sp>
        <p:sp>
          <p:nvSpPr>
            <p:cNvPr id="2307" name="Freeform 18"/>
            <p:cNvSpPr>
              <a:spLocks noChangeAspect="1"/>
            </p:cNvSpPr>
            <p:nvPr/>
          </p:nvSpPr>
          <p:spPr bwMode="auto">
            <a:xfrm>
              <a:off x="5907389" y="5691721"/>
              <a:ext cx="1375984" cy="40157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2308" name="Group 8"/>
            <p:cNvGrpSpPr>
              <a:grpSpLocks/>
            </p:cNvGrpSpPr>
            <p:nvPr/>
          </p:nvGrpSpPr>
          <p:grpSpPr bwMode="auto">
            <a:xfrm>
              <a:off x="6931689" y="5189004"/>
              <a:ext cx="597809" cy="774303"/>
              <a:chOff x="5697" y="3076"/>
              <a:chExt cx="511" cy="699"/>
            </a:xfrm>
          </p:grpSpPr>
          <p:sp>
            <p:nvSpPr>
              <p:cNvPr id="2433" name="AutoShape 9"/>
              <p:cNvSpPr>
                <a:spLocks noChangeAspect="1" noChangeArrowheads="1"/>
              </p:cNvSpPr>
              <p:nvPr/>
            </p:nvSpPr>
            <p:spPr bwMode="auto">
              <a:xfrm>
                <a:off x="5722" y="3103"/>
                <a:ext cx="421" cy="638"/>
              </a:xfrm>
              <a:prstGeom prst="can">
                <a:avLst>
                  <a:gd name="adj" fmla="val 37886"/>
                </a:avLst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96755" tIns="48377" rIns="96755" bIns="48377" anchor="ctr"/>
              <a:lstStyle/>
              <a:p>
                <a:pPr marL="0" marR="0" lvl="0" indent="0" defTabSz="904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243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744" y="3076"/>
                <a:ext cx="39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CBB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35" name="Freeform 11"/>
              <p:cNvSpPr>
                <a:spLocks noChangeAspect="1"/>
              </p:cNvSpPr>
              <p:nvPr/>
            </p:nvSpPr>
            <p:spPr bwMode="auto">
              <a:xfrm>
                <a:off x="5722" y="3370"/>
                <a:ext cx="421" cy="6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4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36" name="Freeform 12"/>
              <p:cNvSpPr>
                <a:spLocks noChangeAspect="1"/>
              </p:cNvSpPr>
              <p:nvPr/>
            </p:nvSpPr>
            <p:spPr bwMode="auto">
              <a:xfrm>
                <a:off x="5722" y="3535"/>
                <a:ext cx="421" cy="5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1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37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754" y="3232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平台</a:t>
                </a:r>
              </a:p>
            </p:txBody>
          </p:sp>
          <p:sp>
            <p:nvSpPr>
              <p:cNvPr id="2438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97" y="3398"/>
                <a:ext cx="511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子系统</a:t>
                </a:r>
              </a:p>
            </p:txBody>
          </p:sp>
          <p:sp>
            <p:nvSpPr>
              <p:cNvPr id="243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763" y="3540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</a:t>
                </a:r>
              </a:p>
            </p:txBody>
          </p:sp>
        </p:grpSp>
        <p:sp>
          <p:nvSpPr>
            <p:cNvPr id="2309" name="Freeform 86"/>
            <p:cNvSpPr>
              <a:spLocks noChangeAspect="1"/>
            </p:cNvSpPr>
            <p:nvPr/>
          </p:nvSpPr>
          <p:spPr bwMode="auto">
            <a:xfrm>
              <a:off x="3529829" y="2611406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10" name="Line 89"/>
            <p:cNvSpPr>
              <a:spLocks noChangeAspect="1" noChangeShapeType="1"/>
            </p:cNvSpPr>
            <p:nvPr/>
          </p:nvSpPr>
          <p:spPr bwMode="auto">
            <a:xfrm>
              <a:off x="4445184" y="267282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11" name="Line 91"/>
            <p:cNvSpPr>
              <a:spLocks noChangeAspect="1" noChangeShapeType="1"/>
            </p:cNvSpPr>
            <p:nvPr/>
          </p:nvSpPr>
          <p:spPr bwMode="auto">
            <a:xfrm>
              <a:off x="3802664" y="263975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12" name="Line 92"/>
            <p:cNvSpPr>
              <a:spLocks noChangeAspect="1" noChangeShapeType="1"/>
            </p:cNvSpPr>
            <p:nvPr/>
          </p:nvSpPr>
          <p:spPr bwMode="auto">
            <a:xfrm>
              <a:off x="3545184" y="2612587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13" name="Line 93"/>
            <p:cNvSpPr>
              <a:spLocks noChangeAspect="1" noChangeShapeType="1"/>
            </p:cNvSpPr>
            <p:nvPr/>
          </p:nvSpPr>
          <p:spPr bwMode="auto">
            <a:xfrm>
              <a:off x="4754633" y="272951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14" name="Text Box 95"/>
            <p:cNvSpPr txBox="1">
              <a:spLocks noChangeAspect="1" noChangeArrowheads="1"/>
            </p:cNvSpPr>
            <p:nvPr/>
          </p:nvSpPr>
          <p:spPr bwMode="auto">
            <a:xfrm>
              <a:off x="3507306" y="2620082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2315" name="Text Box 96"/>
            <p:cNvSpPr txBox="1">
              <a:spLocks noChangeAspect="1" noChangeArrowheads="1"/>
            </p:cNvSpPr>
            <p:nvPr/>
          </p:nvSpPr>
          <p:spPr bwMode="auto">
            <a:xfrm>
              <a:off x="3783461" y="2612385"/>
              <a:ext cx="207874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2316" name="Line 73"/>
            <p:cNvSpPr>
              <a:spLocks noChangeAspect="1" noChangeShapeType="1"/>
            </p:cNvSpPr>
            <p:nvPr/>
          </p:nvSpPr>
          <p:spPr bwMode="auto">
            <a:xfrm>
              <a:off x="3540459" y="2558257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17" name="泪滴形 2316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18" name="泪滴形 2317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19" name="泪滴形 2318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FF6B2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20" name="泪滴形 2319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21" name="椭圆形标注 2320"/>
            <p:cNvSpPr/>
            <p:nvPr/>
          </p:nvSpPr>
          <p:spPr>
            <a:xfrm>
              <a:off x="4118018" y="3849201"/>
              <a:ext cx="724016" cy="796063"/>
            </a:xfrm>
            <a:prstGeom prst="wedgeEllipseCallou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22" name="TextBox 108"/>
            <p:cNvSpPr txBox="1">
              <a:spLocks noChangeArrowheads="1"/>
            </p:cNvSpPr>
            <p:nvPr/>
          </p:nvSpPr>
          <p:spPr bwMode="auto">
            <a:xfrm>
              <a:off x="4026416" y="4094985"/>
              <a:ext cx="922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技术路线图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技术树</a:t>
              </a:r>
            </a:p>
          </p:txBody>
        </p:sp>
        <p:sp>
          <p:nvSpPr>
            <p:cNvPr id="2323" name="TextBox 112"/>
            <p:cNvSpPr txBox="1">
              <a:spLocks noChangeArrowheads="1"/>
            </p:cNvSpPr>
            <p:nvPr/>
          </p:nvSpPr>
          <p:spPr bwMode="auto">
            <a:xfrm>
              <a:off x="1574868" y="2030304"/>
              <a:ext cx="111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24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2325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2326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2327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2328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cxnSp>
          <p:nvCxnSpPr>
            <p:cNvPr id="2329" name="直接连接符 134"/>
            <p:cNvCxnSpPr>
              <a:cxnSpLocks noChangeShapeType="1"/>
            </p:cNvCxnSpPr>
            <p:nvPr/>
          </p:nvCxnSpPr>
          <p:spPr bwMode="auto">
            <a:xfrm rot="5400000" flipH="1" flipV="1">
              <a:off x="2142624" y="2277745"/>
              <a:ext cx="479528" cy="35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30" name="直接连接符 136"/>
            <p:cNvCxnSpPr>
              <a:cxnSpLocks noChangeShapeType="1"/>
            </p:cNvCxnSpPr>
            <p:nvPr/>
          </p:nvCxnSpPr>
          <p:spPr bwMode="auto">
            <a:xfrm>
              <a:off x="2384159" y="2033847"/>
              <a:ext cx="3457087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31" name="直接箭头连接符 141"/>
            <p:cNvCxnSpPr>
              <a:cxnSpLocks noChangeShapeType="1"/>
            </p:cNvCxnSpPr>
            <p:nvPr/>
          </p:nvCxnSpPr>
          <p:spPr bwMode="auto">
            <a:xfrm rot="16200000" flipH="1">
              <a:off x="5600302" y="2278335"/>
              <a:ext cx="48189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32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693412" y="2170264"/>
              <a:ext cx="26811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33" name="直接箭头连接符 148"/>
            <p:cNvCxnSpPr>
              <a:cxnSpLocks noChangeShapeType="1"/>
            </p:cNvCxnSpPr>
            <p:nvPr/>
          </p:nvCxnSpPr>
          <p:spPr bwMode="auto">
            <a:xfrm>
              <a:off x="4070774" y="2663375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34" name="直接连接符 150"/>
            <p:cNvCxnSpPr>
              <a:cxnSpLocks noChangeShapeType="1"/>
            </p:cNvCxnSpPr>
            <p:nvPr/>
          </p:nvCxnSpPr>
          <p:spPr bwMode="auto">
            <a:xfrm flipV="1">
              <a:off x="3571168" y="2983454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35" name="直接连接符 152"/>
            <p:cNvCxnSpPr>
              <a:cxnSpLocks noChangeShapeType="1"/>
            </p:cNvCxnSpPr>
            <p:nvPr/>
          </p:nvCxnSpPr>
          <p:spPr bwMode="auto">
            <a:xfrm flipV="1">
              <a:off x="4070774" y="2983454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36" name="Line 89"/>
            <p:cNvSpPr>
              <a:spLocks noChangeAspect="1" noChangeShapeType="1"/>
            </p:cNvSpPr>
            <p:nvPr/>
          </p:nvSpPr>
          <p:spPr bwMode="auto">
            <a:xfrm>
              <a:off x="4071955" y="2675186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37" name="TextBox 155"/>
            <p:cNvSpPr txBox="1">
              <a:spLocks noChangeArrowheads="1"/>
            </p:cNvSpPr>
            <p:nvPr/>
          </p:nvSpPr>
          <p:spPr bwMode="auto">
            <a:xfrm>
              <a:off x="4028956" y="2609354"/>
              <a:ext cx="55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2338" name="TextBox 158"/>
            <p:cNvSpPr txBox="1">
              <a:spLocks noChangeArrowheads="1"/>
            </p:cNvSpPr>
            <p:nvPr/>
          </p:nvSpPr>
          <p:spPr bwMode="auto">
            <a:xfrm>
              <a:off x="4453032" y="2601672"/>
              <a:ext cx="15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sp>
          <p:nvSpPr>
            <p:cNvPr id="2339" name="Rectangle 121"/>
            <p:cNvSpPr>
              <a:spLocks noChangeArrowheads="1"/>
            </p:cNvSpPr>
            <p:nvPr/>
          </p:nvSpPr>
          <p:spPr bwMode="auto">
            <a:xfrm>
              <a:off x="5940152" y="2559046"/>
              <a:ext cx="720080" cy="144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产品开发流程</a:t>
              </a:r>
            </a:p>
          </p:txBody>
        </p:sp>
        <p:sp>
          <p:nvSpPr>
            <p:cNvPr id="2340" name="Freeform 86"/>
            <p:cNvSpPr>
              <a:spLocks noChangeAspect="1"/>
            </p:cNvSpPr>
            <p:nvPr/>
          </p:nvSpPr>
          <p:spPr bwMode="auto">
            <a:xfrm>
              <a:off x="5773924" y="2807469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41" name="Rectangle 121"/>
            <p:cNvSpPr>
              <a:spLocks noChangeArrowheads="1"/>
            </p:cNvSpPr>
            <p:nvPr/>
          </p:nvSpPr>
          <p:spPr bwMode="auto">
            <a:xfrm>
              <a:off x="3347864" y="4791293"/>
              <a:ext cx="540945" cy="18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技术规划流程</a:t>
              </a:r>
            </a:p>
          </p:txBody>
        </p:sp>
        <p:sp>
          <p:nvSpPr>
            <p:cNvPr id="2342" name="Freeform 86"/>
            <p:cNvSpPr>
              <a:spLocks noChangeAspect="1"/>
            </p:cNvSpPr>
            <p:nvPr/>
          </p:nvSpPr>
          <p:spPr bwMode="auto">
            <a:xfrm>
              <a:off x="3207388" y="5031485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43" name="Line 89"/>
            <p:cNvSpPr>
              <a:spLocks noChangeAspect="1" noChangeShapeType="1"/>
            </p:cNvSpPr>
            <p:nvPr/>
          </p:nvSpPr>
          <p:spPr bwMode="auto">
            <a:xfrm>
              <a:off x="4122742" y="5094083"/>
              <a:ext cx="0" cy="307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44" name="Line 91"/>
            <p:cNvSpPr>
              <a:spLocks noChangeAspect="1" noChangeShapeType="1"/>
            </p:cNvSpPr>
            <p:nvPr/>
          </p:nvSpPr>
          <p:spPr bwMode="auto">
            <a:xfrm>
              <a:off x="3480223" y="505983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45" name="Line 92"/>
            <p:cNvSpPr>
              <a:spLocks noChangeAspect="1" noChangeShapeType="1"/>
            </p:cNvSpPr>
            <p:nvPr/>
          </p:nvSpPr>
          <p:spPr bwMode="auto">
            <a:xfrm>
              <a:off x="3222742" y="5032666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46" name="Line 93"/>
            <p:cNvSpPr>
              <a:spLocks noChangeAspect="1" noChangeShapeType="1"/>
            </p:cNvSpPr>
            <p:nvPr/>
          </p:nvSpPr>
          <p:spPr bwMode="auto">
            <a:xfrm>
              <a:off x="4433373" y="514959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47" name="Text Box 95"/>
            <p:cNvSpPr txBox="1">
              <a:spLocks noChangeAspect="1" noChangeArrowheads="1"/>
            </p:cNvSpPr>
            <p:nvPr/>
          </p:nvSpPr>
          <p:spPr bwMode="auto">
            <a:xfrm>
              <a:off x="3196453" y="4993768"/>
              <a:ext cx="242126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2348" name="Text Box 96"/>
            <p:cNvSpPr txBox="1">
              <a:spLocks noChangeAspect="1" noChangeArrowheads="1"/>
            </p:cNvSpPr>
            <p:nvPr/>
          </p:nvSpPr>
          <p:spPr bwMode="auto">
            <a:xfrm>
              <a:off x="3450352" y="499376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2349" name="Line 73"/>
            <p:cNvSpPr>
              <a:spLocks noChangeAspect="1" noChangeShapeType="1"/>
            </p:cNvSpPr>
            <p:nvPr/>
          </p:nvSpPr>
          <p:spPr bwMode="auto">
            <a:xfrm>
              <a:off x="3219199" y="4978335"/>
              <a:ext cx="529134" cy="102756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2350" name="直接箭头连接符 186"/>
            <p:cNvCxnSpPr>
              <a:cxnSpLocks noChangeShapeType="1"/>
            </p:cNvCxnSpPr>
            <p:nvPr/>
          </p:nvCxnSpPr>
          <p:spPr bwMode="auto">
            <a:xfrm>
              <a:off x="3748333" y="5083454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51" name="直接连接符 187"/>
            <p:cNvCxnSpPr>
              <a:cxnSpLocks noChangeShapeType="1"/>
            </p:cNvCxnSpPr>
            <p:nvPr/>
          </p:nvCxnSpPr>
          <p:spPr bwMode="auto">
            <a:xfrm flipV="1">
              <a:off x="3248726" y="5403532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2" name="直接连接符 188"/>
            <p:cNvCxnSpPr>
              <a:cxnSpLocks noChangeShapeType="1"/>
            </p:cNvCxnSpPr>
            <p:nvPr/>
          </p:nvCxnSpPr>
          <p:spPr bwMode="auto">
            <a:xfrm flipV="1">
              <a:off x="3748333" y="5403532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53" name="Line 89"/>
            <p:cNvSpPr>
              <a:spLocks noChangeAspect="1" noChangeShapeType="1"/>
            </p:cNvSpPr>
            <p:nvPr/>
          </p:nvSpPr>
          <p:spPr bwMode="auto">
            <a:xfrm>
              <a:off x="3750695" y="5095265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54" name="TextBox 190"/>
            <p:cNvSpPr txBox="1">
              <a:spLocks noChangeArrowheads="1"/>
            </p:cNvSpPr>
            <p:nvPr/>
          </p:nvSpPr>
          <p:spPr bwMode="auto">
            <a:xfrm>
              <a:off x="3734388" y="5027146"/>
              <a:ext cx="519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2355" name="TextBox 191"/>
            <p:cNvSpPr txBox="1">
              <a:spLocks noChangeArrowheads="1"/>
            </p:cNvSpPr>
            <p:nvPr/>
          </p:nvSpPr>
          <p:spPr bwMode="auto">
            <a:xfrm>
              <a:off x="4138211" y="5045417"/>
              <a:ext cx="153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cxnSp>
          <p:nvCxnSpPr>
            <p:cNvPr id="2356" name="直接箭头连接符 197"/>
            <p:cNvCxnSpPr>
              <a:cxnSpLocks noChangeShapeType="1"/>
            </p:cNvCxnSpPr>
            <p:nvPr/>
          </p:nvCxnSpPr>
          <p:spPr bwMode="auto">
            <a:xfrm>
              <a:off x="5113688" y="2760225"/>
              <a:ext cx="535039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57" name="直接箭头连接符 199"/>
            <p:cNvCxnSpPr>
              <a:cxnSpLocks noChangeShapeType="1"/>
            </p:cNvCxnSpPr>
            <p:nvPr/>
          </p:nvCxnSpPr>
          <p:spPr bwMode="auto">
            <a:xfrm rot="10800000">
              <a:off x="5095971" y="2871249"/>
              <a:ext cx="53622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358" name="TextBox 200"/>
            <p:cNvSpPr txBox="1">
              <a:spLocks noChangeArrowheads="1"/>
            </p:cNvSpPr>
            <p:nvPr/>
          </p:nvSpPr>
          <p:spPr bwMode="auto">
            <a:xfrm>
              <a:off x="5148064" y="2502277"/>
              <a:ext cx="5596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sp>
          <p:nvSpPr>
            <p:cNvPr id="2359" name="TextBox 201"/>
            <p:cNvSpPr txBox="1">
              <a:spLocks noChangeArrowheads="1"/>
            </p:cNvSpPr>
            <p:nvPr/>
          </p:nvSpPr>
          <p:spPr bwMode="auto">
            <a:xfrm>
              <a:off x="5148064" y="2858110"/>
              <a:ext cx="53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cxnSp>
          <p:nvCxnSpPr>
            <p:cNvPr id="2360" name="直接箭头连接符 202"/>
            <p:cNvCxnSpPr>
              <a:cxnSpLocks noChangeShapeType="1"/>
            </p:cNvCxnSpPr>
            <p:nvPr/>
          </p:nvCxnSpPr>
          <p:spPr bwMode="auto">
            <a:xfrm rot="5400000">
              <a:off x="5046365" y="4237784"/>
              <a:ext cx="168779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61" name="直接箭头连接符 203"/>
            <p:cNvCxnSpPr>
              <a:cxnSpLocks noChangeShapeType="1"/>
            </p:cNvCxnSpPr>
            <p:nvPr/>
          </p:nvCxnSpPr>
          <p:spPr bwMode="auto">
            <a:xfrm rot="5400000" flipH="1" flipV="1">
              <a:off x="5602073" y="4215934"/>
              <a:ext cx="1687796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362" name="Rectangle 121"/>
            <p:cNvSpPr>
              <a:spLocks noChangeArrowheads="1"/>
            </p:cNvSpPr>
            <p:nvPr/>
          </p:nvSpPr>
          <p:spPr bwMode="auto">
            <a:xfrm>
              <a:off x="5436096" y="5151334"/>
              <a:ext cx="540945" cy="187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技术开发流程</a:t>
              </a:r>
            </a:p>
          </p:txBody>
        </p:sp>
        <p:sp>
          <p:nvSpPr>
            <p:cNvPr id="2363" name="Freeform 86"/>
            <p:cNvSpPr>
              <a:spLocks noChangeAspect="1"/>
            </p:cNvSpPr>
            <p:nvPr/>
          </p:nvSpPr>
          <p:spPr bwMode="auto">
            <a:xfrm>
              <a:off x="5262507" y="5383454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64" name="Line 89"/>
            <p:cNvSpPr>
              <a:spLocks noChangeAspect="1" noChangeShapeType="1"/>
            </p:cNvSpPr>
            <p:nvPr/>
          </p:nvSpPr>
          <p:spPr bwMode="auto">
            <a:xfrm>
              <a:off x="6177861" y="5444871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65" name="Line 91"/>
            <p:cNvSpPr>
              <a:spLocks noChangeAspect="1" noChangeShapeType="1"/>
            </p:cNvSpPr>
            <p:nvPr/>
          </p:nvSpPr>
          <p:spPr bwMode="auto">
            <a:xfrm>
              <a:off x="5535341" y="5411800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66" name="Line 92"/>
            <p:cNvSpPr>
              <a:spLocks noChangeAspect="1" noChangeShapeType="1"/>
            </p:cNvSpPr>
            <p:nvPr/>
          </p:nvSpPr>
          <p:spPr bwMode="auto">
            <a:xfrm>
              <a:off x="5277861" y="5384635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67" name="Line 93"/>
            <p:cNvSpPr>
              <a:spLocks noChangeAspect="1" noChangeShapeType="1"/>
            </p:cNvSpPr>
            <p:nvPr/>
          </p:nvSpPr>
          <p:spPr bwMode="auto">
            <a:xfrm>
              <a:off x="6488491" y="5501564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68" name="Text Box 95"/>
            <p:cNvSpPr txBox="1">
              <a:spLocks noChangeAspect="1" noChangeArrowheads="1"/>
            </p:cNvSpPr>
            <p:nvPr/>
          </p:nvSpPr>
          <p:spPr bwMode="auto">
            <a:xfrm>
              <a:off x="5235313" y="5356570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2369" name="Text Box 96"/>
            <p:cNvSpPr txBox="1">
              <a:spLocks noChangeAspect="1" noChangeArrowheads="1"/>
            </p:cNvSpPr>
            <p:nvPr/>
          </p:nvSpPr>
          <p:spPr bwMode="auto">
            <a:xfrm>
              <a:off x="5500898" y="534618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2370" name="Line 73"/>
            <p:cNvSpPr>
              <a:spLocks noChangeAspect="1" noChangeShapeType="1"/>
            </p:cNvSpPr>
            <p:nvPr/>
          </p:nvSpPr>
          <p:spPr bwMode="auto">
            <a:xfrm>
              <a:off x="5273136" y="533030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2371" name="直接箭头连接符 214"/>
            <p:cNvCxnSpPr>
              <a:cxnSpLocks noChangeShapeType="1"/>
            </p:cNvCxnSpPr>
            <p:nvPr/>
          </p:nvCxnSpPr>
          <p:spPr bwMode="auto">
            <a:xfrm>
              <a:off x="5803452" y="543542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72" name="直接连接符 215"/>
            <p:cNvCxnSpPr>
              <a:cxnSpLocks noChangeShapeType="1"/>
            </p:cNvCxnSpPr>
            <p:nvPr/>
          </p:nvCxnSpPr>
          <p:spPr bwMode="auto">
            <a:xfrm flipV="1">
              <a:off x="5303845" y="5754320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73" name="直接连接符 216"/>
            <p:cNvCxnSpPr>
              <a:cxnSpLocks noChangeShapeType="1"/>
            </p:cNvCxnSpPr>
            <p:nvPr/>
          </p:nvCxnSpPr>
          <p:spPr bwMode="auto">
            <a:xfrm flipV="1">
              <a:off x="5803452" y="5754320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74" name="Line 89"/>
            <p:cNvSpPr>
              <a:spLocks noChangeAspect="1" noChangeShapeType="1"/>
            </p:cNvSpPr>
            <p:nvPr/>
          </p:nvSpPr>
          <p:spPr bwMode="auto">
            <a:xfrm>
              <a:off x="5805814" y="5447233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75" name="TextBox 218"/>
            <p:cNvSpPr txBox="1">
              <a:spLocks noChangeArrowheads="1"/>
            </p:cNvSpPr>
            <p:nvPr/>
          </p:nvSpPr>
          <p:spPr bwMode="auto">
            <a:xfrm>
              <a:off x="5819987" y="5383758"/>
              <a:ext cx="264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攻关</a:t>
              </a:r>
            </a:p>
          </p:txBody>
        </p:sp>
        <p:sp>
          <p:nvSpPr>
            <p:cNvPr id="2376" name="TextBox 219"/>
            <p:cNvSpPr txBox="1">
              <a:spLocks noChangeArrowheads="1"/>
            </p:cNvSpPr>
            <p:nvPr/>
          </p:nvSpPr>
          <p:spPr bwMode="auto">
            <a:xfrm>
              <a:off x="6178089" y="5390218"/>
              <a:ext cx="152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迁移</a:t>
              </a:r>
            </a:p>
          </p:txBody>
        </p:sp>
        <p:cxnSp>
          <p:nvCxnSpPr>
            <p:cNvPr id="2377" name="直接连接符 228"/>
            <p:cNvCxnSpPr>
              <a:cxnSpLocks noChangeShapeType="1"/>
            </p:cNvCxnSpPr>
            <p:nvPr/>
          </p:nvCxnSpPr>
          <p:spPr bwMode="auto">
            <a:xfrm rot="10800000">
              <a:off x="3128254" y="3868099"/>
              <a:ext cx="902362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78" name="直接箭头连接符 230"/>
            <p:cNvCxnSpPr>
              <a:cxnSpLocks noChangeShapeType="1"/>
            </p:cNvCxnSpPr>
            <p:nvPr/>
          </p:nvCxnSpPr>
          <p:spPr bwMode="auto">
            <a:xfrm rot="5400000">
              <a:off x="3033215" y="3971451"/>
              <a:ext cx="198392" cy="113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79" name="直接箭头连接符 238"/>
            <p:cNvCxnSpPr>
              <a:cxnSpLocks noChangeShapeType="1"/>
            </p:cNvCxnSpPr>
            <p:nvPr/>
          </p:nvCxnSpPr>
          <p:spPr bwMode="auto">
            <a:xfrm rot="5400000" flipH="1" flipV="1">
              <a:off x="4483570" y="3520264"/>
              <a:ext cx="72283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80" name="直接连接符 240"/>
            <p:cNvCxnSpPr>
              <a:cxnSpLocks noChangeShapeType="1"/>
            </p:cNvCxnSpPr>
            <p:nvPr/>
          </p:nvCxnSpPr>
          <p:spPr bwMode="auto">
            <a:xfrm>
              <a:off x="4836128" y="3870461"/>
              <a:ext cx="536221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81" name="直接箭头连接符 242"/>
            <p:cNvCxnSpPr>
              <a:cxnSpLocks noChangeShapeType="1"/>
            </p:cNvCxnSpPr>
            <p:nvPr/>
          </p:nvCxnSpPr>
          <p:spPr bwMode="auto">
            <a:xfrm rot="16200000" flipH="1">
              <a:off x="4758766" y="4478139"/>
              <a:ext cx="123188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382" name="TextBox 244"/>
            <p:cNvSpPr txBox="1">
              <a:spLocks noChangeArrowheads="1"/>
            </p:cNvSpPr>
            <p:nvPr/>
          </p:nvSpPr>
          <p:spPr bwMode="auto">
            <a:xfrm>
              <a:off x="4845577" y="3354320"/>
              <a:ext cx="2633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推动</a:t>
              </a:r>
            </a:p>
          </p:txBody>
        </p:sp>
        <p:sp>
          <p:nvSpPr>
            <p:cNvPr id="2383" name="TextBox 245"/>
            <p:cNvSpPr txBox="1">
              <a:spLocks noChangeArrowheads="1"/>
            </p:cNvSpPr>
            <p:nvPr/>
          </p:nvSpPr>
          <p:spPr bwMode="auto">
            <a:xfrm>
              <a:off x="5073530" y="4318099"/>
              <a:ext cx="264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</a:t>
              </a:r>
            </a:p>
          </p:txBody>
        </p:sp>
        <p:cxnSp>
          <p:nvCxnSpPr>
            <p:cNvPr id="2384" name="直接箭头连接符 251"/>
            <p:cNvCxnSpPr>
              <a:cxnSpLocks noChangeShapeType="1"/>
            </p:cNvCxnSpPr>
            <p:nvPr/>
          </p:nvCxnSpPr>
          <p:spPr bwMode="auto">
            <a:xfrm>
              <a:off x="2593215" y="4997233"/>
              <a:ext cx="53503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85" name="直接箭头连接符 252"/>
            <p:cNvCxnSpPr>
              <a:cxnSpLocks noChangeShapeType="1"/>
            </p:cNvCxnSpPr>
            <p:nvPr/>
          </p:nvCxnSpPr>
          <p:spPr bwMode="auto">
            <a:xfrm>
              <a:off x="2608569" y="4456288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86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6149514" y="4269675"/>
              <a:ext cx="1801181" cy="354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387" name="TextBox 2386"/>
            <p:cNvSpPr txBox="1"/>
            <p:nvPr/>
          </p:nvSpPr>
          <p:spPr>
            <a:xfrm>
              <a:off x="2786805" y="4143221"/>
              <a:ext cx="777083" cy="430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sp>
          <p:nvSpPr>
            <p:cNvPr id="2388" name="TextBox 258"/>
            <p:cNvSpPr txBox="1">
              <a:spLocks noChangeArrowheads="1"/>
            </p:cNvSpPr>
            <p:nvPr/>
          </p:nvSpPr>
          <p:spPr bwMode="auto">
            <a:xfrm>
              <a:off x="4697348" y="5117058"/>
              <a:ext cx="5020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cxnSp>
          <p:nvCxnSpPr>
            <p:cNvPr id="2389" name="直接箭头连接符 260"/>
            <p:cNvCxnSpPr>
              <a:cxnSpLocks noChangeShapeType="1"/>
            </p:cNvCxnSpPr>
            <p:nvPr/>
          </p:nvCxnSpPr>
          <p:spPr bwMode="auto">
            <a:xfrm>
              <a:off x="4758175" y="5384635"/>
              <a:ext cx="33307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390" name="直接箭头连接符 262"/>
            <p:cNvCxnSpPr>
              <a:cxnSpLocks noChangeShapeType="1"/>
            </p:cNvCxnSpPr>
            <p:nvPr/>
          </p:nvCxnSpPr>
          <p:spPr bwMode="auto">
            <a:xfrm>
              <a:off x="2380616" y="5738965"/>
              <a:ext cx="2736614" cy="590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391" name="Freeform 63"/>
            <p:cNvSpPr>
              <a:spLocks noChangeAspect="1"/>
            </p:cNvSpPr>
            <p:nvPr/>
          </p:nvSpPr>
          <p:spPr bwMode="auto">
            <a:xfrm>
              <a:off x="5877861" y="2780304"/>
              <a:ext cx="1166929" cy="46653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92" name="Line 72"/>
            <p:cNvSpPr>
              <a:spLocks noChangeAspect="1" noChangeShapeType="1"/>
            </p:cNvSpPr>
            <p:nvPr/>
          </p:nvSpPr>
          <p:spPr bwMode="auto">
            <a:xfrm>
              <a:off x="6319593" y="3203139"/>
              <a:ext cx="701575" cy="236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93" name="Line 73"/>
            <p:cNvSpPr>
              <a:spLocks noChangeAspect="1" noChangeShapeType="1"/>
            </p:cNvSpPr>
            <p:nvPr/>
          </p:nvSpPr>
          <p:spPr bwMode="auto">
            <a:xfrm>
              <a:off x="5863687" y="2795658"/>
              <a:ext cx="401575" cy="7677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94" name="Line 74"/>
            <p:cNvSpPr>
              <a:spLocks noChangeAspect="1" noChangeShapeType="1"/>
            </p:cNvSpPr>
            <p:nvPr/>
          </p:nvSpPr>
          <p:spPr bwMode="auto">
            <a:xfrm flipV="1">
              <a:off x="5877861" y="3204319"/>
              <a:ext cx="447638" cy="73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95" name="Text Box 81"/>
            <p:cNvSpPr txBox="1">
              <a:spLocks noChangeAspect="1" noChangeArrowheads="1"/>
            </p:cNvSpPr>
            <p:nvPr/>
          </p:nvSpPr>
          <p:spPr bwMode="auto">
            <a:xfrm>
              <a:off x="6865262" y="3087391"/>
              <a:ext cx="201969" cy="7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22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0000"/>
                <a:buFont typeface="Monotype Sorts"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396" name="TextBox 342"/>
            <p:cNvSpPr txBox="1">
              <a:spLocks noChangeArrowheads="1"/>
            </p:cNvSpPr>
            <p:nvPr/>
          </p:nvSpPr>
          <p:spPr bwMode="auto">
            <a:xfrm>
              <a:off x="5830385" y="2848238"/>
              <a:ext cx="1665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2397" name="TextBox 343"/>
            <p:cNvSpPr txBox="1">
              <a:spLocks noChangeArrowheads="1"/>
            </p:cNvSpPr>
            <p:nvPr/>
          </p:nvSpPr>
          <p:spPr bwMode="auto">
            <a:xfrm>
              <a:off x="6033995" y="2841417"/>
              <a:ext cx="178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2398" name="TextBox 344"/>
            <p:cNvSpPr txBox="1">
              <a:spLocks noChangeArrowheads="1"/>
            </p:cNvSpPr>
            <p:nvPr/>
          </p:nvSpPr>
          <p:spPr bwMode="auto">
            <a:xfrm>
              <a:off x="6237565" y="2847077"/>
              <a:ext cx="243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开发</a:t>
              </a:r>
            </a:p>
          </p:txBody>
        </p:sp>
        <p:sp>
          <p:nvSpPr>
            <p:cNvPr id="2399" name="TextBox 345"/>
            <p:cNvSpPr txBox="1">
              <a:spLocks noChangeArrowheads="1"/>
            </p:cNvSpPr>
            <p:nvPr/>
          </p:nvSpPr>
          <p:spPr bwMode="auto">
            <a:xfrm>
              <a:off x="6423530" y="2847077"/>
              <a:ext cx="168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验证</a:t>
              </a:r>
            </a:p>
          </p:txBody>
        </p:sp>
        <p:sp>
          <p:nvSpPr>
            <p:cNvPr id="2400" name="TextBox 346"/>
            <p:cNvSpPr txBox="1">
              <a:spLocks noChangeArrowheads="1"/>
            </p:cNvSpPr>
            <p:nvPr/>
          </p:nvSpPr>
          <p:spPr bwMode="auto">
            <a:xfrm>
              <a:off x="6588224" y="2839457"/>
              <a:ext cx="170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</a:p>
          </p:txBody>
        </p:sp>
        <p:sp>
          <p:nvSpPr>
            <p:cNvPr id="2401" name="TextBox 347"/>
            <p:cNvSpPr txBox="1">
              <a:spLocks noChangeArrowheads="1"/>
            </p:cNvSpPr>
            <p:nvPr/>
          </p:nvSpPr>
          <p:spPr bwMode="auto">
            <a:xfrm>
              <a:off x="6747480" y="2839457"/>
              <a:ext cx="4619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生命周期</a:t>
              </a:r>
            </a:p>
          </p:txBody>
        </p:sp>
        <p:sp>
          <p:nvSpPr>
            <p:cNvPr id="2402" name="Line 92"/>
            <p:cNvSpPr>
              <a:spLocks noChangeAspect="1" noChangeShapeType="1"/>
            </p:cNvSpPr>
            <p:nvPr/>
          </p:nvSpPr>
          <p:spPr bwMode="auto">
            <a:xfrm>
              <a:off x="5866050" y="2821642"/>
              <a:ext cx="0" cy="429921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2403" name="直接箭头连接符 288"/>
            <p:cNvCxnSpPr>
              <a:cxnSpLocks noChangeShapeType="1"/>
            </p:cNvCxnSpPr>
            <p:nvPr/>
          </p:nvCxnSpPr>
          <p:spPr bwMode="auto">
            <a:xfrm>
              <a:off x="6271168" y="2871249"/>
              <a:ext cx="750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04" name="直接连接符 290"/>
            <p:cNvCxnSpPr>
              <a:cxnSpLocks noChangeShapeType="1"/>
            </p:cNvCxnSpPr>
            <p:nvPr/>
          </p:nvCxnSpPr>
          <p:spPr bwMode="auto">
            <a:xfrm rot="16200000" flipH="1">
              <a:off x="5862507" y="3046052"/>
              <a:ext cx="40157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05" name="直接连接符 291"/>
            <p:cNvCxnSpPr>
              <a:cxnSpLocks noChangeShapeType="1"/>
            </p:cNvCxnSpPr>
            <p:nvPr/>
          </p:nvCxnSpPr>
          <p:spPr bwMode="auto">
            <a:xfrm rot="16200000" flipH="1">
              <a:off x="6127074" y="3033060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06" name="直接连接符 292"/>
            <p:cNvCxnSpPr>
              <a:cxnSpLocks noChangeShapeType="1"/>
            </p:cNvCxnSpPr>
            <p:nvPr/>
          </p:nvCxnSpPr>
          <p:spPr bwMode="auto">
            <a:xfrm rot="16200000" flipH="1">
              <a:off x="6308963" y="3035422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07" name="直接连接符 293"/>
            <p:cNvCxnSpPr>
              <a:cxnSpLocks noChangeShapeType="1"/>
            </p:cNvCxnSpPr>
            <p:nvPr/>
          </p:nvCxnSpPr>
          <p:spPr bwMode="auto">
            <a:xfrm rot="16200000" flipH="1">
              <a:off x="6658570" y="3050776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08" name="直接连接符 294"/>
            <p:cNvCxnSpPr>
              <a:cxnSpLocks noChangeShapeType="1"/>
            </p:cNvCxnSpPr>
            <p:nvPr/>
          </p:nvCxnSpPr>
          <p:spPr bwMode="auto">
            <a:xfrm rot="16200000" flipH="1">
              <a:off x="6480223" y="3040147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09" name="直接箭头连接符 298"/>
            <p:cNvCxnSpPr>
              <a:cxnSpLocks noChangeShapeType="1"/>
            </p:cNvCxnSpPr>
            <p:nvPr/>
          </p:nvCxnSpPr>
          <p:spPr bwMode="auto">
            <a:xfrm rot="10800000" flipV="1">
              <a:off x="3535735" y="4442115"/>
              <a:ext cx="20905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10" name="直接连接符 300"/>
            <p:cNvCxnSpPr>
              <a:cxnSpLocks noChangeShapeType="1"/>
            </p:cNvCxnSpPr>
            <p:nvPr/>
          </p:nvCxnSpPr>
          <p:spPr bwMode="auto">
            <a:xfrm rot="16200000" flipH="1">
              <a:off x="3623726" y="4583257"/>
              <a:ext cx="26811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411" name="TextBox 113"/>
            <p:cNvSpPr txBox="1">
              <a:spLocks noChangeArrowheads="1"/>
            </p:cNvSpPr>
            <p:nvPr/>
          </p:nvSpPr>
          <p:spPr bwMode="auto">
            <a:xfrm>
              <a:off x="1578412" y="5458335"/>
              <a:ext cx="11385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ITD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412" name="直接连接符 134"/>
            <p:cNvCxnSpPr>
              <a:cxnSpLocks noChangeShapeType="1"/>
            </p:cNvCxnSpPr>
            <p:nvPr/>
          </p:nvCxnSpPr>
          <p:spPr bwMode="auto">
            <a:xfrm rot="16200000" flipV="1">
              <a:off x="2080026" y="5427745"/>
              <a:ext cx="615354" cy="708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13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3255223" y="3932469"/>
              <a:ext cx="155314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414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231010" y="4664163"/>
              <a:ext cx="18661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15" name="直接箭头连接符 252"/>
            <p:cNvCxnSpPr>
              <a:cxnSpLocks noChangeShapeType="1"/>
            </p:cNvCxnSpPr>
            <p:nvPr/>
          </p:nvCxnSpPr>
          <p:spPr bwMode="auto">
            <a:xfrm>
              <a:off x="6758963" y="5533453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416" name="TextBox 112"/>
            <p:cNvSpPr txBox="1">
              <a:spLocks noChangeArrowheads="1"/>
            </p:cNvSpPr>
            <p:nvPr/>
          </p:nvSpPr>
          <p:spPr bwMode="auto">
            <a:xfrm>
              <a:off x="611560" y="3765107"/>
              <a:ext cx="1110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IP&amp;TD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17" name="矩形 2416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418" name="矩形 2417"/>
            <p:cNvSpPr/>
            <p:nvPr/>
          </p:nvSpPr>
          <p:spPr>
            <a:xfrm>
              <a:off x="3635896" y="35010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②</a:t>
              </a:r>
            </a:p>
          </p:txBody>
        </p:sp>
        <p:sp>
          <p:nvSpPr>
            <p:cNvPr id="2419" name="矩形 2418"/>
            <p:cNvSpPr/>
            <p:nvPr/>
          </p:nvSpPr>
          <p:spPr>
            <a:xfrm>
              <a:off x="5940152" y="42210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③</a:t>
              </a:r>
            </a:p>
          </p:txBody>
        </p:sp>
        <p:sp>
          <p:nvSpPr>
            <p:cNvPr id="2420" name="矩形 2419"/>
            <p:cNvSpPr/>
            <p:nvPr/>
          </p:nvSpPr>
          <p:spPr>
            <a:xfrm>
              <a:off x="7092280" y="47971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④</a:t>
              </a:r>
            </a:p>
          </p:txBody>
        </p:sp>
        <p:sp>
          <p:nvSpPr>
            <p:cNvPr id="2421" name="圆角矩形标注 2420"/>
            <p:cNvSpPr/>
            <p:nvPr/>
          </p:nvSpPr>
          <p:spPr>
            <a:xfrm>
              <a:off x="5508104" y="2276872"/>
              <a:ext cx="1728192" cy="1656184"/>
            </a:xfrm>
            <a:prstGeom prst="wedgeRoundRectCallout">
              <a:avLst>
                <a:gd name="adj1" fmla="val -134218"/>
                <a:gd name="adj2" fmla="val 33693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融合点：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规划流程互为输入、输出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22" name="组合 134"/>
            <p:cNvGrpSpPr/>
            <p:nvPr/>
          </p:nvGrpSpPr>
          <p:grpSpPr>
            <a:xfrm>
              <a:off x="3128254" y="3155894"/>
              <a:ext cx="2246457" cy="1938189"/>
              <a:chOff x="3128254" y="3155894"/>
              <a:chExt cx="2246457" cy="1938189"/>
            </a:xfrm>
          </p:grpSpPr>
          <p:grpSp>
            <p:nvGrpSpPr>
              <p:cNvPr id="2423" name="组合 140"/>
              <p:cNvGrpSpPr/>
              <p:nvPr/>
            </p:nvGrpSpPr>
            <p:grpSpPr>
              <a:xfrm>
                <a:off x="4836128" y="3159437"/>
                <a:ext cx="538583" cy="1934646"/>
                <a:chOff x="4836128" y="3159437"/>
                <a:chExt cx="538583" cy="1934646"/>
              </a:xfrm>
            </p:grpSpPr>
            <p:cxnSp>
              <p:nvCxnSpPr>
                <p:cNvPr id="2430" name="直接箭头连接符 2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483570" y="3520264"/>
                  <a:ext cx="722835" cy="1181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431" name="直接连接符 240"/>
                <p:cNvCxnSpPr>
                  <a:cxnSpLocks noChangeShapeType="1"/>
                </p:cNvCxnSpPr>
                <p:nvPr/>
              </p:nvCxnSpPr>
              <p:spPr bwMode="auto">
                <a:xfrm>
                  <a:off x="4836128" y="3870461"/>
                  <a:ext cx="536221" cy="1181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32" name="直接箭头连接符 24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758766" y="4478139"/>
                  <a:ext cx="1231889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2424" name="组合 137"/>
              <p:cNvGrpSpPr/>
              <p:nvPr/>
            </p:nvGrpSpPr>
            <p:grpSpPr>
              <a:xfrm>
                <a:off x="3128254" y="3155894"/>
                <a:ext cx="923140" cy="1553149"/>
                <a:chOff x="3128254" y="3155894"/>
                <a:chExt cx="923140" cy="1553149"/>
              </a:xfrm>
            </p:grpSpPr>
            <p:grpSp>
              <p:nvGrpSpPr>
                <p:cNvPr id="2425" name="组合 136"/>
                <p:cNvGrpSpPr/>
                <p:nvPr/>
              </p:nvGrpSpPr>
              <p:grpSpPr>
                <a:xfrm>
                  <a:off x="3128254" y="3155894"/>
                  <a:ext cx="903544" cy="1553149"/>
                  <a:chOff x="3128254" y="3155894"/>
                  <a:chExt cx="903544" cy="1553149"/>
                </a:xfrm>
              </p:grpSpPr>
              <p:cxnSp>
                <p:nvCxnSpPr>
                  <p:cNvPr id="2427" name="直接连接符 228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3128254" y="3868099"/>
                    <a:ext cx="902362" cy="1181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428" name="直接箭头连接符 23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33215" y="3971451"/>
                    <a:ext cx="198392" cy="1137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429" name="直接箭头连接符 256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255223" y="3932469"/>
                    <a:ext cx="1553149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FF0000"/>
                    </a:solidFill>
                    <a:round/>
                    <a:headEnd type="arrow" w="med" len="med"/>
                    <a:tailEnd type="arrow" w="med" len="med"/>
                  </a:ln>
                </p:spPr>
              </p:cxnSp>
            </p:grpSp>
            <p:sp>
              <p:nvSpPr>
                <p:cNvPr id="2426" name="矩形 2425"/>
                <p:cNvSpPr/>
                <p:nvPr/>
              </p:nvSpPr>
              <p:spPr>
                <a:xfrm>
                  <a:off x="3635896" y="3501008"/>
                  <a:ext cx="4154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FF0000"/>
                      </a:solidFill>
                    </a:rPr>
                    <a:t>②</a:t>
                  </a:r>
                </a:p>
              </p:txBody>
            </p:sp>
          </p:grpSp>
        </p:grpSp>
      </p:grpSp>
      <p:grpSp>
        <p:nvGrpSpPr>
          <p:cNvPr id="2440" name="组合 2173"/>
          <p:cNvGrpSpPr/>
          <p:nvPr/>
        </p:nvGrpSpPr>
        <p:grpSpPr>
          <a:xfrm>
            <a:off x="615014" y="1842850"/>
            <a:ext cx="7200800" cy="4254331"/>
            <a:chOff x="611560" y="1838965"/>
            <a:chExt cx="7200800" cy="4254331"/>
          </a:xfrm>
        </p:grpSpPr>
        <p:sp>
          <p:nvSpPr>
            <p:cNvPr id="2441" name="矩形 2440"/>
            <p:cNvSpPr/>
            <p:nvPr/>
          </p:nvSpPr>
          <p:spPr>
            <a:xfrm>
              <a:off x="611561" y="1838965"/>
              <a:ext cx="7200799" cy="42484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  <p:sp>
          <p:nvSpPr>
            <p:cNvPr id="2442" name="矩形 2441"/>
            <p:cNvSpPr/>
            <p:nvPr/>
          </p:nvSpPr>
          <p:spPr>
            <a:xfrm>
              <a:off x="1393923" y="4084241"/>
              <a:ext cx="6213072" cy="19381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2443" name="矩形 2442"/>
            <p:cNvSpPr/>
            <p:nvPr/>
          </p:nvSpPr>
          <p:spPr>
            <a:xfrm>
              <a:off x="1393922" y="1964162"/>
              <a:ext cx="6213072" cy="1802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2444" name="矩形 2443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45" name="TextBox 5"/>
            <p:cNvSpPr txBox="1">
              <a:spLocks noChangeArrowheads="1"/>
            </p:cNvSpPr>
            <p:nvPr/>
          </p:nvSpPr>
          <p:spPr bwMode="auto">
            <a:xfrm>
              <a:off x="2149128" y="2482969"/>
              <a:ext cx="34842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需求管理流程</a:t>
              </a:r>
            </a:p>
          </p:txBody>
        </p:sp>
        <p:sp>
          <p:nvSpPr>
            <p:cNvPr id="2446" name="泪滴形 2445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47" name="Rectangle 121"/>
            <p:cNvSpPr>
              <a:spLocks noChangeArrowheads="1"/>
            </p:cNvSpPr>
            <p:nvPr/>
          </p:nvSpPr>
          <p:spPr bwMode="auto">
            <a:xfrm>
              <a:off x="3707904" y="2317825"/>
              <a:ext cx="540945" cy="31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产品规划流程</a:t>
              </a:r>
            </a:p>
          </p:txBody>
        </p:sp>
        <p:sp>
          <p:nvSpPr>
            <p:cNvPr id="2448" name="Freeform 18"/>
            <p:cNvSpPr>
              <a:spLocks noChangeAspect="1"/>
            </p:cNvSpPr>
            <p:nvPr/>
          </p:nvSpPr>
          <p:spPr bwMode="auto">
            <a:xfrm>
              <a:off x="5907389" y="5691721"/>
              <a:ext cx="1375984" cy="40157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2449" name="Group 8"/>
            <p:cNvGrpSpPr>
              <a:grpSpLocks/>
            </p:cNvGrpSpPr>
            <p:nvPr/>
          </p:nvGrpSpPr>
          <p:grpSpPr bwMode="auto">
            <a:xfrm>
              <a:off x="6931689" y="5189004"/>
              <a:ext cx="597809" cy="774303"/>
              <a:chOff x="5697" y="3076"/>
              <a:chExt cx="511" cy="699"/>
            </a:xfrm>
          </p:grpSpPr>
          <p:sp>
            <p:nvSpPr>
              <p:cNvPr id="2568" name="AutoShape 9"/>
              <p:cNvSpPr>
                <a:spLocks noChangeAspect="1" noChangeArrowheads="1"/>
              </p:cNvSpPr>
              <p:nvPr/>
            </p:nvSpPr>
            <p:spPr bwMode="auto">
              <a:xfrm>
                <a:off x="5722" y="3103"/>
                <a:ext cx="421" cy="638"/>
              </a:xfrm>
              <a:prstGeom prst="can">
                <a:avLst>
                  <a:gd name="adj" fmla="val 37886"/>
                </a:avLst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96755" tIns="48377" rIns="96755" bIns="48377" anchor="ctr"/>
              <a:lstStyle/>
              <a:p>
                <a:pPr marL="0" marR="0" lvl="0" indent="0" defTabSz="904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2569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744" y="3076"/>
                <a:ext cx="39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CBB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70" name="Freeform 11"/>
              <p:cNvSpPr>
                <a:spLocks noChangeAspect="1"/>
              </p:cNvSpPr>
              <p:nvPr/>
            </p:nvSpPr>
            <p:spPr bwMode="auto">
              <a:xfrm>
                <a:off x="5722" y="3370"/>
                <a:ext cx="421" cy="6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4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571" name="Freeform 12"/>
              <p:cNvSpPr>
                <a:spLocks noChangeAspect="1"/>
              </p:cNvSpPr>
              <p:nvPr/>
            </p:nvSpPr>
            <p:spPr bwMode="auto">
              <a:xfrm>
                <a:off x="5722" y="3535"/>
                <a:ext cx="421" cy="5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1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572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754" y="3232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平台</a:t>
                </a:r>
              </a:p>
            </p:txBody>
          </p:sp>
          <p:sp>
            <p:nvSpPr>
              <p:cNvPr id="2573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97" y="3398"/>
                <a:ext cx="511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子系统</a:t>
                </a:r>
              </a:p>
            </p:txBody>
          </p:sp>
          <p:sp>
            <p:nvSpPr>
              <p:cNvPr id="2574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763" y="3540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</a:t>
                </a:r>
              </a:p>
            </p:txBody>
          </p:sp>
        </p:grpSp>
        <p:sp>
          <p:nvSpPr>
            <p:cNvPr id="2450" name="Freeform 86"/>
            <p:cNvSpPr>
              <a:spLocks noChangeAspect="1"/>
            </p:cNvSpPr>
            <p:nvPr/>
          </p:nvSpPr>
          <p:spPr bwMode="auto">
            <a:xfrm>
              <a:off x="3529829" y="2611406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51" name="Line 89"/>
            <p:cNvSpPr>
              <a:spLocks noChangeAspect="1" noChangeShapeType="1"/>
            </p:cNvSpPr>
            <p:nvPr/>
          </p:nvSpPr>
          <p:spPr bwMode="auto">
            <a:xfrm>
              <a:off x="4445184" y="267282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52" name="Line 91"/>
            <p:cNvSpPr>
              <a:spLocks noChangeAspect="1" noChangeShapeType="1"/>
            </p:cNvSpPr>
            <p:nvPr/>
          </p:nvSpPr>
          <p:spPr bwMode="auto">
            <a:xfrm>
              <a:off x="3802664" y="263975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53" name="Line 92"/>
            <p:cNvSpPr>
              <a:spLocks noChangeAspect="1" noChangeShapeType="1"/>
            </p:cNvSpPr>
            <p:nvPr/>
          </p:nvSpPr>
          <p:spPr bwMode="auto">
            <a:xfrm>
              <a:off x="3545184" y="2612587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54" name="Line 93"/>
            <p:cNvSpPr>
              <a:spLocks noChangeAspect="1" noChangeShapeType="1"/>
            </p:cNvSpPr>
            <p:nvPr/>
          </p:nvSpPr>
          <p:spPr bwMode="auto">
            <a:xfrm>
              <a:off x="4754633" y="272951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55" name="Text Box 95"/>
            <p:cNvSpPr txBox="1">
              <a:spLocks noChangeAspect="1" noChangeArrowheads="1"/>
            </p:cNvSpPr>
            <p:nvPr/>
          </p:nvSpPr>
          <p:spPr bwMode="auto">
            <a:xfrm>
              <a:off x="3507306" y="2620082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2456" name="Text Box 96"/>
            <p:cNvSpPr txBox="1">
              <a:spLocks noChangeAspect="1" noChangeArrowheads="1"/>
            </p:cNvSpPr>
            <p:nvPr/>
          </p:nvSpPr>
          <p:spPr bwMode="auto">
            <a:xfrm>
              <a:off x="3783461" y="2612385"/>
              <a:ext cx="207874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2457" name="Line 73"/>
            <p:cNvSpPr>
              <a:spLocks noChangeAspect="1" noChangeShapeType="1"/>
            </p:cNvSpPr>
            <p:nvPr/>
          </p:nvSpPr>
          <p:spPr bwMode="auto">
            <a:xfrm>
              <a:off x="3540459" y="2558257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58" name="泪滴形 2457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59" name="泪滴形 2458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60" name="泪滴形 2459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FF6B2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61" name="泪滴形 2460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62" name="椭圆形标注 2461"/>
            <p:cNvSpPr/>
            <p:nvPr/>
          </p:nvSpPr>
          <p:spPr>
            <a:xfrm>
              <a:off x="4118018" y="3849201"/>
              <a:ext cx="724016" cy="796063"/>
            </a:xfrm>
            <a:prstGeom prst="wedgeEllipseCallou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63" name="TextBox 108"/>
            <p:cNvSpPr txBox="1">
              <a:spLocks noChangeArrowheads="1"/>
            </p:cNvSpPr>
            <p:nvPr/>
          </p:nvSpPr>
          <p:spPr bwMode="auto">
            <a:xfrm>
              <a:off x="4026416" y="4094985"/>
              <a:ext cx="922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技术路线图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技术树</a:t>
              </a:r>
            </a:p>
          </p:txBody>
        </p:sp>
        <p:sp>
          <p:nvSpPr>
            <p:cNvPr id="2464" name="TextBox 112"/>
            <p:cNvSpPr txBox="1">
              <a:spLocks noChangeArrowheads="1"/>
            </p:cNvSpPr>
            <p:nvPr/>
          </p:nvSpPr>
          <p:spPr bwMode="auto">
            <a:xfrm>
              <a:off x="1574868" y="2030304"/>
              <a:ext cx="111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65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2466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2467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2468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2469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cxnSp>
          <p:nvCxnSpPr>
            <p:cNvPr id="2470" name="直接连接符 134"/>
            <p:cNvCxnSpPr>
              <a:cxnSpLocks noChangeShapeType="1"/>
            </p:cNvCxnSpPr>
            <p:nvPr/>
          </p:nvCxnSpPr>
          <p:spPr bwMode="auto">
            <a:xfrm rot="5400000" flipH="1" flipV="1">
              <a:off x="2142624" y="2277745"/>
              <a:ext cx="479528" cy="35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71" name="直接连接符 136"/>
            <p:cNvCxnSpPr>
              <a:cxnSpLocks noChangeShapeType="1"/>
            </p:cNvCxnSpPr>
            <p:nvPr/>
          </p:nvCxnSpPr>
          <p:spPr bwMode="auto">
            <a:xfrm>
              <a:off x="2384159" y="2033847"/>
              <a:ext cx="3457087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72" name="直接箭头连接符 141"/>
            <p:cNvCxnSpPr>
              <a:cxnSpLocks noChangeShapeType="1"/>
            </p:cNvCxnSpPr>
            <p:nvPr/>
          </p:nvCxnSpPr>
          <p:spPr bwMode="auto">
            <a:xfrm rot="16200000" flipH="1">
              <a:off x="5600302" y="2278335"/>
              <a:ext cx="48189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73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693412" y="2170264"/>
              <a:ext cx="26811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74" name="直接箭头连接符 148"/>
            <p:cNvCxnSpPr>
              <a:cxnSpLocks noChangeShapeType="1"/>
            </p:cNvCxnSpPr>
            <p:nvPr/>
          </p:nvCxnSpPr>
          <p:spPr bwMode="auto">
            <a:xfrm>
              <a:off x="4070774" y="2663375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75" name="直接连接符 150"/>
            <p:cNvCxnSpPr>
              <a:cxnSpLocks noChangeShapeType="1"/>
            </p:cNvCxnSpPr>
            <p:nvPr/>
          </p:nvCxnSpPr>
          <p:spPr bwMode="auto">
            <a:xfrm flipV="1">
              <a:off x="3571168" y="2983454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76" name="直接连接符 152"/>
            <p:cNvCxnSpPr>
              <a:cxnSpLocks noChangeShapeType="1"/>
            </p:cNvCxnSpPr>
            <p:nvPr/>
          </p:nvCxnSpPr>
          <p:spPr bwMode="auto">
            <a:xfrm flipV="1">
              <a:off x="4070774" y="2983454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477" name="Line 89"/>
            <p:cNvSpPr>
              <a:spLocks noChangeAspect="1" noChangeShapeType="1"/>
            </p:cNvSpPr>
            <p:nvPr/>
          </p:nvSpPr>
          <p:spPr bwMode="auto">
            <a:xfrm>
              <a:off x="4071955" y="2675186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78" name="TextBox 155"/>
            <p:cNvSpPr txBox="1">
              <a:spLocks noChangeArrowheads="1"/>
            </p:cNvSpPr>
            <p:nvPr/>
          </p:nvSpPr>
          <p:spPr bwMode="auto">
            <a:xfrm>
              <a:off x="4028956" y="2609354"/>
              <a:ext cx="55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2479" name="TextBox 158"/>
            <p:cNvSpPr txBox="1">
              <a:spLocks noChangeArrowheads="1"/>
            </p:cNvSpPr>
            <p:nvPr/>
          </p:nvSpPr>
          <p:spPr bwMode="auto">
            <a:xfrm>
              <a:off x="4453032" y="2601672"/>
              <a:ext cx="15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sp>
          <p:nvSpPr>
            <p:cNvPr id="2480" name="Rectangle 121"/>
            <p:cNvSpPr>
              <a:spLocks noChangeArrowheads="1"/>
            </p:cNvSpPr>
            <p:nvPr/>
          </p:nvSpPr>
          <p:spPr bwMode="auto">
            <a:xfrm>
              <a:off x="5940152" y="2559046"/>
              <a:ext cx="720080" cy="144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产品开发流程</a:t>
              </a:r>
            </a:p>
          </p:txBody>
        </p:sp>
        <p:sp>
          <p:nvSpPr>
            <p:cNvPr id="2481" name="Freeform 86"/>
            <p:cNvSpPr>
              <a:spLocks noChangeAspect="1"/>
            </p:cNvSpPr>
            <p:nvPr/>
          </p:nvSpPr>
          <p:spPr bwMode="auto">
            <a:xfrm>
              <a:off x="5773924" y="2807469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82" name="Rectangle 121"/>
            <p:cNvSpPr>
              <a:spLocks noChangeArrowheads="1"/>
            </p:cNvSpPr>
            <p:nvPr/>
          </p:nvSpPr>
          <p:spPr bwMode="auto">
            <a:xfrm>
              <a:off x="3347864" y="4791293"/>
              <a:ext cx="540945" cy="18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技术规划流程</a:t>
              </a:r>
            </a:p>
          </p:txBody>
        </p:sp>
        <p:sp>
          <p:nvSpPr>
            <p:cNvPr id="2483" name="Freeform 86"/>
            <p:cNvSpPr>
              <a:spLocks noChangeAspect="1"/>
            </p:cNvSpPr>
            <p:nvPr/>
          </p:nvSpPr>
          <p:spPr bwMode="auto">
            <a:xfrm>
              <a:off x="3207388" y="5031485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84" name="Line 89"/>
            <p:cNvSpPr>
              <a:spLocks noChangeAspect="1" noChangeShapeType="1"/>
            </p:cNvSpPr>
            <p:nvPr/>
          </p:nvSpPr>
          <p:spPr bwMode="auto">
            <a:xfrm>
              <a:off x="4122742" y="5094083"/>
              <a:ext cx="0" cy="307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85" name="Line 91"/>
            <p:cNvSpPr>
              <a:spLocks noChangeAspect="1" noChangeShapeType="1"/>
            </p:cNvSpPr>
            <p:nvPr/>
          </p:nvSpPr>
          <p:spPr bwMode="auto">
            <a:xfrm>
              <a:off x="3480223" y="505983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86" name="Line 92"/>
            <p:cNvSpPr>
              <a:spLocks noChangeAspect="1" noChangeShapeType="1"/>
            </p:cNvSpPr>
            <p:nvPr/>
          </p:nvSpPr>
          <p:spPr bwMode="auto">
            <a:xfrm>
              <a:off x="3222742" y="5032666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87" name="Line 93"/>
            <p:cNvSpPr>
              <a:spLocks noChangeAspect="1" noChangeShapeType="1"/>
            </p:cNvSpPr>
            <p:nvPr/>
          </p:nvSpPr>
          <p:spPr bwMode="auto">
            <a:xfrm>
              <a:off x="4433373" y="514959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88" name="Text Box 95"/>
            <p:cNvSpPr txBox="1">
              <a:spLocks noChangeAspect="1" noChangeArrowheads="1"/>
            </p:cNvSpPr>
            <p:nvPr/>
          </p:nvSpPr>
          <p:spPr bwMode="auto">
            <a:xfrm>
              <a:off x="3196453" y="4993768"/>
              <a:ext cx="242126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2489" name="Text Box 96"/>
            <p:cNvSpPr txBox="1">
              <a:spLocks noChangeAspect="1" noChangeArrowheads="1"/>
            </p:cNvSpPr>
            <p:nvPr/>
          </p:nvSpPr>
          <p:spPr bwMode="auto">
            <a:xfrm>
              <a:off x="3450352" y="499376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2490" name="Line 73"/>
            <p:cNvSpPr>
              <a:spLocks noChangeAspect="1" noChangeShapeType="1"/>
            </p:cNvSpPr>
            <p:nvPr/>
          </p:nvSpPr>
          <p:spPr bwMode="auto">
            <a:xfrm>
              <a:off x="3219199" y="4978335"/>
              <a:ext cx="529134" cy="102756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2491" name="直接箭头连接符 186"/>
            <p:cNvCxnSpPr>
              <a:cxnSpLocks noChangeShapeType="1"/>
            </p:cNvCxnSpPr>
            <p:nvPr/>
          </p:nvCxnSpPr>
          <p:spPr bwMode="auto">
            <a:xfrm>
              <a:off x="3748333" y="5083454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92" name="直接连接符 187"/>
            <p:cNvCxnSpPr>
              <a:cxnSpLocks noChangeShapeType="1"/>
            </p:cNvCxnSpPr>
            <p:nvPr/>
          </p:nvCxnSpPr>
          <p:spPr bwMode="auto">
            <a:xfrm flipV="1">
              <a:off x="3248726" y="5403532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93" name="直接连接符 188"/>
            <p:cNvCxnSpPr>
              <a:cxnSpLocks noChangeShapeType="1"/>
            </p:cNvCxnSpPr>
            <p:nvPr/>
          </p:nvCxnSpPr>
          <p:spPr bwMode="auto">
            <a:xfrm flipV="1">
              <a:off x="3748333" y="5403532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494" name="Line 89"/>
            <p:cNvSpPr>
              <a:spLocks noChangeAspect="1" noChangeShapeType="1"/>
            </p:cNvSpPr>
            <p:nvPr/>
          </p:nvSpPr>
          <p:spPr bwMode="auto">
            <a:xfrm>
              <a:off x="3750695" y="5095265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95" name="TextBox 190"/>
            <p:cNvSpPr txBox="1">
              <a:spLocks noChangeArrowheads="1"/>
            </p:cNvSpPr>
            <p:nvPr/>
          </p:nvSpPr>
          <p:spPr bwMode="auto">
            <a:xfrm>
              <a:off x="3734388" y="5027146"/>
              <a:ext cx="519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2496" name="TextBox 191"/>
            <p:cNvSpPr txBox="1">
              <a:spLocks noChangeArrowheads="1"/>
            </p:cNvSpPr>
            <p:nvPr/>
          </p:nvSpPr>
          <p:spPr bwMode="auto">
            <a:xfrm>
              <a:off x="4138211" y="5045417"/>
              <a:ext cx="153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cxnSp>
          <p:nvCxnSpPr>
            <p:cNvPr id="2497" name="直接箭头连接符 197"/>
            <p:cNvCxnSpPr>
              <a:cxnSpLocks noChangeShapeType="1"/>
            </p:cNvCxnSpPr>
            <p:nvPr/>
          </p:nvCxnSpPr>
          <p:spPr bwMode="auto">
            <a:xfrm>
              <a:off x="5113688" y="2760225"/>
              <a:ext cx="535039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98" name="直接箭头连接符 199"/>
            <p:cNvCxnSpPr>
              <a:cxnSpLocks noChangeShapeType="1"/>
            </p:cNvCxnSpPr>
            <p:nvPr/>
          </p:nvCxnSpPr>
          <p:spPr bwMode="auto">
            <a:xfrm rot="10800000">
              <a:off x="5095971" y="2871249"/>
              <a:ext cx="53622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499" name="TextBox 200"/>
            <p:cNvSpPr txBox="1">
              <a:spLocks noChangeArrowheads="1"/>
            </p:cNvSpPr>
            <p:nvPr/>
          </p:nvSpPr>
          <p:spPr bwMode="auto">
            <a:xfrm>
              <a:off x="5148064" y="2502277"/>
              <a:ext cx="5596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sp>
          <p:nvSpPr>
            <p:cNvPr id="2500" name="TextBox 201"/>
            <p:cNvSpPr txBox="1">
              <a:spLocks noChangeArrowheads="1"/>
            </p:cNvSpPr>
            <p:nvPr/>
          </p:nvSpPr>
          <p:spPr bwMode="auto">
            <a:xfrm>
              <a:off x="5148064" y="2858110"/>
              <a:ext cx="53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cxnSp>
          <p:nvCxnSpPr>
            <p:cNvPr id="2501" name="直接箭头连接符 202"/>
            <p:cNvCxnSpPr>
              <a:cxnSpLocks noChangeShapeType="1"/>
            </p:cNvCxnSpPr>
            <p:nvPr/>
          </p:nvCxnSpPr>
          <p:spPr bwMode="auto">
            <a:xfrm rot="5400000">
              <a:off x="5046365" y="4237784"/>
              <a:ext cx="168779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02" name="直接箭头连接符 203"/>
            <p:cNvCxnSpPr>
              <a:cxnSpLocks noChangeShapeType="1"/>
            </p:cNvCxnSpPr>
            <p:nvPr/>
          </p:nvCxnSpPr>
          <p:spPr bwMode="auto">
            <a:xfrm rot="5400000" flipH="1" flipV="1">
              <a:off x="5602073" y="4215934"/>
              <a:ext cx="1687796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503" name="Rectangle 121"/>
            <p:cNvSpPr>
              <a:spLocks noChangeArrowheads="1"/>
            </p:cNvSpPr>
            <p:nvPr/>
          </p:nvSpPr>
          <p:spPr bwMode="auto">
            <a:xfrm>
              <a:off x="5436096" y="5151334"/>
              <a:ext cx="540945" cy="187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技术开发流程</a:t>
              </a:r>
            </a:p>
          </p:txBody>
        </p:sp>
        <p:sp>
          <p:nvSpPr>
            <p:cNvPr id="2504" name="Freeform 86"/>
            <p:cNvSpPr>
              <a:spLocks noChangeAspect="1"/>
            </p:cNvSpPr>
            <p:nvPr/>
          </p:nvSpPr>
          <p:spPr bwMode="auto">
            <a:xfrm>
              <a:off x="5262507" y="5383454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05" name="Line 89"/>
            <p:cNvSpPr>
              <a:spLocks noChangeAspect="1" noChangeShapeType="1"/>
            </p:cNvSpPr>
            <p:nvPr/>
          </p:nvSpPr>
          <p:spPr bwMode="auto">
            <a:xfrm>
              <a:off x="6177861" y="5444871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06" name="Line 91"/>
            <p:cNvSpPr>
              <a:spLocks noChangeAspect="1" noChangeShapeType="1"/>
            </p:cNvSpPr>
            <p:nvPr/>
          </p:nvSpPr>
          <p:spPr bwMode="auto">
            <a:xfrm>
              <a:off x="5535341" y="5411800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07" name="Line 92"/>
            <p:cNvSpPr>
              <a:spLocks noChangeAspect="1" noChangeShapeType="1"/>
            </p:cNvSpPr>
            <p:nvPr/>
          </p:nvSpPr>
          <p:spPr bwMode="auto">
            <a:xfrm>
              <a:off x="5277861" y="5384635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08" name="Line 93"/>
            <p:cNvSpPr>
              <a:spLocks noChangeAspect="1" noChangeShapeType="1"/>
            </p:cNvSpPr>
            <p:nvPr/>
          </p:nvSpPr>
          <p:spPr bwMode="auto">
            <a:xfrm>
              <a:off x="6488491" y="5501564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09" name="Text Box 95"/>
            <p:cNvSpPr txBox="1">
              <a:spLocks noChangeAspect="1" noChangeArrowheads="1"/>
            </p:cNvSpPr>
            <p:nvPr/>
          </p:nvSpPr>
          <p:spPr bwMode="auto">
            <a:xfrm>
              <a:off x="5235313" y="5356570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2510" name="Text Box 96"/>
            <p:cNvSpPr txBox="1">
              <a:spLocks noChangeAspect="1" noChangeArrowheads="1"/>
            </p:cNvSpPr>
            <p:nvPr/>
          </p:nvSpPr>
          <p:spPr bwMode="auto">
            <a:xfrm>
              <a:off x="5500898" y="534618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2511" name="Line 73"/>
            <p:cNvSpPr>
              <a:spLocks noChangeAspect="1" noChangeShapeType="1"/>
            </p:cNvSpPr>
            <p:nvPr/>
          </p:nvSpPr>
          <p:spPr bwMode="auto">
            <a:xfrm>
              <a:off x="5273136" y="533030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2512" name="直接箭头连接符 214"/>
            <p:cNvCxnSpPr>
              <a:cxnSpLocks noChangeShapeType="1"/>
            </p:cNvCxnSpPr>
            <p:nvPr/>
          </p:nvCxnSpPr>
          <p:spPr bwMode="auto">
            <a:xfrm>
              <a:off x="5803452" y="543542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13" name="直接连接符 215"/>
            <p:cNvCxnSpPr>
              <a:cxnSpLocks noChangeShapeType="1"/>
            </p:cNvCxnSpPr>
            <p:nvPr/>
          </p:nvCxnSpPr>
          <p:spPr bwMode="auto">
            <a:xfrm flipV="1">
              <a:off x="5303845" y="5754320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14" name="直接连接符 216"/>
            <p:cNvCxnSpPr>
              <a:cxnSpLocks noChangeShapeType="1"/>
            </p:cNvCxnSpPr>
            <p:nvPr/>
          </p:nvCxnSpPr>
          <p:spPr bwMode="auto">
            <a:xfrm flipV="1">
              <a:off x="5803452" y="5754320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15" name="Line 89"/>
            <p:cNvSpPr>
              <a:spLocks noChangeAspect="1" noChangeShapeType="1"/>
            </p:cNvSpPr>
            <p:nvPr/>
          </p:nvSpPr>
          <p:spPr bwMode="auto">
            <a:xfrm>
              <a:off x="5805814" y="5447233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16" name="TextBox 218"/>
            <p:cNvSpPr txBox="1">
              <a:spLocks noChangeArrowheads="1"/>
            </p:cNvSpPr>
            <p:nvPr/>
          </p:nvSpPr>
          <p:spPr bwMode="auto">
            <a:xfrm>
              <a:off x="5819987" y="5383758"/>
              <a:ext cx="264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攻关</a:t>
              </a:r>
            </a:p>
          </p:txBody>
        </p:sp>
        <p:sp>
          <p:nvSpPr>
            <p:cNvPr id="2517" name="TextBox 219"/>
            <p:cNvSpPr txBox="1">
              <a:spLocks noChangeArrowheads="1"/>
            </p:cNvSpPr>
            <p:nvPr/>
          </p:nvSpPr>
          <p:spPr bwMode="auto">
            <a:xfrm>
              <a:off x="6178089" y="5390218"/>
              <a:ext cx="152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迁移</a:t>
              </a:r>
            </a:p>
          </p:txBody>
        </p:sp>
        <p:cxnSp>
          <p:nvCxnSpPr>
            <p:cNvPr id="2518" name="直接连接符 228"/>
            <p:cNvCxnSpPr>
              <a:cxnSpLocks noChangeShapeType="1"/>
            </p:cNvCxnSpPr>
            <p:nvPr/>
          </p:nvCxnSpPr>
          <p:spPr bwMode="auto">
            <a:xfrm rot="10800000">
              <a:off x="3128254" y="3868099"/>
              <a:ext cx="902362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19" name="直接箭头连接符 230"/>
            <p:cNvCxnSpPr>
              <a:cxnSpLocks noChangeShapeType="1"/>
            </p:cNvCxnSpPr>
            <p:nvPr/>
          </p:nvCxnSpPr>
          <p:spPr bwMode="auto">
            <a:xfrm rot="5400000">
              <a:off x="3033215" y="3971451"/>
              <a:ext cx="198392" cy="113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20" name="直接箭头连接符 238"/>
            <p:cNvCxnSpPr>
              <a:cxnSpLocks noChangeShapeType="1"/>
            </p:cNvCxnSpPr>
            <p:nvPr/>
          </p:nvCxnSpPr>
          <p:spPr bwMode="auto">
            <a:xfrm rot="5400000" flipH="1" flipV="1">
              <a:off x="4483570" y="3520264"/>
              <a:ext cx="72283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21" name="直接连接符 240"/>
            <p:cNvCxnSpPr>
              <a:cxnSpLocks noChangeShapeType="1"/>
            </p:cNvCxnSpPr>
            <p:nvPr/>
          </p:nvCxnSpPr>
          <p:spPr bwMode="auto">
            <a:xfrm>
              <a:off x="4836128" y="3870461"/>
              <a:ext cx="536221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22" name="直接箭头连接符 242"/>
            <p:cNvCxnSpPr>
              <a:cxnSpLocks noChangeShapeType="1"/>
            </p:cNvCxnSpPr>
            <p:nvPr/>
          </p:nvCxnSpPr>
          <p:spPr bwMode="auto">
            <a:xfrm rot="16200000" flipH="1">
              <a:off x="4758766" y="4478139"/>
              <a:ext cx="123188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523" name="TextBox 244"/>
            <p:cNvSpPr txBox="1">
              <a:spLocks noChangeArrowheads="1"/>
            </p:cNvSpPr>
            <p:nvPr/>
          </p:nvSpPr>
          <p:spPr bwMode="auto">
            <a:xfrm>
              <a:off x="4845577" y="3354320"/>
              <a:ext cx="2633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推动</a:t>
              </a:r>
            </a:p>
          </p:txBody>
        </p:sp>
        <p:sp>
          <p:nvSpPr>
            <p:cNvPr id="2524" name="TextBox 245"/>
            <p:cNvSpPr txBox="1">
              <a:spLocks noChangeArrowheads="1"/>
            </p:cNvSpPr>
            <p:nvPr/>
          </p:nvSpPr>
          <p:spPr bwMode="auto">
            <a:xfrm>
              <a:off x="5073530" y="4318099"/>
              <a:ext cx="264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</a:t>
              </a:r>
            </a:p>
          </p:txBody>
        </p:sp>
        <p:cxnSp>
          <p:nvCxnSpPr>
            <p:cNvPr id="2525" name="直接箭头连接符 251"/>
            <p:cNvCxnSpPr>
              <a:cxnSpLocks noChangeShapeType="1"/>
            </p:cNvCxnSpPr>
            <p:nvPr/>
          </p:nvCxnSpPr>
          <p:spPr bwMode="auto">
            <a:xfrm>
              <a:off x="2593215" y="4997233"/>
              <a:ext cx="53503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26" name="直接箭头连接符 252"/>
            <p:cNvCxnSpPr>
              <a:cxnSpLocks noChangeShapeType="1"/>
            </p:cNvCxnSpPr>
            <p:nvPr/>
          </p:nvCxnSpPr>
          <p:spPr bwMode="auto">
            <a:xfrm>
              <a:off x="2608569" y="4456288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27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6149514" y="4269675"/>
              <a:ext cx="1801181" cy="354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528" name="TextBox 2527"/>
            <p:cNvSpPr txBox="1"/>
            <p:nvPr/>
          </p:nvSpPr>
          <p:spPr>
            <a:xfrm>
              <a:off x="2786805" y="4143221"/>
              <a:ext cx="777083" cy="430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sp>
          <p:nvSpPr>
            <p:cNvPr id="2529" name="TextBox 258"/>
            <p:cNvSpPr txBox="1">
              <a:spLocks noChangeArrowheads="1"/>
            </p:cNvSpPr>
            <p:nvPr/>
          </p:nvSpPr>
          <p:spPr bwMode="auto">
            <a:xfrm>
              <a:off x="4697348" y="5117058"/>
              <a:ext cx="5020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cxnSp>
          <p:nvCxnSpPr>
            <p:cNvPr id="2530" name="直接箭头连接符 260"/>
            <p:cNvCxnSpPr>
              <a:cxnSpLocks noChangeShapeType="1"/>
            </p:cNvCxnSpPr>
            <p:nvPr/>
          </p:nvCxnSpPr>
          <p:spPr bwMode="auto">
            <a:xfrm>
              <a:off x="4758175" y="5384635"/>
              <a:ext cx="33307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531" name="直接箭头连接符 262"/>
            <p:cNvCxnSpPr>
              <a:cxnSpLocks noChangeShapeType="1"/>
            </p:cNvCxnSpPr>
            <p:nvPr/>
          </p:nvCxnSpPr>
          <p:spPr bwMode="auto">
            <a:xfrm>
              <a:off x="2380616" y="5738965"/>
              <a:ext cx="2736614" cy="590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532" name="Freeform 63"/>
            <p:cNvSpPr>
              <a:spLocks noChangeAspect="1"/>
            </p:cNvSpPr>
            <p:nvPr/>
          </p:nvSpPr>
          <p:spPr bwMode="auto">
            <a:xfrm>
              <a:off x="5877861" y="2780304"/>
              <a:ext cx="1166929" cy="46653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33" name="Line 72"/>
            <p:cNvSpPr>
              <a:spLocks noChangeAspect="1" noChangeShapeType="1"/>
            </p:cNvSpPr>
            <p:nvPr/>
          </p:nvSpPr>
          <p:spPr bwMode="auto">
            <a:xfrm>
              <a:off x="6319593" y="3203139"/>
              <a:ext cx="701575" cy="236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34" name="Line 73"/>
            <p:cNvSpPr>
              <a:spLocks noChangeAspect="1" noChangeShapeType="1"/>
            </p:cNvSpPr>
            <p:nvPr/>
          </p:nvSpPr>
          <p:spPr bwMode="auto">
            <a:xfrm>
              <a:off x="5863687" y="2795658"/>
              <a:ext cx="401575" cy="7677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35" name="Line 74"/>
            <p:cNvSpPr>
              <a:spLocks noChangeAspect="1" noChangeShapeType="1"/>
            </p:cNvSpPr>
            <p:nvPr/>
          </p:nvSpPr>
          <p:spPr bwMode="auto">
            <a:xfrm flipV="1">
              <a:off x="5877861" y="3204319"/>
              <a:ext cx="447638" cy="73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36" name="Text Box 81"/>
            <p:cNvSpPr txBox="1">
              <a:spLocks noChangeAspect="1" noChangeArrowheads="1"/>
            </p:cNvSpPr>
            <p:nvPr/>
          </p:nvSpPr>
          <p:spPr bwMode="auto">
            <a:xfrm>
              <a:off x="6865262" y="3087391"/>
              <a:ext cx="201969" cy="7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22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0000"/>
                <a:buFont typeface="Monotype Sorts"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537" name="TextBox 342"/>
            <p:cNvSpPr txBox="1">
              <a:spLocks noChangeArrowheads="1"/>
            </p:cNvSpPr>
            <p:nvPr/>
          </p:nvSpPr>
          <p:spPr bwMode="auto">
            <a:xfrm>
              <a:off x="5830385" y="2848238"/>
              <a:ext cx="1665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2538" name="TextBox 343"/>
            <p:cNvSpPr txBox="1">
              <a:spLocks noChangeArrowheads="1"/>
            </p:cNvSpPr>
            <p:nvPr/>
          </p:nvSpPr>
          <p:spPr bwMode="auto">
            <a:xfrm>
              <a:off x="6033995" y="2841417"/>
              <a:ext cx="178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2539" name="TextBox 344"/>
            <p:cNvSpPr txBox="1">
              <a:spLocks noChangeArrowheads="1"/>
            </p:cNvSpPr>
            <p:nvPr/>
          </p:nvSpPr>
          <p:spPr bwMode="auto">
            <a:xfrm>
              <a:off x="6237565" y="2847077"/>
              <a:ext cx="243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开发</a:t>
              </a:r>
            </a:p>
          </p:txBody>
        </p:sp>
        <p:sp>
          <p:nvSpPr>
            <p:cNvPr id="2540" name="TextBox 345"/>
            <p:cNvSpPr txBox="1">
              <a:spLocks noChangeArrowheads="1"/>
            </p:cNvSpPr>
            <p:nvPr/>
          </p:nvSpPr>
          <p:spPr bwMode="auto">
            <a:xfrm>
              <a:off x="6423530" y="2847077"/>
              <a:ext cx="168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验证</a:t>
              </a:r>
            </a:p>
          </p:txBody>
        </p:sp>
        <p:sp>
          <p:nvSpPr>
            <p:cNvPr id="2541" name="TextBox 346"/>
            <p:cNvSpPr txBox="1">
              <a:spLocks noChangeArrowheads="1"/>
            </p:cNvSpPr>
            <p:nvPr/>
          </p:nvSpPr>
          <p:spPr bwMode="auto">
            <a:xfrm>
              <a:off x="6588224" y="2839457"/>
              <a:ext cx="170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</a:p>
          </p:txBody>
        </p:sp>
        <p:sp>
          <p:nvSpPr>
            <p:cNvPr id="2542" name="TextBox 347"/>
            <p:cNvSpPr txBox="1">
              <a:spLocks noChangeArrowheads="1"/>
            </p:cNvSpPr>
            <p:nvPr/>
          </p:nvSpPr>
          <p:spPr bwMode="auto">
            <a:xfrm>
              <a:off x="6747480" y="2839457"/>
              <a:ext cx="4619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生命周期</a:t>
              </a:r>
            </a:p>
          </p:txBody>
        </p:sp>
        <p:sp>
          <p:nvSpPr>
            <p:cNvPr id="2543" name="Line 92"/>
            <p:cNvSpPr>
              <a:spLocks noChangeAspect="1" noChangeShapeType="1"/>
            </p:cNvSpPr>
            <p:nvPr/>
          </p:nvSpPr>
          <p:spPr bwMode="auto">
            <a:xfrm>
              <a:off x="5866050" y="2821642"/>
              <a:ext cx="0" cy="429921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2544" name="直接箭头连接符 288"/>
            <p:cNvCxnSpPr>
              <a:cxnSpLocks noChangeShapeType="1"/>
            </p:cNvCxnSpPr>
            <p:nvPr/>
          </p:nvCxnSpPr>
          <p:spPr bwMode="auto">
            <a:xfrm>
              <a:off x="6271168" y="2871249"/>
              <a:ext cx="750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45" name="直接连接符 290"/>
            <p:cNvCxnSpPr>
              <a:cxnSpLocks noChangeShapeType="1"/>
            </p:cNvCxnSpPr>
            <p:nvPr/>
          </p:nvCxnSpPr>
          <p:spPr bwMode="auto">
            <a:xfrm rot="16200000" flipH="1">
              <a:off x="5862507" y="3046052"/>
              <a:ext cx="40157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46" name="直接连接符 291"/>
            <p:cNvCxnSpPr>
              <a:cxnSpLocks noChangeShapeType="1"/>
            </p:cNvCxnSpPr>
            <p:nvPr/>
          </p:nvCxnSpPr>
          <p:spPr bwMode="auto">
            <a:xfrm rot="16200000" flipH="1">
              <a:off x="6127074" y="3033060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47" name="直接连接符 292"/>
            <p:cNvCxnSpPr>
              <a:cxnSpLocks noChangeShapeType="1"/>
            </p:cNvCxnSpPr>
            <p:nvPr/>
          </p:nvCxnSpPr>
          <p:spPr bwMode="auto">
            <a:xfrm rot="16200000" flipH="1">
              <a:off x="6308963" y="3035422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48" name="直接连接符 293"/>
            <p:cNvCxnSpPr>
              <a:cxnSpLocks noChangeShapeType="1"/>
            </p:cNvCxnSpPr>
            <p:nvPr/>
          </p:nvCxnSpPr>
          <p:spPr bwMode="auto">
            <a:xfrm rot="16200000" flipH="1">
              <a:off x="6658570" y="3050776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49" name="直接连接符 294"/>
            <p:cNvCxnSpPr>
              <a:cxnSpLocks noChangeShapeType="1"/>
            </p:cNvCxnSpPr>
            <p:nvPr/>
          </p:nvCxnSpPr>
          <p:spPr bwMode="auto">
            <a:xfrm rot="16200000" flipH="1">
              <a:off x="6480223" y="3040147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50" name="直接箭头连接符 298"/>
            <p:cNvCxnSpPr>
              <a:cxnSpLocks noChangeShapeType="1"/>
            </p:cNvCxnSpPr>
            <p:nvPr/>
          </p:nvCxnSpPr>
          <p:spPr bwMode="auto">
            <a:xfrm rot="10800000" flipV="1">
              <a:off x="3535735" y="4442115"/>
              <a:ext cx="20905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51" name="直接连接符 300"/>
            <p:cNvCxnSpPr>
              <a:cxnSpLocks noChangeShapeType="1"/>
            </p:cNvCxnSpPr>
            <p:nvPr/>
          </p:nvCxnSpPr>
          <p:spPr bwMode="auto">
            <a:xfrm rot="16200000" flipH="1">
              <a:off x="3623726" y="4583257"/>
              <a:ext cx="26811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52" name="TextBox 113"/>
            <p:cNvSpPr txBox="1">
              <a:spLocks noChangeArrowheads="1"/>
            </p:cNvSpPr>
            <p:nvPr/>
          </p:nvSpPr>
          <p:spPr bwMode="auto">
            <a:xfrm>
              <a:off x="1578412" y="5458335"/>
              <a:ext cx="11385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ITD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53" name="直接连接符 134"/>
            <p:cNvCxnSpPr>
              <a:cxnSpLocks noChangeShapeType="1"/>
            </p:cNvCxnSpPr>
            <p:nvPr/>
          </p:nvCxnSpPr>
          <p:spPr bwMode="auto">
            <a:xfrm rot="16200000" flipV="1">
              <a:off x="2080026" y="5427745"/>
              <a:ext cx="615354" cy="708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54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3255223" y="3932469"/>
              <a:ext cx="155314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555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231010" y="4664163"/>
              <a:ext cx="18661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56" name="直接箭头连接符 252"/>
            <p:cNvCxnSpPr>
              <a:cxnSpLocks noChangeShapeType="1"/>
            </p:cNvCxnSpPr>
            <p:nvPr/>
          </p:nvCxnSpPr>
          <p:spPr bwMode="auto">
            <a:xfrm>
              <a:off x="6758963" y="5533453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557" name="TextBox 112"/>
            <p:cNvSpPr txBox="1">
              <a:spLocks noChangeArrowheads="1"/>
            </p:cNvSpPr>
            <p:nvPr/>
          </p:nvSpPr>
          <p:spPr bwMode="auto">
            <a:xfrm>
              <a:off x="611560" y="3765107"/>
              <a:ext cx="1110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IP&amp;TD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58" name="矩形 2557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559" name="矩形 2558"/>
            <p:cNvSpPr/>
            <p:nvPr/>
          </p:nvSpPr>
          <p:spPr>
            <a:xfrm>
              <a:off x="3635896" y="35010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②</a:t>
              </a:r>
            </a:p>
          </p:txBody>
        </p:sp>
        <p:sp>
          <p:nvSpPr>
            <p:cNvPr id="2560" name="矩形 2559"/>
            <p:cNvSpPr/>
            <p:nvPr/>
          </p:nvSpPr>
          <p:spPr>
            <a:xfrm>
              <a:off x="5940152" y="42210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③</a:t>
              </a:r>
            </a:p>
          </p:txBody>
        </p:sp>
        <p:sp>
          <p:nvSpPr>
            <p:cNvPr id="2561" name="矩形 2560"/>
            <p:cNvSpPr/>
            <p:nvPr/>
          </p:nvSpPr>
          <p:spPr>
            <a:xfrm>
              <a:off x="7092280" y="47971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④</a:t>
              </a:r>
            </a:p>
          </p:txBody>
        </p:sp>
        <p:sp>
          <p:nvSpPr>
            <p:cNvPr id="2562" name="圆角矩形标注 2561"/>
            <p:cNvSpPr/>
            <p:nvPr/>
          </p:nvSpPr>
          <p:spPr>
            <a:xfrm>
              <a:off x="3275856" y="2996952"/>
              <a:ext cx="2232248" cy="1656184"/>
            </a:xfrm>
            <a:prstGeom prst="wedgeRoundRectCallout">
              <a:avLst>
                <a:gd name="adj1" fmla="val 74949"/>
                <a:gd name="adj2" fmla="val 33458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融合点：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技术开发和产品开发相互渗透；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63" name="组合 134"/>
            <p:cNvGrpSpPr/>
            <p:nvPr/>
          </p:nvGrpSpPr>
          <p:grpSpPr>
            <a:xfrm>
              <a:off x="5889672" y="3372036"/>
              <a:ext cx="556299" cy="1710236"/>
              <a:chOff x="5889672" y="3372036"/>
              <a:chExt cx="556299" cy="1710236"/>
            </a:xfrm>
          </p:grpSpPr>
          <p:grpSp>
            <p:nvGrpSpPr>
              <p:cNvPr id="2564" name="组合 138"/>
              <p:cNvGrpSpPr/>
              <p:nvPr/>
            </p:nvGrpSpPr>
            <p:grpSpPr>
              <a:xfrm>
                <a:off x="5889672" y="3372036"/>
                <a:ext cx="556299" cy="1710236"/>
                <a:chOff x="5889672" y="3372036"/>
                <a:chExt cx="556299" cy="1710236"/>
              </a:xfrm>
            </p:grpSpPr>
            <p:cxnSp>
              <p:nvCxnSpPr>
                <p:cNvPr id="2566" name="直接箭头连接符 20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046365" y="4237784"/>
                  <a:ext cx="1687795" cy="1181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567" name="直接箭头连接符 20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602073" y="4215934"/>
                  <a:ext cx="1687796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2565" name="矩形 2564"/>
              <p:cNvSpPr/>
              <p:nvPr/>
            </p:nvSpPr>
            <p:spPr>
              <a:xfrm>
                <a:off x="5940152" y="422108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③</a:t>
                </a:r>
              </a:p>
            </p:txBody>
          </p:sp>
        </p:grpSp>
      </p:grpSp>
      <p:grpSp>
        <p:nvGrpSpPr>
          <p:cNvPr id="2575" name="组合 2308"/>
          <p:cNvGrpSpPr/>
          <p:nvPr/>
        </p:nvGrpSpPr>
        <p:grpSpPr>
          <a:xfrm>
            <a:off x="615014" y="1842850"/>
            <a:ext cx="7200800" cy="4254331"/>
            <a:chOff x="611560" y="1838965"/>
            <a:chExt cx="7200800" cy="4254331"/>
          </a:xfrm>
        </p:grpSpPr>
        <p:sp>
          <p:nvSpPr>
            <p:cNvPr id="2576" name="矩形 2575"/>
            <p:cNvSpPr/>
            <p:nvPr/>
          </p:nvSpPr>
          <p:spPr>
            <a:xfrm>
              <a:off x="611561" y="1838965"/>
              <a:ext cx="7200799" cy="42484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宋体"/>
              </a:endParaRPr>
            </a:p>
          </p:txBody>
        </p:sp>
        <p:sp>
          <p:nvSpPr>
            <p:cNvPr id="2577" name="矩形 2576"/>
            <p:cNvSpPr/>
            <p:nvPr/>
          </p:nvSpPr>
          <p:spPr>
            <a:xfrm>
              <a:off x="1393923" y="4084241"/>
              <a:ext cx="6213072" cy="19381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2578" name="矩形 2577"/>
            <p:cNvSpPr/>
            <p:nvPr/>
          </p:nvSpPr>
          <p:spPr>
            <a:xfrm>
              <a:off x="1393922" y="1964162"/>
              <a:ext cx="6213072" cy="18023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CFDEF3">
                  <a:lumMod val="9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2">
                    <a:lumMod val="25000"/>
                  </a:schemeClr>
                </a:solidFill>
                <a:latin typeface="Arial"/>
                <a:ea typeface="宋体"/>
              </a:endParaRPr>
            </a:p>
          </p:txBody>
        </p:sp>
        <p:sp>
          <p:nvSpPr>
            <p:cNvPr id="2579" name="矩形 2578"/>
            <p:cNvSpPr/>
            <p:nvPr/>
          </p:nvSpPr>
          <p:spPr>
            <a:xfrm>
              <a:off x="2184553" y="2553532"/>
              <a:ext cx="412204" cy="2551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80" name="TextBox 5"/>
            <p:cNvSpPr txBox="1">
              <a:spLocks noChangeArrowheads="1"/>
            </p:cNvSpPr>
            <p:nvPr/>
          </p:nvSpPr>
          <p:spPr bwMode="auto">
            <a:xfrm>
              <a:off x="2149128" y="2482969"/>
              <a:ext cx="348425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需求管理流程</a:t>
              </a:r>
            </a:p>
          </p:txBody>
        </p:sp>
        <p:sp>
          <p:nvSpPr>
            <p:cNvPr id="2581" name="泪滴形 2580"/>
            <p:cNvSpPr/>
            <p:nvPr/>
          </p:nvSpPr>
          <p:spPr>
            <a:xfrm>
              <a:off x="1547665" y="2468493"/>
              <a:ext cx="564842" cy="5226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82" name="Rectangle 121"/>
            <p:cNvSpPr>
              <a:spLocks noChangeArrowheads="1"/>
            </p:cNvSpPr>
            <p:nvPr/>
          </p:nvSpPr>
          <p:spPr bwMode="auto">
            <a:xfrm>
              <a:off x="3707904" y="2317825"/>
              <a:ext cx="540945" cy="31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产品规划流程</a:t>
              </a:r>
            </a:p>
          </p:txBody>
        </p:sp>
        <p:sp>
          <p:nvSpPr>
            <p:cNvPr id="2583" name="Freeform 18"/>
            <p:cNvSpPr>
              <a:spLocks noChangeAspect="1"/>
            </p:cNvSpPr>
            <p:nvPr/>
          </p:nvSpPr>
          <p:spPr bwMode="auto">
            <a:xfrm>
              <a:off x="5907389" y="5691721"/>
              <a:ext cx="1375984" cy="40157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2584" name="Group 8"/>
            <p:cNvGrpSpPr>
              <a:grpSpLocks/>
            </p:cNvGrpSpPr>
            <p:nvPr/>
          </p:nvGrpSpPr>
          <p:grpSpPr bwMode="auto">
            <a:xfrm>
              <a:off x="6931689" y="5189004"/>
              <a:ext cx="597809" cy="774303"/>
              <a:chOff x="5697" y="3076"/>
              <a:chExt cx="511" cy="699"/>
            </a:xfrm>
          </p:grpSpPr>
          <p:sp>
            <p:nvSpPr>
              <p:cNvPr id="2703" name="AutoShape 9"/>
              <p:cNvSpPr>
                <a:spLocks noChangeAspect="1" noChangeArrowheads="1"/>
              </p:cNvSpPr>
              <p:nvPr/>
            </p:nvSpPr>
            <p:spPr bwMode="auto">
              <a:xfrm>
                <a:off x="5722" y="3103"/>
                <a:ext cx="421" cy="638"/>
              </a:xfrm>
              <a:prstGeom prst="can">
                <a:avLst>
                  <a:gd name="adj" fmla="val 37886"/>
                </a:avLst>
              </a:prstGeom>
              <a:solidFill>
                <a:srgbClr val="FFFFFF">
                  <a:lumMod val="8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96755" tIns="48377" rIns="96755" bIns="48377" anchor="ctr"/>
              <a:lstStyle/>
              <a:p>
                <a:pPr marL="0" marR="0" lvl="0" indent="0" defTabSz="904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270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744" y="3076"/>
                <a:ext cx="394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CBB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05" name="Freeform 11"/>
              <p:cNvSpPr>
                <a:spLocks noChangeAspect="1"/>
              </p:cNvSpPr>
              <p:nvPr/>
            </p:nvSpPr>
            <p:spPr bwMode="auto">
              <a:xfrm>
                <a:off x="5722" y="3370"/>
                <a:ext cx="421" cy="6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4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06" name="Freeform 12"/>
              <p:cNvSpPr>
                <a:spLocks noChangeAspect="1"/>
              </p:cNvSpPr>
              <p:nvPr/>
            </p:nvSpPr>
            <p:spPr bwMode="auto">
              <a:xfrm>
                <a:off x="5722" y="3535"/>
                <a:ext cx="421" cy="57"/>
              </a:xfrm>
              <a:custGeom>
                <a:avLst/>
                <a:gdLst>
                  <a:gd name="T0" fmla="*/ 0 w 635"/>
                  <a:gd name="T1" fmla="*/ 0 h 90"/>
                  <a:gd name="T2" fmla="*/ 3 w 635"/>
                  <a:gd name="T3" fmla="*/ 1 h 90"/>
                  <a:gd name="T4" fmla="*/ 7 w 635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"/>
                  <a:gd name="T11" fmla="*/ 635 w 635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">
                    <a:moveTo>
                      <a:pt x="0" y="0"/>
                    </a:moveTo>
                    <a:cubicBezTo>
                      <a:pt x="106" y="45"/>
                      <a:pt x="212" y="90"/>
                      <a:pt x="318" y="90"/>
                    </a:cubicBezTo>
                    <a:cubicBezTo>
                      <a:pt x="424" y="90"/>
                      <a:pt x="567" y="8"/>
                      <a:pt x="63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07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754" y="3232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平台</a:t>
                </a:r>
              </a:p>
            </p:txBody>
          </p:sp>
          <p:sp>
            <p:nvSpPr>
              <p:cNvPr id="2708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97" y="3398"/>
                <a:ext cx="511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子系统</a:t>
                </a:r>
              </a:p>
            </p:txBody>
          </p:sp>
          <p:sp>
            <p:nvSpPr>
              <p:cNvPr id="270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763" y="3540"/>
                <a:ext cx="402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05754" tIns="52877" rIns="105754" bIns="52877">
                <a:spAutoFit/>
              </a:bodyPr>
              <a:lstStyle/>
              <a:p>
                <a:pPr marL="0" marR="0" lvl="0" indent="0" defTabSz="1057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</a:t>
                </a:r>
              </a:p>
            </p:txBody>
          </p:sp>
        </p:grpSp>
        <p:sp>
          <p:nvSpPr>
            <p:cNvPr id="2585" name="Freeform 86"/>
            <p:cNvSpPr>
              <a:spLocks noChangeAspect="1"/>
            </p:cNvSpPr>
            <p:nvPr/>
          </p:nvSpPr>
          <p:spPr bwMode="auto">
            <a:xfrm>
              <a:off x="3529829" y="2611406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86" name="Line 89"/>
            <p:cNvSpPr>
              <a:spLocks noChangeAspect="1" noChangeShapeType="1"/>
            </p:cNvSpPr>
            <p:nvPr/>
          </p:nvSpPr>
          <p:spPr bwMode="auto">
            <a:xfrm>
              <a:off x="4445184" y="267282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87" name="Line 91"/>
            <p:cNvSpPr>
              <a:spLocks noChangeAspect="1" noChangeShapeType="1"/>
            </p:cNvSpPr>
            <p:nvPr/>
          </p:nvSpPr>
          <p:spPr bwMode="auto">
            <a:xfrm>
              <a:off x="3802664" y="263975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88" name="Line 92"/>
            <p:cNvSpPr>
              <a:spLocks noChangeAspect="1" noChangeShapeType="1"/>
            </p:cNvSpPr>
            <p:nvPr/>
          </p:nvSpPr>
          <p:spPr bwMode="auto">
            <a:xfrm>
              <a:off x="3545184" y="2612587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89" name="Line 93"/>
            <p:cNvSpPr>
              <a:spLocks noChangeAspect="1" noChangeShapeType="1"/>
            </p:cNvSpPr>
            <p:nvPr/>
          </p:nvSpPr>
          <p:spPr bwMode="auto">
            <a:xfrm>
              <a:off x="4754633" y="272951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90" name="Text Box 95"/>
            <p:cNvSpPr txBox="1">
              <a:spLocks noChangeAspect="1" noChangeArrowheads="1"/>
            </p:cNvSpPr>
            <p:nvPr/>
          </p:nvSpPr>
          <p:spPr bwMode="auto">
            <a:xfrm>
              <a:off x="3507306" y="2620082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2591" name="Text Box 96"/>
            <p:cNvSpPr txBox="1">
              <a:spLocks noChangeAspect="1" noChangeArrowheads="1"/>
            </p:cNvSpPr>
            <p:nvPr/>
          </p:nvSpPr>
          <p:spPr bwMode="auto">
            <a:xfrm>
              <a:off x="3783461" y="2612385"/>
              <a:ext cx="207874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2592" name="Line 73"/>
            <p:cNvSpPr>
              <a:spLocks noChangeAspect="1" noChangeShapeType="1"/>
            </p:cNvSpPr>
            <p:nvPr/>
          </p:nvSpPr>
          <p:spPr bwMode="auto">
            <a:xfrm>
              <a:off x="3540459" y="2558257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593" name="泪滴形 2592"/>
            <p:cNvSpPr/>
            <p:nvPr/>
          </p:nvSpPr>
          <p:spPr>
            <a:xfrm>
              <a:off x="1619987" y="3038964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94" name="泪滴形 2593"/>
            <p:cNvSpPr/>
            <p:nvPr/>
          </p:nvSpPr>
          <p:spPr>
            <a:xfrm>
              <a:off x="1619987" y="36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95" name="泪滴形 2594"/>
            <p:cNvSpPr/>
            <p:nvPr/>
          </p:nvSpPr>
          <p:spPr>
            <a:xfrm>
              <a:off x="1619987" y="4288571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FF6B2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96" name="泪滴形 2595"/>
            <p:cNvSpPr/>
            <p:nvPr/>
          </p:nvSpPr>
          <p:spPr>
            <a:xfrm>
              <a:off x="1619987" y="4906287"/>
              <a:ext cx="492519" cy="5220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97" name="椭圆形标注 2596"/>
            <p:cNvSpPr/>
            <p:nvPr/>
          </p:nvSpPr>
          <p:spPr>
            <a:xfrm>
              <a:off x="4118018" y="3849201"/>
              <a:ext cx="724016" cy="796063"/>
            </a:xfrm>
            <a:prstGeom prst="wedgeEllipseCallou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98" name="TextBox 108"/>
            <p:cNvSpPr txBox="1">
              <a:spLocks noChangeArrowheads="1"/>
            </p:cNvSpPr>
            <p:nvPr/>
          </p:nvSpPr>
          <p:spPr bwMode="auto">
            <a:xfrm>
              <a:off x="4026416" y="4094985"/>
              <a:ext cx="922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技术路线图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技术树</a:t>
              </a:r>
            </a:p>
          </p:txBody>
        </p:sp>
        <p:sp>
          <p:nvSpPr>
            <p:cNvPr id="2599" name="TextBox 112"/>
            <p:cNvSpPr txBox="1">
              <a:spLocks noChangeArrowheads="1"/>
            </p:cNvSpPr>
            <p:nvPr/>
          </p:nvSpPr>
          <p:spPr bwMode="auto">
            <a:xfrm>
              <a:off x="1574868" y="2030304"/>
              <a:ext cx="111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00" name="TextBox 114"/>
            <p:cNvSpPr txBox="1">
              <a:spLocks noChangeArrowheads="1"/>
            </p:cNvSpPr>
            <p:nvPr/>
          </p:nvSpPr>
          <p:spPr bwMode="auto">
            <a:xfrm>
              <a:off x="1603581" y="2487037"/>
              <a:ext cx="592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normalizeH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顾客需求</a:t>
              </a:r>
            </a:p>
          </p:txBody>
        </p:sp>
        <p:sp>
          <p:nvSpPr>
            <p:cNvPr id="2601" name="TextBox 115"/>
            <p:cNvSpPr txBox="1">
              <a:spLocks noChangeArrowheads="1"/>
            </p:cNvSpPr>
            <p:nvPr/>
          </p:nvSpPr>
          <p:spPr bwMode="auto">
            <a:xfrm>
              <a:off x="1619672" y="306310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商业战略</a:t>
              </a:r>
            </a:p>
          </p:txBody>
        </p:sp>
        <p:sp>
          <p:nvSpPr>
            <p:cNvPr id="2602" name="TextBox 116"/>
            <p:cNvSpPr txBox="1">
              <a:spLocks noChangeArrowheads="1"/>
            </p:cNvSpPr>
            <p:nvPr/>
          </p:nvSpPr>
          <p:spPr bwMode="auto">
            <a:xfrm>
              <a:off x="1619672" y="3711173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历史数据</a:t>
              </a:r>
            </a:p>
          </p:txBody>
        </p:sp>
        <p:sp>
          <p:nvSpPr>
            <p:cNvPr id="2603" name="TextBox 117"/>
            <p:cNvSpPr txBox="1">
              <a:spLocks noChangeArrowheads="1"/>
            </p:cNvSpPr>
            <p:nvPr/>
          </p:nvSpPr>
          <p:spPr bwMode="auto">
            <a:xfrm>
              <a:off x="1628180" y="432962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技术趋势</a:t>
              </a:r>
            </a:p>
          </p:txBody>
        </p:sp>
        <p:sp>
          <p:nvSpPr>
            <p:cNvPr id="2604" name="TextBox 118"/>
            <p:cNvSpPr txBox="1">
              <a:spLocks noChangeArrowheads="1"/>
            </p:cNvSpPr>
            <p:nvPr/>
          </p:nvSpPr>
          <p:spPr bwMode="auto">
            <a:xfrm>
              <a:off x="1645072" y="4935309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市场需求</a:t>
              </a:r>
            </a:p>
          </p:txBody>
        </p:sp>
        <p:cxnSp>
          <p:nvCxnSpPr>
            <p:cNvPr id="2605" name="直接连接符 134"/>
            <p:cNvCxnSpPr>
              <a:cxnSpLocks noChangeShapeType="1"/>
            </p:cNvCxnSpPr>
            <p:nvPr/>
          </p:nvCxnSpPr>
          <p:spPr bwMode="auto">
            <a:xfrm rot="5400000" flipH="1" flipV="1">
              <a:off x="2142624" y="2277745"/>
              <a:ext cx="479528" cy="35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06" name="直接连接符 136"/>
            <p:cNvCxnSpPr>
              <a:cxnSpLocks noChangeShapeType="1"/>
            </p:cNvCxnSpPr>
            <p:nvPr/>
          </p:nvCxnSpPr>
          <p:spPr bwMode="auto">
            <a:xfrm>
              <a:off x="2384159" y="2033847"/>
              <a:ext cx="3457087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07" name="直接箭头连接符 141"/>
            <p:cNvCxnSpPr>
              <a:cxnSpLocks noChangeShapeType="1"/>
            </p:cNvCxnSpPr>
            <p:nvPr/>
          </p:nvCxnSpPr>
          <p:spPr bwMode="auto">
            <a:xfrm rot="16200000" flipH="1">
              <a:off x="5600302" y="2278335"/>
              <a:ext cx="48189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08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693412" y="2170264"/>
              <a:ext cx="26811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09" name="直接箭头连接符 148"/>
            <p:cNvCxnSpPr>
              <a:cxnSpLocks noChangeShapeType="1"/>
            </p:cNvCxnSpPr>
            <p:nvPr/>
          </p:nvCxnSpPr>
          <p:spPr bwMode="auto">
            <a:xfrm>
              <a:off x="4070774" y="2663375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10" name="直接连接符 150"/>
            <p:cNvCxnSpPr>
              <a:cxnSpLocks noChangeShapeType="1"/>
            </p:cNvCxnSpPr>
            <p:nvPr/>
          </p:nvCxnSpPr>
          <p:spPr bwMode="auto">
            <a:xfrm flipV="1">
              <a:off x="3571168" y="2983454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11" name="直接连接符 152"/>
            <p:cNvCxnSpPr>
              <a:cxnSpLocks noChangeShapeType="1"/>
            </p:cNvCxnSpPr>
            <p:nvPr/>
          </p:nvCxnSpPr>
          <p:spPr bwMode="auto">
            <a:xfrm flipV="1">
              <a:off x="4070774" y="2983454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12" name="Line 89"/>
            <p:cNvSpPr>
              <a:spLocks noChangeAspect="1" noChangeShapeType="1"/>
            </p:cNvSpPr>
            <p:nvPr/>
          </p:nvSpPr>
          <p:spPr bwMode="auto">
            <a:xfrm>
              <a:off x="4071955" y="2675186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13" name="TextBox 155"/>
            <p:cNvSpPr txBox="1">
              <a:spLocks noChangeArrowheads="1"/>
            </p:cNvSpPr>
            <p:nvPr/>
          </p:nvSpPr>
          <p:spPr bwMode="auto">
            <a:xfrm>
              <a:off x="4028956" y="2609354"/>
              <a:ext cx="55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2614" name="TextBox 158"/>
            <p:cNvSpPr txBox="1">
              <a:spLocks noChangeArrowheads="1"/>
            </p:cNvSpPr>
            <p:nvPr/>
          </p:nvSpPr>
          <p:spPr bwMode="auto">
            <a:xfrm>
              <a:off x="4453032" y="2601672"/>
              <a:ext cx="15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sp>
          <p:nvSpPr>
            <p:cNvPr id="2615" name="Rectangle 121"/>
            <p:cNvSpPr>
              <a:spLocks noChangeArrowheads="1"/>
            </p:cNvSpPr>
            <p:nvPr/>
          </p:nvSpPr>
          <p:spPr bwMode="auto">
            <a:xfrm>
              <a:off x="5940152" y="2559046"/>
              <a:ext cx="720080" cy="144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产品开发流程</a:t>
              </a:r>
            </a:p>
          </p:txBody>
        </p:sp>
        <p:sp>
          <p:nvSpPr>
            <p:cNvPr id="2616" name="Freeform 86"/>
            <p:cNvSpPr>
              <a:spLocks noChangeAspect="1"/>
            </p:cNvSpPr>
            <p:nvPr/>
          </p:nvSpPr>
          <p:spPr bwMode="auto">
            <a:xfrm>
              <a:off x="5773924" y="2807469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17" name="Rectangle 121"/>
            <p:cNvSpPr>
              <a:spLocks noChangeArrowheads="1"/>
            </p:cNvSpPr>
            <p:nvPr/>
          </p:nvSpPr>
          <p:spPr bwMode="auto">
            <a:xfrm>
              <a:off x="3347864" y="4791293"/>
              <a:ext cx="540945" cy="187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技术规划流程</a:t>
              </a:r>
            </a:p>
          </p:txBody>
        </p:sp>
        <p:sp>
          <p:nvSpPr>
            <p:cNvPr id="2618" name="Freeform 86"/>
            <p:cNvSpPr>
              <a:spLocks noChangeAspect="1"/>
            </p:cNvSpPr>
            <p:nvPr/>
          </p:nvSpPr>
          <p:spPr bwMode="auto">
            <a:xfrm>
              <a:off x="3207388" y="5031485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19" name="Line 89"/>
            <p:cNvSpPr>
              <a:spLocks noChangeAspect="1" noChangeShapeType="1"/>
            </p:cNvSpPr>
            <p:nvPr/>
          </p:nvSpPr>
          <p:spPr bwMode="auto">
            <a:xfrm>
              <a:off x="4122742" y="5094083"/>
              <a:ext cx="0" cy="307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20" name="Line 91"/>
            <p:cNvSpPr>
              <a:spLocks noChangeAspect="1" noChangeShapeType="1"/>
            </p:cNvSpPr>
            <p:nvPr/>
          </p:nvSpPr>
          <p:spPr bwMode="auto">
            <a:xfrm>
              <a:off x="3480223" y="5059832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21" name="Line 92"/>
            <p:cNvSpPr>
              <a:spLocks noChangeAspect="1" noChangeShapeType="1"/>
            </p:cNvSpPr>
            <p:nvPr/>
          </p:nvSpPr>
          <p:spPr bwMode="auto">
            <a:xfrm>
              <a:off x="3222742" y="5032666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22" name="Line 93"/>
            <p:cNvSpPr>
              <a:spLocks noChangeAspect="1" noChangeShapeType="1"/>
            </p:cNvSpPr>
            <p:nvPr/>
          </p:nvSpPr>
          <p:spPr bwMode="auto">
            <a:xfrm>
              <a:off x="4433373" y="5149596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23" name="Text Box 95"/>
            <p:cNvSpPr txBox="1">
              <a:spLocks noChangeAspect="1" noChangeArrowheads="1"/>
            </p:cNvSpPr>
            <p:nvPr/>
          </p:nvSpPr>
          <p:spPr bwMode="auto">
            <a:xfrm>
              <a:off x="3196453" y="4993768"/>
              <a:ext cx="242126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2624" name="Text Box 96"/>
            <p:cNvSpPr txBox="1">
              <a:spLocks noChangeAspect="1" noChangeArrowheads="1"/>
            </p:cNvSpPr>
            <p:nvPr/>
          </p:nvSpPr>
          <p:spPr bwMode="auto">
            <a:xfrm>
              <a:off x="3450352" y="499376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2625" name="Line 73"/>
            <p:cNvSpPr>
              <a:spLocks noChangeAspect="1" noChangeShapeType="1"/>
            </p:cNvSpPr>
            <p:nvPr/>
          </p:nvSpPr>
          <p:spPr bwMode="auto">
            <a:xfrm>
              <a:off x="3219199" y="4978335"/>
              <a:ext cx="529134" cy="102756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2626" name="直接箭头连接符 186"/>
            <p:cNvCxnSpPr>
              <a:cxnSpLocks noChangeShapeType="1"/>
            </p:cNvCxnSpPr>
            <p:nvPr/>
          </p:nvCxnSpPr>
          <p:spPr bwMode="auto">
            <a:xfrm>
              <a:off x="3748333" y="5083454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27" name="直接连接符 187"/>
            <p:cNvCxnSpPr>
              <a:cxnSpLocks noChangeShapeType="1"/>
            </p:cNvCxnSpPr>
            <p:nvPr/>
          </p:nvCxnSpPr>
          <p:spPr bwMode="auto">
            <a:xfrm flipV="1">
              <a:off x="3248726" y="5403532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28" name="直接连接符 188"/>
            <p:cNvCxnSpPr>
              <a:cxnSpLocks noChangeShapeType="1"/>
            </p:cNvCxnSpPr>
            <p:nvPr/>
          </p:nvCxnSpPr>
          <p:spPr bwMode="auto">
            <a:xfrm flipV="1">
              <a:off x="3748333" y="5403532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29" name="Line 89"/>
            <p:cNvSpPr>
              <a:spLocks noChangeAspect="1" noChangeShapeType="1"/>
            </p:cNvSpPr>
            <p:nvPr/>
          </p:nvSpPr>
          <p:spPr bwMode="auto">
            <a:xfrm>
              <a:off x="3750695" y="5095265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30" name="TextBox 190"/>
            <p:cNvSpPr txBox="1">
              <a:spLocks noChangeArrowheads="1"/>
            </p:cNvSpPr>
            <p:nvPr/>
          </p:nvSpPr>
          <p:spPr bwMode="auto">
            <a:xfrm>
              <a:off x="3734388" y="5027146"/>
              <a:ext cx="5190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2631" name="TextBox 191"/>
            <p:cNvSpPr txBox="1">
              <a:spLocks noChangeArrowheads="1"/>
            </p:cNvSpPr>
            <p:nvPr/>
          </p:nvSpPr>
          <p:spPr bwMode="auto">
            <a:xfrm>
              <a:off x="4138211" y="5045417"/>
              <a:ext cx="153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  <p:cxnSp>
          <p:nvCxnSpPr>
            <p:cNvPr id="2632" name="直接箭头连接符 197"/>
            <p:cNvCxnSpPr>
              <a:cxnSpLocks noChangeShapeType="1"/>
            </p:cNvCxnSpPr>
            <p:nvPr/>
          </p:nvCxnSpPr>
          <p:spPr bwMode="auto">
            <a:xfrm>
              <a:off x="5113688" y="2760225"/>
              <a:ext cx="535039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33" name="直接箭头连接符 199"/>
            <p:cNvCxnSpPr>
              <a:cxnSpLocks noChangeShapeType="1"/>
            </p:cNvCxnSpPr>
            <p:nvPr/>
          </p:nvCxnSpPr>
          <p:spPr bwMode="auto">
            <a:xfrm rot="10800000">
              <a:off x="5095971" y="2871249"/>
              <a:ext cx="53622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634" name="TextBox 200"/>
            <p:cNvSpPr txBox="1">
              <a:spLocks noChangeArrowheads="1"/>
            </p:cNvSpPr>
            <p:nvPr/>
          </p:nvSpPr>
          <p:spPr bwMode="auto">
            <a:xfrm>
              <a:off x="5148064" y="2502277"/>
              <a:ext cx="5596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sp>
          <p:nvSpPr>
            <p:cNvPr id="2635" name="TextBox 201"/>
            <p:cNvSpPr txBox="1">
              <a:spLocks noChangeArrowheads="1"/>
            </p:cNvSpPr>
            <p:nvPr/>
          </p:nvSpPr>
          <p:spPr bwMode="auto">
            <a:xfrm>
              <a:off x="5148064" y="2858110"/>
              <a:ext cx="53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调整</a:t>
              </a:r>
            </a:p>
          </p:txBody>
        </p:sp>
        <p:cxnSp>
          <p:nvCxnSpPr>
            <p:cNvPr id="2636" name="直接箭头连接符 202"/>
            <p:cNvCxnSpPr>
              <a:cxnSpLocks noChangeShapeType="1"/>
            </p:cNvCxnSpPr>
            <p:nvPr/>
          </p:nvCxnSpPr>
          <p:spPr bwMode="auto">
            <a:xfrm rot="5400000">
              <a:off x="5046365" y="4237784"/>
              <a:ext cx="168779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37" name="直接箭头连接符 203"/>
            <p:cNvCxnSpPr>
              <a:cxnSpLocks noChangeShapeType="1"/>
            </p:cNvCxnSpPr>
            <p:nvPr/>
          </p:nvCxnSpPr>
          <p:spPr bwMode="auto">
            <a:xfrm rot="5400000" flipH="1" flipV="1">
              <a:off x="5602073" y="4215934"/>
              <a:ext cx="1687796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638" name="Rectangle 121"/>
            <p:cNvSpPr>
              <a:spLocks noChangeArrowheads="1"/>
            </p:cNvSpPr>
            <p:nvPr/>
          </p:nvSpPr>
          <p:spPr bwMode="auto">
            <a:xfrm>
              <a:off x="5436096" y="5151334"/>
              <a:ext cx="540945" cy="187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7711" tIns="38854" rIns="77711" bIns="38854" anchor="ctr"/>
            <a:lstStyle/>
            <a:p>
              <a:pPr marL="292100" marR="0" lvl="0" indent="-292100" defTabSz="779463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技术开发流程</a:t>
              </a:r>
            </a:p>
          </p:txBody>
        </p:sp>
        <p:sp>
          <p:nvSpPr>
            <p:cNvPr id="2639" name="Freeform 86"/>
            <p:cNvSpPr>
              <a:spLocks noChangeAspect="1"/>
            </p:cNvSpPr>
            <p:nvPr/>
          </p:nvSpPr>
          <p:spPr bwMode="auto">
            <a:xfrm>
              <a:off x="5262507" y="5383454"/>
              <a:ext cx="1456299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40" name="Line 89"/>
            <p:cNvSpPr>
              <a:spLocks noChangeAspect="1" noChangeShapeType="1"/>
            </p:cNvSpPr>
            <p:nvPr/>
          </p:nvSpPr>
          <p:spPr bwMode="auto">
            <a:xfrm>
              <a:off x="6177861" y="5444871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41" name="Line 91"/>
            <p:cNvSpPr>
              <a:spLocks noChangeAspect="1" noChangeShapeType="1"/>
            </p:cNvSpPr>
            <p:nvPr/>
          </p:nvSpPr>
          <p:spPr bwMode="auto">
            <a:xfrm>
              <a:off x="5535341" y="5411800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42" name="Line 92"/>
            <p:cNvSpPr>
              <a:spLocks noChangeAspect="1" noChangeShapeType="1"/>
            </p:cNvSpPr>
            <p:nvPr/>
          </p:nvSpPr>
          <p:spPr bwMode="auto">
            <a:xfrm>
              <a:off x="5277861" y="5384635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43" name="Line 93"/>
            <p:cNvSpPr>
              <a:spLocks noChangeAspect="1" noChangeShapeType="1"/>
            </p:cNvSpPr>
            <p:nvPr/>
          </p:nvSpPr>
          <p:spPr bwMode="auto">
            <a:xfrm>
              <a:off x="6488491" y="5501564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44" name="Text Box 95"/>
            <p:cNvSpPr txBox="1">
              <a:spLocks noChangeAspect="1" noChangeArrowheads="1"/>
            </p:cNvSpPr>
            <p:nvPr/>
          </p:nvSpPr>
          <p:spPr bwMode="auto">
            <a:xfrm>
              <a:off x="5235313" y="5356570"/>
              <a:ext cx="242126" cy="430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2645" name="Text Box 96"/>
            <p:cNvSpPr txBox="1">
              <a:spLocks noChangeAspect="1" noChangeArrowheads="1"/>
            </p:cNvSpPr>
            <p:nvPr/>
          </p:nvSpPr>
          <p:spPr bwMode="auto">
            <a:xfrm>
              <a:off x="5500898" y="5346188"/>
              <a:ext cx="207874" cy="460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2646" name="Line 73"/>
            <p:cNvSpPr>
              <a:spLocks noChangeAspect="1" noChangeShapeType="1"/>
            </p:cNvSpPr>
            <p:nvPr/>
          </p:nvSpPr>
          <p:spPr bwMode="auto">
            <a:xfrm>
              <a:off x="5273136" y="533030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2647" name="直接箭头连接符 214"/>
            <p:cNvCxnSpPr>
              <a:cxnSpLocks noChangeShapeType="1"/>
            </p:cNvCxnSpPr>
            <p:nvPr/>
          </p:nvCxnSpPr>
          <p:spPr bwMode="auto">
            <a:xfrm>
              <a:off x="5803452" y="543542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48" name="直接连接符 215"/>
            <p:cNvCxnSpPr>
              <a:cxnSpLocks noChangeShapeType="1"/>
            </p:cNvCxnSpPr>
            <p:nvPr/>
          </p:nvCxnSpPr>
          <p:spPr bwMode="auto">
            <a:xfrm flipV="1">
              <a:off x="5303845" y="5754320"/>
              <a:ext cx="499607" cy="696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49" name="直接连接符 216"/>
            <p:cNvCxnSpPr>
              <a:cxnSpLocks noChangeShapeType="1"/>
            </p:cNvCxnSpPr>
            <p:nvPr/>
          </p:nvCxnSpPr>
          <p:spPr bwMode="auto">
            <a:xfrm flipV="1">
              <a:off x="5803452" y="5754320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50" name="Line 89"/>
            <p:cNvSpPr>
              <a:spLocks noChangeAspect="1" noChangeShapeType="1"/>
            </p:cNvSpPr>
            <p:nvPr/>
          </p:nvSpPr>
          <p:spPr bwMode="auto">
            <a:xfrm>
              <a:off x="5805814" y="5447233"/>
              <a:ext cx="0" cy="308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51" name="TextBox 218"/>
            <p:cNvSpPr txBox="1">
              <a:spLocks noChangeArrowheads="1"/>
            </p:cNvSpPr>
            <p:nvPr/>
          </p:nvSpPr>
          <p:spPr bwMode="auto">
            <a:xfrm>
              <a:off x="5819987" y="5383758"/>
              <a:ext cx="264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攻关</a:t>
              </a:r>
            </a:p>
          </p:txBody>
        </p:sp>
        <p:sp>
          <p:nvSpPr>
            <p:cNvPr id="2652" name="TextBox 219"/>
            <p:cNvSpPr txBox="1">
              <a:spLocks noChangeArrowheads="1"/>
            </p:cNvSpPr>
            <p:nvPr/>
          </p:nvSpPr>
          <p:spPr bwMode="auto">
            <a:xfrm>
              <a:off x="6178089" y="5390218"/>
              <a:ext cx="152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迁移</a:t>
              </a:r>
            </a:p>
          </p:txBody>
        </p:sp>
        <p:cxnSp>
          <p:nvCxnSpPr>
            <p:cNvPr id="2653" name="直接连接符 228"/>
            <p:cNvCxnSpPr>
              <a:cxnSpLocks noChangeShapeType="1"/>
            </p:cNvCxnSpPr>
            <p:nvPr/>
          </p:nvCxnSpPr>
          <p:spPr bwMode="auto">
            <a:xfrm rot="10800000">
              <a:off x="3128254" y="3868099"/>
              <a:ext cx="902362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54" name="直接箭头连接符 230"/>
            <p:cNvCxnSpPr>
              <a:cxnSpLocks noChangeShapeType="1"/>
            </p:cNvCxnSpPr>
            <p:nvPr/>
          </p:nvCxnSpPr>
          <p:spPr bwMode="auto">
            <a:xfrm rot="5400000">
              <a:off x="3033215" y="3971451"/>
              <a:ext cx="198392" cy="113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55" name="直接箭头连接符 238"/>
            <p:cNvCxnSpPr>
              <a:cxnSpLocks noChangeShapeType="1"/>
            </p:cNvCxnSpPr>
            <p:nvPr/>
          </p:nvCxnSpPr>
          <p:spPr bwMode="auto">
            <a:xfrm rot="5400000" flipH="1" flipV="1">
              <a:off x="4483570" y="3520264"/>
              <a:ext cx="722835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56" name="直接连接符 240"/>
            <p:cNvCxnSpPr>
              <a:cxnSpLocks noChangeShapeType="1"/>
            </p:cNvCxnSpPr>
            <p:nvPr/>
          </p:nvCxnSpPr>
          <p:spPr bwMode="auto">
            <a:xfrm>
              <a:off x="4836128" y="3870461"/>
              <a:ext cx="536221" cy="118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57" name="直接箭头连接符 242"/>
            <p:cNvCxnSpPr>
              <a:cxnSpLocks noChangeShapeType="1"/>
            </p:cNvCxnSpPr>
            <p:nvPr/>
          </p:nvCxnSpPr>
          <p:spPr bwMode="auto">
            <a:xfrm rot="16200000" flipH="1">
              <a:off x="4758766" y="4478139"/>
              <a:ext cx="123188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658" name="TextBox 244"/>
            <p:cNvSpPr txBox="1">
              <a:spLocks noChangeArrowheads="1"/>
            </p:cNvSpPr>
            <p:nvPr/>
          </p:nvSpPr>
          <p:spPr bwMode="auto">
            <a:xfrm>
              <a:off x="4845577" y="3354320"/>
              <a:ext cx="2633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推动</a:t>
              </a:r>
            </a:p>
          </p:txBody>
        </p:sp>
        <p:sp>
          <p:nvSpPr>
            <p:cNvPr id="2659" name="TextBox 245"/>
            <p:cNvSpPr txBox="1">
              <a:spLocks noChangeArrowheads="1"/>
            </p:cNvSpPr>
            <p:nvPr/>
          </p:nvSpPr>
          <p:spPr bwMode="auto">
            <a:xfrm>
              <a:off x="5073530" y="4318099"/>
              <a:ext cx="2645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需求</a:t>
              </a:r>
            </a:p>
          </p:txBody>
        </p:sp>
        <p:cxnSp>
          <p:nvCxnSpPr>
            <p:cNvPr id="2660" name="直接箭头连接符 251"/>
            <p:cNvCxnSpPr>
              <a:cxnSpLocks noChangeShapeType="1"/>
            </p:cNvCxnSpPr>
            <p:nvPr/>
          </p:nvCxnSpPr>
          <p:spPr bwMode="auto">
            <a:xfrm>
              <a:off x="2593215" y="4997233"/>
              <a:ext cx="53503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61" name="直接箭头连接符 252"/>
            <p:cNvCxnSpPr>
              <a:cxnSpLocks noChangeShapeType="1"/>
            </p:cNvCxnSpPr>
            <p:nvPr/>
          </p:nvCxnSpPr>
          <p:spPr bwMode="auto">
            <a:xfrm>
              <a:off x="2608569" y="4456288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62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6149514" y="4269675"/>
              <a:ext cx="1801181" cy="354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663" name="TextBox 2662"/>
            <p:cNvSpPr txBox="1"/>
            <p:nvPr/>
          </p:nvSpPr>
          <p:spPr>
            <a:xfrm>
              <a:off x="2786805" y="4143221"/>
              <a:ext cx="777083" cy="4308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创意技术预研流程</a:t>
              </a:r>
            </a:p>
          </p:txBody>
        </p:sp>
        <p:sp>
          <p:nvSpPr>
            <p:cNvPr id="2664" name="TextBox 258"/>
            <p:cNvSpPr txBox="1">
              <a:spLocks noChangeArrowheads="1"/>
            </p:cNvSpPr>
            <p:nvPr/>
          </p:nvSpPr>
          <p:spPr bwMode="auto">
            <a:xfrm>
              <a:off x="4697348" y="5117058"/>
              <a:ext cx="5020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落实</a:t>
              </a:r>
            </a:p>
          </p:txBody>
        </p:sp>
        <p:cxnSp>
          <p:nvCxnSpPr>
            <p:cNvPr id="2665" name="直接箭头连接符 260"/>
            <p:cNvCxnSpPr>
              <a:cxnSpLocks noChangeShapeType="1"/>
            </p:cNvCxnSpPr>
            <p:nvPr/>
          </p:nvCxnSpPr>
          <p:spPr bwMode="auto">
            <a:xfrm>
              <a:off x="4758175" y="5384635"/>
              <a:ext cx="333071" cy="118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666" name="直接箭头连接符 262"/>
            <p:cNvCxnSpPr>
              <a:cxnSpLocks noChangeShapeType="1"/>
            </p:cNvCxnSpPr>
            <p:nvPr/>
          </p:nvCxnSpPr>
          <p:spPr bwMode="auto">
            <a:xfrm>
              <a:off x="2380616" y="5738965"/>
              <a:ext cx="2736614" cy="590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667" name="Freeform 63"/>
            <p:cNvSpPr>
              <a:spLocks noChangeAspect="1"/>
            </p:cNvSpPr>
            <p:nvPr/>
          </p:nvSpPr>
          <p:spPr bwMode="auto">
            <a:xfrm>
              <a:off x="5877861" y="2780304"/>
              <a:ext cx="1166929" cy="466535"/>
            </a:xfrm>
            <a:custGeom>
              <a:avLst/>
              <a:gdLst>
                <a:gd name="T0" fmla="*/ 0 w 1618"/>
                <a:gd name="T1" fmla="*/ 0 h 859"/>
                <a:gd name="T2" fmla="*/ 2147483647 w 1618"/>
                <a:gd name="T3" fmla="*/ 2147483647 h 859"/>
                <a:gd name="T4" fmla="*/ 2147483647 w 1618"/>
                <a:gd name="T5" fmla="*/ 2147483647 h 859"/>
                <a:gd name="T6" fmla="*/ 2147483647 w 1618"/>
                <a:gd name="T7" fmla="*/ 2147483647 h 859"/>
                <a:gd name="T8" fmla="*/ 2147483647 w 1618"/>
                <a:gd name="T9" fmla="*/ 2147483647 h 859"/>
                <a:gd name="T10" fmla="*/ 2147483647 w 1618"/>
                <a:gd name="T11" fmla="*/ 2147483647 h 859"/>
                <a:gd name="T12" fmla="*/ 0 w 1618"/>
                <a:gd name="T13" fmla="*/ 2147483647 h 859"/>
                <a:gd name="T14" fmla="*/ 0 w 1618"/>
                <a:gd name="T15" fmla="*/ 0 h 859"/>
                <a:gd name="T16" fmla="*/ 0 w 1618"/>
                <a:gd name="T17" fmla="*/ 0 h 8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8"/>
                <a:gd name="T28" fmla="*/ 0 h 859"/>
                <a:gd name="T29" fmla="*/ 1618 w 1618"/>
                <a:gd name="T30" fmla="*/ 859 h 8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8" h="859">
                  <a:moveTo>
                    <a:pt x="0" y="0"/>
                  </a:moveTo>
                  <a:lnTo>
                    <a:pt x="7" y="858"/>
                  </a:lnTo>
                  <a:lnTo>
                    <a:pt x="616" y="721"/>
                  </a:lnTo>
                  <a:lnTo>
                    <a:pt x="1617" y="721"/>
                  </a:lnTo>
                  <a:lnTo>
                    <a:pt x="1610" y="174"/>
                  </a:lnTo>
                  <a:lnTo>
                    <a:pt x="616" y="165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68" name="Line 72"/>
            <p:cNvSpPr>
              <a:spLocks noChangeAspect="1" noChangeShapeType="1"/>
            </p:cNvSpPr>
            <p:nvPr/>
          </p:nvSpPr>
          <p:spPr bwMode="auto">
            <a:xfrm>
              <a:off x="6319593" y="3203139"/>
              <a:ext cx="701575" cy="236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69" name="Line 73"/>
            <p:cNvSpPr>
              <a:spLocks noChangeAspect="1" noChangeShapeType="1"/>
            </p:cNvSpPr>
            <p:nvPr/>
          </p:nvSpPr>
          <p:spPr bwMode="auto">
            <a:xfrm>
              <a:off x="5863687" y="2795658"/>
              <a:ext cx="401575" cy="76772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70" name="Line 74"/>
            <p:cNvSpPr>
              <a:spLocks noChangeAspect="1" noChangeShapeType="1"/>
            </p:cNvSpPr>
            <p:nvPr/>
          </p:nvSpPr>
          <p:spPr bwMode="auto">
            <a:xfrm flipV="1">
              <a:off x="5877861" y="3204319"/>
              <a:ext cx="447638" cy="73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71" name="Text Box 81"/>
            <p:cNvSpPr txBox="1">
              <a:spLocks noChangeAspect="1" noChangeArrowheads="1"/>
            </p:cNvSpPr>
            <p:nvPr/>
          </p:nvSpPr>
          <p:spPr bwMode="auto">
            <a:xfrm>
              <a:off x="6865262" y="3087391"/>
              <a:ext cx="201969" cy="73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22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0000"/>
                <a:buFont typeface="Monotype Sorts"/>
                <a:buNone/>
                <a:tabLst/>
                <a:defRPr/>
              </a:pPr>
              <a:endParaRPr kumimoji="0" lang="zh-CN" altLang="en-US" sz="13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672" name="TextBox 342"/>
            <p:cNvSpPr txBox="1">
              <a:spLocks noChangeArrowheads="1"/>
            </p:cNvSpPr>
            <p:nvPr/>
          </p:nvSpPr>
          <p:spPr bwMode="auto">
            <a:xfrm>
              <a:off x="5830385" y="2848238"/>
              <a:ext cx="16653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概念</a:t>
              </a:r>
            </a:p>
          </p:txBody>
        </p:sp>
        <p:sp>
          <p:nvSpPr>
            <p:cNvPr id="2673" name="TextBox 343"/>
            <p:cNvSpPr txBox="1">
              <a:spLocks noChangeArrowheads="1"/>
            </p:cNvSpPr>
            <p:nvPr/>
          </p:nvSpPr>
          <p:spPr bwMode="auto">
            <a:xfrm>
              <a:off x="6033995" y="2841417"/>
              <a:ext cx="1783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计划</a:t>
              </a:r>
            </a:p>
          </p:txBody>
        </p:sp>
        <p:sp>
          <p:nvSpPr>
            <p:cNvPr id="2674" name="TextBox 344"/>
            <p:cNvSpPr txBox="1">
              <a:spLocks noChangeArrowheads="1"/>
            </p:cNvSpPr>
            <p:nvPr/>
          </p:nvSpPr>
          <p:spPr bwMode="auto">
            <a:xfrm>
              <a:off x="6237565" y="2847077"/>
              <a:ext cx="243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开发</a:t>
              </a:r>
            </a:p>
          </p:txBody>
        </p:sp>
        <p:sp>
          <p:nvSpPr>
            <p:cNvPr id="2675" name="TextBox 345"/>
            <p:cNvSpPr txBox="1">
              <a:spLocks noChangeArrowheads="1"/>
            </p:cNvSpPr>
            <p:nvPr/>
          </p:nvSpPr>
          <p:spPr bwMode="auto">
            <a:xfrm>
              <a:off x="6423530" y="2847077"/>
              <a:ext cx="168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验证</a:t>
              </a:r>
            </a:p>
          </p:txBody>
        </p:sp>
        <p:sp>
          <p:nvSpPr>
            <p:cNvPr id="2676" name="TextBox 346"/>
            <p:cNvSpPr txBox="1">
              <a:spLocks noChangeArrowheads="1"/>
            </p:cNvSpPr>
            <p:nvPr/>
          </p:nvSpPr>
          <p:spPr bwMode="auto">
            <a:xfrm>
              <a:off x="6588224" y="2839457"/>
              <a:ext cx="170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 kern="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发布</a:t>
              </a:r>
            </a:p>
          </p:txBody>
        </p:sp>
        <p:sp>
          <p:nvSpPr>
            <p:cNvPr id="2677" name="TextBox 347"/>
            <p:cNvSpPr txBox="1">
              <a:spLocks noChangeArrowheads="1"/>
            </p:cNvSpPr>
            <p:nvPr/>
          </p:nvSpPr>
          <p:spPr bwMode="auto">
            <a:xfrm>
              <a:off x="6747480" y="2839457"/>
              <a:ext cx="4619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生命周期</a:t>
              </a:r>
            </a:p>
          </p:txBody>
        </p:sp>
        <p:sp>
          <p:nvSpPr>
            <p:cNvPr id="2678" name="Line 92"/>
            <p:cNvSpPr>
              <a:spLocks noChangeAspect="1" noChangeShapeType="1"/>
            </p:cNvSpPr>
            <p:nvPr/>
          </p:nvSpPr>
          <p:spPr bwMode="auto">
            <a:xfrm>
              <a:off x="5866050" y="2821642"/>
              <a:ext cx="0" cy="429921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2679" name="直接箭头连接符 288"/>
            <p:cNvCxnSpPr>
              <a:cxnSpLocks noChangeShapeType="1"/>
            </p:cNvCxnSpPr>
            <p:nvPr/>
          </p:nvCxnSpPr>
          <p:spPr bwMode="auto">
            <a:xfrm>
              <a:off x="6271168" y="2871249"/>
              <a:ext cx="750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80" name="直接连接符 290"/>
            <p:cNvCxnSpPr>
              <a:cxnSpLocks noChangeShapeType="1"/>
            </p:cNvCxnSpPr>
            <p:nvPr/>
          </p:nvCxnSpPr>
          <p:spPr bwMode="auto">
            <a:xfrm rot="16200000" flipH="1">
              <a:off x="5862507" y="3046052"/>
              <a:ext cx="40157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" name="直接连接符 291"/>
            <p:cNvCxnSpPr>
              <a:cxnSpLocks noChangeShapeType="1"/>
            </p:cNvCxnSpPr>
            <p:nvPr/>
          </p:nvCxnSpPr>
          <p:spPr bwMode="auto">
            <a:xfrm rot="16200000" flipH="1">
              <a:off x="6127074" y="3033060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2" name="直接连接符 292"/>
            <p:cNvCxnSpPr>
              <a:cxnSpLocks noChangeShapeType="1"/>
            </p:cNvCxnSpPr>
            <p:nvPr/>
          </p:nvCxnSpPr>
          <p:spPr bwMode="auto">
            <a:xfrm rot="16200000" flipH="1">
              <a:off x="6308963" y="3035422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" name="直接连接符 293"/>
            <p:cNvCxnSpPr>
              <a:cxnSpLocks noChangeShapeType="1"/>
            </p:cNvCxnSpPr>
            <p:nvPr/>
          </p:nvCxnSpPr>
          <p:spPr bwMode="auto">
            <a:xfrm rot="16200000" flipH="1">
              <a:off x="6658570" y="3050776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" name="直接连接符 294"/>
            <p:cNvCxnSpPr>
              <a:cxnSpLocks noChangeShapeType="1"/>
            </p:cNvCxnSpPr>
            <p:nvPr/>
          </p:nvCxnSpPr>
          <p:spPr bwMode="auto">
            <a:xfrm rot="16200000" flipH="1">
              <a:off x="6480223" y="3040147"/>
              <a:ext cx="321260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" name="直接箭头连接符 298"/>
            <p:cNvCxnSpPr>
              <a:cxnSpLocks noChangeShapeType="1"/>
            </p:cNvCxnSpPr>
            <p:nvPr/>
          </p:nvCxnSpPr>
          <p:spPr bwMode="auto">
            <a:xfrm rot="10800000" flipV="1">
              <a:off x="3535735" y="4442115"/>
              <a:ext cx="20905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86" name="直接连接符 300"/>
            <p:cNvCxnSpPr>
              <a:cxnSpLocks noChangeShapeType="1"/>
            </p:cNvCxnSpPr>
            <p:nvPr/>
          </p:nvCxnSpPr>
          <p:spPr bwMode="auto">
            <a:xfrm rot="16200000" flipH="1">
              <a:off x="3623726" y="4583257"/>
              <a:ext cx="26811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7" name="TextBox 113"/>
            <p:cNvSpPr txBox="1">
              <a:spLocks noChangeArrowheads="1"/>
            </p:cNvSpPr>
            <p:nvPr/>
          </p:nvSpPr>
          <p:spPr bwMode="auto">
            <a:xfrm>
              <a:off x="1578412" y="5458335"/>
              <a:ext cx="11385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ITD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688" name="直接连接符 134"/>
            <p:cNvCxnSpPr>
              <a:cxnSpLocks noChangeShapeType="1"/>
            </p:cNvCxnSpPr>
            <p:nvPr/>
          </p:nvCxnSpPr>
          <p:spPr bwMode="auto">
            <a:xfrm rot="16200000" flipV="1">
              <a:off x="2080026" y="5427745"/>
              <a:ext cx="615354" cy="708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" name="直接箭头连接符 256"/>
            <p:cNvCxnSpPr>
              <a:cxnSpLocks noChangeShapeType="1"/>
            </p:cNvCxnSpPr>
            <p:nvPr/>
          </p:nvCxnSpPr>
          <p:spPr bwMode="auto">
            <a:xfrm rot="16200000" flipH="1">
              <a:off x="3255223" y="3932469"/>
              <a:ext cx="1553149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690" name="直接箭头连接符 143"/>
            <p:cNvCxnSpPr>
              <a:cxnSpLocks noChangeShapeType="1"/>
            </p:cNvCxnSpPr>
            <p:nvPr/>
          </p:nvCxnSpPr>
          <p:spPr bwMode="auto">
            <a:xfrm rot="16200000" flipH="1">
              <a:off x="3231010" y="4664163"/>
              <a:ext cx="18661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91" name="直接箭头连接符 252"/>
            <p:cNvCxnSpPr>
              <a:cxnSpLocks noChangeShapeType="1"/>
            </p:cNvCxnSpPr>
            <p:nvPr/>
          </p:nvCxnSpPr>
          <p:spPr bwMode="auto">
            <a:xfrm>
              <a:off x="6758963" y="5533453"/>
              <a:ext cx="179528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692" name="TextBox 112"/>
            <p:cNvSpPr txBox="1">
              <a:spLocks noChangeArrowheads="1"/>
            </p:cNvSpPr>
            <p:nvPr/>
          </p:nvSpPr>
          <p:spPr bwMode="auto">
            <a:xfrm>
              <a:off x="611560" y="3765107"/>
              <a:ext cx="1110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IP&amp;TD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93" name="矩形 2692"/>
            <p:cNvSpPr/>
            <p:nvPr/>
          </p:nvSpPr>
          <p:spPr>
            <a:xfrm>
              <a:off x="2195736" y="25649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694" name="矩形 2693"/>
            <p:cNvSpPr/>
            <p:nvPr/>
          </p:nvSpPr>
          <p:spPr>
            <a:xfrm>
              <a:off x="3635896" y="35010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②</a:t>
              </a:r>
            </a:p>
          </p:txBody>
        </p:sp>
        <p:sp>
          <p:nvSpPr>
            <p:cNvPr id="2695" name="矩形 2694"/>
            <p:cNvSpPr/>
            <p:nvPr/>
          </p:nvSpPr>
          <p:spPr>
            <a:xfrm>
              <a:off x="5940152" y="42210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③</a:t>
              </a:r>
            </a:p>
          </p:txBody>
        </p:sp>
        <p:sp>
          <p:nvSpPr>
            <p:cNvPr id="2696" name="矩形 2695"/>
            <p:cNvSpPr/>
            <p:nvPr/>
          </p:nvSpPr>
          <p:spPr>
            <a:xfrm>
              <a:off x="7092280" y="47971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</a:rPr>
                <a:t>④</a:t>
              </a:r>
            </a:p>
          </p:txBody>
        </p:sp>
        <p:sp>
          <p:nvSpPr>
            <p:cNvPr id="2697" name="圆角矩形标注 2696"/>
            <p:cNvSpPr/>
            <p:nvPr/>
          </p:nvSpPr>
          <p:spPr>
            <a:xfrm>
              <a:off x="3923928" y="3068960"/>
              <a:ext cx="2160240" cy="2232248"/>
            </a:xfrm>
            <a:prstGeom prst="wedgeRoundRectCallout">
              <a:avLst>
                <a:gd name="adj1" fmla="val 98781"/>
                <a:gd name="adj2" fmla="val 35322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  <a:defRPr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融合点：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知识沉淀共享（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CBB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、故障库、案例库）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98" name="组合 134"/>
            <p:cNvGrpSpPr/>
            <p:nvPr/>
          </p:nvGrpSpPr>
          <p:grpSpPr>
            <a:xfrm>
              <a:off x="6758963" y="3370856"/>
              <a:ext cx="748815" cy="2162597"/>
              <a:chOff x="6758963" y="3370856"/>
              <a:chExt cx="748815" cy="2162597"/>
            </a:xfrm>
          </p:grpSpPr>
          <p:grpSp>
            <p:nvGrpSpPr>
              <p:cNvPr id="2699" name="组合 142"/>
              <p:cNvGrpSpPr/>
              <p:nvPr/>
            </p:nvGrpSpPr>
            <p:grpSpPr>
              <a:xfrm>
                <a:off x="6758963" y="3370856"/>
                <a:ext cx="292913" cy="2162597"/>
                <a:chOff x="6758963" y="3370856"/>
                <a:chExt cx="292913" cy="2162597"/>
              </a:xfrm>
            </p:grpSpPr>
            <p:cxnSp>
              <p:nvCxnSpPr>
                <p:cNvPr id="2701" name="直接箭头连接符 25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149514" y="4269675"/>
                  <a:ext cx="1801181" cy="3543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2702" name="直接箭头连接符 252"/>
                <p:cNvCxnSpPr>
                  <a:cxnSpLocks noChangeShapeType="1"/>
                </p:cNvCxnSpPr>
                <p:nvPr/>
              </p:nvCxnSpPr>
              <p:spPr bwMode="auto">
                <a:xfrm>
                  <a:off x="6758963" y="5533453"/>
                  <a:ext cx="179528" cy="0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2700" name="矩形 2699"/>
              <p:cNvSpPr/>
              <p:nvPr/>
            </p:nvSpPr>
            <p:spPr>
              <a:xfrm>
                <a:off x="7092280" y="479715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④</a:t>
                </a:r>
              </a:p>
            </p:txBody>
          </p:sp>
        </p:grpSp>
      </p:grpSp>
      <p:grpSp>
        <p:nvGrpSpPr>
          <p:cNvPr id="2710" name="组合 379"/>
          <p:cNvGrpSpPr/>
          <p:nvPr/>
        </p:nvGrpSpPr>
        <p:grpSpPr>
          <a:xfrm>
            <a:off x="615014" y="1842850"/>
            <a:ext cx="7200800" cy="4254331"/>
            <a:chOff x="611560" y="1694949"/>
            <a:chExt cx="7200800" cy="4254331"/>
          </a:xfrm>
        </p:grpSpPr>
        <p:grpSp>
          <p:nvGrpSpPr>
            <p:cNvPr id="2711" name="组合 243"/>
            <p:cNvGrpSpPr>
              <a:grpSpLocks noChangeAspect="1"/>
            </p:cNvGrpSpPr>
            <p:nvPr/>
          </p:nvGrpSpPr>
          <p:grpSpPr>
            <a:xfrm>
              <a:off x="611560" y="1694949"/>
              <a:ext cx="7200800" cy="4254331"/>
              <a:chOff x="640079" y="457200"/>
              <a:chExt cx="9678474" cy="5718175"/>
            </a:xfrm>
          </p:grpSpPr>
          <p:sp>
            <p:nvSpPr>
              <p:cNvPr id="2716" name="矩形 2715"/>
              <p:cNvSpPr/>
              <p:nvPr/>
            </p:nvSpPr>
            <p:spPr>
              <a:xfrm>
                <a:off x="640080" y="457200"/>
                <a:ext cx="9678473" cy="57103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717" name="矩形 2716"/>
              <p:cNvSpPr/>
              <p:nvPr/>
            </p:nvSpPr>
            <p:spPr>
              <a:xfrm>
                <a:off x="1691640" y="3475038"/>
                <a:ext cx="8350885" cy="2605087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cap="flat" cmpd="sng" algn="ctr">
                <a:solidFill>
                  <a:srgbClr val="CFDEF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718" name="矩形 2717"/>
              <p:cNvSpPr/>
              <p:nvPr/>
            </p:nvSpPr>
            <p:spPr>
              <a:xfrm>
                <a:off x="1691639" y="625475"/>
                <a:ext cx="8350885" cy="2422525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cap="flat" cmpd="sng" algn="ctr">
                <a:solidFill>
                  <a:srgbClr val="CFDEF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719" name="矩形 2718"/>
              <p:cNvSpPr/>
              <p:nvPr/>
            </p:nvSpPr>
            <p:spPr>
              <a:xfrm>
                <a:off x="2754313" y="1417638"/>
                <a:ext cx="554037" cy="3429000"/>
              </a:xfrm>
              <a:prstGeom prst="rect">
                <a:avLst/>
              </a:prstGeom>
              <a:gradFill rotWithShape="1">
                <a:gsLst>
                  <a:gs pos="0">
                    <a:srgbClr val="99FF66">
                      <a:alpha val="56000"/>
                    </a:srgbClr>
                  </a:gs>
                  <a:gs pos="100000">
                    <a:srgbClr val="47762F">
                      <a:alpha val="50998"/>
                    </a:srgbClr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0" name="TextBox 5"/>
              <p:cNvSpPr txBox="1">
                <a:spLocks noChangeArrowheads="1"/>
              </p:cNvSpPr>
              <p:nvPr/>
            </p:nvSpPr>
            <p:spPr bwMode="auto">
              <a:xfrm>
                <a:off x="2706698" y="1322795"/>
                <a:ext cx="468312" cy="310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需求管理流程</a:t>
                </a:r>
              </a:p>
            </p:txBody>
          </p:sp>
          <p:sp>
            <p:nvSpPr>
              <p:cNvPr id="2721" name="泪滴形 2720"/>
              <p:cNvSpPr/>
              <p:nvPr/>
            </p:nvSpPr>
            <p:spPr>
              <a:xfrm>
                <a:off x="1898282" y="1303338"/>
                <a:ext cx="759195" cy="702418"/>
              </a:xfrm>
              <a:prstGeom prst="teardrop">
                <a:avLst/>
              </a:prstGeom>
              <a:gradFill rotWithShape="1">
                <a:gsLst>
                  <a:gs pos="0">
                    <a:srgbClr val="99FF66">
                      <a:alpha val="56000"/>
                    </a:srgbClr>
                  </a:gs>
                  <a:gs pos="100000">
                    <a:srgbClr val="47762F">
                      <a:alpha val="50998"/>
                    </a:srgbClr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2" name="矩形 2721"/>
              <p:cNvSpPr/>
              <p:nvPr/>
            </p:nvSpPr>
            <p:spPr>
              <a:xfrm>
                <a:off x="4456508" y="1146049"/>
                <a:ext cx="2088000" cy="1080001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25400" cap="flat" cmpd="sng" algn="ctr">
                <a:solidFill>
                  <a:srgbClr val="CFDEF3">
                    <a:lumMod val="9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723" name="Rectangle 121"/>
              <p:cNvSpPr>
                <a:spLocks noChangeArrowheads="1"/>
              </p:cNvSpPr>
              <p:nvPr/>
            </p:nvSpPr>
            <p:spPr bwMode="auto">
              <a:xfrm>
                <a:off x="4801823" y="1100828"/>
                <a:ext cx="727075" cy="4210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产品规划流程</a:t>
                </a:r>
              </a:p>
            </p:txBody>
          </p:sp>
          <p:sp>
            <p:nvSpPr>
              <p:cNvPr id="2724" name="Freeform 18"/>
              <p:cNvSpPr>
                <a:spLocks noChangeAspect="1"/>
              </p:cNvSpPr>
              <p:nvPr/>
            </p:nvSpPr>
            <p:spPr bwMode="auto">
              <a:xfrm>
                <a:off x="7758113" y="5635625"/>
                <a:ext cx="1849437" cy="539750"/>
              </a:xfrm>
              <a:custGeom>
                <a:avLst/>
                <a:gdLst>
                  <a:gd name="T0" fmla="*/ 0 w 1618"/>
                  <a:gd name="T1" fmla="*/ 0 h 859"/>
                  <a:gd name="T2" fmla="*/ 2147483647 w 1618"/>
                  <a:gd name="T3" fmla="*/ 2147483647 h 859"/>
                  <a:gd name="T4" fmla="*/ 2147483647 w 1618"/>
                  <a:gd name="T5" fmla="*/ 2147483647 h 859"/>
                  <a:gd name="T6" fmla="*/ 2147483647 w 1618"/>
                  <a:gd name="T7" fmla="*/ 2147483647 h 859"/>
                  <a:gd name="T8" fmla="*/ 2147483647 w 1618"/>
                  <a:gd name="T9" fmla="*/ 2147483647 h 859"/>
                  <a:gd name="T10" fmla="*/ 2147483647 w 1618"/>
                  <a:gd name="T11" fmla="*/ 2147483647 h 859"/>
                  <a:gd name="T12" fmla="*/ 0 w 1618"/>
                  <a:gd name="T13" fmla="*/ 2147483647 h 859"/>
                  <a:gd name="T14" fmla="*/ 0 w 1618"/>
                  <a:gd name="T15" fmla="*/ 0 h 859"/>
                  <a:gd name="T16" fmla="*/ 0 w 1618"/>
                  <a:gd name="T17" fmla="*/ 0 h 8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8"/>
                  <a:gd name="T28" fmla="*/ 0 h 859"/>
                  <a:gd name="T29" fmla="*/ 1618 w 1618"/>
                  <a:gd name="T30" fmla="*/ 859 h 8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8" h="859">
                    <a:moveTo>
                      <a:pt x="0" y="0"/>
                    </a:moveTo>
                    <a:lnTo>
                      <a:pt x="7" y="858"/>
                    </a:lnTo>
                    <a:lnTo>
                      <a:pt x="616" y="721"/>
                    </a:lnTo>
                    <a:lnTo>
                      <a:pt x="1617" y="721"/>
                    </a:lnTo>
                    <a:lnTo>
                      <a:pt x="1610" y="174"/>
                    </a:lnTo>
                    <a:lnTo>
                      <a:pt x="616" y="16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725" name="Group 8"/>
              <p:cNvGrpSpPr>
                <a:grpSpLocks/>
              </p:cNvGrpSpPr>
              <p:nvPr/>
            </p:nvGrpSpPr>
            <p:grpSpPr bwMode="auto">
              <a:xfrm>
                <a:off x="9134859" y="4959931"/>
                <a:ext cx="701298" cy="990106"/>
                <a:chOff x="5697" y="3076"/>
                <a:chExt cx="446" cy="665"/>
              </a:xfrm>
            </p:grpSpPr>
            <p:sp>
              <p:nvSpPr>
                <p:cNvPr id="2837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5722" y="3103"/>
                  <a:ext cx="421" cy="638"/>
                </a:xfrm>
                <a:prstGeom prst="can">
                  <a:avLst>
                    <a:gd name="adj" fmla="val 37886"/>
                  </a:avLst>
                </a:prstGeom>
                <a:solidFill>
                  <a:srgbClr val="FFFFFF">
                    <a:lumMod val="85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wrap="none" lIns="96755" tIns="48377" rIns="96755" bIns="48377" anchor="ctr"/>
                <a:lstStyle/>
                <a:p>
                  <a:pPr marL="0" marR="0" lvl="0" indent="0" defTabSz="904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华文细黑" pitchFamily="2" charset="-122"/>
                    <a:ea typeface="华文细黑" pitchFamily="2" charset="-122"/>
                  </a:endParaRPr>
                </a:p>
              </p:txBody>
            </p:sp>
            <p:sp>
              <p:nvSpPr>
                <p:cNvPr id="2838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744" y="3076"/>
                  <a:ext cx="394" cy="2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105754" tIns="52877" rIns="105754" bIns="52877">
                  <a:spAutoFit/>
                </a:bodyPr>
                <a:lstStyle/>
                <a:p>
                  <a:pPr marL="0" marR="0" lvl="0" indent="0" defTabSz="10572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CBB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839" name="Freeform 11"/>
                <p:cNvSpPr>
                  <a:spLocks noChangeAspect="1"/>
                </p:cNvSpPr>
                <p:nvPr/>
              </p:nvSpPr>
              <p:spPr bwMode="auto">
                <a:xfrm>
                  <a:off x="5722" y="3370"/>
                  <a:ext cx="421" cy="67"/>
                </a:xfrm>
                <a:custGeom>
                  <a:avLst/>
                  <a:gdLst>
                    <a:gd name="T0" fmla="*/ 0 w 635"/>
                    <a:gd name="T1" fmla="*/ 0 h 90"/>
                    <a:gd name="T2" fmla="*/ 3 w 635"/>
                    <a:gd name="T3" fmla="*/ 4 h 90"/>
                    <a:gd name="T4" fmla="*/ 7 w 635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635"/>
                    <a:gd name="T10" fmla="*/ 0 h 90"/>
                    <a:gd name="T11" fmla="*/ 635 w 635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5" h="90">
                      <a:moveTo>
                        <a:pt x="0" y="0"/>
                      </a:moveTo>
                      <a:cubicBezTo>
                        <a:pt x="106" y="45"/>
                        <a:pt x="212" y="90"/>
                        <a:pt x="318" y="90"/>
                      </a:cubicBezTo>
                      <a:cubicBezTo>
                        <a:pt x="424" y="90"/>
                        <a:pt x="567" y="8"/>
                        <a:pt x="63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40" name="Freeform 12"/>
                <p:cNvSpPr>
                  <a:spLocks noChangeAspect="1"/>
                </p:cNvSpPr>
                <p:nvPr/>
              </p:nvSpPr>
              <p:spPr bwMode="auto">
                <a:xfrm>
                  <a:off x="5722" y="3535"/>
                  <a:ext cx="421" cy="57"/>
                </a:xfrm>
                <a:custGeom>
                  <a:avLst/>
                  <a:gdLst>
                    <a:gd name="T0" fmla="*/ 0 w 635"/>
                    <a:gd name="T1" fmla="*/ 0 h 90"/>
                    <a:gd name="T2" fmla="*/ 3 w 635"/>
                    <a:gd name="T3" fmla="*/ 1 h 90"/>
                    <a:gd name="T4" fmla="*/ 7 w 635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635"/>
                    <a:gd name="T10" fmla="*/ 0 h 90"/>
                    <a:gd name="T11" fmla="*/ 635 w 635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5" h="90">
                      <a:moveTo>
                        <a:pt x="0" y="0"/>
                      </a:moveTo>
                      <a:cubicBezTo>
                        <a:pt x="106" y="45"/>
                        <a:pt x="212" y="90"/>
                        <a:pt x="318" y="90"/>
                      </a:cubicBezTo>
                      <a:cubicBezTo>
                        <a:pt x="424" y="90"/>
                        <a:pt x="567" y="8"/>
                        <a:pt x="63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41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754" y="3232"/>
                  <a:ext cx="299" cy="1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105754" tIns="52877" rIns="105754" bIns="52877">
                  <a:spAutoFit/>
                </a:bodyPr>
                <a:lstStyle/>
                <a:p>
                  <a:pPr marL="0" marR="0" lvl="0" indent="0" defTabSz="10572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平台</a:t>
                  </a:r>
                </a:p>
              </p:txBody>
            </p:sp>
            <p:sp>
              <p:nvSpPr>
                <p:cNvPr id="2842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697" y="3398"/>
                  <a:ext cx="380" cy="1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105754" tIns="52877" rIns="105754" bIns="52877">
                  <a:spAutoFit/>
                </a:bodyPr>
                <a:lstStyle/>
                <a:p>
                  <a:pPr marL="0" marR="0" lvl="0" indent="0" defTabSz="10572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子系统</a:t>
                  </a:r>
                </a:p>
              </p:txBody>
            </p:sp>
            <p:sp>
              <p:nvSpPr>
                <p:cNvPr id="2843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763" y="3540"/>
                  <a:ext cx="299" cy="1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105754" tIns="52877" rIns="105754" bIns="52877">
                  <a:spAutoFit/>
                </a:bodyPr>
                <a:lstStyle/>
                <a:p>
                  <a:pPr marL="0" marR="0" lvl="0" indent="0" defTabSz="10572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技术</a:t>
                  </a:r>
                </a:p>
              </p:txBody>
            </p:sp>
          </p:grpSp>
          <p:sp>
            <p:nvSpPr>
              <p:cNvPr id="2726" name="Freeform 86"/>
              <p:cNvSpPr>
                <a:spLocks noChangeAspect="1"/>
              </p:cNvSpPr>
              <p:nvPr/>
            </p:nvSpPr>
            <p:spPr bwMode="auto">
              <a:xfrm>
                <a:off x="4562475" y="1495425"/>
                <a:ext cx="1957388" cy="604838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7" name="Line 89"/>
              <p:cNvSpPr>
                <a:spLocks noChangeAspect="1" noChangeShapeType="1"/>
              </p:cNvSpPr>
              <p:nvPr/>
            </p:nvSpPr>
            <p:spPr bwMode="auto">
              <a:xfrm>
                <a:off x="5792788" y="1577975"/>
                <a:ext cx="0" cy="4143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8" name="Line 91"/>
              <p:cNvSpPr>
                <a:spLocks noChangeAspect="1" noChangeShapeType="1"/>
              </p:cNvSpPr>
              <p:nvPr/>
            </p:nvSpPr>
            <p:spPr bwMode="auto">
              <a:xfrm>
                <a:off x="4929188" y="1533525"/>
                <a:ext cx="0" cy="4953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9" name="Line 92"/>
              <p:cNvSpPr>
                <a:spLocks noChangeAspect="1" noChangeShapeType="1"/>
              </p:cNvSpPr>
              <p:nvPr/>
            </p:nvSpPr>
            <p:spPr bwMode="auto">
              <a:xfrm>
                <a:off x="4583113" y="1497013"/>
                <a:ext cx="0" cy="577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0" name="Line 93"/>
              <p:cNvSpPr>
                <a:spLocks noChangeAspect="1" noChangeShapeType="1"/>
              </p:cNvSpPr>
              <p:nvPr/>
            </p:nvSpPr>
            <p:spPr bwMode="auto">
              <a:xfrm>
                <a:off x="6208713" y="1654175"/>
                <a:ext cx="1587" cy="298450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4532203" y="1507086"/>
                <a:ext cx="325437" cy="5780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启动</a:t>
                </a:r>
              </a:p>
            </p:txBody>
          </p:sp>
          <p:sp>
            <p:nvSpPr>
              <p:cNvPr id="2732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4903378" y="1496741"/>
                <a:ext cx="279400" cy="5780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分析</a:t>
                </a:r>
              </a:p>
            </p:txBody>
          </p:sp>
          <p:sp>
            <p:nvSpPr>
              <p:cNvPr id="2733" name="Line 73"/>
              <p:cNvSpPr>
                <a:spLocks noChangeAspect="1" noChangeShapeType="1"/>
              </p:cNvSpPr>
              <p:nvPr/>
            </p:nvSpPr>
            <p:spPr bwMode="auto">
              <a:xfrm>
                <a:off x="4576763" y="1423988"/>
                <a:ext cx="712787" cy="136525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4" name="泪滴形 2733"/>
              <p:cNvSpPr/>
              <p:nvPr/>
            </p:nvSpPr>
            <p:spPr>
              <a:xfrm>
                <a:off x="1995489" y="2070099"/>
                <a:ext cx="661987" cy="701612"/>
              </a:xfrm>
              <a:prstGeom prst="teardrop">
                <a:avLst/>
              </a:prstGeom>
              <a:gradFill rotWithShape="1">
                <a:gsLst>
                  <a:gs pos="0">
                    <a:srgbClr val="99FF66">
                      <a:alpha val="56000"/>
                    </a:srgbClr>
                  </a:gs>
                  <a:gs pos="100000">
                    <a:srgbClr val="47762F">
                      <a:alpha val="50998"/>
                    </a:srgbClr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35" name="泪滴形 2734"/>
              <p:cNvSpPr/>
              <p:nvPr/>
            </p:nvSpPr>
            <p:spPr>
              <a:xfrm>
                <a:off x="1995489" y="2943225"/>
                <a:ext cx="661987" cy="701612"/>
              </a:xfrm>
              <a:prstGeom prst="teardrop">
                <a:avLst/>
              </a:prstGeom>
              <a:gradFill rotWithShape="1">
                <a:gsLst>
                  <a:gs pos="0">
                    <a:srgbClr val="99FF66">
                      <a:alpha val="56000"/>
                    </a:srgbClr>
                  </a:gs>
                  <a:gs pos="100000">
                    <a:srgbClr val="47762F">
                      <a:alpha val="50998"/>
                    </a:srgbClr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36" name="泪滴形 2735"/>
              <p:cNvSpPr/>
              <p:nvPr/>
            </p:nvSpPr>
            <p:spPr>
              <a:xfrm>
                <a:off x="1995489" y="3749675"/>
                <a:ext cx="661987" cy="701612"/>
              </a:xfrm>
              <a:prstGeom prst="teardrop">
                <a:avLst/>
              </a:prstGeom>
              <a:gradFill rotWithShape="1">
                <a:gsLst>
                  <a:gs pos="0">
                    <a:srgbClr val="99FF66">
                      <a:alpha val="56000"/>
                    </a:srgbClr>
                  </a:gs>
                  <a:gs pos="100000">
                    <a:srgbClr val="47762F">
                      <a:alpha val="50998"/>
                    </a:srgbClr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37" name="泪滴形 2736"/>
              <p:cNvSpPr/>
              <p:nvPr/>
            </p:nvSpPr>
            <p:spPr>
              <a:xfrm>
                <a:off x="1995489" y="4579936"/>
                <a:ext cx="661987" cy="701612"/>
              </a:xfrm>
              <a:prstGeom prst="teardrop">
                <a:avLst/>
              </a:prstGeom>
              <a:gradFill rotWithShape="1">
                <a:gsLst>
                  <a:gs pos="0">
                    <a:srgbClr val="99FF66">
                      <a:alpha val="56000"/>
                    </a:srgbClr>
                  </a:gs>
                  <a:gs pos="100000">
                    <a:srgbClr val="47762F">
                      <a:alpha val="50998"/>
                    </a:srgbClr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38" name="椭圆形标注 2737"/>
              <p:cNvSpPr/>
              <p:nvPr/>
            </p:nvSpPr>
            <p:spPr>
              <a:xfrm>
                <a:off x="5353050" y="3159125"/>
                <a:ext cx="973138" cy="1069975"/>
              </a:xfrm>
              <a:prstGeom prst="wedgeEllipseCallout">
                <a:avLst/>
              </a:prstGeom>
              <a:gradFill rotWithShape="1">
                <a:gsLst>
                  <a:gs pos="0">
                    <a:srgbClr val="99FF66">
                      <a:alpha val="56000"/>
                    </a:srgbClr>
                  </a:gs>
                  <a:gs pos="100000">
                    <a:srgbClr val="47762F">
                      <a:alpha val="50998"/>
                    </a:srgbClr>
                  </a:gs>
                </a:gsLst>
                <a:lin ang="5400000" scaled="1"/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39" name="TextBox 108"/>
              <p:cNvSpPr txBox="1">
                <a:spLocks noChangeArrowheads="1"/>
              </p:cNvSpPr>
              <p:nvPr/>
            </p:nvSpPr>
            <p:spPr bwMode="auto">
              <a:xfrm>
                <a:off x="5229930" y="3489479"/>
                <a:ext cx="1240110" cy="579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技术路线图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技术树</a:t>
                </a:r>
              </a:p>
            </p:txBody>
          </p:sp>
          <p:sp>
            <p:nvSpPr>
              <p:cNvPr id="2740" name="TextBox 112"/>
              <p:cNvSpPr txBox="1">
                <a:spLocks noChangeArrowheads="1"/>
              </p:cNvSpPr>
              <p:nvPr/>
            </p:nvSpPr>
            <p:spPr bwMode="auto">
              <a:xfrm>
                <a:off x="1934845" y="714375"/>
                <a:ext cx="149225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IPD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41" name="TextBox 114"/>
              <p:cNvSpPr txBox="1">
                <a:spLocks noChangeArrowheads="1"/>
              </p:cNvSpPr>
              <p:nvPr/>
            </p:nvSpPr>
            <p:spPr bwMode="auto">
              <a:xfrm>
                <a:off x="1973438" y="1328263"/>
                <a:ext cx="795906" cy="620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顾客需求</a:t>
                </a:r>
              </a:p>
            </p:txBody>
          </p:sp>
          <p:sp>
            <p:nvSpPr>
              <p:cNvPr id="2742" name="TextBox 115"/>
              <p:cNvSpPr txBox="1">
                <a:spLocks noChangeArrowheads="1"/>
              </p:cNvSpPr>
              <p:nvPr/>
            </p:nvSpPr>
            <p:spPr bwMode="auto">
              <a:xfrm>
                <a:off x="1995066" y="2102541"/>
                <a:ext cx="677493" cy="620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商业战略</a:t>
                </a:r>
              </a:p>
            </p:txBody>
          </p:sp>
          <p:sp>
            <p:nvSpPr>
              <p:cNvPr id="2743" name="TextBox 116"/>
              <p:cNvSpPr txBox="1">
                <a:spLocks noChangeArrowheads="1"/>
              </p:cNvSpPr>
              <p:nvPr/>
            </p:nvSpPr>
            <p:spPr bwMode="auto">
              <a:xfrm>
                <a:off x="1995065" y="2973604"/>
                <a:ext cx="774278" cy="620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历史数据</a:t>
                </a:r>
              </a:p>
            </p:txBody>
          </p:sp>
          <p:sp>
            <p:nvSpPr>
              <p:cNvPr id="2744" name="TextBox 117"/>
              <p:cNvSpPr txBox="1">
                <a:spLocks noChangeArrowheads="1"/>
              </p:cNvSpPr>
              <p:nvPr/>
            </p:nvSpPr>
            <p:spPr bwMode="auto">
              <a:xfrm>
                <a:off x="2006501" y="3804859"/>
                <a:ext cx="677493" cy="620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技术趋势</a:t>
                </a:r>
              </a:p>
            </p:txBody>
          </p:sp>
          <p:sp>
            <p:nvSpPr>
              <p:cNvPr id="2745" name="TextBox 118"/>
              <p:cNvSpPr txBox="1">
                <a:spLocks noChangeArrowheads="1"/>
              </p:cNvSpPr>
              <p:nvPr/>
            </p:nvSpPr>
            <p:spPr bwMode="auto">
              <a:xfrm>
                <a:off x="2029205" y="4618944"/>
                <a:ext cx="774278" cy="620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市场需求</a:t>
                </a:r>
              </a:p>
            </p:txBody>
          </p:sp>
          <p:cxnSp>
            <p:nvCxnSpPr>
              <p:cNvPr id="2746" name="直接连接符 1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697956" y="1046957"/>
                <a:ext cx="644525" cy="476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7" name="直接连接符 136"/>
              <p:cNvCxnSpPr>
                <a:cxnSpLocks noChangeShapeType="1"/>
              </p:cNvCxnSpPr>
              <p:nvPr/>
            </p:nvCxnSpPr>
            <p:spPr bwMode="auto">
              <a:xfrm>
                <a:off x="3022600" y="719138"/>
                <a:ext cx="4646613" cy="158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8" name="直接箭头连接符 141"/>
              <p:cNvCxnSpPr>
                <a:cxnSpLocks noChangeShapeType="1"/>
              </p:cNvCxnSpPr>
              <p:nvPr/>
            </p:nvCxnSpPr>
            <p:spPr bwMode="auto">
              <a:xfrm rot="16200000" flipH="1">
                <a:off x="7345363" y="1047750"/>
                <a:ext cx="64770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49" name="直接箭头连接符 143"/>
              <p:cNvCxnSpPr>
                <a:cxnSpLocks noChangeShapeType="1"/>
              </p:cNvCxnSpPr>
              <p:nvPr/>
            </p:nvCxnSpPr>
            <p:spPr bwMode="auto">
              <a:xfrm rot="16200000" flipH="1">
                <a:off x="4782344" y="902494"/>
                <a:ext cx="360362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50" name="直接箭头连接符 148"/>
              <p:cNvCxnSpPr>
                <a:cxnSpLocks noChangeShapeType="1"/>
              </p:cNvCxnSpPr>
              <p:nvPr/>
            </p:nvCxnSpPr>
            <p:spPr bwMode="auto">
              <a:xfrm>
                <a:off x="5289550" y="1565275"/>
                <a:ext cx="936625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51" name="直接连接符 150"/>
              <p:cNvCxnSpPr>
                <a:cxnSpLocks noChangeShapeType="1"/>
              </p:cNvCxnSpPr>
              <p:nvPr/>
            </p:nvCxnSpPr>
            <p:spPr bwMode="auto">
              <a:xfrm flipV="1">
                <a:off x="4618038" y="1995488"/>
                <a:ext cx="671512" cy="9207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2" name="直接连接符 152"/>
              <p:cNvCxnSpPr>
                <a:cxnSpLocks noChangeShapeType="1"/>
              </p:cNvCxnSpPr>
              <p:nvPr/>
            </p:nvCxnSpPr>
            <p:spPr bwMode="auto">
              <a:xfrm flipV="1">
                <a:off x="5289550" y="1995488"/>
                <a:ext cx="900113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53" name="Line 89"/>
              <p:cNvSpPr>
                <a:spLocks noChangeAspect="1" noChangeShapeType="1"/>
              </p:cNvSpPr>
              <p:nvPr/>
            </p:nvSpPr>
            <p:spPr bwMode="auto">
              <a:xfrm>
                <a:off x="5291138" y="1581150"/>
                <a:ext cx="0" cy="4143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4" name="TextBox 155"/>
              <p:cNvSpPr txBox="1">
                <a:spLocks noChangeArrowheads="1"/>
              </p:cNvSpPr>
              <p:nvPr/>
            </p:nvSpPr>
            <p:spPr bwMode="auto">
              <a:xfrm>
                <a:off x="5233344" y="1492667"/>
                <a:ext cx="748250" cy="579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融合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优化</a:t>
                </a:r>
              </a:p>
            </p:txBody>
          </p:sp>
          <p:sp>
            <p:nvSpPr>
              <p:cNvPr id="2755" name="TextBox 158"/>
              <p:cNvSpPr txBox="1">
                <a:spLocks noChangeArrowheads="1"/>
              </p:cNvSpPr>
              <p:nvPr/>
            </p:nvSpPr>
            <p:spPr bwMode="auto">
              <a:xfrm>
                <a:off x="5803337" y="1482342"/>
                <a:ext cx="204787" cy="579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执行</a:t>
                </a:r>
              </a:p>
            </p:txBody>
          </p:sp>
          <p:sp>
            <p:nvSpPr>
              <p:cNvPr id="2756" name="矩形 2755"/>
              <p:cNvSpPr/>
              <p:nvPr/>
            </p:nvSpPr>
            <p:spPr>
              <a:xfrm>
                <a:off x="7473686" y="1410416"/>
                <a:ext cx="2088000" cy="1080000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25400" cap="flat" cmpd="sng" algn="ctr">
                <a:solidFill>
                  <a:srgbClr val="CFDEF3">
                    <a:lumMod val="90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757" name="Rectangle 121"/>
              <p:cNvSpPr>
                <a:spLocks noChangeArrowheads="1"/>
              </p:cNvSpPr>
              <p:nvPr/>
            </p:nvSpPr>
            <p:spPr bwMode="auto">
              <a:xfrm>
                <a:off x="7802150" y="1425049"/>
                <a:ext cx="967847" cy="1935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产品开发流程</a:t>
                </a:r>
              </a:p>
            </p:txBody>
          </p:sp>
          <p:sp>
            <p:nvSpPr>
              <p:cNvPr id="2758" name="Freeform 86"/>
              <p:cNvSpPr>
                <a:spLocks noChangeAspect="1"/>
              </p:cNvSpPr>
              <p:nvPr/>
            </p:nvSpPr>
            <p:spPr bwMode="auto">
              <a:xfrm>
                <a:off x="7578725" y="1758950"/>
                <a:ext cx="1957388" cy="604838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9" name="矩形 2758"/>
              <p:cNvSpPr/>
              <p:nvPr/>
            </p:nvSpPr>
            <p:spPr>
              <a:xfrm>
                <a:off x="4024436" y="4368805"/>
                <a:ext cx="2088000" cy="1080000"/>
              </a:xfrm>
              <a:prstGeom prst="rect">
                <a:avLst/>
              </a:prstGeom>
              <a:solidFill>
                <a:srgbClr val="808080">
                  <a:lumMod val="40000"/>
                  <a:lumOff val="60000"/>
                </a:srgbClr>
              </a:solidFill>
              <a:ln w="25400" cap="flat" cmpd="sng" algn="ctr">
                <a:solidFill>
                  <a:srgbClr val="CCFF99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760" name="Rectangle 121"/>
              <p:cNvSpPr>
                <a:spLocks noChangeArrowheads="1"/>
              </p:cNvSpPr>
              <p:nvPr/>
            </p:nvSpPr>
            <p:spPr bwMode="auto">
              <a:xfrm>
                <a:off x="4317899" y="4425375"/>
                <a:ext cx="727075" cy="2524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技术规划流程</a:t>
                </a:r>
              </a:p>
            </p:txBody>
          </p:sp>
          <p:sp>
            <p:nvSpPr>
              <p:cNvPr id="2761" name="Freeform 86"/>
              <p:cNvSpPr>
                <a:spLocks noChangeAspect="1"/>
              </p:cNvSpPr>
              <p:nvPr/>
            </p:nvSpPr>
            <p:spPr bwMode="auto">
              <a:xfrm>
                <a:off x="4129088" y="4748213"/>
                <a:ext cx="1957387" cy="604837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2" name="Line 89"/>
              <p:cNvSpPr>
                <a:spLocks noChangeAspect="1" noChangeShapeType="1"/>
              </p:cNvSpPr>
              <p:nvPr/>
            </p:nvSpPr>
            <p:spPr bwMode="auto">
              <a:xfrm>
                <a:off x="5359400" y="4832350"/>
                <a:ext cx="0" cy="4127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3" name="Line 91"/>
              <p:cNvSpPr>
                <a:spLocks noChangeAspect="1" noChangeShapeType="1"/>
              </p:cNvSpPr>
              <p:nvPr/>
            </p:nvSpPr>
            <p:spPr bwMode="auto">
              <a:xfrm>
                <a:off x="4495800" y="4786313"/>
                <a:ext cx="0" cy="4953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4" name="Line 92"/>
              <p:cNvSpPr>
                <a:spLocks noChangeAspect="1" noChangeShapeType="1"/>
              </p:cNvSpPr>
              <p:nvPr/>
            </p:nvSpPr>
            <p:spPr bwMode="auto">
              <a:xfrm>
                <a:off x="4149725" y="4749800"/>
                <a:ext cx="0" cy="577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5" name="Line 93"/>
              <p:cNvSpPr>
                <a:spLocks noChangeAspect="1" noChangeShapeType="1"/>
              </p:cNvSpPr>
              <p:nvPr/>
            </p:nvSpPr>
            <p:spPr bwMode="auto">
              <a:xfrm>
                <a:off x="5776913" y="4906963"/>
                <a:ext cx="1587" cy="298450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6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4114390" y="4854960"/>
                <a:ext cx="325437" cy="4619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启动</a:t>
                </a:r>
              </a:p>
            </p:txBody>
          </p:sp>
          <p:sp>
            <p:nvSpPr>
              <p:cNvPr id="2767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4455652" y="4856546"/>
                <a:ext cx="279400" cy="4603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分析</a:t>
                </a:r>
              </a:p>
            </p:txBody>
          </p:sp>
          <p:sp>
            <p:nvSpPr>
              <p:cNvPr id="2768" name="Line 73"/>
              <p:cNvSpPr>
                <a:spLocks noChangeAspect="1" noChangeShapeType="1"/>
              </p:cNvSpPr>
              <p:nvPr/>
            </p:nvSpPr>
            <p:spPr bwMode="auto">
              <a:xfrm>
                <a:off x="4144963" y="4676775"/>
                <a:ext cx="711200" cy="138113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769" name="直接箭头连接符 186"/>
              <p:cNvCxnSpPr>
                <a:cxnSpLocks noChangeShapeType="1"/>
              </p:cNvCxnSpPr>
              <p:nvPr/>
            </p:nvCxnSpPr>
            <p:spPr bwMode="auto">
              <a:xfrm>
                <a:off x="4856163" y="4818063"/>
                <a:ext cx="936625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70" name="直接连接符 187"/>
              <p:cNvCxnSpPr>
                <a:cxnSpLocks noChangeShapeType="1"/>
              </p:cNvCxnSpPr>
              <p:nvPr/>
            </p:nvCxnSpPr>
            <p:spPr bwMode="auto">
              <a:xfrm flipV="1">
                <a:off x="4184650" y="5248275"/>
                <a:ext cx="671513" cy="9366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1" name="直接连接符 188"/>
              <p:cNvCxnSpPr>
                <a:cxnSpLocks noChangeShapeType="1"/>
              </p:cNvCxnSpPr>
              <p:nvPr/>
            </p:nvCxnSpPr>
            <p:spPr bwMode="auto">
              <a:xfrm flipV="1">
                <a:off x="4856163" y="5248275"/>
                <a:ext cx="900112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72" name="Line 89"/>
              <p:cNvSpPr>
                <a:spLocks noChangeAspect="1" noChangeShapeType="1"/>
              </p:cNvSpPr>
              <p:nvPr/>
            </p:nvSpPr>
            <p:spPr bwMode="auto">
              <a:xfrm>
                <a:off x="4859338" y="4833938"/>
                <a:ext cx="0" cy="41433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3" name="TextBox 190"/>
              <p:cNvSpPr txBox="1">
                <a:spLocks noChangeArrowheads="1"/>
              </p:cNvSpPr>
              <p:nvPr/>
            </p:nvSpPr>
            <p:spPr bwMode="auto">
              <a:xfrm>
                <a:off x="4837420" y="4742381"/>
                <a:ext cx="697712" cy="579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融合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优化</a:t>
                </a:r>
              </a:p>
            </p:txBody>
          </p:sp>
          <p:sp>
            <p:nvSpPr>
              <p:cNvPr id="2774" name="TextBox 191"/>
              <p:cNvSpPr txBox="1">
                <a:spLocks noChangeArrowheads="1"/>
              </p:cNvSpPr>
              <p:nvPr/>
            </p:nvSpPr>
            <p:spPr bwMode="auto">
              <a:xfrm>
                <a:off x="5380191" y="4766939"/>
                <a:ext cx="206375" cy="537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执行</a:t>
                </a:r>
              </a:p>
            </p:txBody>
          </p:sp>
          <p:cxnSp>
            <p:nvCxnSpPr>
              <p:cNvPr id="2775" name="直接箭头连接符 197"/>
              <p:cNvCxnSpPr>
                <a:cxnSpLocks noChangeShapeType="1"/>
              </p:cNvCxnSpPr>
              <p:nvPr/>
            </p:nvCxnSpPr>
            <p:spPr bwMode="auto">
              <a:xfrm>
                <a:off x="6691313" y="1695450"/>
                <a:ext cx="719137" cy="1588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76" name="直接箭头连接符 199"/>
              <p:cNvCxnSpPr>
                <a:cxnSpLocks noChangeShapeType="1"/>
              </p:cNvCxnSpPr>
              <p:nvPr/>
            </p:nvCxnSpPr>
            <p:spPr bwMode="auto">
              <a:xfrm rot="10800000">
                <a:off x="6667500" y="1844675"/>
                <a:ext cx="720725" cy="1588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777" name="TextBox 200"/>
              <p:cNvSpPr txBox="1">
                <a:spLocks noChangeArrowheads="1"/>
              </p:cNvSpPr>
              <p:nvPr/>
            </p:nvSpPr>
            <p:spPr bwMode="auto">
              <a:xfrm>
                <a:off x="6737518" y="1348747"/>
                <a:ext cx="752220" cy="37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落实</a:t>
                </a:r>
              </a:p>
            </p:txBody>
          </p:sp>
          <p:sp>
            <p:nvSpPr>
              <p:cNvPr id="2778" name="TextBox 201"/>
              <p:cNvSpPr txBox="1">
                <a:spLocks noChangeArrowheads="1"/>
              </p:cNvSpPr>
              <p:nvPr/>
            </p:nvSpPr>
            <p:spPr bwMode="auto">
              <a:xfrm>
                <a:off x="6737518" y="1827016"/>
                <a:ext cx="718883" cy="37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调整</a:t>
                </a:r>
              </a:p>
            </p:txBody>
          </p:sp>
          <p:cxnSp>
            <p:nvCxnSpPr>
              <p:cNvPr id="2779" name="直接箭头连接符 202"/>
              <p:cNvCxnSpPr>
                <a:cxnSpLocks noChangeShapeType="1"/>
              </p:cNvCxnSpPr>
              <p:nvPr/>
            </p:nvCxnSpPr>
            <p:spPr bwMode="auto">
              <a:xfrm rot="5400000">
                <a:off x="6600825" y="3681413"/>
                <a:ext cx="2268537" cy="1588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80" name="直接箭头连接符 20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47744" y="3652044"/>
                <a:ext cx="2268538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781" name="矩形 2780"/>
              <p:cNvSpPr/>
              <p:nvPr/>
            </p:nvSpPr>
            <p:spPr>
              <a:xfrm>
                <a:off x="6786330" y="4872384"/>
                <a:ext cx="2088000" cy="1080000"/>
              </a:xfrm>
              <a:prstGeom prst="rect">
                <a:avLst/>
              </a:prstGeom>
              <a:solidFill>
                <a:srgbClr val="808080">
                  <a:lumMod val="40000"/>
                  <a:lumOff val="60000"/>
                </a:srgbClr>
              </a:solidFill>
              <a:ln w="25400" cap="flat" cmpd="sng" algn="ctr">
                <a:solidFill>
                  <a:srgbClr val="CCFF99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782" name="Rectangle 121"/>
              <p:cNvSpPr>
                <a:spLocks noChangeArrowheads="1"/>
              </p:cNvSpPr>
              <p:nvPr/>
            </p:nvSpPr>
            <p:spPr bwMode="auto">
              <a:xfrm>
                <a:off x="7124657" y="4909300"/>
                <a:ext cx="727075" cy="2524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7711" tIns="38854" rIns="77711" bIns="38854" anchor="ctr"/>
              <a:lstStyle/>
              <a:p>
                <a:pPr marL="292100" marR="0" lvl="0" indent="-292100" defTabSz="779463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技术开发流程</a:t>
                </a:r>
              </a:p>
            </p:txBody>
          </p:sp>
          <p:sp>
            <p:nvSpPr>
              <p:cNvPr id="2783" name="Freeform 86"/>
              <p:cNvSpPr>
                <a:spLocks noChangeAspect="1"/>
              </p:cNvSpPr>
              <p:nvPr/>
            </p:nvSpPr>
            <p:spPr bwMode="auto">
              <a:xfrm>
                <a:off x="6891338" y="5221288"/>
                <a:ext cx="1957387" cy="604837"/>
              </a:xfrm>
              <a:custGeom>
                <a:avLst/>
                <a:gdLst>
                  <a:gd name="T0" fmla="*/ 0 w 1761"/>
                  <a:gd name="T1" fmla="*/ 0 h 781"/>
                  <a:gd name="T2" fmla="*/ 0 w 1761"/>
                  <a:gd name="T3" fmla="*/ 2147483647 h 781"/>
                  <a:gd name="T4" fmla="*/ 2147483647 w 1761"/>
                  <a:gd name="T5" fmla="*/ 2147483647 h 781"/>
                  <a:gd name="T6" fmla="*/ 2147483647 w 1761"/>
                  <a:gd name="T7" fmla="*/ 2147483647 h 781"/>
                  <a:gd name="T8" fmla="*/ 2147483647 w 1761"/>
                  <a:gd name="T9" fmla="*/ 2147483647 h 781"/>
                  <a:gd name="T10" fmla="*/ 2147483647 w 1761"/>
                  <a:gd name="T11" fmla="*/ 2147483647 h 781"/>
                  <a:gd name="T12" fmla="*/ 0 w 1761"/>
                  <a:gd name="T13" fmla="*/ 2147483647 h 781"/>
                  <a:gd name="T14" fmla="*/ 0 w 1761"/>
                  <a:gd name="T15" fmla="*/ 0 h 781"/>
                  <a:gd name="T16" fmla="*/ 0 w 1761"/>
                  <a:gd name="T17" fmla="*/ 0 h 7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1"/>
                  <a:gd name="T28" fmla="*/ 0 h 781"/>
                  <a:gd name="T29" fmla="*/ 1761 w 1761"/>
                  <a:gd name="T30" fmla="*/ 781 h 7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1" h="781">
                    <a:moveTo>
                      <a:pt x="0" y="0"/>
                    </a:moveTo>
                    <a:lnTo>
                      <a:pt x="0" y="780"/>
                    </a:lnTo>
                    <a:lnTo>
                      <a:pt x="1029" y="565"/>
                    </a:lnTo>
                    <a:lnTo>
                      <a:pt x="1756" y="565"/>
                    </a:lnTo>
                    <a:lnTo>
                      <a:pt x="1760" y="212"/>
                    </a:lnTo>
                    <a:lnTo>
                      <a:pt x="1035" y="21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4" name="Line 89"/>
              <p:cNvSpPr>
                <a:spLocks noChangeAspect="1" noChangeShapeType="1"/>
              </p:cNvSpPr>
              <p:nvPr/>
            </p:nvSpPr>
            <p:spPr bwMode="auto">
              <a:xfrm>
                <a:off x="8121650" y="5303838"/>
                <a:ext cx="0" cy="41433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5" name="Line 91"/>
              <p:cNvSpPr>
                <a:spLocks noChangeAspect="1" noChangeShapeType="1"/>
              </p:cNvSpPr>
              <p:nvPr/>
            </p:nvSpPr>
            <p:spPr bwMode="auto">
              <a:xfrm>
                <a:off x="7258050" y="5259388"/>
                <a:ext cx="0" cy="4953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6" name="Line 92"/>
              <p:cNvSpPr>
                <a:spLocks noChangeAspect="1" noChangeShapeType="1"/>
              </p:cNvSpPr>
              <p:nvPr/>
            </p:nvSpPr>
            <p:spPr bwMode="auto">
              <a:xfrm>
                <a:off x="6911975" y="5222875"/>
                <a:ext cx="0" cy="577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7" name="Line 93"/>
              <p:cNvSpPr>
                <a:spLocks noChangeAspect="1" noChangeShapeType="1"/>
              </p:cNvSpPr>
              <p:nvPr/>
            </p:nvSpPr>
            <p:spPr bwMode="auto">
              <a:xfrm>
                <a:off x="8539163" y="5380038"/>
                <a:ext cx="1587" cy="298450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8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6854787" y="5185154"/>
                <a:ext cx="325437" cy="5780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概念</a:t>
                </a:r>
              </a:p>
            </p:txBody>
          </p:sp>
          <p:sp>
            <p:nvSpPr>
              <p:cNvPr id="2789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7211756" y="5328642"/>
                <a:ext cx="279400" cy="4619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621" tIns="45310" rIns="90621" bIns="45310" anchor="b">
                <a:spAutoFit/>
              </a:bodyPr>
              <a:lstStyle/>
              <a:p>
                <a:pPr marL="0" marR="0" lvl="0" indent="0" defTabSz="1014413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计划</a:t>
                </a:r>
              </a:p>
            </p:txBody>
          </p:sp>
          <p:sp>
            <p:nvSpPr>
              <p:cNvPr id="2790" name="Line 73"/>
              <p:cNvSpPr>
                <a:spLocks noChangeAspect="1" noChangeShapeType="1"/>
              </p:cNvSpPr>
              <p:nvPr/>
            </p:nvSpPr>
            <p:spPr bwMode="auto">
              <a:xfrm>
                <a:off x="6905625" y="5149850"/>
                <a:ext cx="712788" cy="136525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791" name="直接箭头连接符 214"/>
              <p:cNvCxnSpPr>
                <a:cxnSpLocks noChangeShapeType="1"/>
              </p:cNvCxnSpPr>
              <p:nvPr/>
            </p:nvCxnSpPr>
            <p:spPr bwMode="auto">
              <a:xfrm>
                <a:off x="7618413" y="5291138"/>
                <a:ext cx="936625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92" name="直接连接符 215"/>
              <p:cNvCxnSpPr>
                <a:cxnSpLocks noChangeShapeType="1"/>
              </p:cNvCxnSpPr>
              <p:nvPr/>
            </p:nvCxnSpPr>
            <p:spPr bwMode="auto">
              <a:xfrm flipV="1">
                <a:off x="6946900" y="5719763"/>
                <a:ext cx="671513" cy="9366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3" name="直接连接符 216"/>
              <p:cNvCxnSpPr>
                <a:cxnSpLocks noChangeShapeType="1"/>
              </p:cNvCxnSpPr>
              <p:nvPr/>
            </p:nvCxnSpPr>
            <p:spPr bwMode="auto">
              <a:xfrm flipV="1">
                <a:off x="7618413" y="5719763"/>
                <a:ext cx="900112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94" name="Line 89"/>
              <p:cNvSpPr>
                <a:spLocks noChangeAspect="1" noChangeShapeType="1"/>
              </p:cNvSpPr>
              <p:nvPr/>
            </p:nvSpPr>
            <p:spPr bwMode="auto">
              <a:xfrm>
                <a:off x="7621588" y="5307013"/>
                <a:ext cx="0" cy="41433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5" name="TextBox 218"/>
              <p:cNvSpPr txBox="1">
                <a:spLocks noChangeArrowheads="1"/>
              </p:cNvSpPr>
              <p:nvPr/>
            </p:nvSpPr>
            <p:spPr bwMode="auto">
              <a:xfrm>
                <a:off x="7640638" y="5221697"/>
                <a:ext cx="355081" cy="579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攻关</a:t>
                </a:r>
              </a:p>
            </p:txBody>
          </p:sp>
          <p:sp>
            <p:nvSpPr>
              <p:cNvPr id="2796" name="TextBox 219"/>
              <p:cNvSpPr txBox="1">
                <a:spLocks noChangeArrowheads="1"/>
              </p:cNvSpPr>
              <p:nvPr/>
            </p:nvSpPr>
            <p:spPr bwMode="auto">
              <a:xfrm>
                <a:off x="8121957" y="5230379"/>
                <a:ext cx="204789" cy="579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迁移</a:t>
                </a:r>
              </a:p>
            </p:txBody>
          </p:sp>
          <p:cxnSp>
            <p:nvCxnSpPr>
              <p:cNvPr id="2797" name="直接连接符 228"/>
              <p:cNvCxnSpPr>
                <a:cxnSpLocks noChangeShapeType="1"/>
              </p:cNvCxnSpPr>
              <p:nvPr/>
            </p:nvCxnSpPr>
            <p:spPr bwMode="auto">
              <a:xfrm rot="10800000">
                <a:off x="4022725" y="3184525"/>
                <a:ext cx="1212850" cy="158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98" name="直接箭头连接符 230"/>
              <p:cNvCxnSpPr>
                <a:cxnSpLocks noChangeShapeType="1"/>
              </p:cNvCxnSpPr>
              <p:nvPr/>
            </p:nvCxnSpPr>
            <p:spPr bwMode="auto">
              <a:xfrm rot="5400000">
                <a:off x="3894985" y="3323439"/>
                <a:ext cx="266655" cy="1528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99" name="直接箭头连接符 2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844382" y="2717006"/>
                <a:ext cx="971550" cy="1587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800" name="直接连接符 240"/>
              <p:cNvCxnSpPr>
                <a:cxnSpLocks noChangeShapeType="1"/>
              </p:cNvCxnSpPr>
              <p:nvPr/>
            </p:nvCxnSpPr>
            <p:spPr bwMode="auto">
              <a:xfrm>
                <a:off x="6318250" y="3187700"/>
                <a:ext cx="720725" cy="158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01" name="直接箭头连接符 242"/>
              <p:cNvCxnSpPr>
                <a:cxnSpLocks noChangeShapeType="1"/>
              </p:cNvCxnSpPr>
              <p:nvPr/>
            </p:nvCxnSpPr>
            <p:spPr bwMode="auto">
              <a:xfrm rot="16200000" flipH="1">
                <a:off x="6214269" y="4004469"/>
                <a:ext cx="1655762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802" name="TextBox 244"/>
              <p:cNvSpPr txBox="1">
                <a:spLocks noChangeArrowheads="1"/>
              </p:cNvSpPr>
              <p:nvPr/>
            </p:nvSpPr>
            <p:spPr bwMode="auto">
              <a:xfrm>
                <a:off x="6330950" y="2493963"/>
                <a:ext cx="354013" cy="620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推动</a:t>
                </a:r>
              </a:p>
            </p:txBody>
          </p:sp>
          <p:sp>
            <p:nvSpPr>
              <p:cNvPr id="2803" name="TextBox 245"/>
              <p:cNvSpPr txBox="1">
                <a:spLocks noChangeArrowheads="1"/>
              </p:cNvSpPr>
              <p:nvPr/>
            </p:nvSpPr>
            <p:spPr bwMode="auto">
              <a:xfrm>
                <a:off x="6637338" y="3789363"/>
                <a:ext cx="355600" cy="620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需求</a:t>
                </a:r>
              </a:p>
            </p:txBody>
          </p:sp>
          <p:cxnSp>
            <p:nvCxnSpPr>
              <p:cNvPr id="2804" name="直接箭头连接符 251"/>
              <p:cNvCxnSpPr>
                <a:cxnSpLocks noChangeShapeType="1"/>
              </p:cNvCxnSpPr>
              <p:nvPr/>
            </p:nvCxnSpPr>
            <p:spPr bwMode="auto">
              <a:xfrm>
                <a:off x="3303588" y="4702175"/>
                <a:ext cx="719137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805" name="直接箭头连接符 252"/>
              <p:cNvCxnSpPr>
                <a:cxnSpLocks noChangeShapeType="1"/>
              </p:cNvCxnSpPr>
              <p:nvPr/>
            </p:nvCxnSpPr>
            <p:spPr bwMode="auto">
              <a:xfrm>
                <a:off x="3324225" y="3975100"/>
                <a:ext cx="24130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806" name="直接箭头连接符 256"/>
              <p:cNvCxnSpPr>
                <a:cxnSpLocks noChangeShapeType="1"/>
              </p:cNvCxnSpPr>
              <p:nvPr/>
            </p:nvCxnSpPr>
            <p:spPr bwMode="auto">
              <a:xfrm rot="16200000" flipH="1">
                <a:off x="8083550" y="3724276"/>
                <a:ext cx="2420937" cy="4762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2807" name="TextBox 2806"/>
              <p:cNvSpPr txBox="1"/>
              <p:nvPr/>
            </p:nvSpPr>
            <p:spPr>
              <a:xfrm>
                <a:off x="3563789" y="3554312"/>
                <a:ext cx="1044464" cy="579148"/>
              </a:xfrm>
              <a:prstGeom prst="rect">
                <a:avLst/>
              </a:prstGeom>
              <a:solidFill>
                <a:srgbClr val="808080">
                  <a:lumMod val="40000"/>
                  <a:lumOff val="60000"/>
                </a:srgbClr>
              </a:solidFill>
              <a:ln>
                <a:solidFill>
                  <a:srgbClr val="CCFF99"/>
                </a:solidFill>
              </a:ln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创意技术预研流程</a:t>
                </a:r>
              </a:p>
            </p:txBody>
          </p:sp>
          <p:sp>
            <p:nvSpPr>
              <p:cNvPr id="2808" name="TextBox 258"/>
              <p:cNvSpPr txBox="1">
                <a:spLocks noChangeArrowheads="1"/>
              </p:cNvSpPr>
              <p:nvPr/>
            </p:nvSpPr>
            <p:spPr bwMode="auto">
              <a:xfrm>
                <a:off x="6131718" y="4863230"/>
                <a:ext cx="674802" cy="37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落实</a:t>
                </a:r>
              </a:p>
            </p:txBody>
          </p:sp>
          <p:cxnSp>
            <p:nvCxnSpPr>
              <p:cNvPr id="2809" name="直接箭头连接符 260"/>
              <p:cNvCxnSpPr>
                <a:cxnSpLocks noChangeShapeType="1"/>
              </p:cNvCxnSpPr>
              <p:nvPr/>
            </p:nvCxnSpPr>
            <p:spPr bwMode="auto">
              <a:xfrm>
                <a:off x="6213475" y="5222875"/>
                <a:ext cx="447675" cy="1588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2810" name="直接箭头连接符 262"/>
              <p:cNvCxnSpPr>
                <a:cxnSpLocks noChangeShapeType="1"/>
              </p:cNvCxnSpPr>
              <p:nvPr/>
            </p:nvCxnSpPr>
            <p:spPr bwMode="auto">
              <a:xfrm>
                <a:off x="3017838" y="5699125"/>
                <a:ext cx="3678237" cy="7938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811" name="Freeform 63"/>
              <p:cNvSpPr>
                <a:spLocks noChangeAspect="1"/>
              </p:cNvSpPr>
              <p:nvPr/>
            </p:nvSpPr>
            <p:spPr bwMode="auto">
              <a:xfrm>
                <a:off x="7718425" y="1722438"/>
                <a:ext cx="1568450" cy="627062"/>
              </a:xfrm>
              <a:custGeom>
                <a:avLst/>
                <a:gdLst>
                  <a:gd name="T0" fmla="*/ 0 w 1618"/>
                  <a:gd name="T1" fmla="*/ 0 h 859"/>
                  <a:gd name="T2" fmla="*/ 2147483647 w 1618"/>
                  <a:gd name="T3" fmla="*/ 2147483647 h 859"/>
                  <a:gd name="T4" fmla="*/ 2147483647 w 1618"/>
                  <a:gd name="T5" fmla="*/ 2147483647 h 859"/>
                  <a:gd name="T6" fmla="*/ 2147483647 w 1618"/>
                  <a:gd name="T7" fmla="*/ 2147483647 h 859"/>
                  <a:gd name="T8" fmla="*/ 2147483647 w 1618"/>
                  <a:gd name="T9" fmla="*/ 2147483647 h 859"/>
                  <a:gd name="T10" fmla="*/ 2147483647 w 1618"/>
                  <a:gd name="T11" fmla="*/ 2147483647 h 859"/>
                  <a:gd name="T12" fmla="*/ 0 w 1618"/>
                  <a:gd name="T13" fmla="*/ 2147483647 h 859"/>
                  <a:gd name="T14" fmla="*/ 0 w 1618"/>
                  <a:gd name="T15" fmla="*/ 0 h 859"/>
                  <a:gd name="T16" fmla="*/ 0 w 1618"/>
                  <a:gd name="T17" fmla="*/ 0 h 8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8"/>
                  <a:gd name="T28" fmla="*/ 0 h 859"/>
                  <a:gd name="T29" fmla="*/ 1618 w 1618"/>
                  <a:gd name="T30" fmla="*/ 859 h 8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8" h="859">
                    <a:moveTo>
                      <a:pt x="0" y="0"/>
                    </a:moveTo>
                    <a:lnTo>
                      <a:pt x="7" y="858"/>
                    </a:lnTo>
                    <a:lnTo>
                      <a:pt x="616" y="721"/>
                    </a:lnTo>
                    <a:lnTo>
                      <a:pt x="1617" y="721"/>
                    </a:lnTo>
                    <a:lnTo>
                      <a:pt x="1610" y="174"/>
                    </a:lnTo>
                    <a:lnTo>
                      <a:pt x="616" y="165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2" name="Line 72"/>
              <p:cNvSpPr>
                <a:spLocks noChangeAspect="1" noChangeShapeType="1"/>
              </p:cNvSpPr>
              <p:nvPr/>
            </p:nvSpPr>
            <p:spPr bwMode="auto">
              <a:xfrm>
                <a:off x="8312150" y="2290763"/>
                <a:ext cx="942975" cy="3175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3" name="Line 73"/>
              <p:cNvSpPr>
                <a:spLocks noChangeAspect="1" noChangeShapeType="1"/>
              </p:cNvSpPr>
              <p:nvPr/>
            </p:nvSpPr>
            <p:spPr bwMode="auto">
              <a:xfrm>
                <a:off x="7699375" y="1743075"/>
                <a:ext cx="539750" cy="103188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4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7718425" y="2292350"/>
                <a:ext cx="601663" cy="984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5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9045575" y="2135188"/>
                <a:ext cx="271463" cy="98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222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90000"/>
                  <a:buFont typeface="Monotype Sorts"/>
                  <a:buNone/>
                  <a:tabLst/>
                  <a:defRPr/>
                </a:pPr>
                <a:endParaRPr kumimoji="0" lang="zh-CN" alt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2816" name="TextBox 342"/>
              <p:cNvSpPr txBox="1">
                <a:spLocks noChangeArrowheads="1"/>
              </p:cNvSpPr>
              <p:nvPr/>
            </p:nvSpPr>
            <p:spPr bwMode="auto">
              <a:xfrm>
                <a:off x="7654614" y="1813747"/>
                <a:ext cx="223837" cy="579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概念</a:t>
                </a:r>
              </a:p>
            </p:txBody>
          </p:sp>
          <p:sp>
            <p:nvSpPr>
              <p:cNvPr id="2817" name="TextBox 343"/>
              <p:cNvSpPr txBox="1">
                <a:spLocks noChangeArrowheads="1"/>
              </p:cNvSpPr>
              <p:nvPr/>
            </p:nvSpPr>
            <p:spPr bwMode="auto">
              <a:xfrm>
                <a:off x="7928283" y="1804579"/>
                <a:ext cx="239713" cy="579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计划</a:t>
                </a:r>
              </a:p>
            </p:txBody>
          </p:sp>
          <p:sp>
            <p:nvSpPr>
              <p:cNvPr id="2818" name="TextBox 344"/>
              <p:cNvSpPr txBox="1">
                <a:spLocks noChangeArrowheads="1"/>
              </p:cNvSpPr>
              <p:nvPr/>
            </p:nvSpPr>
            <p:spPr bwMode="auto">
              <a:xfrm>
                <a:off x="8201897" y="1812187"/>
                <a:ext cx="327025" cy="537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开发</a:t>
                </a:r>
              </a:p>
            </p:txBody>
          </p:sp>
          <p:sp>
            <p:nvSpPr>
              <p:cNvPr id="2819" name="TextBox 345"/>
              <p:cNvSpPr txBox="1">
                <a:spLocks noChangeArrowheads="1"/>
              </p:cNvSpPr>
              <p:nvPr/>
            </p:nvSpPr>
            <p:spPr bwMode="auto">
              <a:xfrm>
                <a:off x="8451850" y="1812187"/>
                <a:ext cx="227013" cy="537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验证</a:t>
                </a:r>
              </a:p>
            </p:txBody>
          </p:sp>
          <p:sp>
            <p:nvSpPr>
              <p:cNvPr id="2820" name="TextBox 346"/>
              <p:cNvSpPr txBox="1">
                <a:spLocks noChangeArrowheads="1"/>
              </p:cNvSpPr>
              <p:nvPr/>
            </p:nvSpPr>
            <p:spPr bwMode="auto">
              <a:xfrm>
                <a:off x="8673213" y="1801945"/>
                <a:ext cx="228600" cy="537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0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发布</a:t>
                </a:r>
              </a:p>
            </p:txBody>
          </p:sp>
          <p:sp>
            <p:nvSpPr>
              <p:cNvPr id="2821" name="TextBox 347"/>
              <p:cNvSpPr txBox="1">
                <a:spLocks noChangeArrowheads="1"/>
              </p:cNvSpPr>
              <p:nvPr/>
            </p:nvSpPr>
            <p:spPr bwMode="auto">
              <a:xfrm>
                <a:off x="8887266" y="1801945"/>
                <a:ext cx="620940" cy="537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生命周期</a:t>
                </a:r>
              </a:p>
            </p:txBody>
          </p:sp>
          <p:sp>
            <p:nvSpPr>
              <p:cNvPr id="2822" name="Line 92"/>
              <p:cNvSpPr>
                <a:spLocks noChangeAspect="1" noChangeShapeType="1"/>
              </p:cNvSpPr>
              <p:nvPr/>
            </p:nvSpPr>
            <p:spPr bwMode="auto">
              <a:xfrm>
                <a:off x="7702550" y="1778000"/>
                <a:ext cx="0" cy="577850"/>
              </a:xfrm>
              <a:prstGeom prst="line">
                <a:avLst/>
              </a:prstGeom>
              <a:noFill/>
              <a:ln w="18789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78355" tIns="39177" rIns="78355" bIns="39177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823" name="直接箭头连接符 288"/>
              <p:cNvCxnSpPr>
                <a:cxnSpLocks noChangeShapeType="1"/>
              </p:cNvCxnSpPr>
              <p:nvPr/>
            </p:nvCxnSpPr>
            <p:spPr bwMode="auto">
              <a:xfrm>
                <a:off x="8247063" y="1844675"/>
                <a:ext cx="1008062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824" name="直接连接符 290"/>
              <p:cNvCxnSpPr>
                <a:cxnSpLocks noChangeShapeType="1"/>
              </p:cNvCxnSpPr>
              <p:nvPr/>
            </p:nvCxnSpPr>
            <p:spPr bwMode="auto">
              <a:xfrm rot="16200000" flipH="1">
                <a:off x="7697788" y="2079625"/>
                <a:ext cx="53975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25" name="直接连接符 291"/>
              <p:cNvCxnSpPr>
                <a:cxnSpLocks noChangeShapeType="1"/>
              </p:cNvCxnSpPr>
              <p:nvPr/>
            </p:nvCxnSpPr>
            <p:spPr bwMode="auto">
              <a:xfrm rot="16200000" flipH="1">
                <a:off x="8053388" y="2062163"/>
                <a:ext cx="4318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26" name="直接连接符 292"/>
              <p:cNvCxnSpPr>
                <a:cxnSpLocks noChangeShapeType="1"/>
              </p:cNvCxnSpPr>
              <p:nvPr/>
            </p:nvCxnSpPr>
            <p:spPr bwMode="auto">
              <a:xfrm rot="16200000" flipH="1">
                <a:off x="8297863" y="2065338"/>
                <a:ext cx="4318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27" name="直接连接符 293"/>
              <p:cNvCxnSpPr>
                <a:cxnSpLocks noChangeShapeType="1"/>
              </p:cNvCxnSpPr>
              <p:nvPr/>
            </p:nvCxnSpPr>
            <p:spPr bwMode="auto">
              <a:xfrm rot="16200000" flipH="1">
                <a:off x="8767763" y="2085975"/>
                <a:ext cx="4318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28" name="直接连接符 294"/>
              <p:cNvCxnSpPr>
                <a:cxnSpLocks noChangeShapeType="1"/>
              </p:cNvCxnSpPr>
              <p:nvPr/>
            </p:nvCxnSpPr>
            <p:spPr bwMode="auto">
              <a:xfrm rot="16200000" flipH="1">
                <a:off x="8528050" y="2071688"/>
                <a:ext cx="431800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29" name="直接箭头连接符 298"/>
              <p:cNvCxnSpPr>
                <a:cxnSpLocks noChangeShapeType="1"/>
              </p:cNvCxnSpPr>
              <p:nvPr/>
            </p:nvCxnSpPr>
            <p:spPr bwMode="auto">
              <a:xfrm rot="10800000" flipV="1">
                <a:off x="4570413" y="3956050"/>
                <a:ext cx="280987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830" name="直接连接符 300"/>
              <p:cNvCxnSpPr>
                <a:cxnSpLocks noChangeShapeType="1"/>
              </p:cNvCxnSpPr>
              <p:nvPr/>
            </p:nvCxnSpPr>
            <p:spPr bwMode="auto">
              <a:xfrm rot="16200000" flipH="1">
                <a:off x="4688681" y="4145757"/>
                <a:ext cx="360363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831" name="TextBox 113"/>
              <p:cNvSpPr txBox="1">
                <a:spLocks noChangeArrowheads="1"/>
              </p:cNvSpPr>
              <p:nvPr/>
            </p:nvSpPr>
            <p:spPr bwMode="auto">
              <a:xfrm>
                <a:off x="1939608" y="5321935"/>
                <a:ext cx="153035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ITD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2832" name="直接连接符 134"/>
              <p:cNvCxnSpPr>
                <a:cxnSpLocks noChangeShapeType="1"/>
              </p:cNvCxnSpPr>
              <p:nvPr/>
            </p:nvCxnSpPr>
            <p:spPr bwMode="auto">
              <a:xfrm rot="16200000" flipV="1">
                <a:off x="2613819" y="5280819"/>
                <a:ext cx="827087" cy="95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33" name="直接箭头连接符 256"/>
              <p:cNvCxnSpPr>
                <a:cxnSpLocks noChangeShapeType="1"/>
              </p:cNvCxnSpPr>
              <p:nvPr/>
            </p:nvCxnSpPr>
            <p:spPr bwMode="auto">
              <a:xfrm rot="16200000" flipH="1">
                <a:off x="4193382" y="3271044"/>
                <a:ext cx="2087562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2834" name="直接箭头连接符 143"/>
              <p:cNvCxnSpPr>
                <a:cxnSpLocks noChangeShapeType="1"/>
              </p:cNvCxnSpPr>
              <p:nvPr/>
            </p:nvCxnSpPr>
            <p:spPr bwMode="auto">
              <a:xfrm rot="16200000" flipH="1">
                <a:off x="4160837" y="4254501"/>
                <a:ext cx="250825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835" name="直接箭头连接符 252"/>
              <p:cNvCxnSpPr>
                <a:cxnSpLocks noChangeShapeType="1"/>
              </p:cNvCxnSpPr>
              <p:nvPr/>
            </p:nvCxnSpPr>
            <p:spPr bwMode="auto">
              <a:xfrm>
                <a:off x="8902700" y="5422900"/>
                <a:ext cx="241300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836" name="TextBox 112"/>
              <p:cNvSpPr txBox="1">
                <a:spLocks noChangeArrowheads="1"/>
              </p:cNvSpPr>
              <p:nvPr/>
            </p:nvSpPr>
            <p:spPr bwMode="auto">
              <a:xfrm>
                <a:off x="640079" y="3046095"/>
                <a:ext cx="1492250" cy="537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IP&amp;TD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712" name="矩形 2711"/>
            <p:cNvSpPr/>
            <p:nvPr/>
          </p:nvSpPr>
          <p:spPr>
            <a:xfrm>
              <a:off x="2195736" y="24208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713" name="矩形 2712"/>
            <p:cNvSpPr/>
            <p:nvPr/>
          </p:nvSpPr>
          <p:spPr>
            <a:xfrm>
              <a:off x="3635896" y="335699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②</a:t>
              </a:r>
            </a:p>
          </p:txBody>
        </p:sp>
        <p:sp>
          <p:nvSpPr>
            <p:cNvPr id="2714" name="矩形 2713"/>
            <p:cNvSpPr/>
            <p:nvPr/>
          </p:nvSpPr>
          <p:spPr>
            <a:xfrm>
              <a:off x="5940152" y="407707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③</a:t>
              </a:r>
            </a:p>
          </p:txBody>
        </p:sp>
        <p:sp>
          <p:nvSpPr>
            <p:cNvPr id="2715" name="矩形 2714"/>
            <p:cNvSpPr/>
            <p:nvPr/>
          </p:nvSpPr>
          <p:spPr>
            <a:xfrm>
              <a:off x="7092280" y="465313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④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395536" y="260648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研发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流程概述</a:t>
            </a: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0" dirty="0">
                <a:latin typeface="微软雅黑" pitchFamily="34" charset="-122"/>
                <a:ea typeface="微软雅黑" pitchFamily="34" charset="-122"/>
              </a:rPr>
              <a:t>组织解读</a:t>
            </a:r>
            <a:endParaRPr lang="en-US" altLang="zh-CN" sz="24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158" y="4165459"/>
            <a:ext cx="8572560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IPMT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：集成产品管理团队，是高层跨部门的产品投资决策和评审机构，主任是总裁；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ITMT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：集成技术管理团队，管理</a:t>
            </a:r>
            <a:r>
              <a:rPr lang="en-US" altLang="en-US" sz="1600" b="1" dirty="0">
                <a:latin typeface="微软雅黑" pitchFamily="34" charset="-122"/>
                <a:ea typeface="微软雅黑" pitchFamily="34" charset="-122"/>
              </a:rPr>
              <a:t>IPMT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授权的有关技术的所有工作，主任为研发副总裁；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TMG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：技术管理组，负责</a:t>
            </a:r>
            <a:r>
              <a:rPr lang="en-US" altLang="en-US" sz="1600" b="1" dirty="0">
                <a:latin typeface="微软雅黑" pitchFamily="34" charset="-122"/>
                <a:ea typeface="微软雅黑" pitchFamily="34" charset="-122"/>
              </a:rPr>
              <a:t>ITMT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授权的本技术领域管理工作；主任为各领域专家或主管；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PDT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：产品开发团队，跨部门的团队，经理由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IPMT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任命；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TDT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：技术开发团队，负责技术、平台等的设计、开发和测试，经理由</a:t>
            </a:r>
            <a:r>
              <a:rPr lang="en-US" altLang="en-US" sz="1600" b="1" dirty="0">
                <a:latin typeface="微软雅黑" pitchFamily="34" charset="-122"/>
                <a:ea typeface="微软雅黑" pitchFamily="34" charset="-122"/>
              </a:rPr>
              <a:t>ITMT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任命；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无论是产品开发或者是技术开发均以项目团队的形式开展工作，研发过程是公司各职能和相关方智慧的集成，是公司创新能力的最重要体现。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85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28736"/>
            <a:ext cx="8143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67544" y="907200"/>
            <a:ext cx="86044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核心运作组织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5288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en-US" altLang="zh-CN" sz="2800" b="0" dirty="0">
                <a:latin typeface="微软雅黑" pitchFamily="34" charset="-122"/>
                <a:ea typeface="微软雅黑" pitchFamily="34" charset="-122"/>
              </a:rPr>
              <a:t>IP&amp;TD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流程文件结构</a:t>
            </a:r>
            <a:endParaRPr lang="en-US" altLang="zh-CN" sz="28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占位符 3"/>
          <p:cNvSpPr>
            <a:spLocks/>
          </p:cNvSpPr>
          <p:nvPr/>
        </p:nvSpPr>
        <p:spPr bwMode="auto">
          <a:xfrm>
            <a:off x="467544" y="907200"/>
            <a:ext cx="5544616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整个流程体系按五层金字塔架构搭建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既能概览，又能具体指导研发人员按流程操作。</a:t>
            </a:r>
          </a:p>
        </p:txBody>
      </p:sp>
      <p:sp>
        <p:nvSpPr>
          <p:cNvPr id="68" name="Freeform 9"/>
          <p:cNvSpPr>
            <a:spLocks/>
          </p:cNvSpPr>
          <p:nvPr/>
        </p:nvSpPr>
        <p:spPr bwMode="auto">
          <a:xfrm>
            <a:off x="3142233" y="4465629"/>
            <a:ext cx="3497262" cy="766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45" y="1390"/>
              </a:cxn>
              <a:cxn ang="0">
                <a:pos x="5992" y="1160"/>
              </a:cxn>
              <a:cxn ang="0">
                <a:pos x="5260" y="0"/>
              </a:cxn>
              <a:cxn ang="0">
                <a:pos x="0" y="0"/>
              </a:cxn>
            </a:cxnLst>
            <a:rect l="0" t="0" r="r" b="b"/>
            <a:pathLst>
              <a:path w="5992" h="1390">
                <a:moveTo>
                  <a:pt x="0" y="0"/>
                </a:moveTo>
                <a:lnTo>
                  <a:pt x="5745" y="1390"/>
                </a:lnTo>
                <a:lnTo>
                  <a:pt x="5992" y="1160"/>
                </a:lnTo>
                <a:lnTo>
                  <a:pt x="526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18900000" scaled="1"/>
          </a:gra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Freeform 10"/>
          <p:cNvSpPr>
            <a:spLocks/>
          </p:cNvSpPr>
          <p:nvPr/>
        </p:nvSpPr>
        <p:spPr bwMode="auto">
          <a:xfrm>
            <a:off x="2996183" y="4465629"/>
            <a:ext cx="3216275" cy="273050"/>
          </a:xfrm>
          <a:custGeom>
            <a:avLst/>
            <a:gdLst/>
            <a:ahLst/>
            <a:cxnLst>
              <a:cxn ang="0">
                <a:pos x="253" y="0"/>
              </a:cxn>
              <a:cxn ang="0">
                <a:pos x="0" y="234"/>
              </a:cxn>
              <a:cxn ang="0">
                <a:pos x="4990" y="493"/>
              </a:cxn>
              <a:cxn ang="0">
                <a:pos x="5513" y="0"/>
              </a:cxn>
              <a:cxn ang="0">
                <a:pos x="253" y="0"/>
              </a:cxn>
            </a:cxnLst>
            <a:rect l="0" t="0" r="r" b="b"/>
            <a:pathLst>
              <a:path w="5513" h="493">
                <a:moveTo>
                  <a:pt x="253" y="0"/>
                </a:moveTo>
                <a:lnTo>
                  <a:pt x="0" y="234"/>
                </a:lnTo>
                <a:lnTo>
                  <a:pt x="4990" y="493"/>
                </a:lnTo>
                <a:lnTo>
                  <a:pt x="5513" y="0"/>
                </a:lnTo>
                <a:lnTo>
                  <a:pt x="253" y="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Freeform 11"/>
          <p:cNvSpPr>
            <a:spLocks/>
          </p:cNvSpPr>
          <p:nvPr/>
        </p:nvSpPr>
        <p:spPr bwMode="auto">
          <a:xfrm>
            <a:off x="2575496" y="4587867"/>
            <a:ext cx="3929062" cy="639763"/>
          </a:xfrm>
          <a:custGeom>
            <a:avLst/>
            <a:gdLst>
              <a:gd name="T0" fmla="*/ 737 w 6730"/>
              <a:gd name="T1" fmla="*/ 0 h 1160"/>
              <a:gd name="T2" fmla="*/ 0 w 6730"/>
              <a:gd name="T3" fmla="*/ 1160 h 1160"/>
              <a:gd name="T4" fmla="*/ 6730 w 6730"/>
              <a:gd name="T5" fmla="*/ 1160 h 1160"/>
              <a:gd name="T6" fmla="*/ 5993 w 6730"/>
              <a:gd name="T7" fmla="*/ 0 h 1160"/>
              <a:gd name="T8" fmla="*/ 737 w 6730"/>
              <a:gd name="T9" fmla="*/ 0 h 1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0"/>
              <a:gd name="T16" fmla="*/ 0 h 1160"/>
              <a:gd name="T17" fmla="*/ 6730 w 6730"/>
              <a:gd name="T18" fmla="*/ 1160 h 1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0" h="1160">
                <a:moveTo>
                  <a:pt x="737" y="0"/>
                </a:moveTo>
                <a:lnTo>
                  <a:pt x="0" y="1160"/>
                </a:lnTo>
                <a:lnTo>
                  <a:pt x="6730" y="1160"/>
                </a:lnTo>
                <a:lnTo>
                  <a:pt x="5993" y="0"/>
                </a:lnTo>
                <a:lnTo>
                  <a:pt x="737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Rectangle 12"/>
          <p:cNvSpPr>
            <a:spLocks noChangeArrowheads="1"/>
          </p:cNvSpPr>
          <p:nvPr/>
        </p:nvSpPr>
        <p:spPr bwMode="auto">
          <a:xfrm>
            <a:off x="2892996" y="4629142"/>
            <a:ext cx="3275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3474029" y="4740267"/>
            <a:ext cx="2384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</a:p>
        </p:txBody>
      </p:sp>
      <p:sp>
        <p:nvSpPr>
          <p:cNvPr id="73" name="Freeform 15"/>
          <p:cNvSpPr>
            <a:spLocks/>
          </p:cNvSpPr>
          <p:nvPr/>
        </p:nvSpPr>
        <p:spPr bwMode="auto">
          <a:xfrm>
            <a:off x="3599433" y="3749667"/>
            <a:ext cx="2556743" cy="6971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49" y="1373"/>
              </a:cxn>
              <a:cxn ang="0">
                <a:pos x="4381" y="1137"/>
              </a:cxn>
              <a:cxn ang="0">
                <a:pos x="3650" y="0"/>
              </a:cxn>
              <a:cxn ang="0">
                <a:pos x="0" y="0"/>
              </a:cxn>
            </a:cxnLst>
            <a:rect l="0" t="0" r="r" b="b"/>
            <a:pathLst>
              <a:path w="4381" h="1373">
                <a:moveTo>
                  <a:pt x="0" y="0"/>
                </a:moveTo>
                <a:lnTo>
                  <a:pt x="4149" y="1373"/>
                </a:lnTo>
                <a:lnTo>
                  <a:pt x="4381" y="1137"/>
                </a:lnTo>
                <a:lnTo>
                  <a:pt x="365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Freeform 16"/>
          <p:cNvSpPr>
            <a:spLocks/>
          </p:cNvSpPr>
          <p:nvPr/>
        </p:nvSpPr>
        <p:spPr bwMode="auto">
          <a:xfrm>
            <a:off x="3454971" y="3749667"/>
            <a:ext cx="2274887" cy="460375"/>
          </a:xfrm>
          <a:custGeom>
            <a:avLst/>
            <a:gdLst/>
            <a:ahLst/>
            <a:cxnLst>
              <a:cxn ang="0">
                <a:pos x="247" y="0"/>
              </a:cxn>
              <a:cxn ang="0">
                <a:pos x="0" y="232"/>
              </a:cxn>
              <a:cxn ang="0">
                <a:pos x="3069" y="837"/>
              </a:cxn>
              <a:cxn ang="0">
                <a:pos x="3897" y="0"/>
              </a:cxn>
              <a:cxn ang="0">
                <a:pos x="247" y="0"/>
              </a:cxn>
            </a:cxnLst>
            <a:rect l="0" t="0" r="r" b="b"/>
            <a:pathLst>
              <a:path w="3897" h="837">
                <a:moveTo>
                  <a:pt x="247" y="0"/>
                </a:moveTo>
                <a:lnTo>
                  <a:pt x="0" y="232"/>
                </a:lnTo>
                <a:lnTo>
                  <a:pt x="3069" y="837"/>
                </a:lnTo>
                <a:lnTo>
                  <a:pt x="3897" y="0"/>
                </a:lnTo>
                <a:lnTo>
                  <a:pt x="247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Freeform 17"/>
          <p:cNvSpPr>
            <a:spLocks/>
          </p:cNvSpPr>
          <p:nvPr/>
        </p:nvSpPr>
        <p:spPr bwMode="auto">
          <a:xfrm>
            <a:off x="3045396" y="3873493"/>
            <a:ext cx="2966764" cy="573310"/>
          </a:xfrm>
          <a:custGeom>
            <a:avLst/>
            <a:gdLst>
              <a:gd name="T0" fmla="*/ 714 w 5093"/>
              <a:gd name="T1" fmla="*/ 0 h 1135"/>
              <a:gd name="T2" fmla="*/ 0 w 5093"/>
              <a:gd name="T3" fmla="*/ 1135 h 1135"/>
              <a:gd name="T4" fmla="*/ 5093 w 5093"/>
              <a:gd name="T5" fmla="*/ 1135 h 1135"/>
              <a:gd name="T6" fmla="*/ 4365 w 5093"/>
              <a:gd name="T7" fmla="*/ 0 h 1135"/>
              <a:gd name="T8" fmla="*/ 714 w 5093"/>
              <a:gd name="T9" fmla="*/ 0 h 1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93"/>
              <a:gd name="T16" fmla="*/ 0 h 1135"/>
              <a:gd name="T17" fmla="*/ 5093 w 5093"/>
              <a:gd name="T18" fmla="*/ 1135 h 1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93" h="1135">
                <a:moveTo>
                  <a:pt x="714" y="0"/>
                </a:moveTo>
                <a:lnTo>
                  <a:pt x="0" y="1135"/>
                </a:lnTo>
                <a:lnTo>
                  <a:pt x="5093" y="1135"/>
                </a:lnTo>
                <a:lnTo>
                  <a:pt x="4365" y="0"/>
                </a:lnTo>
                <a:lnTo>
                  <a:pt x="714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3293046" y="3911592"/>
            <a:ext cx="2476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Freeform 21"/>
          <p:cNvSpPr>
            <a:spLocks/>
          </p:cNvSpPr>
          <p:nvPr/>
        </p:nvSpPr>
        <p:spPr bwMode="auto">
          <a:xfrm>
            <a:off x="4078858" y="3062279"/>
            <a:ext cx="1600200" cy="741363"/>
          </a:xfrm>
          <a:custGeom>
            <a:avLst/>
            <a:gdLst>
              <a:gd name="T0" fmla="*/ 0 w 2744"/>
              <a:gd name="T1" fmla="*/ 0 h 1349"/>
              <a:gd name="T2" fmla="*/ 2494 w 2744"/>
              <a:gd name="T3" fmla="*/ 1349 h 1349"/>
              <a:gd name="T4" fmla="*/ 2744 w 2744"/>
              <a:gd name="T5" fmla="*/ 1122 h 1349"/>
              <a:gd name="T6" fmla="*/ 2041 w 2744"/>
              <a:gd name="T7" fmla="*/ 0 h 1349"/>
              <a:gd name="T8" fmla="*/ 0 w 2744"/>
              <a:gd name="T9" fmla="*/ 0 h 1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4"/>
              <a:gd name="T16" fmla="*/ 0 h 1349"/>
              <a:gd name="T17" fmla="*/ 2744 w 2744"/>
              <a:gd name="T18" fmla="*/ 1349 h 13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4" h="1349">
                <a:moveTo>
                  <a:pt x="0" y="0"/>
                </a:moveTo>
                <a:lnTo>
                  <a:pt x="2494" y="1349"/>
                </a:lnTo>
                <a:lnTo>
                  <a:pt x="2744" y="1122"/>
                </a:lnTo>
                <a:lnTo>
                  <a:pt x="204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474776"/>
              </a:gs>
              <a:gs pos="50000">
                <a:srgbClr val="9999FF"/>
              </a:gs>
              <a:gs pos="100000">
                <a:srgbClr val="474776"/>
              </a:gs>
            </a:gsLst>
            <a:lin ang="18900000" scaled="1"/>
          </a:gra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Freeform 22"/>
          <p:cNvSpPr>
            <a:spLocks/>
          </p:cNvSpPr>
          <p:nvPr/>
        </p:nvSpPr>
        <p:spPr bwMode="auto">
          <a:xfrm>
            <a:off x="3937571" y="3062279"/>
            <a:ext cx="1330325" cy="279400"/>
          </a:xfrm>
          <a:custGeom>
            <a:avLst/>
            <a:gdLst>
              <a:gd name="T0" fmla="*/ 238 w 2279"/>
              <a:gd name="T1" fmla="*/ 0 h 505"/>
              <a:gd name="T2" fmla="*/ 0 w 2279"/>
              <a:gd name="T3" fmla="*/ 229 h 505"/>
              <a:gd name="T4" fmla="*/ 1766 w 2279"/>
              <a:gd name="T5" fmla="*/ 505 h 505"/>
              <a:gd name="T6" fmla="*/ 2279 w 2279"/>
              <a:gd name="T7" fmla="*/ 0 h 505"/>
              <a:gd name="T8" fmla="*/ 238 w 2279"/>
              <a:gd name="T9" fmla="*/ 0 h 5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9"/>
              <a:gd name="T16" fmla="*/ 0 h 505"/>
              <a:gd name="T17" fmla="*/ 2279 w 2279"/>
              <a:gd name="T18" fmla="*/ 505 h 5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9" h="505">
                <a:moveTo>
                  <a:pt x="238" y="0"/>
                </a:moveTo>
                <a:lnTo>
                  <a:pt x="0" y="229"/>
                </a:lnTo>
                <a:lnTo>
                  <a:pt x="1766" y="505"/>
                </a:lnTo>
                <a:lnTo>
                  <a:pt x="2279" y="0"/>
                </a:lnTo>
                <a:lnTo>
                  <a:pt x="238" y="0"/>
                </a:lnTo>
                <a:close/>
              </a:path>
            </a:pathLst>
          </a:custGeom>
          <a:gradFill rotWithShape="1">
            <a:gsLst>
              <a:gs pos="0">
                <a:srgbClr val="474776"/>
              </a:gs>
              <a:gs pos="50000">
                <a:srgbClr val="9999FF"/>
              </a:gs>
              <a:gs pos="100000">
                <a:srgbClr val="474776"/>
              </a:gs>
            </a:gsLst>
            <a:lin ang="5400000" scaled="1"/>
          </a:gra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Freeform 23"/>
          <p:cNvSpPr>
            <a:spLocks/>
          </p:cNvSpPr>
          <p:nvPr/>
        </p:nvSpPr>
        <p:spPr bwMode="auto">
          <a:xfrm>
            <a:off x="3537521" y="3186104"/>
            <a:ext cx="2017712" cy="615950"/>
          </a:xfrm>
          <a:custGeom>
            <a:avLst/>
            <a:gdLst>
              <a:gd name="T0" fmla="*/ 713 w 3459"/>
              <a:gd name="T1" fmla="*/ 0 h 1118"/>
              <a:gd name="T2" fmla="*/ 0 w 3459"/>
              <a:gd name="T3" fmla="*/ 1118 h 1118"/>
              <a:gd name="T4" fmla="*/ 3459 w 3459"/>
              <a:gd name="T5" fmla="*/ 1118 h 1118"/>
              <a:gd name="T6" fmla="*/ 2758 w 3459"/>
              <a:gd name="T7" fmla="*/ 0 h 1118"/>
              <a:gd name="T8" fmla="*/ 713 w 3459"/>
              <a:gd name="T9" fmla="*/ 0 h 1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59"/>
              <a:gd name="T16" fmla="*/ 0 h 1118"/>
              <a:gd name="T17" fmla="*/ 3459 w 3459"/>
              <a:gd name="T18" fmla="*/ 1118 h 1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59" h="1118">
                <a:moveTo>
                  <a:pt x="713" y="0"/>
                </a:moveTo>
                <a:lnTo>
                  <a:pt x="0" y="1118"/>
                </a:lnTo>
                <a:lnTo>
                  <a:pt x="3459" y="1118"/>
                </a:lnTo>
                <a:lnTo>
                  <a:pt x="2758" y="0"/>
                </a:lnTo>
                <a:lnTo>
                  <a:pt x="713" y="0"/>
                </a:lnTo>
                <a:close/>
              </a:path>
            </a:pathLst>
          </a:custGeom>
          <a:solidFill>
            <a:srgbClr val="9999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4531296" y="2214554"/>
            <a:ext cx="676275" cy="920750"/>
          </a:xfrm>
          <a:custGeom>
            <a:avLst/>
            <a:gdLst>
              <a:gd name="T0" fmla="*/ 227 w 1158"/>
              <a:gd name="T1" fmla="*/ 0 h 1670"/>
              <a:gd name="T2" fmla="*/ 0 w 1158"/>
              <a:gd name="T3" fmla="*/ 225 h 1670"/>
              <a:gd name="T4" fmla="*/ 909 w 1158"/>
              <a:gd name="T5" fmla="*/ 1670 h 1670"/>
              <a:gd name="T6" fmla="*/ 1158 w 1158"/>
              <a:gd name="T7" fmla="*/ 1462 h 1670"/>
              <a:gd name="T8" fmla="*/ 227 w 1158"/>
              <a:gd name="T9" fmla="*/ 0 h 1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8"/>
              <a:gd name="T16" fmla="*/ 0 h 1670"/>
              <a:gd name="T17" fmla="*/ 1158 w 1158"/>
              <a:gd name="T18" fmla="*/ 1670 h 1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8" h="1670">
                <a:moveTo>
                  <a:pt x="227" y="0"/>
                </a:moveTo>
                <a:lnTo>
                  <a:pt x="0" y="225"/>
                </a:lnTo>
                <a:lnTo>
                  <a:pt x="909" y="1670"/>
                </a:lnTo>
                <a:lnTo>
                  <a:pt x="1158" y="1462"/>
                </a:lnTo>
                <a:lnTo>
                  <a:pt x="227" y="0"/>
                </a:lnTo>
                <a:close/>
              </a:path>
            </a:pathLst>
          </a:custGeom>
          <a:gradFill rotWithShape="1">
            <a:gsLst>
              <a:gs pos="0">
                <a:srgbClr val="185E76"/>
              </a:gs>
              <a:gs pos="50000">
                <a:srgbClr val="33CCFF"/>
              </a:gs>
              <a:gs pos="100000">
                <a:srgbClr val="185E76"/>
              </a:gs>
            </a:gsLst>
            <a:lin ang="18900000" scaled="1"/>
          </a:gra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Freeform 28"/>
          <p:cNvSpPr>
            <a:spLocks/>
          </p:cNvSpPr>
          <p:nvPr/>
        </p:nvSpPr>
        <p:spPr bwMode="auto">
          <a:xfrm>
            <a:off x="3986783" y="2335204"/>
            <a:ext cx="1082675" cy="809625"/>
          </a:xfrm>
          <a:custGeom>
            <a:avLst/>
            <a:gdLst>
              <a:gd name="T0" fmla="*/ 925 w 1858"/>
              <a:gd name="T1" fmla="*/ 0 h 1465"/>
              <a:gd name="T2" fmla="*/ 0 w 1858"/>
              <a:gd name="T3" fmla="*/ 1465 h 1465"/>
              <a:gd name="T4" fmla="*/ 1858 w 1858"/>
              <a:gd name="T5" fmla="*/ 1465 h 1465"/>
              <a:gd name="T6" fmla="*/ 925 w 1858"/>
              <a:gd name="T7" fmla="*/ 0 h 1465"/>
              <a:gd name="T8" fmla="*/ 0 60000 65536"/>
              <a:gd name="T9" fmla="*/ 0 60000 65536"/>
              <a:gd name="T10" fmla="*/ 0 60000 65536"/>
              <a:gd name="T11" fmla="*/ 0 60000 65536"/>
              <a:gd name="T12" fmla="*/ 0 w 1858"/>
              <a:gd name="T13" fmla="*/ 0 h 1465"/>
              <a:gd name="T14" fmla="*/ 1858 w 1858"/>
              <a:gd name="T15" fmla="*/ 1465 h 1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8" h="1465">
                <a:moveTo>
                  <a:pt x="925" y="0"/>
                </a:moveTo>
                <a:lnTo>
                  <a:pt x="0" y="1465"/>
                </a:lnTo>
                <a:lnTo>
                  <a:pt x="1858" y="1465"/>
                </a:lnTo>
                <a:lnTo>
                  <a:pt x="925" y="0"/>
                </a:lnTo>
                <a:close/>
              </a:path>
            </a:pathLst>
          </a:custGeom>
          <a:solidFill>
            <a:srgbClr val="33CC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Rectangle 29"/>
          <p:cNvSpPr>
            <a:spLocks noChangeArrowheads="1"/>
          </p:cNvSpPr>
          <p:nvPr/>
        </p:nvSpPr>
        <p:spPr bwMode="auto">
          <a:xfrm>
            <a:off x="3966146" y="2813042"/>
            <a:ext cx="11064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Line 31"/>
          <p:cNvSpPr>
            <a:spLocks noChangeShapeType="1"/>
          </p:cNvSpPr>
          <p:nvPr/>
        </p:nvSpPr>
        <p:spPr bwMode="auto">
          <a:xfrm>
            <a:off x="4077271" y="3155942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Freeform 32"/>
          <p:cNvSpPr>
            <a:spLocks/>
          </p:cNvSpPr>
          <p:nvPr/>
        </p:nvSpPr>
        <p:spPr bwMode="auto">
          <a:xfrm>
            <a:off x="2653283" y="5238891"/>
            <a:ext cx="4583013" cy="725340"/>
          </a:xfrm>
          <a:custGeom>
            <a:avLst/>
            <a:gdLst>
              <a:gd name="T0" fmla="*/ 0 w 5992"/>
              <a:gd name="T1" fmla="*/ 0 h 1390"/>
              <a:gd name="T2" fmla="*/ 5745 w 5992"/>
              <a:gd name="T3" fmla="*/ 1390 h 1390"/>
              <a:gd name="T4" fmla="*/ 5992 w 5992"/>
              <a:gd name="T5" fmla="*/ 1160 h 1390"/>
              <a:gd name="T6" fmla="*/ 5260 w 5992"/>
              <a:gd name="T7" fmla="*/ 0 h 1390"/>
              <a:gd name="T8" fmla="*/ 0 w 5992"/>
              <a:gd name="T9" fmla="*/ 0 h 13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"/>
              <a:gd name="T16" fmla="*/ 0 h 1390"/>
              <a:gd name="T17" fmla="*/ 5992 w 5992"/>
              <a:gd name="T18" fmla="*/ 1390 h 13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" h="1390">
                <a:moveTo>
                  <a:pt x="0" y="0"/>
                </a:moveTo>
                <a:lnTo>
                  <a:pt x="5745" y="1390"/>
                </a:lnTo>
                <a:lnTo>
                  <a:pt x="5992" y="1160"/>
                </a:lnTo>
                <a:lnTo>
                  <a:pt x="526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F0076"/>
              </a:gs>
              <a:gs pos="50000">
                <a:srgbClr val="6600FF"/>
              </a:gs>
              <a:gs pos="100000">
                <a:srgbClr val="2F0076"/>
              </a:gs>
            </a:gsLst>
            <a:lin ang="18900000" scaled="1"/>
          </a:gra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Freeform 33"/>
          <p:cNvSpPr>
            <a:spLocks/>
          </p:cNvSpPr>
          <p:nvPr/>
        </p:nvSpPr>
        <p:spPr bwMode="auto">
          <a:xfrm>
            <a:off x="2507233" y="5232392"/>
            <a:ext cx="4186237" cy="236538"/>
          </a:xfrm>
          <a:custGeom>
            <a:avLst/>
            <a:gdLst>
              <a:gd name="T0" fmla="*/ 253 w 5513"/>
              <a:gd name="T1" fmla="*/ 0 h 493"/>
              <a:gd name="T2" fmla="*/ 0 w 5513"/>
              <a:gd name="T3" fmla="*/ 234 h 493"/>
              <a:gd name="T4" fmla="*/ 4990 w 5513"/>
              <a:gd name="T5" fmla="*/ 493 h 493"/>
              <a:gd name="T6" fmla="*/ 5513 w 5513"/>
              <a:gd name="T7" fmla="*/ 0 h 493"/>
              <a:gd name="T8" fmla="*/ 253 w 5513"/>
              <a:gd name="T9" fmla="*/ 0 h 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13"/>
              <a:gd name="T16" fmla="*/ 0 h 493"/>
              <a:gd name="T17" fmla="*/ 5513 w 5513"/>
              <a:gd name="T18" fmla="*/ 493 h 4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13" h="493">
                <a:moveTo>
                  <a:pt x="253" y="0"/>
                </a:moveTo>
                <a:lnTo>
                  <a:pt x="0" y="234"/>
                </a:lnTo>
                <a:lnTo>
                  <a:pt x="4990" y="493"/>
                </a:lnTo>
                <a:lnTo>
                  <a:pt x="5513" y="0"/>
                </a:lnTo>
                <a:lnTo>
                  <a:pt x="253" y="0"/>
                </a:lnTo>
                <a:close/>
              </a:path>
            </a:pathLst>
          </a:custGeom>
          <a:gradFill rotWithShape="1">
            <a:gsLst>
              <a:gs pos="0">
                <a:srgbClr val="2F0076"/>
              </a:gs>
              <a:gs pos="50000">
                <a:srgbClr val="6600FF"/>
              </a:gs>
              <a:gs pos="100000">
                <a:srgbClr val="2F0076"/>
              </a:gs>
            </a:gsLst>
            <a:lin ang="5400000" scaled="1"/>
          </a:gra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Freeform 34"/>
          <p:cNvSpPr>
            <a:spLocks/>
          </p:cNvSpPr>
          <p:nvPr/>
        </p:nvSpPr>
        <p:spPr bwMode="auto">
          <a:xfrm>
            <a:off x="1978596" y="5318117"/>
            <a:ext cx="5094287" cy="641350"/>
          </a:xfrm>
          <a:custGeom>
            <a:avLst/>
            <a:gdLst>
              <a:gd name="T0" fmla="*/ 737 w 6730"/>
              <a:gd name="T1" fmla="*/ 0 h 1160"/>
              <a:gd name="T2" fmla="*/ 0 w 6730"/>
              <a:gd name="T3" fmla="*/ 1160 h 1160"/>
              <a:gd name="T4" fmla="*/ 6730 w 6730"/>
              <a:gd name="T5" fmla="*/ 1160 h 1160"/>
              <a:gd name="T6" fmla="*/ 5993 w 6730"/>
              <a:gd name="T7" fmla="*/ 0 h 1160"/>
              <a:gd name="T8" fmla="*/ 737 w 6730"/>
              <a:gd name="T9" fmla="*/ 0 h 1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0"/>
              <a:gd name="T16" fmla="*/ 0 h 1160"/>
              <a:gd name="T17" fmla="*/ 6730 w 6730"/>
              <a:gd name="T18" fmla="*/ 1160 h 1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0" h="1160">
                <a:moveTo>
                  <a:pt x="737" y="0"/>
                </a:moveTo>
                <a:lnTo>
                  <a:pt x="0" y="1160"/>
                </a:lnTo>
                <a:lnTo>
                  <a:pt x="6730" y="1160"/>
                </a:lnTo>
                <a:lnTo>
                  <a:pt x="5993" y="0"/>
                </a:lnTo>
                <a:lnTo>
                  <a:pt x="737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2429430" y="5464164"/>
            <a:ext cx="3275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240988" y="2272163"/>
            <a:ext cx="3931412" cy="903575"/>
            <a:chOff x="4457012" y="2678152"/>
            <a:chExt cx="3931412" cy="903575"/>
          </a:xfrm>
        </p:grpSpPr>
        <p:sp>
          <p:nvSpPr>
            <p:cNvPr id="89" name="Text Box 30"/>
            <p:cNvSpPr txBox="1">
              <a:spLocks noChangeArrowheads="1"/>
            </p:cNvSpPr>
            <p:nvPr/>
          </p:nvSpPr>
          <p:spPr bwMode="auto">
            <a:xfrm>
              <a:off x="4457012" y="2996952"/>
              <a:ext cx="7865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流程概览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0112" y="2678152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袖珍卡、流程概览：对全流程提供快速浏览，体现阶段和主要任务</a:t>
              </a: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5004048" y="3573016"/>
              <a:ext cx="33843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合 91"/>
          <p:cNvGrpSpPr/>
          <p:nvPr/>
        </p:nvGrpSpPr>
        <p:grpSpPr>
          <a:xfrm>
            <a:off x="251520" y="2542762"/>
            <a:ext cx="5040560" cy="1272899"/>
            <a:chOff x="496572" y="2300679"/>
            <a:chExt cx="5040560" cy="1272899"/>
          </a:xfrm>
        </p:grpSpPr>
        <p:sp>
          <p:nvSpPr>
            <p:cNvPr id="93" name="Text Box 30"/>
            <p:cNvSpPr txBox="1">
              <a:spLocks noChangeArrowheads="1"/>
            </p:cNvSpPr>
            <p:nvPr/>
          </p:nvSpPr>
          <p:spPr bwMode="auto">
            <a:xfrm>
              <a:off x="4240988" y="3084529"/>
              <a:ext cx="129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阶段流程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8580" y="2300679"/>
              <a:ext cx="32403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指导项目组对项目进行计划和管理，体现所有任务。描述任务间的依赖关系，建立流程和子流程、模板等之间的关系。</a:t>
              </a: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496572" y="3573578"/>
              <a:ext cx="33843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3779912" y="3816840"/>
            <a:ext cx="4649740" cy="615448"/>
            <a:chOff x="3952956" y="2926685"/>
            <a:chExt cx="4649740" cy="615448"/>
          </a:xfrm>
        </p:grpSpPr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3952956" y="3140968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支持流程</a:t>
              </a:r>
              <a:r>
                <a:rPr kumimoji="1"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kumimoji="1"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制度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29220" y="2926685"/>
              <a:ext cx="22734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指导和规范各职能部门具体的研发工作</a:t>
              </a:r>
            </a:p>
          </p:txBody>
        </p:sp>
        <p:cxnSp>
          <p:nvCxnSpPr>
            <p:cNvPr id="99" name="直接连接符 98"/>
            <p:cNvCxnSpPr/>
            <p:nvPr/>
          </p:nvCxnSpPr>
          <p:spPr>
            <a:xfrm>
              <a:off x="5004048" y="3542133"/>
              <a:ext cx="33843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 99"/>
          <p:cNvGrpSpPr/>
          <p:nvPr/>
        </p:nvGrpSpPr>
        <p:grpSpPr>
          <a:xfrm>
            <a:off x="395536" y="4319155"/>
            <a:ext cx="4896544" cy="878610"/>
            <a:chOff x="856612" y="2660719"/>
            <a:chExt cx="4896544" cy="878610"/>
          </a:xfrm>
        </p:grpSpPr>
        <p:sp>
          <p:nvSpPr>
            <p:cNvPr id="101" name="Text Box 30"/>
            <p:cNvSpPr txBox="1">
              <a:spLocks noChangeArrowheads="1"/>
            </p:cNvSpPr>
            <p:nvPr/>
          </p:nvSpPr>
          <p:spPr bwMode="auto">
            <a:xfrm>
              <a:off x="4457012" y="3092767"/>
              <a:ext cx="12961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作业标准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28620" y="2660719"/>
              <a:ext cx="2304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>
                  <a:latin typeface="微软雅黑" pitchFamily="34" charset="-122"/>
                  <a:ea typeface="微软雅黑" pitchFamily="34" charset="-122"/>
                </a:rPr>
                <a:t>是工作指导手册。</a:t>
              </a:r>
              <a:endParaRPr kumimoji="1"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kumimoji="1" lang="zh-CN" altLang="en-US" sz="1600" dirty="0">
                  <a:latin typeface="微软雅黑" pitchFamily="34" charset="-122"/>
                  <a:ea typeface="微软雅黑" pitchFamily="34" charset="-122"/>
                </a:rPr>
                <a:t>任务描述库：</a:t>
              </a:r>
              <a:r>
                <a:rPr kumimoji="1" lang="en-US" altLang="zh-CN" sz="1600" dirty="0">
                  <a:latin typeface="微软雅黑" pitchFamily="34" charset="-122"/>
                  <a:ea typeface="微软雅黑" pitchFamily="34" charset="-122"/>
                </a:rPr>
                <a:t>200</a:t>
              </a:r>
              <a:r>
                <a:rPr kumimoji="1" lang="zh-CN" altLang="en-US" sz="1600" dirty="0">
                  <a:latin typeface="微软雅黑" pitchFamily="34" charset="-122"/>
                  <a:ea typeface="微软雅黑" pitchFamily="34" charset="-122"/>
                </a:rPr>
                <a:t>多个任务描述</a:t>
              </a: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856612" y="3524815"/>
              <a:ext cx="3024336" cy="14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3995936" y="5454914"/>
            <a:ext cx="5148064" cy="505911"/>
            <a:chOff x="3808940" y="3198348"/>
            <a:chExt cx="5148064" cy="505911"/>
          </a:xfrm>
        </p:grpSpPr>
        <p:sp>
          <p:nvSpPr>
            <p:cNvPr id="105" name="Text Box 30"/>
            <p:cNvSpPr txBox="1">
              <a:spLocks noChangeArrowheads="1"/>
            </p:cNvSpPr>
            <p:nvPr/>
          </p:nvSpPr>
          <p:spPr bwMode="auto">
            <a:xfrm>
              <a:off x="3808940" y="3198348"/>
              <a:ext cx="15841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文档模板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12788" y="3198348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表单库、案例库</a:t>
              </a:r>
            </a:p>
          </p:txBody>
        </p:sp>
        <p:cxnSp>
          <p:nvCxnSpPr>
            <p:cNvPr id="107" name="直接连接符 106"/>
            <p:cNvCxnSpPr/>
            <p:nvPr/>
          </p:nvCxnSpPr>
          <p:spPr>
            <a:xfrm>
              <a:off x="5177092" y="3704259"/>
              <a:ext cx="33843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6576" y="116558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需求管理</a:t>
            </a:r>
            <a:endParaRPr lang="en-US" altLang="zh-CN" sz="28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1" name="矩形 280"/>
          <p:cNvSpPr/>
          <p:nvPr/>
        </p:nvSpPr>
        <p:spPr>
          <a:xfrm>
            <a:off x="467544" y="1340768"/>
            <a:ext cx="405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按四个阶段，每个阶段都有专人负责</a:t>
            </a:r>
          </a:p>
        </p:txBody>
      </p:sp>
      <p:sp>
        <p:nvSpPr>
          <p:cNvPr id="282" name="矩形 281"/>
          <p:cNvSpPr/>
          <p:nvPr/>
        </p:nvSpPr>
        <p:spPr>
          <a:xfrm>
            <a:off x="468000" y="907200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需求管理更趋系统化、多维度、多层次</a:t>
            </a:r>
            <a:endParaRPr lang="zh-CN" alt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28092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组合 42"/>
          <p:cNvGrpSpPr/>
          <p:nvPr/>
        </p:nvGrpSpPr>
        <p:grpSpPr>
          <a:xfrm>
            <a:off x="467544" y="1340768"/>
            <a:ext cx="8676456" cy="5517232"/>
            <a:chOff x="467544" y="1340768"/>
            <a:chExt cx="8676456" cy="5517232"/>
          </a:xfrm>
        </p:grpSpPr>
        <p:grpSp>
          <p:nvGrpSpPr>
            <p:cNvPr id="44" name="组合 15"/>
            <p:cNvGrpSpPr/>
            <p:nvPr/>
          </p:nvGrpSpPr>
          <p:grpSpPr>
            <a:xfrm>
              <a:off x="467544" y="1700808"/>
              <a:ext cx="8676456" cy="5157192"/>
              <a:chOff x="467544" y="1700808"/>
              <a:chExt cx="8676456" cy="515719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467544" y="1700808"/>
                <a:ext cx="8676456" cy="5157192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altLang="zh-CN" sz="20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499992" y="1844824"/>
                <a:ext cx="2664296" cy="2232248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cap="flat" cmpd="sng" algn="ctr">
                <a:solidFill>
                  <a:srgbClr val="CFDEF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zh-CN" sz="2000" kern="0" dirty="0">
                    <a:latin typeface="微软雅黑" pitchFamily="34" charset="-122"/>
                    <a:ea typeface="微软雅黑" pitchFamily="34" charset="-122"/>
                  </a:rPr>
                  <a:t>1</a:t>
                </a:r>
                <a:r>
                  <a:rPr lang="zh-CN" altLang="en-US" sz="2000" kern="0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zh-CN" altLang="en-US" sz="2000" b="1" kern="0" dirty="0">
                    <a:latin typeface="微软雅黑" pitchFamily="34" charset="-122"/>
                    <a:ea typeface="微软雅黑" pitchFamily="34" charset="-122"/>
                  </a:rPr>
                  <a:t>定期收集信息</a:t>
                </a:r>
                <a:r>
                  <a:rPr lang="zh-CN" altLang="en-US" sz="2000" kern="0" dirty="0">
                    <a:latin typeface="微软雅黑" pitchFamily="34" charset="-122"/>
                    <a:ea typeface="微软雅黑" pitchFamily="34" charset="-122"/>
                  </a:rPr>
                  <a:t>：需求管理员定期从相关部门汇总数据及信息并共享在</a:t>
                </a:r>
                <a:r>
                  <a:rPr lang="en-US" altLang="zh-CN" sz="2000" kern="0" dirty="0">
                    <a:latin typeface="微软雅黑" pitchFamily="34" charset="-122"/>
                    <a:ea typeface="微软雅黑" pitchFamily="34" charset="-122"/>
                  </a:rPr>
                  <a:t>PLM</a:t>
                </a:r>
              </a:p>
              <a:p>
                <a:pPr>
                  <a:defRPr/>
                </a:pPr>
                <a:endParaRPr lang="en-US" altLang="zh-CN" sz="20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552" y="1772816"/>
                <a:ext cx="3856058" cy="4869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5" name="矩形 44"/>
            <p:cNvSpPr/>
            <p:nvPr/>
          </p:nvSpPr>
          <p:spPr>
            <a:xfrm>
              <a:off x="467544" y="1340768"/>
              <a:ext cx="4051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按四个阶段，每个阶段都有专人负责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7544" y="1340768"/>
            <a:ext cx="8676456" cy="5517232"/>
            <a:chOff x="467544" y="1340768"/>
            <a:chExt cx="8676456" cy="5517232"/>
          </a:xfrm>
        </p:grpSpPr>
        <p:sp>
          <p:nvSpPr>
            <p:cNvPr id="50" name="矩形 49"/>
            <p:cNvSpPr/>
            <p:nvPr/>
          </p:nvSpPr>
          <p:spPr>
            <a:xfrm>
              <a:off x="467544" y="1700808"/>
              <a:ext cx="8676456" cy="51571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altLang="zh-CN" sz="2000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67544" y="1340768"/>
              <a:ext cx="4051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按四个阶段，每个阶段都有专人负责</a:t>
              </a:r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9592" y="1988840"/>
              <a:ext cx="3686640" cy="4582840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53" name="矩形 52"/>
            <p:cNvSpPr/>
            <p:nvPr/>
          </p:nvSpPr>
          <p:spPr>
            <a:xfrm>
              <a:off x="4788024" y="1988840"/>
              <a:ext cx="2376264" cy="252028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25400" cap="flat" cmpd="sng" algn="ctr">
              <a:solidFill>
                <a:srgbClr val="CFDEF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buFont typeface="Wingdings" pitchFamily="2" charset="2"/>
                <a:buChar char="ü"/>
                <a:defRPr/>
              </a:pPr>
              <a:r>
                <a:rPr lang="en-US" altLang="zh-CN" sz="2000" kern="0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2000" kern="0" dirty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sz="2000" b="1" kern="0" dirty="0">
                  <a:latin typeface="微软雅黑" pitchFamily="34" charset="-122"/>
                  <a:ea typeface="微软雅黑" pitchFamily="34" charset="-122"/>
                </a:rPr>
                <a:t>分类解读</a:t>
              </a:r>
              <a:r>
                <a:rPr lang="zh-CN" altLang="en-US" sz="2000" kern="0" dirty="0">
                  <a:latin typeface="微软雅黑" pitchFamily="34" charset="-122"/>
                  <a:ea typeface="微软雅黑" pitchFamily="34" charset="-122"/>
                </a:rPr>
                <a:t>：产品经理分产品线提取、解读信息，兼顾共性需求；</a:t>
              </a:r>
              <a:endParaRPr lang="en-US" altLang="zh-CN" sz="2000" kern="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endParaRPr lang="zh-CN" altLang="en-US" sz="2000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7544" y="1340768"/>
            <a:ext cx="8676456" cy="5517232"/>
            <a:chOff x="467544" y="1340768"/>
            <a:chExt cx="8676456" cy="5517232"/>
          </a:xfrm>
        </p:grpSpPr>
        <p:sp>
          <p:nvSpPr>
            <p:cNvPr id="55" name="矩形 54"/>
            <p:cNvSpPr/>
            <p:nvPr/>
          </p:nvSpPr>
          <p:spPr>
            <a:xfrm>
              <a:off x="467544" y="1340768"/>
              <a:ext cx="4051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按四个阶段，每个阶段都有专人负责</a:t>
              </a:r>
            </a:p>
          </p:txBody>
        </p:sp>
        <p:grpSp>
          <p:nvGrpSpPr>
            <p:cNvPr id="56" name="组合 12"/>
            <p:cNvGrpSpPr/>
            <p:nvPr/>
          </p:nvGrpSpPr>
          <p:grpSpPr>
            <a:xfrm>
              <a:off x="467544" y="1700808"/>
              <a:ext cx="8676456" cy="5157192"/>
              <a:chOff x="467544" y="1700808"/>
              <a:chExt cx="8676456" cy="515719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467544" y="1700808"/>
                <a:ext cx="8676456" cy="5157192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altLang="zh-CN" sz="20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95936" y="1772816"/>
                <a:ext cx="2880320" cy="3240360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cap="flat" cmpd="sng" algn="ctr">
                <a:solidFill>
                  <a:srgbClr val="CFDEF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zh-CN" sz="2000" kern="0" dirty="0">
                    <a:latin typeface="微软雅黑" pitchFamily="34" charset="-122"/>
                    <a:ea typeface="微软雅黑" pitchFamily="34" charset="-122"/>
                  </a:rPr>
                  <a:t>3</a:t>
                </a:r>
                <a:r>
                  <a:rPr lang="zh-CN" altLang="en-US" sz="2000" kern="0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zh-CN" altLang="en-US" sz="2000" b="1" kern="0" dirty="0">
                    <a:latin typeface="微软雅黑" pitchFamily="34" charset="-122"/>
                    <a:ea typeface="微软雅黑" pitchFamily="34" charset="-122"/>
                  </a:rPr>
                  <a:t>集成定位</a:t>
                </a:r>
                <a:r>
                  <a:rPr lang="zh-CN" altLang="en-US" sz="2000" kern="0" dirty="0">
                    <a:latin typeface="微软雅黑" pitchFamily="34" charset="-122"/>
                    <a:ea typeface="微软雅黑" pitchFamily="34" charset="-122"/>
                  </a:rPr>
                  <a:t>：产品经理及</a:t>
                </a:r>
                <a:r>
                  <a:rPr lang="en-US" altLang="zh-CN" sz="2000" kern="0" dirty="0">
                    <a:latin typeface="微软雅黑" pitchFamily="34" charset="-122"/>
                    <a:ea typeface="微软雅黑" pitchFamily="34" charset="-122"/>
                  </a:rPr>
                  <a:t>TMG</a:t>
                </a:r>
                <a:r>
                  <a:rPr lang="zh-CN" altLang="en-US" sz="2000" kern="0" dirty="0">
                    <a:latin typeface="微软雅黑" pitchFamily="34" charset="-122"/>
                    <a:ea typeface="微软雅黑" pitchFamily="34" charset="-122"/>
                  </a:rPr>
                  <a:t>团队通过研讨会、工作坊、专家判断等方法对需求进行进一步筛选定位，得出分产品线独特的价值定位、多种思路及每种利弊分析</a:t>
                </a:r>
              </a:p>
            </p:txBody>
          </p:sp>
          <p:pic>
            <p:nvPicPr>
              <p:cNvPr id="59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27584" y="1772816"/>
                <a:ext cx="2952328" cy="4843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0" name="组合 59"/>
          <p:cNvGrpSpPr/>
          <p:nvPr/>
        </p:nvGrpSpPr>
        <p:grpSpPr>
          <a:xfrm>
            <a:off x="467544" y="1340768"/>
            <a:ext cx="8676456" cy="5517232"/>
            <a:chOff x="467544" y="1340768"/>
            <a:chExt cx="8676456" cy="5517232"/>
          </a:xfrm>
        </p:grpSpPr>
        <p:sp>
          <p:nvSpPr>
            <p:cNvPr id="61" name="矩形 60"/>
            <p:cNvSpPr/>
            <p:nvPr/>
          </p:nvSpPr>
          <p:spPr>
            <a:xfrm>
              <a:off x="467544" y="1340768"/>
              <a:ext cx="4051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按四个阶段，每个阶段都有专人负责</a:t>
              </a:r>
            </a:p>
          </p:txBody>
        </p:sp>
        <p:grpSp>
          <p:nvGrpSpPr>
            <p:cNvPr id="62" name="组合 10"/>
            <p:cNvGrpSpPr/>
            <p:nvPr/>
          </p:nvGrpSpPr>
          <p:grpSpPr>
            <a:xfrm>
              <a:off x="467544" y="1700808"/>
              <a:ext cx="8676456" cy="5157192"/>
              <a:chOff x="467544" y="1700808"/>
              <a:chExt cx="8676456" cy="5157192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467544" y="1700808"/>
                <a:ext cx="8676456" cy="5157192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altLang="zh-CN" sz="20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27584" y="1760140"/>
                <a:ext cx="3024336" cy="4909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矩形 64"/>
              <p:cNvSpPr/>
              <p:nvPr/>
            </p:nvSpPr>
            <p:spPr>
              <a:xfrm>
                <a:off x="4283968" y="1772816"/>
                <a:ext cx="2376264" cy="2952328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cap="flat" cmpd="sng" algn="ctr">
                <a:solidFill>
                  <a:srgbClr val="CFDEF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zh-CN" sz="2000" kern="0" dirty="0">
                    <a:latin typeface="微软雅黑" pitchFamily="34" charset="-122"/>
                    <a:ea typeface="微软雅黑" pitchFamily="34" charset="-122"/>
                  </a:rPr>
                  <a:t>4</a:t>
                </a:r>
                <a:r>
                  <a:rPr lang="zh-CN" altLang="en-US" sz="2000" kern="0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zh-CN" altLang="en-US" sz="2000" b="1" kern="0" dirty="0">
                    <a:latin typeface="微软雅黑" pitchFamily="34" charset="-122"/>
                    <a:ea typeface="微软雅黑" pitchFamily="34" charset="-122"/>
                  </a:rPr>
                  <a:t>转入规划</a:t>
                </a:r>
                <a:r>
                  <a:rPr lang="zh-CN" altLang="en-US" sz="2000" kern="0" dirty="0">
                    <a:latin typeface="微软雅黑" pitchFamily="34" charset="-122"/>
                    <a:ea typeface="微软雅黑" pitchFamily="34" charset="-122"/>
                  </a:rPr>
                  <a:t>：按照规划流程将需求管理成果转入产品规划及技术规划。</a:t>
                </a:r>
                <a:endParaRPr lang="en-US" altLang="zh-CN" sz="2000" kern="0" dirty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buFont typeface="Wingdings" pitchFamily="2" charset="2"/>
                  <a:buChar char="ü"/>
                  <a:defRPr/>
                </a:pPr>
                <a:endParaRPr lang="zh-CN" altLang="en-US" sz="20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467544" y="1746682"/>
            <a:ext cx="8280920" cy="4967302"/>
            <a:chOff x="467544" y="1746682"/>
            <a:chExt cx="8280920" cy="4967302"/>
          </a:xfrm>
        </p:grpSpPr>
        <p:grpSp>
          <p:nvGrpSpPr>
            <p:cNvPr id="67" name="组合 282"/>
            <p:cNvGrpSpPr/>
            <p:nvPr/>
          </p:nvGrpSpPr>
          <p:grpSpPr>
            <a:xfrm>
              <a:off x="467544" y="1746682"/>
              <a:ext cx="8280920" cy="1754326"/>
              <a:chOff x="2195736" y="1412776"/>
              <a:chExt cx="8280920" cy="1754326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2695813" y="1649780"/>
                <a:ext cx="23326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>
                        <a:lumMod val="6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2014</a:t>
                </a:r>
                <a:r>
                  <a:rPr lang="zh-CN" altLang="en-US" sz="1600" b="1" dirty="0">
                    <a:solidFill>
                      <a:schemeClr val="bg1">
                        <a:lumMod val="6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年全国质量奖复评</a:t>
                </a:r>
                <a:endParaRPr lang="en-US" altLang="zh-CN" sz="1600" b="1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195736" y="1412776"/>
                <a:ext cx="1944216" cy="1754326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cap="flat" cmpd="sng" algn="ctr">
                <a:solidFill>
                  <a:srgbClr val="CFDEF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zh-CN" sz="1600" kern="0" dirty="0">
                    <a:latin typeface="微软雅黑" pitchFamily="34" charset="-122"/>
                    <a:ea typeface="微软雅黑" pitchFamily="34" charset="-122"/>
                  </a:rPr>
                  <a:t>1</a:t>
                </a:r>
                <a:r>
                  <a:rPr lang="zh-CN" altLang="en-US" sz="1600" kern="0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zh-CN" altLang="en-US" sz="1600" b="1" kern="0" dirty="0">
                    <a:latin typeface="微软雅黑" pitchFamily="34" charset="-122"/>
                    <a:ea typeface="微软雅黑" pitchFamily="34" charset="-122"/>
                  </a:rPr>
                  <a:t>定期收集信息</a:t>
                </a:r>
                <a:r>
                  <a:rPr lang="zh-CN" altLang="en-US" sz="1600" kern="0" dirty="0">
                    <a:latin typeface="微软雅黑" pitchFamily="34" charset="-122"/>
                    <a:ea typeface="微软雅黑" pitchFamily="34" charset="-122"/>
                  </a:rPr>
                  <a:t>：需求管理员定期从相关部门汇总数据及信息并共享在</a:t>
                </a:r>
                <a:r>
                  <a:rPr lang="en-US" altLang="zh-CN" sz="1600" kern="0" dirty="0">
                    <a:latin typeface="微软雅黑" pitchFamily="34" charset="-122"/>
                    <a:ea typeface="微软雅黑" pitchFamily="34" charset="-122"/>
                  </a:rPr>
                  <a:t>PLM</a:t>
                </a:r>
              </a:p>
              <a:p>
                <a:pPr>
                  <a:defRPr/>
                </a:pPr>
                <a:endParaRPr lang="en-US" altLang="zh-CN" sz="16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4139952" y="1412777"/>
                <a:ext cx="1728192" cy="1728192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cap="flat" cmpd="sng" algn="ctr">
                <a:solidFill>
                  <a:srgbClr val="CFDEF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zh-CN" sz="1600" kern="0" dirty="0"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lang="zh-CN" altLang="en-US" sz="1600" kern="0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zh-CN" altLang="en-US" sz="1600" b="1" kern="0" dirty="0">
                    <a:latin typeface="微软雅黑" pitchFamily="34" charset="-122"/>
                    <a:ea typeface="微软雅黑" pitchFamily="34" charset="-122"/>
                  </a:rPr>
                  <a:t>分类解读</a:t>
                </a:r>
                <a:r>
                  <a:rPr lang="zh-CN" altLang="en-US" sz="1600" kern="0" dirty="0">
                    <a:latin typeface="微软雅黑" pitchFamily="34" charset="-122"/>
                    <a:ea typeface="微软雅黑" pitchFamily="34" charset="-122"/>
                  </a:rPr>
                  <a:t>：产品经理分产品线提取、解读信息，兼顾共性需求；</a:t>
                </a:r>
                <a:endParaRPr lang="en-US" altLang="zh-CN" sz="1600" kern="0" dirty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defRPr/>
                </a:pPr>
                <a:endParaRPr lang="zh-CN" altLang="en-US" sz="16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5868144" y="1412776"/>
                <a:ext cx="2952328" cy="1728192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cap="flat" cmpd="sng" algn="ctr">
                <a:solidFill>
                  <a:srgbClr val="CFDEF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zh-CN" sz="1600" kern="0" dirty="0">
                    <a:latin typeface="微软雅黑" pitchFamily="34" charset="-122"/>
                    <a:ea typeface="微软雅黑" pitchFamily="34" charset="-122"/>
                  </a:rPr>
                  <a:t>3</a:t>
                </a:r>
                <a:r>
                  <a:rPr lang="zh-CN" altLang="en-US" sz="1600" kern="0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zh-CN" altLang="en-US" sz="1600" b="1" kern="0" dirty="0">
                    <a:latin typeface="微软雅黑" pitchFamily="34" charset="-122"/>
                    <a:ea typeface="微软雅黑" pitchFamily="34" charset="-122"/>
                  </a:rPr>
                  <a:t>集成定位</a:t>
                </a:r>
                <a:r>
                  <a:rPr lang="zh-CN" altLang="en-US" sz="1600" kern="0" dirty="0">
                    <a:latin typeface="微软雅黑" pitchFamily="34" charset="-122"/>
                    <a:ea typeface="微软雅黑" pitchFamily="34" charset="-122"/>
                  </a:rPr>
                  <a:t>：产品经理及</a:t>
                </a:r>
                <a:r>
                  <a:rPr lang="en-US" altLang="zh-CN" sz="1600" kern="0" dirty="0">
                    <a:latin typeface="微软雅黑" pitchFamily="34" charset="-122"/>
                    <a:ea typeface="微软雅黑" pitchFamily="34" charset="-122"/>
                  </a:rPr>
                  <a:t>TMG</a:t>
                </a:r>
                <a:r>
                  <a:rPr lang="zh-CN" altLang="en-US" sz="1600" kern="0" dirty="0">
                    <a:latin typeface="微软雅黑" pitchFamily="34" charset="-122"/>
                    <a:ea typeface="微软雅黑" pitchFamily="34" charset="-122"/>
                  </a:rPr>
                  <a:t>团队通过研讨会、工作坊、专家判断等方法对需求进行进一步筛选定位，得出分产品线独特的价值定位、多种思路及每种利弊分析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820472" y="1412776"/>
                <a:ext cx="1656184" cy="1728192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cap="flat" cmpd="sng" algn="ctr">
                <a:solidFill>
                  <a:srgbClr val="CFDEF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zh-CN" sz="1600" kern="0" dirty="0">
                    <a:latin typeface="微软雅黑" pitchFamily="34" charset="-122"/>
                    <a:ea typeface="微软雅黑" pitchFamily="34" charset="-122"/>
                  </a:rPr>
                  <a:t>4</a:t>
                </a:r>
                <a:r>
                  <a:rPr lang="zh-CN" altLang="en-US" sz="1600" kern="0" dirty="0"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zh-CN" altLang="en-US" sz="1600" b="1" kern="0" dirty="0">
                    <a:latin typeface="微软雅黑" pitchFamily="34" charset="-122"/>
                    <a:ea typeface="微软雅黑" pitchFamily="34" charset="-122"/>
                  </a:rPr>
                  <a:t>转入规划</a:t>
                </a:r>
                <a:r>
                  <a:rPr lang="zh-CN" altLang="en-US" sz="1600" kern="0" dirty="0">
                    <a:latin typeface="微软雅黑" pitchFamily="34" charset="-122"/>
                    <a:ea typeface="微软雅黑" pitchFamily="34" charset="-122"/>
                  </a:rPr>
                  <a:t>：按照规划流程将需求管理成果转入产品规划及技术规划。</a:t>
                </a:r>
                <a:endParaRPr lang="en-US" altLang="zh-CN" sz="1600" kern="0" dirty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buFont typeface="Wingdings" pitchFamily="2" charset="2"/>
                  <a:buChar char="ü"/>
                  <a:defRPr/>
                </a:pPr>
                <a:endParaRPr lang="zh-CN" altLang="en-US" sz="1600" kern="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429000"/>
              <a:ext cx="8280920" cy="328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3134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产品规划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技术规划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-1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908720"/>
            <a:ext cx="72008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产品规划和技术规划都是年底制定三年规划，年中适度微调。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lvl="1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规划流程采用四步法。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1009262" y="2348880"/>
            <a:ext cx="7091129" cy="2519604"/>
            <a:chOff x="3457821" y="2996164"/>
            <a:chExt cx="1456300" cy="503149"/>
          </a:xfrm>
        </p:grpSpPr>
        <p:sp>
          <p:nvSpPr>
            <p:cNvPr id="230" name="Freeform 86"/>
            <p:cNvSpPr>
              <a:spLocks noChangeAspect="1"/>
            </p:cNvSpPr>
            <p:nvPr/>
          </p:nvSpPr>
          <p:spPr bwMode="auto">
            <a:xfrm>
              <a:off x="3457821" y="3049313"/>
              <a:ext cx="1456300" cy="450000"/>
            </a:xfrm>
            <a:custGeom>
              <a:avLst/>
              <a:gdLst>
                <a:gd name="T0" fmla="*/ 0 w 1761"/>
                <a:gd name="T1" fmla="*/ 0 h 781"/>
                <a:gd name="T2" fmla="*/ 0 w 1761"/>
                <a:gd name="T3" fmla="*/ 2147483647 h 781"/>
                <a:gd name="T4" fmla="*/ 2147483647 w 1761"/>
                <a:gd name="T5" fmla="*/ 2147483647 h 781"/>
                <a:gd name="T6" fmla="*/ 2147483647 w 1761"/>
                <a:gd name="T7" fmla="*/ 2147483647 h 781"/>
                <a:gd name="T8" fmla="*/ 2147483647 w 1761"/>
                <a:gd name="T9" fmla="*/ 2147483647 h 781"/>
                <a:gd name="T10" fmla="*/ 2147483647 w 1761"/>
                <a:gd name="T11" fmla="*/ 2147483647 h 781"/>
                <a:gd name="T12" fmla="*/ 0 w 1761"/>
                <a:gd name="T13" fmla="*/ 2147483647 h 781"/>
                <a:gd name="T14" fmla="*/ 0 w 1761"/>
                <a:gd name="T15" fmla="*/ 0 h 781"/>
                <a:gd name="T16" fmla="*/ 0 w 1761"/>
                <a:gd name="T17" fmla="*/ 0 h 7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1"/>
                <a:gd name="T28" fmla="*/ 0 h 781"/>
                <a:gd name="T29" fmla="*/ 1761 w 1761"/>
                <a:gd name="T30" fmla="*/ 781 h 7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1" h="781">
                  <a:moveTo>
                    <a:pt x="0" y="0"/>
                  </a:moveTo>
                  <a:lnTo>
                    <a:pt x="0" y="780"/>
                  </a:lnTo>
                  <a:lnTo>
                    <a:pt x="1029" y="565"/>
                  </a:lnTo>
                  <a:lnTo>
                    <a:pt x="1756" y="565"/>
                  </a:lnTo>
                  <a:lnTo>
                    <a:pt x="1760" y="212"/>
                  </a:lnTo>
                  <a:lnTo>
                    <a:pt x="1035" y="21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1" name="Line 89"/>
            <p:cNvSpPr>
              <a:spLocks noChangeAspect="1" noChangeShapeType="1"/>
            </p:cNvSpPr>
            <p:nvPr/>
          </p:nvSpPr>
          <p:spPr bwMode="auto">
            <a:xfrm>
              <a:off x="4373176" y="3110730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2" name="Line 91"/>
            <p:cNvSpPr>
              <a:spLocks noChangeAspect="1" noChangeShapeType="1"/>
            </p:cNvSpPr>
            <p:nvPr/>
          </p:nvSpPr>
          <p:spPr bwMode="auto">
            <a:xfrm>
              <a:off x="3730656" y="3077659"/>
              <a:ext cx="0" cy="3685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3" name="Line 92"/>
            <p:cNvSpPr>
              <a:spLocks noChangeAspect="1" noChangeShapeType="1"/>
            </p:cNvSpPr>
            <p:nvPr/>
          </p:nvSpPr>
          <p:spPr bwMode="auto">
            <a:xfrm>
              <a:off x="3473176" y="3050494"/>
              <a:ext cx="0" cy="429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4" name="Line 93"/>
            <p:cNvSpPr>
              <a:spLocks noChangeAspect="1" noChangeShapeType="1"/>
            </p:cNvSpPr>
            <p:nvPr/>
          </p:nvSpPr>
          <p:spPr bwMode="auto">
            <a:xfrm>
              <a:off x="4682625" y="3167423"/>
              <a:ext cx="1181" cy="222047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5" name="Text Box 95"/>
            <p:cNvSpPr txBox="1">
              <a:spLocks noChangeAspect="1" noChangeArrowheads="1"/>
            </p:cNvSpPr>
            <p:nvPr/>
          </p:nvSpPr>
          <p:spPr bwMode="auto">
            <a:xfrm>
              <a:off x="3479663" y="3197478"/>
              <a:ext cx="242126" cy="1289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启动</a:t>
              </a:r>
            </a:p>
          </p:txBody>
        </p:sp>
        <p:sp>
          <p:nvSpPr>
            <p:cNvPr id="236" name="Text Box 96"/>
            <p:cNvSpPr txBox="1">
              <a:spLocks noChangeAspect="1" noChangeArrowheads="1"/>
            </p:cNvSpPr>
            <p:nvPr/>
          </p:nvSpPr>
          <p:spPr bwMode="auto">
            <a:xfrm>
              <a:off x="3760639" y="3154339"/>
              <a:ext cx="207874" cy="239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621" tIns="45310" rIns="90621" bIns="45310" anchor="b">
              <a:spAutoFit/>
            </a:bodyPr>
            <a:lstStyle/>
            <a:p>
              <a:pPr marL="0" marR="0" lvl="0" indent="0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  <p:sp>
          <p:nvSpPr>
            <p:cNvPr id="237" name="Line 73"/>
            <p:cNvSpPr>
              <a:spLocks noChangeAspect="1" noChangeShapeType="1"/>
            </p:cNvSpPr>
            <p:nvPr/>
          </p:nvSpPr>
          <p:spPr bwMode="auto">
            <a:xfrm>
              <a:off x="3468451" y="2996164"/>
              <a:ext cx="530315" cy="101575"/>
            </a:xfrm>
            <a:prstGeom prst="line">
              <a:avLst/>
            </a:prstGeom>
            <a:noFill/>
            <a:ln w="18789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38" name="直接箭头连接符 148"/>
            <p:cNvCxnSpPr>
              <a:cxnSpLocks noChangeShapeType="1"/>
            </p:cNvCxnSpPr>
            <p:nvPr/>
          </p:nvCxnSpPr>
          <p:spPr bwMode="auto">
            <a:xfrm>
              <a:off x="3998766" y="3101282"/>
              <a:ext cx="6968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9" name="直接连接符 150"/>
            <p:cNvCxnSpPr>
              <a:cxnSpLocks noChangeShapeType="1"/>
            </p:cNvCxnSpPr>
            <p:nvPr/>
          </p:nvCxnSpPr>
          <p:spPr bwMode="auto">
            <a:xfrm flipV="1">
              <a:off x="3499160" y="3421361"/>
              <a:ext cx="499606" cy="68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0" name="直接连接符 152"/>
            <p:cNvCxnSpPr>
              <a:cxnSpLocks noChangeShapeType="1"/>
            </p:cNvCxnSpPr>
            <p:nvPr/>
          </p:nvCxnSpPr>
          <p:spPr bwMode="auto">
            <a:xfrm flipV="1">
              <a:off x="3998766" y="3421361"/>
              <a:ext cx="669685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41" name="Line 89"/>
            <p:cNvSpPr>
              <a:spLocks noChangeAspect="1" noChangeShapeType="1"/>
            </p:cNvSpPr>
            <p:nvPr/>
          </p:nvSpPr>
          <p:spPr bwMode="auto">
            <a:xfrm>
              <a:off x="3999947" y="3113093"/>
              <a:ext cx="0" cy="308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78355" tIns="39177" rIns="78355" bIns="39177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2" name="TextBox 155"/>
            <p:cNvSpPr txBox="1">
              <a:spLocks noChangeArrowheads="1"/>
            </p:cNvSpPr>
            <p:nvPr/>
          </p:nvSpPr>
          <p:spPr bwMode="auto">
            <a:xfrm>
              <a:off x="4061657" y="3144714"/>
              <a:ext cx="556699" cy="239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融合</a:t>
              </a:r>
              <a:endPara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优化</a:t>
              </a:r>
            </a:p>
          </p:txBody>
        </p:sp>
        <p:sp>
          <p:nvSpPr>
            <p:cNvPr id="243" name="TextBox 158"/>
            <p:cNvSpPr txBox="1">
              <a:spLocks noChangeArrowheads="1"/>
            </p:cNvSpPr>
            <p:nvPr/>
          </p:nvSpPr>
          <p:spPr bwMode="auto">
            <a:xfrm>
              <a:off x="4426109" y="3139959"/>
              <a:ext cx="152362" cy="239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执行</a:t>
              </a:r>
            </a:p>
          </p:txBody>
        </p:sp>
      </p:grpSp>
      <p:sp>
        <p:nvSpPr>
          <p:cNvPr id="246" name="矩形 245"/>
          <p:cNvSpPr/>
          <p:nvPr/>
        </p:nvSpPr>
        <p:spPr>
          <a:xfrm>
            <a:off x="467544" y="1700808"/>
            <a:ext cx="8676456" cy="48965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altLang="zh-CN" sz="2000" kern="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47" name="表格 246"/>
          <p:cNvGraphicFramePr>
            <a:graphicFrameLocks noGrp="1"/>
          </p:cNvGraphicFramePr>
          <p:nvPr/>
        </p:nvGraphicFramePr>
        <p:xfrm>
          <a:off x="683568" y="2376264"/>
          <a:ext cx="5472608" cy="40668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5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步骤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启动</a:t>
                      </a:r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阶段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7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主要工作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2000" b="1" dirty="0"/>
                        <a:t>回顾公司使命、愿景、战略目标</a:t>
                      </a:r>
                      <a:endParaRPr lang="en-US" altLang="zh-CN" sz="2000" b="1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2000" b="1" dirty="0"/>
                        <a:t>回顾研发系统职能战略</a:t>
                      </a:r>
                      <a:endParaRPr lang="en-US" altLang="zh-CN" sz="2000" b="1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2000" dirty="0"/>
                        <a:t>发出规划通知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技术规划</a:t>
                      </a:r>
                    </a:p>
                    <a:p>
                      <a:pPr algn="ctr"/>
                      <a:r>
                        <a:rPr lang="zh-CN" altLang="en-US" sz="2000" dirty="0"/>
                        <a:t>主导人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ITMT</a:t>
                      </a:r>
                      <a:r>
                        <a:rPr lang="zh-CN" altLang="en-US" sz="2000" dirty="0"/>
                        <a:t>秘书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产品规划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主导人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IPMT</a:t>
                      </a:r>
                      <a:r>
                        <a:rPr lang="zh-CN" altLang="en-US" sz="2000" dirty="0"/>
                        <a:t>执行秘书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619944" y="1853208"/>
            <a:ext cx="8676456" cy="48965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altLang="zh-CN" sz="2000" kern="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683568" y="2304256"/>
          <a:ext cx="5472608" cy="3960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4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步骤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分析阶段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5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主要工作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800" dirty="0"/>
                        <a:t>定位分析经过分类解读的各项需求</a:t>
                      </a:r>
                      <a:endParaRPr lang="en-US" altLang="zh-CN" sz="1800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800" dirty="0"/>
                        <a:t>整理出规划初稿：</a:t>
                      </a:r>
                      <a:endParaRPr lang="en-US" altLang="zh-CN" sz="1800" dirty="0"/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zh-CN" altLang="en-US" sz="1800" b="1" dirty="0"/>
                        <a:t>洞察并输出本领域无与伦比的价值点；</a:t>
                      </a:r>
                      <a:endParaRPr lang="en-US" altLang="zh-CN" sz="1800" b="1" dirty="0"/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zh-CN" altLang="en-US" sz="1800" dirty="0"/>
                        <a:t>产品（课题）重要度、时间节点；</a:t>
                      </a:r>
                      <a:endParaRPr lang="en-US" altLang="zh-CN" sz="1800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800" dirty="0"/>
                        <a:t>内部评审优化；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技术规划</a:t>
                      </a:r>
                    </a:p>
                    <a:p>
                      <a:pPr algn="ctr"/>
                      <a:r>
                        <a:rPr lang="zh-CN" altLang="en-US" sz="1800" dirty="0"/>
                        <a:t>主导人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TMG</a:t>
                      </a:r>
                      <a:r>
                        <a:rPr lang="zh-CN" altLang="en-US" sz="1800" dirty="0"/>
                        <a:t>主任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产品规划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主导人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产品经理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571472" y="2005608"/>
            <a:ext cx="8676456" cy="48965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altLang="zh-CN" sz="2000" kern="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1043608" y="2304256"/>
          <a:ext cx="5040560" cy="3600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5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步骤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融合优化阶段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7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主要工作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对技术和产品规划进行研讨：组织专家进行初步研讨后提交</a:t>
                      </a:r>
                      <a:r>
                        <a:rPr lang="en-US" altLang="zh-CN" sz="1800" b="1" dirty="0">
                          <a:latin typeface="微软雅黑" pitchFamily="34" charset="-122"/>
                          <a:ea typeface="微软雅黑" pitchFamily="34" charset="-122"/>
                        </a:rPr>
                        <a:t>IPMT</a:t>
                      </a: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altLang="zh-CN" sz="1800" b="1" dirty="0">
                          <a:latin typeface="微软雅黑" pitchFamily="34" charset="-122"/>
                          <a:ea typeface="微软雅黑" pitchFamily="34" charset="-122"/>
                        </a:rPr>
                        <a:t>ITMT</a:t>
                      </a: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）会审（多次）；</a:t>
                      </a:r>
                      <a:endParaRPr lang="en-US" altLang="zh-CN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优化规划</a:t>
                      </a:r>
                      <a:endParaRPr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技术规划</a:t>
                      </a:r>
                    </a:p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主导人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TMG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主任、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ITMT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产品规划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主导人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产品经理、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IPMT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772344" y="2005608"/>
            <a:ext cx="8676456" cy="48965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altLang="zh-CN" sz="2000" kern="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1043608" y="2448272"/>
          <a:ext cx="5184576" cy="37444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6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步骤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执行阶段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58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主要工作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将批准的规划落实到具体开发活动中</a:t>
                      </a:r>
                      <a:endParaRPr lang="en-US" altLang="zh-CN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组建项目（技术）团队；</a:t>
                      </a:r>
                      <a:endParaRPr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月度项目查检；</a:t>
                      </a:r>
                      <a:endParaRPr lang="en-US" altLang="zh-CN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年中适度微调规划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1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技术规划</a:t>
                      </a:r>
                    </a:p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主导人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TMG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主任、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TDT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1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产品规划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主导人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产品经理、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PDT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矩形 29"/>
          <p:cNvSpPr/>
          <p:nvPr/>
        </p:nvSpPr>
        <p:spPr>
          <a:xfrm>
            <a:off x="924744" y="2158008"/>
            <a:ext cx="8676456" cy="48965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altLang="zh-CN" sz="2000" kern="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539552" y="1772816"/>
          <a:ext cx="8352928" cy="37011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95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步骤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启动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阶段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分析阶段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融合优化阶段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执行阶段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7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主要工作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b="1" dirty="0"/>
                        <a:t>回顾公司使命、愿景、战略目标</a:t>
                      </a:r>
                      <a:endParaRPr lang="en-US" altLang="zh-CN" sz="1400" b="1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b="1" dirty="0"/>
                        <a:t>回顾研发系统职能战略</a:t>
                      </a:r>
                      <a:endParaRPr lang="en-US" altLang="zh-CN" sz="1400" b="1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dirty="0"/>
                        <a:t>发出规划通知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dirty="0"/>
                        <a:t>定位分析经过分类解读的各项需求</a:t>
                      </a:r>
                      <a:endParaRPr lang="en-US" altLang="zh-CN" sz="1400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dirty="0"/>
                        <a:t>整理出规</a:t>
                      </a:r>
                      <a:r>
                        <a:rPr lang="en-US" altLang="zh-CN" sz="1400" dirty="0"/>
                        <a:t>l</a:t>
                      </a:r>
                      <a:r>
                        <a:rPr lang="zh-CN" altLang="en-US" sz="1400" dirty="0"/>
                        <a:t>划初稿：</a:t>
                      </a:r>
                      <a:endParaRPr lang="en-US" altLang="zh-CN" sz="1400" dirty="0"/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zh-CN" altLang="en-US" sz="1400" b="1" dirty="0"/>
                        <a:t>洞察并输出本领域无与伦比的价值点；</a:t>
                      </a:r>
                      <a:endParaRPr lang="en-US" altLang="zh-CN" sz="1400" b="1" dirty="0"/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zh-CN" altLang="en-US" sz="1400" dirty="0"/>
                        <a:t>产品（课题）重要度、时间节点；</a:t>
                      </a:r>
                      <a:endParaRPr lang="en-US" altLang="zh-CN" sz="1400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dirty="0"/>
                        <a:t>内部评审优化；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b="1" dirty="0"/>
                        <a:t>对技术和产品规划进行研讨：组织专家进行初步研讨后提交</a:t>
                      </a:r>
                      <a:r>
                        <a:rPr lang="en-US" altLang="zh-CN" sz="1400" b="1" dirty="0"/>
                        <a:t>IPMT</a:t>
                      </a:r>
                      <a:r>
                        <a:rPr lang="zh-CN" altLang="en-US" sz="1400" b="1" dirty="0"/>
                        <a:t>（</a:t>
                      </a:r>
                      <a:r>
                        <a:rPr lang="en-US" altLang="zh-CN" sz="1400" b="1" dirty="0"/>
                        <a:t>ITMT</a:t>
                      </a:r>
                      <a:r>
                        <a:rPr lang="zh-CN" altLang="en-US" sz="1400" b="1" dirty="0"/>
                        <a:t>）会审（多次）；</a:t>
                      </a:r>
                      <a:endParaRPr lang="en-US" altLang="zh-CN" sz="1400" b="1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dirty="0"/>
                        <a:t>优化规划</a:t>
                      </a:r>
                      <a:endParaRPr lang="en-US" altLang="zh-CN" sz="1400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dirty="0"/>
                        <a:t>批准规划</a:t>
                      </a:r>
                      <a:endParaRPr lang="en-US" altLang="zh-CN" sz="1400" dirty="0"/>
                    </a:p>
                    <a:p>
                      <a:pPr algn="l"/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b="1" dirty="0"/>
                        <a:t>将批准的规划落实到具体开发活动中</a:t>
                      </a:r>
                      <a:endParaRPr lang="en-US" altLang="zh-CN" sz="1400" b="1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dirty="0"/>
                        <a:t>组建项目（技术）团队；</a:t>
                      </a:r>
                      <a:endParaRPr lang="en-US" altLang="zh-CN" sz="1400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dirty="0"/>
                        <a:t>月度项目查检；</a:t>
                      </a:r>
                      <a:endParaRPr lang="en-US" altLang="zh-CN" sz="1400" dirty="0"/>
                    </a:p>
                    <a:p>
                      <a:pPr algn="l">
                        <a:buFont typeface="Wingdings" pitchFamily="2" charset="2"/>
                        <a:buChar char="l"/>
                      </a:pPr>
                      <a:r>
                        <a:rPr lang="zh-CN" altLang="en-US" sz="1400" dirty="0"/>
                        <a:t>年中适度微调规划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技术规划</a:t>
                      </a:r>
                    </a:p>
                    <a:p>
                      <a:pPr algn="ctr"/>
                      <a:r>
                        <a:rPr lang="zh-CN" altLang="en-US" sz="1600" dirty="0"/>
                        <a:t>主导人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ITMT</a:t>
                      </a:r>
                      <a:r>
                        <a:rPr lang="zh-CN" altLang="en-US" sz="1400" dirty="0"/>
                        <a:t>秘书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TMG</a:t>
                      </a:r>
                      <a:r>
                        <a:rPr lang="zh-CN" altLang="en-US" sz="1400" dirty="0"/>
                        <a:t>主任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TMG</a:t>
                      </a:r>
                      <a:r>
                        <a:rPr lang="zh-CN" altLang="en-US" sz="1400" dirty="0"/>
                        <a:t>主任、</a:t>
                      </a:r>
                      <a:r>
                        <a:rPr lang="en-US" altLang="zh-CN" sz="1400" dirty="0"/>
                        <a:t>ITMT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TMG</a:t>
                      </a:r>
                      <a:r>
                        <a:rPr lang="zh-CN" altLang="en-US" sz="1400" dirty="0"/>
                        <a:t>主任、</a:t>
                      </a:r>
                      <a:r>
                        <a:rPr lang="en-US" altLang="zh-CN" sz="1400" dirty="0"/>
                        <a:t>TDT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产品规划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主导人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IPMT</a:t>
                      </a:r>
                      <a:r>
                        <a:rPr lang="zh-CN" altLang="en-US" sz="1400" dirty="0"/>
                        <a:t>执行秘书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产品经理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产品经理、</a:t>
                      </a:r>
                      <a:r>
                        <a:rPr lang="en-US" altLang="zh-CN" sz="1400" dirty="0"/>
                        <a:t>IPMT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产品经理、</a:t>
                      </a:r>
                      <a:r>
                        <a:rPr lang="en-US" altLang="zh-CN" sz="1400" dirty="0"/>
                        <a:t>PDT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3" grpId="0" animBg="1"/>
      <p:bldP spid="25" grpId="0" animBg="1"/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 t="5237" r="3134"/>
          <a:stretch>
            <a:fillRect/>
          </a:stretch>
        </p:blipFill>
        <p:spPr bwMode="auto">
          <a:xfrm>
            <a:off x="467544" y="2995812"/>
            <a:ext cx="8164915" cy="343358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38550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产品规划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技术规划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-2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5" name="对象 1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286116" y="1605230"/>
          <a:ext cx="1357322" cy="103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6" name="Worksheet" showAsIcon="1" r:id="rId4" imgW="914400" imgH="828720" progId="Excel.Sheet.8">
                  <p:embed/>
                </p:oleObj>
              </mc:Choice>
              <mc:Fallback>
                <p:oleObj name="Worksheet" showAsIcon="1" r:id="rId4" imgW="914400" imgH="82872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1605230"/>
                        <a:ext cx="1357322" cy="1037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071538" y="1620474"/>
          <a:ext cx="1357322" cy="95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7" name="工作表" showAsIcon="1" r:id="rId6" imgW="914400" imgH="828720" progId="Excel.Sheet.12">
                  <p:embed/>
                </p:oleObj>
              </mc:Choice>
              <mc:Fallback>
                <p:oleObj name="工作表" showAsIcon="1" r:id="rId6" imgW="914400" imgH="82872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620474"/>
                        <a:ext cx="1357322" cy="958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68000" y="907200"/>
            <a:ext cx="7604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例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油烟机无与伦比的价值点和技术方向：达到无与伦比的吸油烟效果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适宜的声音品质；后续几年达到“免保养又环保的高效静吸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9" name="矩形 8"/>
          <p:cNvSpPr/>
          <p:nvPr/>
        </p:nvSpPr>
        <p:spPr>
          <a:xfrm>
            <a:off x="539552" y="2571080"/>
            <a:ext cx="6318464" cy="396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下表为油烟机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2014-2016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三年产品规划和技术规划的浓缩</a:t>
            </a:r>
            <a:endParaRPr lang="en-US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560" y="258763"/>
            <a:ext cx="568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创意发生及预研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流程</a:t>
            </a:r>
            <a:endParaRPr lang="en-US" altLang="zh-CN" sz="28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文本占位符 3"/>
          <p:cNvSpPr>
            <a:spLocks/>
          </p:cNvSpPr>
          <p:nvPr/>
        </p:nvSpPr>
        <p:spPr bwMode="auto">
          <a:xfrm>
            <a:off x="468000" y="908720"/>
            <a:ext cx="8136904" cy="259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主要作用：隐性的顾客需求机会点识别和创意开发、全新产品的预研、对那些成熟产品线的技术路线方向性不确定度高的技术的前期探索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流程主体：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43608" y="2593328"/>
            <a:ext cx="8965373" cy="4464496"/>
            <a:chOff x="1043608" y="2492896"/>
            <a:chExt cx="8965373" cy="4464496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1187208" y="3100879"/>
            <a:ext cx="8821773" cy="385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22" name="Visio" r:id="rId3" imgW="8657004" imgH="4231479" progId="Visio.Drawing.11">
                    <p:embed/>
                  </p:oleObj>
                </mc:Choice>
                <mc:Fallback>
                  <p:oleObj name="Visio" r:id="rId3" imgW="8657004" imgH="4231479" progId="Visio.Drawing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208" y="3100879"/>
                          <a:ext cx="8821773" cy="3856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文本占位符 3"/>
            <p:cNvSpPr>
              <a:spLocks/>
            </p:cNvSpPr>
            <p:nvPr/>
          </p:nvSpPr>
          <p:spPr bwMode="auto">
            <a:xfrm>
              <a:off x="1043608" y="2492896"/>
              <a:ext cx="8136904" cy="5760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SzPct val="75000"/>
                <a:buFont typeface="Wingdings" pitchFamily="2" charset="2"/>
                <a:buChar char="ü"/>
              </a:pP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五个阶段（机会点识别、创意开发、可行性研究、预研究、成果交付）</a:t>
              </a:r>
              <a:endParaRPr lang="en-US" altLang="zh-CN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67544" y="2161280"/>
            <a:ext cx="8676456" cy="10081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altLang="zh-CN" sz="2000" kern="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1187208" y="3201311"/>
          <a:ext cx="8821773" cy="385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4" name="Visio" r:id="rId5" imgW="8657004" imgH="4231479" progId="Visio.Drawing.11">
                  <p:embed/>
                </p:oleObj>
              </mc:Choice>
              <mc:Fallback>
                <p:oleObj name="Visio" r:id="rId5" imgW="8657004" imgH="423147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208" y="3201311"/>
                        <a:ext cx="8821773" cy="385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占位符 3"/>
          <p:cNvSpPr>
            <a:spLocks/>
          </p:cNvSpPr>
          <p:nvPr/>
        </p:nvSpPr>
        <p:spPr bwMode="auto">
          <a:xfrm>
            <a:off x="1187624" y="2233288"/>
            <a:ext cx="7200800" cy="12961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ü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两类评审，其中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个技术评审点（创意评估与筛选），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个业务决策评审点（可行性研究评审、功能样机评审、预研究决策评审），技术评审点由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ITMT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决策、业务决策点由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IPMT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决策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51520" y="1657224"/>
            <a:ext cx="9757461" cy="5400600"/>
            <a:chOff x="251520" y="1556792"/>
            <a:chExt cx="9757461" cy="5400600"/>
          </a:xfrm>
        </p:grpSpPr>
        <p:sp>
          <p:nvSpPr>
            <p:cNvPr id="53" name="矩形 52"/>
            <p:cNvSpPr/>
            <p:nvPr/>
          </p:nvSpPr>
          <p:spPr>
            <a:xfrm>
              <a:off x="251520" y="1556792"/>
              <a:ext cx="9217024" cy="530120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altLang="zh-CN" sz="2000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1187208" y="3100879"/>
            <a:ext cx="8821773" cy="385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26" name="Visio" r:id="rId7" imgW="8657004" imgH="4231479" progId="Visio.Drawing.11">
                    <p:embed/>
                  </p:oleObj>
                </mc:Choice>
                <mc:Fallback>
                  <p:oleObj name="Visio" r:id="rId7" imgW="8657004" imgH="4231479" progId="Visio.Drawing.11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208" y="3100879"/>
                          <a:ext cx="8821773" cy="3856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" name="组合 68"/>
            <p:cNvGrpSpPr/>
            <p:nvPr/>
          </p:nvGrpSpPr>
          <p:grpSpPr>
            <a:xfrm>
              <a:off x="769864" y="2014528"/>
              <a:ext cx="7444488" cy="4735267"/>
              <a:chOff x="842288" y="1915136"/>
              <a:chExt cx="7444488" cy="4735267"/>
            </a:xfrm>
          </p:grpSpPr>
          <p:grpSp>
            <p:nvGrpSpPr>
              <p:cNvPr id="56" name="Group 57"/>
              <p:cNvGrpSpPr>
                <a:grpSpLocks/>
              </p:cNvGrpSpPr>
              <p:nvPr/>
            </p:nvGrpSpPr>
            <p:grpSpPr bwMode="auto">
              <a:xfrm>
                <a:off x="842288" y="1932965"/>
                <a:ext cx="1633538" cy="2210414"/>
                <a:chOff x="331" y="1126"/>
                <a:chExt cx="1029" cy="1482"/>
              </a:xfrm>
            </p:grpSpPr>
            <p:sp>
              <p:nvSpPr>
                <p:cNvPr id="77" name="Rectangle 29"/>
                <p:cNvSpPr>
                  <a:spLocks noChangeArrowheads="1"/>
                </p:cNvSpPr>
                <p:nvPr/>
              </p:nvSpPr>
              <p:spPr bwMode="auto">
                <a:xfrm>
                  <a:off x="331" y="1126"/>
                  <a:ext cx="1029" cy="46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信息收集与研究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消费者需求洞察</a:t>
                  </a:r>
                  <a:endParaRPr lang="en-US" altLang="zh-CN" sz="1200" dirty="0"/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对外交流活动</a:t>
                  </a:r>
                  <a:endParaRPr lang="en-US" altLang="zh-CN" sz="1200" dirty="0"/>
                </a:p>
              </p:txBody>
            </p:sp>
            <p:sp>
              <p:nvSpPr>
                <p:cNvPr id="78" name="AutoShape 30"/>
                <p:cNvSpPr>
                  <a:spLocks noChangeArrowheads="1"/>
                </p:cNvSpPr>
                <p:nvPr/>
              </p:nvSpPr>
              <p:spPr bwMode="auto">
                <a:xfrm rot="20795240">
                  <a:off x="436" y="1719"/>
                  <a:ext cx="145" cy="889"/>
                </a:xfrm>
                <a:prstGeom prst="curvedRightArrow">
                  <a:avLst>
                    <a:gd name="adj1" fmla="val 86169"/>
                    <a:gd name="adj2" fmla="val 172338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</p:grpSp>
          <p:grpSp>
            <p:nvGrpSpPr>
              <p:cNvPr id="57" name="组合 39"/>
              <p:cNvGrpSpPr/>
              <p:nvPr/>
            </p:nvGrpSpPr>
            <p:grpSpPr>
              <a:xfrm>
                <a:off x="1359812" y="4916399"/>
                <a:ext cx="2244724" cy="1727310"/>
                <a:chOff x="960900" y="4787859"/>
                <a:chExt cx="2244724" cy="1727310"/>
              </a:xfrm>
            </p:grpSpPr>
            <p:sp>
              <p:nvSpPr>
                <p:cNvPr id="74" name="Rectangle 31"/>
                <p:cNvSpPr>
                  <a:spLocks noChangeArrowheads="1"/>
                </p:cNvSpPr>
                <p:nvPr/>
              </p:nvSpPr>
              <p:spPr bwMode="auto">
                <a:xfrm>
                  <a:off x="960900" y="5418446"/>
                  <a:ext cx="2244724" cy="109672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ctr"/>
                <a:lstStyle/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创新工作坊（一）</a:t>
                  </a:r>
                  <a:r>
                    <a:rPr lang="en-US" altLang="zh-CN" sz="1200" dirty="0"/>
                    <a:t>――</a:t>
                  </a:r>
                  <a:r>
                    <a:rPr lang="zh-CN" altLang="en-US" sz="1200" dirty="0"/>
                    <a:t>侧重于需求分析及机会点识别：</a:t>
                  </a:r>
                </a:p>
                <a:p>
                  <a:pPr marL="257175" indent="-257175">
                    <a:defRPr/>
                  </a:pPr>
                  <a:r>
                    <a:rPr lang="zh-CN" altLang="en-US" sz="1200" dirty="0"/>
                    <a:t>        </a:t>
                  </a:r>
                  <a:r>
                    <a:rPr lang="zh-CN" altLang="en-US" sz="1200" b="1" dirty="0"/>
                    <a:t>隐性需求分析</a:t>
                  </a:r>
                  <a:endParaRPr lang="en-US" altLang="zh-CN" sz="1200" b="1" dirty="0"/>
                </a:p>
                <a:p>
                  <a:pPr marL="257175" indent="-257175">
                    <a:defRPr/>
                  </a:pPr>
                  <a:r>
                    <a:rPr lang="en-US" altLang="zh-CN" sz="1200" b="1" dirty="0"/>
                    <a:t>        </a:t>
                  </a:r>
                  <a:r>
                    <a:rPr lang="zh-CN" altLang="en-US" sz="1200" dirty="0"/>
                    <a:t>机会描述</a:t>
                  </a:r>
                </a:p>
                <a:p>
                  <a:pPr marL="257175" indent="-257175">
                    <a:defRPr/>
                  </a:pPr>
                  <a:r>
                    <a:rPr lang="zh-CN" altLang="en-US" sz="1200" dirty="0"/>
                    <a:t>        洞见库</a:t>
                  </a:r>
                </a:p>
              </p:txBody>
            </p:sp>
            <p:sp>
              <p:nvSpPr>
                <p:cNvPr id="75" name="AutoShape 32"/>
                <p:cNvSpPr>
                  <a:spLocks noChangeArrowheads="1"/>
                </p:cNvSpPr>
                <p:nvPr/>
              </p:nvSpPr>
              <p:spPr bwMode="auto">
                <a:xfrm rot="20795240">
                  <a:off x="1594712" y="5046954"/>
                  <a:ext cx="175327" cy="413732"/>
                </a:xfrm>
                <a:prstGeom prst="curvedRightArrow">
                  <a:avLst>
                    <a:gd name="adj1" fmla="val 67850"/>
                    <a:gd name="adj2" fmla="val 135701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  <p:sp>
              <p:nvSpPr>
                <p:cNvPr id="76" name="AutoShape 33"/>
                <p:cNvSpPr>
                  <a:spLocks noChangeArrowheads="1"/>
                </p:cNvSpPr>
                <p:nvPr/>
              </p:nvSpPr>
              <p:spPr bwMode="auto">
                <a:xfrm rot="11946615">
                  <a:off x="2408482" y="4787859"/>
                  <a:ext cx="190536" cy="721952"/>
                </a:xfrm>
                <a:prstGeom prst="curvedRightArrow">
                  <a:avLst>
                    <a:gd name="adj1" fmla="val 67850"/>
                    <a:gd name="adj2" fmla="val 135701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</p:grpSp>
          <p:grpSp>
            <p:nvGrpSpPr>
              <p:cNvPr id="58" name="组合 38"/>
              <p:cNvGrpSpPr/>
              <p:nvPr/>
            </p:nvGrpSpPr>
            <p:grpSpPr>
              <a:xfrm>
                <a:off x="2848443" y="1937258"/>
                <a:ext cx="2009309" cy="1836723"/>
                <a:chOff x="2205501" y="2083906"/>
                <a:chExt cx="2009309" cy="1836723"/>
              </a:xfrm>
            </p:grpSpPr>
            <p:sp>
              <p:nvSpPr>
                <p:cNvPr id="71" name="Rectangle 34"/>
                <p:cNvSpPr>
                  <a:spLocks noChangeArrowheads="1"/>
                </p:cNvSpPr>
                <p:nvPr/>
              </p:nvSpPr>
              <p:spPr bwMode="auto">
                <a:xfrm>
                  <a:off x="2205501" y="2083906"/>
                  <a:ext cx="2009309" cy="121515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square" anchor="ctr">
                  <a:normAutofit/>
                </a:bodyPr>
                <a:lstStyle/>
                <a:p>
                  <a:pPr marL="257175" indent="-257175"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楷体_GB2312" pitchFamily="49" charset="-122"/>
                    </a:rPr>
                    <a:t>创新工作坊（二）</a:t>
                  </a:r>
                  <a:r>
                    <a:rPr lang="en-US" altLang="zh-CN" sz="1200" dirty="0">
                      <a:latin typeface="楷体_GB2312" pitchFamily="49" charset="-122"/>
                    </a:rPr>
                    <a:t>――</a:t>
                  </a:r>
                  <a:r>
                    <a:rPr lang="zh-CN" altLang="en-US" sz="1200" dirty="0">
                      <a:latin typeface="楷体_GB2312" pitchFamily="49" charset="-122"/>
                    </a:rPr>
                    <a:t>侧重于创意挖掘与展示评估：</a:t>
                  </a:r>
                </a:p>
                <a:p>
                  <a:pPr marL="257175" indent="-257175">
                    <a:defRPr/>
                  </a:pPr>
                  <a:r>
                    <a:rPr lang="zh-CN" altLang="en-US" sz="1200" dirty="0">
                      <a:latin typeface="楷体_GB2312" pitchFamily="49" charset="-122"/>
                    </a:rPr>
                    <a:t>    </a:t>
                  </a:r>
                  <a:r>
                    <a:rPr lang="zh-CN" altLang="en-US" sz="1200" b="1" dirty="0">
                      <a:latin typeface="楷体_GB2312" pitchFamily="49" charset="-122"/>
                    </a:rPr>
                    <a:t>概念设计</a:t>
                  </a:r>
                  <a:endParaRPr lang="en-US" altLang="zh-CN" sz="1200" b="1" dirty="0">
                    <a:latin typeface="楷体_GB2312" pitchFamily="49" charset="-122"/>
                  </a:endParaRPr>
                </a:p>
                <a:p>
                  <a:pPr marL="257175" indent="-257175">
                    <a:defRPr/>
                  </a:pPr>
                  <a:r>
                    <a:rPr lang="en-US" altLang="zh-CN" sz="1200" dirty="0">
                      <a:latin typeface="楷体_GB2312" pitchFamily="49" charset="-122"/>
                    </a:rPr>
                    <a:t>    </a:t>
                  </a:r>
                  <a:r>
                    <a:rPr lang="zh-CN" altLang="en-US" sz="1200" dirty="0">
                      <a:latin typeface="楷体_GB2312" pitchFamily="49" charset="-122"/>
                    </a:rPr>
                    <a:t>可视化展示</a:t>
                  </a:r>
                  <a:r>
                    <a:rPr lang="en-US" altLang="zh-CN" sz="1200" dirty="0">
                      <a:latin typeface="楷体_GB2312" pitchFamily="49" charset="-122"/>
                    </a:rPr>
                    <a:t>(</a:t>
                  </a:r>
                  <a:r>
                    <a:rPr lang="zh-CN" altLang="en-US" sz="1200" dirty="0">
                      <a:latin typeface="楷体_GB2312" pitchFamily="49" charset="-122"/>
                    </a:rPr>
                    <a:t>创意模型）</a:t>
                  </a:r>
                  <a:endParaRPr lang="en-US" altLang="zh-CN" sz="1200" dirty="0">
                    <a:latin typeface="楷体_GB2312" pitchFamily="49" charset="-122"/>
                  </a:endParaRPr>
                </a:p>
                <a:p>
                  <a:pPr marL="257175" indent="-257175">
                    <a:defRPr/>
                  </a:pPr>
                  <a:r>
                    <a:rPr lang="en-US" altLang="zh-CN" sz="1200" dirty="0">
                      <a:latin typeface="楷体_GB2312" pitchFamily="49" charset="-122"/>
                    </a:rPr>
                    <a:t>    </a:t>
                  </a:r>
                  <a:r>
                    <a:rPr lang="zh-CN" altLang="en-US" sz="1200" dirty="0">
                      <a:latin typeface="楷体_GB2312" pitchFamily="49" charset="-122"/>
                    </a:rPr>
                    <a:t>初步创意评估</a:t>
                  </a:r>
                </a:p>
              </p:txBody>
            </p:sp>
            <p:sp>
              <p:nvSpPr>
                <p:cNvPr id="72" name="AutoShape 36"/>
                <p:cNvSpPr>
                  <a:spLocks noChangeArrowheads="1"/>
                </p:cNvSpPr>
                <p:nvPr/>
              </p:nvSpPr>
              <p:spPr bwMode="auto">
                <a:xfrm rot="17514451">
                  <a:off x="2316888" y="3346816"/>
                  <a:ext cx="405444" cy="186572"/>
                </a:xfrm>
                <a:prstGeom prst="curvedDownArrow">
                  <a:avLst>
                    <a:gd name="adj1" fmla="val 53382"/>
                    <a:gd name="adj2" fmla="val 106765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/>
                <a:lstStyle/>
                <a:p>
                  <a:endParaRPr lang="zh-CN" altLang="en-US" sz="1200"/>
                </a:p>
              </p:txBody>
            </p:sp>
            <p:sp>
              <p:nvSpPr>
                <p:cNvPr id="73" name="AutoShape 35"/>
                <p:cNvSpPr>
                  <a:spLocks noChangeArrowheads="1"/>
                </p:cNvSpPr>
                <p:nvPr/>
              </p:nvSpPr>
              <p:spPr bwMode="auto">
                <a:xfrm rot="19840853" flipH="1">
                  <a:off x="3151120" y="3249984"/>
                  <a:ext cx="209888" cy="670645"/>
                </a:xfrm>
                <a:prstGeom prst="curvedRightArrow">
                  <a:avLst>
                    <a:gd name="adj1" fmla="val 68036"/>
                    <a:gd name="adj2" fmla="val 136071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" name="组合 41"/>
              <p:cNvGrpSpPr/>
              <p:nvPr/>
            </p:nvGrpSpPr>
            <p:grpSpPr>
              <a:xfrm>
                <a:off x="3786182" y="4707518"/>
                <a:ext cx="2357454" cy="1942885"/>
                <a:chOff x="3491367" y="4697626"/>
                <a:chExt cx="2357454" cy="1942885"/>
              </a:xfrm>
            </p:grpSpPr>
            <p:sp>
              <p:nvSpPr>
                <p:cNvPr id="67" name="Rectangle 37"/>
                <p:cNvSpPr>
                  <a:spLocks noChangeArrowheads="1"/>
                </p:cNvSpPr>
                <p:nvPr/>
              </p:nvSpPr>
              <p:spPr bwMode="auto">
                <a:xfrm>
                  <a:off x="3491367" y="5133620"/>
                  <a:ext cx="2357454" cy="150689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ctr"/>
                <a:lstStyle/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编写可行性研究任务书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b="1" dirty="0"/>
                    <a:t>主要目标规格设计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en-US" altLang="zh-CN" sz="1200" dirty="0"/>
                    <a:t>TRIZ</a:t>
                  </a:r>
                  <a:r>
                    <a:rPr lang="zh-CN" altLang="en-US" sz="1200" dirty="0"/>
                    <a:t>工具应用</a:t>
                  </a:r>
                  <a:endParaRPr lang="en-US" altLang="zh-CN" sz="1200" dirty="0"/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b="1" dirty="0"/>
                    <a:t>技术方案设计及可行性分析</a:t>
                  </a:r>
                  <a:endParaRPr lang="en-US" altLang="zh-CN" sz="1200" b="1" dirty="0"/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b="1" dirty="0"/>
                    <a:t>快速模型样机</a:t>
                  </a:r>
                  <a:endParaRPr lang="en-US" altLang="zh-CN" sz="1200" b="1" dirty="0"/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知识产权分析</a:t>
                  </a:r>
                  <a:endParaRPr lang="en-US" altLang="zh-CN" sz="1200" dirty="0"/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早期客户反馈</a:t>
                  </a:r>
                  <a:endParaRPr lang="en-US" altLang="zh-CN" sz="1200" dirty="0"/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b="1" dirty="0"/>
                    <a:t>初步商业可行性分析</a:t>
                  </a:r>
                </a:p>
              </p:txBody>
            </p:sp>
            <p:sp>
              <p:nvSpPr>
                <p:cNvPr id="69" name="AutoShape 38"/>
                <p:cNvSpPr>
                  <a:spLocks noChangeArrowheads="1"/>
                </p:cNvSpPr>
                <p:nvPr/>
              </p:nvSpPr>
              <p:spPr bwMode="auto">
                <a:xfrm rot="20795240">
                  <a:off x="3546791" y="4697626"/>
                  <a:ext cx="155550" cy="496157"/>
                </a:xfrm>
                <a:prstGeom prst="curvedRightArrow">
                  <a:avLst>
                    <a:gd name="adj1" fmla="val 87925"/>
                    <a:gd name="adj2" fmla="val 175849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AutoShape 39"/>
                <p:cNvSpPr>
                  <a:spLocks noChangeArrowheads="1"/>
                </p:cNvSpPr>
                <p:nvPr/>
              </p:nvSpPr>
              <p:spPr bwMode="auto">
                <a:xfrm rot="11923981">
                  <a:off x="4911854" y="4726784"/>
                  <a:ext cx="163832" cy="420380"/>
                </a:xfrm>
                <a:prstGeom prst="curvedRightArrow">
                  <a:avLst>
                    <a:gd name="adj1" fmla="val 67850"/>
                    <a:gd name="adj2" fmla="val 135701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</p:grpSp>
          <p:grpSp>
            <p:nvGrpSpPr>
              <p:cNvPr id="60" name="组合 40"/>
              <p:cNvGrpSpPr/>
              <p:nvPr/>
            </p:nvGrpSpPr>
            <p:grpSpPr>
              <a:xfrm>
                <a:off x="5195907" y="1915136"/>
                <a:ext cx="2090737" cy="1754234"/>
                <a:chOff x="4286248" y="1990348"/>
                <a:chExt cx="2090737" cy="1822267"/>
              </a:xfrm>
              <a:effectLst>
                <a:outerShdw blurRad="50800" dist="50800" dir="5400000" algn="ctr" rotWithShape="0">
                  <a:schemeClr val="bg1"/>
                </a:outerShdw>
              </a:effectLst>
            </p:grpSpPr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4286248" y="1990348"/>
                  <a:ext cx="2090737" cy="130016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marL="257175" indent="-257175" eaLnBrk="0" hangingPunct="0">
                    <a:buFontTx/>
                    <a:buChar char="•"/>
                    <a:defRPr/>
                  </a:pPr>
                  <a:r>
                    <a:rPr lang="zh-CN" altLang="en-US" sz="1200" b="1" dirty="0"/>
                    <a:t>制定详细目标规格</a:t>
                  </a:r>
                  <a:endParaRPr lang="en-US" altLang="zh-CN" sz="1200" b="1" dirty="0"/>
                </a:p>
                <a:p>
                  <a:pPr marL="257175" indent="-257175" eaLnBrk="0" hangingPunct="0">
                    <a:buFontTx/>
                    <a:buChar char="•"/>
                    <a:defRPr/>
                  </a:pPr>
                  <a:r>
                    <a:rPr lang="en-US" altLang="zh-CN" sz="1200" b="1" dirty="0"/>
                    <a:t>TRIZ</a:t>
                  </a:r>
                  <a:r>
                    <a:rPr lang="zh-CN" altLang="en-US" sz="1200" b="1" dirty="0"/>
                    <a:t>工具应用</a:t>
                  </a:r>
                  <a:endParaRPr lang="en-US" altLang="zh-CN" sz="1200" b="1" dirty="0"/>
                </a:p>
                <a:p>
                  <a:pPr marL="257175" indent="-257175" eaLnBrk="0" hangingPunct="0">
                    <a:buFontTx/>
                    <a:buChar char="•"/>
                    <a:defRPr/>
                  </a:pPr>
                  <a:r>
                    <a:rPr lang="zh-CN" altLang="en-US" sz="1200" dirty="0"/>
                    <a:t>详细技术设计</a:t>
                  </a:r>
                  <a:endParaRPr lang="en-US" altLang="zh-CN" sz="1200" dirty="0"/>
                </a:p>
                <a:p>
                  <a:pPr marL="257175" indent="-257175" eaLnBrk="0" hangingPunct="0">
                    <a:buFontTx/>
                    <a:buChar char="•"/>
                    <a:defRPr/>
                  </a:pPr>
                  <a:r>
                    <a:rPr lang="zh-CN" altLang="en-US" sz="1200" dirty="0"/>
                    <a:t>外观设计及应用场景分析</a:t>
                  </a:r>
                  <a:endParaRPr lang="en-US" altLang="zh-CN" sz="1200" dirty="0"/>
                </a:p>
                <a:p>
                  <a:pPr marL="257175" indent="-257175" eaLnBrk="0" hangingPunct="0">
                    <a:buFontTx/>
                    <a:buChar char="•"/>
                    <a:defRPr/>
                  </a:pPr>
                  <a:r>
                    <a:rPr lang="zh-CN" altLang="en-US" sz="1200" b="1" dirty="0"/>
                    <a:t>功能样机及试验</a:t>
                  </a:r>
                  <a:endParaRPr lang="en-US" altLang="zh-CN" sz="1200" b="1" dirty="0"/>
                </a:p>
                <a:p>
                  <a:pPr marL="257175" indent="-257175" eaLnBrk="0" hangingPunct="0">
                    <a:buFontTx/>
                    <a:buChar char="•"/>
                    <a:defRPr/>
                  </a:pPr>
                  <a:r>
                    <a:rPr lang="zh-CN" altLang="en-US" sz="1200" dirty="0"/>
                    <a:t>知识产权申请或布局</a:t>
                  </a:r>
                  <a:endParaRPr lang="en-US" altLang="zh-CN" sz="1200" dirty="0"/>
                </a:p>
              </p:txBody>
            </p:sp>
            <p:sp>
              <p:nvSpPr>
                <p:cNvPr id="65" name="AutoShape 42"/>
                <p:cNvSpPr>
                  <a:spLocks noChangeArrowheads="1"/>
                </p:cNvSpPr>
                <p:nvPr/>
              </p:nvSpPr>
              <p:spPr bwMode="auto">
                <a:xfrm rot="17514451">
                  <a:off x="4296249" y="3404446"/>
                  <a:ext cx="576263" cy="215900"/>
                </a:xfrm>
                <a:prstGeom prst="curvedDownArrow">
                  <a:avLst>
                    <a:gd name="adj1" fmla="val 53382"/>
                    <a:gd name="adj2" fmla="val 106765"/>
                    <a:gd name="adj3" fmla="val 3333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200"/>
                </a:p>
              </p:txBody>
            </p:sp>
            <p:sp>
              <p:nvSpPr>
                <p:cNvPr id="66" name="AutoShape 41"/>
                <p:cNvSpPr>
                  <a:spLocks noChangeArrowheads="1"/>
                </p:cNvSpPr>
                <p:nvPr/>
              </p:nvSpPr>
              <p:spPr bwMode="auto">
                <a:xfrm rot="19840853" flipH="1">
                  <a:off x="6063152" y="3209365"/>
                  <a:ext cx="220663" cy="603250"/>
                </a:xfrm>
                <a:prstGeom prst="curvedRightArrow">
                  <a:avLst>
                    <a:gd name="adj1" fmla="val 54676"/>
                    <a:gd name="adj2" fmla="val 109353"/>
                    <a:gd name="adj3" fmla="val 33333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1" name="组合 42"/>
              <p:cNvGrpSpPr/>
              <p:nvPr/>
            </p:nvGrpSpPr>
            <p:grpSpPr>
              <a:xfrm>
                <a:off x="6313959" y="4792705"/>
                <a:ext cx="1972817" cy="1849271"/>
                <a:chOff x="5986485" y="4782813"/>
                <a:chExt cx="1972817" cy="1849271"/>
              </a:xfrm>
            </p:grpSpPr>
            <p:sp>
              <p:nvSpPr>
                <p:cNvPr id="62" name="Rectangle 43"/>
                <p:cNvSpPr>
                  <a:spLocks noChangeArrowheads="1"/>
                </p:cNvSpPr>
                <p:nvPr/>
              </p:nvSpPr>
              <p:spPr bwMode="auto">
                <a:xfrm>
                  <a:off x="5986485" y="5419942"/>
                  <a:ext cx="1972817" cy="1212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ctr"/>
                <a:lstStyle/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dirty="0"/>
                    <a:t>商业化论证及导入阶段</a:t>
                  </a:r>
                </a:p>
                <a:p>
                  <a:pPr marL="257175" indent="-257175">
                    <a:buFontTx/>
                    <a:buChar char="•"/>
                    <a:defRPr/>
                  </a:pPr>
                  <a:r>
                    <a:rPr lang="zh-CN" altLang="en-US" sz="1200" b="1" dirty="0"/>
                    <a:t>成果转化计划</a:t>
                  </a:r>
                  <a:endParaRPr lang="en-US" altLang="zh-CN" sz="1200" b="1" dirty="0"/>
                </a:p>
              </p:txBody>
            </p:sp>
            <p:sp>
              <p:nvSpPr>
                <p:cNvPr id="63" name="AutoShape 44"/>
                <p:cNvSpPr>
                  <a:spLocks noChangeArrowheads="1"/>
                </p:cNvSpPr>
                <p:nvPr/>
              </p:nvSpPr>
              <p:spPr bwMode="auto">
                <a:xfrm rot="20795240">
                  <a:off x="6655659" y="4782813"/>
                  <a:ext cx="126299" cy="606083"/>
                </a:xfrm>
                <a:prstGeom prst="curvedRightArrow">
                  <a:avLst>
                    <a:gd name="adj1" fmla="val 96250"/>
                    <a:gd name="adj2" fmla="val 192500"/>
                    <a:gd name="adj3" fmla="val 29569"/>
                  </a:avLst>
                </a:prstGeom>
                <a:gradFill rotWithShape="1">
                  <a:gsLst>
                    <a:gs pos="0">
                      <a:srgbClr val="5E765E"/>
                    </a:gs>
                    <a:gs pos="50000">
                      <a:srgbClr val="CCFFCC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500034" y="151468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创意发生：包括机会点识别、创意开发、可行性研究。主要进行创意筛选及创意的可行性分析。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预研流程：包括预研究和成果交付，主要是在进入具体开发前的探索研究。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3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</TotalTime>
  <Words>5100</Words>
  <Application>Microsoft Office PowerPoint</Application>
  <PresentationFormat>全屏显示(4:3)</PresentationFormat>
  <Paragraphs>1036</Paragraphs>
  <Slides>15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Monotype Sorts</vt:lpstr>
      <vt:lpstr>华文细黑</vt:lpstr>
      <vt:lpstr>楷体_GB2312</vt:lpstr>
      <vt:lpstr>微软雅黑</vt:lpstr>
      <vt:lpstr>Arial</vt:lpstr>
      <vt:lpstr>Calibri</vt:lpstr>
      <vt:lpstr>Wingdings</vt:lpstr>
      <vt:lpstr>Office 主题</vt:lpstr>
      <vt:lpstr>Worksheet</vt:lpstr>
      <vt:lpstr>工作表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小凤 尹</cp:lastModifiedBy>
  <cp:revision>547</cp:revision>
  <dcterms:modified xsi:type="dcterms:W3CDTF">2024-05-08T02:07:14Z</dcterms:modified>
</cp:coreProperties>
</file>